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9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0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928" r:id="rId2"/>
    <p:sldId id="990" r:id="rId3"/>
    <p:sldId id="991" r:id="rId4"/>
    <p:sldId id="992" r:id="rId5"/>
    <p:sldId id="993" r:id="rId6"/>
    <p:sldId id="994" r:id="rId7"/>
    <p:sldId id="995" r:id="rId8"/>
    <p:sldId id="996" r:id="rId9"/>
    <p:sldId id="997" r:id="rId10"/>
    <p:sldId id="998" r:id="rId11"/>
    <p:sldId id="999" r:id="rId12"/>
    <p:sldId id="1001" r:id="rId13"/>
    <p:sldId id="1002" r:id="rId14"/>
    <p:sldId id="1003" r:id="rId15"/>
    <p:sldId id="1004" r:id="rId16"/>
    <p:sldId id="1222" r:id="rId17"/>
    <p:sldId id="1223" r:id="rId18"/>
    <p:sldId id="1224" r:id="rId19"/>
    <p:sldId id="1225" r:id="rId20"/>
    <p:sldId id="1226" r:id="rId21"/>
    <p:sldId id="1227" r:id="rId22"/>
    <p:sldId id="1228" r:id="rId23"/>
    <p:sldId id="1229" r:id="rId24"/>
    <p:sldId id="1246" r:id="rId25"/>
    <p:sldId id="1247" r:id="rId26"/>
    <p:sldId id="1232" r:id="rId27"/>
    <p:sldId id="1233" r:id="rId28"/>
    <p:sldId id="1234" r:id="rId29"/>
    <p:sldId id="1235" r:id="rId30"/>
    <p:sldId id="1236" r:id="rId31"/>
    <p:sldId id="1237" r:id="rId32"/>
    <p:sldId id="1238" r:id="rId33"/>
    <p:sldId id="1239" r:id="rId34"/>
    <p:sldId id="1240" r:id="rId35"/>
    <p:sldId id="1248" r:id="rId36"/>
    <p:sldId id="1242" r:id="rId37"/>
    <p:sldId id="1243" r:id="rId38"/>
    <p:sldId id="1244" r:id="rId39"/>
    <p:sldId id="1245" r:id="rId40"/>
    <p:sldId id="1251" r:id="rId41"/>
    <p:sldId id="1249" r:id="rId42"/>
    <p:sldId id="1252" r:id="rId43"/>
    <p:sldId id="1253" r:id="rId44"/>
    <p:sldId id="953" r:id="rId45"/>
    <p:sldId id="954" r:id="rId46"/>
    <p:sldId id="955" r:id="rId47"/>
    <p:sldId id="956" r:id="rId48"/>
    <p:sldId id="957" r:id="rId49"/>
    <p:sldId id="958" r:id="rId50"/>
    <p:sldId id="959" r:id="rId51"/>
    <p:sldId id="960" r:id="rId52"/>
    <p:sldId id="961" r:id="rId53"/>
  </p:sldIdLst>
  <p:sldSz cx="9144000" cy="6858000" type="screen4x3"/>
  <p:notesSz cx="7099300" cy="10234613"/>
  <p:custDataLst>
    <p:tags r:id="rId5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Qing-Shan" initials="JQ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701"/>
    <a:srgbClr val="FF0066"/>
    <a:srgbClr val="CC0099"/>
    <a:srgbClr val="CCFFFF"/>
    <a:srgbClr val="3399FF"/>
    <a:srgbClr val="FF0000"/>
    <a:srgbClr val="663300"/>
    <a:srgbClr val="BF0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868" autoAdjust="0"/>
    <p:restoredTop sz="83302" autoAdjust="0"/>
  </p:normalViewPr>
  <p:slideViewPr>
    <p:cSldViewPr>
      <p:cViewPr varScale="1">
        <p:scale>
          <a:sx n="142" d="100"/>
          <a:sy n="142" d="100"/>
        </p:scale>
        <p:origin x="1160" y="168"/>
      </p:cViewPr>
      <p:guideLst>
        <p:guide orient="horz" pos="21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316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F483F4D-47AF-4BF5-8E82-D66729C7A25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ED04A42-5562-4072-84FA-DE6A30A3A86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86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375885-0A50-4A81-9AD4-BBC750353E17}" type="slidenum">
              <a:rPr lang="en-US" altLang="zh-CN" sz="13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zh-CN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2786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291880-5FA3-4EAF-93B4-BBC41A15971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29355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291880-5FA3-4EAF-93B4-BBC41A15971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06002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291880-5FA3-4EAF-93B4-BBC41A15971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061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291880-5FA3-4EAF-93B4-BBC41A15971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0964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5CB04-EA2E-49DB-BC2D-E8BB7D670EF2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D66A5F-6F05-4CE5-B326-6D6310B58638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42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91880-5FA3-4EAF-93B4-BBC41A15971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91880-5FA3-4EAF-93B4-BBC41A15971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91880-5FA3-4EAF-93B4-BBC41A15971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91880-5FA3-4EAF-93B4-BBC41A15971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91880-5FA3-4EAF-93B4-BBC41A15971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91880-5FA3-4EAF-93B4-BBC41A15971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" y="0"/>
            <a:ext cx="9144000" cy="51497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59632" y="908720"/>
            <a:ext cx="7772400" cy="1470025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51920" y="5949280"/>
            <a:ext cx="4248472" cy="6480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301208"/>
            <a:ext cx="1584176" cy="6255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22" y="5301208"/>
            <a:ext cx="647700" cy="6467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 marL="342900" indent="-342900"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lvl1pPr>
            <a:lvl2pPr marL="742950" indent="-285750">
              <a:buClr>
                <a:schemeClr val="bg1">
                  <a:lumMod val="50000"/>
                </a:schemeClr>
              </a:buClr>
              <a:buSzPct val="70000"/>
              <a:buFont typeface="Verdana" panose="020B0604030504040204" pitchFamily="34" charset="0"/>
              <a:buChar char="●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E0DB4-4EFB-44CE-95D5-FA76F57A545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FB230-45C5-4E31-A92D-C1E0386C44FE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 hasCustomPrompt="1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FF51D-B5E2-4237-8C54-3092DF42C202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D1FF51D-B5E2-4237-8C54-3092DF42C20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Calibri" panose="020F0502020204030204" charset="0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70000"/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Verdana" panose="020B0604030504040204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wmf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wmf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image" Target="../media/image9.wmf"/><Relationship Id="rId4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wmf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1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1.xml"/><Relationship Id="rId7" Type="http://schemas.openxmlformats.org/officeDocument/2006/relationships/image" Target="../media/image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tags" Target="../tags/tag35.xml"/><Relationship Id="rId7" Type="http://schemas.openxmlformats.org/officeDocument/2006/relationships/tags" Target="NUL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tags" Target="../tags/tag39.xml"/><Relationship Id="rId7" Type="http://schemas.openxmlformats.org/officeDocument/2006/relationships/tags" Target="NUL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15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0" y="5084763"/>
            <a:ext cx="7704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80000"/>
              <a:buNone/>
            </a:pPr>
            <a:r>
              <a:rPr kumimoji="1" lang="zh-CN" altLang="en-US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主讲：</a:t>
            </a:r>
            <a:r>
              <a:rPr kumimoji="1" lang="zh-CN" altLang="en-US" sz="200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清华大学   贾庆山</a:t>
            </a:r>
            <a:br>
              <a:rPr kumimoji="1" lang="zh-CN" altLang="en-US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</a:br>
            <a:r>
              <a:rPr kumimoji="1" lang="zh-CN" altLang="en-US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教材：</a:t>
            </a:r>
            <a:r>
              <a:rPr kumimoji="1" lang="en-US" altLang="zh-CN" sz="16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J.F. Kurose, K.W. Ross</a:t>
            </a:r>
            <a:r>
              <a:rPr kumimoji="1" lang="zh-CN" altLang="en-US" sz="16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kumimoji="1" lang="en-US" altLang="zh-CN" sz="16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Computer Networking: A Top-Down Approach, Addison Wiley, 7th Edition, 2017</a:t>
            </a:r>
            <a:r>
              <a:rPr kumimoji="1" lang="zh-CN" altLang="en-US" sz="16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kumimoji="1" lang="zh-CN" altLang="en-US" sz="1400" dirty="0">
                <a:solidFill>
                  <a:srgbClr val="0070C0"/>
                </a:solidFill>
              </a:rPr>
              <a:t>机械工业出版社中文版，</a:t>
            </a:r>
            <a:r>
              <a:rPr kumimoji="1" lang="en-US" altLang="zh-CN" sz="1400" dirty="0">
                <a:solidFill>
                  <a:srgbClr val="0070C0"/>
                </a:solidFill>
              </a:rPr>
              <a:t>2018</a:t>
            </a:r>
            <a:r>
              <a:rPr kumimoji="1" lang="zh-CN" altLang="en-US" sz="16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6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55875" y="6424613"/>
            <a:ext cx="4148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80000"/>
              <a:buNone/>
            </a:pPr>
            <a:r>
              <a:rPr lang="en-US" altLang="zh-CN" sz="1000" dirty="0">
                <a:solidFill>
                  <a:srgbClr val="000000"/>
                </a:solidFill>
              </a:rPr>
              <a:t>Special thanks to Prof. Kurose and Prof. Ross for presentation material</a:t>
            </a:r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67519" y="548630"/>
            <a:ext cx="7848600" cy="3672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600"/>
              </a:spcBef>
              <a:buClr>
                <a:srgbClr val="3333CC"/>
              </a:buClr>
              <a:defRPr/>
            </a:pPr>
            <a:r>
              <a:rPr lang="zh-CN" altLang="en-US" sz="45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计算机网络及应用</a:t>
            </a:r>
            <a:br>
              <a:rPr lang="zh-CN" altLang="en-US" dirty="0">
                <a:solidFill>
                  <a:srgbClr val="FF0066"/>
                </a:solidFill>
                <a:ea typeface="黑体" pitchFamily="2" charset="-122"/>
              </a:rPr>
            </a:br>
            <a:r>
              <a:rPr lang="en-US" altLang="zh-CN" sz="3700" b="1" dirty="0">
                <a:solidFill>
                  <a:srgbClr val="FF0066"/>
                </a:solidFill>
                <a:ea typeface="黑体" pitchFamily="2" charset="-122"/>
              </a:rPr>
              <a:t>C</a:t>
            </a:r>
            <a:r>
              <a:rPr lang="en-US" altLang="zh-CN" sz="2500" b="1" dirty="0">
                <a:solidFill>
                  <a:srgbClr val="00206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omputer Networks and Applications</a:t>
            </a:r>
            <a:br>
              <a:rPr lang="en-US" altLang="zh-CN" dirty="0">
                <a:solidFill>
                  <a:srgbClr val="000000"/>
                </a:solidFill>
              </a:rPr>
            </a:br>
            <a:br>
              <a:rPr lang="en-US" altLang="zh-CN" sz="3200" dirty="0">
                <a:solidFill>
                  <a:srgbClr val="000000"/>
                </a:solidFill>
              </a:rPr>
            </a:br>
            <a:br>
              <a:rPr lang="en-US" altLang="zh-CN" sz="3200" dirty="0">
                <a:solidFill>
                  <a:srgbClr val="000000"/>
                </a:solidFill>
              </a:rPr>
            </a:br>
            <a:r>
              <a:rPr lang="zh-CN" altLang="en-US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第八章  网络安全</a:t>
            </a:r>
            <a:br>
              <a:rPr lang="zh-CN" altLang="en-US" sz="1400" dirty="0">
                <a:solidFill>
                  <a:srgbClr val="000000"/>
                </a:solidFill>
              </a:rPr>
            </a:br>
            <a:r>
              <a:rPr lang="zh-CN" altLang="en-US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密码学的原则、报文完整性和认证、安全电子邮件、传输层安全性</a:t>
            </a:r>
            <a:r>
              <a:rPr lang="en-US" altLang="zh-CN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TCP</a:t>
            </a:r>
            <a:r>
              <a:rPr lang="zh-CN" altLang="en-US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与</a:t>
            </a:r>
            <a:r>
              <a:rPr lang="en-US" altLang="zh-CN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TLS</a:t>
            </a:r>
            <a:r>
              <a:rPr lang="zh-CN" altLang="en-US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、网络层安全性</a:t>
            </a:r>
            <a:r>
              <a:rPr lang="en-US" altLang="zh-CN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IPsec</a:t>
            </a:r>
          </a:p>
          <a:p>
            <a:pPr>
              <a:spcBef>
                <a:spcPts val="6600"/>
              </a:spcBef>
              <a:buClr>
                <a:srgbClr val="3333CC"/>
              </a:buClr>
              <a:defRPr/>
            </a:pPr>
            <a:endParaRPr lang="zh-CN" altLang="en-US" sz="2400" b="1" dirty="0">
              <a:solidFill>
                <a:srgbClr val="660066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A97B52-846D-43BD-8891-29177970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fld id="{EE855B8A-211C-4A36-A5B7-60073258FA0F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pPr/>
              <a:t>1</a:t>
            </a:fld>
            <a:endParaRPr lang="en-US" altLang="zh-CN">
              <a:solidFill>
                <a:srgbClr val="000000"/>
              </a:solidFill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9" name="日期占位符 1">
            <a:extLst>
              <a:ext uri="{FF2B5EF4-FFF2-40B4-BE49-F238E27FC236}">
                <a16:creationId xmlns:a16="http://schemas.microsoft.com/office/drawing/2014/main" id="{D43ECA48-3FDE-3B42-B719-445013C207B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2022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W14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8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公钥加密算法：</a:t>
            </a:r>
            <a:r>
              <a:rPr lang="en-US" altLang="zh-CN" dirty="0"/>
              <a:t>RSA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 txBox="1">
            <a:spLocks/>
          </p:cNvSpPr>
          <p:nvPr/>
        </p:nvSpPr>
        <p:spPr>
          <a:xfrm>
            <a:off x="435429" y="1412776"/>
            <a:ext cx="10515600" cy="59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200" dirty="0">
                <a:latin typeface="+mn-lt"/>
              </a:rPr>
              <a:t>为什么</a:t>
            </a:r>
            <a:r>
              <a:rPr lang="en-US" altLang="zh-CN" sz="3200" dirty="0">
                <a:latin typeface="+mn-lt"/>
              </a:rPr>
              <a:t>RSA</a:t>
            </a:r>
            <a:r>
              <a:rPr lang="zh-CN" altLang="en-US" sz="3200" dirty="0">
                <a:latin typeface="+mn-lt"/>
              </a:rPr>
              <a:t>加密是安全的</a:t>
            </a:r>
            <a:r>
              <a:rPr lang="en-US" sz="3200" dirty="0">
                <a:latin typeface="+mn-lt"/>
              </a:rPr>
              <a:t>?</a:t>
            </a:r>
            <a:endParaRPr lang="en-US" sz="3600" dirty="0">
              <a:latin typeface="+mn-lt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531E5408-C987-264E-9C9C-5C63DC5B66BA}"/>
              </a:ext>
            </a:extLst>
          </p:cNvPr>
          <p:cNvSpPr txBox="1">
            <a:spLocks noChangeArrowheads="1"/>
          </p:cNvSpPr>
          <p:nvPr/>
        </p:nvSpPr>
        <p:spPr>
          <a:xfrm>
            <a:off x="449606" y="2398779"/>
            <a:ext cx="7866810" cy="351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150000"/>
              </a:lnSpc>
            </a:pPr>
            <a:r>
              <a:rPr lang="zh-CN" altLang="en-US" dirty="0"/>
              <a:t>假设你知道</a:t>
            </a:r>
            <a:r>
              <a:rPr lang="en-US" dirty="0"/>
              <a:t>Bob</a:t>
            </a:r>
            <a:r>
              <a:rPr lang="zh-CN" altLang="en-US" dirty="0"/>
              <a:t>的公钥</a:t>
            </a:r>
            <a:r>
              <a:rPr lang="en-US" altLang="ja-JP" dirty="0"/>
              <a:t> (n,e). </a:t>
            </a:r>
            <a:r>
              <a:rPr lang="zh-CN" altLang="en-US" dirty="0"/>
              <a:t>想得到</a:t>
            </a:r>
            <a:r>
              <a:rPr lang="en-US" altLang="ja-JP" dirty="0"/>
              <a:t>d(</a:t>
            </a:r>
            <a:r>
              <a:rPr lang="zh-CN" altLang="en-US" dirty="0"/>
              <a:t>以便得到私钥</a:t>
            </a:r>
            <a:r>
              <a:rPr lang="en-US" altLang="zh-CN" dirty="0"/>
              <a:t>(</a:t>
            </a:r>
            <a:r>
              <a:rPr lang="en-US" altLang="zh-CN" dirty="0" err="1"/>
              <a:t>n,d</a:t>
            </a:r>
            <a:r>
              <a:rPr lang="en-US" altLang="zh-CN" dirty="0"/>
              <a:t>))</a:t>
            </a:r>
            <a:r>
              <a:rPr lang="zh-CN" altLang="en-US" dirty="0"/>
              <a:t>有多难</a:t>
            </a:r>
            <a:r>
              <a:rPr lang="en-US" altLang="ja-JP" dirty="0"/>
              <a:t>?</a:t>
            </a:r>
          </a:p>
          <a:p>
            <a:pPr indent="-339725">
              <a:lnSpc>
                <a:spcPct val="150000"/>
              </a:lnSpc>
            </a:pPr>
            <a:r>
              <a:rPr lang="zh-CN" altLang="en-US" dirty="0"/>
              <a:t>事实上是需要对</a:t>
            </a:r>
            <a:r>
              <a:rPr lang="en-US" altLang="zh-CN" dirty="0"/>
              <a:t>n</a:t>
            </a:r>
            <a:r>
              <a:rPr lang="zh-CN" altLang="en-US" dirty="0"/>
              <a:t>进行因数分解从而得到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，才能计算</a:t>
            </a:r>
            <a:r>
              <a:rPr lang="en-US" altLang="zh-CN" dirty="0"/>
              <a:t>z</a:t>
            </a:r>
            <a:r>
              <a:rPr lang="zh-CN" altLang="en-US" dirty="0"/>
              <a:t>并进行后续破解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800" dirty="0"/>
              <a:t>fact: </a:t>
            </a:r>
            <a:r>
              <a:rPr lang="zh-CN" altLang="en-US" sz="2800" dirty="0"/>
              <a:t>对一个大数进行因数分解是十分困难的</a:t>
            </a:r>
            <a:endParaRPr lang="en-US" sz="24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公钥加密算法：</a:t>
            </a:r>
            <a:r>
              <a:rPr lang="en-US" altLang="zh-CN" dirty="0"/>
              <a:t>RSA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 txBox="1">
            <a:spLocks/>
          </p:cNvSpPr>
          <p:nvPr/>
        </p:nvSpPr>
        <p:spPr>
          <a:xfrm>
            <a:off x="435429" y="1412776"/>
            <a:ext cx="10515600" cy="59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200" dirty="0">
                <a:latin typeface="+mn-lt"/>
              </a:rPr>
              <a:t>实践中的</a:t>
            </a:r>
            <a:r>
              <a:rPr lang="en-US" sz="3200" dirty="0">
                <a:latin typeface="+mn-lt"/>
              </a:rPr>
              <a:t>: </a:t>
            </a:r>
            <a:r>
              <a:rPr lang="zh-CN" altLang="en-US" sz="3200" dirty="0">
                <a:latin typeface="+mn-lt"/>
              </a:rPr>
              <a:t>作为会话建立的密钥</a:t>
            </a:r>
            <a:endParaRPr lang="en-US" sz="3600" dirty="0">
              <a:latin typeface="+mn-lt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DB9CF750-12CC-3F42-84BE-176B87ACB504}"/>
              </a:ext>
            </a:extLst>
          </p:cNvPr>
          <p:cNvSpPr txBox="1">
            <a:spLocks noChangeArrowheads="1"/>
          </p:cNvSpPr>
          <p:nvPr/>
        </p:nvSpPr>
        <p:spPr>
          <a:xfrm>
            <a:off x="453718" y="215024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dirty="0"/>
              <a:t>RSA </a:t>
            </a:r>
            <a:r>
              <a:rPr lang="zh-CN" altLang="en-US" dirty="0"/>
              <a:t>中的指数计算对算力要求较高</a:t>
            </a:r>
            <a:endParaRPr lang="en-US" dirty="0"/>
          </a:p>
          <a:p>
            <a:pPr indent="-339725"/>
            <a:r>
              <a:rPr lang="en-US" dirty="0"/>
              <a:t>DES </a:t>
            </a:r>
            <a:r>
              <a:rPr lang="zh-CN" altLang="en-US" dirty="0"/>
              <a:t>至少比</a:t>
            </a:r>
            <a:r>
              <a:rPr lang="en-US" dirty="0"/>
              <a:t>RSA</a:t>
            </a:r>
            <a:r>
              <a:rPr lang="zh-CN" altLang="en-US" dirty="0"/>
              <a:t>快</a:t>
            </a:r>
            <a:r>
              <a:rPr lang="en-US" altLang="zh-CN" dirty="0"/>
              <a:t>100</a:t>
            </a:r>
            <a:r>
              <a:rPr lang="zh-CN" altLang="en-US" dirty="0"/>
              <a:t>倍</a:t>
            </a:r>
            <a:endParaRPr lang="en-US" dirty="0"/>
          </a:p>
          <a:p>
            <a:pPr indent="-339725"/>
            <a:r>
              <a:rPr lang="zh-CN" altLang="en-US" dirty="0"/>
              <a:t>使用公钥加密算法建立安全信道，然后交换对称秘钥</a:t>
            </a:r>
            <a:endParaRPr lang="en-US" dirty="0"/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zh-CN" altLang="en-US" dirty="0">
                <a:solidFill>
                  <a:srgbClr val="0012A0"/>
                </a:solidFill>
              </a:rPr>
              <a:t>会话密钥</a:t>
            </a:r>
            <a:r>
              <a:rPr lang="en-US" dirty="0">
                <a:solidFill>
                  <a:srgbClr val="0012A0"/>
                </a:solidFill>
              </a:rPr>
              <a:t>, K</a:t>
            </a:r>
            <a:r>
              <a:rPr lang="en-US" baseline="-25000" dirty="0">
                <a:solidFill>
                  <a:srgbClr val="0012A0"/>
                </a:solidFill>
              </a:rPr>
              <a:t>S</a:t>
            </a:r>
          </a:p>
          <a:p>
            <a:pPr marL="457200"/>
            <a:r>
              <a:rPr lang="en-US" sz="2400" dirty="0"/>
              <a:t>Bob </a:t>
            </a:r>
            <a:r>
              <a:rPr lang="zh-CN" altLang="en-US" sz="2400" dirty="0"/>
              <a:t>和</a:t>
            </a:r>
            <a:r>
              <a:rPr lang="en-US" sz="2400" dirty="0"/>
              <a:t> Alice </a:t>
            </a:r>
            <a:r>
              <a:rPr lang="zh-CN" altLang="en-US" sz="2400" dirty="0"/>
              <a:t>使用</a:t>
            </a:r>
            <a:r>
              <a:rPr lang="en-US" sz="2400" dirty="0"/>
              <a:t> RSA </a:t>
            </a:r>
            <a:r>
              <a:rPr lang="zh-CN" altLang="en-US" sz="2400" dirty="0"/>
              <a:t>来交换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S</a:t>
            </a:r>
            <a:r>
              <a:rPr lang="en-US" altLang="zh-CN" sz="2400" dirty="0"/>
              <a:t>,</a:t>
            </a:r>
          </a:p>
          <a:p>
            <a:pPr marL="457200"/>
            <a:r>
              <a:rPr lang="zh-CN" altLang="en-US" sz="2400" dirty="0"/>
              <a:t>一旦双方都安全地拥有了</a:t>
            </a:r>
            <a:r>
              <a:rPr lang="en-US" sz="2400" dirty="0"/>
              <a:t>K</a:t>
            </a:r>
            <a:r>
              <a:rPr lang="en-US" sz="2400" baseline="-25000" dirty="0"/>
              <a:t>S</a:t>
            </a:r>
            <a:r>
              <a:rPr lang="en-US" sz="2400" dirty="0"/>
              <a:t>, </a:t>
            </a:r>
            <a:r>
              <a:rPr lang="zh-CN" altLang="en-US" sz="2400" dirty="0"/>
              <a:t>他们就可以愉快地用对称加密算法交流啦！</a:t>
            </a:r>
            <a:endParaRPr lang="en-US" sz="24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8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9552" y="1500188"/>
            <a:ext cx="7675761" cy="41433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</a:rPr>
              <a:t>什么是网络安全？</a:t>
            </a:r>
            <a:endParaRPr lang="en-US" altLang="zh-CN" dirty="0"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</a:rPr>
              <a:t>密码学的原则</a:t>
            </a:r>
            <a:endParaRPr lang="en-US" altLang="zh-CN" dirty="0"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身份验证，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报文完整性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</a:rPr>
              <a:t>安全电子邮件</a:t>
            </a:r>
            <a:endParaRPr lang="en-US" altLang="zh-CN" dirty="0"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</a:rPr>
              <a:t>传输层安全性：</a:t>
            </a:r>
            <a:r>
              <a:rPr lang="en-US" altLang="zh-CN" dirty="0">
                <a:latin typeface="+mj-lt"/>
              </a:rPr>
              <a:t>TCP</a:t>
            </a:r>
            <a:r>
              <a:rPr lang="zh-CN" altLang="en-US" dirty="0">
                <a:latin typeface="+mj-lt"/>
              </a:rPr>
              <a:t>与</a:t>
            </a:r>
            <a:r>
              <a:rPr lang="en-US" altLang="zh-CN" dirty="0">
                <a:latin typeface="+mj-lt"/>
              </a:rPr>
              <a:t>TLS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</a:rPr>
              <a:t>网络层安全性：</a:t>
            </a:r>
            <a:r>
              <a:rPr lang="en-US" altLang="zh-CN" dirty="0">
                <a:latin typeface="+mj-lt"/>
              </a:rPr>
              <a:t>IPsec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无线网络和移动网络安全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运行安全性：防火墙和入侵检测系统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IDS</a:t>
            </a:r>
          </a:p>
        </p:txBody>
      </p:sp>
    </p:spTree>
    <p:extLst>
      <p:ext uri="{BB962C8B-B14F-4D97-AF65-F5344CB8AC3E}">
        <p14:creationId xmlns:p14="http://schemas.microsoft.com/office/powerpoint/2010/main" val="341384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2831486-5512-4A88-B068-7B515AF9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身份验证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F32CBF4-81AB-4B78-A539-45AE5CAE2F40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503398"/>
            <a:ext cx="7887586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dirty="0"/>
              <a:t>Bob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希望</a:t>
            </a:r>
            <a:r>
              <a:rPr lang="en-US" dirty="0"/>
              <a:t> Alice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向他</a:t>
            </a:r>
            <a:r>
              <a:rPr lang="en-US" dirty="0"/>
              <a:t> 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ja-JP" dirty="0"/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她的身份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DE357D3E-F1C4-4994-894B-E6253F4C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47116"/>
            <a:ext cx="52966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n-lt"/>
              </a:rPr>
              <a:t>验证协议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1.0:  </a:t>
            </a:r>
            <a:r>
              <a:rPr lang="en-US" sz="2800" dirty="0">
                <a:latin typeface="+mn-lt"/>
              </a:rPr>
              <a:t>Alice </a:t>
            </a:r>
            <a:r>
              <a:rPr lang="zh-CN" altLang="en-US" sz="2800" dirty="0">
                <a:latin typeface="+mn-lt"/>
              </a:rPr>
              <a:t>说</a:t>
            </a:r>
            <a:r>
              <a:rPr lang="en-US" sz="2800" dirty="0">
                <a:latin typeface="+mn-lt"/>
              </a:rPr>
              <a:t> </a:t>
            </a:r>
            <a:r>
              <a:rPr lang="en-US" altLang="ja-JP" sz="2800" dirty="0">
                <a:latin typeface="+mn-lt"/>
              </a:rPr>
              <a:t>“</a:t>
            </a:r>
            <a:r>
              <a:rPr lang="en-US" sz="2800" dirty="0">
                <a:latin typeface="+mn-lt"/>
              </a:rPr>
              <a:t>I am Alice</a:t>
            </a:r>
            <a:r>
              <a:rPr lang="en-US" altLang="ja-JP" sz="2800" dirty="0">
                <a:latin typeface="+mn-lt"/>
              </a:rPr>
              <a:t>”</a:t>
            </a:r>
            <a:endParaRPr lang="en-US" sz="2800" dirty="0">
              <a:latin typeface="+mn-lt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66F561C-88EB-47EB-B57A-8218B4F50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631" y="3671612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pic>
        <p:nvPicPr>
          <p:cNvPr id="12" name="Picture 6" descr="Alice">
            <a:extLst>
              <a:ext uri="{FF2B5EF4-FFF2-40B4-BE49-F238E27FC236}">
                <a16:creationId xmlns:a16="http://schemas.microsoft.com/office/drawing/2014/main" id="{66AD0F8F-DD1E-4A0B-A54F-A82BA0DE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33" y="3329873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Eve">
            <a:extLst>
              <a:ext uri="{FF2B5EF4-FFF2-40B4-BE49-F238E27FC236}">
                <a16:creationId xmlns:a16="http://schemas.microsoft.com/office/drawing/2014/main" id="{81650A61-EA84-4DA2-9D09-196B442C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58" y="4591936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Bob">
            <a:extLst>
              <a:ext uri="{FF2B5EF4-FFF2-40B4-BE49-F238E27FC236}">
                <a16:creationId xmlns:a16="http://schemas.microsoft.com/office/drawing/2014/main" id="{03E087F2-659A-41D6-9E2E-D2394A7C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608" y="3420361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9">
            <a:extLst>
              <a:ext uri="{FF2B5EF4-FFF2-40B4-BE49-F238E27FC236}">
                <a16:creationId xmlns:a16="http://schemas.microsoft.com/office/drawing/2014/main" id="{39E5A912-BA67-4E52-A785-A7C1FE7E1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908" y="3856923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080938B1-3A2D-4AD7-8EDC-EAD43FF57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345196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latin typeface="+mn-lt"/>
                <a:cs typeface="Arial" charset="0"/>
              </a:rPr>
              <a:t>“I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01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2831486-5512-4A88-B068-7B515AF9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身份验证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F32CBF4-81AB-4B78-A539-45AE5CAE2F40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517037"/>
            <a:ext cx="7887586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Bob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希望</a:t>
            </a:r>
            <a:r>
              <a:rPr lang="en-US" dirty="0"/>
              <a:t> Alice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向他</a:t>
            </a:r>
            <a:r>
              <a:rPr lang="en-US" dirty="0"/>
              <a:t> 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ja-JP" dirty="0"/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她的身份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DE357D3E-F1C4-4994-894B-E6253F4C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51" y="1955451"/>
            <a:ext cx="52774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n-lt"/>
              </a:rPr>
              <a:t>验证协议</a:t>
            </a:r>
            <a:r>
              <a:rPr lang="en-US" altLang="zh-CN" sz="2800" dirty="0">
                <a:solidFill>
                  <a:srgbClr val="C00000"/>
                </a:solidFill>
                <a:latin typeface="+mn-lt"/>
              </a:rPr>
              <a:t>1.0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:  </a:t>
            </a:r>
            <a:r>
              <a:rPr lang="en-US" sz="2800" dirty="0">
                <a:latin typeface="+mn-lt"/>
              </a:rPr>
              <a:t>Alice </a:t>
            </a:r>
            <a:r>
              <a:rPr lang="zh-CN" altLang="en-US" sz="2800" dirty="0">
                <a:latin typeface="+mn-lt"/>
              </a:rPr>
              <a:t>说</a:t>
            </a:r>
            <a:r>
              <a:rPr lang="en-US" sz="2800" dirty="0">
                <a:latin typeface="+mn-lt"/>
              </a:rPr>
              <a:t> </a:t>
            </a:r>
            <a:r>
              <a:rPr lang="en-US" altLang="ja-JP" sz="2800" dirty="0">
                <a:latin typeface="+mn-lt"/>
              </a:rPr>
              <a:t>“</a:t>
            </a:r>
            <a:r>
              <a:rPr lang="en-US" sz="2800" dirty="0">
                <a:latin typeface="+mn-lt"/>
              </a:rPr>
              <a:t>I am Alice</a:t>
            </a:r>
            <a:r>
              <a:rPr lang="en-US" altLang="ja-JP" sz="2800" dirty="0">
                <a:latin typeface="+mn-lt"/>
              </a:rPr>
              <a:t>”</a:t>
            </a:r>
            <a:endParaRPr lang="en-US" sz="2800" dirty="0">
              <a:latin typeface="+mn-lt"/>
            </a:endParaRPr>
          </a:p>
        </p:txBody>
      </p:sp>
      <p:pic>
        <p:nvPicPr>
          <p:cNvPr id="27" name="Picture 6" descr="Alice">
            <a:extLst>
              <a:ext uri="{FF2B5EF4-FFF2-40B4-BE49-F238E27FC236}">
                <a16:creationId xmlns:a16="http://schemas.microsoft.com/office/drawing/2014/main" id="{1096182B-8D5D-4ADC-8AA3-443EF0787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85" y="309436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 descr="Eve">
            <a:extLst>
              <a:ext uri="{FF2B5EF4-FFF2-40B4-BE49-F238E27FC236}">
                <a16:creationId xmlns:a16="http://schemas.microsoft.com/office/drawing/2014/main" id="{7A420505-B385-40DE-BAEB-5F4D1485A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72" y="4508661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8" descr="Bob">
            <a:extLst>
              <a:ext uri="{FF2B5EF4-FFF2-40B4-BE49-F238E27FC236}">
                <a16:creationId xmlns:a16="http://schemas.microsoft.com/office/drawing/2014/main" id="{602F33A2-FECE-4919-91A5-1E6EA1295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60" y="318484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Line 9">
            <a:extLst>
              <a:ext uri="{FF2B5EF4-FFF2-40B4-BE49-F238E27FC236}">
                <a16:creationId xmlns:a16="http://schemas.microsoft.com/office/drawing/2014/main" id="{9373ED94-F54B-425D-A7FC-E31CD3F922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4030" y="3846835"/>
            <a:ext cx="1082674" cy="7205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 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32780869-1EB4-42D3-A792-A470E9C1B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862" y="4562135"/>
            <a:ext cx="1957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ja-JP" sz="2800" dirty="0">
                <a:latin typeface="+mn-lt"/>
                <a:cs typeface="Arial" charset="0"/>
              </a:rPr>
              <a:t>“</a:t>
            </a:r>
            <a:r>
              <a:rPr lang="en-US" sz="2800" dirty="0">
                <a:latin typeface="+mn-lt"/>
                <a:cs typeface="Arial" charset="0"/>
              </a:rPr>
              <a:t>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ABCAA8E9-58F8-4EC5-A090-2616624F0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548" y="3289114"/>
            <a:ext cx="179589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在网络中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, Bob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无法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 </a:t>
            </a:r>
            <a:r>
              <a:rPr lang="en-US" altLang="ja-JP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看到</a:t>
            </a:r>
            <a:r>
              <a:rPr lang="en-US" altLang="ja-JP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”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 Alice,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所以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 Trudy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可以直接宣称自己是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 Alice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D3DD269C-D3BE-4F07-A17F-6A86B2065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185" y="2860164"/>
            <a:ext cx="2730103" cy="306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Box 5">
            <a:extLst>
              <a:ext uri="{FF2B5EF4-FFF2-40B4-BE49-F238E27FC236}">
                <a16:creationId xmlns:a16="http://schemas.microsoft.com/office/drawing/2014/main" id="{382211AC-67D9-4228-B63C-DA32BB197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8904" y="6024813"/>
            <a:ext cx="17958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800" dirty="0">
                <a:latin typeface="+mn-lt"/>
                <a:cs typeface="Arial" charset="0"/>
              </a:rPr>
              <a:t>在网络中，没人知道你是一条狗</a:t>
            </a:r>
            <a:endParaRPr lang="en-US" sz="18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2831486-5512-4A88-B068-7B515AF9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身份验证：第二种尝试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F32CBF4-81AB-4B78-A539-45AE5CAE2F40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521415"/>
            <a:ext cx="7887586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Bob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希望</a:t>
            </a:r>
            <a:r>
              <a:rPr lang="en-US" dirty="0"/>
              <a:t> Alice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向他</a:t>
            </a:r>
            <a:r>
              <a:rPr lang="en-US" dirty="0"/>
              <a:t> 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ja-JP" dirty="0"/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她的身份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DE357D3E-F1C4-4994-894B-E6253F4C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30379"/>
            <a:ext cx="827987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验证协议</a:t>
            </a:r>
            <a:r>
              <a:rPr 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.0:  </a:t>
            </a:r>
            <a:r>
              <a:rPr lang="en-US" sz="2800" dirty="0">
                <a:latin typeface="+mn-lt"/>
                <a:ea typeface="+mn-ea"/>
              </a:rPr>
              <a:t>Alice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在一个包含她的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地址的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数据包中说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800" dirty="0"/>
              <a:t>I am Alice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" name="Picture 6" descr="Alice">
            <a:extLst>
              <a:ext uri="{FF2B5EF4-FFF2-40B4-BE49-F238E27FC236}">
                <a16:creationId xmlns:a16="http://schemas.microsoft.com/office/drawing/2014/main" id="{B4B66DAC-55F4-4704-BDE7-BDEC0EF8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5917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 descr="Eve">
            <a:extLst>
              <a:ext uri="{FF2B5EF4-FFF2-40B4-BE49-F238E27FC236}">
                <a16:creationId xmlns:a16="http://schemas.microsoft.com/office/drawing/2014/main" id="{519A91A7-246A-478D-B846-6B43847AE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25" y="472123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Bob">
            <a:extLst>
              <a:ext uri="{FF2B5EF4-FFF2-40B4-BE49-F238E27FC236}">
                <a16:creationId xmlns:a16="http://schemas.microsoft.com/office/drawing/2014/main" id="{76BDA693-F8C6-4ECC-A765-2C514D97E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45" y="339063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8">
            <a:extLst>
              <a:ext uri="{FF2B5EF4-FFF2-40B4-BE49-F238E27FC236}">
                <a16:creationId xmlns:a16="http://schemas.microsoft.com/office/drawing/2014/main" id="{1B9F5588-FB60-4CFE-BC79-C9223D41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488" y="3987256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DB6E6DCB-B907-47D5-979D-0E119329F88B}"/>
              </a:ext>
            </a:extLst>
          </p:cNvPr>
          <p:cNvGrpSpPr>
            <a:grpSpLocks/>
          </p:cNvGrpSpPr>
          <p:nvPr/>
        </p:nvGrpSpPr>
        <p:grpSpPr bwMode="auto">
          <a:xfrm>
            <a:off x="2032326" y="3263356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786D50E9-F0AC-48DF-A1F6-14D6C6567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B2F7DD1-C0C2-4334-B6FE-8724CFD20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5B08EAF7-5F9E-4588-8524-564F2C513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1D98845A-18CE-4649-AA74-D47581121D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FFCBFE57-BF55-4351-81FF-A3416D86E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798" y="4459624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</p:spTree>
    <p:extLst>
      <p:ext uri="{BB962C8B-B14F-4D97-AF65-F5344CB8AC3E}">
        <p14:creationId xmlns:p14="http://schemas.microsoft.com/office/powerpoint/2010/main" val="2262629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8D6A152-7FB2-46AE-89EC-68AFCE89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+mn-lt"/>
              </a:rPr>
              <a:t>身份验证：第二种尝试</a:t>
            </a:r>
            <a:endParaRPr lang="en-US" dirty="0">
              <a:latin typeface="+mn-lt"/>
            </a:endParaRPr>
          </a:p>
        </p:txBody>
      </p:sp>
      <p:pic>
        <p:nvPicPr>
          <p:cNvPr id="26" name="Picture 6" descr="Alice">
            <a:extLst>
              <a:ext uri="{FF2B5EF4-FFF2-40B4-BE49-F238E27FC236}">
                <a16:creationId xmlns:a16="http://schemas.microsoft.com/office/drawing/2014/main" id="{03947356-51F5-4FAD-BD2C-EA13CDC47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23" y="3787224"/>
            <a:ext cx="523875" cy="64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 descr="Eve">
            <a:extLst>
              <a:ext uri="{FF2B5EF4-FFF2-40B4-BE49-F238E27FC236}">
                <a16:creationId xmlns:a16="http://schemas.microsoft.com/office/drawing/2014/main" id="{F7BE2AE4-E2A2-4D50-8F97-E89E4B247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943" y="4733771"/>
            <a:ext cx="812006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8" descr="Bob">
            <a:extLst>
              <a:ext uri="{FF2B5EF4-FFF2-40B4-BE49-F238E27FC236}">
                <a16:creationId xmlns:a16="http://schemas.microsoft.com/office/drawing/2014/main" id="{41B6804D-54D5-4B74-A9D2-0AFE042A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07" y="3735820"/>
            <a:ext cx="609600" cy="62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Line 8">
            <a:extLst>
              <a:ext uri="{FF2B5EF4-FFF2-40B4-BE49-F238E27FC236}">
                <a16:creationId xmlns:a16="http://schemas.microsoft.com/office/drawing/2014/main" id="{2D0964F8-09FC-4567-B088-E01A9BB807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3321" y="4286250"/>
            <a:ext cx="1700575" cy="76888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70708A53-7A92-4AE5-95CD-C48B8D98FC2D}"/>
              </a:ext>
            </a:extLst>
          </p:cNvPr>
          <p:cNvGrpSpPr>
            <a:grpSpLocks/>
          </p:cNvGrpSpPr>
          <p:nvPr/>
        </p:nvGrpSpPr>
        <p:grpSpPr bwMode="auto">
          <a:xfrm>
            <a:off x="3249216" y="4664093"/>
            <a:ext cx="2141935" cy="428625"/>
            <a:chOff x="540" y="1857"/>
            <a:chExt cx="1799" cy="360"/>
          </a:xfrm>
        </p:grpSpPr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7F9A62D1-1CC5-4311-A84C-CB6008086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F83337F2-5F03-4314-BD3B-0728FDBA2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" y="1909"/>
              <a:ext cx="92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sz="1500" dirty="0">
                  <a:latin typeface="+mn-lt"/>
                  <a:cs typeface="Arial" charset="0"/>
                </a:rPr>
                <a:t>“</a:t>
              </a:r>
              <a:r>
                <a:rPr lang="en-US" sz="1500" dirty="0">
                  <a:latin typeface="+mn-lt"/>
                  <a:cs typeface="Arial" charset="0"/>
                </a:rPr>
                <a:t>I am Alice</a:t>
              </a:r>
              <a:r>
                <a:rPr lang="en-US" altLang="ja-JP" sz="1500" dirty="0">
                  <a:latin typeface="+mn-lt"/>
                  <a:cs typeface="Arial" charset="0"/>
                </a:rPr>
                <a:t>”</a:t>
              </a:r>
              <a:endParaRPr lang="en-US" sz="1500" dirty="0">
                <a:latin typeface="+mn-lt"/>
                <a:cs typeface="Arial" charset="0"/>
              </a:endParaRPr>
            </a:p>
          </p:txBody>
        </p:sp>
        <p:sp>
          <p:nvSpPr>
            <p:cNvPr id="33" name="Text Box 12">
              <a:extLst>
                <a:ext uri="{FF2B5EF4-FFF2-40B4-BE49-F238E27FC236}">
                  <a16:creationId xmlns:a16="http://schemas.microsoft.com/office/drawing/2014/main" id="{704DA641-C7E3-490C-B1BF-BC84F4155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" y="1857"/>
              <a:ext cx="758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35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35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34" name="Line 13">
              <a:extLst>
                <a:ext uri="{FF2B5EF4-FFF2-40B4-BE49-F238E27FC236}">
                  <a16:creationId xmlns:a16="http://schemas.microsoft.com/office/drawing/2014/main" id="{9C7D3C39-2902-4C15-8F2A-9F53033B2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" name="Text Box 5">
            <a:extLst>
              <a:ext uri="{FF2B5EF4-FFF2-40B4-BE49-F238E27FC236}">
                <a16:creationId xmlns:a16="http://schemas.microsoft.com/office/drawing/2014/main" id="{A66A6252-148A-4FAB-98CC-A9A680F96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874" y="3708995"/>
            <a:ext cx="287771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Trudy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可以创建一个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数据包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伪装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成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Alice</a:t>
            </a:r>
          </a:p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的地址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4E0D59-A57C-4B14-8EB8-28F1872A01BA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521415"/>
            <a:ext cx="7887586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Bob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希望</a:t>
            </a:r>
            <a:r>
              <a:rPr lang="en-US" dirty="0"/>
              <a:t> Alice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向他</a:t>
            </a:r>
            <a:r>
              <a:rPr lang="en-US" dirty="0"/>
              <a:t> 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ja-JP" dirty="0"/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她的身份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6EF43262-A8C6-4EA1-8910-0AF3C2383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30379"/>
            <a:ext cx="827987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验证协议</a:t>
            </a:r>
            <a:r>
              <a:rPr 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.0: </a:t>
            </a:r>
            <a:r>
              <a:rPr lang="en-US" altLang="zh-CN" sz="2800" dirty="0"/>
              <a:t>Alice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在一个包含她的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地址的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数据包中说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800" dirty="0"/>
              <a:t>I am Alice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97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BEF2DD-DF44-4C4D-BF24-9FC5A1F8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+mn-lt"/>
              </a:rPr>
              <a:t>身份验证：</a:t>
            </a:r>
            <a:r>
              <a:rPr lang="zh-CN" altLang="en-US" dirty="0"/>
              <a:t>第三种尝试</a:t>
            </a:r>
            <a:endParaRPr lang="en-US" dirty="0">
              <a:latin typeface="+mn-lt"/>
            </a:endParaRPr>
          </a:p>
        </p:txBody>
      </p:sp>
      <p:pic>
        <p:nvPicPr>
          <p:cNvPr id="6" name="Picture 6" descr="Alice">
            <a:extLst>
              <a:ext uri="{FF2B5EF4-FFF2-40B4-BE49-F238E27FC236}">
                <a16:creationId xmlns:a16="http://schemas.microsoft.com/office/drawing/2014/main" id="{13C0ACDD-51CC-4864-8C96-42F19584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23" y="3787224"/>
            <a:ext cx="523875" cy="64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Eve">
            <a:extLst>
              <a:ext uri="{FF2B5EF4-FFF2-40B4-BE49-F238E27FC236}">
                <a16:creationId xmlns:a16="http://schemas.microsoft.com/office/drawing/2014/main" id="{85D7B966-E03E-4A54-8708-F302EE3A1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943" y="4733771"/>
            <a:ext cx="812006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Bob">
            <a:extLst>
              <a:ext uri="{FF2B5EF4-FFF2-40B4-BE49-F238E27FC236}">
                <a16:creationId xmlns:a16="http://schemas.microsoft.com/office/drawing/2014/main" id="{E33C3C8D-B898-4BB5-8AB4-66D898B0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07" y="3663553"/>
            <a:ext cx="609600" cy="62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>
            <a:extLst>
              <a:ext uri="{FF2B5EF4-FFF2-40B4-BE49-F238E27FC236}">
                <a16:creationId xmlns:a16="http://schemas.microsoft.com/office/drawing/2014/main" id="{08948A56-477B-4FAE-809A-2C908B33C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5339" y="4183287"/>
            <a:ext cx="382221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0543C354-079F-4022-BA2A-DEEA31152E50}"/>
              </a:ext>
            </a:extLst>
          </p:cNvPr>
          <p:cNvGrpSpPr/>
          <p:nvPr/>
        </p:nvGrpSpPr>
        <p:grpSpPr>
          <a:xfrm>
            <a:off x="1692034" y="3570633"/>
            <a:ext cx="2631488" cy="505497"/>
            <a:chOff x="2256045" y="3617843"/>
            <a:chExt cx="3508650" cy="673995"/>
          </a:xfrm>
        </p:grpSpPr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99E3F803-7A75-4E52-80F5-87FF86E19B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045" y="3710814"/>
              <a:ext cx="3328989" cy="581024"/>
              <a:chOff x="501" y="1857"/>
              <a:chExt cx="2097" cy="366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BDEFAE7-7658-4AB1-A19A-7B937535B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348A047F-56B2-4E49-AF08-681DF54A8E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1" y="1904"/>
                <a:ext cx="92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sz="1500" dirty="0">
                    <a:latin typeface="+mn-lt"/>
                    <a:cs typeface="Arial" charset="0"/>
                  </a:rPr>
                  <a:t>“</a:t>
                </a:r>
                <a:r>
                  <a:rPr lang="en-US" sz="1500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sz="1500" dirty="0">
                    <a:latin typeface="+mn-lt"/>
                    <a:cs typeface="Arial" charset="0"/>
                  </a:rPr>
                  <a:t>”</a:t>
                </a:r>
                <a:endParaRPr lang="en-US" sz="1500" dirty="0">
                  <a:latin typeface="+mn-lt"/>
                  <a:cs typeface="Arial" charset="0"/>
                </a:endParaRPr>
              </a:p>
            </p:txBody>
          </p:sp>
          <p:sp>
            <p:nvSpPr>
              <p:cNvPr id="15" name="Text Box 12">
                <a:extLst>
                  <a:ext uri="{FF2B5EF4-FFF2-40B4-BE49-F238E27FC236}">
                    <a16:creationId xmlns:a16="http://schemas.microsoft.com/office/drawing/2014/main" id="{6B8DEA89-95E4-4B2C-98CC-A537FB05DE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" y="1863"/>
                <a:ext cx="574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1F786613-AF3E-41C2-B65A-3F19A5DFF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A3DA667C-8D8F-4379-815E-1BFAC9126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8" name="Text Box 12">
                <a:extLst>
                  <a:ext uri="{FF2B5EF4-FFF2-40B4-BE49-F238E27FC236}">
                    <a16:creationId xmlns:a16="http://schemas.microsoft.com/office/drawing/2014/main" id="{75489B95-AE39-4BFD-9A26-0240CD8C8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9" y="1863"/>
                <a:ext cx="719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12" name="Straight Arrow Connector 3">
              <a:extLst>
                <a:ext uri="{FF2B5EF4-FFF2-40B4-BE49-F238E27FC236}">
                  <a16:creationId xmlns:a16="http://schemas.microsoft.com/office/drawing/2014/main" id="{C0855372-3C71-4E35-A354-48B3B5DAAD10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5">
            <a:extLst>
              <a:ext uri="{FF2B5EF4-FFF2-40B4-BE49-F238E27FC236}">
                <a16:creationId xmlns:a16="http://schemas.microsoft.com/office/drawing/2014/main" id="{F9FA1B48-8B77-4992-9A6D-38EADF9E5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072" y="3720289"/>
            <a:ext cx="210807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1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997F15E9-F553-4FBF-8256-60EB056E777D}"/>
              </a:ext>
            </a:extLst>
          </p:cNvPr>
          <p:cNvGrpSpPr>
            <a:grpSpLocks/>
          </p:cNvGrpSpPr>
          <p:nvPr/>
        </p:nvGrpSpPr>
        <p:grpSpPr bwMode="auto">
          <a:xfrm>
            <a:off x="3724587" y="4286252"/>
            <a:ext cx="1185863" cy="435769"/>
            <a:chOff x="501" y="1857"/>
            <a:chExt cx="996" cy="36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585A75DA-FF9B-4718-892B-C9310F1A6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561332E3-83A3-4D5C-99F3-797D61C16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" y="1863"/>
              <a:ext cx="574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35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35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E365EAF5-839B-44EE-A11B-A4DE5B5CF8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8D6301AB-A525-46BE-8B15-B5A645BC2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1929"/>
              <a:ext cx="32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35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25" name="Straight Arrow Connector 60">
            <a:extLst>
              <a:ext uri="{FF2B5EF4-FFF2-40B4-BE49-F238E27FC236}">
                <a16:creationId xmlns:a16="http://schemas.microsoft.com/office/drawing/2014/main" id="{B66FC025-F95C-4687-99CE-D4533521B53F}"/>
              </a:ext>
            </a:extLst>
          </p:cNvPr>
          <p:cNvCxnSpPr>
            <a:cxnSpLocks/>
          </p:cNvCxnSpPr>
          <p:nvPr/>
        </p:nvCxnSpPr>
        <p:spPr>
          <a:xfrm flipH="1">
            <a:off x="3478697" y="4733511"/>
            <a:ext cx="6659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id="{C46B9013-871D-425D-A692-5CF23590128F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609052"/>
            <a:ext cx="7887586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Bob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希望</a:t>
            </a:r>
            <a:r>
              <a:rPr lang="en-US" dirty="0"/>
              <a:t> Alice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向他</a:t>
            </a:r>
            <a:r>
              <a:rPr lang="en-US" dirty="0"/>
              <a:t> 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ja-JP" dirty="0"/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她的身份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D2242E67-D329-4A82-861B-077C7A95D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90" y="2057059"/>
            <a:ext cx="849589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验证协议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.0:  </a:t>
            </a:r>
            <a:r>
              <a:rPr lang="en-US" sz="2800" dirty="0">
                <a:latin typeface="+mn-lt"/>
              </a:rPr>
              <a:t>Alice </a:t>
            </a:r>
            <a:r>
              <a:rPr lang="zh-CN" altLang="en-US" sz="2800" dirty="0">
                <a:latin typeface="+mn-lt"/>
              </a:rPr>
              <a:t>说</a:t>
            </a:r>
            <a:r>
              <a:rPr lang="en-US" sz="2800" dirty="0">
                <a:latin typeface="+mn-lt"/>
              </a:rPr>
              <a:t> </a:t>
            </a:r>
            <a:r>
              <a:rPr lang="en-US" altLang="ja-JP" sz="2800" dirty="0">
                <a:latin typeface="+mn-lt"/>
              </a:rPr>
              <a:t>“</a:t>
            </a:r>
            <a:r>
              <a:rPr lang="en-US" sz="2800" dirty="0">
                <a:latin typeface="+mn-lt"/>
              </a:rPr>
              <a:t>I am Alice</a:t>
            </a:r>
            <a:r>
              <a:rPr lang="en-US" altLang="ja-JP" sz="2800" dirty="0">
                <a:latin typeface="+mn-lt"/>
              </a:rPr>
              <a:t>” </a:t>
            </a:r>
            <a:r>
              <a:rPr lang="zh-CN" altLang="en-US" sz="2800" dirty="0">
                <a:latin typeface="+mn-lt"/>
              </a:rPr>
              <a:t>并且发送一个她的口令来</a:t>
            </a:r>
            <a:r>
              <a:rPr lang="en-US" altLang="ja-JP" sz="2800" dirty="0"/>
              <a:t>“</a:t>
            </a:r>
            <a:r>
              <a:rPr lang="zh-CN" altLang="en-US" sz="2800" dirty="0">
                <a:latin typeface="+mn-lt"/>
              </a:rPr>
              <a:t>证明身份</a:t>
            </a:r>
            <a:r>
              <a:rPr lang="en-US" altLang="ja-JP" sz="2800" dirty="0"/>
              <a:t>”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323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pic>
        <p:nvPicPr>
          <p:cNvPr id="5" name="Picture 21" descr="EN00179_[1]">
            <a:extLst>
              <a:ext uri="{FF2B5EF4-FFF2-40B4-BE49-F238E27FC236}">
                <a16:creationId xmlns:a16="http://schemas.microsoft.com/office/drawing/2014/main" id="{2511270A-F931-454C-A465-3B11FB64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43521" y="5074796"/>
            <a:ext cx="646113" cy="50165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6" descr="Alice">
            <a:extLst>
              <a:ext uri="{FF2B5EF4-FFF2-40B4-BE49-F238E27FC236}">
                <a16:creationId xmlns:a16="http://schemas.microsoft.com/office/drawing/2014/main" id="{3418782B-224D-48F7-91DC-3D5E5858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23" y="3787224"/>
            <a:ext cx="523875" cy="64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Eve">
            <a:extLst>
              <a:ext uri="{FF2B5EF4-FFF2-40B4-BE49-F238E27FC236}">
                <a16:creationId xmlns:a16="http://schemas.microsoft.com/office/drawing/2014/main" id="{C30CFAF5-2269-429A-94A9-3EF7195EA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943" y="4733771"/>
            <a:ext cx="812006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Bob">
            <a:extLst>
              <a:ext uri="{FF2B5EF4-FFF2-40B4-BE49-F238E27FC236}">
                <a16:creationId xmlns:a16="http://schemas.microsoft.com/office/drawing/2014/main" id="{9DF7D320-D810-493D-96A1-697BAE41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07" y="3663553"/>
            <a:ext cx="609600" cy="62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>
            <a:extLst>
              <a:ext uri="{FF2B5EF4-FFF2-40B4-BE49-F238E27FC236}">
                <a16:creationId xmlns:a16="http://schemas.microsoft.com/office/drawing/2014/main" id="{5F0B8DA1-B0B3-4309-97E4-3CE58AF36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5339" y="4183287"/>
            <a:ext cx="382221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6C3FD803-2EE4-4B84-B311-EDC7F1EF3F3E}"/>
              </a:ext>
            </a:extLst>
          </p:cNvPr>
          <p:cNvGrpSpPr/>
          <p:nvPr/>
        </p:nvGrpSpPr>
        <p:grpSpPr>
          <a:xfrm>
            <a:off x="1692034" y="3570633"/>
            <a:ext cx="2631488" cy="505497"/>
            <a:chOff x="2256045" y="3617843"/>
            <a:chExt cx="3508650" cy="673995"/>
          </a:xfrm>
        </p:grpSpPr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AC0B4176-D082-4B77-A6A1-E5B9F9637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045" y="3710814"/>
              <a:ext cx="3328989" cy="581024"/>
              <a:chOff x="501" y="1857"/>
              <a:chExt cx="2097" cy="366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37612F5-A302-4F09-8266-36BE6428D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75CABC70-00F8-496C-8BDC-D4192F2C42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1" y="1904"/>
                <a:ext cx="92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sz="1500" dirty="0">
                    <a:latin typeface="+mn-lt"/>
                    <a:cs typeface="Arial" charset="0"/>
                  </a:rPr>
                  <a:t>“</a:t>
                </a:r>
                <a:r>
                  <a:rPr lang="en-US" sz="1500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sz="1500" dirty="0">
                    <a:latin typeface="+mn-lt"/>
                    <a:cs typeface="Arial" charset="0"/>
                  </a:rPr>
                  <a:t>”</a:t>
                </a:r>
                <a:endParaRPr lang="en-US" sz="1500" dirty="0">
                  <a:latin typeface="+mn-lt"/>
                  <a:cs typeface="Arial" charset="0"/>
                </a:endParaRPr>
              </a:p>
            </p:txBody>
          </p:sp>
          <p:sp>
            <p:nvSpPr>
              <p:cNvPr id="15" name="Text Box 12">
                <a:extLst>
                  <a:ext uri="{FF2B5EF4-FFF2-40B4-BE49-F238E27FC236}">
                    <a16:creationId xmlns:a16="http://schemas.microsoft.com/office/drawing/2014/main" id="{4DBB5A41-54B0-43C9-B7E4-BEECDEFE69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" y="1863"/>
                <a:ext cx="574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3FCCC3D2-0A14-4745-B3B3-B44FC651C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3FE9F282-D4CA-4C41-9D54-FCE405682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8" name="Text Box 12">
                <a:extLst>
                  <a:ext uri="{FF2B5EF4-FFF2-40B4-BE49-F238E27FC236}">
                    <a16:creationId xmlns:a16="http://schemas.microsoft.com/office/drawing/2014/main" id="{C63C7B65-5953-4397-9D71-86A3A78C3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9" y="1863"/>
                <a:ext cx="719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12" name="Straight Arrow Connector 3">
              <a:extLst>
                <a:ext uri="{FF2B5EF4-FFF2-40B4-BE49-F238E27FC236}">
                  <a16:creationId xmlns:a16="http://schemas.microsoft.com/office/drawing/2014/main" id="{1169A065-251E-41A4-B9E0-15426388A866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7">
            <a:extLst>
              <a:ext uri="{FF2B5EF4-FFF2-40B4-BE49-F238E27FC236}">
                <a16:creationId xmlns:a16="http://schemas.microsoft.com/office/drawing/2014/main" id="{FD9E0F97-51F5-48C8-85AA-59A27A670E94}"/>
              </a:ext>
            </a:extLst>
          </p:cNvPr>
          <p:cNvGrpSpPr/>
          <p:nvPr/>
        </p:nvGrpSpPr>
        <p:grpSpPr>
          <a:xfrm>
            <a:off x="4174437" y="4772615"/>
            <a:ext cx="1244793" cy="735995"/>
            <a:chOff x="5565917" y="5220484"/>
            <a:chExt cx="1659724" cy="981326"/>
          </a:xfrm>
        </p:grpSpPr>
        <p:grpSp>
          <p:nvGrpSpPr>
            <p:cNvPr id="20" name="Group 9">
              <a:extLst>
                <a:ext uri="{FF2B5EF4-FFF2-40B4-BE49-F238E27FC236}">
                  <a16:creationId xmlns:a16="http://schemas.microsoft.com/office/drawing/2014/main" id="{A2DFD162-1A36-42B3-82F1-24574DECD815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44490" y="5220484"/>
              <a:ext cx="1581151" cy="571499"/>
              <a:chOff x="501" y="1853"/>
              <a:chExt cx="996" cy="360"/>
            </a:xfrm>
          </p:grpSpPr>
          <p:sp>
            <p:nvSpPr>
              <p:cNvPr id="22" name="Rectangle 10">
                <a:extLst>
                  <a:ext uri="{FF2B5EF4-FFF2-40B4-BE49-F238E27FC236}">
                    <a16:creationId xmlns:a16="http://schemas.microsoft.com/office/drawing/2014/main" id="{AA7D89BB-99EC-4F9F-A6F5-83430B4F1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3" name="Text Box 12">
                <a:extLst>
                  <a:ext uri="{FF2B5EF4-FFF2-40B4-BE49-F238E27FC236}">
                    <a16:creationId xmlns:a16="http://schemas.microsoft.com/office/drawing/2014/main" id="{DAED407B-2754-4E41-B6DA-B61928EFE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" y="1853"/>
                <a:ext cx="574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4" name="Line 13">
                <a:extLst>
                  <a:ext uri="{FF2B5EF4-FFF2-40B4-BE49-F238E27FC236}">
                    <a16:creationId xmlns:a16="http://schemas.microsoft.com/office/drawing/2014/main" id="{DC0B15E0-23C5-4590-A931-0D362943B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" name="Text Box 12">
                <a:extLst>
                  <a:ext uri="{FF2B5EF4-FFF2-40B4-BE49-F238E27FC236}">
                    <a16:creationId xmlns:a16="http://schemas.microsoft.com/office/drawing/2014/main" id="{0BFC7C17-923C-45BD-815C-25216DD673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1919"/>
                <a:ext cx="327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21" name="Straight Arrow Connector 38">
              <a:extLst>
                <a:ext uri="{FF2B5EF4-FFF2-40B4-BE49-F238E27FC236}">
                  <a16:creationId xmlns:a16="http://schemas.microsoft.com/office/drawing/2014/main" id="{26808655-9F8D-43F2-A1D6-7D3A8362E8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22">
            <a:extLst>
              <a:ext uri="{FF2B5EF4-FFF2-40B4-BE49-F238E27FC236}">
                <a16:creationId xmlns:a16="http://schemas.microsoft.com/office/drawing/2014/main" id="{3051F9FF-6905-4BF5-BDCC-DBA581FE302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1542118" y="4185876"/>
            <a:ext cx="467916" cy="96916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" name="Line 8">
            <a:extLst>
              <a:ext uri="{FF2B5EF4-FFF2-40B4-BE49-F238E27FC236}">
                <a16:creationId xmlns:a16="http://schemas.microsoft.com/office/drawing/2014/main" id="{2A024BFE-E302-4CBC-BEEA-256389CB7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6026" y="4286250"/>
            <a:ext cx="2861228" cy="9740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" name="Group 43">
            <a:extLst>
              <a:ext uri="{FF2B5EF4-FFF2-40B4-BE49-F238E27FC236}">
                <a16:creationId xmlns:a16="http://schemas.microsoft.com/office/drawing/2014/main" id="{3F6CD731-66DA-4B71-A1B0-1B7E3EBAC5ED}"/>
              </a:ext>
            </a:extLst>
          </p:cNvPr>
          <p:cNvGrpSpPr/>
          <p:nvPr/>
        </p:nvGrpSpPr>
        <p:grpSpPr>
          <a:xfrm rot="20405712">
            <a:off x="2578533" y="4571061"/>
            <a:ext cx="2496742" cy="491672"/>
            <a:chOff x="2256045" y="3620401"/>
            <a:chExt cx="3328989" cy="655562"/>
          </a:xfrm>
        </p:grpSpPr>
        <p:grpSp>
          <p:nvGrpSpPr>
            <p:cNvPr id="29" name="Group 9">
              <a:extLst>
                <a:ext uri="{FF2B5EF4-FFF2-40B4-BE49-F238E27FC236}">
                  <a16:creationId xmlns:a16="http://schemas.microsoft.com/office/drawing/2014/main" id="{92DEB2A8-EC63-4331-8EB5-509B29FE4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045" y="3704464"/>
              <a:ext cx="3328989" cy="571499"/>
              <a:chOff x="501" y="1853"/>
              <a:chExt cx="2097" cy="360"/>
            </a:xfrm>
          </p:grpSpPr>
          <p:sp>
            <p:nvSpPr>
              <p:cNvPr id="31" name="Rectangle 10">
                <a:extLst>
                  <a:ext uri="{FF2B5EF4-FFF2-40B4-BE49-F238E27FC236}">
                    <a16:creationId xmlns:a16="http://schemas.microsoft.com/office/drawing/2014/main" id="{617958D4-0F9F-4E8C-9A26-45F234EF2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Text Box 11">
                <a:extLst>
                  <a:ext uri="{FF2B5EF4-FFF2-40B4-BE49-F238E27FC236}">
                    <a16:creationId xmlns:a16="http://schemas.microsoft.com/office/drawing/2014/main" id="{BB41E0F8-39E1-4993-A88F-7142C7BF11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1" y="1894"/>
                <a:ext cx="92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sz="1500" dirty="0">
                    <a:latin typeface="+mn-lt"/>
                    <a:cs typeface="Arial" charset="0"/>
                  </a:rPr>
                  <a:t>“</a:t>
                </a:r>
                <a:r>
                  <a:rPr lang="en-US" sz="1500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sz="1500" dirty="0">
                    <a:latin typeface="+mn-lt"/>
                    <a:cs typeface="Arial" charset="0"/>
                  </a:rPr>
                  <a:t>”</a:t>
                </a:r>
                <a:endParaRPr lang="en-US" sz="1500" dirty="0">
                  <a:latin typeface="+mn-lt"/>
                  <a:cs typeface="Arial" charset="0"/>
                </a:endParaRPr>
              </a:p>
            </p:txBody>
          </p:sp>
          <p:sp>
            <p:nvSpPr>
              <p:cNvPr id="33" name="Text Box 12">
                <a:extLst>
                  <a:ext uri="{FF2B5EF4-FFF2-40B4-BE49-F238E27FC236}">
                    <a16:creationId xmlns:a16="http://schemas.microsoft.com/office/drawing/2014/main" id="{3AA3778C-204B-40ED-8355-4FB87E2CC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" y="1853"/>
                <a:ext cx="574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4" name="Line 13">
                <a:extLst>
                  <a:ext uri="{FF2B5EF4-FFF2-40B4-BE49-F238E27FC236}">
                    <a16:creationId xmlns:a16="http://schemas.microsoft.com/office/drawing/2014/main" id="{3F447A0A-0AB6-4023-A061-8268E22E7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5" name="Line 13">
                <a:extLst>
                  <a:ext uri="{FF2B5EF4-FFF2-40B4-BE49-F238E27FC236}">
                    <a16:creationId xmlns:a16="http://schemas.microsoft.com/office/drawing/2014/main" id="{672D6BAB-457F-479B-8CA9-30898E927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" name="Text Box 12">
                <a:extLst>
                  <a:ext uri="{FF2B5EF4-FFF2-40B4-BE49-F238E27FC236}">
                    <a16:creationId xmlns:a16="http://schemas.microsoft.com/office/drawing/2014/main" id="{EEE1B9FB-3B04-4C20-9CD7-7F2D8F0E38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9" y="1853"/>
                <a:ext cx="719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30" name="Straight Arrow Connector 45">
              <a:extLst>
                <a:ext uri="{FF2B5EF4-FFF2-40B4-BE49-F238E27FC236}">
                  <a16:creationId xmlns:a16="http://schemas.microsoft.com/office/drawing/2014/main" id="{8B47D189-067A-422A-A68F-1D7B655D2A8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 Box 4">
            <a:extLst>
              <a:ext uri="{FF2B5EF4-FFF2-40B4-BE49-F238E27FC236}">
                <a16:creationId xmlns:a16="http://schemas.microsoft.com/office/drawing/2014/main" id="{D4B53CE2-6A49-4681-979A-509F63078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761" y="3358857"/>
            <a:ext cx="225147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i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重放攻击</a:t>
            </a:r>
            <a:r>
              <a:rPr lang="en-US" i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: 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Trudy</a:t>
            </a: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记录下</a:t>
            </a:r>
            <a:r>
              <a:rPr lang="en-US" i="1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 Alice</a:t>
            </a: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的数据包，等待一段时间后，将其发送给</a:t>
            </a:r>
            <a:r>
              <a:rPr lang="en-US" altLang="zh-CN" i="1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Bob</a:t>
            </a:r>
            <a:r>
              <a:rPr lang="en-US" i="1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 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47612CE-B118-46D8-800A-184D516F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dirty="0"/>
              <a:t>身份验证：第三种尝试</a:t>
            </a:r>
            <a:endParaRPr lang="en-US" dirty="0">
              <a:latin typeface="+mn-lt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4E24A2AC-E31E-4DDF-A175-EDF519EA35E6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609052"/>
            <a:ext cx="7887586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Bob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希望</a:t>
            </a:r>
            <a:r>
              <a:rPr lang="en-US" dirty="0"/>
              <a:t> Alice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向他</a:t>
            </a:r>
            <a:r>
              <a:rPr lang="en-US" dirty="0"/>
              <a:t> 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ja-JP" dirty="0"/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她的身份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id="{8B5D05FD-1947-43E7-BB0A-4321100B2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90" y="2057059"/>
            <a:ext cx="849589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验证协议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.0:  </a:t>
            </a:r>
            <a:r>
              <a:rPr lang="en-US" sz="2800" dirty="0">
                <a:latin typeface="+mn-lt"/>
              </a:rPr>
              <a:t>Alice </a:t>
            </a:r>
            <a:r>
              <a:rPr lang="zh-CN" altLang="en-US" sz="2800" dirty="0">
                <a:latin typeface="+mn-lt"/>
              </a:rPr>
              <a:t>说</a:t>
            </a:r>
            <a:r>
              <a:rPr lang="en-US" sz="2800" dirty="0">
                <a:latin typeface="+mn-lt"/>
              </a:rPr>
              <a:t> </a:t>
            </a:r>
            <a:r>
              <a:rPr lang="en-US" altLang="ja-JP" sz="2800" dirty="0">
                <a:latin typeface="+mn-lt"/>
              </a:rPr>
              <a:t>“</a:t>
            </a:r>
            <a:r>
              <a:rPr lang="en-US" sz="2800" dirty="0">
                <a:latin typeface="+mn-lt"/>
              </a:rPr>
              <a:t>I am Alice</a:t>
            </a:r>
            <a:r>
              <a:rPr lang="en-US" altLang="ja-JP" sz="2800" dirty="0">
                <a:latin typeface="+mn-lt"/>
              </a:rPr>
              <a:t>” </a:t>
            </a:r>
            <a:r>
              <a:rPr lang="zh-CN" altLang="en-US" sz="2800" dirty="0">
                <a:latin typeface="+mn-lt"/>
              </a:rPr>
              <a:t>并且发送一个她的口令来</a:t>
            </a:r>
            <a:r>
              <a:rPr lang="en-US" altLang="ja-JP" sz="2800" dirty="0"/>
              <a:t>“</a:t>
            </a:r>
            <a:r>
              <a:rPr lang="zh-CN" altLang="en-US" sz="2800" dirty="0">
                <a:latin typeface="+mn-lt"/>
              </a:rPr>
              <a:t>证明身份</a:t>
            </a:r>
            <a:r>
              <a:rPr lang="en-US" altLang="ja-JP" sz="2800" dirty="0"/>
              <a:t>”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064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7C75F2-AACB-4515-B58C-ED256883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dirty="0"/>
              <a:t>身份验证：改进后的第三种尝试</a:t>
            </a:r>
            <a:endParaRPr lang="en-US" dirty="0">
              <a:latin typeface="+mn-lt"/>
            </a:endParaRPr>
          </a:p>
        </p:txBody>
      </p:sp>
      <p:pic>
        <p:nvPicPr>
          <p:cNvPr id="6" name="Picture 6" descr="Alice">
            <a:extLst>
              <a:ext uri="{FF2B5EF4-FFF2-40B4-BE49-F238E27FC236}">
                <a16:creationId xmlns:a16="http://schemas.microsoft.com/office/drawing/2014/main" id="{32B8A984-ACFC-4479-9319-49B18A6BF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23" y="3787224"/>
            <a:ext cx="523875" cy="64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Eve">
            <a:extLst>
              <a:ext uri="{FF2B5EF4-FFF2-40B4-BE49-F238E27FC236}">
                <a16:creationId xmlns:a16="http://schemas.microsoft.com/office/drawing/2014/main" id="{3A0427C2-D809-4B0E-80A4-B61689EF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943" y="4733771"/>
            <a:ext cx="812006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Bob">
            <a:extLst>
              <a:ext uri="{FF2B5EF4-FFF2-40B4-BE49-F238E27FC236}">
                <a16:creationId xmlns:a16="http://schemas.microsoft.com/office/drawing/2014/main" id="{520B6530-6759-43F6-AB1F-4F7EE954C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07" y="3663553"/>
            <a:ext cx="609600" cy="62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>
            <a:extLst>
              <a:ext uri="{FF2B5EF4-FFF2-40B4-BE49-F238E27FC236}">
                <a16:creationId xmlns:a16="http://schemas.microsoft.com/office/drawing/2014/main" id="{43FF7B50-D421-4EBF-8B11-90D4AF5C5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5339" y="4183287"/>
            <a:ext cx="382221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009D29DD-366F-4656-B51D-D0F40EE6EAEF}"/>
              </a:ext>
            </a:extLst>
          </p:cNvPr>
          <p:cNvGrpSpPr/>
          <p:nvPr/>
        </p:nvGrpSpPr>
        <p:grpSpPr>
          <a:xfrm>
            <a:off x="1692034" y="3570633"/>
            <a:ext cx="2631488" cy="505497"/>
            <a:chOff x="2256045" y="3617843"/>
            <a:chExt cx="3508650" cy="673995"/>
          </a:xfrm>
        </p:grpSpPr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55184B97-8B07-41CA-A945-798F9DED6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045" y="3710814"/>
              <a:ext cx="3328989" cy="581024"/>
              <a:chOff x="501" y="1857"/>
              <a:chExt cx="2097" cy="366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3B50F0F-CF90-46F4-8724-81985BBB2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D4034EF2-0406-48F1-A2D7-3B8AA5C0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1" y="1904"/>
                <a:ext cx="92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sz="1500" dirty="0">
                    <a:latin typeface="+mn-lt"/>
                    <a:cs typeface="Arial" charset="0"/>
                  </a:rPr>
                  <a:t>“</a:t>
                </a:r>
                <a:r>
                  <a:rPr lang="en-US" sz="1500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sz="1500" dirty="0">
                    <a:latin typeface="+mn-lt"/>
                    <a:cs typeface="Arial" charset="0"/>
                  </a:rPr>
                  <a:t>”</a:t>
                </a:r>
                <a:endParaRPr lang="en-US" sz="1500" dirty="0">
                  <a:latin typeface="+mn-lt"/>
                  <a:cs typeface="Arial" charset="0"/>
                </a:endParaRPr>
              </a:p>
            </p:txBody>
          </p:sp>
          <p:sp>
            <p:nvSpPr>
              <p:cNvPr id="15" name="Text Box 12">
                <a:extLst>
                  <a:ext uri="{FF2B5EF4-FFF2-40B4-BE49-F238E27FC236}">
                    <a16:creationId xmlns:a16="http://schemas.microsoft.com/office/drawing/2014/main" id="{AD81D47A-FC8B-47B2-9FBF-6CEB8F9FD5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" y="1863"/>
                <a:ext cx="574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8124FAD4-A405-43CF-8794-E3967FAF0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0C863CD5-6BB4-40C4-81F1-884A3FEFD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8" name="Text Box 12">
                <a:extLst>
                  <a:ext uri="{FF2B5EF4-FFF2-40B4-BE49-F238E27FC236}">
                    <a16:creationId xmlns:a16="http://schemas.microsoft.com/office/drawing/2014/main" id="{79FFC00D-0CAB-4DC7-BDD5-0D60AE0F9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2" y="1863"/>
                <a:ext cx="757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12" name="Straight Arrow Connector 3">
              <a:extLst>
                <a:ext uri="{FF2B5EF4-FFF2-40B4-BE49-F238E27FC236}">
                  <a16:creationId xmlns:a16="http://schemas.microsoft.com/office/drawing/2014/main" id="{91809EA9-9E16-49DC-9A7C-1C17206777A2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5">
            <a:extLst>
              <a:ext uri="{FF2B5EF4-FFF2-40B4-BE49-F238E27FC236}">
                <a16:creationId xmlns:a16="http://schemas.microsoft.com/office/drawing/2014/main" id="{ED1A7199-0873-4493-A37F-3B03ADA05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072" y="3720289"/>
            <a:ext cx="210807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1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0F73721C-E796-4DAA-AFBB-33A5435ED255}"/>
              </a:ext>
            </a:extLst>
          </p:cNvPr>
          <p:cNvGrpSpPr>
            <a:grpSpLocks/>
          </p:cNvGrpSpPr>
          <p:nvPr/>
        </p:nvGrpSpPr>
        <p:grpSpPr bwMode="auto">
          <a:xfrm>
            <a:off x="3724587" y="4286252"/>
            <a:ext cx="1185863" cy="435769"/>
            <a:chOff x="501" y="1857"/>
            <a:chExt cx="996" cy="36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2C5C5D2A-0460-46A4-B01A-E75A56A9B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11704C5A-C47B-48DE-99BA-A40AF87CD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" y="1863"/>
              <a:ext cx="574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35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35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92CFBC83-4D65-4782-B962-2D932C5DA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A2340025-63F6-4AF7-8399-7AF838C08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1929"/>
              <a:ext cx="32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35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25" name="Straight Arrow Connector 60">
            <a:extLst>
              <a:ext uri="{FF2B5EF4-FFF2-40B4-BE49-F238E27FC236}">
                <a16:creationId xmlns:a16="http://schemas.microsoft.com/office/drawing/2014/main" id="{4259C9BB-B9D3-4A42-8862-EC9285EA2225}"/>
              </a:ext>
            </a:extLst>
          </p:cNvPr>
          <p:cNvCxnSpPr>
            <a:cxnSpLocks/>
          </p:cNvCxnSpPr>
          <p:nvPr/>
        </p:nvCxnSpPr>
        <p:spPr>
          <a:xfrm flipH="1">
            <a:off x="3478697" y="4733511"/>
            <a:ext cx="6659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id="{9234993B-F8F8-4287-AF3A-14380B9F6B9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609052"/>
            <a:ext cx="7887586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Bob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希望</a:t>
            </a:r>
            <a:r>
              <a:rPr lang="en-US" dirty="0"/>
              <a:t> Alice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向他</a:t>
            </a:r>
            <a:r>
              <a:rPr lang="en-US" dirty="0"/>
              <a:t> 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ja-JP" dirty="0"/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她的身份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F04FB240-44C2-4E7A-94B2-33047B5F7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90" y="2057059"/>
            <a:ext cx="849589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n-lt"/>
              </a:rPr>
              <a:t>验证协议</a:t>
            </a:r>
            <a:r>
              <a:rPr lang="en-US" altLang="zh-CN" sz="2800" dirty="0">
                <a:solidFill>
                  <a:srgbClr val="C00000"/>
                </a:solidFill>
                <a:latin typeface="+mn-lt"/>
              </a:rPr>
              <a:t>3.1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:  </a:t>
            </a:r>
            <a:r>
              <a:rPr lang="en-US" sz="2800" dirty="0">
                <a:latin typeface="+mn-lt"/>
              </a:rPr>
              <a:t>Alice </a:t>
            </a:r>
            <a:r>
              <a:rPr lang="zh-CN" altLang="en-US" sz="2800" dirty="0">
                <a:latin typeface="+mn-lt"/>
              </a:rPr>
              <a:t>说</a:t>
            </a:r>
            <a:r>
              <a:rPr lang="en-US" sz="2800" dirty="0">
                <a:latin typeface="+mn-lt"/>
              </a:rPr>
              <a:t> </a:t>
            </a:r>
            <a:r>
              <a:rPr lang="en-US" altLang="ja-JP" sz="2800" dirty="0">
                <a:latin typeface="+mn-lt"/>
              </a:rPr>
              <a:t>“</a:t>
            </a:r>
            <a:r>
              <a:rPr lang="en-US" sz="2800" dirty="0">
                <a:latin typeface="+mn-lt"/>
              </a:rPr>
              <a:t>I am Alice</a:t>
            </a:r>
            <a:r>
              <a:rPr lang="en-US" altLang="ja-JP" sz="2800" dirty="0">
                <a:latin typeface="+mn-lt"/>
              </a:rPr>
              <a:t>” </a:t>
            </a:r>
            <a:r>
              <a:rPr lang="zh-CN" altLang="en-US" sz="2800" dirty="0">
                <a:latin typeface="+mn-lt"/>
              </a:rPr>
              <a:t>并且发送一个她的</a:t>
            </a:r>
            <a:r>
              <a:rPr lang="zh-CN" altLang="en-US" sz="2800" dirty="0">
                <a:solidFill>
                  <a:srgbClr val="C00000"/>
                </a:solidFill>
                <a:latin typeface="+mn-lt"/>
              </a:rPr>
              <a:t>加密</a:t>
            </a:r>
            <a:r>
              <a:rPr lang="zh-CN" altLang="en-US" sz="2800" dirty="0">
                <a:latin typeface="+mn-lt"/>
              </a:rPr>
              <a:t>的口令来</a:t>
            </a:r>
            <a:r>
              <a:rPr lang="en-US" altLang="ja-JP" sz="2800" dirty="0"/>
              <a:t>“</a:t>
            </a:r>
            <a:r>
              <a:rPr lang="zh-CN" altLang="en-US" sz="2800" dirty="0">
                <a:latin typeface="+mn-lt"/>
              </a:rPr>
              <a:t>证明身份</a:t>
            </a:r>
            <a:r>
              <a:rPr lang="en-US" altLang="ja-JP" sz="2800" dirty="0"/>
              <a:t>”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052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公钥加密算法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 txBox="1">
            <a:spLocks/>
          </p:cNvSpPr>
          <p:nvPr/>
        </p:nvSpPr>
        <p:spPr>
          <a:xfrm>
            <a:off x="362857" y="1268760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200" dirty="0">
                <a:cs typeface="Calibri" panose="020F0502020204030204" pitchFamily="34" charset="0"/>
              </a:rPr>
              <a:t>前置知识</a:t>
            </a:r>
            <a:r>
              <a:rPr lang="en-US" altLang="en-US" sz="3200" dirty="0">
                <a:cs typeface="Calibri" panose="020F0502020204030204" pitchFamily="34" charset="0"/>
              </a:rPr>
              <a:t>: </a:t>
            </a:r>
            <a:r>
              <a:rPr lang="zh-CN" altLang="en-US" sz="3200" dirty="0">
                <a:cs typeface="Calibri" panose="020F0502020204030204" pitchFamily="34" charset="0"/>
              </a:rPr>
              <a:t>模运算</a:t>
            </a:r>
            <a:endParaRPr lang="en-US" sz="3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911B89-9610-2444-AA32-6F70FF90FBC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060575"/>
            <a:ext cx="7924800" cy="499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sz="2400" dirty="0"/>
              <a:t>x mod n </a:t>
            </a:r>
            <a:r>
              <a:rPr lang="zh-CN" altLang="en-US" sz="2400" dirty="0"/>
              <a:t>表示</a:t>
            </a:r>
            <a:r>
              <a:rPr lang="en-US" altLang="zh-CN" sz="2400" dirty="0"/>
              <a:t>x</a:t>
            </a:r>
            <a:r>
              <a:rPr lang="zh-CN" altLang="en-US" sz="2400" dirty="0"/>
              <a:t>整除</a:t>
            </a:r>
            <a:r>
              <a:rPr lang="en-US" altLang="zh-CN" sz="2400" dirty="0"/>
              <a:t>n</a:t>
            </a:r>
            <a:r>
              <a:rPr lang="zh-CN" altLang="en-US" sz="2400" dirty="0"/>
              <a:t>后的余数</a:t>
            </a:r>
            <a:endParaRPr lang="en-US" sz="2400" dirty="0"/>
          </a:p>
          <a:p>
            <a:pPr marL="277813" indent="-277813"/>
            <a:r>
              <a:rPr lang="zh-CN" altLang="en-US" sz="2400" dirty="0"/>
              <a:t>一些结论</a:t>
            </a:r>
            <a:r>
              <a:rPr lang="en-US" sz="2400" dirty="0"/>
              <a:t>:</a:t>
            </a:r>
          </a:p>
          <a:p>
            <a:pPr marL="277813" lvl="1" indent="60325">
              <a:buFont typeface="Wingdings" charset="0"/>
              <a:buNone/>
            </a:pPr>
            <a:r>
              <a:rPr lang="en-US" sz="2000" dirty="0">
                <a:solidFill>
                  <a:srgbClr val="000099"/>
                </a:solidFill>
              </a:rPr>
              <a:t>[(a mod n) + (b mod n)] mod n = (a+b)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000" dirty="0">
                <a:solidFill>
                  <a:srgbClr val="000099"/>
                </a:solidFill>
              </a:rPr>
              <a:t>[(a mod n) - (b mod n)] mod n = (a-b)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000" dirty="0">
                <a:solidFill>
                  <a:srgbClr val="000099"/>
                </a:solidFill>
              </a:rPr>
              <a:t>[(a mod n) * (b mod n)] mod n = (a*b) mod n</a:t>
            </a:r>
          </a:p>
          <a:p>
            <a:pPr marL="277813" indent="-277813"/>
            <a:r>
              <a:rPr lang="zh-CN" altLang="en-US" sz="2400" dirty="0"/>
              <a:t>因此</a:t>
            </a:r>
            <a:endParaRPr lang="en-US" sz="2400" dirty="0"/>
          </a:p>
          <a:p>
            <a:pPr marL="277813" indent="-277813">
              <a:buFont typeface="Wingdings" charset="0"/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0099"/>
                </a:solidFill>
              </a:rPr>
              <a:t>(a mod n)</a:t>
            </a:r>
            <a:r>
              <a:rPr lang="en-US" sz="2400" baseline="30000" dirty="0">
                <a:solidFill>
                  <a:srgbClr val="000099"/>
                </a:solidFill>
              </a:rPr>
              <a:t>d</a:t>
            </a:r>
            <a:r>
              <a:rPr lang="en-US" sz="2400" dirty="0">
                <a:solidFill>
                  <a:srgbClr val="000099"/>
                </a:solidFill>
              </a:rPr>
              <a:t> mod n = a</a:t>
            </a:r>
            <a:r>
              <a:rPr lang="en-US" sz="2400" baseline="30000" dirty="0">
                <a:solidFill>
                  <a:srgbClr val="000099"/>
                </a:solidFill>
              </a:rPr>
              <a:t>d</a:t>
            </a:r>
            <a:r>
              <a:rPr lang="en-US" sz="2400" dirty="0">
                <a:solidFill>
                  <a:srgbClr val="000099"/>
                </a:solidFill>
              </a:rPr>
              <a:t> mod n</a:t>
            </a:r>
          </a:p>
          <a:p>
            <a:pPr marL="277813" indent="-277813">
              <a:lnSpc>
                <a:spcPct val="110000"/>
              </a:lnSpc>
            </a:pPr>
            <a:r>
              <a:rPr lang="zh-CN" altLang="en-US" sz="2400" dirty="0"/>
              <a:t>举例：</a:t>
            </a:r>
            <a:r>
              <a:rPr lang="en-US" sz="2400" dirty="0"/>
              <a:t>x=14, n=10, d=2:</a:t>
            </a:r>
            <a:br>
              <a:rPr lang="en-US" sz="2400" dirty="0"/>
            </a:br>
            <a:r>
              <a:rPr lang="en-US" sz="2400" dirty="0"/>
              <a:t>    (x mod n)</a:t>
            </a:r>
            <a:r>
              <a:rPr lang="en-US" sz="2400" baseline="30000" dirty="0"/>
              <a:t>d</a:t>
            </a:r>
            <a:r>
              <a:rPr lang="en-US" sz="2400" dirty="0"/>
              <a:t> mod n = 4</a:t>
            </a:r>
            <a:r>
              <a:rPr lang="en-US" sz="2400" baseline="30000" dirty="0"/>
              <a:t>2</a:t>
            </a:r>
            <a:r>
              <a:rPr lang="en-US" sz="2400" dirty="0"/>
              <a:t> mod 10 = 6</a:t>
            </a:r>
            <a:br>
              <a:rPr lang="en-US" sz="2400" dirty="0"/>
            </a:br>
            <a:r>
              <a:rPr lang="en-US" sz="2400" dirty="0"/>
              <a:t>    x</a:t>
            </a:r>
            <a:r>
              <a:rPr lang="en-US" sz="2400" baseline="30000" dirty="0"/>
              <a:t>d</a:t>
            </a:r>
            <a:r>
              <a:rPr lang="en-US" sz="2400" dirty="0"/>
              <a:t> = 14</a:t>
            </a:r>
            <a:r>
              <a:rPr lang="en-US" sz="2400" baseline="30000" dirty="0"/>
              <a:t>2</a:t>
            </a:r>
            <a:r>
              <a:rPr lang="en-US" sz="2400" dirty="0"/>
              <a:t> = 196   x</a:t>
            </a:r>
            <a:r>
              <a:rPr lang="en-US" sz="2400" baseline="30000" dirty="0"/>
              <a:t>d</a:t>
            </a:r>
            <a:r>
              <a:rPr lang="en-US" sz="2400" dirty="0"/>
              <a:t> mod 10  = 6 </a:t>
            </a:r>
          </a:p>
        </p:txBody>
      </p:sp>
    </p:spTree>
    <p:extLst>
      <p:ext uri="{BB962C8B-B14F-4D97-AF65-F5344CB8AC3E}">
        <p14:creationId xmlns:p14="http://schemas.microsoft.com/office/powerpoint/2010/main" val="294740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DFA3E8-8200-4D25-8197-8C9F55B0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dirty="0"/>
              <a:t>身份验证：改进后的第三种尝试</a:t>
            </a:r>
            <a:endParaRPr lang="en-US" dirty="0">
              <a:latin typeface="+mn-lt"/>
            </a:endParaRPr>
          </a:p>
        </p:txBody>
      </p:sp>
      <p:pic>
        <p:nvPicPr>
          <p:cNvPr id="6" name="Picture 21" descr="EN00179_[1]">
            <a:extLst>
              <a:ext uri="{FF2B5EF4-FFF2-40B4-BE49-F238E27FC236}">
                <a16:creationId xmlns:a16="http://schemas.microsoft.com/office/drawing/2014/main" id="{96DD608D-3136-420A-8A72-AF6F60AC2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307161" y="5061093"/>
            <a:ext cx="646113" cy="50165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 descr="Alice">
            <a:extLst>
              <a:ext uri="{FF2B5EF4-FFF2-40B4-BE49-F238E27FC236}">
                <a16:creationId xmlns:a16="http://schemas.microsoft.com/office/drawing/2014/main" id="{E1D3F7E5-A88E-46F1-BD86-F7F238FA0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23" y="3787224"/>
            <a:ext cx="523875" cy="64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Eve">
            <a:extLst>
              <a:ext uri="{FF2B5EF4-FFF2-40B4-BE49-F238E27FC236}">
                <a16:creationId xmlns:a16="http://schemas.microsoft.com/office/drawing/2014/main" id="{D10D2CEF-D72C-433E-ADDA-21CA0FA44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943" y="4733771"/>
            <a:ext cx="812006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Bob">
            <a:extLst>
              <a:ext uri="{FF2B5EF4-FFF2-40B4-BE49-F238E27FC236}">
                <a16:creationId xmlns:a16="http://schemas.microsoft.com/office/drawing/2014/main" id="{5FA730CF-8732-4D72-8AF4-C739C6518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07" y="3663553"/>
            <a:ext cx="609600" cy="62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>
            <a:extLst>
              <a:ext uri="{FF2B5EF4-FFF2-40B4-BE49-F238E27FC236}">
                <a16:creationId xmlns:a16="http://schemas.microsoft.com/office/drawing/2014/main" id="{07870A09-6174-430A-94D1-D0127AC1B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5339" y="4183287"/>
            <a:ext cx="382221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" name="Group 6">
            <a:extLst>
              <a:ext uri="{FF2B5EF4-FFF2-40B4-BE49-F238E27FC236}">
                <a16:creationId xmlns:a16="http://schemas.microsoft.com/office/drawing/2014/main" id="{F985702F-3277-4273-BFD5-C976092FEB47}"/>
              </a:ext>
            </a:extLst>
          </p:cNvPr>
          <p:cNvGrpSpPr/>
          <p:nvPr/>
        </p:nvGrpSpPr>
        <p:grpSpPr>
          <a:xfrm>
            <a:off x="1692034" y="3570633"/>
            <a:ext cx="2631488" cy="505497"/>
            <a:chOff x="2256045" y="3617843"/>
            <a:chExt cx="3508650" cy="673995"/>
          </a:xfrm>
        </p:grpSpPr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5C29F9D-A46B-49C2-8868-296F13A0FA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045" y="3710814"/>
              <a:ext cx="3328989" cy="581024"/>
              <a:chOff x="501" y="1857"/>
              <a:chExt cx="2097" cy="366"/>
            </a:xfrm>
          </p:grpSpPr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9FA1E964-AF71-42C4-B0BF-24A75B08D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934395CA-D62F-4236-BAEF-D0B2C65EEF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1" y="1904"/>
                <a:ext cx="92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sz="1500" dirty="0">
                    <a:latin typeface="+mn-lt"/>
                    <a:cs typeface="Arial" charset="0"/>
                  </a:rPr>
                  <a:t>“</a:t>
                </a:r>
                <a:r>
                  <a:rPr lang="en-US" sz="1500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sz="1500" dirty="0">
                    <a:latin typeface="+mn-lt"/>
                    <a:cs typeface="Arial" charset="0"/>
                  </a:rPr>
                  <a:t>”</a:t>
                </a:r>
                <a:endParaRPr lang="en-US" sz="1500" dirty="0">
                  <a:latin typeface="+mn-lt"/>
                  <a:cs typeface="Arial" charset="0"/>
                </a:endParaRPr>
              </a:p>
            </p:txBody>
          </p:sp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BE8A3DDB-0ABA-4FDF-B386-A18F2D00A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" y="1863"/>
                <a:ext cx="574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9462EC93-50CA-4A62-A84E-ECAB431A4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6A4720B3-D244-4C08-A70B-24E12D0A5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9" name="Text Box 12">
                <a:extLst>
                  <a:ext uri="{FF2B5EF4-FFF2-40B4-BE49-F238E27FC236}">
                    <a16:creationId xmlns:a16="http://schemas.microsoft.com/office/drawing/2014/main" id="{56C384F9-ECB7-4965-884A-9A5D4E363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2" y="1863"/>
                <a:ext cx="757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13" name="Straight Arrow Connector 3">
              <a:extLst>
                <a:ext uri="{FF2B5EF4-FFF2-40B4-BE49-F238E27FC236}">
                  <a16:creationId xmlns:a16="http://schemas.microsoft.com/office/drawing/2014/main" id="{1D11E5A3-0C5D-4A61-97F6-E570268E10CC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82BB3FC5-681D-410F-9AC6-5E0E6D3D4B83}"/>
              </a:ext>
            </a:extLst>
          </p:cNvPr>
          <p:cNvGrpSpPr/>
          <p:nvPr/>
        </p:nvGrpSpPr>
        <p:grpSpPr>
          <a:xfrm>
            <a:off x="4174437" y="4772615"/>
            <a:ext cx="1244793" cy="735995"/>
            <a:chOff x="5565917" y="5220484"/>
            <a:chExt cx="1659724" cy="981326"/>
          </a:xfrm>
        </p:grpSpPr>
        <p:grpSp>
          <p:nvGrpSpPr>
            <p:cNvPr id="21" name="Group 9">
              <a:extLst>
                <a:ext uri="{FF2B5EF4-FFF2-40B4-BE49-F238E27FC236}">
                  <a16:creationId xmlns:a16="http://schemas.microsoft.com/office/drawing/2014/main" id="{D46F5AC5-E694-40FB-AF0B-93C2C21F072D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44490" y="5220484"/>
              <a:ext cx="1581151" cy="571499"/>
              <a:chOff x="501" y="1853"/>
              <a:chExt cx="996" cy="360"/>
            </a:xfrm>
          </p:grpSpPr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1D8B38B2-C365-43C5-A968-548854E4B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4" name="Text Box 12">
                <a:extLst>
                  <a:ext uri="{FF2B5EF4-FFF2-40B4-BE49-F238E27FC236}">
                    <a16:creationId xmlns:a16="http://schemas.microsoft.com/office/drawing/2014/main" id="{9F84CEF6-5512-45E1-B832-3089AE08EE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" y="1853"/>
                <a:ext cx="574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5" name="Line 13">
                <a:extLst>
                  <a:ext uri="{FF2B5EF4-FFF2-40B4-BE49-F238E27FC236}">
                    <a16:creationId xmlns:a16="http://schemas.microsoft.com/office/drawing/2014/main" id="{6932946C-9C0A-4350-83E1-BBDDCC022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" name="Text Box 12">
                <a:extLst>
                  <a:ext uri="{FF2B5EF4-FFF2-40B4-BE49-F238E27FC236}">
                    <a16:creationId xmlns:a16="http://schemas.microsoft.com/office/drawing/2014/main" id="{66DFB8F6-708C-4C91-8F76-93FC9A4B8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1919"/>
                <a:ext cx="327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22" name="Straight Arrow Connector 38">
              <a:extLst>
                <a:ext uri="{FF2B5EF4-FFF2-40B4-BE49-F238E27FC236}">
                  <a16:creationId xmlns:a16="http://schemas.microsoft.com/office/drawing/2014/main" id="{D0E1F338-65F2-4F17-B07B-74EB81A3F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ine 22">
            <a:extLst>
              <a:ext uri="{FF2B5EF4-FFF2-40B4-BE49-F238E27FC236}">
                <a16:creationId xmlns:a16="http://schemas.microsoft.com/office/drawing/2014/main" id="{3867C4CA-98FD-4896-BDED-3E13D52006AE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1542118" y="4185876"/>
            <a:ext cx="467916" cy="96916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" name="Line 8">
            <a:extLst>
              <a:ext uri="{FF2B5EF4-FFF2-40B4-BE49-F238E27FC236}">
                <a16:creationId xmlns:a16="http://schemas.microsoft.com/office/drawing/2014/main" id="{FADD12DF-DFF9-4828-ADEE-14467B232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6026" y="4286250"/>
            <a:ext cx="2861228" cy="9740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9" name="Group 43">
            <a:extLst>
              <a:ext uri="{FF2B5EF4-FFF2-40B4-BE49-F238E27FC236}">
                <a16:creationId xmlns:a16="http://schemas.microsoft.com/office/drawing/2014/main" id="{4E6A16C8-A789-473A-9397-C3A65B72B061}"/>
              </a:ext>
            </a:extLst>
          </p:cNvPr>
          <p:cNvGrpSpPr/>
          <p:nvPr/>
        </p:nvGrpSpPr>
        <p:grpSpPr>
          <a:xfrm rot="20405712">
            <a:off x="2578533" y="4571061"/>
            <a:ext cx="2496742" cy="491672"/>
            <a:chOff x="2256045" y="3620401"/>
            <a:chExt cx="3328989" cy="655562"/>
          </a:xfrm>
        </p:grpSpPr>
        <p:grpSp>
          <p:nvGrpSpPr>
            <p:cNvPr id="30" name="Group 9">
              <a:extLst>
                <a:ext uri="{FF2B5EF4-FFF2-40B4-BE49-F238E27FC236}">
                  <a16:creationId xmlns:a16="http://schemas.microsoft.com/office/drawing/2014/main" id="{51813DA5-C862-4671-9290-3882BBE211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045" y="3704464"/>
              <a:ext cx="3328989" cy="571499"/>
              <a:chOff x="501" y="1853"/>
              <a:chExt cx="2097" cy="360"/>
            </a:xfrm>
          </p:grpSpPr>
          <p:sp>
            <p:nvSpPr>
              <p:cNvPr id="32" name="Rectangle 10">
                <a:extLst>
                  <a:ext uri="{FF2B5EF4-FFF2-40B4-BE49-F238E27FC236}">
                    <a16:creationId xmlns:a16="http://schemas.microsoft.com/office/drawing/2014/main" id="{EEBB4BA2-21FF-44AB-980B-5D5D3D6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DEC8A2AB-8242-4520-9355-2C2BAD53D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1" y="1894"/>
                <a:ext cx="92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sz="1500" dirty="0">
                    <a:latin typeface="+mn-lt"/>
                    <a:cs typeface="Arial" charset="0"/>
                  </a:rPr>
                  <a:t>“</a:t>
                </a:r>
                <a:r>
                  <a:rPr lang="en-US" sz="1500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sz="1500" dirty="0">
                    <a:latin typeface="+mn-lt"/>
                    <a:cs typeface="Arial" charset="0"/>
                  </a:rPr>
                  <a:t>”</a:t>
                </a:r>
                <a:endParaRPr lang="en-US" sz="1500" dirty="0">
                  <a:latin typeface="+mn-lt"/>
                  <a:cs typeface="Arial" charset="0"/>
                </a:endParaRPr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15035103-D4BC-4434-BB5D-B4D1B7358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" y="1853"/>
                <a:ext cx="574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5" name="Line 13">
                <a:extLst>
                  <a:ext uri="{FF2B5EF4-FFF2-40B4-BE49-F238E27FC236}">
                    <a16:creationId xmlns:a16="http://schemas.microsoft.com/office/drawing/2014/main" id="{38EE0D59-C1D5-4B6A-927B-5A329FC5B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4EBB95D4-1B1D-497A-BF3E-70D34B71E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" name="Text Box 12">
                <a:extLst>
                  <a:ext uri="{FF2B5EF4-FFF2-40B4-BE49-F238E27FC236}">
                    <a16:creationId xmlns:a16="http://schemas.microsoft.com/office/drawing/2014/main" id="{1922E47B-C1CB-4D49-971A-3955CD25A4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4" y="1853"/>
                <a:ext cx="789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encrypted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31" name="Straight Arrow Connector 45">
              <a:extLst>
                <a:ext uri="{FF2B5EF4-FFF2-40B4-BE49-F238E27FC236}">
                  <a16:creationId xmlns:a16="http://schemas.microsoft.com/office/drawing/2014/main" id="{341018F1-81BC-4E61-934D-77514C0D47CE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 Box 4">
            <a:extLst>
              <a:ext uri="{FF2B5EF4-FFF2-40B4-BE49-F238E27FC236}">
                <a16:creationId xmlns:a16="http://schemas.microsoft.com/office/drawing/2014/main" id="{7842C2AC-50B6-47C2-B122-9C3D2078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494" y="3699705"/>
            <a:ext cx="270942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2400" i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重放攻击依旧奏效</a:t>
            </a:r>
            <a:r>
              <a:rPr lang="en-US" altLang="zh-CN" sz="2400" i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: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Trudy</a:t>
            </a:r>
            <a:r>
              <a:rPr lang="zh-CN" altLang="en-US" sz="2400" i="1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记录下</a:t>
            </a: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 Alice</a:t>
            </a:r>
            <a:r>
              <a:rPr lang="zh-CN" altLang="en-US" sz="2400" i="1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的数据包，等待一段时间后，将其发送给</a:t>
            </a: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Bob </a:t>
            </a:r>
          </a:p>
        </p:txBody>
      </p:sp>
      <p:sp>
        <p:nvSpPr>
          <p:cNvPr id="39" name="Text Box 4">
            <a:extLst>
              <a:ext uri="{FF2B5EF4-FFF2-40B4-BE49-F238E27FC236}">
                <a16:creationId xmlns:a16="http://schemas.microsoft.com/office/drawing/2014/main" id="{17F46AA3-418D-47A3-B603-67EED97E9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90" y="2057059"/>
            <a:ext cx="849589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n-lt"/>
              </a:rPr>
              <a:t>验证协议</a:t>
            </a:r>
            <a:r>
              <a:rPr lang="en-US" altLang="zh-CN" sz="2800" dirty="0">
                <a:solidFill>
                  <a:srgbClr val="C00000"/>
                </a:solidFill>
                <a:latin typeface="+mn-lt"/>
              </a:rPr>
              <a:t>3.1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:  </a:t>
            </a:r>
            <a:r>
              <a:rPr lang="en-US" sz="2800" dirty="0">
                <a:latin typeface="+mn-lt"/>
              </a:rPr>
              <a:t>Alice </a:t>
            </a:r>
            <a:r>
              <a:rPr lang="zh-CN" altLang="en-US" sz="2800" dirty="0">
                <a:latin typeface="+mn-lt"/>
              </a:rPr>
              <a:t>说</a:t>
            </a:r>
            <a:r>
              <a:rPr lang="en-US" sz="2800" dirty="0">
                <a:latin typeface="+mn-lt"/>
              </a:rPr>
              <a:t> </a:t>
            </a:r>
            <a:r>
              <a:rPr lang="en-US" altLang="ja-JP" sz="2800" dirty="0">
                <a:latin typeface="+mn-lt"/>
              </a:rPr>
              <a:t>“</a:t>
            </a:r>
            <a:r>
              <a:rPr lang="en-US" sz="2800" dirty="0">
                <a:latin typeface="+mn-lt"/>
              </a:rPr>
              <a:t>I am Alice</a:t>
            </a:r>
            <a:r>
              <a:rPr lang="en-US" altLang="ja-JP" sz="2800" dirty="0">
                <a:latin typeface="+mn-lt"/>
              </a:rPr>
              <a:t>” </a:t>
            </a:r>
            <a:r>
              <a:rPr lang="zh-CN" altLang="en-US" sz="2800" dirty="0">
                <a:latin typeface="+mn-lt"/>
              </a:rPr>
              <a:t>并且发送一个她的</a:t>
            </a:r>
            <a:r>
              <a:rPr lang="zh-CN" altLang="en-US" sz="2800" dirty="0">
                <a:solidFill>
                  <a:srgbClr val="C00000"/>
                </a:solidFill>
                <a:latin typeface="+mn-lt"/>
              </a:rPr>
              <a:t>加密</a:t>
            </a:r>
            <a:r>
              <a:rPr lang="zh-CN" altLang="en-US" sz="2800" dirty="0">
                <a:latin typeface="+mn-lt"/>
              </a:rPr>
              <a:t>的口令来</a:t>
            </a:r>
            <a:r>
              <a:rPr lang="en-US" altLang="ja-JP" sz="2800" dirty="0"/>
              <a:t>“</a:t>
            </a:r>
            <a:r>
              <a:rPr lang="zh-CN" altLang="en-US" sz="2800" dirty="0">
                <a:latin typeface="+mn-lt"/>
              </a:rPr>
              <a:t>证明身份</a:t>
            </a:r>
            <a:r>
              <a:rPr lang="en-US" altLang="ja-JP" sz="2800" dirty="0"/>
              <a:t>”</a:t>
            </a:r>
            <a:endParaRPr lang="en-US" sz="2800" dirty="0">
              <a:latin typeface="+mn-lt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80795387-7A65-4465-908F-55F276D36B22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609052"/>
            <a:ext cx="7887586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Bob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希望</a:t>
            </a:r>
            <a:r>
              <a:rPr lang="en-US" dirty="0"/>
              <a:t> Alice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向他</a:t>
            </a:r>
            <a:r>
              <a:rPr lang="en-US" dirty="0"/>
              <a:t> 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ja-JP" dirty="0"/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她的身份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75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EBEE08-16EF-44CF-8022-3676C5B5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+mn-lt"/>
              </a:rPr>
              <a:t>身份验证</a:t>
            </a:r>
            <a:r>
              <a:rPr lang="en-US" b="0" dirty="0">
                <a:latin typeface="+mn-lt"/>
              </a:rPr>
              <a:t>: </a:t>
            </a:r>
            <a:r>
              <a:rPr lang="zh-CN" altLang="en-US" b="0" dirty="0">
                <a:latin typeface="+mn-lt"/>
              </a:rPr>
              <a:t>第四种尝试</a:t>
            </a:r>
            <a:endParaRPr lang="en-US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FBFC7F5-54C9-4462-83A4-DC9F86D0F701}"/>
              </a:ext>
            </a:extLst>
          </p:cNvPr>
          <p:cNvSpPr txBox="1">
            <a:spLocks noChangeArrowheads="1"/>
          </p:cNvSpPr>
          <p:nvPr/>
        </p:nvSpPr>
        <p:spPr>
          <a:xfrm>
            <a:off x="549137" y="1798982"/>
            <a:ext cx="7263020" cy="45968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sz="2400" dirty="0">
                <a:solidFill>
                  <a:srgbClr val="C00000"/>
                </a:solidFill>
                <a:ea typeface="黑体" panose="02010609060101010101" pitchFamily="49" charset="-122"/>
              </a:rPr>
              <a:t>目标</a:t>
            </a:r>
            <a:r>
              <a:rPr lang="en-US" sz="2400" dirty="0">
                <a:solidFill>
                  <a:srgbClr val="C00000"/>
                </a:solidFill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ea typeface="黑体" panose="02010609060101010101" pitchFamily="49" charset="-122"/>
              </a:rPr>
              <a:t>避免重放攻击</a:t>
            </a:r>
            <a:endParaRPr lang="en-US" sz="2400" dirty="0">
              <a:ea typeface="黑体" panose="02010609060101010101" pitchFamily="49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C1A12B0-B5E3-4495-82B9-D5B38B716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84" y="2154203"/>
            <a:ext cx="4211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随机数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每个数字</a:t>
            </a:r>
            <a:r>
              <a:rPr lang="en-US" sz="2400" dirty="0">
                <a:latin typeface="+mn-lt"/>
                <a:ea typeface="黑体" panose="02010609060101010101" pitchFamily="49" charset="-122"/>
              </a:rPr>
              <a:t> (R) 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只用一次</a:t>
            </a:r>
            <a:endParaRPr lang="en-US" sz="2400" dirty="0">
              <a:solidFill>
                <a:srgbClr val="000099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00F4DA1-AE64-4CCA-A495-1E22E4E7E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5501086"/>
            <a:ext cx="21739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sz="2400" i="1" dirty="0">
                <a:latin typeface="+mn-lt"/>
                <a:cs typeface="Arial" charset="0"/>
              </a:rPr>
              <a:t>是否存在风险</a:t>
            </a:r>
            <a:r>
              <a:rPr lang="en-US" sz="2400" i="1" dirty="0">
                <a:latin typeface="+mn-lt"/>
                <a:cs typeface="Arial" charset="0"/>
              </a:rPr>
              <a:t>?</a:t>
            </a:r>
          </a:p>
        </p:txBody>
      </p:sp>
      <p:pic>
        <p:nvPicPr>
          <p:cNvPr id="9" name="Picture 7" descr="Alice">
            <a:extLst>
              <a:ext uri="{FF2B5EF4-FFF2-40B4-BE49-F238E27FC236}">
                <a16:creationId xmlns:a16="http://schemas.microsoft.com/office/drawing/2014/main" id="{000509B0-C4FE-4E5E-8BC6-D9578D6E9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48" y="3704789"/>
            <a:ext cx="523875" cy="64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Bob">
            <a:extLst>
              <a:ext uri="{FF2B5EF4-FFF2-40B4-BE49-F238E27FC236}">
                <a16:creationId xmlns:a16="http://schemas.microsoft.com/office/drawing/2014/main" id="{86FD2842-E7AE-4FA2-A59A-A05E8565B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38" y="3954924"/>
            <a:ext cx="609600" cy="62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57">
            <a:extLst>
              <a:ext uri="{FF2B5EF4-FFF2-40B4-BE49-F238E27FC236}">
                <a16:creationId xmlns:a16="http://schemas.microsoft.com/office/drawing/2014/main" id="{8D8D8409-4D5A-49C6-BDF0-E616777EE489}"/>
              </a:ext>
            </a:extLst>
          </p:cNvPr>
          <p:cNvGrpSpPr>
            <a:grpSpLocks/>
          </p:cNvGrpSpPr>
          <p:nvPr/>
        </p:nvGrpSpPr>
        <p:grpSpPr bwMode="auto">
          <a:xfrm>
            <a:off x="2974596" y="3790617"/>
            <a:ext cx="2772966" cy="460772"/>
            <a:chOff x="2733675" y="3467100"/>
            <a:chExt cx="3697288" cy="614363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29AE3389-9D07-4CEC-BE5E-2A9CB5DED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9E3CCB20-638C-4A3F-9001-DBB7690C6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600" y="3467100"/>
              <a:ext cx="1716711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14" name="Group 60">
            <a:extLst>
              <a:ext uri="{FF2B5EF4-FFF2-40B4-BE49-F238E27FC236}">
                <a16:creationId xmlns:a16="http://schemas.microsoft.com/office/drawing/2014/main" id="{C88CB54A-62C1-4058-88A7-C4B5A564D866}"/>
              </a:ext>
            </a:extLst>
          </p:cNvPr>
          <p:cNvGrpSpPr>
            <a:grpSpLocks/>
          </p:cNvGrpSpPr>
          <p:nvPr/>
        </p:nvGrpSpPr>
        <p:grpSpPr bwMode="auto">
          <a:xfrm>
            <a:off x="2969834" y="4296633"/>
            <a:ext cx="2772966" cy="417909"/>
            <a:chOff x="2727325" y="4141788"/>
            <a:chExt cx="3697288" cy="557212"/>
          </a:xfrm>
        </p:grpSpPr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61E54263-AEF9-46A9-A6B2-0FB4838C2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CCD2019B-62D1-4FB6-B2EE-38ECA798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4252" y="4141788"/>
              <a:ext cx="412935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17" name="Group 63">
            <a:extLst>
              <a:ext uri="{FF2B5EF4-FFF2-40B4-BE49-F238E27FC236}">
                <a16:creationId xmlns:a16="http://schemas.microsoft.com/office/drawing/2014/main" id="{61E3ED8F-CAC0-44DB-A310-AE06E9E20FF1}"/>
              </a:ext>
            </a:extLst>
          </p:cNvPr>
          <p:cNvGrpSpPr>
            <a:grpSpLocks/>
          </p:cNvGrpSpPr>
          <p:nvPr/>
        </p:nvGrpSpPr>
        <p:grpSpPr bwMode="auto">
          <a:xfrm>
            <a:off x="2975788" y="4715735"/>
            <a:ext cx="5581802" cy="1089529"/>
            <a:chOff x="2735263" y="4700588"/>
            <a:chExt cx="7442403" cy="1452703"/>
          </a:xfrm>
        </p:grpSpPr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6C4A9266-43A8-4677-A272-3039FA644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9" name="Group 14">
              <a:extLst>
                <a:ext uri="{FF2B5EF4-FFF2-40B4-BE49-F238E27FC236}">
                  <a16:creationId xmlns:a16="http://schemas.microsoft.com/office/drawing/2014/main" id="{17887F7F-647F-4859-AE7F-46110E0CD7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8664" y="4743455"/>
              <a:ext cx="1042988" cy="611188"/>
              <a:chOff x="2704" y="3555"/>
              <a:chExt cx="657" cy="385"/>
            </a:xfrm>
          </p:grpSpPr>
          <p:sp>
            <p:nvSpPr>
              <p:cNvPr id="21" name="Text Box 15">
                <a:extLst>
                  <a:ext uri="{FF2B5EF4-FFF2-40B4-BE49-F238E27FC236}">
                    <a16:creationId xmlns:a16="http://schemas.microsoft.com/office/drawing/2014/main" id="{A781B178-2A99-42F4-9BC9-43AB10AD9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4" y="3555"/>
                <a:ext cx="65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K    (R)</a:t>
                </a:r>
              </a:p>
            </p:txBody>
          </p:sp>
          <p:sp>
            <p:nvSpPr>
              <p:cNvPr id="22" name="Text Box 16">
                <a:extLst>
                  <a:ext uri="{FF2B5EF4-FFF2-40B4-BE49-F238E27FC236}">
                    <a16:creationId xmlns:a16="http://schemas.microsoft.com/office/drawing/2014/main" id="{81B3C277-7168-4F72-8657-6537FE426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1" y="3688"/>
                <a:ext cx="36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EE799919-D662-404B-9D3A-B6EC068CD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569" y="4700588"/>
              <a:ext cx="3676097" cy="1452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Bob 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知道了</a:t>
              </a:r>
              <a:r>
                <a:rPr lang="en-US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Alice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存在</a:t>
              </a:r>
              <a:r>
                <a:rPr lang="en-US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,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并且只有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Alice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知道用来加密随机数的密钥</a:t>
              </a:r>
              <a:r>
                <a:rPr lang="en-US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, 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所以确定对方就是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Alice</a:t>
              </a:r>
              <a:r>
                <a:rPr lang="en-US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!</a:t>
              </a:r>
            </a:p>
          </p:txBody>
        </p:sp>
      </p:grpSp>
      <p:sp>
        <p:nvSpPr>
          <p:cNvPr id="23" name="Text Box 3">
            <a:extLst>
              <a:ext uri="{FF2B5EF4-FFF2-40B4-BE49-F238E27FC236}">
                <a16:creationId xmlns:a16="http://schemas.microsoft.com/office/drawing/2014/main" id="{C212A447-0E24-48FE-8984-A778F99AA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10" y="2543022"/>
            <a:ext cx="83706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  <a:cs typeface="Arial" charset="0"/>
              </a:rPr>
              <a:t> 验证协议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  <a:cs typeface="Arial" charset="0"/>
              </a:rPr>
              <a:t>4.0: </a:t>
            </a:r>
            <a:r>
              <a:rPr lang="zh-CN" altLang="en-US" sz="2400" dirty="0">
                <a:latin typeface="+mn-lt"/>
                <a:ea typeface="黑体" panose="02010609060101010101" pitchFamily="49" charset="-122"/>
                <a:cs typeface="Arial" charset="0"/>
              </a:rPr>
              <a:t>为了验证</a:t>
            </a:r>
            <a:r>
              <a:rPr lang="en-US" sz="2400" dirty="0">
                <a:latin typeface="+mn-lt"/>
                <a:ea typeface="黑体" panose="02010609060101010101" pitchFamily="49" charset="-122"/>
                <a:cs typeface="Arial" charset="0"/>
              </a:rPr>
              <a:t> Alice “</a:t>
            </a:r>
            <a:r>
              <a:rPr lang="zh-CN" altLang="en-US" sz="2400" dirty="0">
                <a:latin typeface="+mn-lt"/>
                <a:ea typeface="黑体" panose="02010609060101010101" pitchFamily="49" charset="-122"/>
                <a:cs typeface="Arial" charset="0"/>
              </a:rPr>
              <a:t>存在</a:t>
            </a:r>
            <a:r>
              <a:rPr lang="en-US" sz="2400" dirty="0">
                <a:latin typeface="+mn-lt"/>
                <a:ea typeface="黑体" panose="02010609060101010101" pitchFamily="49" charset="-122"/>
                <a:cs typeface="Arial" charset="0"/>
              </a:rPr>
              <a:t>”, Bob </a:t>
            </a:r>
            <a:r>
              <a:rPr lang="zh-CN" altLang="en-US" sz="2400" dirty="0">
                <a:latin typeface="+mn-lt"/>
                <a:ea typeface="黑体" panose="02010609060101010101" pitchFamily="49" charset="-122"/>
                <a:cs typeface="Arial" charset="0"/>
              </a:rPr>
              <a:t>向</a:t>
            </a:r>
            <a:r>
              <a:rPr lang="en-US" sz="2400" dirty="0">
                <a:latin typeface="+mn-lt"/>
                <a:ea typeface="黑体" panose="02010609060101010101" pitchFamily="49" charset="-122"/>
                <a:cs typeface="Arial" charset="0"/>
              </a:rPr>
              <a:t>Alice </a:t>
            </a:r>
            <a:r>
              <a:rPr lang="zh-CN" altLang="en-US" sz="2400" dirty="0">
                <a:latin typeface="+mn-lt"/>
                <a:ea typeface="黑体" panose="02010609060101010101" pitchFamily="49" charset="-122"/>
                <a:cs typeface="Arial" charset="0"/>
              </a:rPr>
              <a:t>发送一个随机数</a:t>
            </a:r>
            <a:r>
              <a:rPr lang="en-US" sz="2400" dirty="0">
                <a:latin typeface="+mn-lt"/>
                <a:ea typeface="黑体" panose="02010609060101010101" pitchFamily="49" charset="-122"/>
                <a:cs typeface="Arial" charset="0"/>
              </a:rPr>
              <a:t>, R </a:t>
            </a:r>
          </a:p>
          <a:p>
            <a:pPr marL="342900" indent="-254794">
              <a:buClr>
                <a:srgbClr val="0012A0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ea typeface="黑体" panose="02010609060101010101" pitchFamily="49" charset="-122"/>
                <a:cs typeface="Arial" charset="0"/>
              </a:rPr>
              <a:t>Alice </a:t>
            </a:r>
            <a:r>
              <a:rPr lang="zh-CN" altLang="en-US" sz="2400" dirty="0">
                <a:latin typeface="+mn-lt"/>
                <a:ea typeface="黑体" panose="02010609060101010101" pitchFamily="49" charset="-122"/>
                <a:cs typeface="Arial" charset="0"/>
              </a:rPr>
              <a:t>需要返回</a:t>
            </a:r>
            <a:r>
              <a:rPr lang="en-US" sz="2400" dirty="0">
                <a:latin typeface="+mn-lt"/>
                <a:ea typeface="黑体" panose="02010609060101010101" pitchFamily="49" charset="-122"/>
                <a:cs typeface="Arial" charset="0"/>
              </a:rPr>
              <a:t>R, </a:t>
            </a:r>
            <a:r>
              <a:rPr lang="zh-CN" altLang="en-US" sz="2400" dirty="0">
                <a:latin typeface="+mn-lt"/>
                <a:ea typeface="黑体" panose="02010609060101010101" pitchFamily="49" charset="-122"/>
                <a:cs typeface="Arial" charset="0"/>
              </a:rPr>
              <a:t>并且对</a:t>
            </a:r>
            <a:r>
              <a:rPr lang="en-US" altLang="zh-CN" sz="2400" dirty="0">
                <a:latin typeface="+mn-lt"/>
                <a:ea typeface="黑体" panose="02010609060101010101" pitchFamily="49" charset="-122"/>
                <a:cs typeface="Arial" charset="0"/>
              </a:rPr>
              <a:t>R</a:t>
            </a:r>
            <a:r>
              <a:rPr lang="zh-CN" altLang="en-US" sz="2400" dirty="0">
                <a:latin typeface="+mn-lt"/>
                <a:ea typeface="黑体" panose="02010609060101010101" pitchFamily="49" charset="-122"/>
                <a:cs typeface="Arial" charset="0"/>
              </a:rPr>
              <a:t>用共享的密钥进行加密</a:t>
            </a:r>
            <a:endParaRPr lang="en-US" sz="2400" dirty="0">
              <a:latin typeface="+mn-lt"/>
              <a:ea typeface="黑体" panose="02010609060101010101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3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2964D887-81C6-447F-A286-73CB75F0A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12" y="1708134"/>
            <a:ext cx="8192380" cy="135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协议</a:t>
            </a:r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4.0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需要共享对称密钥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我们可以使用公钥技术进行身份验证吗</a:t>
            </a:r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  <a:p>
            <a:pPr>
              <a:spcBef>
                <a:spcPts val="90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验证协议</a:t>
            </a:r>
            <a:r>
              <a:rPr 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5.0: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使用随机的公共密钥进行加密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0" name="Picture 7" descr="Alice">
            <a:extLst>
              <a:ext uri="{FF2B5EF4-FFF2-40B4-BE49-F238E27FC236}">
                <a16:creationId xmlns:a16="http://schemas.microsoft.com/office/drawing/2014/main" id="{2BD791C7-FD01-4977-A307-97B08CC8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487" y="3013938"/>
            <a:ext cx="523875" cy="64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8" descr="Bob">
            <a:extLst>
              <a:ext uri="{FF2B5EF4-FFF2-40B4-BE49-F238E27FC236}">
                <a16:creationId xmlns:a16="http://schemas.microsoft.com/office/drawing/2014/main" id="{5CE3BEF3-8A7C-4264-A92C-6BDBA7A0E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77" y="3264073"/>
            <a:ext cx="609600" cy="62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Group 57">
            <a:extLst>
              <a:ext uri="{FF2B5EF4-FFF2-40B4-BE49-F238E27FC236}">
                <a16:creationId xmlns:a16="http://schemas.microsoft.com/office/drawing/2014/main" id="{F1A127FE-2E26-417D-B692-C99B4DBD5B25}"/>
              </a:ext>
            </a:extLst>
          </p:cNvPr>
          <p:cNvGrpSpPr>
            <a:grpSpLocks/>
          </p:cNvGrpSpPr>
          <p:nvPr/>
        </p:nvGrpSpPr>
        <p:grpSpPr bwMode="auto">
          <a:xfrm>
            <a:off x="2298735" y="3288608"/>
            <a:ext cx="2772966" cy="369332"/>
            <a:chOff x="2733675" y="3718892"/>
            <a:chExt cx="3697288" cy="492443"/>
          </a:xfrm>
        </p:grpSpPr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D025BEE3-DA6F-417F-948A-356EBFF47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" name="Text Box 10">
              <a:extLst>
                <a:ext uri="{FF2B5EF4-FFF2-40B4-BE49-F238E27FC236}">
                  <a16:creationId xmlns:a16="http://schemas.microsoft.com/office/drawing/2014/main" id="{F02DE78D-CC7B-4D38-A1AC-CBF2387B6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348" y="3718892"/>
              <a:ext cx="1716711" cy="492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55" name="Group 60">
            <a:extLst>
              <a:ext uri="{FF2B5EF4-FFF2-40B4-BE49-F238E27FC236}">
                <a16:creationId xmlns:a16="http://schemas.microsoft.com/office/drawing/2014/main" id="{56D5F6A5-40EA-4EB1-B614-914E5EA7B2D8}"/>
              </a:ext>
            </a:extLst>
          </p:cNvPr>
          <p:cNvGrpSpPr>
            <a:grpSpLocks/>
          </p:cNvGrpSpPr>
          <p:nvPr/>
        </p:nvGrpSpPr>
        <p:grpSpPr bwMode="auto">
          <a:xfrm>
            <a:off x="2293973" y="3675354"/>
            <a:ext cx="2772966" cy="415498"/>
            <a:chOff x="2727325" y="4234553"/>
            <a:chExt cx="3697288" cy="553998"/>
          </a:xfrm>
        </p:grpSpPr>
        <p:sp>
          <p:nvSpPr>
            <p:cNvPr id="56" name="Line 11">
              <a:extLst>
                <a:ext uri="{FF2B5EF4-FFF2-40B4-BE49-F238E27FC236}">
                  <a16:creationId xmlns:a16="http://schemas.microsoft.com/office/drawing/2014/main" id="{637B7716-4CED-49E0-B288-7EA0BA938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7" name="Text Box 13">
              <a:extLst>
                <a:ext uri="{FF2B5EF4-FFF2-40B4-BE49-F238E27FC236}">
                  <a16:creationId xmlns:a16="http://schemas.microsoft.com/office/drawing/2014/main" id="{69B0E8D7-ADB7-4659-9183-D1949551B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9872" y="4234553"/>
              <a:ext cx="440720" cy="553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1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58" name="Group 10">
            <a:extLst>
              <a:ext uri="{FF2B5EF4-FFF2-40B4-BE49-F238E27FC236}">
                <a16:creationId xmlns:a16="http://schemas.microsoft.com/office/drawing/2014/main" id="{1B27FE17-65AC-475A-B643-9FFB2D72533D}"/>
              </a:ext>
            </a:extLst>
          </p:cNvPr>
          <p:cNvGrpSpPr/>
          <p:nvPr/>
        </p:nvGrpSpPr>
        <p:grpSpPr>
          <a:xfrm>
            <a:off x="2314576" y="3950705"/>
            <a:ext cx="2772965" cy="529829"/>
            <a:chOff x="3086100" y="4124604"/>
            <a:chExt cx="3697287" cy="706438"/>
          </a:xfrm>
        </p:grpSpPr>
        <p:sp>
          <p:nvSpPr>
            <p:cNvPr id="59" name="Line 12">
              <a:extLst>
                <a:ext uri="{FF2B5EF4-FFF2-40B4-BE49-F238E27FC236}">
                  <a16:creationId xmlns:a16="http://schemas.microsoft.com/office/drawing/2014/main" id="{43DF854E-45F1-4BBA-BE6F-69EA5ED4D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4408349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0" name="Group 12">
              <a:extLst>
                <a:ext uri="{FF2B5EF4-FFF2-40B4-BE49-F238E27FC236}">
                  <a16:creationId xmlns:a16="http://schemas.microsoft.com/office/drawing/2014/main" id="{7748871D-836E-4D8D-BA35-5DB328EDD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8878" y="4124604"/>
              <a:ext cx="1089025" cy="706438"/>
              <a:chOff x="2833" y="2891"/>
              <a:chExt cx="686" cy="445"/>
            </a:xfrm>
          </p:grpSpPr>
          <p:sp>
            <p:nvSpPr>
              <p:cNvPr id="61" name="Text Box 13">
                <a:extLst>
                  <a:ext uri="{FF2B5EF4-FFF2-40B4-BE49-F238E27FC236}">
                    <a16:creationId xmlns:a16="http://schemas.microsoft.com/office/drawing/2014/main" id="{0E7DDC14-F46E-4857-886F-F56F0B3C7D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3" y="2979"/>
                <a:ext cx="686" cy="3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1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62" name="Text Box 14">
                <a:extLst>
                  <a:ext uri="{FF2B5EF4-FFF2-40B4-BE49-F238E27FC236}">
                    <a16:creationId xmlns:a16="http://schemas.microsoft.com/office/drawing/2014/main" id="{CA65D2B5-F8BC-4D4D-8D7F-3619121C6A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0" y="3084"/>
                <a:ext cx="23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63" name="Text Box 15">
                <a:extLst>
                  <a:ext uri="{FF2B5EF4-FFF2-40B4-BE49-F238E27FC236}">
                    <a16:creationId xmlns:a16="http://schemas.microsoft.com/office/drawing/2014/main" id="{78EBD87B-105B-431A-8D44-10FC0E4380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5" y="2891"/>
                <a:ext cx="20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64" name="Group 26">
            <a:extLst>
              <a:ext uri="{FF2B5EF4-FFF2-40B4-BE49-F238E27FC236}">
                <a16:creationId xmlns:a16="http://schemas.microsoft.com/office/drawing/2014/main" id="{8584AE21-4942-4BA2-88F7-4C6A58BFDE30}"/>
              </a:ext>
            </a:extLst>
          </p:cNvPr>
          <p:cNvGrpSpPr>
            <a:grpSpLocks/>
          </p:cNvGrpSpPr>
          <p:nvPr/>
        </p:nvGrpSpPr>
        <p:grpSpPr bwMode="auto">
          <a:xfrm>
            <a:off x="2239307" y="4614603"/>
            <a:ext cx="2772966" cy="300082"/>
            <a:chOff x="2727325" y="4380327"/>
            <a:chExt cx="3697288" cy="400109"/>
          </a:xfrm>
        </p:grpSpPr>
        <p:sp>
          <p:nvSpPr>
            <p:cNvPr id="65" name="Line 11">
              <a:extLst>
                <a:ext uri="{FF2B5EF4-FFF2-40B4-BE49-F238E27FC236}">
                  <a16:creationId xmlns:a16="http://schemas.microsoft.com/office/drawing/2014/main" id="{BB844459-1363-4A51-AEDC-D68D403F6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Text Box 13">
              <a:extLst>
                <a:ext uri="{FF2B5EF4-FFF2-40B4-BE49-F238E27FC236}">
                  <a16:creationId xmlns:a16="http://schemas.microsoft.com/office/drawing/2014/main" id="{44DA71E9-1D46-4E6F-936F-9384880B1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948" y="4380327"/>
              <a:ext cx="2530095" cy="400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35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67" name="Group 11">
            <a:extLst>
              <a:ext uri="{FF2B5EF4-FFF2-40B4-BE49-F238E27FC236}">
                <a16:creationId xmlns:a16="http://schemas.microsoft.com/office/drawing/2014/main" id="{76F6F07E-D7BB-41E7-AFA3-5ED5AF33422A}"/>
              </a:ext>
            </a:extLst>
          </p:cNvPr>
          <p:cNvGrpSpPr/>
          <p:nvPr/>
        </p:nvGrpSpPr>
        <p:grpSpPr>
          <a:xfrm>
            <a:off x="2304637" y="4840257"/>
            <a:ext cx="2772965" cy="529829"/>
            <a:chOff x="3072848" y="5310673"/>
            <a:chExt cx="3697287" cy="706438"/>
          </a:xfrm>
        </p:grpSpPr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14953126-1B55-4A49-80B8-D6AAA6B05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848" y="5647428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9" name="Group 12">
              <a:extLst>
                <a:ext uri="{FF2B5EF4-FFF2-40B4-BE49-F238E27FC236}">
                  <a16:creationId xmlns:a16="http://schemas.microsoft.com/office/drawing/2014/main" id="{43F0ACD8-8953-44EE-A4D8-B283A7C9B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5017" y="5310673"/>
              <a:ext cx="1089025" cy="706438"/>
              <a:chOff x="2833" y="2891"/>
              <a:chExt cx="686" cy="445"/>
            </a:xfrm>
          </p:grpSpPr>
          <p:sp>
            <p:nvSpPr>
              <p:cNvPr id="70" name="Text Box 13">
                <a:extLst>
                  <a:ext uri="{FF2B5EF4-FFF2-40B4-BE49-F238E27FC236}">
                    <a16:creationId xmlns:a16="http://schemas.microsoft.com/office/drawing/2014/main" id="{5BE5A593-D6A2-4FA3-B150-6BD71CBC3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3" y="2979"/>
                <a:ext cx="686" cy="3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1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71" name="Text Box 14">
                <a:extLst>
                  <a:ext uri="{FF2B5EF4-FFF2-40B4-BE49-F238E27FC236}">
                    <a16:creationId xmlns:a16="http://schemas.microsoft.com/office/drawing/2014/main" id="{980FC84D-3F41-4055-9140-045A4D8E9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0" y="3084"/>
                <a:ext cx="23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35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2" name="Text Box 15">
                <a:extLst>
                  <a:ext uri="{FF2B5EF4-FFF2-40B4-BE49-F238E27FC236}">
                    <a16:creationId xmlns:a16="http://schemas.microsoft.com/office/drawing/2014/main" id="{DDB3DAEF-149C-4338-ADC7-E70393AF72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9" y="2891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73" name="Group 9">
            <a:extLst>
              <a:ext uri="{FF2B5EF4-FFF2-40B4-BE49-F238E27FC236}">
                <a16:creationId xmlns:a16="http://schemas.microsoft.com/office/drawing/2014/main" id="{96795AEB-F682-450A-BE29-30DBA8AD33A7}"/>
              </a:ext>
            </a:extLst>
          </p:cNvPr>
          <p:cNvGrpSpPr/>
          <p:nvPr/>
        </p:nvGrpSpPr>
        <p:grpSpPr>
          <a:xfrm>
            <a:off x="5227982" y="3593042"/>
            <a:ext cx="3664493" cy="2084494"/>
            <a:chOff x="6970643" y="3647722"/>
            <a:chExt cx="4885991" cy="2779325"/>
          </a:xfrm>
        </p:grpSpPr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17E7BD0A-11B5-4B17-92F1-F4C24EE67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3479" y="3647722"/>
              <a:ext cx="2547936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latin typeface="+mn-lt"/>
                  <a:cs typeface="Arial" charset="0"/>
                </a:rPr>
                <a:t>Bob 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计算</a:t>
              </a:r>
              <a:endParaRPr lang="en-US" sz="18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endParaRPr>
            </a:p>
          </p:txBody>
        </p:sp>
        <p:sp>
          <p:nvSpPr>
            <p:cNvPr id="75" name="Text Box 31">
              <a:extLst>
                <a:ext uri="{FF2B5EF4-FFF2-40B4-BE49-F238E27FC236}">
                  <a16:creationId xmlns:a16="http://schemas.microsoft.com/office/drawing/2014/main" id="{4146E315-31C4-4E9B-BA9B-811E1F7E6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1895" y="4754627"/>
              <a:ext cx="3484739" cy="86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知道只有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Alice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拥有私钥，所以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Bob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对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R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进行加密</a:t>
              </a:r>
              <a:endParaRPr lang="en-US" sz="18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endParaRPr>
            </a:p>
          </p:txBody>
        </p:sp>
        <p:grpSp>
          <p:nvGrpSpPr>
            <p:cNvPr id="76" name="Group 32">
              <a:extLst>
                <a:ext uri="{FF2B5EF4-FFF2-40B4-BE49-F238E27FC236}">
                  <a16:creationId xmlns:a16="http://schemas.microsoft.com/office/drawing/2014/main" id="{F35A4192-20CE-463B-AEA1-493B0C1B08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1796" y="5513104"/>
              <a:ext cx="2027596" cy="913943"/>
              <a:chOff x="937" y="3588"/>
              <a:chExt cx="1169" cy="500"/>
            </a:xfrm>
          </p:grpSpPr>
          <p:sp>
            <p:nvSpPr>
              <p:cNvPr id="86" name="Text Box 33">
                <a:extLst>
                  <a:ext uri="{FF2B5EF4-FFF2-40B4-BE49-F238E27FC236}">
                    <a16:creationId xmlns:a16="http://schemas.microsoft.com/office/drawing/2014/main" id="{904225EE-5848-41C5-A9F9-A96A0FC62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3731"/>
                <a:ext cx="89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87" name="Text Box 34">
                <a:extLst>
                  <a:ext uri="{FF2B5EF4-FFF2-40B4-BE49-F238E27FC236}">
                    <a16:creationId xmlns:a16="http://schemas.microsoft.com/office/drawing/2014/main" id="{936613D0-A907-48A9-B7CD-C723550F87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0" y="3819"/>
                <a:ext cx="24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88" name="Text Box 35">
                <a:extLst>
                  <a:ext uri="{FF2B5EF4-FFF2-40B4-BE49-F238E27FC236}">
                    <a16:creationId xmlns:a16="http://schemas.microsoft.com/office/drawing/2014/main" id="{D062A2C3-7A94-452B-BACB-E37379FC1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3" y="3588"/>
                <a:ext cx="19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89" name="Text Box 36">
                <a:extLst>
                  <a:ext uri="{FF2B5EF4-FFF2-40B4-BE49-F238E27FC236}">
                    <a16:creationId xmlns:a16="http://schemas.microsoft.com/office/drawing/2014/main" id="{CF1D7B52-C832-4A05-9D78-B7D29D9F00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7" y="3718"/>
                <a:ext cx="3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90" name="Text Box 37">
                <a:extLst>
                  <a:ext uri="{FF2B5EF4-FFF2-40B4-BE49-F238E27FC236}">
                    <a16:creationId xmlns:a16="http://schemas.microsoft.com/office/drawing/2014/main" id="{707F0EA9-CEF2-4825-8DEA-354A8B59B1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805"/>
                <a:ext cx="24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91" name="Text Box 38">
                <a:extLst>
                  <a:ext uri="{FF2B5EF4-FFF2-40B4-BE49-F238E27FC236}">
                    <a16:creationId xmlns:a16="http://schemas.microsoft.com/office/drawing/2014/main" id="{AFFCE53C-3AFD-4CA5-AA9A-A68FDE51B2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9" y="3620"/>
                <a:ext cx="231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77" name="Group 32">
              <a:extLst>
                <a:ext uri="{FF2B5EF4-FFF2-40B4-BE49-F238E27FC236}">
                  <a16:creationId xmlns:a16="http://schemas.microsoft.com/office/drawing/2014/main" id="{1DE13E9C-9015-4660-B05E-C78D0CD516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5171" y="3896135"/>
              <a:ext cx="2027596" cy="913943"/>
              <a:chOff x="937" y="3588"/>
              <a:chExt cx="1169" cy="500"/>
            </a:xfrm>
          </p:grpSpPr>
          <p:sp>
            <p:nvSpPr>
              <p:cNvPr id="80" name="Text Box 33">
                <a:extLst>
                  <a:ext uri="{FF2B5EF4-FFF2-40B4-BE49-F238E27FC236}">
                    <a16:creationId xmlns:a16="http://schemas.microsoft.com/office/drawing/2014/main" id="{29CAD79B-BEAE-481F-AB7D-BC986B47D1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3731"/>
                <a:ext cx="89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81" name="Text Box 34">
                <a:extLst>
                  <a:ext uri="{FF2B5EF4-FFF2-40B4-BE49-F238E27FC236}">
                    <a16:creationId xmlns:a16="http://schemas.microsoft.com/office/drawing/2014/main" id="{79622DC0-6BB2-471A-9046-4845DE074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0" y="3819"/>
                <a:ext cx="24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82" name="Text Box 35">
                <a:extLst>
                  <a:ext uri="{FF2B5EF4-FFF2-40B4-BE49-F238E27FC236}">
                    <a16:creationId xmlns:a16="http://schemas.microsoft.com/office/drawing/2014/main" id="{EB27AAD2-32A6-4915-8A65-17F678A4B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3" y="3588"/>
                <a:ext cx="19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83" name="Text Box 36">
                <a:extLst>
                  <a:ext uri="{FF2B5EF4-FFF2-40B4-BE49-F238E27FC236}">
                    <a16:creationId xmlns:a16="http://schemas.microsoft.com/office/drawing/2014/main" id="{9E093EC5-C579-4FA3-9424-C4D61E733A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7" y="3718"/>
                <a:ext cx="3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84" name="Text Box 37">
                <a:extLst>
                  <a:ext uri="{FF2B5EF4-FFF2-40B4-BE49-F238E27FC236}">
                    <a16:creationId xmlns:a16="http://schemas.microsoft.com/office/drawing/2014/main" id="{CEA999B9-6773-4DC2-9BC4-E76366ECD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805"/>
                <a:ext cx="24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85" name="Text Box 38">
                <a:extLst>
                  <a:ext uri="{FF2B5EF4-FFF2-40B4-BE49-F238E27FC236}">
                    <a16:creationId xmlns:a16="http://schemas.microsoft.com/office/drawing/2014/main" id="{1792A6EE-2724-47BB-BC9A-1776F84A08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9" y="3620"/>
                <a:ext cx="231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78" name="Straight Connector 4">
              <a:extLst>
                <a:ext uri="{FF2B5EF4-FFF2-40B4-BE49-F238E27FC236}">
                  <a16:creationId xmlns:a16="http://schemas.microsoft.com/office/drawing/2014/main" id="{AC65F806-F661-45AF-A226-CEED000AFA00}"/>
                </a:ext>
              </a:extLst>
            </p:cNvPr>
            <p:cNvCxnSpPr>
              <a:cxnSpLocks/>
            </p:cNvCxnSpPr>
            <p:nvPr/>
          </p:nvCxnSpPr>
          <p:spPr>
            <a:xfrm>
              <a:off x="8375374" y="3806822"/>
              <a:ext cx="0" cy="248796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7">
              <a:extLst>
                <a:ext uri="{FF2B5EF4-FFF2-40B4-BE49-F238E27FC236}">
                  <a16:creationId xmlns:a16="http://schemas.microsoft.com/office/drawing/2014/main" id="{F684181E-1606-401C-8DE1-380A0FC813A2}"/>
                </a:ext>
              </a:extLst>
            </p:cNvPr>
            <p:cNvCxnSpPr>
              <a:cxnSpLocks/>
            </p:cNvCxnSpPr>
            <p:nvPr/>
          </p:nvCxnSpPr>
          <p:spPr>
            <a:xfrm>
              <a:off x="6970643" y="5917096"/>
              <a:ext cx="139810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itle 1">
            <a:extLst>
              <a:ext uri="{FF2B5EF4-FFF2-40B4-BE49-F238E27FC236}">
                <a16:creationId xmlns:a16="http://schemas.microsoft.com/office/drawing/2014/main" id="{9E5D8284-F10F-4DB4-95D4-7955438B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+mn-lt"/>
              </a:rPr>
              <a:t>身份验证</a:t>
            </a:r>
            <a:r>
              <a:rPr lang="en-US" b="0" dirty="0">
                <a:latin typeface="+mn-lt"/>
              </a:rPr>
              <a:t>: </a:t>
            </a:r>
            <a:r>
              <a:rPr lang="zh-CN" altLang="en-US" b="0" dirty="0">
                <a:latin typeface="+mn-lt"/>
              </a:rPr>
              <a:t>验证协议</a:t>
            </a:r>
            <a:r>
              <a:rPr lang="en-US" b="0" dirty="0">
                <a:latin typeface="+mn-lt"/>
              </a:rPr>
              <a:t>5.0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3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F0B44F-E896-43DA-A2EE-C776119B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+mn-lt"/>
              </a:rPr>
              <a:t>身份验证</a:t>
            </a:r>
            <a:r>
              <a:rPr lang="en-US" b="0" dirty="0">
                <a:latin typeface="+mn-lt"/>
              </a:rPr>
              <a:t>: </a:t>
            </a:r>
            <a:r>
              <a:rPr lang="zh-CN" altLang="en-US" b="0" dirty="0">
                <a:latin typeface="+mn-lt"/>
              </a:rPr>
              <a:t>验证协议</a:t>
            </a:r>
            <a:r>
              <a:rPr lang="en-US" b="0" dirty="0">
                <a:latin typeface="+mn-lt"/>
              </a:rPr>
              <a:t>5.0</a:t>
            </a:r>
            <a:r>
              <a:rPr lang="zh-CN" altLang="en-US" b="0" dirty="0">
                <a:latin typeface="+mn-lt"/>
              </a:rPr>
              <a:t>依旧存在缺陷</a:t>
            </a:r>
            <a:endParaRPr lang="en-US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D9F612-E3CE-4A3E-B4C1-CD864248BD82}"/>
              </a:ext>
            </a:extLst>
          </p:cNvPr>
          <p:cNvSpPr txBox="1">
            <a:spLocks noChangeArrowheads="1"/>
          </p:cNvSpPr>
          <p:nvPr/>
        </p:nvSpPr>
        <p:spPr>
          <a:xfrm>
            <a:off x="465947" y="1493278"/>
            <a:ext cx="8076735" cy="6893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sz="2100" dirty="0">
                <a:solidFill>
                  <a:srgbClr val="C00000"/>
                </a:solidFill>
                <a:ea typeface="黑体" panose="02010609060101010101" pitchFamily="49" charset="-122"/>
              </a:rPr>
              <a:t>中间人攻击</a:t>
            </a:r>
            <a:r>
              <a:rPr lang="en-US" sz="2100" dirty="0">
                <a:solidFill>
                  <a:srgbClr val="C00000"/>
                </a:solidFill>
                <a:ea typeface="黑体" panose="02010609060101010101" pitchFamily="49" charset="-122"/>
              </a:rPr>
              <a:t>: </a:t>
            </a:r>
            <a:r>
              <a:rPr lang="en-US" sz="2100" dirty="0">
                <a:ea typeface="黑体" panose="02010609060101010101" pitchFamily="49" charset="-122"/>
              </a:rPr>
              <a:t>Trudy </a:t>
            </a:r>
            <a:r>
              <a:rPr lang="zh-CN" altLang="en-US" sz="2100" dirty="0">
                <a:ea typeface="黑体" panose="02010609060101010101" pitchFamily="49" charset="-122"/>
              </a:rPr>
              <a:t>向</a:t>
            </a:r>
            <a:r>
              <a:rPr lang="en-US" altLang="zh-CN" sz="2100" dirty="0">
                <a:ea typeface="黑体" panose="02010609060101010101" pitchFamily="49" charset="-122"/>
              </a:rPr>
              <a:t>Bob </a:t>
            </a:r>
            <a:r>
              <a:rPr lang="zh-CN" altLang="en-US" sz="2100" dirty="0">
                <a:ea typeface="黑体" panose="02010609060101010101" pitchFamily="49" charset="-122"/>
              </a:rPr>
              <a:t>假装自己是</a:t>
            </a:r>
            <a:r>
              <a:rPr lang="en-US" sz="2100" dirty="0">
                <a:ea typeface="黑体" panose="02010609060101010101" pitchFamily="49" charset="-122"/>
              </a:rPr>
              <a:t>Alice </a:t>
            </a:r>
            <a:r>
              <a:rPr lang="zh-CN" altLang="en-US" sz="2100" dirty="0">
                <a:ea typeface="黑体" panose="02010609060101010101" pitchFamily="49" charset="-122"/>
              </a:rPr>
              <a:t>，向</a:t>
            </a:r>
            <a:r>
              <a:rPr lang="en-US" altLang="zh-CN" sz="2100" dirty="0">
                <a:ea typeface="黑体" panose="02010609060101010101" pitchFamily="49" charset="-122"/>
              </a:rPr>
              <a:t>Alice</a:t>
            </a:r>
            <a:r>
              <a:rPr lang="zh-CN" altLang="en-US" sz="2100" dirty="0">
                <a:ea typeface="黑体" panose="02010609060101010101" pitchFamily="49" charset="-122"/>
              </a:rPr>
              <a:t>假装自己是</a:t>
            </a:r>
            <a:r>
              <a:rPr lang="en-US" sz="2100" dirty="0">
                <a:ea typeface="黑体" panose="02010609060101010101" pitchFamily="49" charset="-122"/>
              </a:rPr>
              <a:t>Bob</a:t>
            </a:r>
          </a:p>
        </p:txBody>
      </p:sp>
      <p:pic>
        <p:nvPicPr>
          <p:cNvPr id="7" name="Picture 4" descr="Bob">
            <a:extLst>
              <a:ext uri="{FF2B5EF4-FFF2-40B4-BE49-F238E27FC236}">
                <a16:creationId xmlns:a16="http://schemas.microsoft.com/office/drawing/2014/main" id="{226D53DB-A47B-4093-8B35-6B7AAAAC6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2247" y="2617047"/>
            <a:ext cx="514965" cy="526204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" descr="Eve">
            <a:extLst>
              <a:ext uri="{FF2B5EF4-FFF2-40B4-BE49-F238E27FC236}">
                <a16:creationId xmlns:a16="http://schemas.microsoft.com/office/drawing/2014/main" id="{DFC65010-2E7B-4504-8D68-DF5B2DE21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140" y="2430325"/>
            <a:ext cx="715565" cy="85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3CD61E24-09C9-4CEB-ABDE-044CAA86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3637" y="2513825"/>
            <a:ext cx="454400" cy="559852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" name="Group 21">
            <a:extLst>
              <a:ext uri="{FF2B5EF4-FFF2-40B4-BE49-F238E27FC236}">
                <a16:creationId xmlns:a16="http://schemas.microsoft.com/office/drawing/2014/main" id="{A3E13C4D-0F5F-4D2E-87D3-B855CF565805}"/>
              </a:ext>
            </a:extLst>
          </p:cNvPr>
          <p:cNvGrpSpPr/>
          <p:nvPr/>
        </p:nvGrpSpPr>
        <p:grpSpPr>
          <a:xfrm>
            <a:off x="1778034" y="2663534"/>
            <a:ext cx="1950710" cy="323165"/>
            <a:chOff x="2221395" y="2408377"/>
            <a:chExt cx="2600947" cy="430886"/>
          </a:xfrm>
        </p:grpSpPr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A8E83741-B862-4A5F-89A6-92D7451B9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/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602C8921-F58D-44FB-BA50-2D4BE331F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4526" y="2408377"/>
              <a:ext cx="1257183" cy="43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500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13" name="Group 29">
            <a:extLst>
              <a:ext uri="{FF2B5EF4-FFF2-40B4-BE49-F238E27FC236}">
                <a16:creationId xmlns:a16="http://schemas.microsoft.com/office/drawing/2014/main" id="{FD0144D2-9421-4E96-AD69-0526A97305A0}"/>
              </a:ext>
            </a:extLst>
          </p:cNvPr>
          <p:cNvGrpSpPr/>
          <p:nvPr/>
        </p:nvGrpSpPr>
        <p:grpSpPr>
          <a:xfrm>
            <a:off x="5182135" y="2693299"/>
            <a:ext cx="1687115" cy="323165"/>
            <a:chOff x="6760197" y="2448063"/>
            <a:chExt cx="2249487" cy="430886"/>
          </a:xfrm>
        </p:grpSpPr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82C556BE-EAAB-4231-A92B-CC7CA57DB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/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7F7DDC48-6106-4E38-8700-80EC66432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9102" y="2448063"/>
              <a:ext cx="1257183" cy="43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500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16" name="Group 34">
            <a:extLst>
              <a:ext uri="{FF2B5EF4-FFF2-40B4-BE49-F238E27FC236}">
                <a16:creationId xmlns:a16="http://schemas.microsoft.com/office/drawing/2014/main" id="{9F01B25B-C812-48FF-900A-3B4EEC4CCAFA}"/>
              </a:ext>
            </a:extLst>
          </p:cNvPr>
          <p:cNvGrpSpPr/>
          <p:nvPr/>
        </p:nvGrpSpPr>
        <p:grpSpPr>
          <a:xfrm>
            <a:off x="5260457" y="3377803"/>
            <a:ext cx="1772516" cy="292220"/>
            <a:chOff x="6864626" y="3360738"/>
            <a:chExt cx="2363355" cy="389626"/>
          </a:xfrm>
        </p:grpSpPr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CFA4A71E-C00E-4D8F-A011-34E068E05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/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926629AB-C8C2-43FE-BC88-C9CD87F4E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7273" y="3360738"/>
              <a:ext cx="2270708" cy="369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19" name="Group 38">
            <a:extLst>
              <a:ext uri="{FF2B5EF4-FFF2-40B4-BE49-F238E27FC236}">
                <a16:creationId xmlns:a16="http://schemas.microsoft.com/office/drawing/2014/main" id="{595F4F0D-36A8-4029-A776-D193335D07FE}"/>
              </a:ext>
            </a:extLst>
          </p:cNvPr>
          <p:cNvGrpSpPr/>
          <p:nvPr/>
        </p:nvGrpSpPr>
        <p:grpSpPr>
          <a:xfrm>
            <a:off x="1778033" y="3841320"/>
            <a:ext cx="1957891" cy="325661"/>
            <a:chOff x="2221395" y="3978760"/>
            <a:chExt cx="2610521" cy="434214"/>
          </a:xfrm>
        </p:grpSpPr>
        <p:sp>
          <p:nvSpPr>
            <p:cNvPr id="20" name="Line 34">
              <a:extLst>
                <a:ext uri="{FF2B5EF4-FFF2-40B4-BE49-F238E27FC236}">
                  <a16:creationId xmlns:a16="http://schemas.microsoft.com/office/drawing/2014/main" id="{FDCE21E9-43CF-40F4-A6B4-8D6C7B19A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/>
            </a:p>
          </p:txBody>
        </p:sp>
        <p:sp>
          <p:nvSpPr>
            <p:cNvPr id="21" name="Text Box 35">
              <a:extLst>
                <a:ext uri="{FF2B5EF4-FFF2-40B4-BE49-F238E27FC236}">
                  <a16:creationId xmlns:a16="http://schemas.microsoft.com/office/drawing/2014/main" id="{BA4ABAAC-21E7-41F1-88F6-4E8DE5FE2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1208" y="3978760"/>
              <a:ext cx="2270708" cy="369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22" name="Group 41">
            <a:extLst>
              <a:ext uri="{FF2B5EF4-FFF2-40B4-BE49-F238E27FC236}">
                <a16:creationId xmlns:a16="http://schemas.microsoft.com/office/drawing/2014/main" id="{1C433498-116D-49E9-9F13-4540FE3C1BEA}"/>
              </a:ext>
            </a:extLst>
          </p:cNvPr>
          <p:cNvGrpSpPr/>
          <p:nvPr/>
        </p:nvGrpSpPr>
        <p:grpSpPr>
          <a:xfrm>
            <a:off x="3722792" y="4331754"/>
            <a:ext cx="1815754" cy="1247090"/>
            <a:chOff x="4814405" y="4632672"/>
            <a:chExt cx="2421004" cy="1662786"/>
          </a:xfrm>
        </p:grpSpPr>
        <p:grpSp>
          <p:nvGrpSpPr>
            <p:cNvPr id="23" name="Group 47">
              <a:extLst>
                <a:ext uri="{FF2B5EF4-FFF2-40B4-BE49-F238E27FC236}">
                  <a16:creationId xmlns:a16="http://schemas.microsoft.com/office/drawing/2014/main" id="{C88E3CC5-3806-414D-90B4-C81426602B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8113" y="4794944"/>
              <a:ext cx="1762125" cy="779464"/>
              <a:chOff x="1301" y="3314"/>
              <a:chExt cx="1110" cy="491"/>
            </a:xfrm>
          </p:grpSpPr>
          <p:sp>
            <p:nvSpPr>
              <p:cNvPr id="26" name="Text Box 48">
                <a:extLst>
                  <a:ext uri="{FF2B5EF4-FFF2-40B4-BE49-F238E27FC236}">
                    <a16:creationId xmlns:a16="http://schemas.microsoft.com/office/drawing/2014/main" id="{954ED33A-4607-4256-9236-0496B9C31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7" y="3526"/>
                <a:ext cx="233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27" name="Text Box 49">
                <a:extLst>
                  <a:ext uri="{FF2B5EF4-FFF2-40B4-BE49-F238E27FC236}">
                    <a16:creationId xmlns:a16="http://schemas.microsoft.com/office/drawing/2014/main" id="{6031323A-A6C1-4C1B-B727-6BB39FEE06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3414"/>
                <a:ext cx="11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28" name="Text Box 50">
                <a:extLst>
                  <a:ext uri="{FF2B5EF4-FFF2-40B4-BE49-F238E27FC236}">
                    <a16:creationId xmlns:a16="http://schemas.microsoft.com/office/drawing/2014/main" id="{65BB0113-CE01-4BBB-8ED2-3D0CEE40E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4" y="3332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29" name="Text Box 51">
                <a:extLst>
                  <a:ext uri="{FF2B5EF4-FFF2-40B4-BE49-F238E27FC236}">
                    <a16:creationId xmlns:a16="http://schemas.microsoft.com/office/drawing/2014/main" id="{5457B116-1464-437A-8373-CFC8A0E16F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1" y="3534"/>
                <a:ext cx="233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30" name="Text Box 52">
                <a:extLst>
                  <a:ext uri="{FF2B5EF4-FFF2-40B4-BE49-F238E27FC236}">
                    <a16:creationId xmlns:a16="http://schemas.microsoft.com/office/drawing/2014/main" id="{96CA406C-20DD-4A38-AC25-E11E22669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9" y="3314"/>
                <a:ext cx="20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24" name="Text Box 53">
              <a:extLst>
                <a:ext uri="{FF2B5EF4-FFF2-40B4-BE49-F238E27FC236}">
                  <a16:creationId xmlns:a16="http://schemas.microsoft.com/office/drawing/2014/main" id="{81DC7C89-4ADB-4DFD-A605-D009241E4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4901" y="4632672"/>
              <a:ext cx="1730730" cy="430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500" dirty="0">
                  <a:latin typeface="+mn-lt"/>
                  <a:cs typeface="Arial" charset="0"/>
                </a:rPr>
                <a:t>Trudy </a:t>
              </a:r>
              <a:r>
                <a:rPr lang="zh-CN" altLang="en-US" sz="1500" dirty="0">
                  <a:latin typeface="黑体" panose="02010609060101010101" pitchFamily="49" charset="-122"/>
                  <a:ea typeface="黑体" panose="02010609060101010101" pitchFamily="49" charset="-122"/>
                  <a:cs typeface="Arial" charset="0"/>
                </a:rPr>
                <a:t>恢复</a:t>
              </a:r>
              <a:r>
                <a:rPr lang="en-US" sz="1500" dirty="0">
                  <a:latin typeface="+mn-lt"/>
                  <a:cs typeface="Arial" charset="0"/>
                </a:rPr>
                <a:t> m:</a:t>
              </a:r>
            </a:p>
          </p:txBody>
        </p:sp>
        <p:sp>
          <p:nvSpPr>
            <p:cNvPr id="25" name="Text Box 54">
              <a:extLst>
                <a:ext uri="{FF2B5EF4-FFF2-40B4-BE49-F238E27FC236}">
                  <a16:creationId xmlns:a16="http://schemas.microsoft.com/office/drawing/2014/main" id="{4A0FF7B3-3443-4761-8CA6-0CF986B10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405" y="5427529"/>
              <a:ext cx="2421004" cy="867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zh-CN" altLang="en-US" sz="1500" dirty="0">
                  <a:latin typeface="+mn-lt"/>
                  <a:ea typeface="黑体" panose="02010609060101010101" pitchFamily="49" charset="-122"/>
                  <a:cs typeface="Arial" charset="0"/>
                </a:rPr>
                <a:t>然后发送</a:t>
              </a:r>
              <a:r>
                <a:rPr lang="en-US" altLang="zh-CN" sz="1500" dirty="0">
                  <a:latin typeface="+mn-lt"/>
                  <a:ea typeface="黑体" panose="02010609060101010101" pitchFamily="49" charset="-122"/>
                  <a:cs typeface="Arial" charset="0"/>
                </a:rPr>
                <a:t>m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  <a:cs typeface="Arial" charset="0"/>
                </a:rPr>
                <a:t>给</a:t>
              </a:r>
              <a:r>
                <a:rPr lang="en-US" sz="1500" dirty="0">
                  <a:latin typeface="+mn-lt"/>
                  <a:ea typeface="黑体" panose="02010609060101010101" pitchFamily="49" charset="-122"/>
                  <a:cs typeface="Arial" charset="0"/>
                </a:rPr>
                <a:t> Alice 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  <a:cs typeface="Arial" charset="0"/>
                </a:rPr>
                <a:t>并且使用</a:t>
              </a:r>
              <a:r>
                <a:rPr lang="en-US" altLang="zh-CN" sz="1500" dirty="0">
                  <a:latin typeface="+mn-lt"/>
                  <a:ea typeface="黑体" panose="02010609060101010101" pitchFamily="49" charset="-122"/>
                  <a:cs typeface="Arial" charset="0"/>
                </a:rPr>
                <a:t>Alice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  <a:cs typeface="Arial" charset="0"/>
                </a:rPr>
                <a:t>的公钥进行加密</a:t>
              </a:r>
              <a:endParaRPr lang="en-US" sz="1500" dirty="0">
                <a:latin typeface="+mn-lt"/>
                <a:ea typeface="黑体" panose="02010609060101010101" pitchFamily="49" charset="-122"/>
                <a:cs typeface="Arial" charset="0"/>
              </a:endParaRPr>
            </a:p>
          </p:txBody>
        </p:sp>
      </p:grpSp>
      <p:grpSp>
        <p:nvGrpSpPr>
          <p:cNvPr id="31" name="Group 33">
            <a:extLst>
              <a:ext uri="{FF2B5EF4-FFF2-40B4-BE49-F238E27FC236}">
                <a16:creationId xmlns:a16="http://schemas.microsoft.com/office/drawing/2014/main" id="{D72D4E3E-B4F9-40CE-926E-6B0D7348C29B}"/>
              </a:ext>
            </a:extLst>
          </p:cNvPr>
          <p:cNvGrpSpPr/>
          <p:nvPr/>
        </p:nvGrpSpPr>
        <p:grpSpPr>
          <a:xfrm>
            <a:off x="5233331" y="2995820"/>
            <a:ext cx="1687116" cy="528368"/>
            <a:chOff x="6828459" y="2851424"/>
            <a:chExt cx="2249488" cy="704490"/>
          </a:xfrm>
        </p:grpSpPr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E96CA56F-5E47-48B3-95E6-F4B9C212B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/>
            </a:p>
          </p:txBody>
        </p:sp>
        <p:grpSp>
          <p:nvGrpSpPr>
            <p:cNvPr id="33" name="Group 6">
              <a:extLst>
                <a:ext uri="{FF2B5EF4-FFF2-40B4-BE49-F238E27FC236}">
                  <a16:creationId xmlns:a16="http://schemas.microsoft.com/office/drawing/2014/main" id="{9414042E-1AA2-4776-AF67-A5E3C53BB022}"/>
                </a:ext>
              </a:extLst>
            </p:cNvPr>
            <p:cNvGrpSpPr/>
            <p:nvPr/>
          </p:nvGrpSpPr>
          <p:grpSpPr>
            <a:xfrm>
              <a:off x="7424675" y="2851424"/>
              <a:ext cx="844675" cy="704490"/>
              <a:chOff x="10711214" y="2997198"/>
              <a:chExt cx="844675" cy="704490"/>
            </a:xfrm>
          </p:grpSpPr>
          <p:sp>
            <p:nvSpPr>
              <p:cNvPr id="34" name="Rectangle 2">
                <a:extLst>
                  <a:ext uri="{FF2B5EF4-FFF2-40B4-BE49-F238E27FC236}">
                    <a16:creationId xmlns:a16="http://schemas.microsoft.com/office/drawing/2014/main" id="{4FB1D6A3-01B6-4A20-9DB5-907CFB0F969A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 Box 15">
                <a:extLst>
                  <a:ext uri="{FF2B5EF4-FFF2-40B4-BE49-F238E27FC236}">
                    <a16:creationId xmlns:a16="http://schemas.microsoft.com/office/drawing/2014/main" id="{59F39163-E9D6-45B0-9E3F-2AA8634E4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6296" y="3270801"/>
                <a:ext cx="370188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36" name="Text Box 17">
                <a:extLst>
                  <a:ext uri="{FF2B5EF4-FFF2-40B4-BE49-F238E27FC236}">
                    <a16:creationId xmlns:a16="http://schemas.microsoft.com/office/drawing/2014/main" id="{DBC15276-D572-4F4D-B04C-457398ECC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1214" y="3142973"/>
                <a:ext cx="844675" cy="430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37" name="Text Box 18">
                <a:extLst>
                  <a:ext uri="{FF2B5EF4-FFF2-40B4-BE49-F238E27FC236}">
                    <a16:creationId xmlns:a16="http://schemas.microsoft.com/office/drawing/2014/main" id="{7838A196-3143-4E63-A194-DA3443FAF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3657" y="2997198"/>
                <a:ext cx="325304" cy="430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8" name="Group 31">
            <a:extLst>
              <a:ext uri="{FF2B5EF4-FFF2-40B4-BE49-F238E27FC236}">
                <a16:creationId xmlns:a16="http://schemas.microsoft.com/office/drawing/2014/main" id="{972317AC-68FA-4887-A910-39EBAC5B1BBB}"/>
              </a:ext>
            </a:extLst>
          </p:cNvPr>
          <p:cNvGrpSpPr/>
          <p:nvPr/>
        </p:nvGrpSpPr>
        <p:grpSpPr>
          <a:xfrm>
            <a:off x="5211900" y="2890098"/>
            <a:ext cx="1624013" cy="323165"/>
            <a:chOff x="6799884" y="2710462"/>
            <a:chExt cx="2165350" cy="430886"/>
          </a:xfrm>
        </p:grpSpPr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420AF46D-C0B3-4C5F-AF2E-75C396930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/>
            </a:p>
          </p:txBody>
        </p:sp>
        <p:grpSp>
          <p:nvGrpSpPr>
            <p:cNvPr id="40" name="Group 8">
              <a:extLst>
                <a:ext uri="{FF2B5EF4-FFF2-40B4-BE49-F238E27FC236}">
                  <a16:creationId xmlns:a16="http://schemas.microsoft.com/office/drawing/2014/main" id="{E87EEB24-DEC2-4948-B76F-9DBE7118140E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30886"/>
              <a:chOff x="7402788" y="2710462"/>
              <a:chExt cx="559183" cy="430886"/>
            </a:xfrm>
          </p:grpSpPr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30C6FE1F-9258-4C14-AEBE-01635BF24869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 Box 12">
                <a:extLst>
                  <a:ext uri="{FF2B5EF4-FFF2-40B4-BE49-F238E27FC236}">
                    <a16:creationId xmlns:a16="http://schemas.microsoft.com/office/drawing/2014/main" id="{656DD4F5-1DFC-4DF6-A450-9474376672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30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43" name="Group 35">
            <a:extLst>
              <a:ext uri="{FF2B5EF4-FFF2-40B4-BE49-F238E27FC236}">
                <a16:creationId xmlns:a16="http://schemas.microsoft.com/office/drawing/2014/main" id="{4FCA24EC-47B6-432B-9291-5970B8153608}"/>
              </a:ext>
            </a:extLst>
          </p:cNvPr>
          <p:cNvGrpSpPr/>
          <p:nvPr/>
        </p:nvGrpSpPr>
        <p:grpSpPr>
          <a:xfrm>
            <a:off x="5284529" y="3497746"/>
            <a:ext cx="1687115" cy="528368"/>
            <a:chOff x="6896722" y="3520658"/>
            <a:chExt cx="2249487" cy="704490"/>
          </a:xfrm>
        </p:grpSpPr>
        <p:sp>
          <p:nvSpPr>
            <p:cNvPr id="44" name="Line 21">
              <a:extLst>
                <a:ext uri="{FF2B5EF4-FFF2-40B4-BE49-F238E27FC236}">
                  <a16:creationId xmlns:a16="http://schemas.microsoft.com/office/drawing/2014/main" id="{BB68EC31-3969-49DD-A206-BD6905F73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/>
            </a:p>
          </p:txBody>
        </p:sp>
        <p:grpSp>
          <p:nvGrpSpPr>
            <p:cNvPr id="45" name="Group 137">
              <a:extLst>
                <a:ext uri="{FF2B5EF4-FFF2-40B4-BE49-F238E27FC236}">
                  <a16:creationId xmlns:a16="http://schemas.microsoft.com/office/drawing/2014/main" id="{ED416EBB-EFF0-488D-81BD-57456B1D1C98}"/>
                </a:ext>
              </a:extLst>
            </p:cNvPr>
            <p:cNvGrpSpPr/>
            <p:nvPr/>
          </p:nvGrpSpPr>
          <p:grpSpPr>
            <a:xfrm>
              <a:off x="7487295" y="3520658"/>
              <a:ext cx="695921" cy="704490"/>
              <a:chOff x="10727451" y="2997198"/>
              <a:chExt cx="695921" cy="704490"/>
            </a:xfrm>
          </p:grpSpPr>
          <p:sp>
            <p:nvSpPr>
              <p:cNvPr id="46" name="Rectangle 138">
                <a:extLst>
                  <a:ext uri="{FF2B5EF4-FFF2-40B4-BE49-F238E27FC236}">
                    <a16:creationId xmlns:a16="http://schemas.microsoft.com/office/drawing/2014/main" id="{0EBC2FA6-E748-4CDA-B9CF-F43C4AB9C4B0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 Box 15">
                <a:extLst>
                  <a:ext uri="{FF2B5EF4-FFF2-40B4-BE49-F238E27FC236}">
                    <a16:creationId xmlns:a16="http://schemas.microsoft.com/office/drawing/2014/main" id="{170B225E-5774-4A05-B97D-9187D389C6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6296" y="3270801"/>
                <a:ext cx="370188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48" name="Text Box 17">
                <a:extLst>
                  <a:ext uri="{FF2B5EF4-FFF2-40B4-BE49-F238E27FC236}">
                    <a16:creationId xmlns:a16="http://schemas.microsoft.com/office/drawing/2014/main" id="{192C5A46-AE01-476D-964A-9459E4C0CC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27451" y="3142973"/>
                <a:ext cx="494152" cy="430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49" name="Text Box 18">
                <a:extLst>
                  <a:ext uri="{FF2B5EF4-FFF2-40B4-BE49-F238E27FC236}">
                    <a16:creationId xmlns:a16="http://schemas.microsoft.com/office/drawing/2014/main" id="{E2F128AE-C141-495D-ACF0-1B617EEBB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9078" y="2997198"/>
                <a:ext cx="374462" cy="430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50" name="Group 13">
            <a:extLst>
              <a:ext uri="{FF2B5EF4-FFF2-40B4-BE49-F238E27FC236}">
                <a16:creationId xmlns:a16="http://schemas.microsoft.com/office/drawing/2014/main" id="{D5C652E9-4B82-482B-925B-34104BBA51EE}"/>
              </a:ext>
            </a:extLst>
          </p:cNvPr>
          <p:cNvGrpSpPr/>
          <p:nvPr/>
        </p:nvGrpSpPr>
        <p:grpSpPr>
          <a:xfrm>
            <a:off x="6994734" y="3419595"/>
            <a:ext cx="1825738" cy="955848"/>
            <a:chOff x="9377835" y="3526935"/>
            <a:chExt cx="1959398" cy="1274463"/>
          </a:xfrm>
        </p:grpSpPr>
        <p:sp>
          <p:nvSpPr>
            <p:cNvPr id="51" name="Rectangle 148">
              <a:extLst>
                <a:ext uri="{FF2B5EF4-FFF2-40B4-BE49-F238E27FC236}">
                  <a16:creationId xmlns:a16="http://schemas.microsoft.com/office/drawing/2014/main" id="{85781820-192E-4FED-9554-C424F15FEDAB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1">
              <a:extLst>
                <a:ext uri="{FF2B5EF4-FFF2-40B4-BE49-F238E27FC236}">
                  <a16:creationId xmlns:a16="http://schemas.microsoft.com/office/drawing/2014/main" id="{CDA8571C-411E-40CF-B5DD-2C4FA2DBC4DB}"/>
                </a:ext>
              </a:extLst>
            </p:cNvPr>
            <p:cNvGrpSpPr/>
            <p:nvPr/>
          </p:nvGrpSpPr>
          <p:grpSpPr>
            <a:xfrm>
              <a:off x="9455243" y="3785702"/>
              <a:ext cx="1760566" cy="711116"/>
              <a:chOff x="9733538" y="4050745"/>
              <a:chExt cx="1760566" cy="711116"/>
            </a:xfrm>
          </p:grpSpPr>
          <p:grpSp>
            <p:nvGrpSpPr>
              <p:cNvPr id="55" name="Group 142">
                <a:extLst>
                  <a:ext uri="{FF2B5EF4-FFF2-40B4-BE49-F238E27FC236}">
                    <a16:creationId xmlns:a16="http://schemas.microsoft.com/office/drawing/2014/main" id="{ECF8C91B-6B0E-4A51-BAB5-71D5E9B5BCDD}"/>
                  </a:ext>
                </a:extLst>
              </p:cNvPr>
              <p:cNvGrpSpPr/>
              <p:nvPr/>
            </p:nvGrpSpPr>
            <p:grpSpPr>
              <a:xfrm>
                <a:off x="9733538" y="4057371"/>
                <a:ext cx="695921" cy="704490"/>
                <a:chOff x="10727451" y="2997198"/>
                <a:chExt cx="695921" cy="704490"/>
              </a:xfrm>
            </p:grpSpPr>
            <p:sp>
              <p:nvSpPr>
                <p:cNvPr id="60" name="Rectangle 143">
                  <a:extLst>
                    <a:ext uri="{FF2B5EF4-FFF2-40B4-BE49-F238E27FC236}">
                      <a16:creationId xmlns:a16="http://schemas.microsoft.com/office/drawing/2014/main" id="{4C201C4D-095E-4C2F-9A36-688DF118DED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Text Box 15">
                  <a:extLst>
                    <a:ext uri="{FF2B5EF4-FFF2-40B4-BE49-F238E27FC236}">
                      <a16:creationId xmlns:a16="http://schemas.microsoft.com/office/drawing/2014/main" id="{4C9AE986-DD39-4798-9766-33E0D3BB40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76296" y="3270801"/>
                  <a:ext cx="370188" cy="43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5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62" name="Text Box 17">
                  <a:extLst>
                    <a:ext uri="{FF2B5EF4-FFF2-40B4-BE49-F238E27FC236}">
                      <a16:creationId xmlns:a16="http://schemas.microsoft.com/office/drawing/2014/main" id="{446EEB33-1CC5-4748-9AD4-9EE65E6B49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27451" y="3142973"/>
                  <a:ext cx="494152" cy="4308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500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63" name="Text Box 18">
                  <a:extLst>
                    <a:ext uri="{FF2B5EF4-FFF2-40B4-BE49-F238E27FC236}">
                      <a16:creationId xmlns:a16="http://schemas.microsoft.com/office/drawing/2014/main" id="{62C3430A-130E-45DF-A653-0EF4FA5F46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59078" y="2997198"/>
                  <a:ext cx="374462" cy="4308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5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56" name="Text Box 17">
                <a:extLst>
                  <a:ext uri="{FF2B5EF4-FFF2-40B4-BE49-F238E27FC236}">
                    <a16:creationId xmlns:a16="http://schemas.microsoft.com/office/drawing/2014/main" id="{F6A2E22F-6319-478E-8149-F33A3265F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1127" y="4171890"/>
                <a:ext cx="1502977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57" name="Group 10">
                <a:extLst>
                  <a:ext uri="{FF2B5EF4-FFF2-40B4-BE49-F238E27FC236}">
                    <a16:creationId xmlns:a16="http://schemas.microsoft.com/office/drawing/2014/main" id="{D12F728A-B365-4DE5-B786-11843DED53F5}"/>
                  </a:ext>
                </a:extLst>
              </p:cNvPr>
              <p:cNvGrpSpPr/>
              <p:nvPr/>
            </p:nvGrpSpPr>
            <p:grpSpPr>
              <a:xfrm>
                <a:off x="10273323" y="4050745"/>
                <a:ext cx="370188" cy="704490"/>
                <a:chOff x="10790157" y="3494154"/>
                <a:chExt cx="370188" cy="704490"/>
              </a:xfrm>
            </p:grpSpPr>
            <p:sp>
              <p:nvSpPr>
                <p:cNvPr id="58" name="Text Box 15">
                  <a:extLst>
                    <a:ext uri="{FF2B5EF4-FFF2-40B4-BE49-F238E27FC236}">
                      <a16:creationId xmlns:a16="http://schemas.microsoft.com/office/drawing/2014/main" id="{321ACC5F-3ED1-44A9-80EC-0CC53EB227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90157" y="3767757"/>
                  <a:ext cx="370188" cy="43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5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59" name="Text Box 18">
                  <a:extLst>
                    <a:ext uri="{FF2B5EF4-FFF2-40B4-BE49-F238E27FC236}">
                      <a16:creationId xmlns:a16="http://schemas.microsoft.com/office/drawing/2014/main" id="{5069DE6F-79A0-4328-9DBA-BBFF7E3F8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97518" y="3494154"/>
                  <a:ext cx="325304" cy="4308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5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53" name="TextBox 12">
              <a:extLst>
                <a:ext uri="{FF2B5EF4-FFF2-40B4-BE49-F238E27FC236}">
                  <a16:creationId xmlns:a16="http://schemas.microsoft.com/office/drawing/2014/main" id="{5DDF29E2-6856-49F1-B458-23BD1FA63F2A}"/>
                </a:ext>
              </a:extLst>
            </p:cNvPr>
            <p:cNvSpPr txBox="1"/>
            <p:nvPr/>
          </p:nvSpPr>
          <p:spPr>
            <a:xfrm>
              <a:off x="9387016" y="3526935"/>
              <a:ext cx="1036000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Bob </a:t>
              </a:r>
              <a:r>
                <a:rPr lang="zh-CN" altLang="en-US" sz="1500" dirty="0">
                  <a:latin typeface="黑体" panose="02010609060101010101" pitchFamily="49" charset="-122"/>
                  <a:ea typeface="黑体" panose="02010609060101010101" pitchFamily="49" charset="-122"/>
                </a:rPr>
                <a:t>计算</a:t>
              </a:r>
              <a:endParaRPr lang="en-US" sz="15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" name="TextBox 152">
              <a:extLst>
                <a:ext uri="{FF2B5EF4-FFF2-40B4-BE49-F238E27FC236}">
                  <a16:creationId xmlns:a16="http://schemas.microsoft.com/office/drawing/2014/main" id="{3B13059C-F187-4154-BA2E-C91EEC1283E8}"/>
                </a:ext>
              </a:extLst>
            </p:cNvPr>
            <p:cNvSpPr txBox="1"/>
            <p:nvPr/>
          </p:nvSpPr>
          <p:spPr>
            <a:xfrm>
              <a:off x="9377835" y="4430869"/>
              <a:ext cx="1959398" cy="370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将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Trudy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验证为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Alice</a:t>
              </a:r>
            </a:p>
          </p:txBody>
        </p:sp>
      </p:grpSp>
      <p:sp>
        <p:nvSpPr>
          <p:cNvPr id="64" name="Rectangle 14">
            <a:extLst>
              <a:ext uri="{FF2B5EF4-FFF2-40B4-BE49-F238E27FC236}">
                <a16:creationId xmlns:a16="http://schemas.microsoft.com/office/drawing/2014/main" id="{1EC3EF06-DCFA-4002-8F7B-692F5136DD9D}"/>
              </a:ext>
            </a:extLst>
          </p:cNvPr>
          <p:cNvSpPr/>
          <p:nvPr/>
        </p:nvSpPr>
        <p:spPr>
          <a:xfrm>
            <a:off x="2765735" y="3461302"/>
            <a:ext cx="178904" cy="109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36">
            <a:extLst>
              <a:ext uri="{FF2B5EF4-FFF2-40B4-BE49-F238E27FC236}">
                <a16:creationId xmlns:a16="http://schemas.microsoft.com/office/drawing/2014/main" id="{37D695C4-3405-4C74-B3ED-A24607CC43A0}"/>
              </a:ext>
            </a:extLst>
          </p:cNvPr>
          <p:cNvGrpSpPr/>
          <p:nvPr/>
        </p:nvGrpSpPr>
        <p:grpSpPr>
          <a:xfrm>
            <a:off x="1778034" y="3346069"/>
            <a:ext cx="1860223" cy="323165"/>
            <a:chOff x="2221395" y="3318428"/>
            <a:chExt cx="2480297" cy="430887"/>
          </a:xfrm>
        </p:grpSpPr>
        <p:sp>
          <p:nvSpPr>
            <p:cNvPr id="66" name="Line 27">
              <a:extLst>
                <a:ext uri="{FF2B5EF4-FFF2-40B4-BE49-F238E27FC236}">
                  <a16:creationId xmlns:a16="http://schemas.microsoft.com/office/drawing/2014/main" id="{90C4913C-6670-4336-AF42-F7D310F40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/>
            </a:p>
          </p:txBody>
        </p:sp>
        <p:sp>
          <p:nvSpPr>
            <p:cNvPr id="67" name="Text Box 66">
              <a:extLst>
                <a:ext uri="{FF2B5EF4-FFF2-40B4-BE49-F238E27FC236}">
                  <a16:creationId xmlns:a16="http://schemas.microsoft.com/office/drawing/2014/main" id="{8429C609-B677-41A5-8F0C-21BB716E5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6681" y="3318428"/>
              <a:ext cx="385149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5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68" name="Group 37">
            <a:extLst>
              <a:ext uri="{FF2B5EF4-FFF2-40B4-BE49-F238E27FC236}">
                <a16:creationId xmlns:a16="http://schemas.microsoft.com/office/drawing/2014/main" id="{4621DC06-B508-42F5-BE17-451E9783CEEB}"/>
              </a:ext>
            </a:extLst>
          </p:cNvPr>
          <p:cNvGrpSpPr/>
          <p:nvPr/>
        </p:nvGrpSpPr>
        <p:grpSpPr>
          <a:xfrm>
            <a:off x="1778034" y="3467101"/>
            <a:ext cx="1944757" cy="528368"/>
            <a:chOff x="2221395" y="3479799"/>
            <a:chExt cx="2593009" cy="704490"/>
          </a:xfrm>
        </p:grpSpPr>
        <p:sp>
          <p:nvSpPr>
            <p:cNvPr id="69" name="Line 28">
              <a:extLst>
                <a:ext uri="{FF2B5EF4-FFF2-40B4-BE49-F238E27FC236}">
                  <a16:creationId xmlns:a16="http://schemas.microsoft.com/office/drawing/2014/main" id="{5DF615A5-E6A0-4153-A31A-89732B92F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/>
            </a:p>
          </p:txBody>
        </p:sp>
        <p:grpSp>
          <p:nvGrpSpPr>
            <p:cNvPr id="70" name="Group 15">
              <a:extLst>
                <a:ext uri="{FF2B5EF4-FFF2-40B4-BE49-F238E27FC236}">
                  <a16:creationId xmlns:a16="http://schemas.microsoft.com/office/drawing/2014/main" id="{6B4DED0F-0979-4A34-AA3E-A6922E8161C5}"/>
                </a:ext>
              </a:extLst>
            </p:cNvPr>
            <p:cNvGrpSpPr/>
            <p:nvPr/>
          </p:nvGrpSpPr>
          <p:grpSpPr>
            <a:xfrm>
              <a:off x="3323126" y="3479799"/>
              <a:ext cx="844675" cy="704490"/>
              <a:chOff x="964240" y="4235173"/>
              <a:chExt cx="844675" cy="704490"/>
            </a:xfrm>
          </p:grpSpPr>
          <p:sp>
            <p:nvSpPr>
              <p:cNvPr id="71" name="Rectangle 154">
                <a:extLst>
                  <a:ext uri="{FF2B5EF4-FFF2-40B4-BE49-F238E27FC236}">
                    <a16:creationId xmlns:a16="http://schemas.microsoft.com/office/drawing/2014/main" id="{8E6D22D7-AF13-4072-AD81-661FC5629127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 Box 15">
                <a:extLst>
                  <a:ext uri="{FF2B5EF4-FFF2-40B4-BE49-F238E27FC236}">
                    <a16:creationId xmlns:a16="http://schemas.microsoft.com/office/drawing/2014/main" id="{F28802AF-981C-419C-875A-4618CF0DA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7568" y="4508776"/>
                <a:ext cx="393698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3" name="Text Box 17">
                <a:extLst>
                  <a:ext uri="{FF2B5EF4-FFF2-40B4-BE49-F238E27FC236}">
                    <a16:creationId xmlns:a16="http://schemas.microsoft.com/office/drawing/2014/main" id="{A1356440-9704-4515-B3D0-D19E5EBC9A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4240" y="4380948"/>
                <a:ext cx="844675" cy="430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74" name="Text Box 18">
                <a:extLst>
                  <a:ext uri="{FF2B5EF4-FFF2-40B4-BE49-F238E27FC236}">
                    <a16:creationId xmlns:a16="http://schemas.microsoft.com/office/drawing/2014/main" id="{7D026CD0-5D46-4607-9CAD-549C577B6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6683" y="4235173"/>
                <a:ext cx="325304" cy="430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75" name="Group 39">
            <a:extLst>
              <a:ext uri="{FF2B5EF4-FFF2-40B4-BE49-F238E27FC236}">
                <a16:creationId xmlns:a16="http://schemas.microsoft.com/office/drawing/2014/main" id="{7C9D8081-4436-4A33-8351-10D734EE9132}"/>
              </a:ext>
            </a:extLst>
          </p:cNvPr>
          <p:cNvGrpSpPr/>
          <p:nvPr/>
        </p:nvGrpSpPr>
        <p:grpSpPr>
          <a:xfrm>
            <a:off x="1778033" y="3983915"/>
            <a:ext cx="1995954" cy="528368"/>
            <a:chOff x="2221395" y="4168883"/>
            <a:chExt cx="2661272" cy="704490"/>
          </a:xfrm>
        </p:grpSpPr>
        <p:sp>
          <p:nvSpPr>
            <p:cNvPr id="76" name="Line 36">
              <a:extLst>
                <a:ext uri="{FF2B5EF4-FFF2-40B4-BE49-F238E27FC236}">
                  <a16:creationId xmlns:a16="http://schemas.microsoft.com/office/drawing/2014/main" id="{D9E242EA-DABD-4D8E-8B82-BB646CB03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/>
            </a:p>
          </p:txBody>
        </p:sp>
        <p:grpSp>
          <p:nvGrpSpPr>
            <p:cNvPr id="77" name="Group 17">
              <a:extLst>
                <a:ext uri="{FF2B5EF4-FFF2-40B4-BE49-F238E27FC236}">
                  <a16:creationId xmlns:a16="http://schemas.microsoft.com/office/drawing/2014/main" id="{A7673939-00D7-4695-BC66-BB4D26CDCD13}"/>
                </a:ext>
              </a:extLst>
            </p:cNvPr>
            <p:cNvGrpSpPr/>
            <p:nvPr/>
          </p:nvGrpSpPr>
          <p:grpSpPr>
            <a:xfrm>
              <a:off x="3345990" y="4168883"/>
              <a:ext cx="695921" cy="704490"/>
              <a:chOff x="1821991" y="4335667"/>
              <a:chExt cx="695921" cy="704490"/>
            </a:xfrm>
          </p:grpSpPr>
          <p:sp>
            <p:nvSpPr>
              <p:cNvPr id="78" name="Rectangle 159">
                <a:extLst>
                  <a:ext uri="{FF2B5EF4-FFF2-40B4-BE49-F238E27FC236}">
                    <a16:creationId xmlns:a16="http://schemas.microsoft.com/office/drawing/2014/main" id="{5841B2B1-34C9-4332-B556-E52006D042A0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ext Box 17">
                <a:extLst>
                  <a:ext uri="{FF2B5EF4-FFF2-40B4-BE49-F238E27FC236}">
                    <a16:creationId xmlns:a16="http://schemas.microsoft.com/office/drawing/2014/main" id="{F760BB80-71E0-4C2D-BE2A-21070B550C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1991" y="4481442"/>
                <a:ext cx="494152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80" name="Text Box 18">
                <a:extLst>
                  <a:ext uri="{FF2B5EF4-FFF2-40B4-BE49-F238E27FC236}">
                    <a16:creationId xmlns:a16="http://schemas.microsoft.com/office/drawing/2014/main" id="{1310B074-7BDE-4342-8370-43FF78E52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3618" y="4335667"/>
                <a:ext cx="374462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81" name="Text Box 15">
                <a:extLst>
                  <a:ext uri="{FF2B5EF4-FFF2-40B4-BE49-F238E27FC236}">
                    <a16:creationId xmlns:a16="http://schemas.microsoft.com/office/drawing/2014/main" id="{8AB61FBC-B35C-4FDF-81BC-F7C622F687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9082" y="4609270"/>
                <a:ext cx="393698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82" name="Rectangle 18">
            <a:extLst>
              <a:ext uri="{FF2B5EF4-FFF2-40B4-BE49-F238E27FC236}">
                <a16:creationId xmlns:a16="http://schemas.microsoft.com/office/drawing/2014/main" id="{BD0AFAE2-B93F-471E-9F98-900568182B16}"/>
              </a:ext>
            </a:extLst>
          </p:cNvPr>
          <p:cNvSpPr/>
          <p:nvPr/>
        </p:nvSpPr>
        <p:spPr>
          <a:xfrm>
            <a:off x="5797170" y="4614241"/>
            <a:ext cx="616226" cy="129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40">
            <a:extLst>
              <a:ext uri="{FF2B5EF4-FFF2-40B4-BE49-F238E27FC236}">
                <a16:creationId xmlns:a16="http://schemas.microsoft.com/office/drawing/2014/main" id="{2DAF32BE-FCFE-4F2C-BCA4-6D4D3AA285B8}"/>
              </a:ext>
            </a:extLst>
          </p:cNvPr>
          <p:cNvGrpSpPr/>
          <p:nvPr/>
        </p:nvGrpSpPr>
        <p:grpSpPr>
          <a:xfrm>
            <a:off x="5317866" y="4402617"/>
            <a:ext cx="1626394" cy="556020"/>
            <a:chOff x="6941172" y="4727158"/>
            <a:chExt cx="2168525" cy="741361"/>
          </a:xfrm>
        </p:grpSpPr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4AC925C6-4674-4810-B5F6-B244247AA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/>
            </a:p>
          </p:txBody>
        </p:sp>
        <p:grpSp>
          <p:nvGrpSpPr>
            <p:cNvPr id="85" name="Group 43">
              <a:extLst>
                <a:ext uri="{FF2B5EF4-FFF2-40B4-BE49-F238E27FC236}">
                  <a16:creationId xmlns:a16="http://schemas.microsoft.com/office/drawing/2014/main" id="{1DB38050-7862-48EB-B440-0301F3C2E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33306" y="4727158"/>
              <a:ext cx="911225" cy="741361"/>
              <a:chOff x="3658" y="3430"/>
              <a:chExt cx="574" cy="467"/>
            </a:xfrm>
          </p:grpSpPr>
          <p:sp>
            <p:nvSpPr>
              <p:cNvPr id="86" name="Text Box 45">
                <a:extLst>
                  <a:ext uri="{FF2B5EF4-FFF2-40B4-BE49-F238E27FC236}">
                    <a16:creationId xmlns:a16="http://schemas.microsoft.com/office/drawing/2014/main" id="{64BECF9D-A5C0-4BF1-85ED-1EB9AD8E2B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8" y="3540"/>
                <a:ext cx="5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87" name="Text Box 46">
                <a:extLst>
                  <a:ext uri="{FF2B5EF4-FFF2-40B4-BE49-F238E27FC236}">
                    <a16:creationId xmlns:a16="http://schemas.microsoft.com/office/drawing/2014/main" id="{892BE0C6-507C-40E7-AE17-53EEFE2F1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9" y="3430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88" name="Text Box 44">
                <a:extLst>
                  <a:ext uri="{FF2B5EF4-FFF2-40B4-BE49-F238E27FC236}">
                    <a16:creationId xmlns:a16="http://schemas.microsoft.com/office/drawing/2014/main" id="{4D24660F-DCDD-43F9-A71A-30E468D700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4" y="3626"/>
                <a:ext cx="233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89" name="TextBox 19">
            <a:extLst>
              <a:ext uri="{FF2B5EF4-FFF2-40B4-BE49-F238E27FC236}">
                <a16:creationId xmlns:a16="http://schemas.microsoft.com/office/drawing/2014/main" id="{FA86936B-5A03-4643-8256-6699436591AE}"/>
              </a:ext>
            </a:extLst>
          </p:cNvPr>
          <p:cNvSpPr txBox="1"/>
          <p:nvPr/>
        </p:nvSpPr>
        <p:spPr>
          <a:xfrm>
            <a:off x="7010853" y="4498937"/>
            <a:ext cx="1663268" cy="65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500" dirty="0">
                <a:latin typeface="+mn-lt"/>
                <a:ea typeface="黑体" panose="02010609060101010101" pitchFamily="49" charset="-122"/>
              </a:rPr>
              <a:t>Bob</a:t>
            </a:r>
            <a:r>
              <a:rPr lang="zh-CN" altLang="en-US" sz="1500" dirty="0">
                <a:latin typeface="+mn-lt"/>
                <a:ea typeface="黑体" panose="02010609060101010101" pitchFamily="49" charset="-122"/>
              </a:rPr>
              <a:t>向</a:t>
            </a:r>
            <a:r>
              <a:rPr lang="en-US" sz="1500" dirty="0">
                <a:latin typeface="+mn-lt"/>
                <a:ea typeface="黑体" panose="02010609060101010101" pitchFamily="49" charset="-122"/>
              </a:rPr>
              <a:t> Alice</a:t>
            </a:r>
            <a:r>
              <a:rPr lang="zh-CN" altLang="en-US" sz="1500" dirty="0">
                <a:latin typeface="+mn-lt"/>
                <a:ea typeface="黑体" panose="02010609060101010101" pitchFamily="49" charset="-122"/>
              </a:rPr>
              <a:t>发送了一条私人信息</a:t>
            </a:r>
            <a:r>
              <a:rPr lang="en-US" altLang="zh-CN" sz="1500" dirty="0">
                <a:latin typeface="+mn-lt"/>
                <a:ea typeface="黑体" panose="02010609060101010101" pitchFamily="49" charset="-122"/>
              </a:rPr>
              <a:t>m </a:t>
            </a:r>
            <a:endParaRPr lang="en-US" sz="1500" dirty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90" name="Group 166">
            <a:extLst>
              <a:ext uri="{FF2B5EF4-FFF2-40B4-BE49-F238E27FC236}">
                <a16:creationId xmlns:a16="http://schemas.microsoft.com/office/drawing/2014/main" id="{4EDC28F1-4DA6-4EA0-B433-E8E626A5D5A4}"/>
              </a:ext>
            </a:extLst>
          </p:cNvPr>
          <p:cNvGrpSpPr/>
          <p:nvPr/>
        </p:nvGrpSpPr>
        <p:grpSpPr>
          <a:xfrm>
            <a:off x="2062801" y="4548389"/>
            <a:ext cx="1626394" cy="556020"/>
            <a:chOff x="2601085" y="4921523"/>
            <a:chExt cx="2168525" cy="741361"/>
          </a:xfrm>
        </p:grpSpPr>
        <p:sp>
          <p:nvSpPr>
            <p:cNvPr id="91" name="Line 42">
              <a:extLst>
                <a:ext uri="{FF2B5EF4-FFF2-40B4-BE49-F238E27FC236}">
                  <a16:creationId xmlns:a16="http://schemas.microsoft.com/office/drawing/2014/main" id="{B742A6F1-632F-494D-88AF-FF2B86BCE3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/>
            </a:p>
          </p:txBody>
        </p:sp>
        <p:sp>
          <p:nvSpPr>
            <p:cNvPr id="92" name="Rectangle 20">
              <a:extLst>
                <a:ext uri="{FF2B5EF4-FFF2-40B4-BE49-F238E27FC236}">
                  <a16:creationId xmlns:a16="http://schemas.microsoft.com/office/drawing/2014/main" id="{13AC353C-F17A-4843-9C52-0ED34154955A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56">
              <a:extLst>
                <a:ext uri="{FF2B5EF4-FFF2-40B4-BE49-F238E27FC236}">
                  <a16:creationId xmlns:a16="http://schemas.microsoft.com/office/drawing/2014/main" id="{BB785326-58AB-47BE-9BC3-C6052B41C2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8796" y="4921523"/>
              <a:ext cx="852488" cy="741361"/>
              <a:chOff x="3676" y="3430"/>
              <a:chExt cx="537" cy="467"/>
            </a:xfrm>
          </p:grpSpPr>
          <p:sp>
            <p:nvSpPr>
              <p:cNvPr id="94" name="Text Box 57">
                <a:extLst>
                  <a:ext uri="{FF2B5EF4-FFF2-40B4-BE49-F238E27FC236}">
                    <a16:creationId xmlns:a16="http://schemas.microsoft.com/office/drawing/2014/main" id="{6A032759-2C68-47B0-A49B-01ED2C662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7" y="3626"/>
                <a:ext cx="248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1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95" name="Text Box 58">
                <a:extLst>
                  <a:ext uri="{FF2B5EF4-FFF2-40B4-BE49-F238E27FC236}">
                    <a16:creationId xmlns:a16="http://schemas.microsoft.com/office/drawing/2014/main" id="{69CB1BC5-2B37-4E4E-8C6A-D611D77C32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6" y="3540"/>
                <a:ext cx="53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96" name="Text Box 59">
                <a:extLst>
                  <a:ext uri="{FF2B5EF4-FFF2-40B4-BE49-F238E27FC236}">
                    <a16:creationId xmlns:a16="http://schemas.microsoft.com/office/drawing/2014/main" id="{6423DBEC-58FA-4508-985D-A44A2521F0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8" y="3430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97" name="Group 167">
            <a:extLst>
              <a:ext uri="{FF2B5EF4-FFF2-40B4-BE49-F238E27FC236}">
                <a16:creationId xmlns:a16="http://schemas.microsoft.com/office/drawing/2014/main" id="{5888DEBB-52C2-4F3F-BFF9-27588996F2C6}"/>
              </a:ext>
            </a:extLst>
          </p:cNvPr>
          <p:cNvGrpSpPr/>
          <p:nvPr/>
        </p:nvGrpSpPr>
        <p:grpSpPr>
          <a:xfrm>
            <a:off x="133829" y="4500077"/>
            <a:ext cx="2259615" cy="1195013"/>
            <a:chOff x="261453" y="4905008"/>
            <a:chExt cx="3012822" cy="1593349"/>
          </a:xfrm>
        </p:grpSpPr>
        <p:grpSp>
          <p:nvGrpSpPr>
            <p:cNvPr id="98" name="Group 60">
              <a:extLst>
                <a:ext uri="{FF2B5EF4-FFF2-40B4-BE49-F238E27FC236}">
                  <a16:creationId xmlns:a16="http://schemas.microsoft.com/office/drawing/2014/main" id="{724701DA-F9DC-429A-A317-A754DCD5D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7489" y="4999834"/>
              <a:ext cx="1762125" cy="774701"/>
              <a:chOff x="1285" y="3317"/>
              <a:chExt cx="1110" cy="488"/>
            </a:xfrm>
          </p:grpSpPr>
          <p:sp>
            <p:nvSpPr>
              <p:cNvPr id="101" name="Text Box 61">
                <a:extLst>
                  <a:ext uri="{FF2B5EF4-FFF2-40B4-BE49-F238E27FC236}">
                    <a16:creationId xmlns:a16="http://schemas.microsoft.com/office/drawing/2014/main" id="{28F5EBE9-7B76-4B84-9F31-048919D888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" y="3526"/>
                <a:ext cx="248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02" name="Text Box 62">
                <a:extLst>
                  <a:ext uri="{FF2B5EF4-FFF2-40B4-BE49-F238E27FC236}">
                    <a16:creationId xmlns:a16="http://schemas.microsoft.com/office/drawing/2014/main" id="{7F9793C6-84F0-435F-AFBB-771117DA0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5" y="3420"/>
                <a:ext cx="11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03" name="Text Box 63">
                <a:extLst>
                  <a:ext uri="{FF2B5EF4-FFF2-40B4-BE49-F238E27FC236}">
                    <a16:creationId xmlns:a16="http://schemas.microsoft.com/office/drawing/2014/main" id="{ABB5A1B6-BED1-4960-83C6-CD0FEDF38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4" y="3332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04" name="Text Box 64">
                <a:extLst>
                  <a:ext uri="{FF2B5EF4-FFF2-40B4-BE49-F238E27FC236}">
                    <a16:creationId xmlns:a16="http://schemas.microsoft.com/office/drawing/2014/main" id="{3B80C8A1-A1C1-4202-8890-EA89EA7E37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4" y="3534"/>
                <a:ext cx="248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05" name="Text Box 65">
                <a:extLst>
                  <a:ext uri="{FF2B5EF4-FFF2-40B4-BE49-F238E27FC236}">
                    <a16:creationId xmlns:a16="http://schemas.microsoft.com/office/drawing/2014/main" id="{48D15188-16CE-46A1-9D78-6AC35846C7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317"/>
                <a:ext cx="20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9" name="TextBox 164">
              <a:extLst>
                <a:ext uri="{FF2B5EF4-FFF2-40B4-BE49-F238E27FC236}">
                  <a16:creationId xmlns:a16="http://schemas.microsoft.com/office/drawing/2014/main" id="{D719AF44-EDEA-46EC-A2BE-9FF71ED38535}"/>
                </a:ext>
              </a:extLst>
            </p:cNvPr>
            <p:cNvSpPr txBox="1"/>
            <p:nvPr/>
          </p:nvSpPr>
          <p:spPr>
            <a:xfrm>
              <a:off x="266617" y="4905008"/>
              <a:ext cx="2974961" cy="370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500" dirty="0">
                  <a:latin typeface="+mn-lt"/>
                  <a:ea typeface="黑体" panose="02010609060101010101" pitchFamily="49" charset="-122"/>
                </a:rPr>
                <a:t>Alice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恢复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 Bob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的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 m:</a:t>
              </a:r>
            </a:p>
          </p:txBody>
        </p:sp>
        <p:sp>
          <p:nvSpPr>
            <p:cNvPr id="100" name="TextBox 165">
              <a:extLst>
                <a:ext uri="{FF2B5EF4-FFF2-40B4-BE49-F238E27FC236}">
                  <a16:creationId xmlns:a16="http://schemas.microsoft.com/office/drawing/2014/main" id="{1EB8C401-7976-4B6E-A107-BE10DB47F373}"/>
                </a:ext>
              </a:extLst>
            </p:cNvPr>
            <p:cNvSpPr txBox="1"/>
            <p:nvPr/>
          </p:nvSpPr>
          <p:spPr>
            <a:xfrm>
              <a:off x="261453" y="5635387"/>
              <a:ext cx="3012822" cy="862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一周后</a:t>
              </a:r>
              <a:r>
                <a:rPr lang="en-US" altLang="zh-CN" sz="1500" dirty="0">
                  <a:latin typeface="+mn-lt"/>
                  <a:ea typeface="黑体" panose="02010609060101010101" pitchFamily="49" charset="-122"/>
                </a:rPr>
                <a:t>Alice 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和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 Bob 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见面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 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并且讨论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m, 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但是他们不知道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Trudy 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知道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m</a:t>
              </a:r>
            </a:p>
          </p:txBody>
        </p:sp>
      </p:grpSp>
      <p:grpSp>
        <p:nvGrpSpPr>
          <p:cNvPr id="106" name="Group 168">
            <a:extLst>
              <a:ext uri="{FF2B5EF4-FFF2-40B4-BE49-F238E27FC236}">
                <a16:creationId xmlns:a16="http://schemas.microsoft.com/office/drawing/2014/main" id="{CF465171-736A-4650-8389-F54BBDD8E2AD}"/>
              </a:ext>
            </a:extLst>
          </p:cNvPr>
          <p:cNvGrpSpPr/>
          <p:nvPr/>
        </p:nvGrpSpPr>
        <p:grpSpPr>
          <a:xfrm>
            <a:off x="3809344" y="2964346"/>
            <a:ext cx="1341782" cy="1477328"/>
            <a:chOff x="10084905" y="1378226"/>
            <a:chExt cx="1789043" cy="1969771"/>
          </a:xfrm>
        </p:grpSpPr>
        <p:sp>
          <p:nvSpPr>
            <p:cNvPr id="107" name="TextBox 169">
              <a:extLst>
                <a:ext uri="{FF2B5EF4-FFF2-40B4-BE49-F238E27FC236}">
                  <a16:creationId xmlns:a16="http://schemas.microsoft.com/office/drawing/2014/main" id="{E463938F-8EB7-429C-BEB1-8686195B330B}"/>
                </a:ext>
              </a:extLst>
            </p:cNvPr>
            <p:cNvSpPr txBox="1"/>
            <p:nvPr/>
          </p:nvSpPr>
          <p:spPr>
            <a:xfrm>
              <a:off x="10455966" y="1378226"/>
              <a:ext cx="1101156" cy="1969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108" name="TextBox 170">
              <a:extLst>
                <a:ext uri="{FF2B5EF4-FFF2-40B4-BE49-F238E27FC236}">
                  <a16:creationId xmlns:a16="http://schemas.microsoft.com/office/drawing/2014/main" id="{4E647ED3-AAD5-4EE7-9C34-FE55257FA1A6}"/>
                </a:ext>
              </a:extLst>
            </p:cNvPr>
            <p:cNvSpPr txBox="1"/>
            <p:nvPr/>
          </p:nvSpPr>
          <p:spPr>
            <a:xfrm>
              <a:off x="10084905" y="1881807"/>
              <a:ext cx="1789043" cy="648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600" i="1" dirty="0">
                  <a:solidFill>
                    <a:srgbClr val="0012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问题产生在什么地方</a:t>
              </a:r>
              <a:r>
                <a:rPr lang="en-US" sz="1600" i="1" dirty="0">
                  <a:solidFill>
                    <a:srgbClr val="0012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0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9552" y="1500188"/>
            <a:ext cx="7675761" cy="41433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</a:rPr>
              <a:t>什么是网络安全？</a:t>
            </a:r>
            <a:endParaRPr lang="en-US" altLang="zh-CN" dirty="0"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</a:rPr>
              <a:t>密码学的原则</a:t>
            </a:r>
            <a:endParaRPr lang="en-US" altLang="zh-CN" dirty="0"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身份验证，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报文完整性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</a:rPr>
              <a:t>安全电子邮件</a:t>
            </a:r>
            <a:endParaRPr lang="en-US" altLang="zh-CN" dirty="0"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</a:rPr>
              <a:t>传输层安全性：</a:t>
            </a:r>
            <a:r>
              <a:rPr lang="en-US" altLang="zh-CN" dirty="0">
                <a:latin typeface="+mj-lt"/>
              </a:rPr>
              <a:t>TCP</a:t>
            </a:r>
            <a:r>
              <a:rPr lang="zh-CN" altLang="en-US" dirty="0">
                <a:latin typeface="+mj-lt"/>
              </a:rPr>
              <a:t>与</a:t>
            </a:r>
            <a:r>
              <a:rPr lang="en-US" altLang="zh-CN" dirty="0">
                <a:latin typeface="+mj-lt"/>
              </a:rPr>
              <a:t>TLS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</a:rPr>
              <a:t>网络层安全性：</a:t>
            </a:r>
            <a:r>
              <a:rPr lang="en-US" altLang="zh-CN" dirty="0">
                <a:latin typeface="+mj-lt"/>
              </a:rPr>
              <a:t>IPsec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无线网络和移动网络安全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运行安全性：防火墙和入侵检测系统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IDS</a:t>
            </a:r>
          </a:p>
        </p:txBody>
      </p:sp>
    </p:spTree>
    <p:extLst>
      <p:ext uri="{BB962C8B-B14F-4D97-AF65-F5344CB8AC3E}">
        <p14:creationId xmlns:p14="http://schemas.microsoft.com/office/powerpoint/2010/main" val="371380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BE116D-6442-4882-A6A0-CE42E8AA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+mn-lt"/>
              </a:rPr>
              <a:t>数字签名</a:t>
            </a:r>
            <a:endParaRPr lang="en-US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3D699A-955F-4371-AA7A-771C02D17D14}"/>
              </a:ext>
            </a:extLst>
          </p:cNvPr>
          <p:cNvSpPr txBox="1">
            <a:spLocks noChangeArrowheads="1"/>
          </p:cNvSpPr>
          <p:nvPr/>
        </p:nvSpPr>
        <p:spPr>
          <a:xfrm>
            <a:off x="450939" y="1495200"/>
            <a:ext cx="8411817" cy="252831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类似于手写签名的密码技术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</a:p>
          <a:p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发送方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(Bob)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对文档进行数字签名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他是文档所有者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创建者</a:t>
            </a:r>
            <a:r>
              <a:rPr 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100" i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可验证</a:t>
            </a:r>
            <a:r>
              <a:rPr lang="en-US" sz="2100" i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100" i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不可伪造</a:t>
            </a:r>
            <a:r>
              <a:rPr lang="en-US" sz="2100" i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sz="2100" i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接收方</a:t>
            </a:r>
            <a:r>
              <a:rPr 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 (Alice) 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可以证明，只有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能够对文件进行签名，而不是其他人，包括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Alice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在内。</a:t>
            </a:r>
            <a:endParaRPr 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对于信息</a:t>
            </a:r>
            <a:r>
              <a:rPr 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的简单数字签名</a:t>
            </a:r>
            <a:r>
              <a:rPr lang="en-US" sz="2100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通过他的私钥</a:t>
            </a:r>
            <a:r>
              <a:rPr 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对消息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进行加密</a:t>
            </a:r>
            <a:r>
              <a:rPr 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“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已经签名的</a:t>
            </a:r>
            <a:r>
              <a:rPr lang="en-US" altLang="ja-JP" sz="18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r>
              <a:rPr lang="en-US" altLang="ja-JP" sz="1800" dirty="0">
                <a:latin typeface="黑体" panose="02010609060101010101" pitchFamily="49" charset="-122"/>
                <a:ea typeface="黑体" panose="02010609060101010101" pitchFamily="49" charset="-122"/>
              </a:rPr>
              <a:t>, K</a:t>
            </a:r>
            <a:r>
              <a:rPr lang="en-US" altLang="ja-JP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ja-JP" sz="1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ja-JP" sz="1800" dirty="0">
                <a:latin typeface="黑体" panose="02010609060101010101" pitchFamily="49" charset="-122"/>
                <a:ea typeface="黑体" panose="02010609060101010101" pitchFamily="49" charset="-122"/>
              </a:rPr>
              <a:t>(m)</a:t>
            </a:r>
            <a:endParaRPr 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sz="2100" dirty="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51361BC1-09BC-41F0-864C-BBFCDE202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792" y="4291408"/>
            <a:ext cx="2051447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defTabSz="685800" eaLnBrk="0" hangingPunct="0">
              <a:defRPr/>
            </a:pPr>
            <a:r>
              <a:rPr lang="en-US" sz="1500" kern="0" dirty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en-US" altLang="ja-JP" sz="1500" kern="0" dirty="0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sz="1500" kern="0" dirty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CA83E02-4690-4A95-9666-484B7089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787" y="4862908"/>
            <a:ext cx="1137668" cy="860459"/>
          </a:xfrm>
          <a:prstGeom prst="rect">
            <a:avLst/>
          </a:prstGeom>
          <a:solidFill>
            <a:srgbClr val="0012A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defTabSz="685800" eaLnBrk="0" hangingPunct="0">
              <a:defRPr/>
            </a:pPr>
            <a:endParaRPr lang="en-US" sz="1350" kern="0" dirty="0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F7625790-317F-4D6A-905E-AFC285C3A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60" y="4899040"/>
            <a:ext cx="107433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solidFill>
                  <a:srgbClr val="FFFFFF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solidFill>
                  <a:srgbClr val="FFFFFF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solidFill>
                  <a:srgbClr val="FFFFFF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90DA5EA9-4974-46F2-B852-D80850F61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577" y="5220509"/>
            <a:ext cx="506016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>
              <a:defRPr/>
            </a:pPr>
            <a:endParaRPr lang="en-US" sz="1350" kern="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3E86CBE4-E712-4F09-9D27-CE1CA37B3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58" y="4255689"/>
            <a:ext cx="132159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dirty="0">
                <a:solidFill>
                  <a:srgbClr val="000000"/>
                </a:solidFill>
                <a:latin typeface="Arial" charset="0"/>
                <a:cs typeface="Arial" charset="0"/>
              </a:rPr>
              <a:t>Bob’s private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dirty="0">
                <a:solidFill>
                  <a:srgbClr val="000000"/>
                </a:solidFill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12" name="Picture 14" descr="BS00768_[1]">
            <a:extLst>
              <a:ext uri="{FF2B5EF4-FFF2-40B4-BE49-F238E27FC236}">
                <a16:creationId xmlns:a16="http://schemas.microsoft.com/office/drawing/2014/main" id="{B3AF0CC9-DD11-4FF8-898D-B4A014C3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825537" y="4391420"/>
            <a:ext cx="344090" cy="17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5">
            <a:extLst>
              <a:ext uri="{FF2B5EF4-FFF2-40B4-BE49-F238E27FC236}">
                <a16:creationId xmlns:a16="http://schemas.microsoft.com/office/drawing/2014/main" id="{3933A2B9-6C84-49C5-819D-D00B28135295}"/>
              </a:ext>
            </a:extLst>
          </p:cNvPr>
          <p:cNvGrpSpPr>
            <a:grpSpLocks/>
          </p:cNvGrpSpPr>
          <p:nvPr/>
        </p:nvGrpSpPr>
        <p:grpSpPr bwMode="auto">
          <a:xfrm>
            <a:off x="4155341" y="4217591"/>
            <a:ext cx="447675" cy="495301"/>
            <a:chOff x="2974" y="2058"/>
            <a:chExt cx="376" cy="416"/>
          </a:xfrm>
        </p:grpSpPr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11102903-8CAF-4F57-BD7F-106B1EAC8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4" y="2144"/>
              <a:ext cx="376" cy="330"/>
              <a:chOff x="2974" y="2144"/>
              <a:chExt cx="376" cy="330"/>
            </a:xfrm>
          </p:grpSpPr>
          <p:sp>
            <p:nvSpPr>
              <p:cNvPr id="16" name="Text Box 17">
                <a:extLst>
                  <a:ext uri="{FF2B5EF4-FFF2-40B4-BE49-F238E27FC236}">
                    <a16:creationId xmlns:a16="http://schemas.microsoft.com/office/drawing/2014/main" id="{1037DCF3-9FFD-4CC7-8A9D-27291A5F71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4" y="2144"/>
                <a:ext cx="30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17" name="Text Box 18">
                <a:extLst>
                  <a:ext uri="{FF2B5EF4-FFF2-40B4-BE49-F238E27FC236}">
                    <a16:creationId xmlns:a16="http://schemas.microsoft.com/office/drawing/2014/main" id="{B01CE204-3205-4D00-9A8A-38F900136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9" y="2241"/>
                <a:ext cx="24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DFC0ABAF-34A4-4A7D-8A45-A73BAF7B0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2058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8" name="Line 20">
            <a:extLst>
              <a:ext uri="{FF2B5EF4-FFF2-40B4-BE49-F238E27FC236}">
                <a16:creationId xmlns:a16="http://schemas.microsoft.com/office/drawing/2014/main" id="{D2406C3B-47FD-4F00-B836-E1FD3797C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1533" y="4505720"/>
            <a:ext cx="1191" cy="352425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>
              <a:defRPr/>
            </a:pPr>
            <a:endParaRPr lang="en-US" sz="1350" kern="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D074101C-BAE4-47D8-8F51-6463E10F8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355" y="5210570"/>
            <a:ext cx="506016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>
              <a:defRPr/>
            </a:pPr>
            <a:endParaRPr lang="en-US" sz="1350" kern="0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0" name="Group 59">
            <a:extLst>
              <a:ext uri="{FF2B5EF4-FFF2-40B4-BE49-F238E27FC236}">
                <a16:creationId xmlns:a16="http://schemas.microsoft.com/office/drawing/2014/main" id="{E021B7CE-6869-475A-981C-CE77AAFFE8E7}"/>
              </a:ext>
            </a:extLst>
          </p:cNvPr>
          <p:cNvGrpSpPr/>
          <p:nvPr/>
        </p:nvGrpSpPr>
        <p:grpSpPr>
          <a:xfrm>
            <a:off x="5684153" y="4122606"/>
            <a:ext cx="1296589" cy="640914"/>
            <a:chOff x="8684489" y="4275897"/>
            <a:chExt cx="1230553" cy="854551"/>
          </a:xfrm>
        </p:grpSpPr>
        <p:sp>
          <p:nvSpPr>
            <p:cNvPr id="21" name="Text Box 25">
              <a:extLst>
                <a:ext uri="{FF2B5EF4-FFF2-40B4-BE49-F238E27FC236}">
                  <a16:creationId xmlns:a16="http://schemas.microsoft.com/office/drawing/2014/main" id="{1D4A6DF5-2765-4D27-AB28-65DA7FB61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4489" y="4421948"/>
              <a:ext cx="772006" cy="430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m,K </a:t>
              </a:r>
            </a:p>
          </p:txBody>
        </p:sp>
        <p:grpSp>
          <p:nvGrpSpPr>
            <p:cNvPr id="22" name="Group 50">
              <a:extLst>
                <a:ext uri="{FF2B5EF4-FFF2-40B4-BE49-F238E27FC236}">
                  <a16:creationId xmlns:a16="http://schemas.microsoft.com/office/drawing/2014/main" id="{98CB5582-CD14-49FF-9510-CFD52414A6AB}"/>
                </a:ext>
              </a:extLst>
            </p:cNvPr>
            <p:cNvGrpSpPr/>
            <p:nvPr/>
          </p:nvGrpSpPr>
          <p:grpSpPr>
            <a:xfrm>
              <a:off x="9180611" y="4275897"/>
              <a:ext cx="734431" cy="854551"/>
              <a:chOff x="9180611" y="4275897"/>
              <a:chExt cx="734431" cy="854551"/>
            </a:xfrm>
          </p:grpSpPr>
          <p:sp>
            <p:nvSpPr>
              <p:cNvPr id="23" name="Text Box 26">
                <a:extLst>
                  <a:ext uri="{FF2B5EF4-FFF2-40B4-BE49-F238E27FC236}">
                    <a16:creationId xmlns:a16="http://schemas.microsoft.com/office/drawing/2014/main" id="{2E6F9142-9F97-49C7-8C60-C5EBE4B4D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80611" y="4575935"/>
                <a:ext cx="3830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24" name="Text Box 27">
                <a:extLst>
                  <a:ext uri="{FF2B5EF4-FFF2-40B4-BE49-F238E27FC236}">
                    <a16:creationId xmlns:a16="http://schemas.microsoft.com/office/drawing/2014/main" id="{029085D1-EE52-421C-9CFC-062BA3C0A7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87822" y="4275897"/>
                <a:ext cx="31461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25" name="Text Box 28">
                <a:extLst>
                  <a:ext uri="{FF2B5EF4-FFF2-40B4-BE49-F238E27FC236}">
                    <a16:creationId xmlns:a16="http://schemas.microsoft.com/office/drawing/2014/main" id="{6B7B9499-00A8-4F7D-A6A4-BB415F3DFC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738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  <p:grpSp>
        <p:nvGrpSpPr>
          <p:cNvPr id="26" name="Group 49">
            <a:extLst>
              <a:ext uri="{FF2B5EF4-FFF2-40B4-BE49-F238E27FC236}">
                <a16:creationId xmlns:a16="http://schemas.microsoft.com/office/drawing/2014/main" id="{484FD1A1-0157-4D5B-BA42-FF0F1D8B923C}"/>
              </a:ext>
            </a:extLst>
          </p:cNvPr>
          <p:cNvGrpSpPr/>
          <p:nvPr/>
        </p:nvGrpSpPr>
        <p:grpSpPr>
          <a:xfrm>
            <a:off x="1547664" y="4581128"/>
            <a:ext cx="1663355" cy="1222994"/>
            <a:chOff x="1096894" y="4771797"/>
            <a:chExt cx="2217806" cy="1630659"/>
          </a:xfrm>
        </p:grpSpPr>
        <p:pic>
          <p:nvPicPr>
            <p:cNvPr id="27" name="Picture 48">
              <a:extLst>
                <a:ext uri="{FF2B5EF4-FFF2-40B4-BE49-F238E27FC236}">
                  <a16:creationId xmlns:a16="http://schemas.microsoft.com/office/drawing/2014/main" id="{6C8C2B82-FEA7-4923-8053-E642D3644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28" name="Text Box 8">
              <a:extLst>
                <a:ext uri="{FF2B5EF4-FFF2-40B4-BE49-F238E27FC236}">
                  <a16:creationId xmlns:a16="http://schemas.microsoft.com/office/drawing/2014/main" id="{5A11AC30-F95A-4651-83A4-282FF3E02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35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05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35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29" name="Group 52">
            <a:extLst>
              <a:ext uri="{FF2B5EF4-FFF2-40B4-BE49-F238E27FC236}">
                <a16:creationId xmlns:a16="http://schemas.microsoft.com/office/drawing/2014/main" id="{16064C31-9AB7-42BC-8962-BE8C3147CE8B}"/>
              </a:ext>
            </a:extLst>
          </p:cNvPr>
          <p:cNvGrpSpPr/>
          <p:nvPr/>
        </p:nvGrpSpPr>
        <p:grpSpPr>
          <a:xfrm>
            <a:off x="5697250" y="4586099"/>
            <a:ext cx="1663355" cy="1222994"/>
            <a:chOff x="1096894" y="4771797"/>
            <a:chExt cx="2217806" cy="1630659"/>
          </a:xfrm>
        </p:grpSpPr>
        <p:pic>
          <p:nvPicPr>
            <p:cNvPr id="30" name="Picture 53">
              <a:extLst>
                <a:ext uri="{FF2B5EF4-FFF2-40B4-BE49-F238E27FC236}">
                  <a16:creationId xmlns:a16="http://schemas.microsoft.com/office/drawing/2014/main" id="{3D96FCF6-1FEC-4BE6-B46A-D480FE6C0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31" name="Text Box 8">
              <a:extLst>
                <a:ext uri="{FF2B5EF4-FFF2-40B4-BE49-F238E27FC236}">
                  <a16:creationId xmlns:a16="http://schemas.microsoft.com/office/drawing/2014/main" id="{6A9BE398-E428-41A2-86F2-6289DFB34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35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05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35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32" name="Group 60">
            <a:extLst>
              <a:ext uri="{FF2B5EF4-FFF2-40B4-BE49-F238E27FC236}">
                <a16:creationId xmlns:a16="http://schemas.microsoft.com/office/drawing/2014/main" id="{D74AAAB2-492D-4EFC-8392-40360E45944E}"/>
              </a:ext>
            </a:extLst>
          </p:cNvPr>
          <p:cNvGrpSpPr/>
          <p:nvPr/>
        </p:nvGrpSpPr>
        <p:grpSpPr>
          <a:xfrm>
            <a:off x="6223436" y="5316772"/>
            <a:ext cx="1186090" cy="640914"/>
            <a:chOff x="8991011" y="4275897"/>
            <a:chExt cx="924031" cy="854551"/>
          </a:xfrm>
        </p:grpSpPr>
        <p:sp>
          <p:nvSpPr>
            <p:cNvPr id="33" name="Text Box 25">
              <a:extLst>
                <a:ext uri="{FF2B5EF4-FFF2-40B4-BE49-F238E27FC236}">
                  <a16:creationId xmlns:a16="http://schemas.microsoft.com/office/drawing/2014/main" id="{98B31E54-B3B3-49EA-8018-8B57E3A91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1011" y="4421948"/>
              <a:ext cx="487741" cy="430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grpSp>
          <p:nvGrpSpPr>
            <p:cNvPr id="34" name="Group 62">
              <a:extLst>
                <a:ext uri="{FF2B5EF4-FFF2-40B4-BE49-F238E27FC236}">
                  <a16:creationId xmlns:a16="http://schemas.microsoft.com/office/drawing/2014/main" id="{65E07C62-698C-4B7D-96CF-186A004D206E}"/>
                </a:ext>
              </a:extLst>
            </p:cNvPr>
            <p:cNvGrpSpPr/>
            <p:nvPr/>
          </p:nvGrpSpPr>
          <p:grpSpPr>
            <a:xfrm>
              <a:off x="9180611" y="4275897"/>
              <a:ext cx="734431" cy="854551"/>
              <a:chOff x="9180611" y="4275897"/>
              <a:chExt cx="734431" cy="854551"/>
            </a:xfrm>
          </p:grpSpPr>
          <p:sp>
            <p:nvSpPr>
              <p:cNvPr id="35" name="Text Box 26">
                <a:extLst>
                  <a:ext uri="{FF2B5EF4-FFF2-40B4-BE49-F238E27FC236}">
                    <a16:creationId xmlns:a16="http://schemas.microsoft.com/office/drawing/2014/main" id="{9EA4D9F6-B09F-4CA6-94CF-96742663C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80611" y="4575935"/>
                <a:ext cx="38301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36" name="Text Box 27">
                <a:extLst>
                  <a:ext uri="{FF2B5EF4-FFF2-40B4-BE49-F238E27FC236}">
                    <a16:creationId xmlns:a16="http://schemas.microsoft.com/office/drawing/2014/main" id="{1BE2EE33-F292-42FF-A363-8F1A31943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87822" y="4275897"/>
                <a:ext cx="31461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37" name="Text Box 28">
                <a:extLst>
                  <a:ext uri="{FF2B5EF4-FFF2-40B4-BE49-F238E27FC236}">
                    <a16:creationId xmlns:a16="http://schemas.microsoft.com/office/drawing/2014/main" id="{C0321ECE-525C-40EB-BEF7-84E9B0964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738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6102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A1130F6-ED23-4506-BD72-2359B43C7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06" y="1555857"/>
            <a:ext cx="840710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08360" indent="-208360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假设</a:t>
            </a:r>
            <a:r>
              <a:rPr lang="en-US" altLang="zh-CN" sz="2100" dirty="0">
                <a:latin typeface="+mn-lt"/>
                <a:ea typeface="黑体" panose="02010609060101010101" pitchFamily="49" charset="-122"/>
              </a:rPr>
              <a:t>Alice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收到消息</a:t>
            </a:r>
            <a:r>
              <a:rPr lang="en-US" altLang="zh-CN" sz="2100" dirty="0">
                <a:latin typeface="+mn-lt"/>
                <a:ea typeface="黑体" panose="02010609060101010101" pitchFamily="49" charset="-122"/>
              </a:rPr>
              <a:t>m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，签名为</a:t>
            </a:r>
            <a:r>
              <a:rPr lang="en-US" altLang="zh-CN" sz="2100" dirty="0">
                <a:latin typeface="+mn-lt"/>
                <a:ea typeface="黑体" panose="02010609060101010101" pitchFamily="49" charset="-122"/>
              </a:rPr>
              <a:t>:m, K</a:t>
            </a:r>
            <a:r>
              <a:rPr lang="en-US" altLang="ja-JP" sz="2100" baseline="-25000" dirty="0">
                <a:latin typeface="+mn-lt"/>
                <a:ea typeface="黑体" panose="02010609060101010101" pitchFamily="49" charset="-122"/>
              </a:rPr>
              <a:t>B</a:t>
            </a:r>
            <a:r>
              <a:rPr lang="en-US" altLang="ja-JP" sz="210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100" dirty="0">
                <a:latin typeface="+mn-lt"/>
                <a:ea typeface="黑体" panose="02010609060101010101" pitchFamily="49" charset="-122"/>
              </a:rPr>
              <a:t>(m)</a:t>
            </a:r>
          </a:p>
          <a:p>
            <a:pPr marL="208360" indent="-208360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100" dirty="0">
                <a:latin typeface="+mn-lt"/>
                <a:ea typeface="黑体" panose="02010609060101010101" pitchFamily="49" charset="-122"/>
              </a:rPr>
              <a:t>Alice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对</a:t>
            </a:r>
            <a:r>
              <a:rPr lang="en-US" altLang="zh-CN" sz="2100" dirty="0">
                <a:latin typeface="+mn-lt"/>
                <a:ea typeface="黑体" panose="02010609060101010101" pitchFamily="49" charset="-122"/>
              </a:rPr>
              <a:t>Bob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已经签名的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m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进行验证，方法是通过使用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Bob’</a:t>
            </a:r>
            <a:r>
              <a:rPr lang="en-US" altLang="ja-JP" sz="2100" dirty="0">
                <a:latin typeface="+mn-lt"/>
                <a:ea typeface="黑体" panose="02010609060101010101" pitchFamily="49" charset="-122"/>
              </a:rPr>
              <a:t>s 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的公钥</a:t>
            </a:r>
            <a:r>
              <a:rPr lang="en-US" altLang="ja-JP" sz="2100" dirty="0">
                <a:latin typeface="+mn-lt"/>
                <a:ea typeface="黑体" panose="02010609060101010101" pitchFamily="49" charset="-122"/>
              </a:rPr>
              <a:t> K</a:t>
            </a:r>
            <a:r>
              <a:rPr lang="en-US" altLang="ja-JP" sz="2100" baseline="-25000" dirty="0">
                <a:latin typeface="+mn-lt"/>
                <a:ea typeface="黑体" panose="02010609060101010101" pitchFamily="49" charset="-122"/>
              </a:rPr>
              <a:t>B</a:t>
            </a:r>
            <a:r>
              <a:rPr lang="en-US" altLang="ja-JP" sz="210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检查</a:t>
            </a:r>
            <a:r>
              <a:rPr lang="en-US" altLang="ja-JP" sz="2100" dirty="0">
                <a:latin typeface="+mn-lt"/>
                <a:ea typeface="黑体" panose="02010609060101010101" pitchFamily="49" charset="-122"/>
              </a:rPr>
              <a:t> K</a:t>
            </a:r>
            <a:r>
              <a:rPr lang="en-US" altLang="ja-JP" sz="2100" baseline="-25000" dirty="0">
                <a:latin typeface="+mn-lt"/>
                <a:ea typeface="黑体" panose="02010609060101010101" pitchFamily="49" charset="-122"/>
              </a:rPr>
              <a:t>B</a:t>
            </a:r>
            <a:r>
              <a:rPr lang="en-US" altLang="ja-JP" sz="2100" dirty="0">
                <a:latin typeface="+mn-lt"/>
                <a:ea typeface="黑体" panose="02010609060101010101" pitchFamily="49" charset="-122"/>
              </a:rPr>
              <a:t>(m) 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，判断</a:t>
            </a:r>
            <a:r>
              <a:rPr lang="en-US" altLang="ja-JP" sz="2100" dirty="0">
                <a:latin typeface="+mn-lt"/>
                <a:ea typeface="黑体" panose="02010609060101010101" pitchFamily="49" charset="-122"/>
              </a:rPr>
              <a:t>K</a:t>
            </a:r>
            <a:r>
              <a:rPr lang="en-US" altLang="ja-JP" sz="2100" baseline="-25000" dirty="0">
                <a:latin typeface="+mn-lt"/>
                <a:ea typeface="黑体" panose="02010609060101010101" pitchFamily="49" charset="-122"/>
              </a:rPr>
              <a:t>B</a:t>
            </a:r>
            <a:r>
              <a:rPr lang="en-US" altLang="ja-JP" sz="2100" dirty="0">
                <a:latin typeface="+mn-lt"/>
                <a:ea typeface="黑体" panose="02010609060101010101" pitchFamily="49" charset="-122"/>
              </a:rPr>
              <a:t>(K</a:t>
            </a:r>
            <a:r>
              <a:rPr lang="en-US" altLang="ja-JP" sz="2100" baseline="-25000" dirty="0">
                <a:latin typeface="+mn-lt"/>
                <a:ea typeface="黑体" panose="02010609060101010101" pitchFamily="49" charset="-122"/>
              </a:rPr>
              <a:t>B</a:t>
            </a:r>
            <a:r>
              <a:rPr lang="en-US" altLang="ja-JP" sz="2100" dirty="0">
                <a:latin typeface="+mn-lt"/>
                <a:ea typeface="黑体" panose="02010609060101010101" pitchFamily="49" charset="-122"/>
              </a:rPr>
              <a:t>(m) ) 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是否等于</a:t>
            </a:r>
            <a:r>
              <a:rPr lang="en-US" altLang="ja-JP" sz="2100" dirty="0">
                <a:latin typeface="+mn-lt"/>
                <a:ea typeface="黑体" panose="02010609060101010101" pitchFamily="49" charset="-122"/>
              </a:rPr>
              <a:t> m.</a:t>
            </a:r>
          </a:p>
          <a:p>
            <a:pPr marL="208360" indent="-208360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如果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 K</a:t>
            </a:r>
            <a:r>
              <a:rPr lang="en-US" sz="2100" baseline="-25000" dirty="0">
                <a:latin typeface="+mn-lt"/>
                <a:ea typeface="黑体" panose="02010609060101010101" pitchFamily="49" charset="-122"/>
              </a:rPr>
              <a:t>B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(K</a:t>
            </a:r>
            <a:r>
              <a:rPr lang="en-US" sz="2100" baseline="-25000" dirty="0">
                <a:latin typeface="+mn-lt"/>
                <a:ea typeface="黑体" panose="02010609060101010101" pitchFamily="49" charset="-122"/>
              </a:rPr>
              <a:t>B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(m) ) = m, 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那么对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m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进行签名的人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一定用了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Bob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的私钥。</a:t>
            </a:r>
            <a:endParaRPr lang="en-US" altLang="ja-JP" sz="21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070B0B-69AB-4552-B56E-E5A472FB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+mn-lt"/>
              </a:rPr>
              <a:t>数字签名</a:t>
            </a:r>
            <a:endParaRPr lang="en-US" dirty="0">
              <a:latin typeface="+mn-lt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77F5661-E102-43B3-B5C6-F50C35EF982D}"/>
              </a:ext>
            </a:extLst>
          </p:cNvPr>
          <p:cNvSpPr txBox="1">
            <a:spLocks noChangeArrowheads="1"/>
          </p:cNvSpPr>
          <p:nvPr/>
        </p:nvSpPr>
        <p:spPr>
          <a:xfrm>
            <a:off x="613216" y="3545745"/>
            <a:ext cx="8232085" cy="20943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None/>
            </a:pPr>
            <a:r>
              <a:rPr lang="en-US" sz="2250" dirty="0">
                <a:solidFill>
                  <a:srgbClr val="C00000"/>
                </a:solidFill>
              </a:rPr>
              <a:t>Alice </a:t>
            </a:r>
            <a:r>
              <a:rPr lang="zh-CN" altLang="en-US" sz="2250" dirty="0">
                <a:solidFill>
                  <a:srgbClr val="C00000"/>
                </a:solidFill>
                <a:ea typeface="黑体" panose="02010609060101010101" pitchFamily="49" charset="-122"/>
              </a:rPr>
              <a:t>从而验证</a:t>
            </a:r>
            <a:r>
              <a:rPr lang="en-US" sz="2250" dirty="0">
                <a:solidFill>
                  <a:srgbClr val="C00000"/>
                </a:solidFill>
              </a:rPr>
              <a:t>:</a:t>
            </a:r>
          </a:p>
          <a:p>
            <a:pPr marL="391716" lvl="1" indent="-215504">
              <a:buClr>
                <a:srgbClr val="0012A0"/>
              </a:buClr>
              <a:buFont typeface="Wingdings" charset="2"/>
              <a:buChar char="§"/>
            </a:pPr>
            <a:r>
              <a:rPr lang="en-US" sz="2250" dirty="0">
                <a:ea typeface="黑体" panose="02010609060101010101" pitchFamily="49" charset="-122"/>
              </a:rPr>
              <a:t>Bob</a:t>
            </a:r>
            <a:r>
              <a:rPr lang="zh-CN" altLang="en-US" sz="2250" dirty="0">
                <a:ea typeface="黑体" panose="02010609060101010101" pitchFamily="49" charset="-122"/>
              </a:rPr>
              <a:t>对</a:t>
            </a:r>
            <a:r>
              <a:rPr lang="en-US" sz="2250" dirty="0">
                <a:ea typeface="黑体" panose="02010609060101010101" pitchFamily="49" charset="-122"/>
              </a:rPr>
              <a:t>m</a:t>
            </a:r>
            <a:r>
              <a:rPr lang="zh-CN" altLang="en-US" sz="2250" dirty="0">
                <a:ea typeface="黑体" panose="02010609060101010101" pitchFamily="49" charset="-122"/>
              </a:rPr>
              <a:t>进行了签名</a:t>
            </a:r>
            <a:endParaRPr lang="en-US" sz="2250" dirty="0">
              <a:ea typeface="黑体" panose="02010609060101010101" pitchFamily="49" charset="-122"/>
            </a:endParaRPr>
          </a:p>
          <a:p>
            <a:pPr marL="391716" lvl="1" indent="-215504">
              <a:buClr>
                <a:srgbClr val="0012A0"/>
              </a:buClr>
              <a:buFont typeface="Wingdings" charset="2"/>
              <a:buChar char="§"/>
            </a:pPr>
            <a:r>
              <a:rPr lang="zh-CN" altLang="en-US" sz="2250" dirty="0">
                <a:ea typeface="黑体" panose="02010609060101010101" pitchFamily="49" charset="-122"/>
              </a:rPr>
              <a:t>其他人没有对</a:t>
            </a:r>
            <a:r>
              <a:rPr lang="en-US" altLang="zh-CN" sz="2250" dirty="0">
                <a:ea typeface="黑体" panose="02010609060101010101" pitchFamily="49" charset="-122"/>
              </a:rPr>
              <a:t>m</a:t>
            </a:r>
            <a:r>
              <a:rPr lang="zh-CN" altLang="en-US" sz="2250" dirty="0">
                <a:ea typeface="黑体" panose="02010609060101010101" pitchFamily="49" charset="-122"/>
              </a:rPr>
              <a:t>进行签名</a:t>
            </a:r>
            <a:endParaRPr lang="en-US" altLang="zh-CN" sz="2250" dirty="0">
              <a:ea typeface="黑体" panose="02010609060101010101" pitchFamily="49" charset="-122"/>
            </a:endParaRPr>
          </a:p>
          <a:p>
            <a:pPr marL="391716" lvl="1" indent="-215504">
              <a:buClr>
                <a:srgbClr val="0012A0"/>
              </a:buClr>
              <a:buFont typeface="Wingdings" charset="2"/>
              <a:buChar char="§"/>
            </a:pPr>
            <a:r>
              <a:rPr lang="en-US" sz="2250" dirty="0">
                <a:ea typeface="黑体" panose="02010609060101010101" pitchFamily="49" charset="-122"/>
              </a:rPr>
              <a:t>Bob</a:t>
            </a:r>
            <a:r>
              <a:rPr lang="zh-CN" altLang="en-US" sz="2250" dirty="0">
                <a:ea typeface="黑体" panose="02010609060101010101" pitchFamily="49" charset="-122"/>
              </a:rPr>
              <a:t>对</a:t>
            </a:r>
            <a:r>
              <a:rPr lang="en-US" sz="2250" dirty="0">
                <a:ea typeface="黑体" panose="02010609060101010101" pitchFamily="49" charset="-122"/>
              </a:rPr>
              <a:t>m</a:t>
            </a:r>
            <a:r>
              <a:rPr lang="zh-CN" altLang="en-US" sz="2250" dirty="0">
                <a:ea typeface="黑体" panose="02010609060101010101" pitchFamily="49" charset="-122"/>
              </a:rPr>
              <a:t>而不是</a:t>
            </a:r>
            <a:r>
              <a:rPr lang="en-US" sz="2250" dirty="0">
                <a:ea typeface="黑体" panose="02010609060101010101" pitchFamily="49" charset="-122"/>
              </a:rPr>
              <a:t>m’</a:t>
            </a:r>
            <a:r>
              <a:rPr lang="zh-CN" altLang="en-US" sz="2250" dirty="0">
                <a:ea typeface="黑体" panose="02010609060101010101" pitchFamily="49" charset="-122"/>
              </a:rPr>
              <a:t>进行了签名</a:t>
            </a:r>
            <a:endParaRPr lang="en-US" altLang="ja-JP" sz="2250" dirty="0">
              <a:ea typeface="黑体" panose="02010609060101010101" pitchFamily="49" charset="-122"/>
            </a:endParaRPr>
          </a:p>
          <a:p>
            <a:pPr marL="285750" indent="-285750">
              <a:buNone/>
            </a:pPr>
            <a:r>
              <a:rPr lang="zh-CN" altLang="en-US" sz="2250" dirty="0">
                <a:solidFill>
                  <a:srgbClr val="C00000"/>
                </a:solidFill>
                <a:ea typeface="黑体" panose="02010609060101010101" pitchFamily="49" charset="-122"/>
              </a:rPr>
              <a:t>不可否认性</a:t>
            </a:r>
            <a:r>
              <a:rPr lang="en-US" sz="2250" dirty="0">
                <a:solidFill>
                  <a:srgbClr val="C00000"/>
                </a:solidFill>
              </a:rPr>
              <a:t>:</a:t>
            </a:r>
          </a:p>
          <a:p>
            <a:pPr marL="600075" lvl="1" indent="-257175">
              <a:buFont typeface="Wingdings" charset="0"/>
              <a:buChar char="ü"/>
            </a:pPr>
            <a:r>
              <a:rPr lang="en-US" sz="2250" dirty="0">
                <a:ea typeface="黑体" panose="02010609060101010101" pitchFamily="49" charset="-122"/>
              </a:rPr>
              <a:t>Alice </a:t>
            </a:r>
            <a:r>
              <a:rPr lang="zh-CN" altLang="en-US" sz="2250" dirty="0">
                <a:ea typeface="黑体" panose="02010609060101010101" pitchFamily="49" charset="-122"/>
              </a:rPr>
              <a:t>可以将</a:t>
            </a:r>
            <a:r>
              <a:rPr lang="en-US" sz="2250" dirty="0">
                <a:ea typeface="黑体" panose="02010609060101010101" pitchFamily="49" charset="-122"/>
              </a:rPr>
              <a:t>m</a:t>
            </a:r>
            <a:r>
              <a:rPr lang="zh-CN" altLang="en-US" sz="2250" dirty="0">
                <a:ea typeface="黑体" panose="02010609060101010101" pitchFamily="49" charset="-122"/>
              </a:rPr>
              <a:t>和签名后的</a:t>
            </a:r>
            <a:r>
              <a:rPr lang="en-US" sz="2250" dirty="0">
                <a:ea typeface="黑体" panose="02010609060101010101" pitchFamily="49" charset="-122"/>
              </a:rPr>
              <a:t> K</a:t>
            </a:r>
            <a:r>
              <a:rPr lang="en-US" sz="2250" baseline="-25000" dirty="0">
                <a:ea typeface="黑体" panose="02010609060101010101" pitchFamily="49" charset="-122"/>
              </a:rPr>
              <a:t>B</a:t>
            </a:r>
            <a:r>
              <a:rPr lang="en-US" sz="2250" dirty="0">
                <a:ea typeface="黑体" panose="02010609060101010101" pitchFamily="49" charset="-122"/>
              </a:rPr>
              <a:t>(m) </a:t>
            </a:r>
            <a:r>
              <a:rPr lang="zh-CN" altLang="en-US" sz="2250" dirty="0">
                <a:ea typeface="黑体" panose="02010609060101010101" pitchFamily="49" charset="-122"/>
              </a:rPr>
              <a:t>去法院</a:t>
            </a:r>
            <a:r>
              <a:rPr lang="en-US" sz="2250" dirty="0">
                <a:ea typeface="黑体" panose="02010609060101010101" pitchFamily="49" charset="-122"/>
              </a:rPr>
              <a:t> </a:t>
            </a:r>
            <a:r>
              <a:rPr lang="zh-CN" altLang="en-US" sz="2250" dirty="0">
                <a:ea typeface="黑体" panose="02010609060101010101" pitchFamily="49" charset="-122"/>
              </a:rPr>
              <a:t>证明</a:t>
            </a:r>
            <a:r>
              <a:rPr lang="en-US" sz="2250" dirty="0">
                <a:ea typeface="黑体" panose="02010609060101010101" pitchFamily="49" charset="-122"/>
              </a:rPr>
              <a:t>Bob</a:t>
            </a:r>
            <a:r>
              <a:rPr lang="zh-CN" altLang="en-US" sz="2250" dirty="0">
                <a:ea typeface="黑体" panose="02010609060101010101" pitchFamily="49" charset="-122"/>
              </a:rPr>
              <a:t>对</a:t>
            </a:r>
            <a:r>
              <a:rPr lang="en-US" sz="2250" dirty="0">
                <a:ea typeface="黑体" panose="02010609060101010101" pitchFamily="49" charset="-122"/>
              </a:rPr>
              <a:t>m</a:t>
            </a:r>
            <a:r>
              <a:rPr lang="zh-CN" altLang="en-US" sz="2250" dirty="0">
                <a:ea typeface="黑体" panose="02010609060101010101" pitchFamily="49" charset="-122"/>
              </a:rPr>
              <a:t>进行了签名</a:t>
            </a:r>
            <a:endParaRPr lang="en-US" sz="2250" dirty="0">
              <a:ea typeface="黑体" panose="02010609060101010101" pitchFamily="49" charset="-122"/>
            </a:endParaRPr>
          </a:p>
          <a:p>
            <a:pPr marL="285750" indent="-285750">
              <a:buFont typeface="Wingdings" charset="0"/>
              <a:buChar char="ü"/>
            </a:pPr>
            <a:endParaRPr lang="en-US" sz="1800" dirty="0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A684044-56F8-4825-AB89-DF2B95AD2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715" y="2213974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53EC050-AAA2-44F8-90D8-C6739FF6E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302" y="1864591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9260298A-297D-4DCC-A7FC-A47DAC960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290" y="2191584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4AB3AAFB-4161-470F-A7B7-367DE4571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987" y="2213974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DAFE4A57-8FF5-4AD2-8F63-0F681398F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576" y="2589297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2F3D7D1A-9360-4A15-AF03-3AD8C5A71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300" y="2614757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64057B5F-39E5-4BA0-93F0-6BF43CC70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935" y="142984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6518C6DC-CD33-4985-93D0-DEE387C42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050" y="5000370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84471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47418A-6469-4B2B-8565-79FB6D41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+mn-lt"/>
              </a:rPr>
              <a:t>数字签名</a:t>
            </a:r>
            <a:endParaRPr lang="en-US" dirty="0">
              <a:latin typeface="+mn-l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AA46129-9F75-49A3-A102-38A9222F40A9}"/>
              </a:ext>
            </a:extLst>
          </p:cNvPr>
          <p:cNvSpPr txBox="1">
            <a:spLocks noChangeArrowheads="1"/>
          </p:cNvSpPr>
          <p:nvPr/>
        </p:nvSpPr>
        <p:spPr>
          <a:xfrm>
            <a:off x="532776" y="4412256"/>
            <a:ext cx="8140148" cy="15731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sz="2625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哈希函数的特性</a:t>
            </a:r>
            <a:r>
              <a:rPr lang="en-US" sz="2625" dirty="0">
                <a:solidFill>
                  <a:srgbClr val="C00000"/>
                </a:solidFill>
              </a:rPr>
              <a:t>:</a:t>
            </a:r>
          </a:p>
          <a:p>
            <a:pPr marL="431006" indent="-205979">
              <a:spcBef>
                <a:spcPts val="450"/>
              </a:spcBef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多对一</a:t>
            </a:r>
            <a:r>
              <a:rPr lang="en-US" sz="2100" dirty="0"/>
              <a:t>(</a:t>
            </a:r>
            <a:r>
              <a:rPr lang="en-US" altLang="zh-CN" sz="2100" dirty="0"/>
              <a:t>many-to-1</a:t>
            </a:r>
            <a:r>
              <a:rPr lang="en-US" sz="2100" dirty="0"/>
              <a:t>)</a:t>
            </a:r>
          </a:p>
          <a:p>
            <a:pPr marL="431006" indent="-205979">
              <a:spcBef>
                <a:spcPts val="450"/>
              </a:spcBef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生成固定长度的信息摘要</a:t>
            </a:r>
            <a:r>
              <a:rPr 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指纹</a:t>
            </a:r>
            <a:r>
              <a:rPr 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431006" indent="-205979">
              <a:spcBef>
                <a:spcPts val="450"/>
              </a:spcBef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给定</a:t>
            </a:r>
            <a:r>
              <a:rPr lang="zh-CN" altLang="en-US" sz="2100" dirty="0">
                <a:ea typeface="黑体" panose="02010609060101010101" pitchFamily="49" charset="-122"/>
              </a:rPr>
              <a:t>信息摘要</a:t>
            </a:r>
            <a:r>
              <a:rPr lang="en-US" sz="2100" i="1" dirty="0">
                <a:ea typeface="黑体" panose="02010609060101010101" pitchFamily="49" charset="-122"/>
              </a:rPr>
              <a:t>x</a:t>
            </a:r>
            <a:r>
              <a:rPr lang="en-US" sz="2100" dirty="0">
                <a:ea typeface="黑体" panose="02010609060101010101" pitchFamily="49" charset="-122"/>
              </a:rPr>
              <a:t>, </a:t>
            </a:r>
            <a:r>
              <a:rPr lang="zh-CN" altLang="en-US" sz="2100" dirty="0">
                <a:ea typeface="黑体" panose="02010609060101010101" pitchFamily="49" charset="-122"/>
              </a:rPr>
              <a:t>无法通过计算得到</a:t>
            </a:r>
            <a:r>
              <a:rPr lang="en-US" sz="2100" i="1" dirty="0">
                <a:ea typeface="黑体" panose="02010609060101010101" pitchFamily="49" charset="-122"/>
              </a:rPr>
              <a:t>m</a:t>
            </a:r>
            <a:r>
              <a:rPr lang="en-US" sz="2100" dirty="0">
                <a:ea typeface="黑体" panose="02010609060101010101" pitchFamily="49" charset="-122"/>
              </a:rPr>
              <a:t> </a:t>
            </a:r>
            <a:r>
              <a:rPr lang="zh-CN" altLang="en-US" sz="2100" dirty="0">
                <a:ea typeface="黑体" panose="02010609060101010101" pitchFamily="49" charset="-122"/>
              </a:rPr>
              <a:t>使得</a:t>
            </a:r>
            <a:r>
              <a:rPr lang="en-US" sz="2100" i="1" dirty="0">
                <a:ea typeface="黑体" panose="02010609060101010101" pitchFamily="49" charset="-122"/>
              </a:rPr>
              <a:t>x = H(m)</a:t>
            </a:r>
          </a:p>
          <a:p>
            <a:pPr>
              <a:buFont typeface="Wingdings" charset="0"/>
              <a:buNone/>
            </a:pPr>
            <a:endParaRPr lang="en-US" sz="2100" dirty="0"/>
          </a:p>
          <a:p>
            <a:pPr>
              <a:buFont typeface="Wingdings" charset="0"/>
              <a:buNone/>
            </a:pPr>
            <a:endParaRPr lang="en-US" sz="1500" dirty="0">
              <a:latin typeface="Gill Sans MT" charset="0"/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4ADA1E0E-D253-4054-B454-C5EE1C864E93}"/>
              </a:ext>
            </a:extLst>
          </p:cNvPr>
          <p:cNvGrpSpPr/>
          <p:nvPr/>
        </p:nvGrpSpPr>
        <p:grpSpPr>
          <a:xfrm>
            <a:off x="2771800" y="3140968"/>
            <a:ext cx="3431381" cy="776261"/>
            <a:chOff x="6463887" y="636104"/>
            <a:chExt cx="4575174" cy="1035014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F31A7364-7F09-42E6-923A-C1E8E2AD62E4}"/>
                </a:ext>
              </a:extLst>
            </p:cNvPr>
            <p:cNvGrpSpPr/>
            <p:nvPr/>
          </p:nvGrpSpPr>
          <p:grpSpPr>
            <a:xfrm>
              <a:off x="6463887" y="636104"/>
              <a:ext cx="1384938" cy="1035014"/>
              <a:chOff x="434147" y="4121426"/>
              <a:chExt cx="1384938" cy="1035014"/>
            </a:xfrm>
          </p:grpSpPr>
          <p:pic>
            <p:nvPicPr>
              <p:cNvPr id="14" name="Picture 15">
                <a:extLst>
                  <a:ext uri="{FF2B5EF4-FFF2-40B4-BE49-F238E27FC236}">
                    <a16:creationId xmlns:a16="http://schemas.microsoft.com/office/drawing/2014/main" id="{53F45A86-F025-4010-9630-98AE97E33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7019" y="4121426"/>
                <a:ext cx="1372066" cy="1008822"/>
              </a:xfrm>
              <a:prstGeom prst="rect">
                <a:avLst/>
              </a:prstGeom>
            </p:spPr>
          </p:pic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CE0EB952-0DCC-4469-8975-F3CC1D6F43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147" y="4139581"/>
                <a:ext cx="1343025" cy="10168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large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message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4C63DF-AB08-41B8-882B-068B94074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607" y="781257"/>
              <a:ext cx="1108075" cy="75882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1353E29F-B7EB-4C94-BC9B-364C81F56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8968" y="802999"/>
              <a:ext cx="123153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5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5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F48466F4-FF16-47BA-B115-6045C6ADC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2390" y="116177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AC60D077-C805-4C8D-9BBC-5EB5127DD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2180" y="924133"/>
              <a:ext cx="1166881" cy="553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100" dirty="0">
                  <a:solidFill>
                    <a:srgbClr val="C00000"/>
                  </a:solidFill>
                  <a:latin typeface="+mn-lt"/>
                  <a:cs typeface="Arial" charset="0"/>
                </a:rPr>
                <a:t>H(m)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27182B72-3B2E-48D1-B431-BB50B5DC3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8790" y="119490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6" name="Rectangle 3">
            <a:extLst>
              <a:ext uri="{FF2B5EF4-FFF2-40B4-BE49-F238E27FC236}">
                <a16:creationId xmlns:a16="http://schemas.microsoft.com/office/drawing/2014/main" id="{EB7CE241-0DEF-4E9B-88E4-FD850AB177DF}"/>
              </a:ext>
            </a:extLst>
          </p:cNvPr>
          <p:cNvSpPr txBox="1">
            <a:spLocks noChangeArrowheads="1"/>
          </p:cNvSpPr>
          <p:nvPr/>
        </p:nvSpPr>
        <p:spPr>
          <a:xfrm>
            <a:off x="536713" y="1475626"/>
            <a:ext cx="8288045" cy="120967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用公共密钥加密长消息的计算成本很高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7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lang="en-US" sz="2700" dirty="0">
                <a:solidFill>
                  <a:srgbClr val="C00000"/>
                </a:solidFill>
              </a:rPr>
              <a:t>: </a:t>
            </a:r>
            <a:r>
              <a:rPr lang="zh-CN" altLang="en-US" sz="2400" dirty="0">
                <a:ea typeface="黑体" panose="02010609060101010101" pitchFamily="49" charset="-122"/>
              </a:rPr>
              <a:t>生成固定长度、便于计算的数字</a:t>
            </a:r>
            <a:r>
              <a:rPr lang="en-US" sz="2400" dirty="0">
                <a:ea typeface="黑体" panose="02010609060101010101" pitchFamily="49" charset="-122"/>
              </a:rPr>
              <a:t> “</a:t>
            </a:r>
            <a:r>
              <a:rPr lang="zh-CN" altLang="en-US" sz="2400" dirty="0">
                <a:ea typeface="黑体" panose="02010609060101010101" pitchFamily="49" charset="-122"/>
              </a:rPr>
              <a:t>指纹</a:t>
            </a:r>
            <a:r>
              <a:rPr lang="en-US" altLang="ja-JP" sz="2400" dirty="0">
                <a:ea typeface="黑体" panose="02010609060101010101" pitchFamily="49" charset="-122"/>
              </a:rPr>
              <a:t>”</a:t>
            </a:r>
          </a:p>
          <a:p>
            <a:pPr>
              <a:spcBef>
                <a:spcPts val="300"/>
              </a:spcBef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将哈希函数</a:t>
            </a:r>
            <a:r>
              <a:rPr lang="en-US" sz="2100" dirty="0"/>
              <a:t>H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应用于</a:t>
            </a:r>
            <a:r>
              <a:rPr lang="en-US" sz="2100" i="1" dirty="0"/>
              <a:t>m</a:t>
            </a:r>
            <a:r>
              <a:rPr lang="en-US" sz="2100" dirty="0"/>
              <a:t>, 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获取固定大小的信息摘要</a:t>
            </a:r>
            <a:r>
              <a:rPr lang="en-US" sz="2100" dirty="0"/>
              <a:t>, </a:t>
            </a:r>
            <a:r>
              <a:rPr lang="en-US" sz="2100" i="1" dirty="0"/>
              <a:t>H(m)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4278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DF5714-A8E9-4A82-8EEE-9F91FD6D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互联网校验和</a:t>
            </a:r>
            <a:r>
              <a:rPr lang="en-US" b="0" dirty="0">
                <a:latin typeface="+mn-lt"/>
              </a:rPr>
              <a:t>: </a:t>
            </a:r>
            <a:r>
              <a:rPr lang="zh-CN" altLang="en-US" b="0" dirty="0">
                <a:latin typeface="+mn-lt"/>
              </a:rPr>
              <a:t>糟糕的哈希加密函数</a:t>
            </a:r>
            <a:endParaRPr lang="en-US" dirty="0">
              <a:latin typeface="+mn-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00231AB-A4F0-4BC5-9E98-9DFDD402A1C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24757"/>
            <a:ext cx="7711523" cy="159186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互联网校验和具有哈希函数的一些属性</a:t>
            </a:r>
            <a:r>
              <a:rPr lang="en-US" sz="2100" dirty="0"/>
              <a:t>:</a:t>
            </a:r>
          </a:p>
          <a:p>
            <a:pPr marL="342900" indent="-205979">
              <a:spcBef>
                <a:spcPts val="450"/>
              </a:spcBef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生成消息的固定长度摘要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(16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位校验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342900" indent="-205979">
              <a:spcBef>
                <a:spcPts val="450"/>
              </a:spcBef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多对一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many-to-one)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D11E5D0-FCE3-49F9-8CEE-4696F2925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72506"/>
            <a:ext cx="7711522" cy="73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57175">
              <a:lnSpc>
                <a:spcPct val="90000"/>
              </a:lnSpc>
              <a:spcBef>
                <a:spcPts val="450"/>
              </a:spcBef>
              <a:buClr>
                <a:srgbClr val="000099"/>
              </a:buClr>
              <a:buSzPct val="75000"/>
              <a:defRPr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但是对于具有给定哈希值的消息，很容易找到具有相同哈希值的另一条消息</a:t>
            </a:r>
            <a:r>
              <a:rPr 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6C870720-FAE8-4E0F-87F4-99CF794FD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014" y="4105792"/>
            <a:ext cx="87876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500" b="1" dirty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sz="1500" b="1" dirty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sz="1500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97271C79-8D34-47B0-AB9C-7200E34A1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783" y="4105792"/>
            <a:ext cx="123463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500" b="1" dirty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sz="1500" b="1" dirty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sz="1500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FECD0-BD2B-4BEB-928B-926D9432C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83" y="3836712"/>
            <a:ext cx="96693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500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6E4BA949-C028-4FE9-B093-0243B35B6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534" y="3833140"/>
            <a:ext cx="128432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500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0554F4C0-D942-416B-ACB6-9B12DC09A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3881" y="4870174"/>
            <a:ext cx="12025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6C6F32B4-4D1A-4872-87EF-E57B4DCB8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342" y="4895178"/>
            <a:ext cx="135575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500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9BDAEAFF-CEF4-4D93-A413-69E76564F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962" y="4093886"/>
            <a:ext cx="87876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500" b="1" dirty="0">
                <a:latin typeface="Arial" charset="0"/>
                <a:cs typeface="Arial" charset="0"/>
              </a:rPr>
              <a:t>I O U </a:t>
            </a:r>
            <a:r>
              <a:rPr lang="en-US" sz="1500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sz="1500" b="1" dirty="0">
                <a:latin typeface="Arial" charset="0"/>
                <a:cs typeface="Arial" charset="0"/>
              </a:rPr>
              <a:t>0 0 . </a:t>
            </a:r>
            <a:r>
              <a:rPr lang="en-US" sz="1500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sz="1500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244E7FD7-5BD3-4E9E-9385-B6F51D6B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730" y="4093886"/>
            <a:ext cx="123463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500" b="1" dirty="0">
                <a:latin typeface="Arial" charset="0"/>
                <a:cs typeface="Arial" charset="0"/>
              </a:rPr>
              <a:t>49 4F 55 </a:t>
            </a:r>
            <a:r>
              <a:rPr lang="en-US" sz="1500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sz="1500" b="1" dirty="0">
                <a:latin typeface="Arial" charset="0"/>
                <a:cs typeface="Arial" charset="0"/>
              </a:rPr>
              <a:t>30 30 2E </a:t>
            </a:r>
            <a:r>
              <a:rPr lang="en-US" sz="1500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sz="1500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6AEEF435-0321-4CA7-BB09-A692AFAEA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829" y="3824805"/>
            <a:ext cx="96693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500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10301A35-1CD2-48DA-8680-B2C24044B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482" y="3821234"/>
            <a:ext cx="128432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500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E7B30091-7C23-4977-8892-23976601A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829" y="4858268"/>
            <a:ext cx="12025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7A653A1D-E946-4439-85DC-04734832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288" y="4883271"/>
            <a:ext cx="135575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500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37824F4F-29F4-4D48-964E-AA78A753E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055" y="4939231"/>
            <a:ext cx="18630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sz="1800" i="1" dirty="0">
                <a:solidFill>
                  <a:srgbClr val="000099"/>
                </a:solidFill>
                <a:latin typeface="+mn-lt"/>
                <a:cs typeface="Arial" charset="0"/>
              </a:rPr>
              <a:t>不同的信息</a:t>
            </a:r>
            <a:endParaRPr lang="en-US" altLang="zh-CN" sz="1800" i="1" dirty="0">
              <a:solidFill>
                <a:srgbClr val="000099"/>
              </a:solidFill>
              <a:latin typeface="+mn-lt"/>
              <a:cs typeface="Arial" charset="0"/>
            </a:endParaRPr>
          </a:p>
          <a:p>
            <a:pPr algn="ctr">
              <a:defRPr/>
            </a:pPr>
            <a:r>
              <a:rPr lang="zh-CN" altLang="en-US" sz="1800" i="1" dirty="0">
                <a:solidFill>
                  <a:srgbClr val="0012A0"/>
                </a:solidFill>
                <a:latin typeface="+mn-lt"/>
                <a:cs typeface="Arial" charset="0"/>
              </a:rPr>
              <a:t>但是校验和相同</a:t>
            </a:r>
            <a:r>
              <a:rPr lang="en-US" sz="1500" i="1" dirty="0">
                <a:latin typeface="+mn-lt"/>
                <a:cs typeface="Arial" charset="0"/>
              </a:rPr>
              <a:t>!</a:t>
            </a: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6F50FA68-2D50-4F66-A6F3-0D1280519E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9516" y="5039242"/>
            <a:ext cx="285750" cy="63104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F34A7216-2291-4CA9-9203-E713AB8A7B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1931" y="5027336"/>
            <a:ext cx="285750" cy="63104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6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7A4C98-1102-40C3-959D-16A128ED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数字签名</a:t>
            </a:r>
            <a:r>
              <a:rPr lang="en-US" altLang="zh-CN" dirty="0">
                <a:latin typeface="+mn-lt"/>
              </a:rPr>
              <a:t>=</a:t>
            </a:r>
            <a:r>
              <a:rPr lang="zh-CN" altLang="en-US" dirty="0">
                <a:latin typeface="+mn-lt"/>
              </a:rPr>
              <a:t>经过签名的消息摘要</a:t>
            </a:r>
            <a:endParaRPr lang="en-US" b="0" dirty="0">
              <a:latin typeface="+mn-lt"/>
            </a:endParaRPr>
          </a:p>
        </p:txBody>
      </p:sp>
      <p:sp>
        <p:nvSpPr>
          <p:cNvPr id="6" name="Rectangle 31">
            <a:extLst>
              <a:ext uri="{FF2B5EF4-FFF2-40B4-BE49-F238E27FC236}">
                <a16:creationId xmlns:a16="http://schemas.microsoft.com/office/drawing/2014/main" id="{8FB56B5A-8626-4E49-BCAE-80232B91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78" y="1484784"/>
            <a:ext cx="4079621" cy="54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altLang="zh-CN" sz="2100" dirty="0">
                <a:solidFill>
                  <a:srgbClr val="000000"/>
                </a:solidFill>
                <a:latin typeface="+mn-lt"/>
                <a:ea typeface="ＭＳ Ｐゴシック" charset="0"/>
              </a:rPr>
              <a:t>Bob</a:t>
            </a:r>
            <a:r>
              <a:rPr lang="zh-CN" altLang="en-US" sz="2100" dirty="0">
                <a:solidFill>
                  <a:srgbClr val="000000"/>
                </a:solidFill>
                <a:latin typeface="+mn-lt"/>
                <a:ea typeface="ＭＳ Ｐゴシック" charset="0"/>
              </a:rPr>
              <a:t>发送进行了数字签名的消息</a:t>
            </a:r>
            <a:r>
              <a:rPr lang="en-US" sz="2100" dirty="0">
                <a:solidFill>
                  <a:srgbClr val="000000"/>
                </a:solidFill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7" name="Group 188">
            <a:extLst>
              <a:ext uri="{FF2B5EF4-FFF2-40B4-BE49-F238E27FC236}">
                <a16:creationId xmlns:a16="http://schemas.microsoft.com/office/drawing/2014/main" id="{CC670624-62E2-44FA-A16D-8837FAB8CDFB}"/>
              </a:ext>
            </a:extLst>
          </p:cNvPr>
          <p:cNvGrpSpPr/>
          <p:nvPr/>
        </p:nvGrpSpPr>
        <p:grpSpPr>
          <a:xfrm>
            <a:off x="3243466" y="3133407"/>
            <a:ext cx="1196163" cy="955675"/>
            <a:chOff x="4296054" y="3224833"/>
            <a:chExt cx="1196163" cy="955675"/>
          </a:xfrm>
        </p:grpSpPr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D9D8A5BF-1E5A-4D2C-AC11-A2D635DD7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Text Box 15">
              <a:extLst>
                <a:ext uri="{FF2B5EF4-FFF2-40B4-BE49-F238E27FC236}">
                  <a16:creationId xmlns:a16="http://schemas.microsoft.com/office/drawing/2014/main" id="{42D490DD-9801-421E-B03F-E5380BC00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10" name="Group 25">
            <a:extLst>
              <a:ext uri="{FF2B5EF4-FFF2-40B4-BE49-F238E27FC236}">
                <a16:creationId xmlns:a16="http://schemas.microsoft.com/office/drawing/2014/main" id="{346A6429-79FA-4717-80F5-FE0589AF686F}"/>
              </a:ext>
            </a:extLst>
          </p:cNvPr>
          <p:cNvGrpSpPr>
            <a:grpSpLocks/>
          </p:cNvGrpSpPr>
          <p:nvPr/>
        </p:nvGrpSpPr>
        <p:grpSpPr bwMode="auto">
          <a:xfrm>
            <a:off x="147149" y="4813604"/>
            <a:ext cx="846138" cy="519112"/>
            <a:chOff x="984" y="2831"/>
            <a:chExt cx="533" cy="327"/>
          </a:xfrm>
        </p:grpSpPr>
        <p:sp>
          <p:nvSpPr>
            <p:cNvPr id="11" name="Text Box 26">
              <a:extLst>
                <a:ext uri="{FF2B5EF4-FFF2-40B4-BE49-F238E27FC236}">
                  <a16:creationId xmlns:a16="http://schemas.microsoft.com/office/drawing/2014/main" id="{2CA65289-E8B7-40FE-96B5-1B6193DAC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  <p:sp>
          <p:nvSpPr>
            <p:cNvPr id="12" name="Oval 27">
              <a:extLst>
                <a:ext uri="{FF2B5EF4-FFF2-40B4-BE49-F238E27FC236}">
                  <a16:creationId xmlns:a16="http://schemas.microsoft.com/office/drawing/2014/main" id="{E91E7E0C-A2E9-4C8A-BDED-0A5D733EE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" name="Line 28">
            <a:extLst>
              <a:ext uri="{FF2B5EF4-FFF2-40B4-BE49-F238E27FC236}">
                <a16:creationId xmlns:a16="http://schemas.microsoft.com/office/drawing/2014/main" id="{B9988AC5-E9F3-4256-9D7A-EE3C331BD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824" y="2943529"/>
            <a:ext cx="0" cy="1981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" name="Line 29">
            <a:extLst>
              <a:ext uri="{FF2B5EF4-FFF2-40B4-BE49-F238E27FC236}">
                <a16:creationId xmlns:a16="http://schemas.microsoft.com/office/drawing/2014/main" id="{2385ECAC-F6F4-4AB0-8FC9-AFD11759B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37" y="5237466"/>
            <a:ext cx="3175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15" name="Picture 30" descr="BS00592_[1]">
            <a:extLst>
              <a:ext uri="{FF2B5EF4-FFF2-40B4-BE49-F238E27FC236}">
                <a16:creationId xmlns:a16="http://schemas.microsoft.com/office/drawing/2014/main" id="{3FF84075-8608-46D0-8C53-0FEE18E62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9" y="5566079"/>
            <a:ext cx="627063" cy="768350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6" name="Group 109">
            <a:extLst>
              <a:ext uri="{FF2B5EF4-FFF2-40B4-BE49-F238E27FC236}">
                <a16:creationId xmlns:a16="http://schemas.microsoft.com/office/drawing/2014/main" id="{45DE6AC7-6425-4C73-AD12-42DB8F566CB4}"/>
              </a:ext>
            </a:extLst>
          </p:cNvPr>
          <p:cNvGrpSpPr/>
          <p:nvPr/>
        </p:nvGrpSpPr>
        <p:grpSpPr>
          <a:xfrm>
            <a:off x="70676" y="2015668"/>
            <a:ext cx="1343025" cy="855306"/>
            <a:chOff x="434147" y="4121426"/>
            <a:chExt cx="1343025" cy="855306"/>
          </a:xfrm>
        </p:grpSpPr>
        <p:pic>
          <p:nvPicPr>
            <p:cNvPr id="17" name="Picture 115">
              <a:extLst>
                <a:ext uri="{FF2B5EF4-FFF2-40B4-BE49-F238E27FC236}">
                  <a16:creationId xmlns:a16="http://schemas.microsoft.com/office/drawing/2014/main" id="{55316257-A6F5-4E5A-8AB1-8376686AB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8" name="Text Box 7">
              <a:extLst>
                <a:ext uri="{FF2B5EF4-FFF2-40B4-BE49-F238E27FC236}">
                  <a16:creationId xmlns:a16="http://schemas.microsoft.com/office/drawing/2014/main" id="{0AA6F79D-A356-449C-AEFB-C8541D703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19" name="Rectangle 8">
            <a:extLst>
              <a:ext uri="{FF2B5EF4-FFF2-40B4-BE49-F238E27FC236}">
                <a16:creationId xmlns:a16="http://schemas.microsoft.com/office/drawing/2014/main" id="{A7DF8A89-B34D-4D0A-867B-22934EEDB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873" y="2094561"/>
            <a:ext cx="1108075" cy="7588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3CA1A44F-37BB-4AC9-832E-7AD8E728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689" y="2116303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ECE480D1-E462-4A77-BFAF-92F9BA74E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2560" y="2461826"/>
            <a:ext cx="37106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1855F80F-07BF-4D40-9CDD-55498F6B6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46" y="2237437"/>
            <a:ext cx="1166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H(m)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47C908D1-4328-4545-BE44-4CEC224E3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561" y="2508208"/>
            <a:ext cx="3805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24" name="Straight Arrow Connector 3">
            <a:extLst>
              <a:ext uri="{FF2B5EF4-FFF2-40B4-BE49-F238E27FC236}">
                <a16:creationId xmlns:a16="http://schemas.microsoft.com/office/drawing/2014/main" id="{44948AA9-BB94-45CB-84B9-7C3C0FDCE9B3}"/>
              </a:ext>
            </a:extLst>
          </p:cNvPr>
          <p:cNvCxnSpPr>
            <a:cxnSpLocks/>
          </p:cNvCxnSpPr>
          <p:nvPr/>
        </p:nvCxnSpPr>
        <p:spPr>
          <a:xfrm flipH="1">
            <a:off x="762962" y="5063670"/>
            <a:ext cx="2027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26">
            <a:extLst>
              <a:ext uri="{FF2B5EF4-FFF2-40B4-BE49-F238E27FC236}">
                <a16:creationId xmlns:a16="http://schemas.microsoft.com/office/drawing/2014/main" id="{D23DFF65-0FEF-42D9-A378-F19CCA5D190F}"/>
              </a:ext>
            </a:extLst>
          </p:cNvPr>
          <p:cNvCxnSpPr>
            <a:cxnSpLocks/>
          </p:cNvCxnSpPr>
          <p:nvPr/>
        </p:nvCxnSpPr>
        <p:spPr>
          <a:xfrm>
            <a:off x="3844090" y="2671653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27">
            <a:extLst>
              <a:ext uri="{FF2B5EF4-FFF2-40B4-BE49-F238E27FC236}">
                <a16:creationId xmlns:a16="http://schemas.microsoft.com/office/drawing/2014/main" id="{64E598BF-0C55-4EB6-81CE-29A196AB0884}"/>
              </a:ext>
            </a:extLst>
          </p:cNvPr>
          <p:cNvCxnSpPr>
            <a:cxnSpLocks/>
          </p:cNvCxnSpPr>
          <p:nvPr/>
        </p:nvCxnSpPr>
        <p:spPr>
          <a:xfrm>
            <a:off x="3837466" y="4136018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8">
            <a:extLst>
              <a:ext uri="{FF2B5EF4-FFF2-40B4-BE49-F238E27FC236}">
                <a16:creationId xmlns:a16="http://schemas.microsoft.com/office/drawing/2014/main" id="{A243C109-0BD8-4FE1-A4EB-3B3BDD49FCC1}"/>
              </a:ext>
            </a:extLst>
          </p:cNvPr>
          <p:cNvGrpSpPr/>
          <p:nvPr/>
        </p:nvGrpSpPr>
        <p:grpSpPr>
          <a:xfrm>
            <a:off x="1710287" y="3386649"/>
            <a:ext cx="1491075" cy="812454"/>
            <a:chOff x="1914734" y="3557588"/>
            <a:chExt cx="1491075" cy="812454"/>
          </a:xfrm>
        </p:grpSpPr>
        <p:sp>
          <p:nvSpPr>
            <p:cNvPr id="28" name="Text Box 16">
              <a:extLst>
                <a:ext uri="{FF2B5EF4-FFF2-40B4-BE49-F238E27FC236}">
                  <a16:creationId xmlns:a16="http://schemas.microsoft.com/office/drawing/2014/main" id="{02E355C0-0C9C-42C0-A4C3-B7BF63F8E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29" name="Picture 17" descr="BS00768_[1]">
              <a:extLst>
                <a:ext uri="{FF2B5EF4-FFF2-40B4-BE49-F238E27FC236}">
                  <a16:creationId xmlns:a16="http://schemas.microsoft.com/office/drawing/2014/main" id="{67442240-C0C1-43E0-8D2A-EEDC11AA3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" name="Group 18">
              <a:extLst>
                <a:ext uri="{FF2B5EF4-FFF2-40B4-BE49-F238E27FC236}">
                  <a16:creationId xmlns:a16="http://schemas.microsoft.com/office/drawing/2014/main" id="{5836B1AE-B318-461D-80E4-A9AEF5EE5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32" name="Group 19">
                <a:extLst>
                  <a:ext uri="{FF2B5EF4-FFF2-40B4-BE49-F238E27FC236}">
                    <a16:creationId xmlns:a16="http://schemas.microsoft.com/office/drawing/2014/main" id="{A5C9D1FA-F979-4676-8D27-D24B840F67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4" name="Text Box 20">
                  <a:extLst>
                    <a:ext uri="{FF2B5EF4-FFF2-40B4-BE49-F238E27FC236}">
                      <a16:creationId xmlns:a16="http://schemas.microsoft.com/office/drawing/2014/main" id="{13562E1F-B505-4712-B606-DDC788CC73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35" name="Text Box 21">
                  <a:extLst>
                    <a:ext uri="{FF2B5EF4-FFF2-40B4-BE49-F238E27FC236}">
                      <a16:creationId xmlns:a16="http://schemas.microsoft.com/office/drawing/2014/main" id="{5C030A15-CEC3-43A7-9348-17276CB7EE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33" name="Text Box 22">
                <a:extLst>
                  <a:ext uri="{FF2B5EF4-FFF2-40B4-BE49-F238E27FC236}">
                    <a16:creationId xmlns:a16="http://schemas.microsoft.com/office/drawing/2014/main" id="{64F08C3A-B5BD-4529-8813-686CE9B2E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31" name="Straight Arrow Connector 6">
              <a:extLst>
                <a:ext uri="{FF2B5EF4-FFF2-40B4-BE49-F238E27FC236}">
                  <a16:creationId xmlns:a16="http://schemas.microsoft.com/office/drawing/2014/main" id="{48360692-C5E7-4840-94DB-A8FFB106BB4C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15">
            <a:extLst>
              <a:ext uri="{FF2B5EF4-FFF2-40B4-BE49-F238E27FC236}">
                <a16:creationId xmlns:a16="http://schemas.microsoft.com/office/drawing/2014/main" id="{E3EFE505-13CF-4F48-BC5B-367D8DA5A45E}"/>
              </a:ext>
            </a:extLst>
          </p:cNvPr>
          <p:cNvGrpSpPr/>
          <p:nvPr/>
        </p:nvGrpSpPr>
        <p:grpSpPr>
          <a:xfrm>
            <a:off x="2841029" y="4592391"/>
            <a:ext cx="1855305" cy="908600"/>
            <a:chOff x="3922645" y="4683817"/>
            <a:chExt cx="1855305" cy="908600"/>
          </a:xfrm>
        </p:grpSpPr>
        <p:grpSp>
          <p:nvGrpSpPr>
            <p:cNvPr id="37" name="Group 11">
              <a:extLst>
                <a:ext uri="{FF2B5EF4-FFF2-40B4-BE49-F238E27FC236}">
                  <a16:creationId xmlns:a16="http://schemas.microsoft.com/office/drawing/2014/main" id="{B4C57E1A-C63D-42D0-8744-91FB43DC07CE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39" name="Group 34">
                <a:extLst>
                  <a:ext uri="{FF2B5EF4-FFF2-40B4-BE49-F238E27FC236}">
                    <a16:creationId xmlns:a16="http://schemas.microsoft.com/office/drawing/2014/main" id="{2866F1E7-3815-4EA3-B421-B0D27AA0F6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41" name="Text Box 35">
                  <a:extLst>
                    <a:ext uri="{FF2B5EF4-FFF2-40B4-BE49-F238E27FC236}">
                      <a16:creationId xmlns:a16="http://schemas.microsoft.com/office/drawing/2014/main" id="{C5EC6509-84B0-473D-8D88-0B47A5D86C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42" name="Text Box 36">
                  <a:extLst>
                    <a:ext uri="{FF2B5EF4-FFF2-40B4-BE49-F238E27FC236}">
                      <a16:creationId xmlns:a16="http://schemas.microsoft.com/office/drawing/2014/main" id="{D0BFADA3-6954-48AA-B02C-78A5B8CBBD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40" name="Text Box 38">
                <a:extLst>
                  <a:ext uri="{FF2B5EF4-FFF2-40B4-BE49-F238E27FC236}">
                    <a16:creationId xmlns:a16="http://schemas.microsoft.com/office/drawing/2014/main" id="{EFC08A77-9A76-4838-8906-A24A86344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C9D1F5D4-CAF1-4691-AA6E-B29874D4C9F0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32">
            <a:extLst>
              <a:ext uri="{FF2B5EF4-FFF2-40B4-BE49-F238E27FC236}">
                <a16:creationId xmlns:a16="http://schemas.microsoft.com/office/drawing/2014/main" id="{162C14E5-556C-4D10-93C1-941AD58A33FA}"/>
              </a:ext>
            </a:extLst>
          </p:cNvPr>
          <p:cNvSpPr txBox="1">
            <a:spLocks noChangeArrowheads="1"/>
          </p:cNvSpPr>
          <p:nvPr/>
        </p:nvSpPr>
        <p:spPr>
          <a:xfrm>
            <a:off x="4412295" y="1450631"/>
            <a:ext cx="4548145" cy="82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Wingdings" charset="0"/>
              <a:buNone/>
            </a:pPr>
            <a:r>
              <a:rPr lang="en-US" sz="2100" dirty="0">
                <a:ea typeface="黑体" panose="02010609060101010101" pitchFamily="49" charset="-122"/>
              </a:rPr>
              <a:t>Alice</a:t>
            </a:r>
            <a:r>
              <a:rPr lang="zh-CN" altLang="en-US" sz="2100" dirty="0">
                <a:ea typeface="黑体" panose="02010609060101010101" pitchFamily="49" charset="-122"/>
              </a:rPr>
              <a:t>验证签名，确定数字签名信息的完整性</a:t>
            </a:r>
            <a:r>
              <a:rPr lang="en-US" sz="2100" dirty="0">
                <a:ea typeface="黑体" panose="02010609060101010101" pitchFamily="49" charset="-122"/>
              </a:rPr>
              <a:t>:</a:t>
            </a:r>
          </a:p>
        </p:txBody>
      </p:sp>
      <p:pic>
        <p:nvPicPr>
          <p:cNvPr id="44" name="Picture 40" descr="BS00592_[1]">
            <a:extLst>
              <a:ext uri="{FF2B5EF4-FFF2-40B4-BE49-F238E27FC236}">
                <a16:creationId xmlns:a16="http://schemas.microsoft.com/office/drawing/2014/main" id="{0F054FF2-6A24-4316-82A6-1A43F1443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481" y="2107144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53">
            <a:extLst>
              <a:ext uri="{FF2B5EF4-FFF2-40B4-BE49-F238E27FC236}">
                <a16:creationId xmlns:a16="http://schemas.microsoft.com/office/drawing/2014/main" id="{BFF63960-8440-40A5-8FE9-4536C021F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486" y="4345584"/>
            <a:ext cx="1017588" cy="646113"/>
          </a:xfrm>
          <a:prstGeom prst="rect">
            <a:avLst/>
          </a:prstGeom>
          <a:solidFill>
            <a:srgbClr val="0012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6" name="Text Box 56">
            <a:extLst>
              <a:ext uri="{FF2B5EF4-FFF2-40B4-BE49-F238E27FC236}">
                <a16:creationId xmlns:a16="http://schemas.microsoft.com/office/drawing/2014/main" id="{0F417EED-34B3-403C-8A0F-285328739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098" y="5162002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7" name="Text Box 63">
            <a:extLst>
              <a:ext uri="{FF2B5EF4-FFF2-40B4-BE49-F238E27FC236}">
                <a16:creationId xmlns:a16="http://schemas.microsoft.com/office/drawing/2014/main" id="{8DBA5E87-F807-4511-A1C5-182F09DCF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448" y="5138368"/>
            <a:ext cx="78477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" name="Line 64">
            <a:extLst>
              <a:ext uri="{FF2B5EF4-FFF2-40B4-BE49-F238E27FC236}">
                <a16:creationId xmlns:a16="http://schemas.microsoft.com/office/drawing/2014/main" id="{1C9E499E-FF23-4DA0-9F7D-4D456FA0DB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1941" y="2557093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" name="Line 76">
            <a:extLst>
              <a:ext uri="{FF2B5EF4-FFF2-40B4-BE49-F238E27FC236}">
                <a16:creationId xmlns:a16="http://schemas.microsoft.com/office/drawing/2014/main" id="{EE4D634B-19B7-4FF9-A015-D35E055D6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9679" y="5566993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" name="Line 77">
            <a:extLst>
              <a:ext uri="{FF2B5EF4-FFF2-40B4-BE49-F238E27FC236}">
                <a16:creationId xmlns:a16="http://schemas.microsoft.com/office/drawing/2014/main" id="{02747BAD-4CE7-4945-9CD2-D23ABAE14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07341" y="5560643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1" name="Group 168">
            <a:extLst>
              <a:ext uri="{FF2B5EF4-FFF2-40B4-BE49-F238E27FC236}">
                <a16:creationId xmlns:a16="http://schemas.microsoft.com/office/drawing/2014/main" id="{4827E972-9C0E-4178-8F0F-5FCBDF12A692}"/>
              </a:ext>
            </a:extLst>
          </p:cNvPr>
          <p:cNvGrpSpPr/>
          <p:nvPr/>
        </p:nvGrpSpPr>
        <p:grpSpPr>
          <a:xfrm>
            <a:off x="4647297" y="3186017"/>
            <a:ext cx="1343025" cy="855306"/>
            <a:chOff x="434147" y="4121426"/>
            <a:chExt cx="1343025" cy="855306"/>
          </a:xfrm>
        </p:grpSpPr>
        <p:pic>
          <p:nvPicPr>
            <p:cNvPr id="52" name="Picture 169">
              <a:extLst>
                <a:ext uri="{FF2B5EF4-FFF2-40B4-BE49-F238E27FC236}">
                  <a16:creationId xmlns:a16="http://schemas.microsoft.com/office/drawing/2014/main" id="{3E39474F-EF3D-4FA5-9BAF-8E3D0E3BB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53" name="Text Box 7">
              <a:extLst>
                <a:ext uri="{FF2B5EF4-FFF2-40B4-BE49-F238E27FC236}">
                  <a16:creationId xmlns:a16="http://schemas.microsoft.com/office/drawing/2014/main" id="{14453430-1B14-4B89-9CC3-D91B89826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54" name="Group 176">
            <a:extLst>
              <a:ext uri="{FF2B5EF4-FFF2-40B4-BE49-F238E27FC236}">
                <a16:creationId xmlns:a16="http://schemas.microsoft.com/office/drawing/2014/main" id="{8CEDE928-2122-48CB-A9D9-B50566623140}"/>
              </a:ext>
            </a:extLst>
          </p:cNvPr>
          <p:cNvGrpSpPr/>
          <p:nvPr/>
        </p:nvGrpSpPr>
        <p:grpSpPr>
          <a:xfrm>
            <a:off x="7102121" y="2237662"/>
            <a:ext cx="1855305" cy="908600"/>
            <a:chOff x="3922645" y="4683817"/>
            <a:chExt cx="1855305" cy="908600"/>
          </a:xfrm>
        </p:grpSpPr>
        <p:grpSp>
          <p:nvGrpSpPr>
            <p:cNvPr id="55" name="Group 177">
              <a:extLst>
                <a:ext uri="{FF2B5EF4-FFF2-40B4-BE49-F238E27FC236}">
                  <a16:creationId xmlns:a16="http://schemas.microsoft.com/office/drawing/2014/main" id="{DEBC2DA9-0114-4E7B-9ACE-C0D7ADE0806B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57" name="Group 34">
                <a:extLst>
                  <a:ext uri="{FF2B5EF4-FFF2-40B4-BE49-F238E27FC236}">
                    <a16:creationId xmlns:a16="http://schemas.microsoft.com/office/drawing/2014/main" id="{074F3AA2-4F59-487A-BCBE-C886D0F7BA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59" name="Text Box 35">
                  <a:extLst>
                    <a:ext uri="{FF2B5EF4-FFF2-40B4-BE49-F238E27FC236}">
                      <a16:creationId xmlns:a16="http://schemas.microsoft.com/office/drawing/2014/main" id="{FAC2F736-54FC-4780-8E6F-43DF7D3EA8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60" name="Text Box 36">
                  <a:extLst>
                    <a:ext uri="{FF2B5EF4-FFF2-40B4-BE49-F238E27FC236}">
                      <a16:creationId xmlns:a16="http://schemas.microsoft.com/office/drawing/2014/main" id="{ED873889-C1C8-46C1-8291-187EC3F585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58" name="Text Box 38">
                <a:extLst>
                  <a:ext uri="{FF2B5EF4-FFF2-40B4-BE49-F238E27FC236}">
                    <a16:creationId xmlns:a16="http://schemas.microsoft.com/office/drawing/2014/main" id="{6209846A-1208-452A-9170-B631DE32B0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6" name="Rectangle 178">
              <a:extLst>
                <a:ext uri="{FF2B5EF4-FFF2-40B4-BE49-F238E27FC236}">
                  <a16:creationId xmlns:a16="http://schemas.microsoft.com/office/drawing/2014/main" id="{73BC55D8-68BD-4E7B-9157-A7A24FFAE9E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1" name="Straight Arrow Connector 183">
            <a:extLst>
              <a:ext uri="{FF2B5EF4-FFF2-40B4-BE49-F238E27FC236}">
                <a16:creationId xmlns:a16="http://schemas.microsoft.com/office/drawing/2014/main" id="{3C86B4FE-BE91-4469-AB76-940D3C0FD931}"/>
              </a:ext>
            </a:extLst>
          </p:cNvPr>
          <p:cNvCxnSpPr>
            <a:cxnSpLocks/>
          </p:cNvCxnSpPr>
          <p:nvPr/>
        </p:nvCxnSpPr>
        <p:spPr>
          <a:xfrm>
            <a:off x="5270007" y="2919539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86">
            <a:extLst>
              <a:ext uri="{FF2B5EF4-FFF2-40B4-BE49-F238E27FC236}">
                <a16:creationId xmlns:a16="http://schemas.microsoft.com/office/drawing/2014/main" id="{A841BC3F-8216-4B40-88DC-7569673B33ED}"/>
              </a:ext>
            </a:extLst>
          </p:cNvPr>
          <p:cNvCxnSpPr>
            <a:cxnSpLocks/>
          </p:cNvCxnSpPr>
          <p:nvPr/>
        </p:nvCxnSpPr>
        <p:spPr>
          <a:xfrm>
            <a:off x="5270007" y="4066401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87">
            <a:extLst>
              <a:ext uri="{FF2B5EF4-FFF2-40B4-BE49-F238E27FC236}">
                <a16:creationId xmlns:a16="http://schemas.microsoft.com/office/drawing/2014/main" id="{065776B2-E0F2-4A85-B2D6-36643E3794E7}"/>
              </a:ext>
            </a:extLst>
          </p:cNvPr>
          <p:cNvCxnSpPr>
            <a:cxnSpLocks/>
          </p:cNvCxnSpPr>
          <p:nvPr/>
        </p:nvCxnSpPr>
        <p:spPr>
          <a:xfrm>
            <a:off x="5270007" y="5015214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89">
            <a:extLst>
              <a:ext uri="{FF2B5EF4-FFF2-40B4-BE49-F238E27FC236}">
                <a16:creationId xmlns:a16="http://schemas.microsoft.com/office/drawing/2014/main" id="{C6AC0FBC-2D65-48F2-97C8-7C76A40FB514}"/>
              </a:ext>
            </a:extLst>
          </p:cNvPr>
          <p:cNvGrpSpPr/>
          <p:nvPr/>
        </p:nvGrpSpPr>
        <p:grpSpPr>
          <a:xfrm>
            <a:off x="7462278" y="3674831"/>
            <a:ext cx="1196163" cy="955675"/>
            <a:chOff x="4296054" y="3224833"/>
            <a:chExt cx="1196163" cy="955675"/>
          </a:xfrm>
        </p:grpSpPr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94A98B70-059E-4E78-898D-6015B4AF1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Text Box 15">
              <a:extLst>
                <a:ext uri="{FF2B5EF4-FFF2-40B4-BE49-F238E27FC236}">
                  <a16:creationId xmlns:a16="http://schemas.microsoft.com/office/drawing/2014/main" id="{6E6FE8D2-C4E7-40DC-BB25-8DD9884B7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67" name="Straight Arrow Connector 192">
            <a:extLst>
              <a:ext uri="{FF2B5EF4-FFF2-40B4-BE49-F238E27FC236}">
                <a16:creationId xmlns:a16="http://schemas.microsoft.com/office/drawing/2014/main" id="{24A02CDC-8B4E-4448-9F44-66B9CE461876}"/>
              </a:ext>
            </a:extLst>
          </p:cNvPr>
          <p:cNvCxnSpPr>
            <a:cxnSpLocks/>
          </p:cNvCxnSpPr>
          <p:nvPr/>
        </p:nvCxnSpPr>
        <p:spPr>
          <a:xfrm>
            <a:off x="8062902" y="3213077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93">
            <a:extLst>
              <a:ext uri="{FF2B5EF4-FFF2-40B4-BE49-F238E27FC236}">
                <a16:creationId xmlns:a16="http://schemas.microsoft.com/office/drawing/2014/main" id="{4FF22AC4-459B-4BE9-ADE1-763266418DA2}"/>
              </a:ext>
            </a:extLst>
          </p:cNvPr>
          <p:cNvCxnSpPr>
            <a:cxnSpLocks/>
          </p:cNvCxnSpPr>
          <p:nvPr/>
        </p:nvCxnSpPr>
        <p:spPr>
          <a:xfrm>
            <a:off x="8056278" y="4677442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194">
            <a:extLst>
              <a:ext uri="{FF2B5EF4-FFF2-40B4-BE49-F238E27FC236}">
                <a16:creationId xmlns:a16="http://schemas.microsoft.com/office/drawing/2014/main" id="{8441A1CB-FDBE-4DC6-8ADB-B69A0F8CF080}"/>
              </a:ext>
            </a:extLst>
          </p:cNvPr>
          <p:cNvGrpSpPr/>
          <p:nvPr/>
        </p:nvGrpSpPr>
        <p:grpSpPr>
          <a:xfrm>
            <a:off x="5929099" y="3928073"/>
            <a:ext cx="1491075" cy="812454"/>
            <a:chOff x="1914734" y="3557588"/>
            <a:chExt cx="1491075" cy="812454"/>
          </a:xfrm>
        </p:grpSpPr>
        <p:sp>
          <p:nvSpPr>
            <p:cNvPr id="70" name="Text Box 16">
              <a:extLst>
                <a:ext uri="{FF2B5EF4-FFF2-40B4-BE49-F238E27FC236}">
                  <a16:creationId xmlns:a16="http://schemas.microsoft.com/office/drawing/2014/main" id="{768C4932-A0ED-4F0B-B7D4-3741CE418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71" name="Picture 17" descr="BS00768_[1]">
              <a:extLst>
                <a:ext uri="{FF2B5EF4-FFF2-40B4-BE49-F238E27FC236}">
                  <a16:creationId xmlns:a16="http://schemas.microsoft.com/office/drawing/2014/main" id="{FFAC23A3-74A3-46AF-886E-6CA8D4583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2" name="Group 18">
              <a:extLst>
                <a:ext uri="{FF2B5EF4-FFF2-40B4-BE49-F238E27FC236}">
                  <a16:creationId xmlns:a16="http://schemas.microsoft.com/office/drawing/2014/main" id="{893D2906-CE19-4898-BC76-914E79F84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74" name="Group 19">
                <a:extLst>
                  <a:ext uri="{FF2B5EF4-FFF2-40B4-BE49-F238E27FC236}">
                    <a16:creationId xmlns:a16="http://schemas.microsoft.com/office/drawing/2014/main" id="{8F60287A-68C1-4FDF-92C6-57E38F72D0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76" name="Text Box 20">
                  <a:extLst>
                    <a:ext uri="{FF2B5EF4-FFF2-40B4-BE49-F238E27FC236}">
                      <a16:creationId xmlns:a16="http://schemas.microsoft.com/office/drawing/2014/main" id="{94B70F4E-BDB3-46E9-AF4F-24E138A7EF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77" name="Text Box 21">
                  <a:extLst>
                    <a:ext uri="{FF2B5EF4-FFF2-40B4-BE49-F238E27FC236}">
                      <a16:creationId xmlns:a16="http://schemas.microsoft.com/office/drawing/2014/main" id="{F229F56F-618D-42D2-B99D-94E8BEB355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75" name="Text Box 22">
                <a:extLst>
                  <a:ext uri="{FF2B5EF4-FFF2-40B4-BE49-F238E27FC236}">
                    <a16:creationId xmlns:a16="http://schemas.microsoft.com/office/drawing/2014/main" id="{4A408885-23D8-4027-A54F-641ACC662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73" name="Straight Arrow Connector 198">
              <a:extLst>
                <a:ext uri="{FF2B5EF4-FFF2-40B4-BE49-F238E27FC236}">
                  <a16:creationId xmlns:a16="http://schemas.microsoft.com/office/drawing/2014/main" id="{166FB587-791E-4A2F-8EBD-2400148B9EF5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203">
            <a:extLst>
              <a:ext uri="{FF2B5EF4-FFF2-40B4-BE49-F238E27FC236}">
                <a16:creationId xmlns:a16="http://schemas.microsoft.com/office/drawing/2014/main" id="{7B267DBF-654C-4BFB-B033-67FAABC04476}"/>
              </a:ext>
            </a:extLst>
          </p:cNvPr>
          <p:cNvGrpSpPr/>
          <p:nvPr/>
        </p:nvGrpSpPr>
        <p:grpSpPr>
          <a:xfrm>
            <a:off x="5624504" y="5347999"/>
            <a:ext cx="1789043" cy="1107996"/>
            <a:chOff x="10084905" y="1590261"/>
            <a:chExt cx="1789043" cy="1107996"/>
          </a:xfrm>
        </p:grpSpPr>
        <p:sp>
          <p:nvSpPr>
            <p:cNvPr id="79" name="TextBox 204">
              <a:extLst>
                <a:ext uri="{FF2B5EF4-FFF2-40B4-BE49-F238E27FC236}">
                  <a16:creationId xmlns:a16="http://schemas.microsoft.com/office/drawing/2014/main" id="{4912E3A1-C9A6-4AF8-AE3C-0298760C8957}"/>
                </a:ext>
              </a:extLst>
            </p:cNvPr>
            <p:cNvSpPr txBox="1"/>
            <p:nvPr/>
          </p:nvSpPr>
          <p:spPr>
            <a:xfrm>
              <a:off x="10707757" y="1590261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80" name="TextBox 205">
              <a:extLst>
                <a:ext uri="{FF2B5EF4-FFF2-40B4-BE49-F238E27FC236}">
                  <a16:creationId xmlns:a16="http://schemas.microsoft.com/office/drawing/2014/main" id="{3EAF7559-75FE-43CB-AD6F-FD76160D7A60}"/>
                </a:ext>
              </a:extLst>
            </p:cNvPr>
            <p:cNvSpPr txBox="1"/>
            <p:nvPr/>
          </p:nvSpPr>
          <p:spPr>
            <a:xfrm>
              <a:off x="10084905" y="1881807"/>
              <a:ext cx="1789043" cy="39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equal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37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公钥加密算法：</a:t>
            </a:r>
            <a:r>
              <a:rPr lang="en-US" altLang="zh-CN" dirty="0"/>
              <a:t>RSA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070DD6-9C23-9845-83F8-26D99BC9F34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76872"/>
            <a:ext cx="8496944" cy="3475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>
              <a:lnSpc>
                <a:spcPct val="110000"/>
              </a:lnSpc>
            </a:pPr>
            <a:r>
              <a:rPr lang="zh-CN" altLang="en-US" sz="2400" dirty="0"/>
              <a:t>待发送的消息</a:t>
            </a:r>
            <a:r>
              <a:rPr lang="en-US" sz="2400" dirty="0"/>
              <a:t>: </a:t>
            </a:r>
            <a:r>
              <a:rPr lang="zh-CN" altLang="en-US" sz="2400" dirty="0"/>
              <a:t>看成比特序列</a:t>
            </a:r>
            <a:endParaRPr lang="en-US" sz="2400" dirty="0"/>
          </a:p>
          <a:p>
            <a:pPr marL="277813" indent="-277813">
              <a:lnSpc>
                <a:spcPct val="110000"/>
              </a:lnSpc>
            </a:pPr>
            <a:r>
              <a:rPr lang="zh-CN" altLang="en-US" sz="2400" dirty="0"/>
              <a:t>二进制比特序列可以被表示为整数</a:t>
            </a:r>
            <a:r>
              <a:rPr lang="en-US" sz="2400" dirty="0"/>
              <a:t> </a:t>
            </a:r>
          </a:p>
          <a:p>
            <a:pPr marL="277813" indent="-277813"/>
            <a:r>
              <a:rPr lang="zh-CN" altLang="en-US" sz="2400" dirty="0"/>
              <a:t>因此，加密消息就是加密整数</a:t>
            </a:r>
            <a:endParaRPr lang="en-US" sz="2400" dirty="0"/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example:</a:t>
            </a:r>
          </a:p>
          <a:p>
            <a:pPr marL="693738" indent="-223838"/>
            <a:r>
              <a:rPr lang="en-US" sz="2000" dirty="0"/>
              <a:t>m= 10010001. </a:t>
            </a:r>
            <a:r>
              <a:rPr lang="zh-CN" altLang="en-US" sz="2000" dirty="0"/>
              <a:t>这个消息可以被看成</a:t>
            </a:r>
            <a:r>
              <a:rPr lang="en-US" altLang="zh-CN" sz="2000" dirty="0"/>
              <a:t>10</a:t>
            </a:r>
            <a:r>
              <a:rPr lang="zh-CN" altLang="en-US" sz="2000" dirty="0"/>
              <a:t>进制下的整数</a:t>
            </a:r>
            <a:r>
              <a:rPr lang="en-US" sz="2000" dirty="0"/>
              <a:t>145. </a:t>
            </a:r>
          </a:p>
          <a:p>
            <a:pPr marL="693738" indent="-223838"/>
            <a:r>
              <a:rPr lang="zh-CN" altLang="en-US" sz="2000" dirty="0"/>
              <a:t>要加密</a:t>
            </a:r>
            <a:r>
              <a:rPr lang="en-US" sz="2000" dirty="0"/>
              <a:t> m, </a:t>
            </a:r>
            <a:r>
              <a:rPr lang="zh-CN" altLang="en-US" sz="2000" dirty="0"/>
              <a:t>我们只需要将</a:t>
            </a:r>
            <a:r>
              <a:rPr lang="en-US" altLang="zh-CN" sz="2000" dirty="0"/>
              <a:t>145</a:t>
            </a:r>
            <a:r>
              <a:rPr lang="zh-CN" altLang="en-US" sz="2000" dirty="0"/>
              <a:t>转化成另一个整数</a:t>
            </a:r>
            <a:r>
              <a:rPr lang="en-US" sz="2000" dirty="0"/>
              <a:t>(</a:t>
            </a:r>
            <a:r>
              <a:rPr lang="zh-CN" altLang="en-US" sz="2000" dirty="0"/>
              <a:t>并能被接收方正确解码回</a:t>
            </a:r>
            <a:r>
              <a:rPr lang="en-US" altLang="zh-CN" sz="2000" dirty="0"/>
              <a:t>145</a:t>
            </a:r>
            <a:r>
              <a:rPr lang="en-US" sz="2000" dirty="0"/>
              <a:t>)</a:t>
            </a:r>
            <a:r>
              <a:rPr lang="zh-CN" altLang="en-US" sz="2000" dirty="0"/>
              <a:t>即可</a:t>
            </a:r>
            <a:r>
              <a:rPr lang="en-US" sz="2000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 txBox="1">
            <a:spLocks/>
          </p:cNvSpPr>
          <p:nvPr/>
        </p:nvSpPr>
        <p:spPr>
          <a:xfrm>
            <a:off x="435429" y="1412776"/>
            <a:ext cx="10515600" cy="59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>
                <a:latin typeface="+mn-lt"/>
              </a:rPr>
              <a:t>RSA: </a:t>
            </a:r>
            <a:r>
              <a:rPr lang="zh-CN" altLang="en-US" sz="3200" dirty="0">
                <a:latin typeface="+mn-lt"/>
              </a:rPr>
              <a:t>准备工作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8690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9DEC27-546E-4F8B-B91F-97E1BF4C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+mn-lt"/>
              </a:rPr>
              <a:t>哈希函数算法</a:t>
            </a:r>
            <a:endParaRPr lang="en-US" b="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DD66F72-A039-462A-842C-9C671FAF237E}"/>
              </a:ext>
            </a:extLst>
          </p:cNvPr>
          <p:cNvSpPr txBox="1">
            <a:spLocks noChangeArrowheads="1"/>
          </p:cNvSpPr>
          <p:nvPr/>
        </p:nvSpPr>
        <p:spPr>
          <a:xfrm>
            <a:off x="455645" y="1556792"/>
            <a:ext cx="8212154" cy="34861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4794"/>
            <a:r>
              <a:rPr lang="zh-CN" altLang="en-US" sz="2400" dirty="0">
                <a:solidFill>
                  <a:srgbClr val="C00000"/>
                </a:solidFill>
                <a:ea typeface="黑体" panose="02010609060101010101" pitchFamily="49" charset="-122"/>
              </a:rPr>
              <a:t>广泛使用的</a:t>
            </a:r>
            <a:r>
              <a:rPr lang="en-US" altLang="zh-CN" sz="2400" dirty="0">
                <a:solidFill>
                  <a:srgbClr val="C00000"/>
                </a:solidFill>
                <a:ea typeface="黑体" panose="02010609060101010101" pitchFamily="49" charset="-122"/>
              </a:rPr>
              <a:t>MD5 </a:t>
            </a:r>
            <a:r>
              <a:rPr lang="zh-CN" altLang="en-US" sz="2400" dirty="0">
                <a:solidFill>
                  <a:srgbClr val="C00000"/>
                </a:solidFill>
                <a:ea typeface="黑体" panose="02010609060101010101" pitchFamily="49" charset="-122"/>
              </a:rPr>
              <a:t>哈希函数</a:t>
            </a:r>
            <a:r>
              <a:rPr lang="en-US" sz="2400" dirty="0">
                <a:solidFill>
                  <a:srgbClr val="C00000"/>
                </a:solidFill>
                <a:ea typeface="黑体" panose="02010609060101010101" pitchFamily="49" charset="-122"/>
              </a:rPr>
              <a:t>(RFC 1321) </a:t>
            </a:r>
          </a:p>
          <a:p>
            <a:pPr lvl="1"/>
            <a:r>
              <a:rPr lang="zh-CN" altLang="en-US" sz="2100" dirty="0">
                <a:ea typeface="黑体" panose="02010609060101010101" pitchFamily="49" charset="-122"/>
              </a:rPr>
              <a:t>经过</a:t>
            </a:r>
            <a:r>
              <a:rPr lang="en-US" altLang="zh-CN" sz="2100" dirty="0">
                <a:ea typeface="黑体" panose="02010609060101010101" pitchFamily="49" charset="-122"/>
              </a:rPr>
              <a:t>4</a:t>
            </a:r>
            <a:r>
              <a:rPr lang="zh-CN" altLang="en-US" sz="2100" dirty="0">
                <a:ea typeface="黑体" panose="02010609060101010101" pitchFamily="49" charset="-122"/>
              </a:rPr>
              <a:t>个步骤，计算得到</a:t>
            </a:r>
            <a:r>
              <a:rPr lang="en-US" sz="2100" dirty="0">
                <a:ea typeface="黑体" panose="02010609060101010101" pitchFamily="49" charset="-122"/>
              </a:rPr>
              <a:t>128</a:t>
            </a:r>
            <a:r>
              <a:rPr lang="zh-CN" altLang="en-US" sz="2100" dirty="0">
                <a:ea typeface="黑体" panose="02010609060101010101" pitchFamily="49" charset="-122"/>
              </a:rPr>
              <a:t>比特的信息摘要</a:t>
            </a:r>
            <a:endParaRPr lang="en-US" altLang="zh-CN" sz="2100" dirty="0">
              <a:ea typeface="黑体" panose="02010609060101010101" pitchFamily="49" charset="-122"/>
            </a:endParaRPr>
          </a:p>
          <a:p>
            <a:pPr lvl="1"/>
            <a:r>
              <a:rPr lang="zh-CN" altLang="en-US" sz="2100" dirty="0">
                <a:ea typeface="黑体" panose="02010609060101010101" pitchFamily="49" charset="-122"/>
              </a:rPr>
              <a:t>通过</a:t>
            </a:r>
            <a:r>
              <a:rPr lang="en-US" sz="2100" dirty="0">
                <a:ea typeface="黑体" panose="02010609060101010101" pitchFamily="49" charset="-122"/>
              </a:rPr>
              <a:t>128</a:t>
            </a:r>
            <a:r>
              <a:rPr lang="zh-CN" altLang="en-US" sz="2100" dirty="0">
                <a:ea typeface="黑体" panose="02010609060101010101" pitchFamily="49" charset="-122"/>
              </a:rPr>
              <a:t>比特的字符串</a:t>
            </a:r>
            <a:r>
              <a:rPr lang="en-US" sz="2100" dirty="0">
                <a:ea typeface="黑体" panose="02010609060101010101" pitchFamily="49" charset="-122"/>
              </a:rPr>
              <a:t>x, </a:t>
            </a:r>
            <a:r>
              <a:rPr lang="zh-CN" altLang="en-US" sz="2100" dirty="0">
                <a:ea typeface="黑体" panose="02010609060101010101" pitchFamily="49" charset="-122"/>
              </a:rPr>
              <a:t>很难构造出一个字符串</a:t>
            </a:r>
            <a:r>
              <a:rPr lang="en-US" altLang="zh-CN" sz="2100" dirty="0">
                <a:ea typeface="黑体" panose="02010609060101010101" pitchFamily="49" charset="-122"/>
              </a:rPr>
              <a:t>m</a:t>
            </a:r>
            <a:r>
              <a:rPr lang="zh-CN" altLang="en-US" sz="2100" dirty="0">
                <a:ea typeface="黑体" panose="02010609060101010101" pitchFamily="49" charset="-122"/>
              </a:rPr>
              <a:t>，使得</a:t>
            </a:r>
            <a:r>
              <a:rPr lang="en-US" altLang="zh-CN" sz="2100" dirty="0">
                <a:ea typeface="黑体" panose="02010609060101010101" pitchFamily="49" charset="-122"/>
              </a:rPr>
              <a:t>m</a:t>
            </a:r>
            <a:r>
              <a:rPr lang="zh-CN" altLang="en-US" sz="2100" dirty="0">
                <a:ea typeface="黑体" panose="02010609060101010101" pitchFamily="49" charset="-122"/>
              </a:rPr>
              <a:t>的</a:t>
            </a:r>
            <a:r>
              <a:rPr lang="en-US" sz="2100" dirty="0">
                <a:ea typeface="黑体" panose="02010609060101010101" pitchFamily="49" charset="-122"/>
              </a:rPr>
              <a:t>MD5</a:t>
            </a:r>
            <a:r>
              <a:rPr lang="zh-CN" altLang="en-US" sz="2100" dirty="0">
                <a:ea typeface="黑体" panose="02010609060101010101" pitchFamily="49" charset="-122"/>
              </a:rPr>
              <a:t>的哈希值等于</a:t>
            </a:r>
            <a:r>
              <a:rPr lang="en-US" sz="2100" dirty="0">
                <a:ea typeface="黑体" panose="02010609060101010101" pitchFamily="49" charset="-122"/>
              </a:rPr>
              <a:t>x</a:t>
            </a:r>
          </a:p>
          <a:p>
            <a:pPr indent="-215504"/>
            <a:r>
              <a:rPr lang="zh-CN" altLang="en-US" sz="2400" dirty="0">
                <a:solidFill>
                  <a:srgbClr val="C00000"/>
                </a:solidFill>
                <a:ea typeface="黑体" panose="02010609060101010101" pitchFamily="49" charset="-122"/>
              </a:rPr>
              <a:t>另外一种算法</a:t>
            </a:r>
            <a:r>
              <a:rPr lang="en-US" sz="2400" dirty="0">
                <a:solidFill>
                  <a:srgbClr val="C00000"/>
                </a:solidFill>
                <a:ea typeface="黑体" panose="02010609060101010101" pitchFamily="49" charset="-122"/>
              </a:rPr>
              <a:t>SHA-1 </a:t>
            </a:r>
          </a:p>
          <a:p>
            <a:pPr lvl="1"/>
            <a:r>
              <a:rPr lang="zh-CN" altLang="en-US" sz="2100" dirty="0">
                <a:ea typeface="黑体" panose="02010609060101010101" pitchFamily="49" charset="-122"/>
              </a:rPr>
              <a:t>美国标准</a:t>
            </a:r>
            <a:r>
              <a:rPr lang="en-US" sz="2100" dirty="0">
                <a:ea typeface="黑体" panose="02010609060101010101" pitchFamily="49" charset="-122"/>
              </a:rPr>
              <a:t>[</a:t>
            </a:r>
            <a:r>
              <a:rPr lang="en-US" sz="1800" dirty="0">
                <a:ea typeface="黑体" panose="02010609060101010101" pitchFamily="49" charset="-122"/>
              </a:rPr>
              <a:t>NIST, FIPS PUB 180-1]</a:t>
            </a:r>
            <a:endParaRPr lang="en-US" sz="2100" dirty="0">
              <a:ea typeface="黑体" panose="02010609060101010101" pitchFamily="49" charset="-122"/>
            </a:endParaRPr>
          </a:p>
          <a:p>
            <a:pPr lvl="1"/>
            <a:r>
              <a:rPr lang="en-US" altLang="zh-CN" sz="2100" dirty="0">
                <a:ea typeface="黑体" panose="02010609060101010101" pitchFamily="49" charset="-122"/>
              </a:rPr>
              <a:t>160</a:t>
            </a:r>
            <a:r>
              <a:rPr lang="zh-CN" altLang="en-US" sz="2100" dirty="0">
                <a:ea typeface="黑体" panose="02010609060101010101" pitchFamily="49" charset="-122"/>
              </a:rPr>
              <a:t>比特的信息摘要</a:t>
            </a:r>
            <a:endParaRPr lang="en-US" sz="21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410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92417A-E9C4-467B-87BB-E3751747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+mn-lt"/>
              </a:rPr>
              <a:t>身份验证</a:t>
            </a:r>
            <a:r>
              <a:rPr lang="en-US" b="0" dirty="0">
                <a:latin typeface="+mn-lt"/>
              </a:rPr>
              <a:t>: </a:t>
            </a:r>
            <a:r>
              <a:rPr lang="zh-CN" altLang="en-US" b="0" dirty="0">
                <a:latin typeface="+mn-lt"/>
              </a:rPr>
              <a:t>让我们完善验证协议</a:t>
            </a:r>
            <a:r>
              <a:rPr lang="en-US" b="0" dirty="0">
                <a:latin typeface="+mn-lt"/>
              </a:rPr>
              <a:t>5.0</a:t>
            </a:r>
            <a:endParaRPr lang="en-US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04C1C52-98AA-417A-B98B-193A3CDD3FAF}"/>
              </a:ext>
            </a:extLst>
          </p:cNvPr>
          <p:cNvSpPr txBox="1">
            <a:spLocks noChangeArrowheads="1"/>
          </p:cNvSpPr>
          <p:nvPr/>
        </p:nvSpPr>
        <p:spPr>
          <a:xfrm>
            <a:off x="465947" y="1493278"/>
            <a:ext cx="8076735" cy="6893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sz="2100" dirty="0">
                <a:solidFill>
                  <a:srgbClr val="C00000"/>
                </a:solidFill>
                <a:ea typeface="黑体" panose="02010609060101010101" pitchFamily="49" charset="-122"/>
              </a:rPr>
              <a:t>问题回顾</a:t>
            </a:r>
            <a:r>
              <a:rPr lang="en-US" sz="2100" dirty="0">
                <a:solidFill>
                  <a:srgbClr val="C00000"/>
                </a:solidFill>
                <a:ea typeface="黑体" panose="02010609060101010101" pitchFamily="49" charset="-122"/>
              </a:rPr>
              <a:t>: </a:t>
            </a:r>
            <a:r>
              <a:rPr lang="en-US" sz="2100" dirty="0">
                <a:ea typeface="黑体" panose="02010609060101010101" pitchFamily="49" charset="-122"/>
              </a:rPr>
              <a:t>Trudy </a:t>
            </a:r>
            <a:r>
              <a:rPr lang="zh-CN" altLang="en-US" sz="2100" dirty="0">
                <a:ea typeface="黑体" panose="02010609060101010101" pitchFamily="49" charset="-122"/>
              </a:rPr>
              <a:t>向</a:t>
            </a:r>
            <a:r>
              <a:rPr lang="en-US" altLang="zh-CN" sz="2100" dirty="0">
                <a:ea typeface="黑体" panose="02010609060101010101" pitchFamily="49" charset="-122"/>
              </a:rPr>
              <a:t>Bob </a:t>
            </a:r>
            <a:r>
              <a:rPr lang="zh-CN" altLang="en-US" sz="2100" dirty="0">
                <a:ea typeface="黑体" panose="02010609060101010101" pitchFamily="49" charset="-122"/>
              </a:rPr>
              <a:t>假装自己是</a:t>
            </a:r>
            <a:r>
              <a:rPr lang="en-US" sz="2100" dirty="0">
                <a:ea typeface="黑体" panose="02010609060101010101" pitchFamily="49" charset="-122"/>
              </a:rPr>
              <a:t>Alice </a:t>
            </a:r>
            <a:r>
              <a:rPr lang="zh-CN" altLang="en-US" sz="2100" dirty="0">
                <a:ea typeface="黑体" panose="02010609060101010101" pitchFamily="49" charset="-122"/>
              </a:rPr>
              <a:t>，向</a:t>
            </a:r>
            <a:r>
              <a:rPr lang="en-US" altLang="zh-CN" sz="2100" dirty="0">
                <a:ea typeface="黑体" panose="02010609060101010101" pitchFamily="49" charset="-122"/>
              </a:rPr>
              <a:t>Alice</a:t>
            </a:r>
            <a:r>
              <a:rPr lang="zh-CN" altLang="en-US" sz="2100" dirty="0">
                <a:ea typeface="黑体" panose="02010609060101010101" pitchFamily="49" charset="-122"/>
              </a:rPr>
              <a:t>假装自己是</a:t>
            </a:r>
            <a:r>
              <a:rPr lang="en-US" sz="2100" dirty="0">
                <a:ea typeface="黑体" panose="02010609060101010101" pitchFamily="49" charset="-122"/>
              </a:rPr>
              <a:t>Bob</a:t>
            </a:r>
          </a:p>
        </p:txBody>
      </p:sp>
      <p:pic>
        <p:nvPicPr>
          <p:cNvPr id="7" name="Picture 4" descr="Bob">
            <a:extLst>
              <a:ext uri="{FF2B5EF4-FFF2-40B4-BE49-F238E27FC236}">
                <a16:creationId xmlns:a16="http://schemas.microsoft.com/office/drawing/2014/main" id="{6E7F55CA-CCD6-40B7-9E0C-38B8A0381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2247" y="2617047"/>
            <a:ext cx="514965" cy="526204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" descr="Eve">
            <a:extLst>
              <a:ext uri="{FF2B5EF4-FFF2-40B4-BE49-F238E27FC236}">
                <a16:creationId xmlns:a16="http://schemas.microsoft.com/office/drawing/2014/main" id="{19D21307-D0D4-4208-8211-8E6FCD05B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140" y="2430325"/>
            <a:ext cx="715565" cy="85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2BFF4243-6473-4218-AE00-98C75401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3637" y="2513825"/>
            <a:ext cx="454400" cy="559852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" name="Group 21">
            <a:extLst>
              <a:ext uri="{FF2B5EF4-FFF2-40B4-BE49-F238E27FC236}">
                <a16:creationId xmlns:a16="http://schemas.microsoft.com/office/drawing/2014/main" id="{10FBB0AA-1AF0-4B69-98BD-BEE78C24A07E}"/>
              </a:ext>
            </a:extLst>
          </p:cNvPr>
          <p:cNvGrpSpPr/>
          <p:nvPr/>
        </p:nvGrpSpPr>
        <p:grpSpPr>
          <a:xfrm>
            <a:off x="1778034" y="2663534"/>
            <a:ext cx="1950710" cy="323165"/>
            <a:chOff x="2221395" y="2408377"/>
            <a:chExt cx="2600947" cy="430886"/>
          </a:xfrm>
        </p:grpSpPr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A1732762-F8D8-412E-BC54-87138F6A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F068C829-1BE3-4286-A81A-0FBB42FBA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4526" y="2408377"/>
              <a:ext cx="1257183" cy="43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500" dirty="0">
                  <a:latin typeface="+mn-lt"/>
                  <a:ea typeface="黑体" panose="02010609060101010101" pitchFamily="49" charset="-122"/>
                  <a:cs typeface="Arial" charset="0"/>
                </a:rPr>
                <a:t>I am Alice</a:t>
              </a:r>
            </a:p>
          </p:txBody>
        </p:sp>
      </p:grpSp>
      <p:grpSp>
        <p:nvGrpSpPr>
          <p:cNvPr id="13" name="Group 29">
            <a:extLst>
              <a:ext uri="{FF2B5EF4-FFF2-40B4-BE49-F238E27FC236}">
                <a16:creationId xmlns:a16="http://schemas.microsoft.com/office/drawing/2014/main" id="{82F354A4-9E81-4B67-9AC4-A968D3E7F741}"/>
              </a:ext>
            </a:extLst>
          </p:cNvPr>
          <p:cNvGrpSpPr/>
          <p:nvPr/>
        </p:nvGrpSpPr>
        <p:grpSpPr>
          <a:xfrm>
            <a:off x="5182135" y="2693299"/>
            <a:ext cx="1687115" cy="323165"/>
            <a:chOff x="6760197" y="2448063"/>
            <a:chExt cx="2249487" cy="430886"/>
          </a:xfrm>
        </p:grpSpPr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A1AD3119-F229-4D67-86AB-58052B186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BBF11DF3-BA47-437A-B8F4-92E6ECA71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9102" y="2448063"/>
              <a:ext cx="1257183" cy="43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500" dirty="0">
                  <a:latin typeface="+mn-lt"/>
                  <a:ea typeface="黑体" panose="02010609060101010101" pitchFamily="49" charset="-122"/>
                  <a:cs typeface="Arial" charset="0"/>
                </a:rPr>
                <a:t>I am Alice</a:t>
              </a:r>
            </a:p>
          </p:txBody>
        </p:sp>
      </p:grpSp>
      <p:grpSp>
        <p:nvGrpSpPr>
          <p:cNvPr id="16" name="Group 34">
            <a:extLst>
              <a:ext uri="{FF2B5EF4-FFF2-40B4-BE49-F238E27FC236}">
                <a16:creationId xmlns:a16="http://schemas.microsoft.com/office/drawing/2014/main" id="{6508120D-B186-415D-AB5D-A5D40FD9FC4C}"/>
              </a:ext>
            </a:extLst>
          </p:cNvPr>
          <p:cNvGrpSpPr/>
          <p:nvPr/>
        </p:nvGrpSpPr>
        <p:grpSpPr>
          <a:xfrm>
            <a:off x="5260457" y="3377803"/>
            <a:ext cx="1772516" cy="292220"/>
            <a:chOff x="6864626" y="3360738"/>
            <a:chExt cx="2363355" cy="389626"/>
          </a:xfrm>
        </p:grpSpPr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837A3346-50B4-402C-B75A-3A2547AA5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F2E14E85-7839-4D16-93D8-E3D1534BA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7274" y="3360738"/>
              <a:ext cx="2270707" cy="369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latin typeface="+mn-lt"/>
                  <a:ea typeface="黑体" panose="02010609060101010101" pitchFamily="49" charset="-122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19" name="Group 38">
            <a:extLst>
              <a:ext uri="{FF2B5EF4-FFF2-40B4-BE49-F238E27FC236}">
                <a16:creationId xmlns:a16="http://schemas.microsoft.com/office/drawing/2014/main" id="{8C260098-0AD3-4D74-AF8C-2FA98A0331CF}"/>
              </a:ext>
            </a:extLst>
          </p:cNvPr>
          <p:cNvGrpSpPr/>
          <p:nvPr/>
        </p:nvGrpSpPr>
        <p:grpSpPr>
          <a:xfrm>
            <a:off x="1778033" y="3841320"/>
            <a:ext cx="1957891" cy="325661"/>
            <a:chOff x="2221395" y="3978760"/>
            <a:chExt cx="2610521" cy="434214"/>
          </a:xfrm>
        </p:grpSpPr>
        <p:sp>
          <p:nvSpPr>
            <p:cNvPr id="20" name="Line 34">
              <a:extLst>
                <a:ext uri="{FF2B5EF4-FFF2-40B4-BE49-F238E27FC236}">
                  <a16:creationId xmlns:a16="http://schemas.microsoft.com/office/drawing/2014/main" id="{6BBD7CCD-7125-496F-960F-3EAC7D830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1" name="Text Box 35">
              <a:extLst>
                <a:ext uri="{FF2B5EF4-FFF2-40B4-BE49-F238E27FC236}">
                  <a16:creationId xmlns:a16="http://schemas.microsoft.com/office/drawing/2014/main" id="{A3CB912F-671D-4953-86B2-7B76E6463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1210" y="3978760"/>
              <a:ext cx="2270706" cy="369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latin typeface="+mn-lt"/>
                  <a:ea typeface="黑体" panose="02010609060101010101" pitchFamily="49" charset="-122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22" name="Group 41">
            <a:extLst>
              <a:ext uri="{FF2B5EF4-FFF2-40B4-BE49-F238E27FC236}">
                <a16:creationId xmlns:a16="http://schemas.microsoft.com/office/drawing/2014/main" id="{58B75F8C-01C1-448E-B4A5-A514FE912A7C}"/>
              </a:ext>
            </a:extLst>
          </p:cNvPr>
          <p:cNvGrpSpPr/>
          <p:nvPr/>
        </p:nvGrpSpPr>
        <p:grpSpPr>
          <a:xfrm>
            <a:off x="3722792" y="4331754"/>
            <a:ext cx="1815754" cy="1247090"/>
            <a:chOff x="4814405" y="4632672"/>
            <a:chExt cx="2421004" cy="1662786"/>
          </a:xfrm>
        </p:grpSpPr>
        <p:grpSp>
          <p:nvGrpSpPr>
            <p:cNvPr id="23" name="Group 47">
              <a:extLst>
                <a:ext uri="{FF2B5EF4-FFF2-40B4-BE49-F238E27FC236}">
                  <a16:creationId xmlns:a16="http://schemas.microsoft.com/office/drawing/2014/main" id="{EDCA6897-6E55-40DA-BAE0-6A58E89EC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8116" y="4794944"/>
              <a:ext cx="1762125" cy="779464"/>
              <a:chOff x="1301" y="3314"/>
              <a:chExt cx="1110" cy="491"/>
            </a:xfrm>
          </p:grpSpPr>
          <p:sp>
            <p:nvSpPr>
              <p:cNvPr id="26" name="Text Box 48">
                <a:extLst>
                  <a:ext uri="{FF2B5EF4-FFF2-40B4-BE49-F238E27FC236}">
                    <a16:creationId xmlns:a16="http://schemas.microsoft.com/office/drawing/2014/main" id="{DAA80C6C-6D7E-45D5-9080-691B4A6AC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6" y="3526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T</a:t>
                </a:r>
              </a:p>
            </p:txBody>
          </p:sp>
          <p:sp>
            <p:nvSpPr>
              <p:cNvPr id="27" name="Text Box 49">
                <a:extLst>
                  <a:ext uri="{FF2B5EF4-FFF2-40B4-BE49-F238E27FC236}">
                    <a16:creationId xmlns:a16="http://schemas.microsoft.com/office/drawing/2014/main" id="{F6D6547A-5B1B-4302-9283-D86336A39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3414"/>
                <a:ext cx="11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ea typeface="黑体" panose="02010609060101010101" pitchFamily="49" charset="-122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28" name="Text Box 50">
                <a:extLst>
                  <a:ext uri="{FF2B5EF4-FFF2-40B4-BE49-F238E27FC236}">
                    <a16:creationId xmlns:a16="http://schemas.microsoft.com/office/drawing/2014/main" id="{BF3BFFD0-C137-4057-A13B-21DE9DC612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4" y="3332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+</a:t>
                </a:r>
              </a:p>
            </p:txBody>
          </p:sp>
          <p:sp>
            <p:nvSpPr>
              <p:cNvPr id="29" name="Text Box 51">
                <a:extLst>
                  <a:ext uri="{FF2B5EF4-FFF2-40B4-BE49-F238E27FC236}">
                    <a16:creationId xmlns:a16="http://schemas.microsoft.com/office/drawing/2014/main" id="{E71BE722-9565-45BF-88E7-5A5E7D1B5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0" y="3534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T</a:t>
                </a:r>
              </a:p>
            </p:txBody>
          </p:sp>
          <p:sp>
            <p:nvSpPr>
              <p:cNvPr id="30" name="Text Box 52">
                <a:extLst>
                  <a:ext uri="{FF2B5EF4-FFF2-40B4-BE49-F238E27FC236}">
                    <a16:creationId xmlns:a16="http://schemas.microsoft.com/office/drawing/2014/main" id="{5CF397F8-16A9-4CD3-B076-42E7962A38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0" y="3314"/>
                <a:ext cx="20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24" name="Text Box 53">
              <a:extLst>
                <a:ext uri="{FF2B5EF4-FFF2-40B4-BE49-F238E27FC236}">
                  <a16:creationId xmlns:a16="http://schemas.microsoft.com/office/drawing/2014/main" id="{4183AEA8-67C3-4915-AFC9-14557EFB5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4900" y="4632672"/>
              <a:ext cx="1730729" cy="430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500" dirty="0">
                  <a:latin typeface="+mn-lt"/>
                  <a:ea typeface="黑体" panose="02010609060101010101" pitchFamily="49" charset="-122"/>
                  <a:cs typeface="Arial" charset="0"/>
                </a:rPr>
                <a:t>Trudy 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  <a:cs typeface="Arial" charset="0"/>
                </a:rPr>
                <a:t>恢复</a:t>
              </a:r>
              <a:r>
                <a:rPr lang="en-US" sz="1500" dirty="0">
                  <a:latin typeface="+mn-lt"/>
                  <a:ea typeface="黑体" panose="02010609060101010101" pitchFamily="49" charset="-122"/>
                  <a:cs typeface="Arial" charset="0"/>
                </a:rPr>
                <a:t> m:</a:t>
              </a:r>
            </a:p>
          </p:txBody>
        </p:sp>
        <p:sp>
          <p:nvSpPr>
            <p:cNvPr id="25" name="Text Box 54">
              <a:extLst>
                <a:ext uri="{FF2B5EF4-FFF2-40B4-BE49-F238E27FC236}">
                  <a16:creationId xmlns:a16="http://schemas.microsoft.com/office/drawing/2014/main" id="{488EC114-DBA3-46CB-993B-E3AAC5C8F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405" y="5427529"/>
              <a:ext cx="2421004" cy="867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zh-CN" altLang="en-US" sz="1500" dirty="0">
                  <a:latin typeface="+mn-lt"/>
                  <a:ea typeface="黑体" panose="02010609060101010101" pitchFamily="49" charset="-122"/>
                  <a:cs typeface="Arial" charset="0"/>
                </a:rPr>
                <a:t>然后发送</a:t>
              </a:r>
              <a:r>
                <a:rPr lang="en-US" altLang="zh-CN" sz="1500" dirty="0">
                  <a:latin typeface="+mn-lt"/>
                  <a:ea typeface="黑体" panose="02010609060101010101" pitchFamily="49" charset="-122"/>
                  <a:cs typeface="Arial" charset="0"/>
                </a:rPr>
                <a:t>m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  <a:cs typeface="Arial" charset="0"/>
                </a:rPr>
                <a:t>给</a:t>
              </a:r>
              <a:r>
                <a:rPr lang="en-US" sz="1500" dirty="0">
                  <a:latin typeface="+mn-lt"/>
                  <a:ea typeface="黑体" panose="02010609060101010101" pitchFamily="49" charset="-122"/>
                  <a:cs typeface="Arial" charset="0"/>
                </a:rPr>
                <a:t> Alice 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  <a:cs typeface="Arial" charset="0"/>
                </a:rPr>
                <a:t>并且使用</a:t>
              </a:r>
              <a:r>
                <a:rPr lang="en-US" altLang="zh-CN" sz="1500" dirty="0">
                  <a:latin typeface="+mn-lt"/>
                  <a:ea typeface="黑体" panose="02010609060101010101" pitchFamily="49" charset="-122"/>
                  <a:cs typeface="Arial" charset="0"/>
                </a:rPr>
                <a:t>Alice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  <a:cs typeface="Arial" charset="0"/>
                </a:rPr>
                <a:t>的公钥进行加密</a:t>
              </a:r>
              <a:endParaRPr lang="en-US" sz="1500" dirty="0">
                <a:latin typeface="+mn-lt"/>
                <a:ea typeface="黑体" panose="02010609060101010101" pitchFamily="49" charset="-122"/>
                <a:cs typeface="Arial" charset="0"/>
              </a:endParaRPr>
            </a:p>
          </p:txBody>
        </p:sp>
      </p:grpSp>
      <p:grpSp>
        <p:nvGrpSpPr>
          <p:cNvPr id="31" name="Group 33">
            <a:extLst>
              <a:ext uri="{FF2B5EF4-FFF2-40B4-BE49-F238E27FC236}">
                <a16:creationId xmlns:a16="http://schemas.microsoft.com/office/drawing/2014/main" id="{6C154ED3-11FD-4F7A-AE01-5D9E88884C96}"/>
              </a:ext>
            </a:extLst>
          </p:cNvPr>
          <p:cNvGrpSpPr/>
          <p:nvPr/>
        </p:nvGrpSpPr>
        <p:grpSpPr>
          <a:xfrm>
            <a:off x="5233331" y="2995816"/>
            <a:ext cx="1687116" cy="528367"/>
            <a:chOff x="6828459" y="2851424"/>
            <a:chExt cx="2249488" cy="704490"/>
          </a:xfrm>
        </p:grpSpPr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4F907F06-9746-451A-865E-352EEFCA9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>
                <a:latin typeface="+mn-lt"/>
                <a:ea typeface="黑体" panose="02010609060101010101" pitchFamily="49" charset="-122"/>
              </a:endParaRPr>
            </a:p>
          </p:txBody>
        </p:sp>
        <p:grpSp>
          <p:nvGrpSpPr>
            <p:cNvPr id="33" name="Group 6">
              <a:extLst>
                <a:ext uri="{FF2B5EF4-FFF2-40B4-BE49-F238E27FC236}">
                  <a16:creationId xmlns:a16="http://schemas.microsoft.com/office/drawing/2014/main" id="{90BF28F5-78C9-4263-91BA-6FBCE1C67447}"/>
                </a:ext>
              </a:extLst>
            </p:cNvPr>
            <p:cNvGrpSpPr/>
            <p:nvPr/>
          </p:nvGrpSpPr>
          <p:grpSpPr>
            <a:xfrm>
              <a:off x="7424675" y="2851424"/>
              <a:ext cx="844676" cy="704490"/>
              <a:chOff x="10711214" y="2997198"/>
              <a:chExt cx="844676" cy="704490"/>
            </a:xfrm>
          </p:grpSpPr>
          <p:sp>
            <p:nvSpPr>
              <p:cNvPr id="34" name="Rectangle 2">
                <a:extLst>
                  <a:ext uri="{FF2B5EF4-FFF2-40B4-BE49-F238E27FC236}">
                    <a16:creationId xmlns:a16="http://schemas.microsoft.com/office/drawing/2014/main" id="{2A07BE4B-AE89-4F52-8999-AC3158F30C96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35" name="Text Box 15">
                <a:extLst>
                  <a:ext uri="{FF2B5EF4-FFF2-40B4-BE49-F238E27FC236}">
                    <a16:creationId xmlns:a16="http://schemas.microsoft.com/office/drawing/2014/main" id="{8C42C2DD-7222-4852-9B23-5C11EBD65B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4159" y="3270801"/>
                <a:ext cx="374461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T</a:t>
                </a:r>
              </a:p>
            </p:txBody>
          </p:sp>
          <p:sp>
            <p:nvSpPr>
              <p:cNvPr id="36" name="Text Box 17">
                <a:extLst>
                  <a:ext uri="{FF2B5EF4-FFF2-40B4-BE49-F238E27FC236}">
                    <a16:creationId xmlns:a16="http://schemas.microsoft.com/office/drawing/2014/main" id="{AF3E22E3-C2D7-4004-AD0B-5B25C707A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1214" y="3142973"/>
                <a:ext cx="844676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ea typeface="黑体" panose="02010609060101010101" pitchFamily="49" charset="-122"/>
                    <a:cs typeface="Arial" charset="0"/>
                  </a:rPr>
                  <a:t>K   (R)</a:t>
                </a:r>
              </a:p>
            </p:txBody>
          </p:sp>
          <p:sp>
            <p:nvSpPr>
              <p:cNvPr id="37" name="Text Box 18">
                <a:extLst>
                  <a:ext uri="{FF2B5EF4-FFF2-40B4-BE49-F238E27FC236}">
                    <a16:creationId xmlns:a16="http://schemas.microsoft.com/office/drawing/2014/main" id="{A15FA096-80D1-44B2-8866-A33D9DAE52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3657" y="2997198"/>
                <a:ext cx="325304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8" name="Group 31">
            <a:extLst>
              <a:ext uri="{FF2B5EF4-FFF2-40B4-BE49-F238E27FC236}">
                <a16:creationId xmlns:a16="http://schemas.microsoft.com/office/drawing/2014/main" id="{2C0DECC9-1512-44F8-B841-832C3BBC8136}"/>
              </a:ext>
            </a:extLst>
          </p:cNvPr>
          <p:cNvGrpSpPr/>
          <p:nvPr/>
        </p:nvGrpSpPr>
        <p:grpSpPr>
          <a:xfrm>
            <a:off x="5211900" y="2890098"/>
            <a:ext cx="1624013" cy="323165"/>
            <a:chOff x="6799884" y="2710462"/>
            <a:chExt cx="2165350" cy="430886"/>
          </a:xfrm>
        </p:grpSpPr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B91740C1-481B-4E08-9DE8-1A8E1E51C4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>
                <a:latin typeface="+mn-lt"/>
                <a:ea typeface="黑体" panose="02010609060101010101" pitchFamily="49" charset="-122"/>
              </a:endParaRPr>
            </a:p>
          </p:txBody>
        </p:sp>
        <p:grpSp>
          <p:nvGrpSpPr>
            <p:cNvPr id="40" name="Group 8">
              <a:extLst>
                <a:ext uri="{FF2B5EF4-FFF2-40B4-BE49-F238E27FC236}">
                  <a16:creationId xmlns:a16="http://schemas.microsoft.com/office/drawing/2014/main" id="{30C52133-2A21-445D-A147-B057D1B63310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30886"/>
              <a:chOff x="7402788" y="2710462"/>
              <a:chExt cx="559183" cy="430886"/>
            </a:xfrm>
          </p:grpSpPr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46E46EAD-F319-44F2-8849-EEF66A12D50F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42" name="Text Box 12">
                <a:extLst>
                  <a:ext uri="{FF2B5EF4-FFF2-40B4-BE49-F238E27FC236}">
                    <a16:creationId xmlns:a16="http://schemas.microsoft.com/office/drawing/2014/main" id="{3005F750-F281-43CD-81B3-32F781A36C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30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ea typeface="黑体" panose="02010609060101010101" pitchFamily="49" charset="-122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43" name="Group 35">
            <a:extLst>
              <a:ext uri="{FF2B5EF4-FFF2-40B4-BE49-F238E27FC236}">
                <a16:creationId xmlns:a16="http://schemas.microsoft.com/office/drawing/2014/main" id="{95685385-CE63-4BDA-85AC-2C2B8486D00C}"/>
              </a:ext>
            </a:extLst>
          </p:cNvPr>
          <p:cNvGrpSpPr/>
          <p:nvPr/>
        </p:nvGrpSpPr>
        <p:grpSpPr>
          <a:xfrm>
            <a:off x="5284529" y="3497742"/>
            <a:ext cx="1687115" cy="528367"/>
            <a:chOff x="6896722" y="3520658"/>
            <a:chExt cx="2249487" cy="704490"/>
          </a:xfrm>
        </p:grpSpPr>
        <p:sp>
          <p:nvSpPr>
            <p:cNvPr id="44" name="Line 21">
              <a:extLst>
                <a:ext uri="{FF2B5EF4-FFF2-40B4-BE49-F238E27FC236}">
                  <a16:creationId xmlns:a16="http://schemas.microsoft.com/office/drawing/2014/main" id="{5F842148-1FCF-4681-8D58-B460CCD4D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>
                <a:latin typeface="+mn-lt"/>
                <a:ea typeface="黑体" panose="02010609060101010101" pitchFamily="49" charset="-122"/>
              </a:endParaRPr>
            </a:p>
          </p:txBody>
        </p:sp>
        <p:grpSp>
          <p:nvGrpSpPr>
            <p:cNvPr id="45" name="Group 137">
              <a:extLst>
                <a:ext uri="{FF2B5EF4-FFF2-40B4-BE49-F238E27FC236}">
                  <a16:creationId xmlns:a16="http://schemas.microsoft.com/office/drawing/2014/main" id="{1E5301B3-344A-42CF-B2EC-7BA3DA21D4B7}"/>
                </a:ext>
              </a:extLst>
            </p:cNvPr>
            <p:cNvGrpSpPr/>
            <p:nvPr/>
          </p:nvGrpSpPr>
          <p:grpSpPr>
            <a:xfrm>
              <a:off x="7487295" y="3520658"/>
              <a:ext cx="695921" cy="704490"/>
              <a:chOff x="10727451" y="2997198"/>
              <a:chExt cx="695921" cy="704490"/>
            </a:xfrm>
          </p:grpSpPr>
          <p:sp>
            <p:nvSpPr>
              <p:cNvPr id="46" name="Rectangle 138">
                <a:extLst>
                  <a:ext uri="{FF2B5EF4-FFF2-40B4-BE49-F238E27FC236}">
                    <a16:creationId xmlns:a16="http://schemas.microsoft.com/office/drawing/2014/main" id="{B6D83D99-15B0-4124-80AC-6488616AB29C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47" name="Text Box 15">
                <a:extLst>
                  <a:ext uri="{FF2B5EF4-FFF2-40B4-BE49-F238E27FC236}">
                    <a16:creationId xmlns:a16="http://schemas.microsoft.com/office/drawing/2014/main" id="{361B2EF2-38F1-41DD-A381-4B7E2B846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4160" y="3270801"/>
                <a:ext cx="374461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T</a:t>
                </a:r>
              </a:p>
            </p:txBody>
          </p:sp>
          <p:sp>
            <p:nvSpPr>
              <p:cNvPr id="48" name="Text Box 17">
                <a:extLst>
                  <a:ext uri="{FF2B5EF4-FFF2-40B4-BE49-F238E27FC236}">
                    <a16:creationId xmlns:a16="http://schemas.microsoft.com/office/drawing/2014/main" id="{B493DF1A-6F61-49B3-ADB5-87EB8AA9FA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27451" y="3142973"/>
                <a:ext cx="494152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ea typeface="黑体" panose="02010609060101010101" pitchFamily="49" charset="-122"/>
                    <a:cs typeface="Arial" charset="0"/>
                  </a:rPr>
                  <a:t>K  </a:t>
                </a:r>
              </a:p>
            </p:txBody>
          </p:sp>
          <p:sp>
            <p:nvSpPr>
              <p:cNvPr id="49" name="Text Box 18">
                <a:extLst>
                  <a:ext uri="{FF2B5EF4-FFF2-40B4-BE49-F238E27FC236}">
                    <a16:creationId xmlns:a16="http://schemas.microsoft.com/office/drawing/2014/main" id="{54F525D7-715A-4C7C-A6C1-CC035EDC58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9078" y="2997198"/>
                <a:ext cx="374462" cy="430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50" name="Group 13">
            <a:extLst>
              <a:ext uri="{FF2B5EF4-FFF2-40B4-BE49-F238E27FC236}">
                <a16:creationId xmlns:a16="http://schemas.microsoft.com/office/drawing/2014/main" id="{34772CF0-2FA7-4FB4-AA33-151F5B16E42F}"/>
              </a:ext>
            </a:extLst>
          </p:cNvPr>
          <p:cNvGrpSpPr/>
          <p:nvPr/>
        </p:nvGrpSpPr>
        <p:grpSpPr>
          <a:xfrm>
            <a:off x="6994734" y="3419595"/>
            <a:ext cx="1825738" cy="955848"/>
            <a:chOff x="9377835" y="3526935"/>
            <a:chExt cx="1959398" cy="1274463"/>
          </a:xfrm>
        </p:grpSpPr>
        <p:sp>
          <p:nvSpPr>
            <p:cNvPr id="51" name="Rectangle 148">
              <a:extLst>
                <a:ext uri="{FF2B5EF4-FFF2-40B4-BE49-F238E27FC236}">
                  <a16:creationId xmlns:a16="http://schemas.microsoft.com/office/drawing/2014/main" id="{DA4A8CED-3D85-412A-BEAA-8066E800A7D1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a typeface="黑体" panose="02010609060101010101" pitchFamily="49" charset="-122"/>
              </a:endParaRPr>
            </a:p>
          </p:txBody>
        </p:sp>
        <p:grpSp>
          <p:nvGrpSpPr>
            <p:cNvPr id="52" name="Group 11">
              <a:extLst>
                <a:ext uri="{FF2B5EF4-FFF2-40B4-BE49-F238E27FC236}">
                  <a16:creationId xmlns:a16="http://schemas.microsoft.com/office/drawing/2014/main" id="{3643CD83-700D-4E6F-8B73-9AFFBCC50691}"/>
                </a:ext>
              </a:extLst>
            </p:cNvPr>
            <p:cNvGrpSpPr/>
            <p:nvPr/>
          </p:nvGrpSpPr>
          <p:grpSpPr>
            <a:xfrm>
              <a:off x="9475303" y="3785702"/>
              <a:ext cx="1593896" cy="711116"/>
              <a:chOff x="9753598" y="4050745"/>
              <a:chExt cx="1593896" cy="711116"/>
            </a:xfrm>
          </p:grpSpPr>
          <p:grpSp>
            <p:nvGrpSpPr>
              <p:cNvPr id="55" name="Group 142">
                <a:extLst>
                  <a:ext uri="{FF2B5EF4-FFF2-40B4-BE49-F238E27FC236}">
                    <a16:creationId xmlns:a16="http://schemas.microsoft.com/office/drawing/2014/main" id="{64AC7CB8-C761-418B-8494-CE694FDEA0D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704490"/>
                <a:chOff x="10747511" y="2997198"/>
                <a:chExt cx="675861" cy="704490"/>
              </a:xfrm>
            </p:grpSpPr>
            <p:sp>
              <p:nvSpPr>
                <p:cNvPr id="60" name="Rectangle 143">
                  <a:extLst>
                    <a:ext uri="{FF2B5EF4-FFF2-40B4-BE49-F238E27FC236}">
                      <a16:creationId xmlns:a16="http://schemas.microsoft.com/office/drawing/2014/main" id="{7CFA0455-A253-4231-A929-B076581A0A32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1" name="Text Box 15">
                  <a:extLst>
                    <a:ext uri="{FF2B5EF4-FFF2-40B4-BE49-F238E27FC236}">
                      <a16:creationId xmlns:a16="http://schemas.microsoft.com/office/drawing/2014/main" id="{EA90298E-92C6-4425-97F6-350CB84D74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10687" y="3270801"/>
                  <a:ext cx="301406" cy="43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500" dirty="0">
                      <a:solidFill>
                        <a:srgbClr val="C00000"/>
                      </a:solidFill>
                      <a:latin typeface="+mn-lt"/>
                      <a:ea typeface="黑体" panose="02010609060101010101" pitchFamily="49" charset="-122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62" name="Text Box 17">
                  <a:extLst>
                    <a:ext uri="{FF2B5EF4-FFF2-40B4-BE49-F238E27FC236}">
                      <a16:creationId xmlns:a16="http://schemas.microsoft.com/office/drawing/2014/main" id="{C83F893F-A903-455B-99F3-1B2E1B927B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75658" y="3142973"/>
                  <a:ext cx="397747" cy="430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500" dirty="0">
                      <a:latin typeface="+mn-lt"/>
                      <a:ea typeface="黑体" panose="02010609060101010101" pitchFamily="49" charset="-122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63" name="Text Box 18">
                  <a:extLst>
                    <a:ext uri="{FF2B5EF4-FFF2-40B4-BE49-F238E27FC236}">
                      <a16:creationId xmlns:a16="http://schemas.microsoft.com/office/drawing/2014/main" id="{2AF0AE42-A547-47CB-B5CD-C7E4538495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95606" y="2997198"/>
                  <a:ext cx="301406" cy="430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500" dirty="0">
                      <a:solidFill>
                        <a:srgbClr val="C00000"/>
                      </a:solidFill>
                      <a:latin typeface="+mn-lt"/>
                      <a:ea typeface="黑体" panose="02010609060101010101" pitchFamily="49" charset="-122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56" name="Text Box 17">
                <a:extLst>
                  <a:ext uri="{FF2B5EF4-FFF2-40B4-BE49-F238E27FC236}">
                    <a16:creationId xmlns:a16="http://schemas.microsoft.com/office/drawing/2014/main" id="{E48673A9-7576-48D7-AC68-7362530BB0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37739" y="4171890"/>
                <a:ext cx="1209755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ea typeface="黑体" panose="02010609060101010101" pitchFamily="49" charset="-122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57" name="Group 10">
                <a:extLst>
                  <a:ext uri="{FF2B5EF4-FFF2-40B4-BE49-F238E27FC236}">
                    <a16:creationId xmlns:a16="http://schemas.microsoft.com/office/drawing/2014/main" id="{A4AFC70C-2F0D-4DCF-9E7C-9B38EA4F867F}"/>
                  </a:ext>
                </a:extLst>
              </p:cNvPr>
              <p:cNvGrpSpPr/>
              <p:nvPr/>
            </p:nvGrpSpPr>
            <p:grpSpPr>
              <a:xfrm>
                <a:off x="10307718" y="4050745"/>
                <a:ext cx="301406" cy="704490"/>
                <a:chOff x="10824552" y="3494154"/>
                <a:chExt cx="301406" cy="704490"/>
              </a:xfrm>
            </p:grpSpPr>
            <p:sp>
              <p:nvSpPr>
                <p:cNvPr id="58" name="Text Box 15">
                  <a:extLst>
                    <a:ext uri="{FF2B5EF4-FFF2-40B4-BE49-F238E27FC236}">
                      <a16:creationId xmlns:a16="http://schemas.microsoft.com/office/drawing/2014/main" id="{90CCB7C2-85E5-4954-B51A-81C02476BC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4552" y="3767757"/>
                  <a:ext cx="301406" cy="43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500" dirty="0">
                      <a:solidFill>
                        <a:srgbClr val="C00000"/>
                      </a:solidFill>
                      <a:latin typeface="+mn-lt"/>
                      <a:ea typeface="黑体" panose="02010609060101010101" pitchFamily="49" charset="-122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59" name="Text Box 18">
                  <a:extLst>
                    <a:ext uri="{FF2B5EF4-FFF2-40B4-BE49-F238E27FC236}">
                      <a16:creationId xmlns:a16="http://schemas.microsoft.com/office/drawing/2014/main" id="{40A84BC2-D4A2-46B0-A8E7-631CB31897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9250" y="3494154"/>
                  <a:ext cx="261839" cy="430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500" dirty="0">
                      <a:solidFill>
                        <a:srgbClr val="C00000"/>
                      </a:solidFill>
                      <a:latin typeface="+mn-lt"/>
                      <a:ea typeface="黑体" panose="02010609060101010101" pitchFamily="49" charset="-122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53" name="TextBox 12">
              <a:extLst>
                <a:ext uri="{FF2B5EF4-FFF2-40B4-BE49-F238E27FC236}">
                  <a16:creationId xmlns:a16="http://schemas.microsoft.com/office/drawing/2014/main" id="{4FE1F839-7624-4771-A514-B6196A1AE396}"/>
                </a:ext>
              </a:extLst>
            </p:cNvPr>
            <p:cNvSpPr txBox="1"/>
            <p:nvPr/>
          </p:nvSpPr>
          <p:spPr>
            <a:xfrm>
              <a:off x="9387016" y="3526935"/>
              <a:ext cx="986108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+mn-lt"/>
                  <a:ea typeface="黑体" panose="02010609060101010101" pitchFamily="49" charset="-122"/>
                </a:rPr>
                <a:t>Bob 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计算</a:t>
              </a:r>
              <a:endParaRPr lang="en-US" sz="1500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4" name="TextBox 152">
              <a:extLst>
                <a:ext uri="{FF2B5EF4-FFF2-40B4-BE49-F238E27FC236}">
                  <a16:creationId xmlns:a16="http://schemas.microsoft.com/office/drawing/2014/main" id="{D39D0FB8-C7F5-41B3-885B-D3DF68F3B9B6}"/>
                </a:ext>
              </a:extLst>
            </p:cNvPr>
            <p:cNvSpPr txBox="1"/>
            <p:nvPr/>
          </p:nvSpPr>
          <p:spPr>
            <a:xfrm>
              <a:off x="9377835" y="4430869"/>
              <a:ext cx="1959398" cy="370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将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Trudy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验证为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Alice</a:t>
              </a:r>
            </a:p>
          </p:txBody>
        </p:sp>
      </p:grpSp>
      <p:sp>
        <p:nvSpPr>
          <p:cNvPr id="64" name="Rectangle 14">
            <a:extLst>
              <a:ext uri="{FF2B5EF4-FFF2-40B4-BE49-F238E27FC236}">
                <a16:creationId xmlns:a16="http://schemas.microsoft.com/office/drawing/2014/main" id="{CDE54A62-21C5-4CF0-96AB-042B47AF0207}"/>
              </a:ext>
            </a:extLst>
          </p:cNvPr>
          <p:cNvSpPr/>
          <p:nvPr/>
        </p:nvSpPr>
        <p:spPr>
          <a:xfrm>
            <a:off x="2765735" y="3461302"/>
            <a:ext cx="178904" cy="109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黑体" panose="02010609060101010101" pitchFamily="49" charset="-122"/>
            </a:endParaRPr>
          </a:p>
        </p:txBody>
      </p:sp>
      <p:grpSp>
        <p:nvGrpSpPr>
          <p:cNvPr id="65" name="Group 36">
            <a:extLst>
              <a:ext uri="{FF2B5EF4-FFF2-40B4-BE49-F238E27FC236}">
                <a16:creationId xmlns:a16="http://schemas.microsoft.com/office/drawing/2014/main" id="{F12B8022-E77A-4672-80B7-608081747208}"/>
              </a:ext>
            </a:extLst>
          </p:cNvPr>
          <p:cNvGrpSpPr/>
          <p:nvPr/>
        </p:nvGrpSpPr>
        <p:grpSpPr>
          <a:xfrm>
            <a:off x="1778034" y="3346069"/>
            <a:ext cx="1860223" cy="323165"/>
            <a:chOff x="2221395" y="3318428"/>
            <a:chExt cx="2480297" cy="430887"/>
          </a:xfrm>
        </p:grpSpPr>
        <p:sp>
          <p:nvSpPr>
            <p:cNvPr id="66" name="Line 27">
              <a:extLst>
                <a:ext uri="{FF2B5EF4-FFF2-40B4-BE49-F238E27FC236}">
                  <a16:creationId xmlns:a16="http://schemas.microsoft.com/office/drawing/2014/main" id="{FA93602A-7420-4490-8B84-355FBF513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67" name="Text Box 66">
              <a:extLst>
                <a:ext uri="{FF2B5EF4-FFF2-40B4-BE49-F238E27FC236}">
                  <a16:creationId xmlns:a16="http://schemas.microsoft.com/office/drawing/2014/main" id="{FC819186-08DA-4A34-AE97-2D1A4A4D5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6681" y="3318428"/>
              <a:ext cx="385149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500" dirty="0">
                  <a:latin typeface="+mn-lt"/>
                  <a:ea typeface="黑体" panose="02010609060101010101" pitchFamily="49" charset="-122"/>
                  <a:cs typeface="Arial" charset="0"/>
                </a:rPr>
                <a:t>R</a:t>
              </a:r>
            </a:p>
          </p:txBody>
        </p:sp>
      </p:grpSp>
      <p:grpSp>
        <p:nvGrpSpPr>
          <p:cNvPr id="68" name="Group 37">
            <a:extLst>
              <a:ext uri="{FF2B5EF4-FFF2-40B4-BE49-F238E27FC236}">
                <a16:creationId xmlns:a16="http://schemas.microsoft.com/office/drawing/2014/main" id="{EB4215AA-EF5C-400B-97C3-CDBD64F4A150}"/>
              </a:ext>
            </a:extLst>
          </p:cNvPr>
          <p:cNvGrpSpPr/>
          <p:nvPr/>
        </p:nvGrpSpPr>
        <p:grpSpPr>
          <a:xfrm>
            <a:off x="1778034" y="3467101"/>
            <a:ext cx="1944757" cy="528368"/>
            <a:chOff x="2221395" y="3479799"/>
            <a:chExt cx="2593009" cy="704490"/>
          </a:xfrm>
        </p:grpSpPr>
        <p:sp>
          <p:nvSpPr>
            <p:cNvPr id="69" name="Line 28">
              <a:extLst>
                <a:ext uri="{FF2B5EF4-FFF2-40B4-BE49-F238E27FC236}">
                  <a16:creationId xmlns:a16="http://schemas.microsoft.com/office/drawing/2014/main" id="{E887B157-DB3A-42E4-9BBF-A9605B1F8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>
                <a:latin typeface="+mn-lt"/>
                <a:ea typeface="黑体" panose="02010609060101010101" pitchFamily="49" charset="-122"/>
              </a:endParaRPr>
            </a:p>
          </p:txBody>
        </p:sp>
        <p:grpSp>
          <p:nvGrpSpPr>
            <p:cNvPr id="70" name="Group 15">
              <a:extLst>
                <a:ext uri="{FF2B5EF4-FFF2-40B4-BE49-F238E27FC236}">
                  <a16:creationId xmlns:a16="http://schemas.microsoft.com/office/drawing/2014/main" id="{66C2B96D-FC8F-413B-9ABA-3D9724B072E0}"/>
                </a:ext>
              </a:extLst>
            </p:cNvPr>
            <p:cNvGrpSpPr/>
            <p:nvPr/>
          </p:nvGrpSpPr>
          <p:grpSpPr>
            <a:xfrm>
              <a:off x="3323126" y="3479799"/>
              <a:ext cx="844676" cy="704490"/>
              <a:chOff x="964240" y="4235173"/>
              <a:chExt cx="844676" cy="704490"/>
            </a:xfrm>
          </p:grpSpPr>
          <p:sp>
            <p:nvSpPr>
              <p:cNvPr id="71" name="Rectangle 154">
                <a:extLst>
                  <a:ext uri="{FF2B5EF4-FFF2-40B4-BE49-F238E27FC236}">
                    <a16:creationId xmlns:a16="http://schemas.microsoft.com/office/drawing/2014/main" id="{06A8FEC2-D0E6-4F89-9D9E-173D66B92774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72" name="Text Box 15">
                <a:extLst>
                  <a:ext uri="{FF2B5EF4-FFF2-40B4-BE49-F238E27FC236}">
                    <a16:creationId xmlns:a16="http://schemas.microsoft.com/office/drawing/2014/main" id="{45B376C5-D1D6-4E56-AC53-8C76FD649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7565" y="4508775"/>
                <a:ext cx="393699" cy="430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A</a:t>
                </a:r>
              </a:p>
            </p:txBody>
          </p:sp>
          <p:sp>
            <p:nvSpPr>
              <p:cNvPr id="73" name="Text Box 17">
                <a:extLst>
                  <a:ext uri="{FF2B5EF4-FFF2-40B4-BE49-F238E27FC236}">
                    <a16:creationId xmlns:a16="http://schemas.microsoft.com/office/drawing/2014/main" id="{98F3DB80-248C-4C4E-8414-3FB02258D3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4240" y="4380948"/>
                <a:ext cx="844676" cy="430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ea typeface="黑体" panose="02010609060101010101" pitchFamily="49" charset="-122"/>
                    <a:cs typeface="Arial" charset="0"/>
                  </a:rPr>
                  <a:t>K   (R)</a:t>
                </a:r>
              </a:p>
            </p:txBody>
          </p:sp>
          <p:sp>
            <p:nvSpPr>
              <p:cNvPr id="74" name="Text Box 18">
                <a:extLst>
                  <a:ext uri="{FF2B5EF4-FFF2-40B4-BE49-F238E27FC236}">
                    <a16:creationId xmlns:a16="http://schemas.microsoft.com/office/drawing/2014/main" id="{F6F8C4EC-8AE7-4D17-900D-609336F8F0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6683" y="4235173"/>
                <a:ext cx="325304" cy="430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75" name="Group 39">
            <a:extLst>
              <a:ext uri="{FF2B5EF4-FFF2-40B4-BE49-F238E27FC236}">
                <a16:creationId xmlns:a16="http://schemas.microsoft.com/office/drawing/2014/main" id="{3DD718CB-4631-4EAB-88D0-A4C052245181}"/>
              </a:ext>
            </a:extLst>
          </p:cNvPr>
          <p:cNvGrpSpPr/>
          <p:nvPr/>
        </p:nvGrpSpPr>
        <p:grpSpPr>
          <a:xfrm>
            <a:off x="1778033" y="3983915"/>
            <a:ext cx="1995954" cy="528368"/>
            <a:chOff x="2221395" y="4168883"/>
            <a:chExt cx="2661272" cy="704490"/>
          </a:xfrm>
        </p:grpSpPr>
        <p:sp>
          <p:nvSpPr>
            <p:cNvPr id="76" name="Line 36">
              <a:extLst>
                <a:ext uri="{FF2B5EF4-FFF2-40B4-BE49-F238E27FC236}">
                  <a16:creationId xmlns:a16="http://schemas.microsoft.com/office/drawing/2014/main" id="{CAD8E246-37B1-4076-ADE0-25A3A80A8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>
                <a:latin typeface="+mn-lt"/>
                <a:ea typeface="黑体" panose="02010609060101010101" pitchFamily="49" charset="-122"/>
              </a:endParaRPr>
            </a:p>
          </p:txBody>
        </p:sp>
        <p:grpSp>
          <p:nvGrpSpPr>
            <p:cNvPr id="77" name="Group 17">
              <a:extLst>
                <a:ext uri="{FF2B5EF4-FFF2-40B4-BE49-F238E27FC236}">
                  <a16:creationId xmlns:a16="http://schemas.microsoft.com/office/drawing/2014/main" id="{4DCBBC61-B27E-4AFA-9BA8-FD4CCBC1CA49}"/>
                </a:ext>
              </a:extLst>
            </p:cNvPr>
            <p:cNvGrpSpPr/>
            <p:nvPr/>
          </p:nvGrpSpPr>
          <p:grpSpPr>
            <a:xfrm>
              <a:off x="3345990" y="4168883"/>
              <a:ext cx="695921" cy="704490"/>
              <a:chOff x="1821991" y="4335667"/>
              <a:chExt cx="695921" cy="704490"/>
            </a:xfrm>
          </p:grpSpPr>
          <p:sp>
            <p:nvSpPr>
              <p:cNvPr id="78" name="Rectangle 159">
                <a:extLst>
                  <a:ext uri="{FF2B5EF4-FFF2-40B4-BE49-F238E27FC236}">
                    <a16:creationId xmlns:a16="http://schemas.microsoft.com/office/drawing/2014/main" id="{D2227777-E7ED-4698-A8CB-4DD7D850EA59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79" name="Text Box 17">
                <a:extLst>
                  <a:ext uri="{FF2B5EF4-FFF2-40B4-BE49-F238E27FC236}">
                    <a16:creationId xmlns:a16="http://schemas.microsoft.com/office/drawing/2014/main" id="{545A7E08-6C58-4677-A181-675343B54D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1991" y="4481442"/>
                <a:ext cx="494152" cy="430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ea typeface="黑体" panose="02010609060101010101" pitchFamily="49" charset="-122"/>
                    <a:cs typeface="Arial" charset="0"/>
                  </a:rPr>
                  <a:t>K  </a:t>
                </a:r>
              </a:p>
            </p:txBody>
          </p:sp>
          <p:sp>
            <p:nvSpPr>
              <p:cNvPr id="80" name="Text Box 18">
                <a:extLst>
                  <a:ext uri="{FF2B5EF4-FFF2-40B4-BE49-F238E27FC236}">
                    <a16:creationId xmlns:a16="http://schemas.microsoft.com/office/drawing/2014/main" id="{46C409F6-6851-4E71-9E1D-88AE267820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3618" y="4335667"/>
                <a:ext cx="374462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+</a:t>
                </a:r>
              </a:p>
            </p:txBody>
          </p:sp>
          <p:sp>
            <p:nvSpPr>
              <p:cNvPr id="81" name="Text Box 15">
                <a:extLst>
                  <a:ext uri="{FF2B5EF4-FFF2-40B4-BE49-F238E27FC236}">
                    <a16:creationId xmlns:a16="http://schemas.microsoft.com/office/drawing/2014/main" id="{CC2042AA-9E43-4A14-83D9-F67D15170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9083" y="4609269"/>
                <a:ext cx="393698" cy="430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82" name="Rectangle 18">
            <a:extLst>
              <a:ext uri="{FF2B5EF4-FFF2-40B4-BE49-F238E27FC236}">
                <a16:creationId xmlns:a16="http://schemas.microsoft.com/office/drawing/2014/main" id="{791F2A21-AD7C-41D5-A807-E247DE5AC124}"/>
              </a:ext>
            </a:extLst>
          </p:cNvPr>
          <p:cNvSpPr/>
          <p:nvPr/>
        </p:nvSpPr>
        <p:spPr>
          <a:xfrm>
            <a:off x="5797170" y="4614241"/>
            <a:ext cx="616226" cy="129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黑体" panose="02010609060101010101" pitchFamily="49" charset="-122"/>
            </a:endParaRPr>
          </a:p>
        </p:txBody>
      </p:sp>
      <p:grpSp>
        <p:nvGrpSpPr>
          <p:cNvPr id="83" name="Group 40">
            <a:extLst>
              <a:ext uri="{FF2B5EF4-FFF2-40B4-BE49-F238E27FC236}">
                <a16:creationId xmlns:a16="http://schemas.microsoft.com/office/drawing/2014/main" id="{33090D83-1E63-402A-ACCA-C4CD8D85F84C}"/>
              </a:ext>
            </a:extLst>
          </p:cNvPr>
          <p:cNvGrpSpPr/>
          <p:nvPr/>
        </p:nvGrpSpPr>
        <p:grpSpPr>
          <a:xfrm>
            <a:off x="5317866" y="4402617"/>
            <a:ext cx="1626394" cy="556020"/>
            <a:chOff x="6941172" y="4727158"/>
            <a:chExt cx="2168525" cy="741361"/>
          </a:xfrm>
        </p:grpSpPr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9B1740F2-8B08-42EA-9788-C4E8565B1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>
                <a:latin typeface="+mn-lt"/>
                <a:ea typeface="黑体" panose="02010609060101010101" pitchFamily="49" charset="-122"/>
              </a:endParaRPr>
            </a:p>
          </p:txBody>
        </p:sp>
        <p:grpSp>
          <p:nvGrpSpPr>
            <p:cNvPr id="85" name="Group 43">
              <a:extLst>
                <a:ext uri="{FF2B5EF4-FFF2-40B4-BE49-F238E27FC236}">
                  <a16:creationId xmlns:a16="http://schemas.microsoft.com/office/drawing/2014/main" id="{C749AD1C-D5C4-44C4-99F5-41219CFD4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34894" y="4727158"/>
              <a:ext cx="911225" cy="741361"/>
              <a:chOff x="3659" y="3430"/>
              <a:chExt cx="574" cy="467"/>
            </a:xfrm>
          </p:grpSpPr>
          <p:sp>
            <p:nvSpPr>
              <p:cNvPr id="86" name="Text Box 45">
                <a:extLst>
                  <a:ext uri="{FF2B5EF4-FFF2-40B4-BE49-F238E27FC236}">
                    <a16:creationId xmlns:a16="http://schemas.microsoft.com/office/drawing/2014/main" id="{ADC9E1BA-685A-42C4-8C5D-8637B9DDBF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9" y="3540"/>
                <a:ext cx="5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ea typeface="黑体" panose="02010609060101010101" pitchFamily="49" charset="-122"/>
                    <a:cs typeface="Arial" charset="0"/>
                  </a:rPr>
                  <a:t>K   (m)</a:t>
                </a:r>
              </a:p>
            </p:txBody>
          </p:sp>
          <p:sp>
            <p:nvSpPr>
              <p:cNvPr id="87" name="Text Box 46">
                <a:extLst>
                  <a:ext uri="{FF2B5EF4-FFF2-40B4-BE49-F238E27FC236}">
                    <a16:creationId xmlns:a16="http://schemas.microsoft.com/office/drawing/2014/main" id="{7E3416D9-FF61-41D8-8761-6643A2433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9" y="3430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+</a:t>
                </a:r>
              </a:p>
            </p:txBody>
          </p:sp>
          <p:sp>
            <p:nvSpPr>
              <p:cNvPr id="88" name="Text Box 44">
                <a:extLst>
                  <a:ext uri="{FF2B5EF4-FFF2-40B4-BE49-F238E27FC236}">
                    <a16:creationId xmlns:a16="http://schemas.microsoft.com/office/drawing/2014/main" id="{4C35C248-6B54-45E5-B865-CE6F755101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3" y="3626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89" name="TextBox 19">
            <a:extLst>
              <a:ext uri="{FF2B5EF4-FFF2-40B4-BE49-F238E27FC236}">
                <a16:creationId xmlns:a16="http://schemas.microsoft.com/office/drawing/2014/main" id="{EB47793C-E4EF-4B13-8D70-19BC5581C3FC}"/>
              </a:ext>
            </a:extLst>
          </p:cNvPr>
          <p:cNvSpPr txBox="1"/>
          <p:nvPr/>
        </p:nvSpPr>
        <p:spPr>
          <a:xfrm>
            <a:off x="7010853" y="4498937"/>
            <a:ext cx="1663268" cy="65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500" dirty="0">
                <a:latin typeface="+mn-lt"/>
                <a:ea typeface="黑体" panose="02010609060101010101" pitchFamily="49" charset="-122"/>
              </a:rPr>
              <a:t>Bob</a:t>
            </a:r>
            <a:r>
              <a:rPr lang="zh-CN" altLang="en-US" sz="1500" dirty="0">
                <a:latin typeface="+mn-lt"/>
                <a:ea typeface="黑体" panose="02010609060101010101" pitchFamily="49" charset="-122"/>
              </a:rPr>
              <a:t>向</a:t>
            </a:r>
            <a:r>
              <a:rPr lang="en-US" sz="1500" dirty="0">
                <a:latin typeface="+mn-lt"/>
                <a:ea typeface="黑体" panose="02010609060101010101" pitchFamily="49" charset="-122"/>
              </a:rPr>
              <a:t> Alice</a:t>
            </a:r>
            <a:r>
              <a:rPr lang="zh-CN" altLang="en-US" sz="1500" dirty="0">
                <a:latin typeface="+mn-lt"/>
                <a:ea typeface="黑体" panose="02010609060101010101" pitchFamily="49" charset="-122"/>
              </a:rPr>
              <a:t>发送了一条私人信息</a:t>
            </a:r>
            <a:r>
              <a:rPr lang="en-US" altLang="zh-CN" sz="1500" dirty="0">
                <a:latin typeface="+mn-lt"/>
                <a:ea typeface="黑体" panose="02010609060101010101" pitchFamily="49" charset="-122"/>
              </a:rPr>
              <a:t>m </a:t>
            </a:r>
            <a:endParaRPr lang="en-US" sz="1500" dirty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90" name="Group 166">
            <a:extLst>
              <a:ext uri="{FF2B5EF4-FFF2-40B4-BE49-F238E27FC236}">
                <a16:creationId xmlns:a16="http://schemas.microsoft.com/office/drawing/2014/main" id="{F005CDCC-71E6-45E8-84F3-FE1D2B622567}"/>
              </a:ext>
            </a:extLst>
          </p:cNvPr>
          <p:cNvGrpSpPr/>
          <p:nvPr/>
        </p:nvGrpSpPr>
        <p:grpSpPr>
          <a:xfrm>
            <a:off x="2062801" y="4548389"/>
            <a:ext cx="1626394" cy="556020"/>
            <a:chOff x="2601085" y="4921523"/>
            <a:chExt cx="2168525" cy="741361"/>
          </a:xfrm>
        </p:grpSpPr>
        <p:sp>
          <p:nvSpPr>
            <p:cNvPr id="91" name="Line 42">
              <a:extLst>
                <a:ext uri="{FF2B5EF4-FFF2-40B4-BE49-F238E27FC236}">
                  <a16:creationId xmlns:a16="http://schemas.microsoft.com/office/drawing/2014/main" id="{1F3F148E-13E0-437F-AFAC-B3A355332A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500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92" name="Rectangle 20">
              <a:extLst>
                <a:ext uri="{FF2B5EF4-FFF2-40B4-BE49-F238E27FC236}">
                  <a16:creationId xmlns:a16="http://schemas.microsoft.com/office/drawing/2014/main" id="{9BD605EF-24D1-4140-A556-F6C049419C5E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a typeface="黑体" panose="02010609060101010101" pitchFamily="49" charset="-122"/>
              </a:endParaRPr>
            </a:p>
          </p:txBody>
        </p:sp>
        <p:grpSp>
          <p:nvGrpSpPr>
            <p:cNvPr id="93" name="Group 56">
              <a:extLst>
                <a:ext uri="{FF2B5EF4-FFF2-40B4-BE49-F238E27FC236}">
                  <a16:creationId xmlns:a16="http://schemas.microsoft.com/office/drawing/2014/main" id="{CD4AC815-C599-4F1F-AEBA-C936A5766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8796" y="4921523"/>
              <a:ext cx="852488" cy="741361"/>
              <a:chOff x="3676" y="3430"/>
              <a:chExt cx="537" cy="467"/>
            </a:xfrm>
          </p:grpSpPr>
          <p:sp>
            <p:nvSpPr>
              <p:cNvPr id="94" name="Text Box 57">
                <a:extLst>
                  <a:ext uri="{FF2B5EF4-FFF2-40B4-BE49-F238E27FC236}">
                    <a16:creationId xmlns:a16="http://schemas.microsoft.com/office/drawing/2014/main" id="{35D762AC-A1C9-4306-9761-05D058417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7" y="3626"/>
                <a:ext cx="248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A</a:t>
                </a:r>
                <a:endParaRPr lang="en-US" sz="2100" dirty="0">
                  <a:solidFill>
                    <a:srgbClr val="C00000"/>
                  </a:solidFill>
                  <a:latin typeface="+mn-lt"/>
                  <a:ea typeface="黑体" panose="02010609060101010101" pitchFamily="49" charset="-122"/>
                  <a:cs typeface="Arial" charset="0"/>
                </a:endParaRPr>
              </a:p>
            </p:txBody>
          </p:sp>
          <p:sp>
            <p:nvSpPr>
              <p:cNvPr id="95" name="Text Box 58">
                <a:extLst>
                  <a:ext uri="{FF2B5EF4-FFF2-40B4-BE49-F238E27FC236}">
                    <a16:creationId xmlns:a16="http://schemas.microsoft.com/office/drawing/2014/main" id="{EB96B9AA-EE45-457C-9BD9-D440C3AF1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6" y="3540"/>
                <a:ext cx="53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ea typeface="黑体" panose="02010609060101010101" pitchFamily="49" charset="-122"/>
                    <a:cs typeface="Arial" charset="0"/>
                  </a:rPr>
                  <a:t>K  (m)</a:t>
                </a:r>
              </a:p>
            </p:txBody>
          </p:sp>
          <p:sp>
            <p:nvSpPr>
              <p:cNvPr id="96" name="Text Box 59">
                <a:extLst>
                  <a:ext uri="{FF2B5EF4-FFF2-40B4-BE49-F238E27FC236}">
                    <a16:creationId xmlns:a16="http://schemas.microsoft.com/office/drawing/2014/main" id="{3607EED0-70CF-4A0C-A80D-B026C8333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8" y="3430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97" name="Group 167">
            <a:extLst>
              <a:ext uri="{FF2B5EF4-FFF2-40B4-BE49-F238E27FC236}">
                <a16:creationId xmlns:a16="http://schemas.microsoft.com/office/drawing/2014/main" id="{932B89E6-53D1-4A09-A973-B4729DFC2404}"/>
              </a:ext>
            </a:extLst>
          </p:cNvPr>
          <p:cNvGrpSpPr/>
          <p:nvPr/>
        </p:nvGrpSpPr>
        <p:grpSpPr>
          <a:xfrm>
            <a:off x="133829" y="4500077"/>
            <a:ext cx="2259615" cy="1195013"/>
            <a:chOff x="261453" y="4905008"/>
            <a:chExt cx="3012822" cy="1593349"/>
          </a:xfrm>
        </p:grpSpPr>
        <p:grpSp>
          <p:nvGrpSpPr>
            <p:cNvPr id="98" name="Group 60">
              <a:extLst>
                <a:ext uri="{FF2B5EF4-FFF2-40B4-BE49-F238E27FC236}">
                  <a16:creationId xmlns:a16="http://schemas.microsoft.com/office/drawing/2014/main" id="{74EC311A-1C05-42C1-B2F3-5D606380B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7492" y="4999834"/>
              <a:ext cx="1762125" cy="774701"/>
              <a:chOff x="1285" y="3317"/>
              <a:chExt cx="1110" cy="488"/>
            </a:xfrm>
          </p:grpSpPr>
          <p:sp>
            <p:nvSpPr>
              <p:cNvPr id="101" name="Text Box 61">
                <a:extLst>
                  <a:ext uri="{FF2B5EF4-FFF2-40B4-BE49-F238E27FC236}">
                    <a16:creationId xmlns:a16="http://schemas.microsoft.com/office/drawing/2014/main" id="{84D3AC98-2CA4-4377-B311-36C8696C14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" y="3526"/>
                <a:ext cx="248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A</a:t>
                </a:r>
              </a:p>
            </p:txBody>
          </p:sp>
          <p:sp>
            <p:nvSpPr>
              <p:cNvPr id="102" name="Text Box 62">
                <a:extLst>
                  <a:ext uri="{FF2B5EF4-FFF2-40B4-BE49-F238E27FC236}">
                    <a16:creationId xmlns:a16="http://schemas.microsoft.com/office/drawing/2014/main" id="{B7EDFA48-7304-4641-AB22-3D35DF9A90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5" y="3420"/>
                <a:ext cx="11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latin typeface="+mn-lt"/>
                    <a:ea typeface="黑体" panose="02010609060101010101" pitchFamily="49" charset="-122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03" name="Text Box 63">
                <a:extLst>
                  <a:ext uri="{FF2B5EF4-FFF2-40B4-BE49-F238E27FC236}">
                    <a16:creationId xmlns:a16="http://schemas.microsoft.com/office/drawing/2014/main" id="{689C854C-F5F9-4204-9716-198D7B345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4" y="3332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+</a:t>
                </a:r>
              </a:p>
            </p:txBody>
          </p:sp>
          <p:sp>
            <p:nvSpPr>
              <p:cNvPr id="104" name="Text Box 64">
                <a:extLst>
                  <a:ext uri="{FF2B5EF4-FFF2-40B4-BE49-F238E27FC236}">
                    <a16:creationId xmlns:a16="http://schemas.microsoft.com/office/drawing/2014/main" id="{EF5CB8A3-C560-40BC-8B35-1481FB4C00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4" y="3534"/>
                <a:ext cx="248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A</a:t>
                </a:r>
              </a:p>
            </p:txBody>
          </p:sp>
          <p:sp>
            <p:nvSpPr>
              <p:cNvPr id="105" name="Text Box 65">
                <a:extLst>
                  <a:ext uri="{FF2B5EF4-FFF2-40B4-BE49-F238E27FC236}">
                    <a16:creationId xmlns:a16="http://schemas.microsoft.com/office/drawing/2014/main" id="{E212123F-7FA4-46AA-BC3C-9FD083D2F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7" y="3317"/>
                <a:ext cx="20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500" dirty="0">
                    <a:solidFill>
                      <a:srgbClr val="C00000"/>
                    </a:solidFill>
                    <a:latin typeface="+mn-lt"/>
                    <a:ea typeface="黑体" panose="02010609060101010101" pitchFamily="49" charset="-122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9" name="TextBox 164">
              <a:extLst>
                <a:ext uri="{FF2B5EF4-FFF2-40B4-BE49-F238E27FC236}">
                  <a16:creationId xmlns:a16="http://schemas.microsoft.com/office/drawing/2014/main" id="{9ED1E947-B07C-4C0D-996F-3CE257B2D6C4}"/>
                </a:ext>
              </a:extLst>
            </p:cNvPr>
            <p:cNvSpPr txBox="1"/>
            <p:nvPr/>
          </p:nvSpPr>
          <p:spPr>
            <a:xfrm>
              <a:off x="266617" y="4905008"/>
              <a:ext cx="2974961" cy="370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500" dirty="0">
                  <a:latin typeface="+mn-lt"/>
                  <a:ea typeface="黑体" panose="02010609060101010101" pitchFamily="49" charset="-122"/>
                </a:rPr>
                <a:t>Alice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恢复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 Bob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的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 m:</a:t>
              </a:r>
            </a:p>
          </p:txBody>
        </p:sp>
        <p:sp>
          <p:nvSpPr>
            <p:cNvPr id="100" name="TextBox 165">
              <a:extLst>
                <a:ext uri="{FF2B5EF4-FFF2-40B4-BE49-F238E27FC236}">
                  <a16:creationId xmlns:a16="http://schemas.microsoft.com/office/drawing/2014/main" id="{CDA323D7-777C-42D0-A996-6849FA999F9E}"/>
                </a:ext>
              </a:extLst>
            </p:cNvPr>
            <p:cNvSpPr txBox="1"/>
            <p:nvPr/>
          </p:nvSpPr>
          <p:spPr>
            <a:xfrm>
              <a:off x="261453" y="5635387"/>
              <a:ext cx="3012822" cy="862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一周后</a:t>
              </a:r>
              <a:r>
                <a:rPr lang="en-US" altLang="zh-CN" sz="1500" dirty="0">
                  <a:latin typeface="+mn-lt"/>
                  <a:ea typeface="黑体" panose="02010609060101010101" pitchFamily="49" charset="-122"/>
                </a:rPr>
                <a:t>Alice 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和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 Bob 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见面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 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并且讨论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m, 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但是他们不知道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Trudy </a:t>
              </a:r>
              <a:r>
                <a:rPr lang="zh-CN" altLang="en-US" sz="1500" dirty="0">
                  <a:latin typeface="+mn-lt"/>
                  <a:ea typeface="黑体" panose="02010609060101010101" pitchFamily="49" charset="-122"/>
                </a:rPr>
                <a:t>知道</a:t>
              </a:r>
              <a:r>
                <a:rPr lang="en-US" sz="1500" dirty="0">
                  <a:latin typeface="+mn-lt"/>
                  <a:ea typeface="黑体" panose="02010609060101010101" pitchFamily="49" charset="-122"/>
                </a:rPr>
                <a:t>m</a:t>
              </a:r>
            </a:p>
          </p:txBody>
        </p:sp>
      </p:grpSp>
      <p:grpSp>
        <p:nvGrpSpPr>
          <p:cNvPr id="106" name="Group 168">
            <a:extLst>
              <a:ext uri="{FF2B5EF4-FFF2-40B4-BE49-F238E27FC236}">
                <a16:creationId xmlns:a16="http://schemas.microsoft.com/office/drawing/2014/main" id="{34B4C0F4-7853-4B4F-AA77-8140AC7ED5BD}"/>
              </a:ext>
            </a:extLst>
          </p:cNvPr>
          <p:cNvGrpSpPr/>
          <p:nvPr/>
        </p:nvGrpSpPr>
        <p:grpSpPr>
          <a:xfrm>
            <a:off x="3809344" y="2964346"/>
            <a:ext cx="1341782" cy="1477328"/>
            <a:chOff x="10084905" y="1378226"/>
            <a:chExt cx="1789043" cy="1969771"/>
          </a:xfrm>
        </p:grpSpPr>
        <p:sp>
          <p:nvSpPr>
            <p:cNvPr id="107" name="TextBox 169">
              <a:extLst>
                <a:ext uri="{FF2B5EF4-FFF2-40B4-BE49-F238E27FC236}">
                  <a16:creationId xmlns:a16="http://schemas.microsoft.com/office/drawing/2014/main" id="{330DEC05-2200-4768-9FF4-EBF42451BFE9}"/>
                </a:ext>
              </a:extLst>
            </p:cNvPr>
            <p:cNvSpPr txBox="1"/>
            <p:nvPr/>
          </p:nvSpPr>
          <p:spPr>
            <a:xfrm>
              <a:off x="10455966" y="1378226"/>
              <a:ext cx="960092" cy="1969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>
                  <a:solidFill>
                    <a:srgbClr val="C00000"/>
                  </a:solidFill>
                  <a:latin typeface="+mn-lt"/>
                  <a:ea typeface="黑体" panose="02010609060101010101" pitchFamily="49" charset="-122"/>
                </a:rPr>
                <a:t>?</a:t>
              </a:r>
            </a:p>
          </p:txBody>
        </p:sp>
        <p:sp>
          <p:nvSpPr>
            <p:cNvPr id="108" name="TextBox 170">
              <a:extLst>
                <a:ext uri="{FF2B5EF4-FFF2-40B4-BE49-F238E27FC236}">
                  <a16:creationId xmlns:a16="http://schemas.microsoft.com/office/drawing/2014/main" id="{9B93344E-8B75-40B6-A39D-942DC90F8A54}"/>
                </a:ext>
              </a:extLst>
            </p:cNvPr>
            <p:cNvSpPr txBox="1"/>
            <p:nvPr/>
          </p:nvSpPr>
          <p:spPr>
            <a:xfrm>
              <a:off x="10084905" y="1881807"/>
              <a:ext cx="1789043" cy="648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600" i="1" dirty="0">
                  <a:solidFill>
                    <a:srgbClr val="0012A0"/>
                  </a:solidFill>
                  <a:latin typeface="+mn-lt"/>
                  <a:ea typeface="黑体" panose="02010609060101010101" pitchFamily="49" charset="-122"/>
                </a:rPr>
                <a:t>问题产生在什么地方</a:t>
              </a:r>
              <a:r>
                <a:rPr lang="en-US" sz="1600" i="1" dirty="0">
                  <a:solidFill>
                    <a:srgbClr val="0012A0"/>
                  </a:solidFill>
                  <a:latin typeface="+mn-lt"/>
                  <a:ea typeface="黑体" panose="02010609060101010101" pitchFamily="49" charset="-122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12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9AD313-958C-45B8-8393-895C50B5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+mn-lt"/>
              </a:rPr>
              <a:t>需要</a:t>
            </a:r>
            <a:r>
              <a:rPr lang="zh-CN" altLang="en-US" dirty="0">
                <a:latin typeface="+mn-lt"/>
              </a:rPr>
              <a:t>被认证的公钥</a:t>
            </a:r>
            <a:endParaRPr lang="en-US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2A3164-B66D-41F2-B9F3-CC66710E3464}"/>
              </a:ext>
            </a:extLst>
          </p:cNvPr>
          <p:cNvSpPr txBox="1">
            <a:spLocks noChangeArrowheads="1"/>
          </p:cNvSpPr>
          <p:nvPr/>
        </p:nvSpPr>
        <p:spPr>
          <a:xfrm>
            <a:off x="433242" y="1519543"/>
            <a:ext cx="5811907" cy="5653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ea typeface="黑体" panose="02010609060101010101" pitchFamily="49" charset="-122"/>
              </a:rPr>
              <a:t>动机</a:t>
            </a:r>
            <a:r>
              <a:rPr lang="en-US" sz="2400" dirty="0">
                <a:ea typeface="黑体" panose="02010609060101010101" pitchFamily="49" charset="-122"/>
              </a:rPr>
              <a:t>: Trudy</a:t>
            </a:r>
            <a:r>
              <a:rPr lang="zh-CN" altLang="en-US" sz="2400" dirty="0">
                <a:ea typeface="黑体" panose="02010609060101010101" pitchFamily="49" charset="-122"/>
              </a:rPr>
              <a:t>对</a:t>
            </a:r>
            <a:r>
              <a:rPr lang="en-US" sz="2400" dirty="0">
                <a:ea typeface="黑体" panose="02010609060101010101" pitchFamily="49" charset="-122"/>
              </a:rPr>
              <a:t>Bob</a:t>
            </a:r>
            <a:r>
              <a:rPr lang="zh-CN" altLang="en-US" sz="2400" dirty="0">
                <a:ea typeface="黑体" panose="02010609060101010101" pitchFamily="49" charset="-122"/>
              </a:rPr>
              <a:t>玩了披萨恶作剧</a:t>
            </a:r>
            <a:endParaRPr lang="en-US" sz="2400" dirty="0">
              <a:ea typeface="黑体" panose="02010609060101010101" pitchFamily="49" charset="-122"/>
            </a:endParaRPr>
          </a:p>
          <a:p>
            <a:pPr lvl="1"/>
            <a:endParaRPr lang="en-US" sz="1800" dirty="0">
              <a:ea typeface="黑体" panose="02010609060101010101" pitchFamily="49" charset="-122"/>
            </a:endParaRPr>
          </a:p>
        </p:txBody>
      </p:sp>
      <p:pic>
        <p:nvPicPr>
          <p:cNvPr id="7" name="Picture 2" descr="Delivery Pepperoni Pizza | Taste Test | Serious Eats">
            <a:extLst>
              <a:ext uri="{FF2B5EF4-FFF2-40B4-BE49-F238E27FC236}">
                <a16:creationId xmlns:a16="http://schemas.microsoft.com/office/drawing/2014/main" id="{3093B8D0-7EB3-4D61-B303-3238832F2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76" y="2448202"/>
            <a:ext cx="2784393" cy="27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1293D57C-FB49-4132-AAFB-D82C1F6AEA6F}"/>
              </a:ext>
            </a:extLst>
          </p:cNvPr>
          <p:cNvSpPr txBox="1">
            <a:spLocks noChangeArrowheads="1"/>
          </p:cNvSpPr>
          <p:nvPr/>
        </p:nvSpPr>
        <p:spPr>
          <a:xfrm>
            <a:off x="452331" y="2090988"/>
            <a:ext cx="5109210" cy="3256577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9594" lvl="1" indent="-216694"/>
            <a:r>
              <a:rPr lang="en-US" sz="2100" dirty="0">
                <a:ea typeface="黑体" panose="02010609060101010101" pitchFamily="49" charset="-122"/>
              </a:rPr>
              <a:t>Trudy</a:t>
            </a:r>
            <a:r>
              <a:rPr lang="zh-CN" altLang="en-US" sz="2100" dirty="0">
                <a:ea typeface="黑体" panose="02010609060101010101" pitchFamily="49" charset="-122"/>
              </a:rPr>
              <a:t>创造了一封</a:t>
            </a:r>
            <a:r>
              <a:rPr lang="en-US" sz="2100" dirty="0">
                <a:ea typeface="黑体" panose="02010609060101010101" pitchFamily="49" charset="-122"/>
              </a:rPr>
              <a:t>e-mail</a:t>
            </a:r>
            <a:r>
              <a:rPr lang="zh-CN" altLang="en-US" sz="2100" dirty="0">
                <a:ea typeface="黑体" panose="02010609060101010101" pitchFamily="49" charset="-122"/>
              </a:rPr>
              <a:t>订单</a:t>
            </a:r>
            <a:r>
              <a:rPr lang="en-US" sz="2100" dirty="0">
                <a:ea typeface="黑体" panose="02010609060101010101" pitchFamily="49" charset="-122"/>
              </a:rPr>
              <a:t>: </a:t>
            </a:r>
            <a:br>
              <a:rPr lang="en-US" sz="2100" dirty="0">
                <a:ea typeface="黑体" panose="02010609060101010101" pitchFamily="49" charset="-122"/>
              </a:rPr>
            </a:br>
            <a:r>
              <a:rPr lang="zh-CN" altLang="en-US" sz="2100" i="1" dirty="0">
                <a:ea typeface="黑体" panose="02010609060101010101" pitchFamily="49" charset="-122"/>
              </a:rPr>
              <a:t>亲爱的披萨店</a:t>
            </a:r>
            <a:r>
              <a:rPr lang="en-US" sz="2100" i="1" dirty="0">
                <a:ea typeface="黑体" panose="02010609060101010101" pitchFamily="49" charset="-122"/>
              </a:rPr>
              <a:t>, </a:t>
            </a:r>
            <a:r>
              <a:rPr lang="zh-CN" altLang="en-US" sz="2100" i="1" dirty="0">
                <a:ea typeface="黑体" panose="02010609060101010101" pitchFamily="49" charset="-122"/>
              </a:rPr>
              <a:t>请给我送四个意大利香肠披萨</a:t>
            </a:r>
            <a:r>
              <a:rPr lang="en-US" sz="2100" i="1" dirty="0">
                <a:ea typeface="黑体" panose="02010609060101010101" pitchFamily="49" charset="-122"/>
              </a:rPr>
              <a:t>. </a:t>
            </a:r>
            <a:r>
              <a:rPr lang="zh-CN" altLang="en-US" sz="2100" i="1" dirty="0">
                <a:ea typeface="黑体" panose="02010609060101010101" pitchFamily="49" charset="-122"/>
              </a:rPr>
              <a:t>谢谢</a:t>
            </a:r>
            <a:r>
              <a:rPr lang="en-US" sz="2100" i="1" dirty="0">
                <a:ea typeface="黑体" panose="02010609060101010101" pitchFamily="49" charset="-122"/>
              </a:rPr>
              <a:t>, Bob</a:t>
            </a:r>
          </a:p>
          <a:p>
            <a:pPr lvl="1"/>
            <a:r>
              <a:rPr lang="en-US" sz="2100" dirty="0">
                <a:ea typeface="黑体" panose="02010609060101010101" pitchFamily="49" charset="-122"/>
              </a:rPr>
              <a:t>Trudy</a:t>
            </a:r>
            <a:r>
              <a:rPr lang="zh-CN" altLang="en-US" sz="2100" dirty="0">
                <a:ea typeface="黑体" panose="02010609060101010101" pitchFamily="49" charset="-122"/>
              </a:rPr>
              <a:t>用她的私钥签署了订单</a:t>
            </a:r>
            <a:endParaRPr lang="en-US" sz="2100" dirty="0">
              <a:ea typeface="黑体" panose="02010609060101010101" pitchFamily="49" charset="-122"/>
            </a:endParaRPr>
          </a:p>
          <a:p>
            <a:pPr lvl="1"/>
            <a:r>
              <a:rPr lang="en-US" sz="2100" dirty="0">
                <a:ea typeface="黑体" panose="02010609060101010101" pitchFamily="49" charset="-122"/>
              </a:rPr>
              <a:t>Trudy</a:t>
            </a:r>
            <a:r>
              <a:rPr lang="zh-CN" altLang="en-US" sz="2100" dirty="0">
                <a:ea typeface="黑体" panose="02010609060101010101" pitchFamily="49" charset="-122"/>
              </a:rPr>
              <a:t>把订单发送给披萨店</a:t>
            </a:r>
            <a:endParaRPr lang="en-US" sz="2100" dirty="0">
              <a:ea typeface="黑体" panose="02010609060101010101" pitchFamily="49" charset="-122"/>
            </a:endParaRPr>
          </a:p>
          <a:p>
            <a:pPr lvl="1"/>
            <a:r>
              <a:rPr lang="en-US" sz="2100" dirty="0">
                <a:ea typeface="黑体" panose="02010609060101010101" pitchFamily="49" charset="-122"/>
              </a:rPr>
              <a:t>Trudy</a:t>
            </a:r>
            <a:r>
              <a:rPr lang="zh-CN" altLang="en-US" sz="2100" dirty="0">
                <a:ea typeface="黑体" panose="02010609060101010101" pitchFamily="49" charset="-122"/>
              </a:rPr>
              <a:t>把她的公钥发送给披萨店</a:t>
            </a:r>
            <a:r>
              <a:rPr lang="en-US" sz="2100" dirty="0">
                <a:ea typeface="黑体" panose="02010609060101010101" pitchFamily="49" charset="-122"/>
              </a:rPr>
              <a:t>, </a:t>
            </a:r>
            <a:r>
              <a:rPr lang="zh-CN" altLang="en-US" sz="2100" dirty="0">
                <a:ea typeface="黑体" panose="02010609060101010101" pitchFamily="49" charset="-122"/>
              </a:rPr>
              <a:t>声称这是</a:t>
            </a:r>
            <a:r>
              <a:rPr lang="en-US" altLang="zh-CN" sz="2100" dirty="0">
                <a:ea typeface="黑体" panose="02010609060101010101" pitchFamily="49" charset="-122"/>
              </a:rPr>
              <a:t>Bob</a:t>
            </a:r>
            <a:r>
              <a:rPr lang="zh-CN" altLang="en-US" sz="2100" dirty="0">
                <a:ea typeface="黑体" panose="02010609060101010101" pitchFamily="49" charset="-122"/>
              </a:rPr>
              <a:t>的公钥</a:t>
            </a:r>
            <a:endParaRPr lang="en-US" altLang="ja-JP" sz="2100" dirty="0">
              <a:ea typeface="黑体" panose="02010609060101010101" pitchFamily="49" charset="-122"/>
            </a:endParaRPr>
          </a:p>
          <a:p>
            <a:pPr lvl="1"/>
            <a:r>
              <a:rPr lang="zh-CN" altLang="en-US" sz="2100" dirty="0">
                <a:ea typeface="黑体" panose="02010609060101010101" pitchFamily="49" charset="-122"/>
              </a:rPr>
              <a:t>披萨店验证了签名</a:t>
            </a:r>
            <a:r>
              <a:rPr lang="en-US" sz="2100" dirty="0">
                <a:ea typeface="黑体" panose="02010609060101010101" pitchFamily="49" charset="-122"/>
              </a:rPr>
              <a:t>; </a:t>
            </a:r>
            <a:r>
              <a:rPr lang="zh-CN" altLang="en-US" sz="2100" dirty="0">
                <a:ea typeface="黑体" panose="02010609060101010101" pitchFamily="49" charset="-122"/>
              </a:rPr>
              <a:t>然后给</a:t>
            </a:r>
            <a:r>
              <a:rPr lang="en-US" altLang="zh-CN" sz="2100" dirty="0">
                <a:ea typeface="黑体" panose="02010609060101010101" pitchFamily="49" charset="-122"/>
              </a:rPr>
              <a:t>Bob</a:t>
            </a:r>
            <a:r>
              <a:rPr lang="zh-CN" altLang="en-US" sz="2100" dirty="0">
                <a:ea typeface="黑体" panose="02010609060101010101" pitchFamily="49" charset="-122"/>
              </a:rPr>
              <a:t>送去了四个意大利香肠披萨</a:t>
            </a:r>
            <a:endParaRPr lang="en-US" sz="2100" dirty="0">
              <a:ea typeface="黑体" panose="02010609060101010101" pitchFamily="49" charset="-122"/>
            </a:endParaRPr>
          </a:p>
          <a:p>
            <a:pPr lvl="1"/>
            <a:r>
              <a:rPr lang="en-US" sz="2100" dirty="0">
                <a:ea typeface="黑体" panose="02010609060101010101" pitchFamily="49" charset="-122"/>
              </a:rPr>
              <a:t>Bob </a:t>
            </a:r>
            <a:r>
              <a:rPr lang="zh-CN" altLang="en-US" sz="2100" dirty="0">
                <a:ea typeface="黑体" panose="02010609060101010101" pitchFamily="49" charset="-122"/>
              </a:rPr>
              <a:t>一点儿都不喜欢意大利香肠</a:t>
            </a:r>
            <a:endParaRPr lang="en-US" sz="1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2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t>33</a:t>
            </a:fld>
            <a:endParaRPr lang="en-US" altLang="zh-C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+mn-lt"/>
              </a:rPr>
              <a:t>公钥认证机构</a:t>
            </a:r>
            <a:r>
              <a:rPr lang="en-US" b="0" dirty="0">
                <a:latin typeface="+mn-lt"/>
              </a:rPr>
              <a:t>(CA)</a:t>
            </a:r>
            <a:endParaRPr lang="en-US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7504" y="1484784"/>
            <a:ext cx="8712968" cy="344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>
                <a:solidFill>
                  <a:srgbClr val="C00000"/>
                </a:solidFill>
                <a:ea typeface="黑体" panose="02010609060101010101" pitchFamily="49" charset="-122"/>
              </a:rPr>
              <a:t>认证机构</a:t>
            </a:r>
            <a:r>
              <a:rPr lang="en-US" sz="2100" dirty="0">
                <a:solidFill>
                  <a:srgbClr val="C00000"/>
                </a:solidFill>
                <a:ea typeface="黑体" panose="02010609060101010101" pitchFamily="49" charset="-122"/>
              </a:rPr>
              <a:t>(CA): </a:t>
            </a:r>
            <a:r>
              <a:rPr lang="zh-CN" altLang="en-US" sz="2100" dirty="0">
                <a:ea typeface="黑体" panose="02010609060101010101" pitchFamily="49" charset="-122"/>
              </a:rPr>
              <a:t>将公钥绑定到特定实体</a:t>
            </a:r>
            <a:r>
              <a:rPr lang="en-US" sz="2100" dirty="0">
                <a:ea typeface="黑体" panose="02010609060101010101" pitchFamily="49" charset="-122"/>
              </a:rPr>
              <a:t>E</a:t>
            </a:r>
          </a:p>
          <a:p>
            <a:r>
              <a:rPr lang="zh-CN" altLang="en-US" sz="2100" dirty="0">
                <a:ea typeface="黑体" panose="02010609060101010101" pitchFamily="49" charset="-122"/>
              </a:rPr>
              <a:t>实体</a:t>
            </a:r>
            <a:r>
              <a:rPr lang="en-US" altLang="zh-CN" sz="2100" dirty="0">
                <a:ea typeface="黑体" panose="02010609060101010101" pitchFamily="49" charset="-122"/>
              </a:rPr>
              <a:t>(</a:t>
            </a:r>
            <a:r>
              <a:rPr lang="zh-CN" altLang="en-US" sz="2100" dirty="0">
                <a:ea typeface="黑体" panose="02010609060101010101" pitchFamily="49" charset="-122"/>
              </a:rPr>
              <a:t>个人、网站、路由器</a:t>
            </a:r>
            <a:r>
              <a:rPr lang="en-US" altLang="zh-CN" sz="2100" dirty="0">
                <a:ea typeface="黑体" panose="02010609060101010101" pitchFamily="49" charset="-122"/>
              </a:rPr>
              <a:t>)</a:t>
            </a:r>
            <a:r>
              <a:rPr lang="zh-CN" altLang="en-US" sz="2100" dirty="0">
                <a:ea typeface="黑体" panose="02010609060101010101" pitchFamily="49" charset="-122"/>
              </a:rPr>
              <a:t>向</a:t>
            </a:r>
            <a:r>
              <a:rPr lang="en-US" altLang="zh-CN" sz="2100" dirty="0">
                <a:ea typeface="黑体" panose="02010609060101010101" pitchFamily="49" charset="-122"/>
              </a:rPr>
              <a:t>CA</a:t>
            </a:r>
            <a:r>
              <a:rPr lang="zh-CN" altLang="en-US" sz="2100" dirty="0">
                <a:ea typeface="黑体" panose="02010609060101010101" pitchFamily="49" charset="-122"/>
              </a:rPr>
              <a:t>注册其公钥，并向</a:t>
            </a:r>
            <a:r>
              <a:rPr lang="en-US" altLang="zh-CN" sz="2100" dirty="0">
                <a:ea typeface="黑体" panose="02010609060101010101" pitchFamily="49" charset="-122"/>
              </a:rPr>
              <a:t>CA</a:t>
            </a:r>
            <a:r>
              <a:rPr lang="zh-CN" altLang="en-US" sz="2100" dirty="0">
                <a:ea typeface="黑体" panose="02010609060101010101" pitchFamily="49" charset="-122"/>
              </a:rPr>
              <a:t>提供</a:t>
            </a:r>
            <a:r>
              <a:rPr lang="en-US" altLang="zh-CN" sz="2100" dirty="0">
                <a:ea typeface="黑体" panose="02010609060101010101" pitchFamily="49" charset="-122"/>
              </a:rPr>
              <a:t>”</a:t>
            </a:r>
            <a:r>
              <a:rPr lang="zh-CN" altLang="en-US" sz="2100" dirty="0">
                <a:ea typeface="黑体" panose="02010609060101010101" pitchFamily="49" charset="-122"/>
              </a:rPr>
              <a:t>身份证明</a:t>
            </a:r>
            <a:r>
              <a:rPr lang="en-US" altLang="zh-CN" sz="2100" dirty="0">
                <a:ea typeface="黑体" panose="02010609060101010101" pitchFamily="49" charset="-122"/>
              </a:rPr>
              <a:t>”</a:t>
            </a:r>
            <a:endParaRPr lang="en-US" altLang="ja-JP" sz="2100" dirty="0">
              <a:ea typeface="黑体" panose="02010609060101010101" pitchFamily="49" charset="-122"/>
            </a:endParaRPr>
          </a:p>
          <a:p>
            <a:pPr lvl="1"/>
            <a:r>
              <a:rPr lang="en-US" altLang="zh-CN" sz="2100" dirty="0">
                <a:ea typeface="黑体" panose="02010609060101010101" pitchFamily="49" charset="-122"/>
              </a:rPr>
              <a:t>CA</a:t>
            </a:r>
            <a:r>
              <a:rPr lang="zh-CN" altLang="en-US" sz="2100" dirty="0">
                <a:ea typeface="黑体" panose="02010609060101010101" pitchFamily="49" charset="-122"/>
              </a:rPr>
              <a:t>创建证书，将</a:t>
            </a:r>
            <a:r>
              <a:rPr lang="en-US" altLang="zh-CN" sz="2100" dirty="0">
                <a:ea typeface="黑体" panose="02010609060101010101" pitchFamily="49" charset="-122"/>
              </a:rPr>
              <a:t>E</a:t>
            </a:r>
            <a:r>
              <a:rPr lang="zh-CN" altLang="en-US" sz="2100" dirty="0">
                <a:ea typeface="黑体" panose="02010609060101010101" pitchFamily="49" charset="-122"/>
              </a:rPr>
              <a:t>与</a:t>
            </a:r>
            <a:r>
              <a:rPr lang="en-US" altLang="zh-CN" sz="2100" dirty="0">
                <a:ea typeface="黑体" panose="02010609060101010101" pitchFamily="49" charset="-122"/>
              </a:rPr>
              <a:t>E</a:t>
            </a:r>
            <a:r>
              <a:rPr lang="zh-CN" altLang="en-US" sz="2100" dirty="0">
                <a:ea typeface="黑体" panose="02010609060101010101" pitchFamily="49" charset="-122"/>
              </a:rPr>
              <a:t>的公钥绑定</a:t>
            </a:r>
            <a:endParaRPr lang="en-US" altLang="zh-CN" sz="2100" dirty="0">
              <a:ea typeface="黑体" panose="02010609060101010101" pitchFamily="49" charset="-122"/>
            </a:endParaRPr>
          </a:p>
          <a:p>
            <a:pPr lvl="1"/>
            <a:r>
              <a:rPr lang="zh-CN" altLang="en-US" sz="2100" dirty="0">
                <a:ea typeface="黑体" panose="02010609060101010101" pitchFamily="49" charset="-122"/>
              </a:rPr>
              <a:t>证书包含由</a:t>
            </a:r>
            <a:r>
              <a:rPr lang="en-US" altLang="zh-CN" sz="2100" dirty="0">
                <a:ea typeface="黑体" panose="02010609060101010101" pitchFamily="49" charset="-122"/>
              </a:rPr>
              <a:t>CA</a:t>
            </a:r>
            <a:r>
              <a:rPr lang="zh-CN" altLang="en-US" sz="2100" dirty="0">
                <a:ea typeface="黑体" panose="02010609060101010101" pitchFamily="49" charset="-122"/>
              </a:rPr>
              <a:t>进行了数字签名的</a:t>
            </a:r>
            <a:r>
              <a:rPr lang="en-US" altLang="zh-CN" sz="2100" dirty="0">
                <a:ea typeface="黑体" panose="02010609060101010101" pitchFamily="49" charset="-122"/>
              </a:rPr>
              <a:t>E</a:t>
            </a:r>
            <a:r>
              <a:rPr lang="zh-CN" altLang="en-US" sz="2100" dirty="0">
                <a:ea typeface="黑体" panose="02010609060101010101" pitchFamily="49" charset="-122"/>
              </a:rPr>
              <a:t>的公钥</a:t>
            </a:r>
            <a:r>
              <a:rPr lang="en-US" altLang="zh-CN" sz="2100" dirty="0">
                <a:ea typeface="黑体" panose="02010609060101010101" pitchFamily="49" charset="-122"/>
              </a:rPr>
              <a:t>:  CA</a:t>
            </a:r>
            <a:r>
              <a:rPr lang="zh-CN" altLang="en-US" sz="2100" dirty="0">
                <a:ea typeface="黑体" panose="02010609060101010101" pitchFamily="49" charset="-122"/>
              </a:rPr>
              <a:t>可以证明</a:t>
            </a:r>
            <a:r>
              <a:rPr lang="en-US" altLang="zh-CN" sz="2100" dirty="0">
                <a:ea typeface="黑体" panose="02010609060101010101" pitchFamily="49" charset="-122"/>
              </a:rPr>
              <a:t>”</a:t>
            </a:r>
            <a:r>
              <a:rPr lang="zh-CN" altLang="en-US" sz="2100" dirty="0">
                <a:ea typeface="黑体" panose="02010609060101010101" pitchFamily="49" charset="-122"/>
              </a:rPr>
              <a:t>这是</a:t>
            </a:r>
            <a:r>
              <a:rPr lang="en-US" altLang="zh-CN" sz="2100" dirty="0">
                <a:ea typeface="黑体" panose="02010609060101010101" pitchFamily="49" charset="-122"/>
              </a:rPr>
              <a:t>E</a:t>
            </a:r>
            <a:r>
              <a:rPr lang="zh-CN" altLang="en-US" sz="2100" dirty="0">
                <a:ea typeface="黑体" panose="02010609060101010101" pitchFamily="49" charset="-122"/>
              </a:rPr>
              <a:t>的公钥</a:t>
            </a:r>
            <a:r>
              <a:rPr lang="en-US" altLang="zh-CN" sz="2100" dirty="0">
                <a:ea typeface="黑体" panose="02010609060101010101" pitchFamily="49" charset="-122"/>
              </a:rPr>
              <a:t>”</a:t>
            </a:r>
            <a:endParaRPr lang="en-US" sz="2100" dirty="0">
              <a:ea typeface="黑体" panose="02010609060101010101" pitchFamily="49" charset="-122"/>
            </a:endParaRPr>
          </a:p>
        </p:txBody>
      </p:sp>
      <p:pic>
        <p:nvPicPr>
          <p:cNvPr id="7" name="Picture 4" descr="j0175664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6905" y="4453379"/>
            <a:ext cx="1155700" cy="917575"/>
          </a:xfrm>
          <a:prstGeom prst="rect">
            <a:avLst/>
          </a:prstGeom>
          <a:noFill/>
        </p:spPr>
      </p:pic>
      <p:pic>
        <p:nvPicPr>
          <p:cNvPr id="8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68" y="5175691"/>
            <a:ext cx="590550" cy="6048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2084905" y="4124766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7830" y="4980429"/>
            <a:ext cx="1309688" cy="8255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</a:p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identifying information 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2048393" y="4907404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2135705" y="3942204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V="1">
            <a:off x="5612330" y="3969191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28"/>
          <p:cNvGrpSpPr/>
          <p:nvPr/>
        </p:nvGrpSpPr>
        <p:grpSpPr bwMode="auto">
          <a:xfrm>
            <a:off x="6756331" y="3637335"/>
            <a:ext cx="858838" cy="1158875"/>
            <a:chOff x="4446" y="2648"/>
            <a:chExt cx="541" cy="730"/>
          </a:xfrm>
        </p:grpSpPr>
        <p:pic>
          <p:nvPicPr>
            <p:cNvPr id="15" name="Picture 29" descr="SO00109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" name="Group 30"/>
            <p:cNvGrpSpPr/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18" name="Group 31"/>
              <p:cNvGrpSpPr/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2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  <a:cs typeface="MS PGothic" panose="020B060007020508020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 </a:t>
                  </a:r>
                </a:p>
              </p:txBody>
            </p:sp>
            <p:sp>
              <p:nvSpPr>
                <p:cNvPr id="2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  <a:cs typeface="MS PGothic" panose="020B060007020508020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sp>
            <p:nvSpPr>
              <p:cNvPr id="19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pic>
          <p:nvPicPr>
            <p:cNvPr id="17" name="Picture 35" descr="BS00768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5892352" y="4938246"/>
            <a:ext cx="3261484" cy="6906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panose="020B0604020202020204" pitchFamily="34" charset="0"/>
              </a:rPr>
              <a:t>certificate for Bob’</a:t>
            </a:r>
            <a:r>
              <a:rPr lang="en-US" altLang="ja-JP" sz="2400" dirty="0">
                <a:latin typeface="+mn-lt"/>
                <a:cs typeface="Arial" panose="020B0604020202020204" pitchFamily="34" charset="0"/>
              </a:rPr>
              <a:t>s public key, signed by CA</a:t>
            </a:r>
            <a:endParaRPr lang="en-US" sz="2400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3" name="Group 39"/>
          <p:cNvGrpSpPr/>
          <p:nvPr/>
        </p:nvGrpSpPr>
        <p:grpSpPr>
          <a:xfrm>
            <a:off x="569399" y="3641131"/>
            <a:ext cx="1491075" cy="812454"/>
            <a:chOff x="1914734" y="3557588"/>
            <a:chExt cx="1491075" cy="812454"/>
          </a:xfrm>
        </p:grpSpPr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key </a:t>
              </a:r>
            </a:p>
          </p:txBody>
        </p:sp>
        <p:pic>
          <p:nvPicPr>
            <p:cNvPr id="25" name="Picture 17" descr="BS00768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" name="Group 18"/>
            <p:cNvGrpSpPr/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28" name="Group 19"/>
              <p:cNvGrpSpPr/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 </a:t>
                  </a:r>
                </a:p>
              </p:txBody>
            </p:sp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cxnSp>
          <p:nvCxnSpPr>
            <p:cNvPr id="27" name="Straight Arrow Connector 43"/>
            <p:cNvCxnSpPr/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48"/>
          <p:cNvGrpSpPr/>
          <p:nvPr/>
        </p:nvGrpSpPr>
        <p:grpSpPr>
          <a:xfrm>
            <a:off x="4388578" y="3493354"/>
            <a:ext cx="1196163" cy="955675"/>
            <a:chOff x="4296054" y="3224833"/>
            <a:chExt cx="1196163" cy="955675"/>
          </a:xfrm>
        </p:grpSpPr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MS PGothic" panose="020B0600070205080204" charset="-128"/>
                  <a:cs typeface="Arial" panose="020B0604020202020204" pitchFamily="34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MS PGothic" panose="020B0600070205080204" charset="-128"/>
                  <a:cs typeface="Arial" panose="020B0604020202020204" pitchFamily="34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MS PGothic" panose="020B0600070205080204" charset="-128"/>
                  <a:cs typeface="Arial" panose="020B0604020202020204" pitchFamily="34" charset="0"/>
                </a:rPr>
                <a:t>(encrypt)</a:t>
              </a:r>
            </a:p>
          </p:txBody>
        </p:sp>
      </p:grpSp>
      <p:grpSp>
        <p:nvGrpSpPr>
          <p:cNvPr id="35" name="Group 52"/>
          <p:cNvGrpSpPr/>
          <p:nvPr/>
        </p:nvGrpSpPr>
        <p:grpSpPr>
          <a:xfrm>
            <a:off x="3915573" y="4476639"/>
            <a:ext cx="1517579" cy="936623"/>
            <a:chOff x="1914734" y="3458819"/>
            <a:chExt cx="1517579" cy="936623"/>
          </a:xfrm>
        </p:grpSpPr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1914734" y="362384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key </a:t>
              </a:r>
            </a:p>
          </p:txBody>
        </p:sp>
        <p:pic>
          <p:nvPicPr>
            <p:cNvPr id="37" name="Picture 17" descr="BS00768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" name="Group 18"/>
            <p:cNvGrpSpPr/>
            <p:nvPr/>
          </p:nvGrpSpPr>
          <p:grpSpPr bwMode="auto">
            <a:xfrm>
              <a:off x="2777720" y="3765205"/>
              <a:ext cx="639764" cy="630237"/>
              <a:chOff x="2994" y="2073"/>
              <a:chExt cx="403" cy="397"/>
            </a:xfrm>
          </p:grpSpPr>
          <p:grpSp>
            <p:nvGrpSpPr>
              <p:cNvPr id="40" name="Group 19"/>
              <p:cNvGrpSpPr/>
              <p:nvPr/>
            </p:nvGrpSpPr>
            <p:grpSpPr bwMode="auto">
              <a:xfrm>
                <a:off x="2994" y="2144"/>
                <a:ext cx="403" cy="326"/>
                <a:chOff x="2994" y="2144"/>
                <a:chExt cx="403" cy="326"/>
              </a:xfrm>
            </p:grpSpPr>
            <p:sp>
              <p:nvSpPr>
                <p:cNvPr id="4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 </a:t>
                  </a:r>
                </a:p>
              </p:txBody>
            </p:sp>
            <p:sp>
              <p:nvSpPr>
                <p:cNvPr id="4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102" y="225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</a:t>
                  </a:r>
                </a:p>
              </p:txBody>
            </p:sp>
          </p:grp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cxnSp>
          <p:nvCxnSpPr>
            <p:cNvPr id="39" name="Straight Arrow Connector 56"/>
            <p:cNvCxnSpPr/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t>34</a:t>
            </a:fld>
            <a:endParaRPr lang="en-US" altLang="zh-C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dirty="0"/>
              <a:t>公钥认证机构</a:t>
            </a:r>
            <a:r>
              <a:rPr lang="en-US" altLang="zh-CN" dirty="0"/>
              <a:t>(CA)</a:t>
            </a:r>
            <a:endParaRPr lang="en-US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9374" y="1621502"/>
            <a:ext cx="8397426" cy="123219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15265"/>
            <a:r>
              <a:rPr lang="zh-CN" altLang="en-US" sz="2400" dirty="0">
                <a:solidFill>
                  <a:schemeClr val="tx2"/>
                </a:solidFill>
                <a:ea typeface="黑体" panose="02010609060101010101" pitchFamily="49" charset="-122"/>
              </a:rPr>
              <a:t>当</a:t>
            </a:r>
            <a:r>
              <a:rPr lang="en-US" altLang="zh-CN" sz="2400" dirty="0">
                <a:solidFill>
                  <a:schemeClr val="tx2"/>
                </a:solidFill>
                <a:ea typeface="黑体" panose="02010609060101010101" pitchFamily="49" charset="-122"/>
              </a:rPr>
              <a:t>Alice</a:t>
            </a:r>
            <a:r>
              <a:rPr lang="zh-CN" altLang="en-US" sz="2400" dirty="0">
                <a:solidFill>
                  <a:schemeClr val="tx2"/>
                </a:solidFill>
                <a:ea typeface="黑体" panose="02010609060101010101" pitchFamily="49" charset="-122"/>
              </a:rPr>
              <a:t>想要</a:t>
            </a:r>
            <a:r>
              <a:rPr lang="en-US" altLang="zh-CN" sz="2400" dirty="0">
                <a:solidFill>
                  <a:schemeClr val="tx2"/>
                </a:solidFill>
                <a:ea typeface="黑体" panose="02010609060101010101" pitchFamily="49" charset="-122"/>
              </a:rPr>
              <a:t>Bob</a:t>
            </a:r>
            <a:r>
              <a:rPr lang="zh-CN" altLang="en-US" sz="2400" dirty="0">
                <a:solidFill>
                  <a:schemeClr val="tx2"/>
                </a:solidFill>
                <a:ea typeface="黑体" panose="02010609060101010101" pitchFamily="49" charset="-122"/>
              </a:rPr>
              <a:t>的公钥时</a:t>
            </a:r>
            <a:r>
              <a:rPr lang="en-US" altLang="ja-JP" sz="2100" dirty="0">
                <a:solidFill>
                  <a:schemeClr val="tx2"/>
                </a:solidFill>
                <a:ea typeface="黑体" panose="02010609060101010101" pitchFamily="49" charset="-122"/>
              </a:rPr>
              <a:t>:</a:t>
            </a:r>
          </a:p>
          <a:p>
            <a:pPr lvl="1"/>
            <a:r>
              <a:rPr lang="zh-CN" altLang="en-US" sz="2100" dirty="0">
                <a:solidFill>
                  <a:schemeClr val="tx2"/>
                </a:solidFill>
                <a:ea typeface="黑体" panose="02010609060101010101" pitchFamily="49" charset="-122"/>
              </a:rPr>
              <a:t>获得</a:t>
            </a:r>
            <a:r>
              <a:rPr lang="en-US" altLang="zh-CN" sz="2100" dirty="0">
                <a:solidFill>
                  <a:schemeClr val="tx2"/>
                </a:solidFill>
                <a:ea typeface="黑体" panose="02010609060101010101" pitchFamily="49" charset="-122"/>
              </a:rPr>
              <a:t>Bob</a:t>
            </a:r>
            <a:r>
              <a:rPr lang="zh-CN" altLang="en-US" sz="2100" dirty="0">
                <a:solidFill>
                  <a:schemeClr val="tx2"/>
                </a:solidFill>
                <a:ea typeface="黑体" panose="02010609060101010101" pitchFamily="49" charset="-122"/>
              </a:rPr>
              <a:t>的证书</a:t>
            </a:r>
            <a:r>
              <a:rPr lang="en-US" altLang="zh-CN" sz="2100" dirty="0">
                <a:solidFill>
                  <a:schemeClr val="tx2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100" dirty="0">
                <a:solidFill>
                  <a:schemeClr val="tx2"/>
                </a:solidFill>
                <a:ea typeface="黑体" panose="02010609060101010101" pitchFamily="49" charset="-122"/>
              </a:rPr>
              <a:t>从</a:t>
            </a:r>
            <a:r>
              <a:rPr lang="en-US" altLang="zh-CN" sz="2100" dirty="0">
                <a:solidFill>
                  <a:schemeClr val="tx2"/>
                </a:solidFill>
                <a:ea typeface="黑体" panose="02010609060101010101" pitchFamily="49" charset="-122"/>
              </a:rPr>
              <a:t>Bob</a:t>
            </a:r>
            <a:r>
              <a:rPr lang="zh-CN" altLang="en-US" sz="2100" dirty="0">
                <a:solidFill>
                  <a:schemeClr val="tx2"/>
                </a:solidFill>
                <a:ea typeface="黑体" panose="02010609060101010101" pitchFamily="49" charset="-122"/>
              </a:rPr>
              <a:t>处或其他地方获得</a:t>
            </a:r>
            <a:r>
              <a:rPr lang="en-US" altLang="zh-CN" sz="2100" dirty="0">
                <a:solidFill>
                  <a:schemeClr val="tx2"/>
                </a:solidFill>
                <a:ea typeface="黑体" panose="02010609060101010101" pitchFamily="49" charset="-122"/>
              </a:rPr>
              <a:t>)</a:t>
            </a:r>
          </a:p>
          <a:p>
            <a:pPr lvl="1"/>
            <a:r>
              <a:rPr lang="zh-CN" altLang="en-US" sz="2100" dirty="0">
                <a:solidFill>
                  <a:schemeClr val="tx2"/>
                </a:solidFill>
                <a:ea typeface="黑体" panose="02010609060101010101" pitchFamily="49" charset="-122"/>
              </a:rPr>
              <a:t>对</a:t>
            </a:r>
            <a:r>
              <a:rPr lang="en-US" altLang="zh-CN" sz="2100" dirty="0">
                <a:solidFill>
                  <a:schemeClr val="tx2"/>
                </a:solidFill>
                <a:ea typeface="黑体" panose="02010609060101010101" pitchFamily="49" charset="-122"/>
              </a:rPr>
              <a:t>Bob</a:t>
            </a:r>
            <a:r>
              <a:rPr lang="zh-CN" altLang="en-US" sz="2100" dirty="0">
                <a:solidFill>
                  <a:schemeClr val="tx2"/>
                </a:solidFill>
                <a:ea typeface="黑体" panose="02010609060101010101" pitchFamily="49" charset="-122"/>
              </a:rPr>
              <a:t>的证书使用</a:t>
            </a:r>
            <a:r>
              <a:rPr lang="en-US" altLang="zh-CN" sz="2100" dirty="0">
                <a:solidFill>
                  <a:schemeClr val="tx2"/>
                </a:solidFill>
                <a:ea typeface="黑体" panose="02010609060101010101" pitchFamily="49" charset="-122"/>
              </a:rPr>
              <a:t>CA</a:t>
            </a:r>
            <a:r>
              <a:rPr lang="zh-CN" altLang="en-US" sz="2100" dirty="0">
                <a:solidFill>
                  <a:schemeClr val="tx2"/>
                </a:solidFill>
                <a:ea typeface="黑体" panose="02010609060101010101" pitchFamily="49" charset="-122"/>
              </a:rPr>
              <a:t>的公钥，获得</a:t>
            </a:r>
            <a:r>
              <a:rPr lang="en-US" altLang="zh-CN" sz="2100" dirty="0">
                <a:solidFill>
                  <a:schemeClr val="tx2"/>
                </a:solidFill>
                <a:ea typeface="黑体" panose="02010609060101010101" pitchFamily="49" charset="-122"/>
              </a:rPr>
              <a:t>Bob</a:t>
            </a:r>
            <a:r>
              <a:rPr lang="zh-CN" altLang="en-US" sz="2100" dirty="0">
                <a:solidFill>
                  <a:schemeClr val="tx2"/>
                </a:solidFill>
                <a:ea typeface="黑体" panose="02010609060101010101" pitchFamily="49" charset="-122"/>
              </a:rPr>
              <a:t>的公钥</a:t>
            </a:r>
            <a:endParaRPr lang="en-US" sz="2100" dirty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pic>
        <p:nvPicPr>
          <p:cNvPr id="7" name="Picture 4" descr="j0175664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8934" y="5613403"/>
            <a:ext cx="908948" cy="744538"/>
          </a:xfrm>
          <a:prstGeom prst="rect">
            <a:avLst/>
          </a:prstGeom>
          <a:noFill/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081965" y="3551446"/>
            <a:ext cx="960438" cy="83715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panose="020B0604020202020204" pitchFamily="34" charset="0"/>
              </a:rPr>
              <a:t>Bob</a:t>
            </a:r>
            <a:r>
              <a:rPr lang="en-US" altLang="ja-JP" dirty="0">
                <a:latin typeface="+mn-lt"/>
                <a:cs typeface="Arial" panose="020B0604020202020204" pitchFamily="34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panose="020B0604020202020204" pitchFamily="34" charset="0"/>
              </a:rPr>
              <a:t>public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panose="020B0604020202020204" pitchFamily="34" charset="0"/>
              </a:rPr>
              <a:t>key </a:t>
            </a:r>
          </a:p>
        </p:txBody>
      </p:sp>
      <p:pic>
        <p:nvPicPr>
          <p:cNvPr id="9" name="Picture 6" descr="BS00768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608890" y="3610598"/>
            <a:ext cx="458788" cy="236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7"/>
          <p:cNvGrpSpPr/>
          <p:nvPr/>
        </p:nvGrpSpPr>
        <p:grpSpPr bwMode="auto">
          <a:xfrm>
            <a:off x="6518403" y="3848723"/>
            <a:ext cx="528637" cy="604837"/>
            <a:chOff x="2994" y="2073"/>
            <a:chExt cx="333" cy="381"/>
          </a:xfrm>
        </p:grpSpPr>
        <p:grpSp>
          <p:nvGrpSpPr>
            <p:cNvPr id="11" name="Group 8"/>
            <p:cNvGrpSpPr/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 </a:t>
                </a: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15" name="Group 24"/>
          <p:cNvGrpSpPr/>
          <p:nvPr/>
        </p:nvGrpSpPr>
        <p:grpSpPr bwMode="auto">
          <a:xfrm>
            <a:off x="1481955" y="3429278"/>
            <a:ext cx="858838" cy="1158875"/>
            <a:chOff x="4446" y="2648"/>
            <a:chExt cx="541" cy="730"/>
          </a:xfrm>
        </p:grpSpPr>
        <p:pic>
          <p:nvPicPr>
            <p:cNvPr id="16" name="Picture 25" descr="SO00109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roup 26"/>
            <p:cNvGrpSpPr/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19" name="Group 27"/>
              <p:cNvGrpSpPr/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2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  <a:cs typeface="MS PGothic" panose="020B060007020508020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 </a:t>
                  </a:r>
                </a:p>
              </p:txBody>
            </p:sp>
            <p:sp>
              <p:nvSpPr>
                <p:cNvPr id="2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  <a:cs typeface="MS PGothic" panose="020B060007020508020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sp>
            <p:nvSpPr>
              <p:cNvPr id="20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pic>
          <p:nvPicPr>
            <p:cNvPr id="18" name="Picture 31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Group 90"/>
          <p:cNvGrpSpPr/>
          <p:nvPr/>
        </p:nvGrpSpPr>
        <p:grpSpPr>
          <a:xfrm>
            <a:off x="3494289" y="4517752"/>
            <a:ext cx="1571020" cy="993773"/>
            <a:chOff x="1914734" y="3458819"/>
            <a:chExt cx="1571020" cy="993773"/>
          </a:xfrm>
        </p:grpSpPr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1914734" y="3570839"/>
              <a:ext cx="960437" cy="8371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key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25" name="Picture 17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" name="Group 18"/>
            <p:cNvGrpSpPr/>
            <p:nvPr/>
          </p:nvGrpSpPr>
          <p:grpSpPr bwMode="auto">
            <a:xfrm>
              <a:off x="2753914" y="3765205"/>
              <a:ext cx="731840" cy="687387"/>
              <a:chOff x="2979" y="2073"/>
              <a:chExt cx="461" cy="433"/>
            </a:xfrm>
          </p:grpSpPr>
          <p:grpSp>
            <p:nvGrpSpPr>
              <p:cNvPr id="28" name="Group 19"/>
              <p:cNvGrpSpPr/>
              <p:nvPr/>
            </p:nvGrpSpPr>
            <p:grpSpPr bwMode="auto">
              <a:xfrm>
                <a:off x="2979" y="2144"/>
                <a:ext cx="461" cy="362"/>
                <a:chOff x="2979" y="2144"/>
                <a:chExt cx="461" cy="362"/>
              </a:xfrm>
            </p:grpSpPr>
            <p:sp>
              <p:nvSpPr>
                <p:cNvPr id="3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79" y="2144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4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 </a:t>
                  </a:r>
                </a:p>
              </p:txBody>
            </p:sp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122" y="2273"/>
                  <a:ext cx="3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charset="0"/>
                      <a:ea typeface="MS PGothic" panose="020B060007020508020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8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</a:t>
                  </a:r>
                </a:p>
              </p:txBody>
            </p:sp>
          </p:grp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3101" y="2073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cxnSp>
          <p:nvCxnSpPr>
            <p:cNvPr id="27" name="Straight Arrow Connector 94"/>
            <p:cNvCxnSpPr/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99"/>
          <p:cNvGrpSpPr/>
          <p:nvPr/>
        </p:nvGrpSpPr>
        <p:grpSpPr>
          <a:xfrm>
            <a:off x="3973918" y="3429000"/>
            <a:ext cx="1196163" cy="955675"/>
            <a:chOff x="4296054" y="3224833"/>
            <a:chExt cx="1196163" cy="955675"/>
          </a:xfrm>
        </p:grpSpPr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MS PGothic" panose="020B0600070205080204" charset="-128"/>
                  <a:cs typeface="Arial" panose="020B0604020202020204" pitchFamily="34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MS PGothic" panose="020B0600070205080204" charset="-128"/>
                  <a:cs typeface="Arial" panose="020B0604020202020204" pitchFamily="34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MS PGothic" panose="020B0600070205080204" charset="-128"/>
                  <a:cs typeface="Arial" panose="020B0604020202020204" pitchFamily="34" charset="0"/>
                </a:rPr>
                <a:t>(decrypt)</a:t>
              </a:r>
            </a:p>
          </p:txBody>
        </p:sp>
      </p:grpSp>
      <p:cxnSp>
        <p:nvCxnSpPr>
          <p:cNvPr id="35" name="Straight Arrow Connector 3"/>
          <p:cNvCxnSpPr/>
          <p:nvPr/>
        </p:nvCxnSpPr>
        <p:spPr>
          <a:xfrm>
            <a:off x="2401187" y="3914225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02"/>
          <p:cNvCxnSpPr/>
          <p:nvPr/>
        </p:nvCxnSpPr>
        <p:spPr>
          <a:xfrm>
            <a:off x="5230526" y="3907599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t>35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9552" y="1500188"/>
            <a:ext cx="7675761" cy="41433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anose="020B060403050404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</a:rPr>
              <a:t>什么是网络安全？</a:t>
            </a:r>
            <a:endParaRPr lang="en-US" altLang="zh-CN" dirty="0"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</a:rPr>
              <a:t>密码学的原则</a:t>
            </a:r>
            <a:endParaRPr lang="en-US" altLang="zh-CN" dirty="0"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</a:rPr>
              <a:t>身份验证，报文完整性</a:t>
            </a:r>
            <a:endParaRPr lang="en-US" altLang="zh-CN" dirty="0"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安全电子邮件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</a:rPr>
              <a:t>传输层安全性：</a:t>
            </a:r>
            <a:r>
              <a:rPr lang="en-US" altLang="zh-CN" dirty="0">
                <a:latin typeface="+mj-lt"/>
              </a:rPr>
              <a:t>TCP</a:t>
            </a:r>
            <a:r>
              <a:rPr lang="zh-CN" altLang="en-US" dirty="0">
                <a:latin typeface="+mj-lt"/>
              </a:rPr>
              <a:t>与</a:t>
            </a:r>
            <a:r>
              <a:rPr lang="en-US" altLang="zh-CN" dirty="0">
                <a:latin typeface="+mj-lt"/>
              </a:rPr>
              <a:t>TLS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</a:rPr>
              <a:t>网络层安全性：</a:t>
            </a:r>
            <a:r>
              <a:rPr lang="en-US" altLang="zh-CN" dirty="0">
                <a:latin typeface="+mj-lt"/>
              </a:rPr>
              <a:t>IPsec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无线网络和移动网络安全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运行安全性：防火墙和入侵检测系统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IDS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t>36</a:t>
            </a:fld>
            <a:endParaRPr lang="en-US" altLang="zh-C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安全电子邮件</a:t>
            </a:r>
            <a:r>
              <a:rPr lang="en-US" altLang="zh-CN" dirty="0">
                <a:latin typeface="+mn-lt"/>
              </a:rPr>
              <a:t>:</a:t>
            </a:r>
            <a:r>
              <a:rPr lang="zh-CN" altLang="en-US" dirty="0">
                <a:latin typeface="+mn-lt"/>
              </a:rPr>
              <a:t>保密</a:t>
            </a:r>
            <a:endParaRPr lang="en-US" b="0" dirty="0">
              <a:latin typeface="+mn-lt"/>
            </a:endParaRPr>
          </a:p>
        </p:txBody>
      </p:sp>
      <p:cxnSp>
        <p:nvCxnSpPr>
          <p:cNvPr id="6" name="Straight Arrow Connector 290"/>
          <p:cNvCxnSpPr/>
          <p:nvPr/>
        </p:nvCxnSpPr>
        <p:spPr>
          <a:xfrm>
            <a:off x="5485736" y="3176002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9"/>
          <p:cNvCxnSpPr/>
          <p:nvPr/>
        </p:nvCxnSpPr>
        <p:spPr>
          <a:xfrm>
            <a:off x="3057276" y="3189254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17561" y="1361836"/>
            <a:ext cx="744156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eaLnBrk="0" hangingPunct="0"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Alice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希望给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Bob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发送一封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“</a:t>
            </a:r>
            <a:r>
              <a:rPr lang="zh-CN" altLang="en-US" sz="2800" i="1" dirty="0">
                <a:solidFill>
                  <a:srgbClr val="0012A0"/>
                </a:solidFill>
                <a:latin typeface="+mn-lt"/>
                <a:ea typeface="黑体" panose="02010609060101010101" pitchFamily="49" charset="-122"/>
              </a:rPr>
              <a:t>秘密</a:t>
            </a:r>
            <a:r>
              <a:rPr lang="en-US" altLang="zh-CN" sz="2800" i="1" dirty="0">
                <a:solidFill>
                  <a:srgbClr val="0012A0"/>
                </a:solidFill>
                <a:latin typeface="+mn-lt"/>
                <a:ea typeface="黑体" panose="02010609060101010101" pitchFamily="49" charset="-122"/>
              </a:rPr>
              <a:t> ”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e-mail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，记为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m</a:t>
            </a:r>
          </a:p>
        </p:txBody>
      </p:sp>
      <p:sp>
        <p:nvSpPr>
          <p:cNvPr id="9" name="Freeform 6"/>
          <p:cNvSpPr/>
          <p:nvPr/>
        </p:nvSpPr>
        <p:spPr bwMode="auto">
          <a:xfrm>
            <a:off x="4012331" y="2912889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38287" y="2584277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pic>
        <p:nvPicPr>
          <p:cNvPr id="11" name="Picture 8" descr="BS00768_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662212" y="1850852"/>
            <a:ext cx="400050" cy="20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0"/>
          <p:cNvGrpSpPr/>
          <p:nvPr/>
        </p:nvGrpSpPr>
        <p:grpSpPr bwMode="auto">
          <a:xfrm>
            <a:off x="1235175" y="2111202"/>
            <a:ext cx="754063" cy="727075"/>
            <a:chOff x="1645" y="264"/>
            <a:chExt cx="475" cy="45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16" name="Group 14"/>
          <p:cNvGrpSpPr/>
          <p:nvPr/>
        </p:nvGrpSpPr>
        <p:grpSpPr bwMode="auto">
          <a:xfrm>
            <a:off x="1258987" y="3349452"/>
            <a:ext cx="754063" cy="708025"/>
            <a:chOff x="2144" y="3246"/>
            <a:chExt cx="475" cy="446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789087" y="3811414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1979712" y="2204864"/>
            <a:ext cx="87947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(m )</a:t>
            </a:r>
          </a:p>
        </p:txBody>
      </p:sp>
      <p:grpSp>
        <p:nvGrpSpPr>
          <p:cNvPr id="23" name="Group 27"/>
          <p:cNvGrpSpPr/>
          <p:nvPr/>
        </p:nvGrpSpPr>
        <p:grpSpPr bwMode="auto">
          <a:xfrm>
            <a:off x="2123222" y="3805064"/>
            <a:ext cx="969963" cy="527050"/>
            <a:chOff x="3501" y="648"/>
            <a:chExt cx="611" cy="332"/>
          </a:xfrm>
        </p:grpSpPr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 )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26" name="Freeform 30"/>
          <p:cNvSpPr/>
          <p:nvPr/>
        </p:nvSpPr>
        <p:spPr bwMode="auto">
          <a:xfrm>
            <a:off x="1990825" y="2592214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7" name="Freeform 31"/>
          <p:cNvSpPr/>
          <p:nvPr/>
        </p:nvSpPr>
        <p:spPr bwMode="auto">
          <a:xfrm flipV="1">
            <a:off x="2013050" y="3412952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362050" y="2363614"/>
            <a:ext cx="39846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7361609" y="3041477"/>
            <a:ext cx="481013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1230412" y="1741314"/>
            <a:ext cx="481013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S</a:t>
            </a:r>
          </a:p>
        </p:txBody>
      </p:sp>
      <p:grpSp>
        <p:nvGrpSpPr>
          <p:cNvPr id="31" name="Group 36"/>
          <p:cNvGrpSpPr/>
          <p:nvPr/>
        </p:nvGrpSpPr>
        <p:grpSpPr bwMode="auto">
          <a:xfrm>
            <a:off x="1224062" y="4093989"/>
            <a:ext cx="471488" cy="474663"/>
            <a:chOff x="2643" y="716"/>
            <a:chExt cx="297" cy="299"/>
          </a:xfrm>
        </p:grpSpPr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+</a:t>
              </a:r>
            </a:p>
          </p:txBody>
        </p:sp>
      </p:grpSp>
      <p:pic>
        <p:nvPicPr>
          <p:cNvPr id="34" name="Picture 41" descr="Ali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7" y="2887489"/>
            <a:ext cx="527050" cy="6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44" descr="BS00592_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35" y="2797002"/>
            <a:ext cx="544513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4217118" y="3090689"/>
            <a:ext cx="966788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37" name="Freeform 46"/>
          <p:cNvSpPr/>
          <p:nvPr/>
        </p:nvSpPr>
        <p:spPr bwMode="auto">
          <a:xfrm flipH="1">
            <a:off x="6526584" y="2585864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grpSp>
        <p:nvGrpSpPr>
          <p:cNvPr id="38" name="Group 47"/>
          <p:cNvGrpSpPr/>
          <p:nvPr/>
        </p:nvGrpSpPr>
        <p:grpSpPr bwMode="auto">
          <a:xfrm>
            <a:off x="7250484" y="2103264"/>
            <a:ext cx="754063" cy="714375"/>
            <a:chOff x="1645" y="272"/>
            <a:chExt cx="475" cy="450"/>
          </a:xfrm>
        </p:grpSpPr>
        <p:sp>
          <p:nvSpPr>
            <p:cNvPr id="39" name="Rectangle 48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1844" y="272"/>
              <a:ext cx="2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42" name="Freeform 51"/>
          <p:cNvSpPr/>
          <p:nvPr/>
        </p:nvSpPr>
        <p:spPr bwMode="auto">
          <a:xfrm flipH="1" flipV="1">
            <a:off x="6548809" y="3420889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grpSp>
        <p:nvGrpSpPr>
          <p:cNvPr id="43" name="Group 52"/>
          <p:cNvGrpSpPr/>
          <p:nvPr/>
        </p:nvGrpSpPr>
        <p:grpSpPr bwMode="auto">
          <a:xfrm>
            <a:off x="7274297" y="3354214"/>
            <a:ext cx="754063" cy="708025"/>
            <a:chOff x="2144" y="3254"/>
            <a:chExt cx="475" cy="446"/>
          </a:xfrm>
        </p:grpSpPr>
        <p:sp>
          <p:nvSpPr>
            <p:cNvPr id="44" name="Rectangle 53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45" name="Text Box 54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46" name="Text Box 55"/>
            <p:cNvSpPr txBox="1">
              <a:spLocks noChangeArrowheads="1"/>
            </p:cNvSpPr>
            <p:nvPr/>
          </p:nvSpPr>
          <p:spPr bwMode="auto">
            <a:xfrm>
              <a:off x="2348" y="3254"/>
              <a:ext cx="2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47" name="Text Box 56"/>
            <p:cNvSpPr txBox="1">
              <a:spLocks noChangeArrowheads="1"/>
            </p:cNvSpPr>
            <p:nvPr/>
          </p:nvSpPr>
          <p:spPr bwMode="auto">
            <a:xfrm>
              <a:off x="2239" y="3331"/>
              <a:ext cx="17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-</a:t>
              </a:r>
            </a:p>
          </p:txBody>
        </p:sp>
      </p:grpSp>
      <p:pic>
        <p:nvPicPr>
          <p:cNvPr id="48" name="Picture 58" descr="BS00768_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771184" y="3144664"/>
            <a:ext cx="400050" cy="20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roup 59"/>
          <p:cNvGrpSpPr/>
          <p:nvPr/>
        </p:nvGrpSpPr>
        <p:grpSpPr bwMode="auto">
          <a:xfrm>
            <a:off x="7034584" y="4086052"/>
            <a:ext cx="452438" cy="474663"/>
            <a:chOff x="2643" y="716"/>
            <a:chExt cx="285" cy="299"/>
          </a:xfrm>
        </p:grpSpPr>
        <p:sp>
          <p:nvSpPr>
            <p:cNvPr id="50" name="Text Box 60"/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52" name="Text Box 64"/>
          <p:cNvSpPr txBox="1">
            <a:spLocks noChangeArrowheads="1"/>
          </p:cNvSpPr>
          <p:nvPr/>
        </p:nvSpPr>
        <p:spPr bwMode="auto">
          <a:xfrm>
            <a:off x="401737" y="3628852"/>
            <a:ext cx="481013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S</a:t>
            </a:r>
          </a:p>
        </p:txBody>
      </p:sp>
      <p:sp>
        <p:nvSpPr>
          <p:cNvPr id="53" name="Line 65"/>
          <p:cNvSpPr>
            <a:spLocks noChangeShapeType="1"/>
          </p:cNvSpPr>
          <p:nvPr/>
        </p:nvSpPr>
        <p:spPr bwMode="auto">
          <a:xfrm>
            <a:off x="8015659" y="2590627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54" name="Text Box 66"/>
          <p:cNvSpPr txBox="1">
            <a:spLocks noChangeArrowheads="1"/>
          </p:cNvSpPr>
          <p:nvPr/>
        </p:nvSpPr>
        <p:spPr bwMode="auto">
          <a:xfrm>
            <a:off x="8509372" y="2384252"/>
            <a:ext cx="39846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m</a:t>
            </a:r>
          </a:p>
        </p:txBody>
      </p:sp>
      <p:pic>
        <p:nvPicPr>
          <p:cNvPr id="55" name="Picture 67" descr="Bo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647" y="3028777"/>
            <a:ext cx="642938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ext Box 68"/>
          <p:cNvSpPr txBox="1">
            <a:spLocks noChangeArrowheads="1"/>
          </p:cNvSpPr>
          <p:nvPr/>
        </p:nvSpPr>
        <p:spPr bwMode="auto">
          <a:xfrm>
            <a:off x="6312272" y="2196927"/>
            <a:ext cx="87947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(m )</a:t>
            </a:r>
          </a:p>
        </p:txBody>
      </p:sp>
      <p:grpSp>
        <p:nvGrpSpPr>
          <p:cNvPr id="57" name="Group 69"/>
          <p:cNvGrpSpPr/>
          <p:nvPr/>
        </p:nvGrpSpPr>
        <p:grpSpPr bwMode="auto">
          <a:xfrm>
            <a:off x="6104309" y="3671714"/>
            <a:ext cx="969963" cy="527050"/>
            <a:chOff x="3501" y="648"/>
            <a:chExt cx="611" cy="332"/>
          </a:xfrm>
        </p:grpSpPr>
        <p:sp>
          <p:nvSpPr>
            <p:cNvPr id="58" name="Text Box 70"/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 )</a:t>
              </a:r>
            </a:p>
          </p:txBody>
        </p:sp>
        <p:sp>
          <p:nvSpPr>
            <p:cNvPr id="59" name="Text Box 71"/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+</a:t>
              </a:r>
            </a:p>
          </p:txBody>
        </p:sp>
      </p:grpSp>
      <p:pic>
        <p:nvPicPr>
          <p:cNvPr id="60" name="Picture 9" descr="BS00592_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38" y="2855879"/>
            <a:ext cx="544513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251521" y="4466289"/>
            <a:ext cx="8496944" cy="1706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21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Alice:</a:t>
            </a:r>
          </a:p>
          <a:p>
            <a:pPr marL="396875" indent="-278130"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</a:pP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生成随机的对称私钥</a:t>
            </a:r>
            <a:r>
              <a:rPr lang="zh-CN" altLang="en-US" sz="2100" i="1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K</a:t>
            </a:r>
            <a:r>
              <a:rPr lang="en-US" sz="2100" baseline="-25000" dirty="0">
                <a:latin typeface="+mn-lt"/>
                <a:ea typeface="黑体" panose="02010609060101010101" pitchFamily="49" charset="-122"/>
              </a:rPr>
              <a:t>S</a:t>
            </a:r>
            <a:endParaRPr lang="en-US" sz="2100" dirty="0">
              <a:latin typeface="+mn-lt"/>
              <a:ea typeface="黑体" panose="02010609060101010101" pitchFamily="49" charset="-122"/>
            </a:endParaRPr>
          </a:p>
          <a:p>
            <a:pPr marL="396875" indent="-278130"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</a:pP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使用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K</a:t>
            </a:r>
            <a:r>
              <a:rPr lang="en-US" sz="2100" baseline="-25000" dirty="0">
                <a:latin typeface="+mn-lt"/>
                <a:ea typeface="黑体" panose="02010609060101010101" pitchFamily="49" charset="-122"/>
              </a:rPr>
              <a:t>S  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对信息进行加密</a:t>
            </a:r>
            <a:r>
              <a:rPr lang="en-US" altLang="zh-CN" sz="2100" dirty="0"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为了效率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)</a:t>
            </a:r>
          </a:p>
          <a:p>
            <a:pPr marL="396875" indent="-278130"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</a:pP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同时使用</a:t>
            </a:r>
            <a:r>
              <a:rPr lang="en-US" altLang="zh-CN" sz="2100" dirty="0">
                <a:latin typeface="+mn-lt"/>
                <a:ea typeface="黑体" panose="02010609060101010101" pitchFamily="49" charset="-122"/>
              </a:rPr>
              <a:t>Bob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的公钥对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K</a:t>
            </a:r>
            <a:r>
              <a:rPr lang="en-US" sz="2100" baseline="-25000" dirty="0">
                <a:latin typeface="+mn-lt"/>
                <a:ea typeface="黑体" panose="02010609060101010101" pitchFamily="49" charset="-122"/>
              </a:rPr>
              <a:t>S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进行加密</a:t>
            </a:r>
            <a:endParaRPr lang="en-US" altLang="ja-JP" sz="2100" dirty="0">
              <a:latin typeface="+mn-lt"/>
              <a:ea typeface="黑体" panose="02010609060101010101" pitchFamily="49" charset="-122"/>
            </a:endParaRPr>
          </a:p>
          <a:p>
            <a:pPr marL="396875" indent="-278130"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</a:pP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发送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K</a:t>
            </a:r>
            <a:r>
              <a:rPr lang="en-US" sz="2100" baseline="-25000" dirty="0">
                <a:latin typeface="+mn-lt"/>
                <a:ea typeface="黑体" panose="02010609060101010101" pitchFamily="49" charset="-122"/>
              </a:rPr>
              <a:t>S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(m) 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sz="2100" dirty="0">
                <a:latin typeface="+mn-lt"/>
                <a:ea typeface="黑体" panose="02010609060101010101" pitchFamily="49" charset="-122"/>
              </a:rPr>
              <a:t>         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        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给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Bob</a:t>
            </a:r>
          </a:p>
        </p:txBody>
      </p:sp>
      <p:grpSp>
        <p:nvGrpSpPr>
          <p:cNvPr id="62" name="Group 5"/>
          <p:cNvGrpSpPr/>
          <p:nvPr/>
        </p:nvGrpSpPr>
        <p:grpSpPr>
          <a:xfrm>
            <a:off x="2566947" y="2917584"/>
            <a:ext cx="389850" cy="584775"/>
            <a:chOff x="9846364" y="1192696"/>
            <a:chExt cx="389850" cy="584775"/>
          </a:xfrm>
        </p:grpSpPr>
        <p:sp>
          <p:nvSpPr>
            <p:cNvPr id="63" name="Oval 2"/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4"/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65" name="Group 287"/>
          <p:cNvGrpSpPr/>
          <p:nvPr/>
        </p:nvGrpSpPr>
        <p:grpSpPr>
          <a:xfrm>
            <a:off x="6386884" y="2897708"/>
            <a:ext cx="344557" cy="584775"/>
            <a:chOff x="9859617" y="1179444"/>
            <a:chExt cx="344557" cy="584775"/>
          </a:xfrm>
        </p:grpSpPr>
        <p:sp>
          <p:nvSpPr>
            <p:cNvPr id="66" name="Oval 288"/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289"/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68" name="Straight Arrow Connector 291"/>
          <p:cNvCxnSpPr/>
          <p:nvPr/>
        </p:nvCxnSpPr>
        <p:spPr>
          <a:xfrm>
            <a:off x="1625863" y="1999823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92"/>
          <p:cNvCxnSpPr/>
          <p:nvPr/>
        </p:nvCxnSpPr>
        <p:spPr>
          <a:xfrm flipH="1" flipV="1">
            <a:off x="1643905" y="40592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293"/>
          <p:cNvCxnSpPr/>
          <p:nvPr/>
        </p:nvCxnSpPr>
        <p:spPr>
          <a:xfrm flipH="1" flipV="1">
            <a:off x="7448440" y="4057223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294"/>
          <p:cNvCxnSpPr/>
          <p:nvPr/>
        </p:nvCxnSpPr>
        <p:spPr>
          <a:xfrm flipV="1">
            <a:off x="7402236" y="2831446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40" descr="BS00768_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711425" y="4279764"/>
            <a:ext cx="400050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63" descr="BS00768_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21947" y="4291922"/>
            <a:ext cx="400050" cy="20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roup 27"/>
          <p:cNvGrpSpPr/>
          <p:nvPr/>
        </p:nvGrpSpPr>
        <p:grpSpPr bwMode="auto">
          <a:xfrm>
            <a:off x="2267367" y="5661804"/>
            <a:ext cx="969963" cy="509588"/>
            <a:chOff x="3501" y="648"/>
            <a:chExt cx="611" cy="321"/>
          </a:xfrm>
        </p:grpSpPr>
        <p:sp>
          <p:nvSpPr>
            <p:cNvPr id="77" name="Text Box 28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501" y="738"/>
              <a:ext cx="61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 )</a:t>
              </a:r>
            </a:p>
          </p:txBody>
        </p:sp>
        <p:sp>
          <p:nvSpPr>
            <p:cNvPr id="78" name="Text Box 29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+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t>37</a:t>
            </a:fld>
            <a:endParaRPr lang="en-US" altLang="zh-C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安全电子邮件</a:t>
            </a:r>
            <a:r>
              <a:rPr lang="en-US" altLang="zh-CN" dirty="0">
                <a:latin typeface="+mn-lt"/>
              </a:rPr>
              <a:t>:</a:t>
            </a:r>
            <a:r>
              <a:rPr lang="zh-CN" altLang="en-US" dirty="0">
                <a:latin typeface="+mn-lt"/>
              </a:rPr>
              <a:t>保密</a:t>
            </a:r>
            <a:endParaRPr lang="en-US" b="0" dirty="0">
              <a:latin typeface="+mn-l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7561" y="1361836"/>
            <a:ext cx="744156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algn="l" eaLnBrk="0" hangingPunct="0"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Alice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希望给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Bob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发送一封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sym typeface="+mn-ea"/>
              </a:rPr>
              <a:t>“</a:t>
            </a:r>
            <a:r>
              <a:rPr lang="zh-CN" altLang="en-US" sz="2800" i="1" dirty="0">
                <a:solidFill>
                  <a:srgbClr val="0012A0"/>
                </a:solidFill>
                <a:latin typeface="+mn-lt"/>
                <a:ea typeface="黑体" panose="02010609060101010101" pitchFamily="49" charset="-122"/>
                <a:sym typeface="+mn-ea"/>
              </a:rPr>
              <a:t>秘密</a:t>
            </a:r>
            <a:r>
              <a:rPr lang="en-US" altLang="zh-CN" sz="2800" i="1" dirty="0">
                <a:solidFill>
                  <a:srgbClr val="0012A0"/>
                </a:solidFill>
                <a:latin typeface="+mn-lt"/>
                <a:ea typeface="黑体" panose="02010609060101010101" pitchFamily="49" charset="-122"/>
                <a:sym typeface="+mn-ea"/>
              </a:rPr>
              <a:t> ”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sym typeface="+mn-ea"/>
              </a:rPr>
              <a:t>e-mail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sym typeface="+mn-ea"/>
              </a:rPr>
              <a:t>，记为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sym typeface="+mn-ea"/>
              </a:rPr>
              <a:t> m</a:t>
            </a:r>
            <a:endParaRPr lang="en-US" sz="2800" dirty="0">
              <a:solidFill>
                <a:srgbClr val="000000"/>
              </a:solidFill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7" name="Straight Arrow Connector 290"/>
          <p:cNvCxnSpPr/>
          <p:nvPr/>
        </p:nvCxnSpPr>
        <p:spPr>
          <a:xfrm>
            <a:off x="5485736" y="3176002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9"/>
          <p:cNvCxnSpPr/>
          <p:nvPr/>
        </p:nvCxnSpPr>
        <p:spPr>
          <a:xfrm>
            <a:off x="3057276" y="3189254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6"/>
          <p:cNvSpPr/>
          <p:nvPr/>
        </p:nvSpPr>
        <p:spPr bwMode="auto">
          <a:xfrm>
            <a:off x="4012331" y="2912889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38287" y="2584277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pic>
        <p:nvPicPr>
          <p:cNvPr id="12" name="Picture 8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662212" y="1850852"/>
            <a:ext cx="400050" cy="20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0"/>
          <p:cNvGrpSpPr/>
          <p:nvPr/>
        </p:nvGrpSpPr>
        <p:grpSpPr bwMode="auto">
          <a:xfrm>
            <a:off x="1235175" y="2111202"/>
            <a:ext cx="754063" cy="727075"/>
            <a:chOff x="1645" y="264"/>
            <a:chExt cx="475" cy="458"/>
          </a:xfrm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17" name="Group 14"/>
          <p:cNvGrpSpPr/>
          <p:nvPr/>
        </p:nvGrpSpPr>
        <p:grpSpPr bwMode="auto">
          <a:xfrm>
            <a:off x="1258987" y="3349452"/>
            <a:ext cx="754063" cy="708025"/>
            <a:chOff x="2144" y="3246"/>
            <a:chExt cx="475" cy="446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789087" y="3811414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979712" y="2204864"/>
            <a:ext cx="87947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(m )</a:t>
            </a:r>
          </a:p>
        </p:txBody>
      </p:sp>
      <p:grpSp>
        <p:nvGrpSpPr>
          <p:cNvPr id="24" name="Group 27"/>
          <p:cNvGrpSpPr/>
          <p:nvPr/>
        </p:nvGrpSpPr>
        <p:grpSpPr bwMode="auto">
          <a:xfrm>
            <a:off x="2005112" y="3693939"/>
            <a:ext cx="969963" cy="527050"/>
            <a:chOff x="3501" y="648"/>
            <a:chExt cx="611" cy="332"/>
          </a:xfrm>
        </p:grpSpPr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 )</a:t>
              </a: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27" name="Freeform 30"/>
          <p:cNvSpPr/>
          <p:nvPr/>
        </p:nvSpPr>
        <p:spPr bwMode="auto">
          <a:xfrm>
            <a:off x="1990825" y="2592214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8" name="Freeform 31"/>
          <p:cNvSpPr/>
          <p:nvPr/>
        </p:nvSpPr>
        <p:spPr bwMode="auto">
          <a:xfrm flipV="1">
            <a:off x="2013050" y="3412952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362050" y="2363614"/>
            <a:ext cx="39846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m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7361609" y="3041477"/>
            <a:ext cx="481013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1230412" y="1741314"/>
            <a:ext cx="481013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S</a:t>
            </a:r>
          </a:p>
        </p:txBody>
      </p:sp>
      <p:grpSp>
        <p:nvGrpSpPr>
          <p:cNvPr id="32" name="Group 36"/>
          <p:cNvGrpSpPr/>
          <p:nvPr/>
        </p:nvGrpSpPr>
        <p:grpSpPr bwMode="auto">
          <a:xfrm>
            <a:off x="1224062" y="4093989"/>
            <a:ext cx="471488" cy="474663"/>
            <a:chOff x="2643" y="716"/>
            <a:chExt cx="297" cy="299"/>
          </a:xfrm>
        </p:grpSpPr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+</a:t>
              </a:r>
            </a:p>
          </p:txBody>
        </p:sp>
      </p:grpSp>
      <p:pic>
        <p:nvPicPr>
          <p:cNvPr id="35" name="Picture 41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7" y="2887489"/>
            <a:ext cx="527050" cy="6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44" descr="BS00592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35" y="2797002"/>
            <a:ext cx="544513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4217118" y="3090689"/>
            <a:ext cx="966788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38" name="Freeform 46"/>
          <p:cNvSpPr/>
          <p:nvPr/>
        </p:nvSpPr>
        <p:spPr bwMode="auto">
          <a:xfrm flipH="1">
            <a:off x="6526584" y="2585864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grpSp>
        <p:nvGrpSpPr>
          <p:cNvPr id="39" name="Group 47"/>
          <p:cNvGrpSpPr/>
          <p:nvPr/>
        </p:nvGrpSpPr>
        <p:grpSpPr bwMode="auto">
          <a:xfrm>
            <a:off x="7250484" y="2103264"/>
            <a:ext cx="754063" cy="714375"/>
            <a:chOff x="1645" y="272"/>
            <a:chExt cx="475" cy="450"/>
          </a:xfrm>
        </p:grpSpPr>
        <p:sp>
          <p:nvSpPr>
            <p:cNvPr id="40" name="Rectangle 48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41" name="Text Box 49"/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1844" y="272"/>
              <a:ext cx="2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43" name="Freeform 51"/>
          <p:cNvSpPr/>
          <p:nvPr/>
        </p:nvSpPr>
        <p:spPr bwMode="auto">
          <a:xfrm flipH="1" flipV="1">
            <a:off x="6548809" y="3420889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grpSp>
        <p:nvGrpSpPr>
          <p:cNvPr id="44" name="Group 52"/>
          <p:cNvGrpSpPr/>
          <p:nvPr/>
        </p:nvGrpSpPr>
        <p:grpSpPr bwMode="auto">
          <a:xfrm>
            <a:off x="7274297" y="3354214"/>
            <a:ext cx="754063" cy="708025"/>
            <a:chOff x="2144" y="3254"/>
            <a:chExt cx="475" cy="446"/>
          </a:xfrm>
        </p:grpSpPr>
        <p:sp>
          <p:nvSpPr>
            <p:cNvPr id="45" name="Rectangle 53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46" name="Text Box 54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47" name="Text Box 55"/>
            <p:cNvSpPr txBox="1">
              <a:spLocks noChangeArrowheads="1"/>
            </p:cNvSpPr>
            <p:nvPr/>
          </p:nvSpPr>
          <p:spPr bwMode="auto">
            <a:xfrm>
              <a:off x="2348" y="3254"/>
              <a:ext cx="2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48" name="Text Box 56"/>
            <p:cNvSpPr txBox="1">
              <a:spLocks noChangeArrowheads="1"/>
            </p:cNvSpPr>
            <p:nvPr/>
          </p:nvSpPr>
          <p:spPr bwMode="auto">
            <a:xfrm>
              <a:off x="2239" y="3331"/>
              <a:ext cx="17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-</a:t>
              </a:r>
            </a:p>
          </p:txBody>
        </p:sp>
      </p:grpSp>
      <p:pic>
        <p:nvPicPr>
          <p:cNvPr id="49" name="Picture 58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771184" y="3144664"/>
            <a:ext cx="400050" cy="20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roup 59"/>
          <p:cNvGrpSpPr/>
          <p:nvPr/>
        </p:nvGrpSpPr>
        <p:grpSpPr bwMode="auto">
          <a:xfrm>
            <a:off x="7034584" y="4086052"/>
            <a:ext cx="452438" cy="474663"/>
            <a:chOff x="2643" y="716"/>
            <a:chExt cx="285" cy="299"/>
          </a:xfrm>
        </p:grpSpPr>
        <p:sp>
          <p:nvSpPr>
            <p:cNvPr id="51" name="Text Box 60"/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53" name="Text Box 64"/>
          <p:cNvSpPr txBox="1">
            <a:spLocks noChangeArrowheads="1"/>
          </p:cNvSpPr>
          <p:nvPr/>
        </p:nvSpPr>
        <p:spPr bwMode="auto">
          <a:xfrm>
            <a:off x="401737" y="3628852"/>
            <a:ext cx="481013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S</a:t>
            </a:r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8015659" y="2590627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55" name="Text Box 66"/>
          <p:cNvSpPr txBox="1">
            <a:spLocks noChangeArrowheads="1"/>
          </p:cNvSpPr>
          <p:nvPr/>
        </p:nvSpPr>
        <p:spPr bwMode="auto">
          <a:xfrm>
            <a:off x="8509372" y="2384252"/>
            <a:ext cx="39846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m</a:t>
            </a:r>
          </a:p>
        </p:txBody>
      </p:sp>
      <p:pic>
        <p:nvPicPr>
          <p:cNvPr id="56" name="Picture 67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647" y="3028777"/>
            <a:ext cx="642938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6312272" y="2196927"/>
            <a:ext cx="87947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(m )</a:t>
            </a:r>
          </a:p>
        </p:txBody>
      </p:sp>
      <p:grpSp>
        <p:nvGrpSpPr>
          <p:cNvPr id="58" name="Group 69"/>
          <p:cNvGrpSpPr/>
          <p:nvPr/>
        </p:nvGrpSpPr>
        <p:grpSpPr bwMode="auto">
          <a:xfrm>
            <a:off x="6104309" y="3671714"/>
            <a:ext cx="969963" cy="527050"/>
            <a:chOff x="3501" y="648"/>
            <a:chExt cx="611" cy="332"/>
          </a:xfrm>
        </p:grpSpPr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 )</a:t>
              </a:r>
            </a:p>
          </p:txBody>
        </p:sp>
        <p:sp>
          <p:nvSpPr>
            <p:cNvPr id="60" name="Text Box 71"/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+</a:t>
              </a:r>
            </a:p>
          </p:txBody>
        </p:sp>
      </p:grpSp>
      <p:pic>
        <p:nvPicPr>
          <p:cNvPr id="61" name="Picture 9" descr="BS00592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38" y="2855879"/>
            <a:ext cx="544513" cy="666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roup 5"/>
          <p:cNvGrpSpPr/>
          <p:nvPr/>
        </p:nvGrpSpPr>
        <p:grpSpPr>
          <a:xfrm>
            <a:off x="2566947" y="2917584"/>
            <a:ext cx="389850" cy="584775"/>
            <a:chOff x="9846364" y="1192696"/>
            <a:chExt cx="389850" cy="584775"/>
          </a:xfrm>
        </p:grpSpPr>
        <p:sp>
          <p:nvSpPr>
            <p:cNvPr id="63" name="Oval 2"/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4"/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65" name="Group 287"/>
          <p:cNvGrpSpPr/>
          <p:nvPr/>
        </p:nvGrpSpPr>
        <p:grpSpPr>
          <a:xfrm>
            <a:off x="6386884" y="2897708"/>
            <a:ext cx="344557" cy="584775"/>
            <a:chOff x="9859617" y="1179444"/>
            <a:chExt cx="344557" cy="584775"/>
          </a:xfrm>
        </p:grpSpPr>
        <p:sp>
          <p:nvSpPr>
            <p:cNvPr id="66" name="Oval 288"/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289"/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68" name="Straight Arrow Connector 291"/>
          <p:cNvCxnSpPr/>
          <p:nvPr/>
        </p:nvCxnSpPr>
        <p:spPr>
          <a:xfrm>
            <a:off x="1625863" y="1999823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92"/>
          <p:cNvCxnSpPr/>
          <p:nvPr/>
        </p:nvCxnSpPr>
        <p:spPr>
          <a:xfrm flipH="1" flipV="1">
            <a:off x="1643905" y="40592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293"/>
          <p:cNvCxnSpPr/>
          <p:nvPr/>
        </p:nvCxnSpPr>
        <p:spPr>
          <a:xfrm flipH="1" flipV="1">
            <a:off x="7448440" y="4057223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294"/>
          <p:cNvCxnSpPr/>
          <p:nvPr/>
        </p:nvCxnSpPr>
        <p:spPr>
          <a:xfrm flipV="1">
            <a:off x="7402236" y="2831446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40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711425" y="4279764"/>
            <a:ext cx="400050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63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21947" y="4291922"/>
            <a:ext cx="400050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4518025" y="4869180"/>
            <a:ext cx="4529455" cy="10604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21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Bob:</a:t>
            </a:r>
          </a:p>
          <a:p>
            <a:pPr marL="297815" indent="-208280"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</a:pP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使用他的私钥解密并恢复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K</a:t>
            </a:r>
            <a:r>
              <a:rPr lang="en-US" sz="2100" baseline="-25000" dirty="0">
                <a:latin typeface="+mn-lt"/>
                <a:ea typeface="黑体" panose="02010609060101010101" pitchFamily="49" charset="-122"/>
              </a:rPr>
              <a:t>S</a:t>
            </a:r>
          </a:p>
          <a:p>
            <a:pPr marL="297815" indent="-208280"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</a:pP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使用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 K</a:t>
            </a:r>
            <a:r>
              <a:rPr lang="en-US" sz="2100" baseline="-25000" dirty="0">
                <a:latin typeface="+mn-lt"/>
                <a:ea typeface="黑体" panose="02010609060101010101" pitchFamily="49" charset="-122"/>
              </a:rPr>
              <a:t>S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对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K</a:t>
            </a:r>
            <a:r>
              <a:rPr lang="en-US" sz="2100" baseline="-25000" dirty="0">
                <a:latin typeface="+mn-lt"/>
                <a:ea typeface="黑体" panose="02010609060101010101" pitchFamily="49" charset="-122"/>
              </a:rPr>
              <a:t>S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(m) 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进行解密，恢复</a:t>
            </a:r>
            <a:r>
              <a:rPr lang="en-US" sz="2100" dirty="0">
                <a:latin typeface="+mn-lt"/>
                <a:ea typeface="黑体" panose="02010609060101010101" pitchFamily="49" charset="-122"/>
              </a:rPr>
              <a:t>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t>38</a:t>
            </a:fld>
            <a:endParaRPr lang="en-US" altLang="zh-C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安全电子邮件</a:t>
            </a:r>
            <a:r>
              <a:rPr lang="en-US" altLang="zh-CN" dirty="0">
                <a:latin typeface="+mn-lt"/>
              </a:rPr>
              <a:t>:</a:t>
            </a:r>
            <a:r>
              <a:rPr lang="zh-CN" altLang="en-US" dirty="0">
                <a:latin typeface="+mn-lt"/>
              </a:rPr>
              <a:t>完整性、身份验证</a:t>
            </a:r>
            <a:endParaRPr lang="en-US" b="0" dirty="0">
              <a:latin typeface="+mn-l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7561" y="1361836"/>
            <a:ext cx="833089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eaLnBrk="0" hangingPunct="0">
              <a:buClr>
                <a:srgbClr val="000099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Alice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希望给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Bob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发送一封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e-mail m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，附带</a:t>
            </a:r>
            <a:r>
              <a:rPr lang="zh-CN" altLang="en-US" sz="2400" i="1" dirty="0">
                <a:solidFill>
                  <a:srgbClr val="0012A0"/>
                </a:solidFill>
                <a:latin typeface="+mn-lt"/>
                <a:ea typeface="黑体" panose="02010609060101010101" pitchFamily="49" charset="-122"/>
              </a:rPr>
              <a:t>完整性与身份验证</a:t>
            </a:r>
            <a:endParaRPr lang="en-US" sz="2400" dirty="0">
              <a:solidFill>
                <a:srgbClr val="00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3873638" y="3100889"/>
            <a:ext cx="1098711" cy="659733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1750347" y="2824882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9" name="Group 10"/>
          <p:cNvGrpSpPr/>
          <p:nvPr/>
        </p:nvGrpSpPr>
        <p:grpSpPr bwMode="auto">
          <a:xfrm>
            <a:off x="1024860" y="2329582"/>
            <a:ext cx="754063" cy="725487"/>
            <a:chOff x="694" y="2457"/>
            <a:chExt cx="475" cy="457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H( )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13" name="Group 14"/>
          <p:cNvGrpSpPr/>
          <p:nvPr/>
        </p:nvGrpSpPr>
        <p:grpSpPr bwMode="auto">
          <a:xfrm>
            <a:off x="1891635" y="2323232"/>
            <a:ext cx="757238" cy="714375"/>
            <a:chOff x="1541" y="1987"/>
            <a:chExt cx="477" cy="450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735" y="1987"/>
              <a:ext cx="2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638" y="2088"/>
              <a:ext cx="17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7877580" y="2552453"/>
            <a:ext cx="879475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H(m )</a:t>
            </a:r>
          </a:p>
        </p:txBody>
      </p:sp>
      <p:grpSp>
        <p:nvGrpSpPr>
          <p:cNvPr id="19" name="Group 26"/>
          <p:cNvGrpSpPr/>
          <p:nvPr/>
        </p:nvGrpSpPr>
        <p:grpSpPr bwMode="auto">
          <a:xfrm>
            <a:off x="2629822" y="2301007"/>
            <a:ext cx="1135063" cy="528637"/>
            <a:chOff x="1778" y="2485"/>
            <a:chExt cx="715" cy="333"/>
          </a:xfrm>
        </p:grpSpPr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(H(m))</a:t>
              </a:r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22" name="Freeform 29"/>
          <p:cNvSpPr/>
          <p:nvPr/>
        </p:nvSpPr>
        <p:spPr bwMode="auto">
          <a:xfrm flipV="1">
            <a:off x="802610" y="3659907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rot="10800000"/>
          <a:lstStyle/>
          <a:p>
            <a:endParaRPr lang="en-US" dirty="0"/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231110" y="2597870"/>
            <a:ext cx="39846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pSp>
        <p:nvGrpSpPr>
          <p:cNvPr id="24" name="Group 31"/>
          <p:cNvGrpSpPr/>
          <p:nvPr/>
        </p:nvGrpSpPr>
        <p:grpSpPr bwMode="auto">
          <a:xfrm>
            <a:off x="1817022" y="1946995"/>
            <a:ext cx="452438" cy="474662"/>
            <a:chOff x="2637" y="716"/>
            <a:chExt cx="285" cy="299"/>
          </a:xfrm>
        </p:grpSpPr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pic>
        <p:nvPicPr>
          <p:cNvPr id="27" name="Picture 35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313368" y="2133724"/>
            <a:ext cx="400050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3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96" y="3134256"/>
            <a:ext cx="527050" cy="6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Freeform 41"/>
          <p:cNvSpPr/>
          <p:nvPr/>
        </p:nvSpPr>
        <p:spPr bwMode="auto">
          <a:xfrm flipH="1">
            <a:off x="6062177" y="2866287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Freeform 42"/>
          <p:cNvSpPr/>
          <p:nvPr/>
        </p:nvSpPr>
        <p:spPr bwMode="auto">
          <a:xfrm flipH="1" flipV="1">
            <a:off x="6084402" y="3701312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</a:ln>
        </p:spPr>
        <p:txBody>
          <a:bodyPr rot="10800000"/>
          <a:lstStyle/>
          <a:p>
            <a:endParaRPr lang="en-US" dirty="0"/>
          </a:p>
        </p:txBody>
      </p:sp>
      <p:pic>
        <p:nvPicPr>
          <p:cNvPr id="31" name="Picture 43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897" y="3089616"/>
            <a:ext cx="642938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435897" y="3829149"/>
            <a:ext cx="39846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pSp>
        <p:nvGrpSpPr>
          <p:cNvPr id="33" name="Group 45"/>
          <p:cNvGrpSpPr/>
          <p:nvPr/>
        </p:nvGrpSpPr>
        <p:grpSpPr bwMode="auto">
          <a:xfrm>
            <a:off x="6825765" y="2345587"/>
            <a:ext cx="757238" cy="708025"/>
            <a:chOff x="1541" y="1993"/>
            <a:chExt cx="477" cy="446"/>
          </a:xfrm>
        </p:grpSpPr>
        <p:sp>
          <p:nvSpPr>
            <p:cNvPr id="34" name="Rectangle 46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 Box 47"/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1735" y="1993"/>
              <a:ext cx="2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>
              <a:off x="1633" y="2088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pic>
        <p:nvPicPr>
          <p:cNvPr id="38" name="Picture 51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32744" y="2147149"/>
            <a:ext cx="400050" cy="20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roup 52"/>
          <p:cNvGrpSpPr/>
          <p:nvPr/>
        </p:nvGrpSpPr>
        <p:grpSpPr bwMode="auto">
          <a:xfrm>
            <a:off x="7027377" y="1958237"/>
            <a:ext cx="481013" cy="474662"/>
            <a:chOff x="2637" y="716"/>
            <a:chExt cx="303" cy="299"/>
          </a:xfrm>
        </p:grpSpPr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42" name="Group 55"/>
          <p:cNvGrpSpPr/>
          <p:nvPr/>
        </p:nvGrpSpPr>
        <p:grpSpPr bwMode="auto">
          <a:xfrm>
            <a:off x="5622370" y="2260277"/>
            <a:ext cx="1135063" cy="528637"/>
            <a:chOff x="1778" y="2485"/>
            <a:chExt cx="715" cy="333"/>
          </a:xfrm>
        </p:grpSpPr>
        <p:sp>
          <p:nvSpPr>
            <p:cNvPr id="43" name="Text Box 56"/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(H(m))</a:t>
              </a:r>
            </a:p>
          </p:txBody>
        </p:sp>
        <p:sp>
          <p:nvSpPr>
            <p:cNvPr id="44" name="Text Box 57"/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6051065" y="4068024"/>
            <a:ext cx="39846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pSp>
        <p:nvGrpSpPr>
          <p:cNvPr id="46" name="Group 59"/>
          <p:cNvGrpSpPr/>
          <p:nvPr/>
        </p:nvGrpSpPr>
        <p:grpSpPr bwMode="auto">
          <a:xfrm>
            <a:off x="6846402" y="3558437"/>
            <a:ext cx="754063" cy="712787"/>
            <a:chOff x="694" y="2465"/>
            <a:chExt cx="475" cy="449"/>
          </a:xfrm>
        </p:grpSpPr>
        <p:sp>
          <p:nvSpPr>
            <p:cNvPr id="47" name="Rectangle 60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H( )</a:t>
              </a:r>
            </a:p>
          </p:txBody>
        </p:sp>
        <p:sp>
          <p:nvSpPr>
            <p:cNvPr id="49" name="Text Box 62"/>
            <p:cNvSpPr txBox="1">
              <a:spLocks noChangeArrowheads="1"/>
            </p:cNvSpPr>
            <p:nvPr/>
          </p:nvSpPr>
          <p:spPr bwMode="auto">
            <a:xfrm>
              <a:off x="885" y="2465"/>
              <a:ext cx="2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50" name="Freeform 63"/>
          <p:cNvSpPr/>
          <p:nvPr/>
        </p:nvSpPr>
        <p:spPr bwMode="auto">
          <a:xfrm flipV="1">
            <a:off x="7627452" y="3693374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rot="10800000"/>
          <a:lstStyle/>
          <a:p>
            <a:endParaRPr lang="en-US" dirty="0"/>
          </a:p>
        </p:txBody>
      </p:sp>
      <p:sp>
        <p:nvSpPr>
          <p:cNvPr id="51" name="Freeform 64"/>
          <p:cNvSpPr/>
          <p:nvPr/>
        </p:nvSpPr>
        <p:spPr bwMode="auto">
          <a:xfrm>
            <a:off x="7606815" y="2817074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7921760" y="3999278"/>
            <a:ext cx="879475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H(m )</a:t>
            </a:r>
          </a:p>
        </p:txBody>
      </p: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7418208" y="3266601"/>
            <a:ext cx="1358900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1800" i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compare</a:t>
            </a:r>
          </a:p>
        </p:txBody>
      </p:sp>
      <p:cxnSp>
        <p:nvCxnSpPr>
          <p:cNvPr id="54" name="Straight Arrow Connector 196"/>
          <p:cNvCxnSpPr/>
          <p:nvPr/>
        </p:nvCxnSpPr>
        <p:spPr>
          <a:xfrm>
            <a:off x="4971148" y="3438444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97"/>
          <p:cNvCxnSpPr/>
          <p:nvPr/>
        </p:nvCxnSpPr>
        <p:spPr>
          <a:xfrm>
            <a:off x="3052993" y="3418229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4" descr="BS00592_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47" y="3059444"/>
            <a:ext cx="544513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Text Box 45"/>
          <p:cNvSpPr txBox="1">
            <a:spLocks noChangeArrowheads="1"/>
          </p:cNvSpPr>
          <p:nvPr/>
        </p:nvSpPr>
        <p:spPr bwMode="auto">
          <a:xfrm>
            <a:off x="3931544" y="3204005"/>
            <a:ext cx="966788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Arial" panose="020B0604020202020204" pitchFamily="34" charset="0"/>
              </a:rPr>
              <a:t>Internet</a:t>
            </a:r>
          </a:p>
        </p:txBody>
      </p:sp>
      <p:pic>
        <p:nvPicPr>
          <p:cNvPr id="58" name="Picture 9" descr="BS00592_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955" y="3084854"/>
            <a:ext cx="544513" cy="666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roup 202"/>
          <p:cNvGrpSpPr/>
          <p:nvPr/>
        </p:nvGrpSpPr>
        <p:grpSpPr>
          <a:xfrm>
            <a:off x="2562664" y="3159812"/>
            <a:ext cx="389850" cy="584775"/>
            <a:chOff x="9846364" y="1192696"/>
            <a:chExt cx="389850" cy="584775"/>
          </a:xfrm>
        </p:grpSpPr>
        <p:sp>
          <p:nvSpPr>
            <p:cNvPr id="60" name="Oval 203"/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204"/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62" name="Group 205"/>
          <p:cNvGrpSpPr/>
          <p:nvPr/>
        </p:nvGrpSpPr>
        <p:grpSpPr>
          <a:xfrm>
            <a:off x="5898801" y="3173402"/>
            <a:ext cx="344557" cy="584775"/>
            <a:chOff x="9859617" y="1179444"/>
            <a:chExt cx="344557" cy="584775"/>
          </a:xfrm>
        </p:grpSpPr>
        <p:sp>
          <p:nvSpPr>
            <p:cNvPr id="63" name="Oval 206"/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207"/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65" name="Straight Arrow Connector 8"/>
          <p:cNvCxnSpPr/>
          <p:nvPr/>
        </p:nvCxnSpPr>
        <p:spPr>
          <a:xfrm>
            <a:off x="588641" y="2827403"/>
            <a:ext cx="397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13"/>
          <p:cNvCxnSpPr/>
          <p:nvPr/>
        </p:nvCxnSpPr>
        <p:spPr>
          <a:xfrm>
            <a:off x="2248566" y="21880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224"/>
          <p:cNvCxnSpPr/>
          <p:nvPr/>
        </p:nvCxnSpPr>
        <p:spPr>
          <a:xfrm>
            <a:off x="7447399" y="2213162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4160" y="4767884"/>
            <a:ext cx="8748439" cy="10618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257175" indent="-208280"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100" dirty="0">
                <a:latin typeface="+mn-lt"/>
                <a:ea typeface="黑体" panose="02010609060101010101" pitchFamily="49" charset="-122"/>
              </a:rPr>
              <a:t>Alice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用她的私钥对她的消息进行数字签名，从而提供完整性和</a:t>
            </a:r>
            <a:endParaRPr lang="en-US" altLang="zh-CN" sz="2100" dirty="0">
              <a:latin typeface="+mn-lt"/>
              <a:ea typeface="黑体" panose="02010609060101010101" pitchFamily="49" charset="-122"/>
            </a:endParaRPr>
          </a:p>
          <a:p>
            <a:pPr marL="48895">
              <a:buClr>
                <a:srgbClr val="000090"/>
              </a:buClr>
              <a:buSzPct val="100000"/>
            </a:pP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身份验证</a:t>
            </a:r>
            <a:endParaRPr lang="en-US" altLang="zh-CN" sz="2100" dirty="0">
              <a:latin typeface="+mn-lt"/>
              <a:ea typeface="黑体" panose="02010609060101010101" pitchFamily="49" charset="-122"/>
            </a:endParaRPr>
          </a:p>
          <a:p>
            <a:pPr marL="257175" indent="-208280"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</a:pP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发送消息</a:t>
            </a:r>
            <a:r>
              <a:rPr lang="en-US" altLang="zh-CN" sz="2100" dirty="0"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明文</a:t>
            </a:r>
            <a:r>
              <a:rPr lang="en-US" altLang="zh-CN" sz="2100" dirty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sz="2100" dirty="0">
                <a:latin typeface="+mn-lt"/>
                <a:ea typeface="黑体" panose="02010609060101010101" pitchFamily="49" charset="-122"/>
              </a:rPr>
              <a:t>和数字签名</a:t>
            </a:r>
            <a:endParaRPr lang="en-US" sz="2100" dirty="0"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t>39</a:t>
            </a:fld>
            <a:endParaRPr lang="en-US" altLang="zh-C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安全电子邮件</a:t>
            </a:r>
            <a:r>
              <a:rPr lang="en-US" altLang="zh-CN" dirty="0">
                <a:latin typeface="+mn-lt"/>
              </a:rPr>
              <a:t>:</a:t>
            </a:r>
            <a:r>
              <a:rPr lang="zh-CN" altLang="en-US" dirty="0">
                <a:latin typeface="+mn-lt"/>
              </a:rPr>
              <a:t>完整性、身份验证</a:t>
            </a:r>
            <a:endParaRPr lang="en-US" b="0" dirty="0">
              <a:latin typeface="+mn-l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7561" y="1361836"/>
            <a:ext cx="833089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eaLnBrk="0" hangingPunct="0">
              <a:buClr>
                <a:srgbClr val="000099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Alice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希望给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Bob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发送一封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e-mail m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，附带</a:t>
            </a:r>
            <a:r>
              <a:rPr lang="zh-CN" altLang="en-US" sz="2400" i="1" dirty="0">
                <a:solidFill>
                  <a:srgbClr val="0012A0"/>
                </a:solidFill>
                <a:latin typeface="+mn-lt"/>
                <a:ea typeface="黑体" panose="02010609060101010101" pitchFamily="49" charset="-122"/>
              </a:rPr>
              <a:t>完整性与身份验证</a:t>
            </a:r>
            <a:endParaRPr lang="en-US" sz="2400" dirty="0">
              <a:solidFill>
                <a:srgbClr val="00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Rounded Rectangle 101"/>
          <p:cNvSpPr/>
          <p:nvPr/>
        </p:nvSpPr>
        <p:spPr>
          <a:xfrm>
            <a:off x="1763688" y="2132856"/>
            <a:ext cx="2350214" cy="20424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3"/>
          <p:cNvSpPr/>
          <p:nvPr/>
        </p:nvSpPr>
        <p:spPr>
          <a:xfrm>
            <a:off x="4402134" y="2276972"/>
            <a:ext cx="1958009" cy="2464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6"/>
          <p:cNvSpPr/>
          <p:nvPr/>
        </p:nvSpPr>
        <p:spPr bwMode="auto">
          <a:xfrm>
            <a:off x="7046617" y="3356816"/>
            <a:ext cx="1001316" cy="586979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</p:spPr>
        <p:txBody>
          <a:bodyPr wrap="none" anchor="ctr"/>
          <a:lstStyle/>
          <a:p>
            <a:pPr defTabSz="685800" eaLnBrk="0" hangingPunct="0">
              <a:defRPr/>
            </a:pPr>
            <a:endParaRPr lang="en-US" sz="1350" kern="0" dirty="0">
              <a:solidFill>
                <a:srgbClr val="000000"/>
              </a:solidFill>
              <a:ea typeface="MS PGothic" panose="020B0600070205080204" charset="-128"/>
            </a:endParaRPr>
          </a:p>
        </p:txBody>
      </p:sp>
      <p:sp>
        <p:nvSpPr>
          <p:cNvPr id="10" name="Freeform 6"/>
          <p:cNvSpPr/>
          <p:nvPr/>
        </p:nvSpPr>
        <p:spPr bwMode="auto">
          <a:xfrm>
            <a:off x="2779106" y="2771209"/>
            <a:ext cx="741760" cy="3048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 bwMode="auto">
          <a:xfrm>
            <a:off x="2234991" y="2399734"/>
            <a:ext cx="565547" cy="553640"/>
            <a:chOff x="694" y="2457"/>
            <a:chExt cx="475" cy="465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54" y="2657"/>
              <a:ext cx="397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H( )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887" y="2457"/>
              <a:ext cx="245" cy="4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15" name="Group 14"/>
          <p:cNvGrpSpPr/>
          <p:nvPr/>
        </p:nvGrpSpPr>
        <p:grpSpPr bwMode="auto">
          <a:xfrm>
            <a:off x="2885072" y="2394971"/>
            <a:ext cx="567929" cy="553640"/>
            <a:chOff x="1541" y="1987"/>
            <a:chExt cx="477" cy="465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541" y="2189"/>
              <a:ext cx="461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735" y="1987"/>
              <a:ext cx="245" cy="4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638" y="2088"/>
              <a:ext cx="209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20" name="Group 26"/>
          <p:cNvGrpSpPr/>
          <p:nvPr/>
        </p:nvGrpSpPr>
        <p:grpSpPr bwMode="auto">
          <a:xfrm>
            <a:off x="3438713" y="2338543"/>
            <a:ext cx="884635" cy="421481"/>
            <a:chOff x="1778" y="2485"/>
            <a:chExt cx="743" cy="354"/>
          </a:xfrm>
        </p:grpSpPr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1778" y="2587"/>
              <a:ext cx="743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(H(m))</a:t>
              </a: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1870" y="2485"/>
              <a:ext cx="209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23" name="Freeform 29"/>
          <p:cNvSpPr/>
          <p:nvPr/>
        </p:nvSpPr>
        <p:spPr bwMode="auto">
          <a:xfrm flipV="1">
            <a:off x="2056166" y="3397478"/>
            <a:ext cx="1469231" cy="294084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rot="10800000"/>
          <a:lstStyle/>
          <a:p>
            <a:endParaRPr lang="en-US" dirty="0"/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1793791" y="2603519"/>
            <a:ext cx="344966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pSp>
        <p:nvGrpSpPr>
          <p:cNvPr id="25" name="Group 31"/>
          <p:cNvGrpSpPr/>
          <p:nvPr/>
        </p:nvGrpSpPr>
        <p:grpSpPr bwMode="auto">
          <a:xfrm>
            <a:off x="2829116" y="2112796"/>
            <a:ext cx="384573" cy="378619"/>
            <a:chOff x="2637" y="716"/>
            <a:chExt cx="323" cy="318"/>
          </a:xfrm>
        </p:grpSpPr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2637" y="763"/>
              <a:ext cx="323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2735" y="716"/>
              <a:ext cx="209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pic>
        <p:nvPicPr>
          <p:cNvPr id="28" name="Picture 35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01372" y="2252841"/>
            <a:ext cx="300038" cy="154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3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96" y="2993443"/>
            <a:ext cx="395288" cy="48815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1793268" y="3524409"/>
            <a:ext cx="344966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31" name="Straight Arrow Connector 197"/>
          <p:cNvCxnSpPr/>
          <p:nvPr/>
        </p:nvCxnSpPr>
        <p:spPr>
          <a:xfrm>
            <a:off x="3756091" y="3216219"/>
            <a:ext cx="1162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45"/>
          <p:cNvSpPr txBox="1">
            <a:spLocks noChangeArrowheads="1"/>
          </p:cNvSpPr>
          <p:nvPr/>
        </p:nvSpPr>
        <p:spPr bwMode="auto">
          <a:xfrm>
            <a:off x="7200207" y="3510045"/>
            <a:ext cx="760144" cy="3000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defTabSz="685800" eaLnBrk="0" hangingPunct="0">
              <a:defRPr/>
            </a:pPr>
            <a:r>
              <a:rPr lang="en-US" sz="1350" kern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Internet</a:t>
            </a:r>
          </a:p>
        </p:txBody>
      </p:sp>
      <p:grpSp>
        <p:nvGrpSpPr>
          <p:cNvPr id="33" name="Group 202"/>
          <p:cNvGrpSpPr/>
          <p:nvPr/>
        </p:nvGrpSpPr>
        <p:grpSpPr>
          <a:xfrm>
            <a:off x="3354828" y="3014036"/>
            <a:ext cx="364202" cy="461665"/>
            <a:chOff x="9801680" y="1181535"/>
            <a:chExt cx="485602" cy="615552"/>
          </a:xfrm>
        </p:grpSpPr>
        <p:sp>
          <p:nvSpPr>
            <p:cNvPr id="34" name="Oval 203"/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204"/>
            <p:cNvSpPr txBox="1"/>
            <p:nvPr/>
          </p:nvSpPr>
          <p:spPr>
            <a:xfrm>
              <a:off x="9801680" y="1181535"/>
              <a:ext cx="485602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</p:grpSp>
      <p:cxnSp>
        <p:nvCxnSpPr>
          <p:cNvPr id="36" name="Straight Arrow Connector 8"/>
          <p:cNvCxnSpPr/>
          <p:nvPr/>
        </p:nvCxnSpPr>
        <p:spPr>
          <a:xfrm>
            <a:off x="2058379" y="2773100"/>
            <a:ext cx="170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13"/>
          <p:cNvCxnSpPr/>
          <p:nvPr/>
        </p:nvCxnSpPr>
        <p:spPr>
          <a:xfrm>
            <a:off x="3152770" y="2293599"/>
            <a:ext cx="0" cy="2683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66"/>
          <p:cNvCxnSpPr/>
          <p:nvPr/>
        </p:nvCxnSpPr>
        <p:spPr>
          <a:xfrm>
            <a:off x="6270691" y="3648572"/>
            <a:ext cx="8299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9" descr="BS00592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852" y="3398541"/>
            <a:ext cx="408385" cy="50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8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264149" y="2629862"/>
            <a:ext cx="300038" cy="1547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roup 10"/>
          <p:cNvGrpSpPr/>
          <p:nvPr/>
        </p:nvGrpSpPr>
        <p:grpSpPr bwMode="auto">
          <a:xfrm>
            <a:off x="4943872" y="2825125"/>
            <a:ext cx="565547" cy="553640"/>
            <a:chOff x="1645" y="264"/>
            <a:chExt cx="475" cy="465"/>
          </a:xfrm>
        </p:grpSpPr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rgbClr val="000000"/>
                </a:solidFill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43" name="Text Box 12"/>
            <p:cNvSpPr txBox="1">
              <a:spLocks noChangeArrowheads="1"/>
            </p:cNvSpPr>
            <p:nvPr/>
          </p:nvSpPr>
          <p:spPr bwMode="auto">
            <a:xfrm>
              <a:off x="1654" y="456"/>
              <a:ext cx="461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135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kern="0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35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auto">
            <a:xfrm>
              <a:off x="1844" y="264"/>
              <a:ext cx="245" cy="4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30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45" name="Group 14"/>
          <p:cNvGrpSpPr/>
          <p:nvPr/>
        </p:nvGrpSpPr>
        <p:grpSpPr bwMode="auto">
          <a:xfrm>
            <a:off x="4961731" y="3753809"/>
            <a:ext cx="565547" cy="553640"/>
            <a:chOff x="2144" y="3246"/>
            <a:chExt cx="475" cy="465"/>
          </a:xfrm>
        </p:grpSpPr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rgbClr val="000000"/>
                </a:solidFill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2148" y="3432"/>
              <a:ext cx="461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135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kern="0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35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2340" y="3246"/>
              <a:ext cx="245" cy="4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30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2234" y="3331"/>
              <a:ext cx="249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15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4710247" y="4100283"/>
            <a:ext cx="209296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defTabSz="685800" eaLnBrk="0" hangingPunct="0">
              <a:defRPr/>
            </a:pPr>
            <a:endParaRPr lang="en-US" sz="1350" kern="0" dirty="0">
              <a:solidFill>
                <a:srgbClr val="000000"/>
              </a:solidFill>
              <a:ea typeface="MS PGothic" panose="020B0600070205080204" charset="-128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5502275" y="2895370"/>
            <a:ext cx="748906" cy="3000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defTabSz="685800" eaLnBrk="0" hangingPunct="0">
              <a:defRPr/>
            </a:pPr>
            <a:r>
              <a:rPr lang="en-US" sz="135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500" kern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35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</a:p>
        </p:txBody>
      </p:sp>
      <p:grpSp>
        <p:nvGrpSpPr>
          <p:cNvPr id="52" name="Group 27"/>
          <p:cNvGrpSpPr/>
          <p:nvPr/>
        </p:nvGrpSpPr>
        <p:grpSpPr bwMode="auto">
          <a:xfrm>
            <a:off x="5521321" y="4012176"/>
            <a:ext cx="701278" cy="420290"/>
            <a:chOff x="3501" y="648"/>
            <a:chExt cx="589" cy="353"/>
          </a:xfrm>
        </p:grpSpPr>
        <p:sp>
          <p:nvSpPr>
            <p:cNvPr id="53" name="Text Box 28"/>
            <p:cNvSpPr txBox="1">
              <a:spLocks noChangeArrowheads="1"/>
            </p:cNvSpPr>
            <p:nvPr/>
          </p:nvSpPr>
          <p:spPr bwMode="auto">
            <a:xfrm>
              <a:off x="3501" y="749"/>
              <a:ext cx="589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135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kern="0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35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</a:t>
              </a:r>
              <a:r>
                <a:rPr lang="en-US" sz="1500" kern="0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35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54" name="Text Box 29"/>
            <p:cNvSpPr txBox="1">
              <a:spLocks noChangeArrowheads="1"/>
            </p:cNvSpPr>
            <p:nvPr/>
          </p:nvSpPr>
          <p:spPr bwMode="auto">
            <a:xfrm>
              <a:off x="3584" y="648"/>
              <a:ext cx="249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15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55" name="Freeform 30"/>
          <p:cNvSpPr/>
          <p:nvPr/>
        </p:nvSpPr>
        <p:spPr bwMode="auto">
          <a:xfrm>
            <a:off x="5510609" y="3185883"/>
            <a:ext cx="566738" cy="294085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defTabSz="685800" eaLnBrk="0" hangingPunct="0">
              <a:defRPr/>
            </a:pPr>
            <a:endParaRPr lang="en-US" sz="1350" kern="0" dirty="0">
              <a:solidFill>
                <a:srgbClr val="000000"/>
              </a:solidFill>
              <a:ea typeface="MS PGothic" panose="020B0600070205080204" charset="-128"/>
            </a:endParaRPr>
          </a:p>
        </p:txBody>
      </p:sp>
      <p:sp>
        <p:nvSpPr>
          <p:cNvPr id="56" name="Freeform 31"/>
          <p:cNvSpPr/>
          <p:nvPr/>
        </p:nvSpPr>
        <p:spPr bwMode="auto">
          <a:xfrm flipV="1">
            <a:off x="5527278" y="3801437"/>
            <a:ext cx="566738" cy="294085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defTabSz="685800" eaLnBrk="0" hangingPunct="0">
              <a:defRPr/>
            </a:pPr>
            <a:endParaRPr lang="en-US" sz="1350" kern="0" dirty="0">
              <a:solidFill>
                <a:srgbClr val="000000"/>
              </a:solidFill>
              <a:ea typeface="MS PGothic" panose="020B0600070205080204" charset="-128"/>
            </a:endParaRPr>
          </a:p>
        </p:txBody>
      </p:sp>
      <p:sp>
        <p:nvSpPr>
          <p:cNvPr id="57" name="Text Box 34"/>
          <p:cNvSpPr txBox="1">
            <a:spLocks noChangeArrowheads="1"/>
          </p:cNvSpPr>
          <p:nvPr/>
        </p:nvSpPr>
        <p:spPr bwMode="auto">
          <a:xfrm>
            <a:off x="4940299" y="2547708"/>
            <a:ext cx="397866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defTabSz="685800" eaLnBrk="0" hangingPunct="0">
              <a:defRPr/>
            </a:pPr>
            <a:r>
              <a:rPr lang="en-US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500" kern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grpSp>
        <p:nvGrpSpPr>
          <p:cNvPr id="58" name="Group 36"/>
          <p:cNvGrpSpPr/>
          <p:nvPr/>
        </p:nvGrpSpPr>
        <p:grpSpPr bwMode="auto">
          <a:xfrm>
            <a:off x="4935536" y="4312215"/>
            <a:ext cx="400050" cy="378619"/>
            <a:chOff x="2643" y="716"/>
            <a:chExt cx="336" cy="318"/>
          </a:xfrm>
        </p:grpSpPr>
        <p:sp>
          <p:nvSpPr>
            <p:cNvPr id="59" name="Text Box 37"/>
            <p:cNvSpPr txBox="1">
              <a:spLocks noChangeArrowheads="1"/>
            </p:cNvSpPr>
            <p:nvPr/>
          </p:nvSpPr>
          <p:spPr bwMode="auto">
            <a:xfrm>
              <a:off x="2643" y="763"/>
              <a:ext cx="323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135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kern="0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sz="135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 Box 38"/>
            <p:cNvSpPr txBox="1">
              <a:spLocks noChangeArrowheads="1"/>
            </p:cNvSpPr>
            <p:nvPr/>
          </p:nvSpPr>
          <p:spPr bwMode="auto">
            <a:xfrm>
              <a:off x="2730" y="716"/>
              <a:ext cx="249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15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pic>
        <p:nvPicPr>
          <p:cNvPr id="61" name="Picture 40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301059" y="4451546"/>
            <a:ext cx="300038" cy="15478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Text Box 64"/>
          <p:cNvSpPr txBox="1">
            <a:spLocks noChangeArrowheads="1"/>
          </p:cNvSpPr>
          <p:nvPr/>
        </p:nvSpPr>
        <p:spPr bwMode="auto">
          <a:xfrm>
            <a:off x="4438061" y="3953423"/>
            <a:ext cx="397866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defTabSz="685800" eaLnBrk="0" hangingPunct="0">
              <a:defRPr/>
            </a:pPr>
            <a:r>
              <a:rPr lang="en-US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500" kern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grpSp>
        <p:nvGrpSpPr>
          <p:cNvPr id="63" name="Group 95"/>
          <p:cNvGrpSpPr/>
          <p:nvPr/>
        </p:nvGrpSpPr>
        <p:grpSpPr>
          <a:xfrm>
            <a:off x="5895246" y="3417739"/>
            <a:ext cx="364202" cy="461665"/>
            <a:chOff x="9783096" y="1176467"/>
            <a:chExt cx="485602" cy="615552"/>
          </a:xfrm>
        </p:grpSpPr>
        <p:sp>
          <p:nvSpPr>
            <p:cNvPr id="64" name="Oval 96"/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97"/>
            <p:cNvSpPr txBox="1"/>
            <p:nvPr/>
          </p:nvSpPr>
          <p:spPr>
            <a:xfrm>
              <a:off x="9783096" y="1176467"/>
              <a:ext cx="485602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</p:grpSp>
      <p:cxnSp>
        <p:nvCxnSpPr>
          <p:cNvPr id="66" name="Straight Arrow Connector 98"/>
          <p:cNvCxnSpPr/>
          <p:nvPr/>
        </p:nvCxnSpPr>
        <p:spPr>
          <a:xfrm>
            <a:off x="5236888" y="2741590"/>
            <a:ext cx="0" cy="2683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99"/>
          <p:cNvCxnSpPr/>
          <p:nvPr/>
        </p:nvCxnSpPr>
        <p:spPr>
          <a:xfrm flipH="1" flipV="1">
            <a:off x="5250419" y="4286175"/>
            <a:ext cx="0" cy="2683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760139" y="3834672"/>
            <a:ext cx="227100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2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2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4925750" y="2289138"/>
            <a:ext cx="107157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200" i="1" dirty="0">
                <a:solidFill>
                  <a:srgbClr val="0012A0"/>
                </a:solidFill>
                <a:latin typeface="+mn-lt"/>
              </a:rPr>
              <a:t>confidentiality</a:t>
            </a: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601135" y="5134565"/>
            <a:ext cx="794173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Alice</a:t>
            </a:r>
            <a:r>
              <a:rPr lang="zh-CN" altLang="en-US" sz="24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使用了三种密钥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她的私钥</a:t>
            </a:r>
            <a:r>
              <a:rPr lang="en-US" sz="2400" dirty="0">
                <a:latin typeface="+mn-lt"/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Bob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的公钥</a:t>
            </a:r>
            <a:r>
              <a:rPr lang="en-US" altLang="ja-JP" sz="2400" dirty="0">
                <a:latin typeface="+mn-lt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新的对称密钥</a:t>
            </a:r>
            <a:endParaRPr lang="en-US" sz="24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1649306" y="5674972"/>
            <a:ext cx="625502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algn="ctr"/>
            <a:r>
              <a:rPr lang="en-US" altLang="zh-CN" sz="2800" i="1" dirty="0">
                <a:solidFill>
                  <a:srgbClr val="0012A0"/>
                </a:solidFill>
                <a:latin typeface="+mn-lt"/>
                <a:ea typeface="黑体" panose="02010609060101010101" pitchFamily="49" charset="-122"/>
              </a:rPr>
              <a:t>Bob</a:t>
            </a:r>
            <a:r>
              <a:rPr lang="zh-CN" altLang="en-US" sz="2800" i="1" dirty="0">
                <a:solidFill>
                  <a:srgbClr val="0012A0"/>
                </a:solidFill>
                <a:latin typeface="+mn-lt"/>
                <a:ea typeface="黑体" panose="02010609060101010101" pitchFamily="49" charset="-122"/>
              </a:rPr>
              <a:t>的对应操作是什么</a:t>
            </a:r>
            <a:r>
              <a:rPr lang="en-US" sz="2800" i="1" dirty="0">
                <a:solidFill>
                  <a:srgbClr val="0012A0"/>
                </a:solidFill>
                <a:latin typeface="+mn-lt"/>
                <a:ea typeface="黑体" panose="02010609060101010101" pitchFamily="49" charset="-122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公钥加密算法：</a:t>
            </a:r>
            <a:r>
              <a:rPr lang="en-US" altLang="zh-CN" dirty="0"/>
              <a:t>RSA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 txBox="1">
            <a:spLocks/>
          </p:cNvSpPr>
          <p:nvPr/>
        </p:nvSpPr>
        <p:spPr>
          <a:xfrm>
            <a:off x="435429" y="1412776"/>
            <a:ext cx="10515600" cy="59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>
                <a:latin typeface="+mn-lt"/>
              </a:rPr>
              <a:t>RSA: </a:t>
            </a:r>
            <a:r>
              <a:rPr lang="zh-CN" altLang="en-US" sz="3200" dirty="0">
                <a:latin typeface="+mn-lt"/>
              </a:rPr>
              <a:t>创建公钥</a:t>
            </a:r>
            <a:r>
              <a:rPr lang="en-US" altLang="zh-CN" sz="3200" dirty="0">
                <a:latin typeface="+mn-lt"/>
              </a:rPr>
              <a:t>/</a:t>
            </a:r>
            <a:r>
              <a:rPr lang="zh-CN" altLang="en-US" sz="3200" dirty="0">
                <a:latin typeface="+mn-lt"/>
              </a:rPr>
              <a:t>私钥对</a:t>
            </a:r>
            <a:endParaRPr lang="en-US" sz="3600" dirty="0">
              <a:latin typeface="+mn-lt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0D8010-0A1D-6340-A10F-5D2A7174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543" y="2417609"/>
            <a:ext cx="9512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+mn-ea"/>
                <a:ea typeface="+mn-ea"/>
              </a:rPr>
              <a:t>1.</a:t>
            </a:r>
            <a:r>
              <a:rPr lang="en-US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随机选择两个大素数</a:t>
            </a:r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i="1" dirty="0">
                <a:latin typeface="+mn-ea"/>
                <a:ea typeface="+mn-ea"/>
              </a:rPr>
              <a:t>p, q.</a:t>
            </a:r>
            <a:r>
              <a:rPr lang="en-US" dirty="0">
                <a:latin typeface="+mn-ea"/>
                <a:ea typeface="+mn-ea"/>
              </a:rPr>
              <a:t>  (e.g., 1024 bits </a:t>
            </a:r>
            <a:r>
              <a:rPr lang="zh-CN" altLang="en-US" dirty="0">
                <a:latin typeface="+mn-ea"/>
                <a:ea typeface="+mn-ea"/>
              </a:rPr>
              <a:t>长度</a:t>
            </a:r>
            <a:r>
              <a:rPr lang="en-US" dirty="0">
                <a:latin typeface="+mn-ea"/>
                <a:ea typeface="+mn-ea"/>
              </a:rPr>
              <a:t>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4929A20-5DDA-7E4E-B7D1-697CDB61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55" y="2996952"/>
            <a:ext cx="51282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2.</a:t>
            </a:r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计算</a:t>
            </a:r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+mn-ea"/>
                <a:ea typeface="+mn-ea"/>
                <a:cs typeface="Arial" panose="020B0604020202020204" pitchFamily="34" charset="0"/>
              </a:rPr>
              <a:t>n </a:t>
            </a:r>
            <a:r>
              <a:rPr lang="en-US" i="1" dirty="0">
                <a:latin typeface="+mn-ea"/>
                <a:ea typeface="+mn-ea"/>
                <a:cs typeface="Arial" panose="020B0604020202020204" pitchFamily="34" charset="0"/>
              </a:rPr>
              <a:t>= pq,  z = (p-1)(q-1</a:t>
            </a:r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ECA6D99-7D73-AA45-B5BA-F1660C93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55" y="3593165"/>
            <a:ext cx="74341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52425" indent="-352425"/>
            <a:r>
              <a:rPr lang="en-US" dirty="0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3.</a:t>
            </a:r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选择一个</a:t>
            </a:r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+mn-ea"/>
                <a:ea typeface="+mn-ea"/>
                <a:cs typeface="Arial" panose="020B0604020202020204" pitchFamily="34" charset="0"/>
              </a:rPr>
              <a:t>e</a:t>
            </a:r>
            <a:r>
              <a:rPr lang="en-US" i="1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+mn-ea"/>
                <a:ea typeface="+mn-ea"/>
                <a:cs typeface="Arial" panose="020B0604020202020204" pitchFamily="34" charset="0"/>
              </a:rPr>
              <a:t>使得</a:t>
            </a:r>
            <a:r>
              <a:rPr lang="en-US" i="1" dirty="0">
                <a:latin typeface="+mn-ea"/>
                <a:ea typeface="+mn-ea"/>
                <a:cs typeface="Arial" panose="020B0604020202020204" pitchFamily="34" charset="0"/>
              </a:rPr>
              <a:t> e&lt;n</a:t>
            </a:r>
            <a:r>
              <a:rPr lang="zh-CN" altLang="en-US" i="1" dirty="0">
                <a:latin typeface="+mn-ea"/>
                <a:ea typeface="+mn-ea"/>
                <a:cs typeface="Arial" panose="020B0604020202020204" pitchFamily="34" charset="0"/>
              </a:rPr>
              <a:t>，</a:t>
            </a:r>
            <a:r>
              <a:rPr lang="zh-CN" altLang="en-US" dirty="0">
                <a:latin typeface="+mn-ea"/>
                <a:ea typeface="+mn-ea"/>
                <a:cs typeface="Arial" panose="020B0604020202020204" pitchFamily="34" charset="0"/>
              </a:rPr>
              <a:t>并且与</a:t>
            </a:r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 z </a:t>
            </a:r>
            <a:r>
              <a:rPr lang="zh-CN" altLang="en-US" dirty="0">
                <a:latin typeface="+mn-ea"/>
                <a:ea typeface="+mn-ea"/>
                <a:cs typeface="Arial" panose="020B0604020202020204" pitchFamily="34" charset="0"/>
              </a:rPr>
              <a:t>互质</a:t>
            </a:r>
            <a:endParaRPr 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5E97B724-5589-0D4C-9525-09651E11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55" y="4224570"/>
            <a:ext cx="104400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04813" indent="-392113"/>
            <a:r>
              <a:rPr lang="en-US" dirty="0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4.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计算一个 </a:t>
            </a:r>
            <a:r>
              <a:rPr lang="en-US" i="1" dirty="0">
                <a:solidFill>
                  <a:srgbClr val="C00000"/>
                </a:solidFill>
                <a:latin typeface="+mn-lt"/>
              </a:rPr>
              <a:t>d</a:t>
            </a:r>
            <a:r>
              <a:rPr lang="en-US" dirty="0">
                <a:latin typeface="+mn-lt"/>
              </a:rPr>
              <a:t> 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使得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ed-1</a:t>
            </a:r>
            <a:r>
              <a:rPr lang="en-US" dirty="0">
                <a:latin typeface="+mn-lt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可以被 </a:t>
            </a:r>
            <a:r>
              <a:rPr lang="en-US" i="1" dirty="0">
                <a:latin typeface="+mn-lt"/>
              </a:rPr>
              <a:t>z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整除</a:t>
            </a:r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 (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即</a:t>
            </a:r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i="1" dirty="0">
                <a:latin typeface="+mn-lt"/>
              </a:rPr>
              <a:t>ed</a:t>
            </a:r>
            <a:r>
              <a:rPr lang="en-US" dirty="0">
                <a:latin typeface="+mn-lt"/>
              </a:rPr>
              <a:t> mod </a:t>
            </a:r>
            <a:r>
              <a:rPr lang="en-US" i="1" dirty="0">
                <a:latin typeface="+mn-lt"/>
              </a:rPr>
              <a:t>z  = 1 </a:t>
            </a:r>
            <a:r>
              <a:rPr lang="en-US" dirty="0">
                <a:latin typeface="+mn-lt"/>
              </a:rPr>
              <a:t>).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1BDA10B-6C91-B24D-B490-3E27130B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543" y="4869160"/>
            <a:ext cx="62531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</a:t>
            </a:r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对应的公钥是</a:t>
            </a:r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n,e</a:t>
            </a:r>
            <a:r>
              <a:rPr lang="en-US" i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).</a:t>
            </a:r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私钥为</a:t>
            </a:r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n,d</a:t>
            </a:r>
            <a:r>
              <a:rPr lang="en-US" i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).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92401F63-E607-EC42-81D5-B599E298C06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430615"/>
            <a:ext cx="536700" cy="652463"/>
            <a:chOff x="1779" y="3628"/>
            <a:chExt cx="326" cy="411"/>
          </a:xfrm>
        </p:grpSpPr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7974BD35-F581-2A4B-8232-EC3577D99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" y="3700"/>
              <a:ext cx="2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18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95094613-170F-DB41-A508-D84F0D83F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5" y="3806"/>
              <a:ext cx="1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B5BBC98D-0AD4-C843-8D5A-7499CC0AA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3" y="3628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49FB52D6-CC18-274A-981A-C804A9C7DB97}"/>
              </a:ext>
            </a:extLst>
          </p:cNvPr>
          <p:cNvGrpSpPr>
            <a:grpSpLocks/>
          </p:cNvGrpSpPr>
          <p:nvPr/>
        </p:nvGrpSpPr>
        <p:grpSpPr bwMode="auto">
          <a:xfrm>
            <a:off x="4198502" y="5474271"/>
            <a:ext cx="513650" cy="652463"/>
            <a:chOff x="1779" y="3628"/>
            <a:chExt cx="312" cy="411"/>
          </a:xfrm>
        </p:grpSpPr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693197C3-20B4-354C-95D0-D37FF8CFB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" y="3700"/>
              <a:ext cx="2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18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D4162E66-99EA-6641-817F-A30782A5C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3" y="3806"/>
              <a:ext cx="1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7614295A-36D3-BD40-AE97-E81A1538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1" y="3628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</p:grpSp>
      <p:sp>
        <p:nvSpPr>
          <p:cNvPr id="19" name="AutoShape 16">
            <a:extLst>
              <a:ext uri="{FF2B5EF4-FFF2-40B4-BE49-F238E27FC236}">
                <a16:creationId xmlns:a16="http://schemas.microsoft.com/office/drawing/2014/main" id="{C8E63AC6-2EC5-1C45-BD35-68B79810907F}"/>
              </a:ext>
            </a:extLst>
          </p:cNvPr>
          <p:cNvSpPr>
            <a:spLocks/>
          </p:cNvSpPr>
          <p:nvPr/>
        </p:nvSpPr>
        <p:spPr bwMode="auto">
          <a:xfrm rot="5400000">
            <a:off x="2799771" y="5197829"/>
            <a:ext cx="149221" cy="567165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 dirty="0"/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id="{765E3246-B890-1944-AECE-AF673B857899}"/>
              </a:ext>
            </a:extLst>
          </p:cNvPr>
          <p:cNvSpPr>
            <a:spLocks/>
          </p:cNvSpPr>
          <p:nvPr/>
        </p:nvSpPr>
        <p:spPr bwMode="auto">
          <a:xfrm rot="5400000">
            <a:off x="4457802" y="5203815"/>
            <a:ext cx="123032" cy="470856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1076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t>40</a:t>
            </a:fld>
            <a:endParaRPr lang="en-US" altLang="zh-C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安全电子邮件</a:t>
            </a:r>
            <a:r>
              <a:rPr lang="en-US" altLang="zh-CN" dirty="0">
                <a:latin typeface="+mn-lt"/>
              </a:rPr>
              <a:t>:</a:t>
            </a:r>
            <a:r>
              <a:rPr lang="zh-CN" altLang="en-US" dirty="0">
                <a:latin typeface="+mn-lt"/>
              </a:rPr>
              <a:t>完整性、身份验证</a:t>
            </a:r>
            <a:endParaRPr lang="en-US" b="0" dirty="0">
              <a:latin typeface="+mn-lt"/>
            </a:endParaRPr>
          </a:p>
        </p:txBody>
      </p:sp>
      <p:sp>
        <p:nvSpPr>
          <p:cNvPr id="197" name="Rounded Rectangle 101"/>
          <p:cNvSpPr/>
          <p:nvPr/>
        </p:nvSpPr>
        <p:spPr>
          <a:xfrm>
            <a:off x="111053" y="1407611"/>
            <a:ext cx="2350214" cy="20424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ounded Rectangle 3"/>
          <p:cNvSpPr/>
          <p:nvPr/>
        </p:nvSpPr>
        <p:spPr>
          <a:xfrm>
            <a:off x="2593200" y="1594123"/>
            <a:ext cx="1958009" cy="2464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Freeform 6"/>
          <p:cNvSpPr/>
          <p:nvPr/>
        </p:nvSpPr>
        <p:spPr bwMode="auto">
          <a:xfrm>
            <a:off x="5210465" y="2602463"/>
            <a:ext cx="1001316" cy="586979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</p:spPr>
        <p:txBody>
          <a:bodyPr wrap="none" anchor="ctr"/>
          <a:lstStyle/>
          <a:p>
            <a:pPr defTabSz="685800" eaLnBrk="0" hangingPunct="0">
              <a:defRPr/>
            </a:pPr>
            <a:endParaRPr lang="en-US" sz="1350" kern="0" dirty="0">
              <a:solidFill>
                <a:srgbClr val="000000"/>
              </a:solidFill>
              <a:ea typeface="MS PGothic" panose="020B0600070205080204" charset="-128"/>
            </a:endParaRPr>
          </a:p>
        </p:txBody>
      </p:sp>
      <p:sp>
        <p:nvSpPr>
          <p:cNvPr id="200" name="Freeform 6"/>
          <p:cNvSpPr/>
          <p:nvPr/>
        </p:nvSpPr>
        <p:spPr bwMode="auto">
          <a:xfrm>
            <a:off x="1126471" y="2045964"/>
            <a:ext cx="741760" cy="3048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01" name="Group 10"/>
          <p:cNvGrpSpPr/>
          <p:nvPr/>
        </p:nvGrpSpPr>
        <p:grpSpPr bwMode="auto">
          <a:xfrm>
            <a:off x="582356" y="1674489"/>
            <a:ext cx="565547" cy="553640"/>
            <a:chOff x="694" y="2457"/>
            <a:chExt cx="475" cy="465"/>
          </a:xfrm>
        </p:grpSpPr>
        <p:sp>
          <p:nvSpPr>
            <p:cNvPr id="202" name="Rectangle 11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754" y="2657"/>
              <a:ext cx="397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H( )</a:t>
              </a:r>
            </a:p>
          </p:txBody>
        </p:sp>
        <p:sp>
          <p:nvSpPr>
            <p:cNvPr id="204" name="Text Box 13"/>
            <p:cNvSpPr txBox="1">
              <a:spLocks noChangeArrowheads="1"/>
            </p:cNvSpPr>
            <p:nvPr/>
          </p:nvSpPr>
          <p:spPr bwMode="auto">
            <a:xfrm>
              <a:off x="887" y="2457"/>
              <a:ext cx="245" cy="4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205" name="Group 14"/>
          <p:cNvGrpSpPr/>
          <p:nvPr/>
        </p:nvGrpSpPr>
        <p:grpSpPr bwMode="auto">
          <a:xfrm>
            <a:off x="1232437" y="1669726"/>
            <a:ext cx="567929" cy="553640"/>
            <a:chOff x="1541" y="1987"/>
            <a:chExt cx="477" cy="465"/>
          </a:xfrm>
        </p:grpSpPr>
        <p:sp>
          <p:nvSpPr>
            <p:cNvPr id="206" name="Rectangle 15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Text Box 16"/>
            <p:cNvSpPr txBox="1">
              <a:spLocks noChangeArrowheads="1"/>
            </p:cNvSpPr>
            <p:nvPr/>
          </p:nvSpPr>
          <p:spPr bwMode="auto">
            <a:xfrm>
              <a:off x="1541" y="2189"/>
              <a:ext cx="461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208" name="Text Box 17"/>
            <p:cNvSpPr txBox="1">
              <a:spLocks noChangeArrowheads="1"/>
            </p:cNvSpPr>
            <p:nvPr/>
          </p:nvSpPr>
          <p:spPr bwMode="auto">
            <a:xfrm>
              <a:off x="1735" y="1987"/>
              <a:ext cx="245" cy="4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09" name="Text Box 18"/>
            <p:cNvSpPr txBox="1">
              <a:spLocks noChangeArrowheads="1"/>
            </p:cNvSpPr>
            <p:nvPr/>
          </p:nvSpPr>
          <p:spPr bwMode="auto">
            <a:xfrm>
              <a:off x="1638" y="2088"/>
              <a:ext cx="209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210" name="Group 26"/>
          <p:cNvGrpSpPr/>
          <p:nvPr/>
        </p:nvGrpSpPr>
        <p:grpSpPr bwMode="auto">
          <a:xfrm>
            <a:off x="1786078" y="1613298"/>
            <a:ext cx="884635" cy="421481"/>
            <a:chOff x="1778" y="2485"/>
            <a:chExt cx="743" cy="354"/>
          </a:xfrm>
        </p:grpSpPr>
        <p:sp>
          <p:nvSpPr>
            <p:cNvPr id="211" name="Text Box 27"/>
            <p:cNvSpPr txBox="1">
              <a:spLocks noChangeArrowheads="1"/>
            </p:cNvSpPr>
            <p:nvPr/>
          </p:nvSpPr>
          <p:spPr bwMode="auto">
            <a:xfrm>
              <a:off x="1778" y="2587"/>
              <a:ext cx="743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(H(m))</a:t>
              </a:r>
            </a:p>
          </p:txBody>
        </p:sp>
        <p:sp>
          <p:nvSpPr>
            <p:cNvPr id="212" name="Text Box 28"/>
            <p:cNvSpPr txBox="1">
              <a:spLocks noChangeArrowheads="1"/>
            </p:cNvSpPr>
            <p:nvPr/>
          </p:nvSpPr>
          <p:spPr bwMode="auto">
            <a:xfrm>
              <a:off x="1870" y="2485"/>
              <a:ext cx="209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213" name="Freeform 29"/>
          <p:cNvSpPr/>
          <p:nvPr/>
        </p:nvSpPr>
        <p:spPr bwMode="auto">
          <a:xfrm flipV="1">
            <a:off x="403531" y="2672233"/>
            <a:ext cx="1469231" cy="294084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rot="10800000"/>
          <a:lstStyle/>
          <a:p>
            <a:endParaRPr lang="en-US" dirty="0"/>
          </a:p>
        </p:txBody>
      </p:sp>
      <p:sp>
        <p:nvSpPr>
          <p:cNvPr id="214" name="Text Box 30"/>
          <p:cNvSpPr txBox="1">
            <a:spLocks noChangeArrowheads="1"/>
          </p:cNvSpPr>
          <p:nvPr/>
        </p:nvSpPr>
        <p:spPr bwMode="auto">
          <a:xfrm>
            <a:off x="141156" y="1878274"/>
            <a:ext cx="344966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pSp>
        <p:nvGrpSpPr>
          <p:cNvPr id="215" name="Group 31"/>
          <p:cNvGrpSpPr/>
          <p:nvPr/>
        </p:nvGrpSpPr>
        <p:grpSpPr bwMode="auto">
          <a:xfrm>
            <a:off x="1176481" y="1387551"/>
            <a:ext cx="384573" cy="378619"/>
            <a:chOff x="2637" y="716"/>
            <a:chExt cx="323" cy="318"/>
          </a:xfrm>
        </p:grpSpPr>
        <p:sp>
          <p:nvSpPr>
            <p:cNvPr id="216" name="Text Box 32"/>
            <p:cNvSpPr txBox="1">
              <a:spLocks noChangeArrowheads="1"/>
            </p:cNvSpPr>
            <p:nvPr/>
          </p:nvSpPr>
          <p:spPr bwMode="auto">
            <a:xfrm>
              <a:off x="2637" y="763"/>
              <a:ext cx="323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Text Box 33"/>
            <p:cNvSpPr txBox="1">
              <a:spLocks noChangeArrowheads="1"/>
            </p:cNvSpPr>
            <p:nvPr/>
          </p:nvSpPr>
          <p:spPr bwMode="auto">
            <a:xfrm>
              <a:off x="2735" y="716"/>
              <a:ext cx="209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pic>
        <p:nvPicPr>
          <p:cNvPr id="218" name="Picture 35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548737" y="1527596"/>
            <a:ext cx="300038" cy="154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Picture 3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7" y="3510158"/>
            <a:ext cx="395288" cy="48815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Text Box 44"/>
          <p:cNvSpPr txBox="1">
            <a:spLocks noChangeArrowheads="1"/>
          </p:cNvSpPr>
          <p:nvPr/>
        </p:nvSpPr>
        <p:spPr bwMode="auto">
          <a:xfrm>
            <a:off x="140633" y="2799164"/>
            <a:ext cx="344966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221" name="Straight Arrow Connector 197"/>
          <p:cNvCxnSpPr>
            <a:stCxn id="225" idx="3"/>
            <a:endCxn id="233" idx="1"/>
          </p:cNvCxnSpPr>
          <p:nvPr/>
        </p:nvCxnSpPr>
        <p:spPr>
          <a:xfrm>
            <a:off x="2066395" y="2519624"/>
            <a:ext cx="1079259" cy="1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 Box 45"/>
          <p:cNvSpPr txBox="1">
            <a:spLocks noChangeArrowheads="1"/>
          </p:cNvSpPr>
          <p:nvPr/>
        </p:nvSpPr>
        <p:spPr bwMode="auto">
          <a:xfrm>
            <a:off x="5410417" y="2723467"/>
            <a:ext cx="760144" cy="3000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defTabSz="685800" eaLnBrk="0" hangingPunct="0">
              <a:defRPr/>
            </a:pPr>
            <a:r>
              <a:rPr lang="en-US" sz="1350" kern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Internet</a:t>
            </a:r>
          </a:p>
        </p:txBody>
      </p:sp>
      <p:grpSp>
        <p:nvGrpSpPr>
          <p:cNvPr id="223" name="Group 202"/>
          <p:cNvGrpSpPr/>
          <p:nvPr/>
        </p:nvGrpSpPr>
        <p:grpSpPr>
          <a:xfrm>
            <a:off x="1702193" y="2288791"/>
            <a:ext cx="364202" cy="461665"/>
            <a:chOff x="9801680" y="1181535"/>
            <a:chExt cx="485602" cy="615552"/>
          </a:xfrm>
        </p:grpSpPr>
        <p:sp>
          <p:nvSpPr>
            <p:cNvPr id="224" name="Oval 203"/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04"/>
            <p:cNvSpPr txBox="1"/>
            <p:nvPr/>
          </p:nvSpPr>
          <p:spPr>
            <a:xfrm>
              <a:off x="9801680" y="1181535"/>
              <a:ext cx="485602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</p:grpSp>
      <p:cxnSp>
        <p:nvCxnSpPr>
          <p:cNvPr id="226" name="Straight Arrow Connector 8"/>
          <p:cNvCxnSpPr/>
          <p:nvPr/>
        </p:nvCxnSpPr>
        <p:spPr>
          <a:xfrm>
            <a:off x="405744" y="2047855"/>
            <a:ext cx="170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13"/>
          <p:cNvCxnSpPr/>
          <p:nvPr/>
        </p:nvCxnSpPr>
        <p:spPr>
          <a:xfrm>
            <a:off x="1500135" y="1568354"/>
            <a:ext cx="0" cy="2683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66"/>
          <p:cNvCxnSpPr/>
          <p:nvPr/>
        </p:nvCxnSpPr>
        <p:spPr>
          <a:xfrm>
            <a:off x="4461757" y="2965723"/>
            <a:ext cx="7487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Picture 9" descr="BS00592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12" y="4778684"/>
            <a:ext cx="408385" cy="50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Picture 8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55215" y="1947013"/>
            <a:ext cx="300038" cy="1547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roup 10"/>
          <p:cNvGrpSpPr/>
          <p:nvPr/>
        </p:nvGrpSpPr>
        <p:grpSpPr bwMode="auto">
          <a:xfrm>
            <a:off x="3134938" y="2142276"/>
            <a:ext cx="565547" cy="553640"/>
            <a:chOff x="1645" y="264"/>
            <a:chExt cx="475" cy="465"/>
          </a:xfrm>
        </p:grpSpPr>
        <p:sp>
          <p:nvSpPr>
            <p:cNvPr id="232" name="Rectangle 11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rgbClr val="000000"/>
                </a:solidFill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33" name="Text Box 12"/>
            <p:cNvSpPr txBox="1">
              <a:spLocks noChangeArrowheads="1"/>
            </p:cNvSpPr>
            <p:nvPr/>
          </p:nvSpPr>
          <p:spPr bwMode="auto">
            <a:xfrm>
              <a:off x="1654" y="456"/>
              <a:ext cx="461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135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kern="0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35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234" name="Text Box 13"/>
            <p:cNvSpPr txBox="1">
              <a:spLocks noChangeArrowheads="1"/>
            </p:cNvSpPr>
            <p:nvPr/>
          </p:nvSpPr>
          <p:spPr bwMode="auto">
            <a:xfrm>
              <a:off x="1844" y="264"/>
              <a:ext cx="245" cy="4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30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235" name="Group 14"/>
          <p:cNvGrpSpPr/>
          <p:nvPr/>
        </p:nvGrpSpPr>
        <p:grpSpPr bwMode="auto">
          <a:xfrm>
            <a:off x="3152797" y="3070960"/>
            <a:ext cx="565547" cy="553640"/>
            <a:chOff x="2144" y="3246"/>
            <a:chExt cx="475" cy="465"/>
          </a:xfrm>
        </p:grpSpPr>
        <p:sp>
          <p:nvSpPr>
            <p:cNvPr id="236" name="Rectangle 15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defTabSz="685800" eaLnBrk="0" hangingPunct="0">
                <a:defRPr/>
              </a:pPr>
              <a:endParaRPr lang="en-US" sz="1350" kern="0" dirty="0">
                <a:solidFill>
                  <a:srgbClr val="000000"/>
                </a:solidFill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37" name="Text Box 16"/>
            <p:cNvSpPr txBox="1">
              <a:spLocks noChangeArrowheads="1"/>
            </p:cNvSpPr>
            <p:nvPr/>
          </p:nvSpPr>
          <p:spPr bwMode="auto">
            <a:xfrm>
              <a:off x="2148" y="3432"/>
              <a:ext cx="461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135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kern="0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35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238" name="Text Box 17"/>
            <p:cNvSpPr txBox="1">
              <a:spLocks noChangeArrowheads="1"/>
            </p:cNvSpPr>
            <p:nvPr/>
          </p:nvSpPr>
          <p:spPr bwMode="auto">
            <a:xfrm>
              <a:off x="2340" y="3246"/>
              <a:ext cx="245" cy="4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30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39" name="Text Box 18"/>
            <p:cNvSpPr txBox="1">
              <a:spLocks noChangeArrowheads="1"/>
            </p:cNvSpPr>
            <p:nvPr/>
          </p:nvSpPr>
          <p:spPr bwMode="auto">
            <a:xfrm>
              <a:off x="2234" y="3331"/>
              <a:ext cx="249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15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240" name="Line 25"/>
          <p:cNvSpPr>
            <a:spLocks noChangeShapeType="1"/>
          </p:cNvSpPr>
          <p:nvPr/>
        </p:nvSpPr>
        <p:spPr bwMode="auto">
          <a:xfrm>
            <a:off x="2901313" y="3417434"/>
            <a:ext cx="209296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defTabSz="685800" eaLnBrk="0" hangingPunct="0">
              <a:defRPr/>
            </a:pPr>
            <a:endParaRPr lang="en-US" sz="1350" kern="0" dirty="0">
              <a:solidFill>
                <a:srgbClr val="000000"/>
              </a:solidFill>
              <a:ea typeface="MS PGothic" panose="020B0600070205080204" charset="-128"/>
            </a:endParaRPr>
          </a:p>
        </p:txBody>
      </p:sp>
      <p:sp>
        <p:nvSpPr>
          <p:cNvPr id="241" name="Text Box 26"/>
          <p:cNvSpPr txBox="1">
            <a:spLocks noChangeArrowheads="1"/>
          </p:cNvSpPr>
          <p:nvPr/>
        </p:nvSpPr>
        <p:spPr bwMode="auto">
          <a:xfrm>
            <a:off x="3693341" y="2212521"/>
            <a:ext cx="748906" cy="3000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defTabSz="685800" eaLnBrk="0" hangingPunct="0">
              <a:defRPr/>
            </a:pPr>
            <a:r>
              <a:rPr lang="en-US" sz="135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500" kern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35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</a:p>
        </p:txBody>
      </p:sp>
      <p:grpSp>
        <p:nvGrpSpPr>
          <p:cNvPr id="242" name="Group 27"/>
          <p:cNvGrpSpPr/>
          <p:nvPr/>
        </p:nvGrpSpPr>
        <p:grpSpPr bwMode="auto">
          <a:xfrm>
            <a:off x="3712387" y="3329327"/>
            <a:ext cx="701278" cy="420290"/>
            <a:chOff x="3501" y="648"/>
            <a:chExt cx="589" cy="353"/>
          </a:xfrm>
        </p:grpSpPr>
        <p:sp>
          <p:nvSpPr>
            <p:cNvPr id="243" name="Text Box 28"/>
            <p:cNvSpPr txBox="1">
              <a:spLocks noChangeArrowheads="1"/>
            </p:cNvSpPr>
            <p:nvPr/>
          </p:nvSpPr>
          <p:spPr bwMode="auto">
            <a:xfrm>
              <a:off x="3501" y="749"/>
              <a:ext cx="589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135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kern="0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35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</a:t>
              </a:r>
              <a:r>
                <a:rPr lang="en-US" sz="1500" kern="0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35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44" name="Text Box 29"/>
            <p:cNvSpPr txBox="1">
              <a:spLocks noChangeArrowheads="1"/>
            </p:cNvSpPr>
            <p:nvPr/>
          </p:nvSpPr>
          <p:spPr bwMode="auto">
            <a:xfrm>
              <a:off x="3584" y="648"/>
              <a:ext cx="249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15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245" name="Freeform 30"/>
          <p:cNvSpPr/>
          <p:nvPr/>
        </p:nvSpPr>
        <p:spPr bwMode="auto">
          <a:xfrm>
            <a:off x="3701675" y="2503034"/>
            <a:ext cx="566738" cy="294085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defTabSz="685800" eaLnBrk="0" hangingPunct="0">
              <a:defRPr/>
            </a:pPr>
            <a:endParaRPr lang="en-US" sz="1350" kern="0" dirty="0">
              <a:solidFill>
                <a:srgbClr val="000000"/>
              </a:solidFill>
              <a:ea typeface="MS PGothic" panose="020B0600070205080204" charset="-128"/>
            </a:endParaRPr>
          </a:p>
        </p:txBody>
      </p:sp>
      <p:sp>
        <p:nvSpPr>
          <p:cNvPr id="246" name="Freeform 31"/>
          <p:cNvSpPr/>
          <p:nvPr/>
        </p:nvSpPr>
        <p:spPr bwMode="auto">
          <a:xfrm flipV="1">
            <a:off x="3718344" y="3118588"/>
            <a:ext cx="566738" cy="294085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defTabSz="685800" eaLnBrk="0" hangingPunct="0">
              <a:defRPr/>
            </a:pPr>
            <a:endParaRPr lang="en-US" sz="1350" kern="0" dirty="0">
              <a:solidFill>
                <a:srgbClr val="000000"/>
              </a:solidFill>
              <a:ea typeface="MS PGothic" panose="020B0600070205080204" charset="-128"/>
            </a:endParaRPr>
          </a:p>
        </p:txBody>
      </p:sp>
      <p:sp>
        <p:nvSpPr>
          <p:cNvPr id="247" name="Text Box 34"/>
          <p:cNvSpPr txBox="1">
            <a:spLocks noChangeArrowheads="1"/>
          </p:cNvSpPr>
          <p:nvPr/>
        </p:nvSpPr>
        <p:spPr bwMode="auto">
          <a:xfrm>
            <a:off x="3131365" y="1864859"/>
            <a:ext cx="397866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defTabSz="685800" eaLnBrk="0" hangingPunct="0">
              <a:defRPr/>
            </a:pPr>
            <a:r>
              <a:rPr lang="en-US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500" kern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grpSp>
        <p:nvGrpSpPr>
          <p:cNvPr id="248" name="Group 36"/>
          <p:cNvGrpSpPr/>
          <p:nvPr/>
        </p:nvGrpSpPr>
        <p:grpSpPr bwMode="auto">
          <a:xfrm>
            <a:off x="3126602" y="3629366"/>
            <a:ext cx="400050" cy="378619"/>
            <a:chOff x="2643" y="716"/>
            <a:chExt cx="336" cy="318"/>
          </a:xfrm>
        </p:grpSpPr>
        <p:sp>
          <p:nvSpPr>
            <p:cNvPr id="249" name="Text Box 37"/>
            <p:cNvSpPr txBox="1">
              <a:spLocks noChangeArrowheads="1"/>
            </p:cNvSpPr>
            <p:nvPr/>
          </p:nvSpPr>
          <p:spPr bwMode="auto">
            <a:xfrm>
              <a:off x="2643" y="763"/>
              <a:ext cx="323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135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kern="0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sz="135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Text Box 38"/>
            <p:cNvSpPr txBox="1">
              <a:spLocks noChangeArrowheads="1"/>
            </p:cNvSpPr>
            <p:nvPr/>
          </p:nvSpPr>
          <p:spPr bwMode="auto">
            <a:xfrm>
              <a:off x="2730" y="716"/>
              <a:ext cx="249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defTabSz="685800" eaLnBrk="0" hangingPunct="0">
                <a:defRPr/>
              </a:pPr>
              <a:r>
                <a:rPr lang="en-US" sz="15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pic>
        <p:nvPicPr>
          <p:cNvPr id="251" name="Picture 40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92125" y="3768697"/>
            <a:ext cx="300038" cy="15478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Text Box 64"/>
          <p:cNvSpPr txBox="1">
            <a:spLocks noChangeArrowheads="1"/>
          </p:cNvSpPr>
          <p:nvPr/>
        </p:nvSpPr>
        <p:spPr bwMode="auto">
          <a:xfrm>
            <a:off x="2629127" y="3270574"/>
            <a:ext cx="397866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defTabSz="685800" eaLnBrk="0" hangingPunct="0">
              <a:defRPr/>
            </a:pPr>
            <a:r>
              <a:rPr lang="en-US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500" kern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grpSp>
        <p:nvGrpSpPr>
          <p:cNvPr id="253" name="Group 95"/>
          <p:cNvGrpSpPr/>
          <p:nvPr/>
        </p:nvGrpSpPr>
        <p:grpSpPr>
          <a:xfrm>
            <a:off x="4086312" y="2734890"/>
            <a:ext cx="364202" cy="461665"/>
            <a:chOff x="9783096" y="1176467"/>
            <a:chExt cx="485602" cy="615552"/>
          </a:xfrm>
        </p:grpSpPr>
        <p:sp>
          <p:nvSpPr>
            <p:cNvPr id="254" name="Oval 96"/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TextBox 97"/>
            <p:cNvSpPr txBox="1"/>
            <p:nvPr/>
          </p:nvSpPr>
          <p:spPr>
            <a:xfrm>
              <a:off x="9783096" y="1176467"/>
              <a:ext cx="485602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</p:grpSp>
      <p:cxnSp>
        <p:nvCxnSpPr>
          <p:cNvPr id="256" name="Straight Arrow Connector 98"/>
          <p:cNvCxnSpPr/>
          <p:nvPr/>
        </p:nvCxnSpPr>
        <p:spPr>
          <a:xfrm>
            <a:off x="3427954" y="2058741"/>
            <a:ext cx="0" cy="2683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99"/>
          <p:cNvCxnSpPr/>
          <p:nvPr/>
        </p:nvCxnSpPr>
        <p:spPr>
          <a:xfrm flipH="1" flipV="1">
            <a:off x="3441485" y="3603326"/>
            <a:ext cx="0" cy="2683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 Box 4"/>
          <p:cNvSpPr txBox="1">
            <a:spLocks noChangeArrowheads="1"/>
          </p:cNvSpPr>
          <p:nvPr/>
        </p:nvSpPr>
        <p:spPr bwMode="auto">
          <a:xfrm>
            <a:off x="107504" y="3109427"/>
            <a:ext cx="227100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2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2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259" name="Text Box 4"/>
          <p:cNvSpPr txBox="1">
            <a:spLocks noChangeArrowheads="1"/>
          </p:cNvSpPr>
          <p:nvPr/>
        </p:nvSpPr>
        <p:spPr bwMode="auto">
          <a:xfrm>
            <a:off x="3116816" y="1606289"/>
            <a:ext cx="107157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200" i="1" dirty="0">
                <a:solidFill>
                  <a:srgbClr val="0012A0"/>
                </a:solidFill>
                <a:latin typeface="+mn-lt"/>
              </a:rPr>
              <a:t>confidentiality</a:t>
            </a:r>
          </a:p>
        </p:txBody>
      </p:sp>
      <p:cxnSp>
        <p:nvCxnSpPr>
          <p:cNvPr id="264" name="Straight Arrow Connector 290"/>
          <p:cNvCxnSpPr/>
          <p:nvPr/>
        </p:nvCxnSpPr>
        <p:spPr>
          <a:xfrm>
            <a:off x="1791235" y="5344105"/>
            <a:ext cx="172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 Box 33"/>
          <p:cNvSpPr txBox="1">
            <a:spLocks noChangeArrowheads="1"/>
          </p:cNvSpPr>
          <p:nvPr/>
        </p:nvSpPr>
        <p:spPr bwMode="auto">
          <a:xfrm>
            <a:off x="4504429" y="5186441"/>
            <a:ext cx="48101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K</a:t>
            </a:r>
            <a:r>
              <a:rPr kumimoji="0" lang="en-US" sz="15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67" name="Freeform 46"/>
          <p:cNvSpPr/>
          <p:nvPr/>
        </p:nvSpPr>
        <p:spPr bwMode="auto">
          <a:xfrm flipH="1">
            <a:off x="3669404" y="473082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grpSp>
        <p:nvGrpSpPr>
          <p:cNvPr id="268" name="Group 47"/>
          <p:cNvGrpSpPr/>
          <p:nvPr/>
        </p:nvGrpSpPr>
        <p:grpSpPr bwMode="auto">
          <a:xfrm>
            <a:off x="4393304" y="4513341"/>
            <a:ext cx="754063" cy="449263"/>
            <a:chOff x="1645" y="439"/>
            <a:chExt cx="475" cy="283"/>
          </a:xfrm>
        </p:grpSpPr>
        <p:sp>
          <p:nvSpPr>
            <p:cNvPr id="269" name="Rectangle 48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70" name="Text Box 49"/>
            <p:cNvSpPr txBox="1">
              <a:spLocks noChangeArrowheads="1"/>
            </p:cNvSpPr>
            <p:nvPr/>
          </p:nvSpPr>
          <p:spPr bwMode="auto">
            <a:xfrm>
              <a:off x="1654" y="456"/>
              <a:ext cx="365" cy="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15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S</a:t>
              </a: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( )</a:t>
              </a:r>
            </a:p>
          </p:txBody>
        </p:sp>
      </p:grpSp>
      <p:sp>
        <p:nvSpPr>
          <p:cNvPr id="272" name="Freeform 51"/>
          <p:cNvSpPr/>
          <p:nvPr/>
        </p:nvSpPr>
        <p:spPr bwMode="auto">
          <a:xfrm flipH="1" flipV="1">
            <a:off x="3691629" y="5565853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grpSp>
        <p:nvGrpSpPr>
          <p:cNvPr id="273" name="Group 52"/>
          <p:cNvGrpSpPr/>
          <p:nvPr/>
        </p:nvGrpSpPr>
        <p:grpSpPr bwMode="auto">
          <a:xfrm>
            <a:off x="4417117" y="5621420"/>
            <a:ext cx="754063" cy="554038"/>
            <a:chOff x="2144" y="3331"/>
            <a:chExt cx="475" cy="349"/>
          </a:xfrm>
        </p:grpSpPr>
        <p:sp>
          <p:nvSpPr>
            <p:cNvPr id="274" name="Rectangle 53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75" name="Text Box 54"/>
            <p:cNvSpPr txBox="1">
              <a:spLocks noChangeArrowheads="1"/>
            </p:cNvSpPr>
            <p:nvPr/>
          </p:nvSpPr>
          <p:spPr bwMode="auto">
            <a:xfrm>
              <a:off x="2148" y="3432"/>
              <a:ext cx="365" cy="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15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277" name="Text Box 56"/>
            <p:cNvSpPr txBox="1">
              <a:spLocks noChangeArrowheads="1"/>
            </p:cNvSpPr>
            <p:nvPr/>
          </p:nvSpPr>
          <p:spPr bwMode="auto">
            <a:xfrm>
              <a:off x="2239" y="3331"/>
              <a:ext cx="157" cy="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-</a:t>
              </a:r>
            </a:p>
          </p:txBody>
        </p:sp>
      </p:grpSp>
      <p:pic>
        <p:nvPicPr>
          <p:cNvPr id="278" name="Picture 58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914004" y="5289628"/>
            <a:ext cx="400050" cy="20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roup 59"/>
          <p:cNvGrpSpPr/>
          <p:nvPr/>
        </p:nvGrpSpPr>
        <p:grpSpPr bwMode="auto">
          <a:xfrm>
            <a:off x="4177404" y="6231016"/>
            <a:ext cx="398463" cy="398463"/>
            <a:chOff x="2643" y="716"/>
            <a:chExt cx="251" cy="251"/>
          </a:xfrm>
        </p:grpSpPr>
        <p:sp>
          <p:nvSpPr>
            <p:cNvPr id="280" name="Text Box 60"/>
            <p:cNvSpPr txBox="1">
              <a:spLocks noChangeArrowheads="1"/>
            </p:cNvSpPr>
            <p:nvPr/>
          </p:nvSpPr>
          <p:spPr bwMode="auto">
            <a:xfrm>
              <a:off x="2643" y="763"/>
              <a:ext cx="251" cy="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15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81" name="Text Box 61"/>
            <p:cNvSpPr txBox="1">
              <a:spLocks noChangeArrowheads="1"/>
            </p:cNvSpPr>
            <p:nvPr/>
          </p:nvSpPr>
          <p:spPr bwMode="auto">
            <a:xfrm>
              <a:off x="2735" y="716"/>
              <a:ext cx="157" cy="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282" name="Line 65"/>
          <p:cNvSpPr>
            <a:spLocks noChangeShapeType="1"/>
          </p:cNvSpPr>
          <p:nvPr/>
        </p:nvSpPr>
        <p:spPr bwMode="auto">
          <a:xfrm flipV="1">
            <a:off x="5158480" y="4727495"/>
            <a:ext cx="478652" cy="809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83" name="Text Box 66"/>
          <p:cNvSpPr txBox="1">
            <a:spLocks noChangeArrowheads="1"/>
          </p:cNvSpPr>
          <p:nvPr/>
        </p:nvSpPr>
        <p:spPr bwMode="auto">
          <a:xfrm>
            <a:off x="5216996" y="4409321"/>
            <a:ext cx="39846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m</a:t>
            </a:r>
          </a:p>
        </p:txBody>
      </p:sp>
      <p:pic>
        <p:nvPicPr>
          <p:cNvPr id="284" name="Picture 67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945" y="4407715"/>
            <a:ext cx="553506" cy="56580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Text Box 68"/>
          <p:cNvSpPr txBox="1">
            <a:spLocks noChangeArrowheads="1"/>
          </p:cNvSpPr>
          <p:nvPr/>
        </p:nvSpPr>
        <p:spPr bwMode="auto">
          <a:xfrm>
            <a:off x="3476621" y="4412822"/>
            <a:ext cx="87947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K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(m)</a:t>
            </a:r>
          </a:p>
        </p:txBody>
      </p:sp>
      <p:grpSp>
        <p:nvGrpSpPr>
          <p:cNvPr id="286" name="Group 69"/>
          <p:cNvGrpSpPr/>
          <p:nvPr/>
        </p:nvGrpSpPr>
        <p:grpSpPr bwMode="auto">
          <a:xfrm>
            <a:off x="3540045" y="5874648"/>
            <a:ext cx="792163" cy="484188"/>
            <a:chOff x="3501" y="648"/>
            <a:chExt cx="499" cy="305"/>
          </a:xfrm>
        </p:grpSpPr>
        <p:sp>
          <p:nvSpPr>
            <p:cNvPr id="287" name="Text Box 70"/>
            <p:cNvSpPr txBox="1">
              <a:spLocks noChangeArrowheads="1"/>
            </p:cNvSpPr>
            <p:nvPr/>
          </p:nvSpPr>
          <p:spPr bwMode="auto">
            <a:xfrm>
              <a:off x="3501" y="749"/>
              <a:ext cx="499" cy="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15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(K</a:t>
              </a:r>
              <a:r>
                <a:rPr kumimoji="0" lang="en-US" sz="15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S</a:t>
              </a: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 )</a:t>
              </a:r>
            </a:p>
          </p:txBody>
        </p:sp>
        <p:sp>
          <p:nvSpPr>
            <p:cNvPr id="288" name="Text Box 71"/>
            <p:cNvSpPr txBox="1">
              <a:spLocks noChangeArrowheads="1"/>
            </p:cNvSpPr>
            <p:nvPr/>
          </p:nvSpPr>
          <p:spPr bwMode="auto">
            <a:xfrm>
              <a:off x="3584" y="648"/>
              <a:ext cx="187" cy="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289" name="Group 287"/>
          <p:cNvGrpSpPr/>
          <p:nvPr/>
        </p:nvGrpSpPr>
        <p:grpSpPr>
          <a:xfrm>
            <a:off x="3529704" y="5062238"/>
            <a:ext cx="344557" cy="523220"/>
            <a:chOff x="9859617" y="1199010"/>
            <a:chExt cx="344557" cy="523220"/>
          </a:xfrm>
        </p:grpSpPr>
        <p:sp>
          <p:nvSpPr>
            <p:cNvPr id="290" name="Oval 288"/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291" name="TextBox 289"/>
            <p:cNvSpPr txBox="1"/>
            <p:nvPr/>
          </p:nvSpPr>
          <p:spPr>
            <a:xfrm>
              <a:off x="9881622" y="1199010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</a:t>
              </a:r>
            </a:p>
          </p:txBody>
        </p:sp>
      </p:grpSp>
      <p:cxnSp>
        <p:nvCxnSpPr>
          <p:cNvPr id="292" name="Straight Arrow Connector 293"/>
          <p:cNvCxnSpPr/>
          <p:nvPr/>
        </p:nvCxnSpPr>
        <p:spPr>
          <a:xfrm flipH="1" flipV="1">
            <a:off x="4591260" y="6202187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4"/>
          <p:cNvCxnSpPr/>
          <p:nvPr/>
        </p:nvCxnSpPr>
        <p:spPr>
          <a:xfrm flipV="1">
            <a:off x="4545056" y="4976410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4" name="Picture 63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664767" y="6436886"/>
            <a:ext cx="400050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Picture 9" descr="BS00592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223" y="2393350"/>
            <a:ext cx="408385" cy="50006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Text Box 25"/>
          <p:cNvSpPr txBox="1">
            <a:spLocks noChangeArrowheads="1"/>
          </p:cNvSpPr>
          <p:nvPr/>
        </p:nvSpPr>
        <p:spPr bwMode="auto">
          <a:xfrm>
            <a:off x="7671417" y="3770301"/>
            <a:ext cx="879475" cy="3231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H(m)</a:t>
            </a:r>
          </a:p>
        </p:txBody>
      </p:sp>
      <p:sp>
        <p:nvSpPr>
          <p:cNvPr id="344" name="Freeform 41"/>
          <p:cNvSpPr/>
          <p:nvPr/>
        </p:nvSpPr>
        <p:spPr bwMode="auto">
          <a:xfrm flipH="1">
            <a:off x="5856014" y="4084135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</a:ln>
        </p:spPr>
        <p:txBody>
          <a:bodyPr/>
          <a:lstStyle/>
          <a:p>
            <a:endParaRPr lang="en-US" sz="1500" dirty="0"/>
          </a:p>
        </p:txBody>
      </p:sp>
      <p:sp>
        <p:nvSpPr>
          <p:cNvPr id="345" name="Freeform 42"/>
          <p:cNvSpPr/>
          <p:nvPr/>
        </p:nvSpPr>
        <p:spPr bwMode="auto">
          <a:xfrm flipH="1" flipV="1">
            <a:off x="5878239" y="4919160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</a:ln>
        </p:spPr>
        <p:txBody>
          <a:bodyPr rot="10800000"/>
          <a:lstStyle/>
          <a:p>
            <a:endParaRPr lang="en-US" sz="1500" dirty="0"/>
          </a:p>
        </p:txBody>
      </p:sp>
      <p:grpSp>
        <p:nvGrpSpPr>
          <p:cNvPr id="346" name="Group 45"/>
          <p:cNvGrpSpPr/>
          <p:nvPr/>
        </p:nvGrpSpPr>
        <p:grpSpPr bwMode="auto">
          <a:xfrm>
            <a:off x="6619603" y="3625350"/>
            <a:ext cx="790576" cy="642938"/>
            <a:chOff x="1541" y="2032"/>
            <a:chExt cx="498" cy="405"/>
          </a:xfrm>
        </p:grpSpPr>
        <p:sp>
          <p:nvSpPr>
            <p:cNvPr id="347" name="Rectangle 46"/>
            <p:cNvSpPr>
              <a:spLocks noChangeArrowheads="1"/>
            </p:cNvSpPr>
            <p:nvPr/>
          </p:nvSpPr>
          <p:spPr bwMode="auto">
            <a:xfrm>
              <a:off x="1564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8" name="Text Box 47"/>
            <p:cNvSpPr txBox="1">
              <a:spLocks noChangeArrowheads="1"/>
            </p:cNvSpPr>
            <p:nvPr/>
          </p:nvSpPr>
          <p:spPr bwMode="auto">
            <a:xfrm>
              <a:off x="1541" y="2189"/>
              <a:ext cx="365" cy="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349" name="Text Box 48"/>
            <p:cNvSpPr txBox="1">
              <a:spLocks noChangeArrowheads="1"/>
            </p:cNvSpPr>
            <p:nvPr/>
          </p:nvSpPr>
          <p:spPr bwMode="auto">
            <a:xfrm>
              <a:off x="1697" y="2032"/>
              <a:ext cx="188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50" name="Text Box 49"/>
            <p:cNvSpPr txBox="1">
              <a:spLocks noChangeArrowheads="1"/>
            </p:cNvSpPr>
            <p:nvPr/>
          </p:nvSpPr>
          <p:spPr bwMode="auto">
            <a:xfrm>
              <a:off x="1614" y="2114"/>
              <a:ext cx="187" cy="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pic>
        <p:nvPicPr>
          <p:cNvPr id="351" name="Picture 51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326581" y="3364997"/>
            <a:ext cx="400050" cy="20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roup 55"/>
          <p:cNvGrpSpPr/>
          <p:nvPr/>
        </p:nvGrpSpPr>
        <p:grpSpPr bwMode="auto">
          <a:xfrm>
            <a:off x="5509880" y="3569667"/>
            <a:ext cx="954089" cy="485775"/>
            <a:chOff x="1778" y="2485"/>
            <a:chExt cx="601" cy="306"/>
          </a:xfrm>
        </p:grpSpPr>
        <p:sp>
          <p:nvSpPr>
            <p:cNvPr id="353" name="Text Box 56"/>
            <p:cNvSpPr txBox="1">
              <a:spLocks noChangeArrowheads="1"/>
            </p:cNvSpPr>
            <p:nvPr/>
          </p:nvSpPr>
          <p:spPr bwMode="auto">
            <a:xfrm>
              <a:off x="1778" y="2587"/>
              <a:ext cx="601" cy="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(H(m))</a:t>
              </a:r>
            </a:p>
          </p:txBody>
        </p:sp>
        <p:sp>
          <p:nvSpPr>
            <p:cNvPr id="354" name="Text Box 57"/>
            <p:cNvSpPr txBox="1">
              <a:spLocks noChangeArrowheads="1"/>
            </p:cNvSpPr>
            <p:nvPr/>
          </p:nvSpPr>
          <p:spPr bwMode="auto">
            <a:xfrm>
              <a:off x="1870" y="2485"/>
              <a:ext cx="157" cy="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355" name="Text Box 58"/>
          <p:cNvSpPr txBox="1">
            <a:spLocks noChangeArrowheads="1"/>
          </p:cNvSpPr>
          <p:nvPr/>
        </p:nvSpPr>
        <p:spPr bwMode="auto">
          <a:xfrm>
            <a:off x="5844902" y="5285872"/>
            <a:ext cx="344966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pSp>
        <p:nvGrpSpPr>
          <p:cNvPr id="356" name="Group 59"/>
          <p:cNvGrpSpPr/>
          <p:nvPr/>
        </p:nvGrpSpPr>
        <p:grpSpPr bwMode="auto">
          <a:xfrm>
            <a:off x="6640239" y="5039817"/>
            <a:ext cx="754063" cy="449263"/>
            <a:chOff x="694" y="2631"/>
            <a:chExt cx="475" cy="283"/>
          </a:xfrm>
        </p:grpSpPr>
        <p:sp>
          <p:nvSpPr>
            <p:cNvPr id="357" name="Rectangle 60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Text Box 61"/>
            <p:cNvSpPr txBox="1">
              <a:spLocks noChangeArrowheads="1"/>
            </p:cNvSpPr>
            <p:nvPr/>
          </p:nvSpPr>
          <p:spPr bwMode="auto">
            <a:xfrm>
              <a:off x="754" y="2657"/>
              <a:ext cx="318" cy="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H( )</a:t>
              </a:r>
            </a:p>
          </p:txBody>
        </p:sp>
      </p:grpSp>
      <p:sp>
        <p:nvSpPr>
          <p:cNvPr id="360" name="Freeform 63"/>
          <p:cNvSpPr/>
          <p:nvPr/>
        </p:nvSpPr>
        <p:spPr bwMode="auto">
          <a:xfrm flipV="1">
            <a:off x="7421289" y="4911222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rot="10800000"/>
          <a:lstStyle/>
          <a:p>
            <a:endParaRPr lang="en-US" sz="1500" dirty="0"/>
          </a:p>
        </p:txBody>
      </p:sp>
      <p:sp>
        <p:nvSpPr>
          <p:cNvPr id="361" name="Freeform 64"/>
          <p:cNvSpPr/>
          <p:nvPr/>
        </p:nvSpPr>
        <p:spPr bwMode="auto">
          <a:xfrm>
            <a:off x="7400652" y="4034922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sz="1500" dirty="0"/>
          </a:p>
        </p:txBody>
      </p:sp>
      <p:sp>
        <p:nvSpPr>
          <p:cNvPr id="362" name="Text Box 65"/>
          <p:cNvSpPr txBox="1">
            <a:spLocks noChangeArrowheads="1"/>
          </p:cNvSpPr>
          <p:nvPr/>
        </p:nvSpPr>
        <p:spPr bwMode="auto">
          <a:xfrm>
            <a:off x="7715597" y="5217126"/>
            <a:ext cx="879475" cy="3231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H(m)</a:t>
            </a:r>
          </a:p>
        </p:txBody>
      </p:sp>
      <p:sp>
        <p:nvSpPr>
          <p:cNvPr id="363" name="Text Box 66"/>
          <p:cNvSpPr txBox="1">
            <a:spLocks noChangeArrowheads="1"/>
          </p:cNvSpPr>
          <p:nvPr/>
        </p:nvSpPr>
        <p:spPr bwMode="auto">
          <a:xfrm>
            <a:off x="7212045" y="4484449"/>
            <a:ext cx="1358900" cy="3231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1500" i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compare</a:t>
            </a:r>
          </a:p>
        </p:txBody>
      </p:sp>
      <p:sp>
        <p:nvSpPr>
          <p:cNvPr id="365" name="Oval 206"/>
          <p:cNvSpPr/>
          <p:nvPr/>
        </p:nvSpPr>
        <p:spPr>
          <a:xfrm>
            <a:off x="5692638" y="4537023"/>
            <a:ext cx="344557" cy="3313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367" name="Straight Arrow Connector 224"/>
          <p:cNvCxnSpPr/>
          <p:nvPr/>
        </p:nvCxnSpPr>
        <p:spPr>
          <a:xfrm>
            <a:off x="7241236" y="3431010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Freeform 6"/>
          <p:cNvSpPr/>
          <p:nvPr/>
        </p:nvSpPr>
        <p:spPr bwMode="auto">
          <a:xfrm>
            <a:off x="811788" y="5021821"/>
            <a:ext cx="1001316" cy="586979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</p:spPr>
        <p:txBody>
          <a:bodyPr wrap="none" anchor="ctr"/>
          <a:lstStyle/>
          <a:p>
            <a:pPr defTabSz="685800" eaLnBrk="0" hangingPunct="0">
              <a:defRPr/>
            </a:pPr>
            <a:endParaRPr lang="en-US" sz="1350" kern="0" dirty="0">
              <a:solidFill>
                <a:srgbClr val="000000"/>
              </a:solidFill>
              <a:ea typeface="MS PGothic" panose="020B0600070205080204" charset="-128"/>
            </a:endParaRPr>
          </a:p>
        </p:txBody>
      </p:sp>
      <p:sp>
        <p:nvSpPr>
          <p:cNvPr id="375" name="Text Box 45"/>
          <p:cNvSpPr txBox="1">
            <a:spLocks noChangeArrowheads="1"/>
          </p:cNvSpPr>
          <p:nvPr/>
        </p:nvSpPr>
        <p:spPr bwMode="auto">
          <a:xfrm>
            <a:off x="1011740" y="5142825"/>
            <a:ext cx="760144" cy="3000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defTabSz="685800" eaLnBrk="0" hangingPunct="0">
              <a:defRPr/>
            </a:pPr>
            <a:r>
              <a:rPr lang="en-US" sz="1350" kern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377" name="Text Box 48"/>
          <p:cNvSpPr txBox="1">
            <a:spLocks noChangeArrowheads="1"/>
          </p:cNvSpPr>
          <p:nvPr/>
        </p:nvSpPr>
        <p:spPr bwMode="auto">
          <a:xfrm>
            <a:off x="6909321" y="4840291"/>
            <a:ext cx="298450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8" name="Text Box 48"/>
          <p:cNvSpPr txBox="1">
            <a:spLocks noChangeArrowheads="1"/>
          </p:cNvSpPr>
          <p:nvPr/>
        </p:nvSpPr>
        <p:spPr bwMode="auto">
          <a:xfrm>
            <a:off x="4662436" y="4305034"/>
            <a:ext cx="298450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9" name="Text Box 48"/>
          <p:cNvSpPr txBox="1">
            <a:spLocks noChangeArrowheads="1"/>
          </p:cNvSpPr>
          <p:nvPr/>
        </p:nvSpPr>
        <p:spPr bwMode="auto">
          <a:xfrm>
            <a:off x="4662791" y="5544530"/>
            <a:ext cx="298450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80" name="TextBox 289"/>
          <p:cNvSpPr txBox="1"/>
          <p:nvPr/>
        </p:nvSpPr>
        <p:spPr>
          <a:xfrm>
            <a:off x="5717902" y="4414516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</a:p>
        </p:txBody>
      </p:sp>
      <p:grpSp>
        <p:nvGrpSpPr>
          <p:cNvPr id="381" name="Group 52"/>
          <p:cNvGrpSpPr/>
          <p:nvPr/>
        </p:nvGrpSpPr>
        <p:grpSpPr bwMode="auto">
          <a:xfrm>
            <a:off x="6932340" y="3204401"/>
            <a:ext cx="444500" cy="398463"/>
            <a:chOff x="2637" y="716"/>
            <a:chExt cx="280" cy="251"/>
          </a:xfrm>
        </p:grpSpPr>
        <p:sp>
          <p:nvSpPr>
            <p:cNvPr id="382" name="Text Box 53"/>
            <p:cNvSpPr txBox="1">
              <a:spLocks noChangeArrowheads="1"/>
            </p:cNvSpPr>
            <p:nvPr/>
          </p:nvSpPr>
          <p:spPr bwMode="auto">
            <a:xfrm>
              <a:off x="2637" y="763"/>
              <a:ext cx="246" cy="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5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Text Box 54"/>
            <p:cNvSpPr txBox="1">
              <a:spLocks noChangeArrowheads="1"/>
            </p:cNvSpPr>
            <p:nvPr/>
          </p:nvSpPr>
          <p:spPr bwMode="auto">
            <a:xfrm>
              <a:off x="2730" y="716"/>
              <a:ext cx="187" cy="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W14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04F968-4E3A-44C5-8826-88A4F5BF4F7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9552" y="1500188"/>
            <a:ext cx="7675761" cy="41433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anose="020B060403050404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什么是网络安全？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密码学的原则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身份验证，报文完整性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安全电子邮件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传输层安全性：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TCP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网络层安全性：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IPsec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无线网络和移动网络安全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运行安全性：防火墙和入侵检测系统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IDS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传输层安全性</a:t>
            </a: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571625"/>
            <a:ext cx="8507288" cy="46434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广泛部署在传输层之上的安全协议</a:t>
            </a:r>
            <a:endParaRPr lang="en-US" altLang="zh-CN" sz="2000" dirty="0"/>
          </a:p>
          <a:p>
            <a:pPr lvl="1"/>
            <a:r>
              <a:rPr lang="zh-CN" altLang="en-US" sz="2000" dirty="0"/>
              <a:t>几乎得到了所有流行</a:t>
            </a:r>
            <a:r>
              <a:rPr lang="en-US" altLang="zh-CN" sz="2000" dirty="0"/>
              <a:t>Web</a:t>
            </a:r>
            <a:r>
              <a:rPr lang="zh-CN" altLang="en-US" sz="2000" dirty="0"/>
              <a:t>浏览器和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服务器的支持：</a:t>
            </a:r>
            <a:r>
              <a:rPr lang="en-US" altLang="zh-CN" sz="2000" dirty="0"/>
              <a:t>https(443</a:t>
            </a:r>
            <a:r>
              <a:rPr lang="zh-CN" altLang="en-US" sz="2000" dirty="0"/>
              <a:t>端口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提供的服务</a:t>
            </a:r>
            <a:r>
              <a:rPr lang="en-US" altLang="zh-CN" sz="2000" dirty="0"/>
              <a:t> </a:t>
            </a:r>
          </a:p>
          <a:p>
            <a:pPr lvl="1"/>
            <a:r>
              <a:rPr lang="zh-CN" altLang="en-US" sz="2000" dirty="0"/>
              <a:t>机密性：通过对称加密</a:t>
            </a:r>
            <a:endParaRPr lang="en-US" altLang="zh-CN" sz="2000" dirty="0"/>
          </a:p>
          <a:p>
            <a:pPr lvl="1"/>
            <a:r>
              <a:rPr lang="zh-CN" altLang="en-US" sz="2000" dirty="0"/>
              <a:t>完整性：通过加密哈希</a:t>
            </a:r>
            <a:endParaRPr lang="en-US" altLang="zh-CN" sz="2000" dirty="0"/>
          </a:p>
          <a:p>
            <a:pPr lvl="1"/>
            <a:r>
              <a:rPr lang="zh-CN" altLang="en-US" sz="2000" dirty="0"/>
              <a:t>身份验证：通过公钥加密</a:t>
            </a:r>
            <a:endParaRPr lang="en-US" altLang="zh-CN" sz="2000" dirty="0"/>
          </a:p>
          <a:p>
            <a:r>
              <a:rPr lang="zh-CN" altLang="en-US" sz="2000" dirty="0"/>
              <a:t>历史</a:t>
            </a:r>
            <a:endParaRPr lang="en-US" altLang="zh-CN" sz="2000" dirty="0"/>
          </a:p>
          <a:p>
            <a:pPr lvl="1"/>
            <a:r>
              <a:rPr lang="zh-CN" altLang="en-US" sz="2000" dirty="0"/>
              <a:t>早期研究、实现：安全网络编程，安全套接字</a:t>
            </a:r>
            <a:endParaRPr lang="en-US" altLang="zh-CN" sz="2000" dirty="0"/>
          </a:p>
          <a:p>
            <a:pPr lvl="1"/>
            <a:r>
              <a:rPr lang="zh-CN" altLang="en-US" sz="2000" dirty="0"/>
              <a:t>安全套接字层（</a:t>
            </a:r>
            <a:r>
              <a:rPr lang="en-US" altLang="zh-CN" sz="2000" dirty="0"/>
              <a:t>SSL</a:t>
            </a:r>
            <a:r>
              <a:rPr lang="zh-CN" altLang="en-US" sz="2000" dirty="0"/>
              <a:t>）已弃用</a:t>
            </a:r>
            <a:r>
              <a:rPr lang="en-US" altLang="zh-CN" sz="2000" dirty="0"/>
              <a:t>[2015]</a:t>
            </a:r>
          </a:p>
          <a:p>
            <a:pPr lvl="1"/>
            <a:r>
              <a:rPr lang="en-US" altLang="zh-CN" sz="2000" dirty="0"/>
              <a:t>TLS 1.3: RFC 8846 [2018]</a:t>
            </a:r>
          </a:p>
        </p:txBody>
      </p:sp>
      <p:sp>
        <p:nvSpPr>
          <p:cNvPr id="34821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298FB5-1362-4A6B-9ADC-E6BB177EC86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W14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7"/>
            <a:ext cx="8229600" cy="936104"/>
          </a:xfrm>
        </p:spPr>
        <p:txBody>
          <a:bodyPr/>
          <a:lstStyle/>
          <a:p>
            <a:pPr eaLnBrk="1" hangingPunct="1"/>
            <a:r>
              <a:rPr lang="zh-CN" altLang="en-US" dirty="0"/>
              <a:t>传输层安全性：需要什么？</a:t>
            </a:r>
            <a:endParaRPr lang="en-US" altLang="zh-CN" dirty="0"/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EE7851-9208-4650-AA5A-19D49748BE2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W14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457200" y="1895474"/>
            <a:ext cx="8507288" cy="464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anose="020B060403050404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Toy TLS: t-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tls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，简单示例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必要服务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anose="020B0604030504040204" pitchFamily="34" charset="0"/>
              <a:buChar char="●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握手：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Alice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Bob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使用证书，私钥来相互认证，交换或创建共享密钥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anose="020B0604030504040204" pitchFamily="34" charset="0"/>
              <a:buChar char="●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密钥导出：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Alice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Bob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使用共享密钥生成密钥集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anose="020B0604030504040204" pitchFamily="34" charset="0"/>
              <a:buChar char="●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数据传输：流数据传输：将数据作为一系列记录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不是单次传输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anose="020B0604030504040204" pitchFamily="34" charset="0"/>
              <a:buChar char="●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连接关闭：传递特殊消息从而安全地关闭连接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7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CN" dirty="0"/>
              <a:t>t-</a:t>
            </a:r>
            <a:r>
              <a:rPr lang="en-US" altLang="zh-CN" dirty="0" err="1"/>
              <a:t>tls</a:t>
            </a:r>
            <a:r>
              <a:rPr lang="zh-CN" altLang="en-US" dirty="0"/>
              <a:t>：初始化握手</a:t>
            </a:r>
            <a:endParaRPr lang="en-US" altLang="zh-CN" dirty="0"/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EE7851-9208-4650-AA5A-19D49748BE2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W14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4404699" y="1480539"/>
            <a:ext cx="4420945" cy="464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anose="020B060403050404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t-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tls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握手阶段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Bob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Alice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建立一条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TCP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连接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Bob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验证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Alice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是真实的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Alice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Bob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发送给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Alice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一个主密钥，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Bob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Alice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持用该主密钥生成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SSL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会话所需的所有对称密钥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潜在问题：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anose="020B0604030504040204" pitchFamily="34" charset="0"/>
              <a:buChar char="●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客户机可以开始接收数据之前的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 RTT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（包括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TCP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握手）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43"/>
          <p:cNvGrpSpPr/>
          <p:nvPr/>
        </p:nvGrpSpPr>
        <p:grpSpPr>
          <a:xfrm>
            <a:off x="1469344" y="4979180"/>
            <a:ext cx="2153478" cy="1174878"/>
            <a:chOff x="1623392" y="2040836"/>
            <a:chExt cx="2153478" cy="1742662"/>
          </a:xfrm>
        </p:grpSpPr>
        <p:grpSp>
          <p:nvGrpSpPr>
            <p:cNvPr id="9" name="Group 44"/>
            <p:cNvGrpSpPr/>
            <p:nvPr/>
          </p:nvGrpSpPr>
          <p:grpSpPr>
            <a:xfrm>
              <a:off x="1669774" y="2040836"/>
              <a:ext cx="2107096" cy="848139"/>
              <a:chOff x="6983896" y="4081670"/>
              <a:chExt cx="2107096" cy="848139"/>
            </a:xfrm>
          </p:grpSpPr>
          <p:cxnSp>
            <p:nvCxnSpPr>
              <p:cNvPr id="13" name="Straight Arrow Connector 50"/>
              <p:cNvCxnSpPr/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7328454" y="4219266"/>
                <a:ext cx="1762538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charset="-128"/>
                    <a:cs typeface="Arial" panose="020B0604020202020204" pitchFamily="34" charset="0"/>
                  </a:rPr>
                  <a:t>client request</a:t>
                </a:r>
              </a:p>
            </p:txBody>
          </p:sp>
        </p:grpSp>
        <p:grpSp>
          <p:nvGrpSpPr>
            <p:cNvPr id="10" name="Group 45"/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11" name="Straight Arrow Connector 48"/>
              <p:cNvCxnSpPr/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7083285" y="4209288"/>
                <a:ext cx="1716158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charset="-128"/>
                    <a:cs typeface="Arial" panose="020B0604020202020204" pitchFamily="34" charset="0"/>
                  </a:rPr>
                  <a:t>server reply</a:t>
                </a:r>
              </a:p>
            </p:txBody>
          </p:sp>
        </p:grpSp>
      </p:grpSp>
      <p:grpSp>
        <p:nvGrpSpPr>
          <p:cNvPr id="15" name="Group 32"/>
          <p:cNvGrpSpPr/>
          <p:nvPr/>
        </p:nvGrpSpPr>
        <p:grpSpPr>
          <a:xfrm>
            <a:off x="1495849" y="3375668"/>
            <a:ext cx="2431772" cy="1782419"/>
            <a:chOff x="1623392" y="2040836"/>
            <a:chExt cx="2431772" cy="2643809"/>
          </a:xfrm>
        </p:grpSpPr>
        <p:grpSp>
          <p:nvGrpSpPr>
            <p:cNvPr id="16" name="Group 23"/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22" name="Straight Arrow Connector 6"/>
              <p:cNvCxnSpPr/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7460974" y="4179953"/>
                <a:ext cx="1258957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charset="-128"/>
                    <a:cs typeface="Arial" panose="020B0604020202020204" pitchFamily="34" charset="0"/>
                  </a:rPr>
                  <a:t>t-tls hello</a:t>
                </a:r>
              </a:p>
            </p:txBody>
          </p:sp>
        </p:grpSp>
        <p:grpSp>
          <p:nvGrpSpPr>
            <p:cNvPr id="17" name="Group 25"/>
            <p:cNvGrpSpPr/>
            <p:nvPr/>
          </p:nvGrpSpPr>
          <p:grpSpPr>
            <a:xfrm flipH="1">
              <a:off x="1623392" y="2935359"/>
              <a:ext cx="2431772" cy="848139"/>
              <a:chOff x="6632715" y="4081670"/>
              <a:chExt cx="2431772" cy="848139"/>
            </a:xfrm>
          </p:grpSpPr>
          <p:cxnSp>
            <p:nvCxnSpPr>
              <p:cNvPr id="20" name="Straight Arrow Connector 26"/>
              <p:cNvCxnSpPr/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5"/>
              <p:cNvSpPr txBox="1">
                <a:spLocks noChangeArrowheads="1"/>
              </p:cNvSpPr>
              <p:nvPr/>
            </p:nvSpPr>
            <p:spPr bwMode="auto">
              <a:xfrm>
                <a:off x="6632715" y="4150319"/>
                <a:ext cx="2360681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charset="-128"/>
                    <a:cs typeface="Arial" panose="020B0604020202020204" pitchFamily="34" charset="0"/>
                  </a:rPr>
                  <a:t>public key certificate</a:t>
                </a:r>
              </a:p>
            </p:txBody>
          </p:sp>
        </p:grpSp>
        <p:cxnSp>
          <p:nvCxnSpPr>
            <p:cNvPr id="18" name="Straight Arrow Connector 29"/>
            <p:cNvCxnSpPr/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1785594" y="3790270"/>
              <a:ext cx="1805745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Arial" panose="020B0604020202020204" pitchFamily="34" charset="0"/>
                </a:rPr>
                <a:t>K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Arial" panose="020B0604020202020204" pitchFamily="34" charset="0"/>
                </a:rPr>
                <a:t>B</a:t>
              </a:r>
              <a:r>
                <a:rPr kumimoji="0" lang="en-US" sz="2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Arial" panose="020B0604020202020204" pitchFamily="34" charset="0"/>
                </a:rPr>
                <a:t>+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Arial" panose="020B0604020202020204" pitchFamily="34" charset="0"/>
                </a:rPr>
                <a:t>(MS) = EMS</a:t>
              </a:r>
            </a:p>
          </p:txBody>
        </p:sp>
      </p:grpSp>
      <p:grpSp>
        <p:nvGrpSpPr>
          <p:cNvPr id="24" name="Group 34"/>
          <p:cNvGrpSpPr/>
          <p:nvPr/>
        </p:nvGrpSpPr>
        <p:grpSpPr>
          <a:xfrm>
            <a:off x="1502476" y="1845042"/>
            <a:ext cx="2126973" cy="1782419"/>
            <a:chOff x="1623392" y="2040836"/>
            <a:chExt cx="2126973" cy="2643809"/>
          </a:xfrm>
        </p:grpSpPr>
        <p:grpSp>
          <p:nvGrpSpPr>
            <p:cNvPr id="25" name="Group 35"/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31" name="Straight Arrow Connector 41"/>
              <p:cNvCxnSpPr/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 Box 5"/>
              <p:cNvSpPr txBox="1">
                <a:spLocks noChangeArrowheads="1"/>
              </p:cNvSpPr>
              <p:nvPr/>
            </p:nvSpPr>
            <p:spPr bwMode="auto">
              <a:xfrm>
                <a:off x="7587837" y="4219266"/>
                <a:ext cx="1085712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charset="-128"/>
                    <a:cs typeface="Arial" panose="020B0604020202020204" pitchFamily="34" charset="0"/>
                  </a:rPr>
                  <a:t>TCP SYN</a:t>
                </a:r>
              </a:p>
            </p:txBody>
          </p:sp>
        </p:grpSp>
        <p:grpSp>
          <p:nvGrpSpPr>
            <p:cNvPr id="26" name="Group 36"/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29" name="Straight Arrow Connector 39"/>
              <p:cNvCxnSpPr/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7341705" y="4150319"/>
                <a:ext cx="1113184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charset="-128"/>
                    <a:cs typeface="Arial" panose="020B0604020202020204" pitchFamily="34" charset="0"/>
                  </a:rPr>
                  <a:t>SYNACK</a:t>
                </a:r>
              </a:p>
            </p:txBody>
          </p:sp>
        </p:grpSp>
        <p:cxnSp>
          <p:nvCxnSpPr>
            <p:cNvPr id="27" name="Straight Arrow Connector 37"/>
            <p:cNvCxnSpPr/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2286001" y="3868895"/>
              <a:ext cx="742122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Arial" panose="020B0604020202020204" pitchFamily="34" charset="0"/>
                </a:rPr>
                <a:t>ACK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3" name="Picture 6" descr="Alic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46" y="1445061"/>
            <a:ext cx="527050" cy="6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7" descr="Bo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7" y="1560122"/>
            <a:ext cx="622682" cy="636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7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CN" dirty="0"/>
              <a:t>t-</a:t>
            </a:r>
            <a:r>
              <a:rPr lang="en-US" altLang="zh-CN" dirty="0" err="1"/>
              <a:t>tls</a:t>
            </a:r>
            <a:r>
              <a:rPr lang="zh-CN" altLang="en-US" dirty="0"/>
              <a:t>：密钥</a:t>
            </a:r>
            <a:endParaRPr lang="en-US" altLang="zh-CN" dirty="0"/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EE7851-9208-4650-AA5A-19D49748BE2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W14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18356" y="1480539"/>
                <a:ext cx="8507288" cy="46434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0070C0"/>
                  </a:buClr>
                  <a:buSzPct val="70000"/>
                  <a:buFont typeface="Wingdings" panose="05000000000000000000" pitchFamily="2" charset="2"/>
                  <a:buChar char="p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70000"/>
                  <a:buFont typeface="Verdana" panose="020B060403050404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70C0"/>
                  </a:buClr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使用不同的密码密钥，并且对于加密和完整性检查也使用不同的密钥，通常认为更安全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70C0"/>
                  </a:buClr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4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个密钥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FFFF">
                      <a:lumMod val="50000"/>
                    </a:srgbClr>
                  </a:buClr>
                  <a:buSzPct val="70000"/>
                  <a:buFont typeface="Verdana" panose="020B0604030504040204" pitchFamily="34" charset="0"/>
                  <a:buChar char="●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K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kumimoji="0" lang="zh-CN" alt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：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用于从客户机发送到服务器的数据的会话加密密钥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FFFF">
                      <a:lumMod val="50000"/>
                    </a:srgbClr>
                  </a:buClr>
                  <a:buSzPct val="70000"/>
                  <a:buFont typeface="Verdana" panose="020B0604030504040204" pitchFamily="34" charset="0"/>
                  <a:buChar char="●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c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：用于从客户机发送到服务器的数据的会话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MAC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密钥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FFFF">
                      <a:lumMod val="50000"/>
                    </a:srgbClr>
                  </a:buClr>
                  <a:buSzPct val="70000"/>
                  <a:buFont typeface="Verdana" panose="020B0604030504040204" pitchFamily="34" charset="0"/>
                  <a:buChar char="●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K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：用于从服务器发送到客户机的数据的会话加密密钥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FFFF">
                      <a:lumMod val="50000"/>
                    </a:srgbClr>
                  </a:buClr>
                  <a:buSzPct val="70000"/>
                  <a:buFont typeface="Verdana" panose="020B0604030504040204" pitchFamily="34" charset="0"/>
                  <a:buChar char="●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𝑠</m:t>
                        </m:r>
                      </m:sub>
                    </m:sSub>
                    <m:r>
                      <a:rPr kumimoji="0" lang="zh-CN" alt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：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用于从服务器发送到客户机的数据的会话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MAC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密钥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70C0"/>
                  </a:buClr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密钥通过密钥导出函数（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KDF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）计算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FFFF">
                      <a:lumMod val="50000"/>
                    </a:srgbClr>
                  </a:buClr>
                  <a:buSzPct val="70000"/>
                  <a:buFont typeface="Verdana" panose="020B0604030504040204" pitchFamily="34" charset="0"/>
                  <a:buChar char="●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使用主密钥及一些可能的附加随机数据创建新的密钥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318356" y="1480539"/>
                <a:ext cx="8507288" cy="4643438"/>
              </a:xfrm>
              <a:prstGeom prst="rect">
                <a:avLst/>
              </a:prstGeom>
              <a:blipFill rotWithShape="1">
                <a:blip r:embed="rId8"/>
                <a:stretch>
                  <a:fillRect l="-3" t="-8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7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CN" dirty="0"/>
              <a:t>t-</a:t>
            </a:r>
            <a:r>
              <a:rPr lang="en-US" altLang="zh-CN" dirty="0" err="1"/>
              <a:t>tls</a:t>
            </a:r>
            <a:r>
              <a:rPr lang="zh-CN" altLang="en-US" dirty="0"/>
              <a:t>：加密数据</a:t>
            </a:r>
            <a:endParaRPr lang="en-US" altLang="zh-CN" dirty="0"/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EE7851-9208-4650-AA5A-19D49748BE2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W14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18356" y="1480539"/>
                <a:ext cx="8507288" cy="46434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0070C0"/>
                  </a:buClr>
                  <a:buSzPct val="70000"/>
                  <a:buFont typeface="Wingdings" panose="05000000000000000000" pitchFamily="2" charset="2"/>
                  <a:buChar char="p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70000"/>
                  <a:buFont typeface="Verdana" panose="020B060403050404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70C0"/>
                  </a:buClr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回忆：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TCP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为数据提供字节流抽象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70C0"/>
                  </a:buClr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：是否可以在传输中加密应用数据，然后将加密的数据在传输中传给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TCP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：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FFFF">
                      <a:lumMod val="50000"/>
                    </a:srgbClr>
                  </a:buClr>
                  <a:buSzPct val="70000"/>
                  <a:buFont typeface="Verdana" panose="020B0604030504040204" pitchFamily="34" charset="0"/>
                  <a:buChar char="●"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A: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将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MAC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置于何处？如果放在会话结束，在数据接收完成，连接关闭之前都不具有数据完整性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FFFF">
                      <a:lumMod val="50000"/>
                    </a:srgbClr>
                  </a:buClr>
                  <a:buSzPct val="70000"/>
                  <a:buFont typeface="Verdana" panose="020B0604030504040204" pitchFamily="34" charset="0"/>
                  <a:buChar char="●"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Solution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：将数据流分割成一系列记录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每个记录附加一个使用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创建的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MAC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用于完整性检查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接收端可以在每个记录到达时采取动作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70C0"/>
                  </a:buClr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t-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tls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使用对称密钥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c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加密记录，传递给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TCP</a:t>
                </a: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318356" y="1480539"/>
                <a:ext cx="8507288" cy="4643438"/>
              </a:xfrm>
              <a:prstGeom prst="rect">
                <a:avLst/>
              </a:prstGeom>
              <a:blipFill rotWithShape="1">
                <a:blip r:embed="rId8"/>
                <a:stretch>
                  <a:fillRect l="-3" t="-8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3"/>
          <p:cNvGrpSpPr/>
          <p:nvPr/>
        </p:nvGrpSpPr>
        <p:grpSpPr>
          <a:xfrm>
            <a:off x="2185586" y="4652941"/>
            <a:ext cx="5723798" cy="700398"/>
            <a:chOff x="1748471" y="5104488"/>
            <a:chExt cx="5723798" cy="700398"/>
          </a:xfrm>
        </p:grpSpPr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1748471" y="5111919"/>
              <a:ext cx="5723798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0" name="Straight Connector 34"/>
            <p:cNvCxnSpPr>
              <a:cxnSpLocks noChangeShapeType="1"/>
            </p:cNvCxnSpPr>
            <p:nvPr/>
          </p:nvCxnSpPr>
          <p:spPr bwMode="auto">
            <a:xfrm>
              <a:off x="3035104" y="5104488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11" name="Straight Connector 35"/>
            <p:cNvCxnSpPr>
              <a:cxnSpLocks noChangeShapeType="1"/>
            </p:cNvCxnSpPr>
            <p:nvPr/>
          </p:nvCxnSpPr>
          <p:spPr bwMode="auto">
            <a:xfrm>
              <a:off x="5494902" y="5111544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</p:cxnSp>
        <p:sp>
          <p:nvSpPr>
            <p:cNvPr id="12" name="TextBox 38"/>
            <p:cNvSpPr txBox="1">
              <a:spLocks noChangeArrowheads="1"/>
            </p:cNvSpPr>
            <p:nvPr/>
          </p:nvSpPr>
          <p:spPr bwMode="auto">
            <a:xfrm>
              <a:off x="3339572" y="5393635"/>
              <a:ext cx="1828776" cy="3160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5858134" y="5354816"/>
              <a:ext cx="1070013" cy="2889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Arial" panose="020B0604020202020204" pitchFamily="34" charset="0"/>
                </a:rPr>
                <a:t>MAC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4" name="TextBox 40"/>
            <p:cNvSpPr txBox="1">
              <a:spLocks noChangeArrowheads="1"/>
            </p:cNvSpPr>
            <p:nvPr/>
          </p:nvSpPr>
          <p:spPr bwMode="auto">
            <a:xfrm>
              <a:off x="1755217" y="5346778"/>
              <a:ext cx="1338345" cy="2889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Arial" panose="020B0604020202020204" pitchFamily="34" charset="0"/>
                </a:rPr>
                <a:t>length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6"/>
          <p:cNvGrpSpPr/>
          <p:nvPr/>
        </p:nvGrpSpPr>
        <p:grpSpPr>
          <a:xfrm>
            <a:off x="1124270" y="4430009"/>
            <a:ext cx="7120138" cy="943207"/>
            <a:chOff x="2358886" y="5254488"/>
            <a:chExt cx="7120138" cy="943207"/>
          </a:xfrm>
        </p:grpSpPr>
        <p:sp>
          <p:nvSpPr>
            <p:cNvPr id="17" name="TextBox 5"/>
            <p:cNvSpPr txBox="1"/>
            <p:nvPr/>
          </p:nvSpPr>
          <p:spPr>
            <a:xfrm>
              <a:off x="2358886" y="527436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0012A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en-US" sz="5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12A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0012A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(</a:t>
              </a:r>
            </a:p>
          </p:txBody>
        </p:sp>
        <p:sp>
          <p:nvSpPr>
            <p:cNvPr id="18" name="TextBox 31"/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0012A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7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CN" dirty="0"/>
              <a:t>t-</a:t>
            </a:r>
            <a:r>
              <a:rPr lang="en-US" altLang="zh-CN" dirty="0" err="1"/>
              <a:t>tls</a:t>
            </a:r>
            <a:r>
              <a:rPr lang="zh-CN" altLang="en-US" dirty="0"/>
              <a:t>：加密数据（续）</a:t>
            </a:r>
            <a:endParaRPr lang="en-US" altLang="zh-CN" dirty="0"/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EE7851-9208-4650-AA5A-19D49748BE2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W14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18356" y="1480539"/>
            <a:ext cx="8507288" cy="464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anose="020B060403050404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数据流可能受到的攻击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anose="020B0604030504040204" pitchFamily="34" charset="0"/>
              <a:buChar char="●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重排序：中间人俘获正在发送的报文段，颠倒两个报文段的次序，调整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TCP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报文段的序号（这些未被加密）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anose="020B0604030504040204" pitchFamily="34" charset="0"/>
              <a:buChar char="●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重放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解决方法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anose="020B0604030504040204" pitchFamily="34" charset="0"/>
              <a:buChar char="●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TLS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序列号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anose="020B0604030504040204" pitchFamily="34" charset="0"/>
              <a:buChar char="●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使用随机数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7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CN" dirty="0"/>
              <a:t>t-</a:t>
            </a:r>
            <a:r>
              <a:rPr lang="en-US" altLang="zh-CN" dirty="0" err="1"/>
              <a:t>tls</a:t>
            </a:r>
            <a:r>
              <a:rPr lang="zh-CN" altLang="en-US" dirty="0"/>
              <a:t>：连接关闭</a:t>
            </a:r>
            <a:endParaRPr lang="en-US" altLang="zh-CN" dirty="0"/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EE7851-9208-4650-AA5A-19D49748BE2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W14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18356" y="1480539"/>
            <a:ext cx="8507288" cy="464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anose="020B060403050404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截断攻击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anose="020B0604030504040204" pitchFamily="34" charset="0"/>
              <a:buChar char="●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攻击者伪造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TCP FIN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报文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anose="020B0604030504040204" pitchFamily="34" charset="0"/>
              <a:buChar char="●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一方或双方认为数据缺失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解决方法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anose="020B0604030504040204" pitchFamily="34" charset="0"/>
              <a:buChar char="●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在类型字段中指出该记录是否用于终止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SSL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会话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Type 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用于传输数据，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Type 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用于关闭连接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使用数据，类型和需要计算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MAC</a:t>
            </a:r>
          </a:p>
        </p:txBody>
      </p:sp>
      <p:grpSp>
        <p:nvGrpSpPr>
          <p:cNvPr id="21" name="Group 3"/>
          <p:cNvGrpSpPr/>
          <p:nvPr/>
        </p:nvGrpSpPr>
        <p:grpSpPr>
          <a:xfrm>
            <a:off x="1446935" y="4909631"/>
            <a:ext cx="6745752" cy="719730"/>
            <a:chOff x="726517" y="5104488"/>
            <a:chExt cx="6745752" cy="719730"/>
          </a:xfrm>
        </p:grpSpPr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849795" y="5111919"/>
              <a:ext cx="6622474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3" name="Straight Connector 34"/>
            <p:cNvCxnSpPr>
              <a:cxnSpLocks noChangeShapeType="1"/>
            </p:cNvCxnSpPr>
            <p:nvPr/>
          </p:nvCxnSpPr>
          <p:spPr bwMode="auto">
            <a:xfrm>
              <a:off x="3035104" y="5104488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24" name="Straight Connector 35"/>
            <p:cNvCxnSpPr>
              <a:cxnSpLocks noChangeShapeType="1"/>
            </p:cNvCxnSpPr>
            <p:nvPr/>
          </p:nvCxnSpPr>
          <p:spPr bwMode="auto">
            <a:xfrm>
              <a:off x="5494902" y="5111544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</p:cxnSp>
        <p:sp>
          <p:nvSpPr>
            <p:cNvPr id="25" name="TextBox 38"/>
            <p:cNvSpPr txBox="1">
              <a:spLocks noChangeArrowheads="1"/>
            </p:cNvSpPr>
            <p:nvPr/>
          </p:nvSpPr>
          <p:spPr bwMode="auto">
            <a:xfrm>
              <a:off x="3339572" y="5393635"/>
              <a:ext cx="1828776" cy="3160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26" name="TextBox 39"/>
            <p:cNvSpPr txBox="1">
              <a:spLocks noChangeArrowheads="1"/>
            </p:cNvSpPr>
            <p:nvPr/>
          </p:nvSpPr>
          <p:spPr bwMode="auto">
            <a:xfrm>
              <a:off x="5858134" y="5354816"/>
              <a:ext cx="1070013" cy="2889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Arial" panose="020B0604020202020204" pitchFamily="34" charset="0"/>
                </a:rPr>
                <a:t>MAC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7" name="TextBox 40"/>
            <p:cNvSpPr txBox="1">
              <a:spLocks noChangeArrowheads="1"/>
            </p:cNvSpPr>
            <p:nvPr/>
          </p:nvSpPr>
          <p:spPr bwMode="auto">
            <a:xfrm>
              <a:off x="726517" y="5355912"/>
              <a:ext cx="1338345" cy="2889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Arial" panose="020B0604020202020204" pitchFamily="34" charset="0"/>
                </a:rPr>
                <a:t>length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8" name="TextBox 40"/>
            <p:cNvSpPr txBox="1">
              <a:spLocks noChangeArrowheads="1"/>
            </p:cNvSpPr>
            <p:nvPr/>
          </p:nvSpPr>
          <p:spPr bwMode="auto">
            <a:xfrm>
              <a:off x="1816177" y="5344482"/>
              <a:ext cx="1338345" cy="2889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Arial" panose="020B0604020202020204" pitchFamily="34" charset="0"/>
                </a:rPr>
                <a:t>type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35"/>
            <p:cNvCxnSpPr>
              <a:cxnSpLocks noChangeShapeType="1"/>
            </p:cNvCxnSpPr>
            <p:nvPr/>
          </p:nvCxnSpPr>
          <p:spPr bwMode="auto">
            <a:xfrm>
              <a:off x="1955412" y="5130876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</p:cxnSp>
      </p:grpSp>
      <p:grpSp>
        <p:nvGrpSpPr>
          <p:cNvPr id="30" name="Group 6"/>
          <p:cNvGrpSpPr/>
          <p:nvPr/>
        </p:nvGrpSpPr>
        <p:grpSpPr>
          <a:xfrm>
            <a:off x="107504" y="4077072"/>
            <a:ext cx="10227367" cy="1582628"/>
            <a:chOff x="950842" y="4595190"/>
            <a:chExt cx="10227367" cy="1582628"/>
          </a:xfrm>
        </p:grpSpPr>
        <p:sp>
          <p:nvSpPr>
            <p:cNvPr id="31" name="Rectangle 3"/>
            <p:cNvSpPr txBox="1">
              <a:spLocks noChangeArrowheads="1"/>
            </p:cNvSpPr>
            <p:nvPr/>
          </p:nvSpPr>
          <p:spPr>
            <a:xfrm>
              <a:off x="950842" y="4595190"/>
              <a:ext cx="10227367" cy="665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00A3"/>
                </a:buClr>
                <a:buSzTx/>
                <a:buFont typeface="Wingdings" panose="05000000000000000000" pitchFamily="2" charset="2"/>
                <a:buChar char="§"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5"/>
            <p:cNvSpPr txBox="1"/>
            <p:nvPr/>
          </p:nvSpPr>
          <p:spPr>
            <a:xfrm>
              <a:off x="1547356" y="524007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0012A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en-US" sz="5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12A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0012A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(</a:t>
              </a:r>
            </a:p>
          </p:txBody>
        </p:sp>
        <p:sp>
          <p:nvSpPr>
            <p:cNvPr id="33" name="TextBox 31"/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0012A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7"/>
            <a:ext cx="8229600" cy="936104"/>
          </a:xfrm>
        </p:spPr>
        <p:txBody>
          <a:bodyPr/>
          <a:lstStyle/>
          <a:p>
            <a:pPr eaLnBrk="1" hangingPunct="1"/>
            <a:r>
              <a:rPr lang="zh-CN" altLang="en-US" dirty="0"/>
              <a:t>传输层安全性（</a:t>
            </a:r>
            <a:r>
              <a:rPr lang="en-US" altLang="zh-CN" dirty="0"/>
              <a:t>TLS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E7851-9208-4650-AA5A-19D49748BE2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550B2B9F-0BE9-1A40-ABEA-46D697A21EB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W14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045579F-AA3C-433F-9991-4BDE72A8920B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18356" y="1480539"/>
            <a:ext cx="8507288" cy="464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TLS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为所有应用程序提供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API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HTTP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TLS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的架构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" name="Group 47">
            <a:extLst>
              <a:ext uri="{FF2B5EF4-FFF2-40B4-BE49-F238E27FC236}">
                <a16:creationId xmlns:a16="http://schemas.microsoft.com/office/drawing/2014/main" id="{949B12DB-CE30-4E0F-B860-A6DE9CE29CE2}"/>
              </a:ext>
            </a:extLst>
          </p:cNvPr>
          <p:cNvGrpSpPr/>
          <p:nvPr/>
        </p:nvGrpSpPr>
        <p:grpSpPr>
          <a:xfrm>
            <a:off x="94311" y="2780928"/>
            <a:ext cx="8955378" cy="2891542"/>
            <a:chOff x="1211829" y="3044908"/>
            <a:chExt cx="9269796" cy="2974565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4A58D45A-6A5F-4997-968B-48701547C1C2}"/>
                </a:ext>
              </a:extLst>
            </p:cNvPr>
            <p:cNvSpPr/>
            <p:nvPr/>
          </p:nvSpPr>
          <p:spPr>
            <a:xfrm>
              <a:off x="5149446" y="479325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5BB0C6E4-344B-4DCA-A13F-61219823D209}"/>
                </a:ext>
              </a:extLst>
            </p:cNvPr>
            <p:cNvSpPr txBox="1"/>
            <p:nvPr/>
          </p:nvSpPr>
          <p:spPr>
            <a:xfrm>
              <a:off x="5924933" y="483661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IP</a:t>
              </a:r>
            </a:p>
          </p:txBody>
        </p:sp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BF0C4311-1136-4964-8E17-D3B9C07DE2B1}"/>
                </a:ext>
              </a:extLst>
            </p:cNvPr>
            <p:cNvSpPr/>
            <p:nvPr/>
          </p:nvSpPr>
          <p:spPr>
            <a:xfrm>
              <a:off x="5151315" y="422185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F546E812-91D3-486F-89D7-1E22032FAB02}"/>
                </a:ext>
              </a:extLst>
            </p:cNvPr>
            <p:cNvSpPr txBox="1"/>
            <p:nvPr/>
          </p:nvSpPr>
          <p:spPr>
            <a:xfrm>
              <a:off x="5841132" y="426829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TCP</a:t>
              </a:r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B08AF288-83E7-4750-BBE9-48628A6756FE}"/>
                </a:ext>
              </a:extLst>
            </p:cNvPr>
            <p:cNvSpPr/>
            <p:nvPr/>
          </p:nvSpPr>
          <p:spPr>
            <a:xfrm>
              <a:off x="5152164" y="364007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EEA7CD13-792A-4714-9009-07FD9C26B0DD}"/>
                </a:ext>
              </a:extLst>
            </p:cNvPr>
            <p:cNvSpPr txBox="1"/>
            <p:nvPr/>
          </p:nvSpPr>
          <p:spPr>
            <a:xfrm>
              <a:off x="5841981" y="368650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TLS</a:t>
              </a:r>
            </a:p>
          </p:txBody>
        </p:sp>
        <p:grpSp>
          <p:nvGrpSpPr>
            <p:cNvPr id="39" name="Group 16">
              <a:extLst>
                <a:ext uri="{FF2B5EF4-FFF2-40B4-BE49-F238E27FC236}">
                  <a16:creationId xmlns:a16="http://schemas.microsoft.com/office/drawing/2014/main" id="{D0CF575E-C94A-4455-9CA3-D61B8CE1DD9D}"/>
                </a:ext>
              </a:extLst>
            </p:cNvPr>
            <p:cNvGrpSpPr/>
            <p:nvPr/>
          </p:nvGrpSpPr>
          <p:grpSpPr>
            <a:xfrm>
              <a:off x="5149446" y="3055575"/>
              <a:ext cx="1905057" cy="455283"/>
              <a:chOff x="975444" y="4703759"/>
              <a:chExt cx="2128813" cy="498521"/>
            </a:xfrm>
          </p:grpSpPr>
          <p:sp>
            <p:nvSpPr>
              <p:cNvPr id="65" name="Rectangle 34">
                <a:extLst>
                  <a:ext uri="{FF2B5EF4-FFF2-40B4-BE49-F238E27FC236}">
                    <a16:creationId xmlns:a16="http://schemas.microsoft.com/office/drawing/2014/main" id="{1BD5C570-074D-44F3-89A1-DA9BAA5D4DA5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-122"/>
                  <a:cs typeface="+mn-cs"/>
                </a:endParaRPr>
              </a:p>
            </p:txBody>
          </p:sp>
          <p:sp>
            <p:nvSpPr>
              <p:cNvPr id="66" name="TextBox 35">
                <a:extLst>
                  <a:ext uri="{FF2B5EF4-FFF2-40B4-BE49-F238E27FC236}">
                    <a16:creationId xmlns:a16="http://schemas.microsoft.com/office/drawing/2014/main" id="{9F675467-72AA-4B62-B1E4-338CB6FB9D25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charset="-122"/>
                    <a:cs typeface="+mn-cs"/>
                  </a:rPr>
                  <a:t>HTTP/2</a:t>
                </a:r>
              </a:p>
            </p:txBody>
          </p:sp>
        </p:grpSp>
        <p:sp>
          <p:nvSpPr>
            <p:cNvPr id="40" name="Rectangle 17">
              <a:extLst>
                <a:ext uri="{FF2B5EF4-FFF2-40B4-BE49-F238E27FC236}">
                  <a16:creationId xmlns:a16="http://schemas.microsoft.com/office/drawing/2014/main" id="{F94F4738-47E9-431D-B442-F88F92219A5D}"/>
                </a:ext>
              </a:extLst>
            </p:cNvPr>
            <p:cNvSpPr/>
            <p:nvPr/>
          </p:nvSpPr>
          <p:spPr>
            <a:xfrm>
              <a:off x="7636227" y="479573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0206686F-55EC-4558-8CEA-5AEF248F1413}"/>
                </a:ext>
              </a:extLst>
            </p:cNvPr>
            <p:cNvSpPr txBox="1"/>
            <p:nvPr/>
          </p:nvSpPr>
          <p:spPr>
            <a:xfrm>
              <a:off x="8411714" y="483908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IP</a:t>
              </a:r>
            </a:p>
          </p:txBody>
        </p:sp>
        <p:sp>
          <p:nvSpPr>
            <p:cNvPr id="42" name="Rectangle 19">
              <a:extLst>
                <a:ext uri="{FF2B5EF4-FFF2-40B4-BE49-F238E27FC236}">
                  <a16:creationId xmlns:a16="http://schemas.microsoft.com/office/drawing/2014/main" id="{C306E1FA-F47D-4E44-8B9E-92E17FC24350}"/>
                </a:ext>
              </a:extLst>
            </p:cNvPr>
            <p:cNvSpPr/>
            <p:nvPr/>
          </p:nvSpPr>
          <p:spPr>
            <a:xfrm>
              <a:off x="7638096" y="431125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6C60BDD8-D3E9-4A1A-847D-00C55C710AE1}"/>
                </a:ext>
              </a:extLst>
            </p:cNvPr>
            <p:cNvSpPr txBox="1"/>
            <p:nvPr/>
          </p:nvSpPr>
          <p:spPr>
            <a:xfrm>
              <a:off x="8314921" y="429999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UDP</a:t>
              </a:r>
            </a:p>
          </p:txBody>
        </p:sp>
        <p:sp>
          <p:nvSpPr>
            <p:cNvPr id="44" name="Rectangle 21">
              <a:extLst>
                <a:ext uri="{FF2B5EF4-FFF2-40B4-BE49-F238E27FC236}">
                  <a16:creationId xmlns:a16="http://schemas.microsoft.com/office/drawing/2014/main" id="{86F9D3F0-4907-4082-99A9-D37A0365727A}"/>
                </a:ext>
              </a:extLst>
            </p:cNvPr>
            <p:cNvSpPr/>
            <p:nvPr/>
          </p:nvSpPr>
          <p:spPr>
            <a:xfrm>
              <a:off x="7638945" y="351653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45" name="TextBox 22">
              <a:extLst>
                <a:ext uri="{FF2B5EF4-FFF2-40B4-BE49-F238E27FC236}">
                  <a16:creationId xmlns:a16="http://schemas.microsoft.com/office/drawing/2014/main" id="{BA5C776F-CEB2-4463-8773-4811953D03EB}"/>
                </a:ext>
              </a:extLst>
            </p:cNvPr>
            <p:cNvSpPr txBox="1"/>
            <p:nvPr/>
          </p:nvSpPr>
          <p:spPr>
            <a:xfrm>
              <a:off x="8197291" y="36229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QUIC</a:t>
              </a:r>
            </a:p>
          </p:txBody>
        </p: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457D14B3-E13F-4B75-8923-9CA821BB77FA}"/>
                </a:ext>
              </a:extLst>
            </p:cNvPr>
            <p:cNvSpPr/>
            <p:nvPr/>
          </p:nvSpPr>
          <p:spPr>
            <a:xfrm>
              <a:off x="7636227" y="304491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47" name="TextBox 24">
              <a:extLst>
                <a:ext uri="{FF2B5EF4-FFF2-40B4-BE49-F238E27FC236}">
                  <a16:creationId xmlns:a16="http://schemas.microsoft.com/office/drawing/2014/main" id="{331EE697-2738-49EB-93D2-57FDBD3BDE5D}"/>
                </a:ext>
              </a:extLst>
            </p:cNvPr>
            <p:cNvSpPr txBox="1"/>
            <p:nvPr/>
          </p:nvSpPr>
          <p:spPr>
            <a:xfrm>
              <a:off x="7757860" y="304490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(slimmed)</a:t>
              </a:r>
            </a:p>
          </p:txBody>
        </p:sp>
        <p:cxnSp>
          <p:nvCxnSpPr>
            <p:cNvPr id="48" name="Straight Connector 25">
              <a:extLst>
                <a:ext uri="{FF2B5EF4-FFF2-40B4-BE49-F238E27FC236}">
                  <a16:creationId xmlns:a16="http://schemas.microsoft.com/office/drawing/2014/main" id="{511B9143-3299-463B-808B-E447315C7D9D}"/>
                </a:ext>
              </a:extLst>
            </p:cNvPr>
            <p:cNvCxnSpPr>
              <a:cxnSpLocks/>
            </p:cNvCxnSpPr>
            <p:nvPr/>
          </p:nvCxnSpPr>
          <p:spPr>
            <a:xfrm>
              <a:off x="2411896" y="4737663"/>
              <a:ext cx="7475083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49" name="Straight Connector 26">
              <a:extLst>
                <a:ext uri="{FF2B5EF4-FFF2-40B4-BE49-F238E27FC236}">
                  <a16:creationId xmlns:a16="http://schemas.microsoft.com/office/drawing/2014/main" id="{67448A2F-9498-42DC-A858-14E73E0341B9}"/>
                </a:ext>
              </a:extLst>
            </p:cNvPr>
            <p:cNvCxnSpPr>
              <a:cxnSpLocks/>
            </p:cNvCxnSpPr>
            <p:nvPr/>
          </p:nvCxnSpPr>
          <p:spPr>
            <a:xfrm>
              <a:off x="2451652" y="4162508"/>
              <a:ext cx="745444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EE3C4BA5-E933-4E5C-B73F-8C4A251E0B76}"/>
                </a:ext>
              </a:extLst>
            </p:cNvPr>
            <p:cNvSpPr txBox="1"/>
            <p:nvPr/>
          </p:nvSpPr>
          <p:spPr>
            <a:xfrm>
              <a:off x="1343560" y="483908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Network</a:t>
              </a:r>
            </a:p>
          </p:txBody>
        </p:sp>
        <p:sp>
          <p:nvSpPr>
            <p:cNvPr id="51" name="TextBox 28">
              <a:extLst>
                <a:ext uri="{FF2B5EF4-FFF2-40B4-BE49-F238E27FC236}">
                  <a16:creationId xmlns:a16="http://schemas.microsoft.com/office/drawing/2014/main" id="{82B0A4C8-E9B1-4759-AEFA-55F69B9CAD43}"/>
                </a:ext>
              </a:extLst>
            </p:cNvPr>
            <p:cNvSpPr txBox="1"/>
            <p:nvPr/>
          </p:nvSpPr>
          <p:spPr>
            <a:xfrm>
              <a:off x="1349731" y="424511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Transport</a:t>
              </a:r>
            </a:p>
          </p:txBody>
        </p:sp>
        <p:sp>
          <p:nvSpPr>
            <p:cNvPr id="52" name="TextBox 29">
              <a:extLst>
                <a:ext uri="{FF2B5EF4-FFF2-40B4-BE49-F238E27FC236}">
                  <a16:creationId xmlns:a16="http://schemas.microsoft.com/office/drawing/2014/main" id="{72CC51C1-81D6-4183-A1E2-AD27E6C49529}"/>
                </a:ext>
              </a:extLst>
            </p:cNvPr>
            <p:cNvSpPr txBox="1"/>
            <p:nvPr/>
          </p:nvSpPr>
          <p:spPr>
            <a:xfrm>
              <a:off x="1211829" y="337267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Application</a:t>
              </a:r>
            </a:p>
          </p:txBody>
        </p:sp>
        <p:sp>
          <p:nvSpPr>
            <p:cNvPr id="53" name="TextBox 30">
              <a:extLst>
                <a:ext uri="{FF2B5EF4-FFF2-40B4-BE49-F238E27FC236}">
                  <a16:creationId xmlns:a16="http://schemas.microsoft.com/office/drawing/2014/main" id="{B896FD65-FDE6-45EB-8B62-17B4080A054E}"/>
                </a:ext>
              </a:extLst>
            </p:cNvPr>
            <p:cNvSpPr txBox="1"/>
            <p:nvPr/>
          </p:nvSpPr>
          <p:spPr>
            <a:xfrm>
              <a:off x="5294085" y="542435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HTTP/2 over TCP</a:t>
              </a:r>
            </a:p>
          </p:txBody>
        </p:sp>
        <p:sp>
          <p:nvSpPr>
            <p:cNvPr id="54" name="Right Brace 31">
              <a:extLst>
                <a:ext uri="{FF2B5EF4-FFF2-40B4-BE49-F238E27FC236}">
                  <a16:creationId xmlns:a16="http://schemas.microsoft.com/office/drawing/2014/main" id="{25B0562E-664F-482D-8BAB-89AC1458748B}"/>
                </a:ext>
              </a:extLst>
            </p:cNvPr>
            <p:cNvSpPr/>
            <p:nvPr/>
          </p:nvSpPr>
          <p:spPr>
            <a:xfrm>
              <a:off x="9601057" y="304490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55" name="TextBox 32">
              <a:extLst>
                <a:ext uri="{FF2B5EF4-FFF2-40B4-BE49-F238E27FC236}">
                  <a16:creationId xmlns:a16="http://schemas.microsoft.com/office/drawing/2014/main" id="{0FEC14CF-D64E-4536-9C0D-D06C2E5F2733}"/>
                </a:ext>
              </a:extLst>
            </p:cNvPr>
            <p:cNvSpPr txBox="1"/>
            <p:nvPr/>
          </p:nvSpPr>
          <p:spPr>
            <a:xfrm>
              <a:off x="9581566" y="338873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HTTP/3</a:t>
              </a:r>
            </a:p>
          </p:txBody>
        </p:sp>
        <p:sp>
          <p:nvSpPr>
            <p:cNvPr id="56" name="TextBox 33">
              <a:extLst>
                <a:ext uri="{FF2B5EF4-FFF2-40B4-BE49-F238E27FC236}">
                  <a16:creationId xmlns:a16="http://schemas.microsoft.com/office/drawing/2014/main" id="{D187D05A-E62E-444E-BFE8-C302CE20B845}"/>
                </a:ext>
              </a:extLst>
            </p:cNvPr>
            <p:cNvSpPr txBox="1"/>
            <p:nvPr/>
          </p:nvSpPr>
          <p:spPr>
            <a:xfrm>
              <a:off x="7416259" y="5467510"/>
              <a:ext cx="2392357" cy="55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HTTP/2 over QUIC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(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内置了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TLS over UDP</a:t>
              </a:r>
              <a:r>
                <a:rPr lang="en-US" kern="0" dirty="0">
                  <a:solidFill>
                    <a:prstClr val="black"/>
                  </a:solidFill>
                  <a:latin typeface="Calibri" panose="020F0502020204030204"/>
                  <a:ea typeface="宋体" charset="-122"/>
                </a:rPr>
                <a:t>)</a:t>
              </a:r>
            </a:p>
          </p:txBody>
        </p:sp>
        <p:sp>
          <p:nvSpPr>
            <p:cNvPr id="57" name="Rectangle 37">
              <a:extLst>
                <a:ext uri="{FF2B5EF4-FFF2-40B4-BE49-F238E27FC236}">
                  <a16:creationId xmlns:a16="http://schemas.microsoft.com/office/drawing/2014/main" id="{A6423F26-E698-422D-970B-E5A27FDCC0EF}"/>
                </a:ext>
              </a:extLst>
            </p:cNvPr>
            <p:cNvSpPr/>
            <p:nvPr/>
          </p:nvSpPr>
          <p:spPr>
            <a:xfrm>
              <a:off x="2850194" y="4786628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58" name="TextBox 38">
              <a:extLst>
                <a:ext uri="{FF2B5EF4-FFF2-40B4-BE49-F238E27FC236}">
                  <a16:creationId xmlns:a16="http://schemas.microsoft.com/office/drawing/2014/main" id="{64BC49EC-00AD-4C91-A6B7-748C5A394637}"/>
                </a:ext>
              </a:extLst>
            </p:cNvPr>
            <p:cNvSpPr txBox="1"/>
            <p:nvPr/>
          </p:nvSpPr>
          <p:spPr>
            <a:xfrm>
              <a:off x="3625681" y="482998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IP</a:t>
              </a:r>
            </a:p>
          </p:txBody>
        </p:sp>
        <p:sp>
          <p:nvSpPr>
            <p:cNvPr id="59" name="Rectangle 39">
              <a:extLst>
                <a:ext uri="{FF2B5EF4-FFF2-40B4-BE49-F238E27FC236}">
                  <a16:creationId xmlns:a16="http://schemas.microsoft.com/office/drawing/2014/main" id="{71E72093-5260-409D-BA0A-BDA899B6E1E1}"/>
                </a:ext>
              </a:extLst>
            </p:cNvPr>
            <p:cNvSpPr/>
            <p:nvPr/>
          </p:nvSpPr>
          <p:spPr>
            <a:xfrm>
              <a:off x="2852063" y="421523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60" name="TextBox 40">
              <a:extLst>
                <a:ext uri="{FF2B5EF4-FFF2-40B4-BE49-F238E27FC236}">
                  <a16:creationId xmlns:a16="http://schemas.microsoft.com/office/drawing/2014/main" id="{D75C0F06-0C47-4045-BE39-5975AD8F6777}"/>
                </a:ext>
              </a:extLst>
            </p:cNvPr>
            <p:cNvSpPr txBox="1"/>
            <p:nvPr/>
          </p:nvSpPr>
          <p:spPr>
            <a:xfrm>
              <a:off x="3541880" y="4261668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TCP</a:t>
              </a:r>
            </a:p>
          </p:txBody>
        </p:sp>
        <p:grpSp>
          <p:nvGrpSpPr>
            <p:cNvPr id="61" name="Group 43">
              <a:extLst>
                <a:ext uri="{FF2B5EF4-FFF2-40B4-BE49-F238E27FC236}">
                  <a16:creationId xmlns:a16="http://schemas.microsoft.com/office/drawing/2014/main" id="{936F6C34-2D4B-4E80-AB33-426C1FB2D255}"/>
                </a:ext>
              </a:extLst>
            </p:cNvPr>
            <p:cNvGrpSpPr/>
            <p:nvPr/>
          </p:nvGrpSpPr>
          <p:grpSpPr>
            <a:xfrm>
              <a:off x="2889950" y="3062200"/>
              <a:ext cx="1905057" cy="455283"/>
              <a:chOff x="975444" y="4703759"/>
              <a:chExt cx="2128813" cy="498521"/>
            </a:xfrm>
          </p:grpSpPr>
          <p:sp>
            <p:nvSpPr>
              <p:cNvPr id="63" name="Rectangle 44">
                <a:extLst>
                  <a:ext uri="{FF2B5EF4-FFF2-40B4-BE49-F238E27FC236}">
                    <a16:creationId xmlns:a16="http://schemas.microsoft.com/office/drawing/2014/main" id="{D7C26AAF-1100-4ABD-ABF3-C695628719FC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-122"/>
                  <a:cs typeface="+mn-cs"/>
                </a:endParaRPr>
              </a:p>
            </p:txBody>
          </p:sp>
          <p:sp>
            <p:nvSpPr>
              <p:cNvPr id="64" name="TextBox 45">
                <a:extLst>
                  <a:ext uri="{FF2B5EF4-FFF2-40B4-BE49-F238E27FC236}">
                    <a16:creationId xmlns:a16="http://schemas.microsoft.com/office/drawing/2014/main" id="{198399D6-BB43-4AEF-9414-81FB732C0430}"/>
                  </a:ext>
                </a:extLst>
              </p:cNvPr>
              <p:cNvSpPr txBox="1"/>
              <p:nvPr/>
            </p:nvSpPr>
            <p:spPr>
              <a:xfrm>
                <a:off x="1488098" y="4754605"/>
                <a:ext cx="1136031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charset="-122"/>
                    <a:cs typeface="+mn-cs"/>
                  </a:rPr>
                  <a:t>HTTP 1.0</a:t>
                </a:r>
              </a:p>
            </p:txBody>
          </p:sp>
        </p:grpSp>
        <p:sp>
          <p:nvSpPr>
            <p:cNvPr id="62" name="TextBox 46">
              <a:extLst>
                <a:ext uri="{FF2B5EF4-FFF2-40B4-BE49-F238E27FC236}">
                  <a16:creationId xmlns:a16="http://schemas.microsoft.com/office/drawing/2014/main" id="{157B1A28-D3DB-4D21-BF60-19A8D0A3F854}"/>
                </a:ext>
              </a:extLst>
            </p:cNvPr>
            <p:cNvSpPr txBox="1"/>
            <p:nvPr/>
          </p:nvSpPr>
          <p:spPr>
            <a:xfrm>
              <a:off x="2829159" y="5417732"/>
              <a:ext cx="1964924" cy="379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HTTP</a:t>
              </a:r>
              <a:r>
                <a:rPr lang="en-US" kern="0" dirty="0">
                  <a:solidFill>
                    <a:prstClr val="black"/>
                  </a:solidFill>
                  <a:latin typeface="Calibri" panose="020F0502020204030204"/>
                  <a:ea typeface="宋体" charset="-122"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1</a:t>
              </a:r>
              <a:r>
                <a:rPr lang="en-US" kern="0" dirty="0">
                  <a:solidFill>
                    <a:prstClr val="black"/>
                  </a:solidFill>
                  <a:latin typeface="Calibri" panose="020F0502020204030204"/>
                  <a:ea typeface="宋体" charset="-122"/>
                </a:rPr>
                <a:t>.0</a:t>
              </a:r>
              <a:r>
                <a:rPr lang="zh-CN" altLang="en-US" kern="0" dirty="0">
                  <a:solidFill>
                    <a:prstClr val="black"/>
                  </a:solidFill>
                  <a:latin typeface="Calibri" panose="020F0502020204030204"/>
                  <a:ea typeface="宋体" charset="-122"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  <a:cs typeface="+mn-cs"/>
                </a:rPr>
                <a:t>over TCP</a:t>
              </a:r>
            </a:p>
          </p:txBody>
        </p:sp>
      </p:grpSp>
      <p:sp>
        <p:nvSpPr>
          <p:cNvPr id="68" name="Rectangle 14">
            <a:extLst>
              <a:ext uri="{FF2B5EF4-FFF2-40B4-BE49-F238E27FC236}">
                <a16:creationId xmlns:a16="http://schemas.microsoft.com/office/drawing/2014/main" id="{E330617D-B676-4931-8D08-B080E7A09503}"/>
              </a:ext>
            </a:extLst>
          </p:cNvPr>
          <p:cNvSpPr/>
          <p:nvPr/>
        </p:nvSpPr>
        <p:spPr>
          <a:xfrm>
            <a:off x="1706115" y="3339057"/>
            <a:ext cx="1840440" cy="442573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  <p:sp>
        <p:nvSpPr>
          <p:cNvPr id="69" name="TextBox 15">
            <a:extLst>
              <a:ext uri="{FF2B5EF4-FFF2-40B4-BE49-F238E27FC236}">
                <a16:creationId xmlns:a16="http://schemas.microsoft.com/office/drawing/2014/main" id="{D23EB55D-5E1B-4E1F-922C-29122F340D62}"/>
              </a:ext>
            </a:extLst>
          </p:cNvPr>
          <p:cNvSpPr txBox="1"/>
          <p:nvPr/>
        </p:nvSpPr>
        <p:spPr>
          <a:xfrm>
            <a:off x="2372534" y="3384197"/>
            <a:ext cx="483289" cy="359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charset="-122"/>
                <a:cs typeface="+mn-cs"/>
              </a:rPr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138787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公钥加密算法：</a:t>
            </a:r>
            <a:r>
              <a:rPr lang="en-US" altLang="zh-CN" dirty="0"/>
              <a:t>RSA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9056CA21-CF24-294A-9634-A7793AC8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10" y="2429958"/>
            <a:ext cx="46810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0.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</a:rPr>
              <a:t>已经有了公钥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(</a:t>
            </a:r>
            <a:r>
              <a:rPr lang="en-US" sz="24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</a:rPr>
              <a:t>与私钥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(</a:t>
            </a:r>
            <a:r>
              <a:rPr lang="en-US" sz="2400" i="1" dirty="0" err="1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A699F20C-465F-AE4E-AB75-A61EDA154B23}"/>
              </a:ext>
            </a:extLst>
          </p:cNvPr>
          <p:cNvGrpSpPr>
            <a:grpSpLocks/>
          </p:cNvGrpSpPr>
          <p:nvPr/>
        </p:nvGrpSpPr>
        <p:grpSpPr bwMode="auto">
          <a:xfrm>
            <a:off x="543669" y="2946725"/>
            <a:ext cx="6024563" cy="969964"/>
            <a:chOff x="407" y="1521"/>
            <a:chExt cx="3795" cy="611"/>
          </a:xfrm>
        </p:grpSpPr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1E69CCAC-498E-F14E-AE4B-01A7DAE18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1521"/>
              <a:ext cx="26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99"/>
                  </a:solidFill>
                  <a:latin typeface="+mn-lt"/>
                </a:rPr>
                <a:t>1.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  </a:t>
              </a:r>
              <a:r>
                <a:rPr lang="zh-CN" altLang="en-US" sz="2400" dirty="0">
                  <a:solidFill>
                    <a:srgbClr val="000000"/>
                  </a:solidFill>
                  <a:latin typeface="+mn-lt"/>
                </a:rPr>
                <a:t>要加密消息</a:t>
              </a:r>
              <a:r>
                <a:rPr lang="en-US" sz="2400" i="1" dirty="0">
                  <a:solidFill>
                    <a:srgbClr val="000000"/>
                  </a:solidFill>
                  <a:latin typeface="+mn-lt"/>
                </a:rPr>
                <a:t>m (&lt;n)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, </a:t>
              </a:r>
              <a:r>
                <a:rPr lang="zh-CN" altLang="en-US" sz="2400" dirty="0">
                  <a:solidFill>
                    <a:srgbClr val="000000"/>
                  </a:solidFill>
                  <a:latin typeface="+mn-lt"/>
                </a:rPr>
                <a:t>只需计算</a:t>
              </a:r>
              <a:endParaRPr lang="en-US" sz="2400" dirty="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24" name="Group 6">
              <a:extLst>
                <a:ext uri="{FF2B5EF4-FFF2-40B4-BE49-F238E27FC236}">
                  <a16:creationId xmlns:a16="http://schemas.microsoft.com/office/drawing/2014/main" id="{931667AD-2167-4643-ACCA-FEDA340BB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" y="1768"/>
              <a:ext cx="1651" cy="364"/>
              <a:chOff x="1688" y="1812"/>
              <a:chExt cx="1651" cy="364"/>
            </a:xfrm>
          </p:grpSpPr>
          <p:sp>
            <p:nvSpPr>
              <p:cNvPr id="28" name="Text Box 7">
                <a:extLst>
                  <a:ext uri="{FF2B5EF4-FFF2-40B4-BE49-F238E27FC236}">
                    <a16:creationId xmlns:a16="http://schemas.microsoft.com/office/drawing/2014/main" id="{5C608D45-4EAE-9741-8605-B19174985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65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i="1" dirty="0">
                    <a:solidFill>
                      <a:srgbClr val="C00000"/>
                    </a:solidFill>
                    <a:latin typeface="+mn-lt"/>
                  </a:rPr>
                  <a:t>c = m   </a:t>
                </a:r>
                <a:r>
                  <a:rPr lang="en-US" sz="2400" dirty="0">
                    <a:solidFill>
                      <a:srgbClr val="C00000"/>
                    </a:solidFill>
                    <a:latin typeface="+mn-lt"/>
                  </a:rPr>
                  <a:t>mod</a:t>
                </a:r>
                <a:r>
                  <a:rPr lang="en-US" sz="2400" i="1" dirty="0">
                    <a:solidFill>
                      <a:srgbClr val="C00000"/>
                    </a:solidFill>
                    <a:latin typeface="+mn-lt"/>
                  </a:rPr>
                  <a:t>  n</a:t>
                </a:r>
              </a:p>
            </p:txBody>
          </p:sp>
          <p:sp>
            <p:nvSpPr>
              <p:cNvPr id="29" name="Text Box 8">
                <a:extLst>
                  <a:ext uri="{FF2B5EF4-FFF2-40B4-BE49-F238E27FC236}">
                    <a16:creationId xmlns:a16="http://schemas.microsoft.com/office/drawing/2014/main" id="{3BDD1282-A69D-8140-8C13-F90A6D2EC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3" y="1812"/>
                <a:ext cx="20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i="1" dirty="0">
                    <a:solidFill>
                      <a:srgbClr val="C00000"/>
                    </a:solidFill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A532181C-5B2B-F54F-A31A-7CB8B2ACA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6" y="1724"/>
              <a:ext cx="2236" cy="400"/>
              <a:chOff x="777" y="2538"/>
              <a:chExt cx="2236" cy="400"/>
            </a:xfrm>
          </p:grpSpPr>
          <p:sp>
            <p:nvSpPr>
              <p:cNvPr id="26" name="Text Box 10">
                <a:extLst>
                  <a:ext uri="{FF2B5EF4-FFF2-40B4-BE49-F238E27FC236}">
                    <a16:creationId xmlns:a16="http://schemas.microsoft.com/office/drawing/2014/main" id="{56FC0B1F-B51B-5D49-B5E8-867272361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51D18D63-8BB0-E84D-9227-3CB61C2AD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 dirty="0">
                  <a:solidFill>
                    <a:srgbClr val="FF0000"/>
                  </a:solidFill>
                  <a:latin typeface="+mn-lt"/>
                </a:endParaRPr>
              </a:p>
            </p:txBody>
          </p:sp>
        </p:grpSp>
      </p:grpSp>
      <p:sp>
        <p:nvSpPr>
          <p:cNvPr id="30" name="Text Box 12">
            <a:extLst>
              <a:ext uri="{FF2B5EF4-FFF2-40B4-BE49-F238E27FC236}">
                <a16:creationId xmlns:a16="http://schemas.microsoft.com/office/drawing/2014/main" id="{10236FC4-064B-9D42-8E70-8161A1BF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69" y="3956102"/>
            <a:ext cx="54457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</a:rPr>
              <a:t>要解密接收到的消息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</a:rPr>
              <a:t>则只需要计算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22E7CBF0-068F-0A41-8BBB-68965EBE48C8}"/>
              </a:ext>
            </a:extLst>
          </p:cNvPr>
          <p:cNvGrpSpPr>
            <a:grpSpLocks/>
          </p:cNvGrpSpPr>
          <p:nvPr/>
        </p:nvGrpSpPr>
        <p:grpSpPr bwMode="auto">
          <a:xfrm>
            <a:off x="777033" y="4377293"/>
            <a:ext cx="2740024" cy="558018"/>
            <a:chOff x="1688" y="1812"/>
            <a:chExt cx="1451" cy="421"/>
          </a:xfrm>
        </p:grpSpPr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CD267156-6332-8D4B-8449-03B5F8456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solidFill>
                    <a:srgbClr val="C00000"/>
                  </a:solidFill>
                  <a:latin typeface="+mn-lt"/>
                </a:rPr>
                <a:t>m = c   </a:t>
              </a: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mod</a:t>
              </a:r>
              <a:r>
                <a:rPr lang="en-US" sz="2400" i="1" dirty="0">
                  <a:solidFill>
                    <a:srgbClr val="C00000"/>
                  </a:solidFill>
                  <a:latin typeface="+mn-lt"/>
                </a:rPr>
                <a:t>  n</a:t>
              </a:r>
            </a:p>
          </p:txBody>
        </p:sp>
        <p:sp>
          <p:nvSpPr>
            <p:cNvPr id="33" name="Text Box 15">
              <a:extLst>
                <a:ext uri="{FF2B5EF4-FFF2-40B4-BE49-F238E27FC236}">
                  <a16:creationId xmlns:a16="http://schemas.microsoft.com/office/drawing/2014/main" id="{822C25EF-BAAD-254C-BAAF-B7D9FFD71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1812"/>
              <a:ext cx="18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solidFill>
                    <a:srgbClr val="C00000"/>
                  </a:solidFill>
                  <a:latin typeface="+mn-lt"/>
                </a:rPr>
                <a:t>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75416" y="5057392"/>
            <a:ext cx="7709676" cy="1253565"/>
            <a:chOff x="575416" y="5057392"/>
            <a:chExt cx="7709676" cy="1253565"/>
          </a:xfrm>
        </p:grpSpPr>
        <p:grpSp>
          <p:nvGrpSpPr>
            <p:cNvPr id="34" name="Group 16">
              <a:extLst>
                <a:ext uri="{FF2B5EF4-FFF2-40B4-BE49-F238E27FC236}">
                  <a16:creationId xmlns:a16="http://schemas.microsoft.com/office/drawing/2014/main" id="{A1035740-363B-2345-B7B1-2001DD85C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2576" y="5267117"/>
              <a:ext cx="3659188" cy="573089"/>
              <a:chOff x="868" y="3279"/>
              <a:chExt cx="2305" cy="361"/>
            </a:xfrm>
          </p:grpSpPr>
          <p:sp>
            <p:nvSpPr>
              <p:cNvPr id="35" name="Text Box 17">
                <a:extLst>
                  <a:ext uri="{FF2B5EF4-FFF2-40B4-BE49-F238E27FC236}">
                    <a16:creationId xmlns:a16="http://schemas.microsoft.com/office/drawing/2014/main" id="{21E382C2-360B-D747-92D9-5E9A861F75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" y="3388"/>
                <a:ext cx="17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m  =  (m   </a:t>
                </a:r>
                <a:r>
                  <a:rPr lang="en-US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mod</a:t>
                </a:r>
                <a:r>
                  <a:rPr lang="en-US" i="1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  n)</a:t>
                </a:r>
              </a:p>
            </p:txBody>
          </p:sp>
          <p:sp>
            <p:nvSpPr>
              <p:cNvPr id="36" name="Text Box 18">
                <a:extLst>
                  <a:ext uri="{FF2B5EF4-FFF2-40B4-BE49-F238E27FC236}">
                    <a16:creationId xmlns:a16="http://schemas.microsoft.com/office/drawing/2014/main" id="{62237C72-69BA-0C4F-90E5-A564C691A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9" y="3308"/>
                <a:ext cx="19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e</a:t>
                </a:r>
              </a:p>
            </p:txBody>
          </p:sp>
          <p:sp>
            <p:nvSpPr>
              <p:cNvPr id="37" name="Text Box 19">
                <a:extLst>
                  <a:ext uri="{FF2B5EF4-FFF2-40B4-BE49-F238E27FC236}">
                    <a16:creationId xmlns:a16="http://schemas.microsoft.com/office/drawing/2014/main" id="{03B9FE94-17D8-7F47-B42E-A398B32AE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9" y="3388"/>
                <a:ext cx="81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mod</a:t>
                </a:r>
                <a:r>
                  <a:rPr lang="en-US" i="1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  n</a:t>
                </a:r>
              </a:p>
            </p:txBody>
          </p:sp>
          <p:sp>
            <p:nvSpPr>
              <p:cNvPr id="38" name="Text Box 20">
                <a:extLst>
                  <a:ext uri="{FF2B5EF4-FFF2-40B4-BE49-F238E27FC236}">
                    <a16:creationId xmlns:a16="http://schemas.microsoft.com/office/drawing/2014/main" id="{BABBDF2C-2DAC-174A-9933-6193C88484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7" y="3279"/>
                <a:ext cx="19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39" name="Text Box 21">
              <a:extLst>
                <a:ext uri="{FF2B5EF4-FFF2-40B4-BE49-F238E27FC236}">
                  <a16:creationId xmlns:a16="http://schemas.microsoft.com/office/drawing/2014/main" id="{C0266B1E-F960-E548-8AB2-60F2F2967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416" y="5386372"/>
              <a:ext cx="30449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奇迹发生了</a:t>
              </a: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!</a:t>
              </a:r>
            </a:p>
          </p:txBody>
        </p:sp>
        <p:sp>
          <p:nvSpPr>
            <p:cNvPr id="40" name="Rectangle 22">
              <a:extLst>
                <a:ext uri="{FF2B5EF4-FFF2-40B4-BE49-F238E27FC236}">
                  <a16:creationId xmlns:a16="http://schemas.microsoft.com/office/drawing/2014/main" id="{9D1B2350-594E-3E44-A1E2-05DB52F0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656" y="5057392"/>
              <a:ext cx="6809436" cy="1253565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1" name="AutoShape 23">
              <a:extLst>
                <a:ext uri="{FF2B5EF4-FFF2-40B4-BE49-F238E27FC236}">
                  <a16:creationId xmlns:a16="http://schemas.microsoft.com/office/drawing/2014/main" id="{CE2EA006-139B-1845-B02F-1FEF788A185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413778" y="5329302"/>
              <a:ext cx="139700" cy="1223963"/>
            </a:xfrm>
            <a:prstGeom prst="leftBrace">
              <a:avLst>
                <a:gd name="adj1" fmla="val 73011"/>
                <a:gd name="adj2" fmla="val 5295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28C77BF7-7E4E-CE43-9481-0A97EF77D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9768" y="5910846"/>
              <a:ext cx="2877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c</a:t>
              </a:r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 txBox="1">
            <a:spLocks/>
          </p:cNvSpPr>
          <p:nvPr/>
        </p:nvSpPr>
        <p:spPr>
          <a:xfrm>
            <a:off x="435429" y="1412776"/>
            <a:ext cx="10515600" cy="59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>
                <a:latin typeface="+mn-lt"/>
              </a:rPr>
              <a:t>RSA: </a:t>
            </a:r>
            <a:r>
              <a:rPr lang="zh-CN" altLang="en-US" sz="3200" dirty="0">
                <a:latin typeface="+mn-lt"/>
              </a:rPr>
              <a:t>加密与解密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833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7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CN" dirty="0"/>
              <a:t>TLS</a:t>
            </a:r>
            <a:r>
              <a:rPr lang="zh-CN" altLang="en-US" dirty="0"/>
              <a:t>：</a:t>
            </a:r>
            <a:r>
              <a:rPr lang="en-US" altLang="zh-CN" dirty="0"/>
              <a:t>1.3 </a:t>
            </a:r>
            <a:r>
              <a:rPr lang="zh-CN" altLang="en-US" dirty="0"/>
              <a:t>密码套件</a:t>
            </a:r>
            <a:endParaRPr lang="en-US" altLang="zh-CN" dirty="0"/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E7851-9208-4650-AA5A-19D49748BE2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550B2B9F-0BE9-1A40-ABEA-46D697A21EB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W14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045579F-AA3C-433F-9991-4BDE72A8920B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18356" y="1480539"/>
            <a:ext cx="8507288" cy="464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密码套件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可以用来生成密钥，加密，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，数字签名的算法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TLS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1.3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2018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）：比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TLS 1.2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2008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）更有限的密码套件选择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itchFamily="34" charset="0"/>
              <a:buChar char="●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相比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TLS 1.2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种选择，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TLS 1.3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只有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种选择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itchFamily="34" charset="0"/>
              <a:buChar char="●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TLS 1.2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Diffie-Hellman(DH)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RSA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进行密钥交换，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TLS 1.3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需要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进行密钥交换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itchFamily="34" charset="0"/>
              <a:buChar char="●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TLS 1.2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顺序使用加密和认证算法，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TLS 1.3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结合了加密和认证算法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itchFamily="34" charset="0"/>
              <a:buChar char="●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HMAC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SHA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256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284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）加密哈希函数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itchFamily="34" charset="0"/>
              <a:buChar char="●"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05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7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CN" dirty="0"/>
              <a:t>TLS</a:t>
            </a:r>
            <a:r>
              <a:rPr lang="zh-CN" altLang="en-US" dirty="0"/>
              <a:t>：</a:t>
            </a:r>
            <a:r>
              <a:rPr lang="en-US" altLang="zh-CN" dirty="0"/>
              <a:t>1.3 </a:t>
            </a:r>
            <a:r>
              <a:rPr lang="zh-CN" altLang="en-US" dirty="0"/>
              <a:t>握手：</a:t>
            </a:r>
            <a:r>
              <a:rPr lang="en-US" altLang="zh-CN" dirty="0"/>
              <a:t>1 RTT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E7851-9208-4650-AA5A-19D49748BE2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550B2B9F-0BE9-1A40-ABEA-46D697A21EB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W14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Line 73">
            <a:extLst>
              <a:ext uri="{FF2B5EF4-FFF2-40B4-BE49-F238E27FC236}">
                <a16:creationId xmlns:a16="http://schemas.microsoft.com/office/drawing/2014/main" id="{CF75ED20-0509-4271-8C91-7514B35E0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577" y="2544517"/>
            <a:ext cx="4486220" cy="109998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9" name="Line 74">
            <a:extLst>
              <a:ext uri="{FF2B5EF4-FFF2-40B4-BE49-F238E27FC236}">
                <a16:creationId xmlns:a16="http://schemas.microsoft.com/office/drawing/2014/main" id="{317D2A91-C67A-4951-84FC-5DD2BD6CCA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291" y="2454758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10" name="Group 92">
            <a:extLst>
              <a:ext uri="{FF2B5EF4-FFF2-40B4-BE49-F238E27FC236}">
                <a16:creationId xmlns:a16="http://schemas.microsoft.com/office/drawing/2014/main" id="{0D275541-447B-41D0-B033-50A214B7341B}"/>
              </a:ext>
            </a:extLst>
          </p:cNvPr>
          <p:cNvGrpSpPr>
            <a:grpSpLocks/>
          </p:cNvGrpSpPr>
          <p:nvPr/>
        </p:nvGrpSpPr>
        <p:grpSpPr bwMode="auto">
          <a:xfrm>
            <a:off x="85940" y="1874773"/>
            <a:ext cx="775403" cy="566176"/>
            <a:chOff x="-44" y="1473"/>
            <a:chExt cx="981" cy="1105"/>
          </a:xfrm>
        </p:grpSpPr>
        <p:pic>
          <p:nvPicPr>
            <p:cNvPr id="11" name="Picture 93" descr="desktop_computer_stylized_medium">
              <a:extLst>
                <a:ext uri="{FF2B5EF4-FFF2-40B4-BE49-F238E27FC236}">
                  <a16:creationId xmlns:a16="http://schemas.microsoft.com/office/drawing/2014/main" id="{CD370993-EFB7-4EAA-8809-DD999D552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94">
              <a:extLst>
                <a:ext uri="{FF2B5EF4-FFF2-40B4-BE49-F238E27FC236}">
                  <a16:creationId xmlns:a16="http://schemas.microsoft.com/office/drawing/2014/main" id="{FBEC9DA8-48E2-4142-9E67-3E2AF00475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3" name="Group 95">
            <a:extLst>
              <a:ext uri="{FF2B5EF4-FFF2-40B4-BE49-F238E27FC236}">
                <a16:creationId xmlns:a16="http://schemas.microsoft.com/office/drawing/2014/main" id="{6CB622F5-91A1-48CE-B256-20CDCAE416AA}"/>
              </a:ext>
            </a:extLst>
          </p:cNvPr>
          <p:cNvGrpSpPr>
            <a:grpSpLocks/>
          </p:cNvGrpSpPr>
          <p:nvPr/>
        </p:nvGrpSpPr>
        <p:grpSpPr bwMode="auto">
          <a:xfrm>
            <a:off x="4954967" y="1854060"/>
            <a:ext cx="318750" cy="557545"/>
            <a:chOff x="4140" y="429"/>
            <a:chExt cx="1425" cy="2396"/>
          </a:xfrm>
        </p:grpSpPr>
        <p:sp>
          <p:nvSpPr>
            <p:cNvPr id="14" name="Freeform 96">
              <a:extLst>
                <a:ext uri="{FF2B5EF4-FFF2-40B4-BE49-F238E27FC236}">
                  <a16:creationId xmlns:a16="http://schemas.microsoft.com/office/drawing/2014/main" id="{AD16B8E3-3E57-462B-8B51-0085A5970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" name="Rectangle 97">
              <a:extLst>
                <a:ext uri="{FF2B5EF4-FFF2-40B4-BE49-F238E27FC236}">
                  <a16:creationId xmlns:a16="http://schemas.microsoft.com/office/drawing/2014/main" id="{B43E40FA-7702-4489-8F3B-F8C36A8A6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6" name="Freeform 98">
              <a:extLst>
                <a:ext uri="{FF2B5EF4-FFF2-40B4-BE49-F238E27FC236}">
                  <a16:creationId xmlns:a16="http://schemas.microsoft.com/office/drawing/2014/main" id="{54E69F1A-B27B-4B65-8FB4-CAA3E03AB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" name="Freeform 99">
              <a:extLst>
                <a:ext uri="{FF2B5EF4-FFF2-40B4-BE49-F238E27FC236}">
                  <a16:creationId xmlns:a16="http://schemas.microsoft.com/office/drawing/2014/main" id="{95AD85D8-304C-45BF-9A30-BBC87A266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" name="Rectangle 100">
              <a:extLst>
                <a:ext uri="{FF2B5EF4-FFF2-40B4-BE49-F238E27FC236}">
                  <a16:creationId xmlns:a16="http://schemas.microsoft.com/office/drawing/2014/main" id="{AA02F2C0-FD1F-4C21-B2CD-316602C8E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19" name="Group 101">
              <a:extLst>
                <a:ext uri="{FF2B5EF4-FFF2-40B4-BE49-F238E27FC236}">
                  <a16:creationId xmlns:a16="http://schemas.microsoft.com/office/drawing/2014/main" id="{55C1E709-7F00-4F5B-AE48-CCB8C239D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102">
                <a:extLst>
                  <a:ext uri="{FF2B5EF4-FFF2-40B4-BE49-F238E27FC236}">
                    <a16:creationId xmlns:a16="http://schemas.microsoft.com/office/drawing/2014/main" id="{E7587AA1-89BF-482C-AC92-653F89ECF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" name="AutoShape 103">
                <a:extLst>
                  <a:ext uri="{FF2B5EF4-FFF2-40B4-BE49-F238E27FC236}">
                    <a16:creationId xmlns:a16="http://schemas.microsoft.com/office/drawing/2014/main" id="{64DA8E59-61FE-49AF-8EAA-18E1C05E3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" name="Rectangle 104">
              <a:extLst>
                <a:ext uri="{FF2B5EF4-FFF2-40B4-BE49-F238E27FC236}">
                  <a16:creationId xmlns:a16="http://schemas.microsoft.com/office/drawing/2014/main" id="{0E25D553-A25E-4CE9-BF83-14F44D878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5C394E01-4D32-45C8-BA16-23470F57EB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106">
                <a:extLst>
                  <a:ext uri="{FF2B5EF4-FFF2-40B4-BE49-F238E27FC236}">
                    <a16:creationId xmlns:a16="http://schemas.microsoft.com/office/drawing/2014/main" id="{E984B33B-233C-4A9D-8140-247B06B5B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" name="AutoShape 107">
                <a:extLst>
                  <a:ext uri="{FF2B5EF4-FFF2-40B4-BE49-F238E27FC236}">
                    <a16:creationId xmlns:a16="http://schemas.microsoft.com/office/drawing/2014/main" id="{923DB2CD-6F8A-4887-964B-A15EF6107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" name="Rectangle 108">
              <a:extLst>
                <a:ext uri="{FF2B5EF4-FFF2-40B4-BE49-F238E27FC236}">
                  <a16:creationId xmlns:a16="http://schemas.microsoft.com/office/drawing/2014/main" id="{235E0966-0A8E-4B7B-916E-5CA9F14BE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3" name="Rectangle 109">
              <a:extLst>
                <a:ext uri="{FF2B5EF4-FFF2-40B4-BE49-F238E27FC236}">
                  <a16:creationId xmlns:a16="http://schemas.microsoft.com/office/drawing/2014/main" id="{88AF9934-8A9A-4251-BDD6-6183E80F0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4" name="Group 110">
              <a:extLst>
                <a:ext uri="{FF2B5EF4-FFF2-40B4-BE49-F238E27FC236}">
                  <a16:creationId xmlns:a16="http://schemas.microsoft.com/office/drawing/2014/main" id="{422EA7A4-9C80-4148-B29A-A7453269FE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111">
                <a:extLst>
                  <a:ext uri="{FF2B5EF4-FFF2-40B4-BE49-F238E27FC236}">
                    <a16:creationId xmlns:a16="http://schemas.microsoft.com/office/drawing/2014/main" id="{82A9666C-02F7-455C-B6CE-70D0AA3BB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" name="AutoShape 112">
                <a:extLst>
                  <a:ext uri="{FF2B5EF4-FFF2-40B4-BE49-F238E27FC236}">
                    <a16:creationId xmlns:a16="http://schemas.microsoft.com/office/drawing/2014/main" id="{E052F6F7-B438-412D-9003-31B31DC90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" name="Freeform 113">
              <a:extLst>
                <a:ext uri="{FF2B5EF4-FFF2-40B4-BE49-F238E27FC236}">
                  <a16:creationId xmlns:a16="http://schemas.microsoft.com/office/drawing/2014/main" id="{999E4E35-C278-49D0-AC03-C2A57358A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" name="Group 114">
              <a:extLst>
                <a:ext uri="{FF2B5EF4-FFF2-40B4-BE49-F238E27FC236}">
                  <a16:creationId xmlns:a16="http://schemas.microsoft.com/office/drawing/2014/main" id="{C1CF46F8-52EA-4BE1-917B-89EDAAF94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115">
                <a:extLst>
                  <a:ext uri="{FF2B5EF4-FFF2-40B4-BE49-F238E27FC236}">
                    <a16:creationId xmlns:a16="http://schemas.microsoft.com/office/drawing/2014/main" id="{B66A8635-D956-47B6-B999-A2DF2B486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" name="AutoShape 116">
                <a:extLst>
                  <a:ext uri="{FF2B5EF4-FFF2-40B4-BE49-F238E27FC236}">
                    <a16:creationId xmlns:a16="http://schemas.microsoft.com/office/drawing/2014/main" id="{5D33E0C3-1E95-4D36-B0E3-A7E8B8F22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7" name="Rectangle 117">
              <a:extLst>
                <a:ext uri="{FF2B5EF4-FFF2-40B4-BE49-F238E27FC236}">
                  <a16:creationId xmlns:a16="http://schemas.microsoft.com/office/drawing/2014/main" id="{192AF476-E7A7-431D-BEE7-012D6CF62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14EE6181-1C9A-45F3-B692-BE8CCF20C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id="{53EEFBEF-27C1-4DE7-AA92-9F778E097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Oval 120">
              <a:extLst>
                <a:ext uri="{FF2B5EF4-FFF2-40B4-BE49-F238E27FC236}">
                  <a16:creationId xmlns:a16="http://schemas.microsoft.com/office/drawing/2014/main" id="{E322238E-35BB-48A1-9562-F2F24430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1" name="Freeform 121">
              <a:extLst>
                <a:ext uri="{FF2B5EF4-FFF2-40B4-BE49-F238E27FC236}">
                  <a16:creationId xmlns:a16="http://schemas.microsoft.com/office/drawing/2014/main" id="{0174D9A1-7E73-4032-86D1-DE6D76A4B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" name="AutoShape 122">
              <a:extLst>
                <a:ext uri="{FF2B5EF4-FFF2-40B4-BE49-F238E27FC236}">
                  <a16:creationId xmlns:a16="http://schemas.microsoft.com/office/drawing/2014/main" id="{4C8E5FBA-6860-4430-8F16-B8544E8FB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3" name="AutoShape 123">
              <a:extLst>
                <a:ext uri="{FF2B5EF4-FFF2-40B4-BE49-F238E27FC236}">
                  <a16:creationId xmlns:a16="http://schemas.microsoft.com/office/drawing/2014/main" id="{A0F4F925-042C-490C-95A0-CF5DBBEAD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4" name="Oval 124">
              <a:extLst>
                <a:ext uri="{FF2B5EF4-FFF2-40B4-BE49-F238E27FC236}">
                  <a16:creationId xmlns:a16="http://schemas.microsoft.com/office/drawing/2014/main" id="{8B5BEDAA-377A-461A-BBE6-B24A012EB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5" name="Oval 125">
              <a:extLst>
                <a:ext uri="{FF2B5EF4-FFF2-40B4-BE49-F238E27FC236}">
                  <a16:creationId xmlns:a16="http://schemas.microsoft.com/office/drawing/2014/main" id="{E3ED39B0-55C6-4816-8DCD-BDBB4CB68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Oval 126">
              <a:extLst>
                <a:ext uri="{FF2B5EF4-FFF2-40B4-BE49-F238E27FC236}">
                  <a16:creationId xmlns:a16="http://schemas.microsoft.com/office/drawing/2014/main" id="{9977F360-514B-428C-93D3-1F28A03B3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7" name="Rectangle 127">
              <a:extLst>
                <a:ext uri="{FF2B5EF4-FFF2-40B4-BE49-F238E27FC236}">
                  <a16:creationId xmlns:a16="http://schemas.microsoft.com/office/drawing/2014/main" id="{63C91493-4AB8-4FFE-B580-BF35730CB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46" name="Line 74">
            <a:extLst>
              <a:ext uri="{FF2B5EF4-FFF2-40B4-BE49-F238E27FC236}">
                <a16:creationId xmlns:a16="http://schemas.microsoft.com/office/drawing/2014/main" id="{70F001EC-32C1-4FA4-B146-0CDEFC6B93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8412" y="2368619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7" name="Line 73">
            <a:extLst>
              <a:ext uri="{FF2B5EF4-FFF2-40B4-BE49-F238E27FC236}">
                <a16:creationId xmlns:a16="http://schemas.microsoft.com/office/drawing/2014/main" id="{608712D9-6ECD-4803-8E7E-7BE63C194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697" y="3750519"/>
            <a:ext cx="4453089" cy="7487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8" name="Line 73">
            <a:extLst>
              <a:ext uri="{FF2B5EF4-FFF2-40B4-BE49-F238E27FC236}">
                <a16:creationId xmlns:a16="http://schemas.microsoft.com/office/drawing/2014/main" id="{631E3268-23C0-423F-8606-C650B7AEA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698" y="4777512"/>
            <a:ext cx="4466341" cy="76205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49" name="Group 109">
            <a:extLst>
              <a:ext uri="{FF2B5EF4-FFF2-40B4-BE49-F238E27FC236}">
                <a16:creationId xmlns:a16="http://schemas.microsoft.com/office/drawing/2014/main" id="{64470B50-58AF-4E06-8A84-0605A0208030}"/>
              </a:ext>
            </a:extLst>
          </p:cNvPr>
          <p:cNvGrpSpPr/>
          <p:nvPr/>
        </p:nvGrpSpPr>
        <p:grpSpPr>
          <a:xfrm>
            <a:off x="815009" y="2253023"/>
            <a:ext cx="3024326" cy="1126435"/>
            <a:chOff x="1706701" y="1921563"/>
            <a:chExt cx="3024326" cy="1126435"/>
          </a:xfrm>
        </p:grpSpPr>
        <p:sp>
          <p:nvSpPr>
            <p:cNvPr id="50" name="Rectangle 77">
              <a:extLst>
                <a:ext uri="{FF2B5EF4-FFF2-40B4-BE49-F238E27FC236}">
                  <a16:creationId xmlns:a16="http://schemas.microsoft.com/office/drawing/2014/main" id="{F996A417-A22F-4EDC-9299-464CED089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912" y="2409556"/>
              <a:ext cx="1049579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1" name="Rectangle 79">
              <a:extLst>
                <a:ext uri="{FF2B5EF4-FFF2-40B4-BE49-F238E27FC236}">
                  <a16:creationId xmlns:a16="http://schemas.microsoft.com/office/drawing/2014/main" id="{69D49745-DE24-49F2-9AA0-506950957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572" y="2658404"/>
              <a:ext cx="593334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" name="Rectangle 72">
              <a:extLst>
                <a:ext uri="{FF2B5EF4-FFF2-40B4-BE49-F238E27FC236}">
                  <a16:creationId xmlns:a16="http://schemas.microsoft.com/office/drawing/2014/main" id="{2FA0844D-7033-4519-92A3-B300310BB98B}"/>
                </a:ext>
              </a:extLst>
            </p:cNvPr>
            <p:cNvSpPr/>
            <p:nvPr/>
          </p:nvSpPr>
          <p:spPr>
            <a:xfrm>
              <a:off x="2067341" y="1921563"/>
              <a:ext cx="2637181" cy="112643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TextBox 70">
              <a:extLst>
                <a:ext uri="{FF2B5EF4-FFF2-40B4-BE49-F238E27FC236}">
                  <a16:creationId xmlns:a16="http://schemas.microsoft.com/office/drawing/2014/main" id="{B570D88A-2D88-4135-A89F-6C87AB7050EA}"/>
                </a:ext>
              </a:extLst>
            </p:cNvPr>
            <p:cNvSpPr txBox="1"/>
            <p:nvPr/>
          </p:nvSpPr>
          <p:spPr>
            <a:xfrm>
              <a:off x="2054088" y="1921564"/>
              <a:ext cx="2676939" cy="103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client hello:</a:t>
              </a:r>
            </a:p>
            <a:p>
              <a:pPr marL="285750" marR="0" lvl="0" indent="-220663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12A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supported cipher suites</a:t>
              </a:r>
            </a:p>
            <a:p>
              <a:pPr marL="285750" marR="0" lvl="0" indent="-220663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12A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DH key agreement protocol, parameters</a:t>
              </a:r>
            </a:p>
          </p:txBody>
        </p:sp>
        <p:grpSp>
          <p:nvGrpSpPr>
            <p:cNvPr id="54" name="Group 84">
              <a:extLst>
                <a:ext uri="{FF2B5EF4-FFF2-40B4-BE49-F238E27FC236}">
                  <a16:creationId xmlns:a16="http://schemas.microsoft.com/office/drawing/2014/main" id="{BC6C31E1-0413-4212-8421-09235FC6EB3D}"/>
                </a:ext>
              </a:extLst>
            </p:cNvPr>
            <p:cNvGrpSpPr/>
            <p:nvPr/>
          </p:nvGrpSpPr>
          <p:grpSpPr>
            <a:xfrm>
              <a:off x="1706701" y="2080591"/>
              <a:ext cx="318052" cy="369332"/>
              <a:chOff x="10015814" y="1484244"/>
              <a:chExt cx="318052" cy="369332"/>
            </a:xfrm>
          </p:grpSpPr>
          <p:sp>
            <p:nvSpPr>
              <p:cNvPr id="55" name="Oval 83">
                <a:extLst>
                  <a:ext uri="{FF2B5EF4-FFF2-40B4-BE49-F238E27FC236}">
                    <a16:creationId xmlns:a16="http://schemas.microsoft.com/office/drawing/2014/main" id="{5CF0B9AC-B2A7-4276-AE95-5BA9E14A333A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TextBox 82">
                <a:extLst>
                  <a:ext uri="{FF2B5EF4-FFF2-40B4-BE49-F238E27FC236}">
                    <a16:creationId xmlns:a16="http://schemas.microsoft.com/office/drawing/2014/main" id="{278DA2E6-C123-4733-865A-A79DB92B24A9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1</a:t>
                </a:r>
              </a:p>
            </p:txBody>
          </p:sp>
        </p:grpSp>
      </p:grpSp>
      <p:grpSp>
        <p:nvGrpSpPr>
          <p:cNvPr id="57" name="Group 110">
            <a:extLst>
              <a:ext uri="{FF2B5EF4-FFF2-40B4-BE49-F238E27FC236}">
                <a16:creationId xmlns:a16="http://schemas.microsoft.com/office/drawing/2014/main" id="{8EB540BA-E0D8-4DA7-B1A1-D4895BC0ECE1}"/>
              </a:ext>
            </a:extLst>
          </p:cNvPr>
          <p:cNvGrpSpPr/>
          <p:nvPr/>
        </p:nvGrpSpPr>
        <p:grpSpPr>
          <a:xfrm>
            <a:off x="1129265" y="3492104"/>
            <a:ext cx="3442735" cy="1139687"/>
            <a:chOff x="2020957" y="3160644"/>
            <a:chExt cx="3442735" cy="1139687"/>
          </a:xfrm>
        </p:grpSpPr>
        <p:grpSp>
          <p:nvGrpSpPr>
            <p:cNvPr id="58" name="Group 81">
              <a:extLst>
                <a:ext uri="{FF2B5EF4-FFF2-40B4-BE49-F238E27FC236}">
                  <a16:creationId xmlns:a16="http://schemas.microsoft.com/office/drawing/2014/main" id="{165118C9-94CF-4E3D-9ADD-08B65065475E}"/>
                </a:ext>
              </a:extLst>
            </p:cNvPr>
            <p:cNvGrpSpPr/>
            <p:nvPr/>
          </p:nvGrpSpPr>
          <p:grpSpPr>
            <a:xfrm>
              <a:off x="2020957" y="3160644"/>
              <a:ext cx="2696817" cy="1139687"/>
              <a:chOff x="8382000" y="2670313"/>
              <a:chExt cx="2696817" cy="1139687"/>
            </a:xfrm>
          </p:grpSpPr>
          <p:sp>
            <p:nvSpPr>
              <p:cNvPr id="62" name="Rectangle 79">
                <a:extLst>
                  <a:ext uri="{FF2B5EF4-FFF2-40B4-BE49-F238E27FC236}">
                    <a16:creationId xmlns:a16="http://schemas.microsoft.com/office/drawing/2014/main" id="{D53D9ADE-A7A5-4029-9065-EA2A7840D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6484" y="3407153"/>
                <a:ext cx="593334" cy="3555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3" name="Rectangle 79">
                <a:extLst>
                  <a:ext uri="{FF2B5EF4-FFF2-40B4-BE49-F238E27FC236}">
                    <a16:creationId xmlns:a16="http://schemas.microsoft.com/office/drawing/2014/main" id="{95241A95-623D-4B95-8B76-B13FDEE42991}"/>
                  </a:ext>
                </a:extLst>
              </p:cNvPr>
              <p:cNvSpPr/>
              <p:nvPr/>
            </p:nvSpPr>
            <p:spPr>
              <a:xfrm>
                <a:off x="8382000" y="2683565"/>
                <a:ext cx="2696817" cy="112643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TextBox 80">
                <a:extLst>
                  <a:ext uri="{FF2B5EF4-FFF2-40B4-BE49-F238E27FC236}">
                    <a16:creationId xmlns:a16="http://schemas.microsoft.com/office/drawing/2014/main" id="{25CEE3CC-BD51-4073-BC86-6CA0C4D8F83B}"/>
                  </a:ext>
                </a:extLst>
              </p:cNvPr>
              <p:cNvSpPr txBox="1"/>
              <p:nvPr/>
            </p:nvSpPr>
            <p:spPr>
              <a:xfrm>
                <a:off x="8382000" y="2670313"/>
                <a:ext cx="2670313" cy="1034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server hello:</a:t>
                </a:r>
              </a:p>
              <a:p>
                <a:pPr marL="285750" marR="0" lvl="0" indent="-220663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12A0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selected cipher suite</a:t>
                </a:r>
              </a:p>
              <a:p>
                <a:pPr marL="285750" marR="0" lvl="0" indent="-220663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12A0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DH key agreement protocol, parameters</a:t>
                </a:r>
              </a:p>
            </p:txBody>
          </p:sp>
        </p:grpSp>
        <p:grpSp>
          <p:nvGrpSpPr>
            <p:cNvPr id="59" name="Group 85">
              <a:extLst>
                <a:ext uri="{FF2B5EF4-FFF2-40B4-BE49-F238E27FC236}">
                  <a16:creationId xmlns:a16="http://schemas.microsoft.com/office/drawing/2014/main" id="{FBDED5EE-AB2E-4B07-B96E-5AC17C7E7278}"/>
                </a:ext>
              </a:extLst>
            </p:cNvPr>
            <p:cNvGrpSpPr/>
            <p:nvPr/>
          </p:nvGrpSpPr>
          <p:grpSpPr>
            <a:xfrm>
              <a:off x="5145640" y="3332921"/>
              <a:ext cx="318052" cy="369332"/>
              <a:chOff x="10015814" y="1484244"/>
              <a:chExt cx="318052" cy="369332"/>
            </a:xfrm>
          </p:grpSpPr>
          <p:sp>
            <p:nvSpPr>
              <p:cNvPr id="60" name="Oval 86">
                <a:extLst>
                  <a:ext uri="{FF2B5EF4-FFF2-40B4-BE49-F238E27FC236}">
                    <a16:creationId xmlns:a16="http://schemas.microsoft.com/office/drawing/2014/main" id="{E319FB3F-34B3-421F-ABAA-240442A79FB4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TextBox 87">
                <a:extLst>
                  <a:ext uri="{FF2B5EF4-FFF2-40B4-BE49-F238E27FC236}">
                    <a16:creationId xmlns:a16="http://schemas.microsoft.com/office/drawing/2014/main" id="{053B1F8F-4303-4795-9684-4954B1812FFA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65" name="Group 88">
            <a:extLst>
              <a:ext uri="{FF2B5EF4-FFF2-40B4-BE49-F238E27FC236}">
                <a16:creationId xmlns:a16="http://schemas.microsoft.com/office/drawing/2014/main" id="{21C8B0E4-342D-4FDB-9C5D-9333B02877F6}"/>
              </a:ext>
            </a:extLst>
          </p:cNvPr>
          <p:cNvGrpSpPr/>
          <p:nvPr/>
        </p:nvGrpSpPr>
        <p:grpSpPr>
          <a:xfrm>
            <a:off x="139148" y="4426381"/>
            <a:ext cx="318052" cy="369332"/>
            <a:chOff x="10015814" y="1484244"/>
            <a:chExt cx="318052" cy="369332"/>
          </a:xfrm>
        </p:grpSpPr>
        <p:sp>
          <p:nvSpPr>
            <p:cNvPr id="66" name="Oval 89">
              <a:extLst>
                <a:ext uri="{FF2B5EF4-FFF2-40B4-BE49-F238E27FC236}">
                  <a16:creationId xmlns:a16="http://schemas.microsoft.com/office/drawing/2014/main" id="{9C3F77AA-1FA9-4588-9F1D-746C4723CCE9}"/>
                </a:ext>
              </a:extLst>
            </p:cNvPr>
            <p:cNvSpPr/>
            <p:nvPr/>
          </p:nvSpPr>
          <p:spPr>
            <a:xfrm>
              <a:off x="10015814" y="1517597"/>
              <a:ext cx="318052" cy="31805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extBox 90">
              <a:extLst>
                <a:ext uri="{FF2B5EF4-FFF2-40B4-BE49-F238E27FC236}">
                  <a16:creationId xmlns:a16="http://schemas.microsoft.com/office/drawing/2014/main" id="{AFBEFFE2-2563-48D4-A85D-7C24FB2E66DA}"/>
                </a:ext>
              </a:extLst>
            </p:cNvPr>
            <p:cNvSpPr txBox="1"/>
            <p:nvPr/>
          </p:nvSpPr>
          <p:spPr>
            <a:xfrm>
              <a:off x="10029066" y="14842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3</a:t>
              </a:r>
            </a:p>
          </p:txBody>
        </p:sp>
      </p:grpSp>
      <p:sp>
        <p:nvSpPr>
          <p:cNvPr id="68" name="TextBox 91">
            <a:extLst>
              <a:ext uri="{FF2B5EF4-FFF2-40B4-BE49-F238E27FC236}">
                <a16:creationId xmlns:a16="http://schemas.microsoft.com/office/drawing/2014/main" id="{82438A57-2B4F-4EA6-9A1C-B09B3DD50CC4}"/>
              </a:ext>
            </a:extLst>
          </p:cNvPr>
          <p:cNvSpPr txBox="1"/>
          <p:nvPr/>
        </p:nvSpPr>
        <p:spPr>
          <a:xfrm>
            <a:off x="88970" y="5677778"/>
            <a:ext cx="94090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client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</a:p>
        </p:txBody>
      </p:sp>
      <p:sp>
        <p:nvSpPr>
          <p:cNvPr id="69" name="TextBox 96">
            <a:extLst>
              <a:ext uri="{FF2B5EF4-FFF2-40B4-BE49-F238E27FC236}">
                <a16:creationId xmlns:a16="http://schemas.microsoft.com/office/drawing/2014/main" id="{4166D020-3CCA-40AC-993E-73A1160357BF}"/>
              </a:ext>
            </a:extLst>
          </p:cNvPr>
          <p:cNvSpPr txBox="1"/>
          <p:nvPr/>
        </p:nvSpPr>
        <p:spPr>
          <a:xfrm>
            <a:off x="4581456" y="5697656"/>
            <a:ext cx="10137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server </a:t>
            </a:r>
          </a:p>
        </p:txBody>
      </p:sp>
      <p:sp>
        <p:nvSpPr>
          <p:cNvPr id="71" name="TextBox 92">
            <a:extLst>
              <a:ext uri="{FF2B5EF4-FFF2-40B4-BE49-F238E27FC236}">
                <a16:creationId xmlns:a16="http://schemas.microsoft.com/office/drawing/2014/main" id="{269EC59E-D80D-4015-86F6-F5444D7BCB38}"/>
              </a:ext>
            </a:extLst>
          </p:cNvPr>
          <p:cNvSpPr txBox="1"/>
          <p:nvPr/>
        </p:nvSpPr>
        <p:spPr>
          <a:xfrm>
            <a:off x="5898743" y="1406950"/>
            <a:ext cx="30915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client TLS hello msg: </a:t>
            </a:r>
          </a:p>
          <a:p>
            <a:pPr marL="342900" marR="0" lvl="0" indent="-225425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0012A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猜测密钥协议和参数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342900" marR="0" lvl="0" indent="-225425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0012A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声明支持的密码套件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72" name="Group 97">
            <a:extLst>
              <a:ext uri="{FF2B5EF4-FFF2-40B4-BE49-F238E27FC236}">
                <a16:creationId xmlns:a16="http://schemas.microsoft.com/office/drawing/2014/main" id="{54B08B0A-D076-4A82-831F-123675AB8AE0}"/>
              </a:ext>
            </a:extLst>
          </p:cNvPr>
          <p:cNvGrpSpPr/>
          <p:nvPr/>
        </p:nvGrpSpPr>
        <p:grpSpPr>
          <a:xfrm>
            <a:off x="5575726" y="1401257"/>
            <a:ext cx="326158" cy="369332"/>
            <a:chOff x="10015814" y="1484244"/>
            <a:chExt cx="326158" cy="369332"/>
          </a:xfrm>
        </p:grpSpPr>
        <p:sp>
          <p:nvSpPr>
            <p:cNvPr id="73" name="Oval 98">
              <a:extLst>
                <a:ext uri="{FF2B5EF4-FFF2-40B4-BE49-F238E27FC236}">
                  <a16:creationId xmlns:a16="http://schemas.microsoft.com/office/drawing/2014/main" id="{46307F5F-0522-4399-8F81-D966A1CE712A}"/>
                </a:ext>
              </a:extLst>
            </p:cNvPr>
            <p:cNvSpPr/>
            <p:nvPr/>
          </p:nvSpPr>
          <p:spPr>
            <a:xfrm>
              <a:off x="10015814" y="1517597"/>
              <a:ext cx="318052" cy="31805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TextBox 99">
              <a:extLst>
                <a:ext uri="{FF2B5EF4-FFF2-40B4-BE49-F238E27FC236}">
                  <a16:creationId xmlns:a16="http://schemas.microsoft.com/office/drawing/2014/main" id="{DE2614E4-F3CD-43D4-A0A3-5D9100BC4AC9}"/>
                </a:ext>
              </a:extLst>
            </p:cNvPr>
            <p:cNvSpPr txBox="1"/>
            <p:nvPr/>
          </p:nvSpPr>
          <p:spPr>
            <a:xfrm>
              <a:off x="10029066" y="1484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1</a:t>
              </a:r>
            </a:p>
          </p:txBody>
        </p:sp>
      </p:grpSp>
      <p:sp>
        <p:nvSpPr>
          <p:cNvPr id="76" name="TextBox 94">
            <a:extLst>
              <a:ext uri="{FF2B5EF4-FFF2-40B4-BE49-F238E27FC236}">
                <a16:creationId xmlns:a16="http://schemas.microsoft.com/office/drawing/2014/main" id="{4496E212-213D-4A45-AE42-E7EF24F02CA0}"/>
              </a:ext>
            </a:extLst>
          </p:cNvPr>
          <p:cNvSpPr txBox="1"/>
          <p:nvPr/>
        </p:nvSpPr>
        <p:spPr>
          <a:xfrm>
            <a:off x="5872238" y="3096602"/>
            <a:ext cx="327176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server TLS hello msg chooses </a:t>
            </a:r>
          </a:p>
          <a:p>
            <a:pPr marL="342900" marR="0" lvl="0" indent="-225425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0012A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密钥协议、参数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342900" marR="0" lvl="0" indent="-225425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0012A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密码套件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342900" marR="0" lvl="0" indent="-225425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0012A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服务器签名认证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77" name="Group 101">
            <a:extLst>
              <a:ext uri="{FF2B5EF4-FFF2-40B4-BE49-F238E27FC236}">
                <a16:creationId xmlns:a16="http://schemas.microsoft.com/office/drawing/2014/main" id="{AC80D357-9C48-4324-87CA-09908CB68F75}"/>
              </a:ext>
            </a:extLst>
          </p:cNvPr>
          <p:cNvGrpSpPr/>
          <p:nvPr/>
        </p:nvGrpSpPr>
        <p:grpSpPr>
          <a:xfrm>
            <a:off x="5562474" y="3117414"/>
            <a:ext cx="326158" cy="369332"/>
            <a:chOff x="10015814" y="1484244"/>
            <a:chExt cx="326158" cy="369332"/>
          </a:xfrm>
        </p:grpSpPr>
        <p:sp>
          <p:nvSpPr>
            <p:cNvPr id="78" name="Oval 102">
              <a:extLst>
                <a:ext uri="{FF2B5EF4-FFF2-40B4-BE49-F238E27FC236}">
                  <a16:creationId xmlns:a16="http://schemas.microsoft.com/office/drawing/2014/main" id="{DB6C2D73-3198-457F-BDEA-C65809EB8600}"/>
                </a:ext>
              </a:extLst>
            </p:cNvPr>
            <p:cNvSpPr/>
            <p:nvPr/>
          </p:nvSpPr>
          <p:spPr>
            <a:xfrm>
              <a:off x="10015814" y="1517597"/>
              <a:ext cx="318052" cy="31805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TextBox 103">
              <a:extLst>
                <a:ext uri="{FF2B5EF4-FFF2-40B4-BE49-F238E27FC236}">
                  <a16:creationId xmlns:a16="http://schemas.microsoft.com/office/drawing/2014/main" id="{E3C67376-E553-4F1F-905D-8CE34B6D470A}"/>
                </a:ext>
              </a:extLst>
            </p:cNvPr>
            <p:cNvSpPr txBox="1"/>
            <p:nvPr/>
          </p:nvSpPr>
          <p:spPr>
            <a:xfrm>
              <a:off x="10029066" y="1484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2</a:t>
              </a:r>
            </a:p>
          </p:txBody>
        </p:sp>
      </p:grpSp>
      <p:sp>
        <p:nvSpPr>
          <p:cNvPr id="81" name="TextBox 95">
            <a:extLst>
              <a:ext uri="{FF2B5EF4-FFF2-40B4-BE49-F238E27FC236}">
                <a16:creationId xmlns:a16="http://schemas.microsoft.com/office/drawing/2014/main" id="{DFABA35B-8D7C-476A-A3DE-00B9CF21D611}"/>
              </a:ext>
            </a:extLst>
          </p:cNvPr>
          <p:cNvSpPr txBox="1"/>
          <p:nvPr/>
        </p:nvSpPr>
        <p:spPr>
          <a:xfrm>
            <a:off x="5858987" y="4790554"/>
            <a:ext cx="33202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client:</a:t>
            </a:r>
          </a:p>
          <a:p>
            <a:pPr marL="342900" marR="0" lvl="0" indent="-225425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0012A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检查服务器认证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342900" marR="0" lvl="0" indent="-225425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0012A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生成密钥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342900" marR="0" lvl="0" indent="-225425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0012A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发送应用请求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例如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HTTPS GET)</a:t>
            </a:r>
          </a:p>
        </p:txBody>
      </p:sp>
      <p:grpSp>
        <p:nvGrpSpPr>
          <p:cNvPr id="82" name="Group 105">
            <a:extLst>
              <a:ext uri="{FF2B5EF4-FFF2-40B4-BE49-F238E27FC236}">
                <a16:creationId xmlns:a16="http://schemas.microsoft.com/office/drawing/2014/main" id="{DBF0B38F-1E89-44D1-993E-C759229BDBBD}"/>
              </a:ext>
            </a:extLst>
          </p:cNvPr>
          <p:cNvGrpSpPr/>
          <p:nvPr/>
        </p:nvGrpSpPr>
        <p:grpSpPr>
          <a:xfrm>
            <a:off x="5549222" y="4780561"/>
            <a:ext cx="326158" cy="369332"/>
            <a:chOff x="10015814" y="1484244"/>
            <a:chExt cx="326158" cy="369332"/>
          </a:xfrm>
        </p:grpSpPr>
        <p:sp>
          <p:nvSpPr>
            <p:cNvPr id="83" name="Oval 106">
              <a:extLst>
                <a:ext uri="{FF2B5EF4-FFF2-40B4-BE49-F238E27FC236}">
                  <a16:creationId xmlns:a16="http://schemas.microsoft.com/office/drawing/2014/main" id="{59E15833-1AF0-465F-A3FC-36308CACC0E2}"/>
                </a:ext>
              </a:extLst>
            </p:cNvPr>
            <p:cNvSpPr/>
            <p:nvPr/>
          </p:nvSpPr>
          <p:spPr>
            <a:xfrm>
              <a:off x="10015814" y="1517597"/>
              <a:ext cx="318052" cy="31805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TextBox 107">
              <a:extLst>
                <a:ext uri="{FF2B5EF4-FFF2-40B4-BE49-F238E27FC236}">
                  <a16:creationId xmlns:a16="http://schemas.microsoft.com/office/drawing/2014/main" id="{9939F8E7-B0A4-4E00-893C-7044DFD7C885}"/>
                </a:ext>
              </a:extLst>
            </p:cNvPr>
            <p:cNvSpPr txBox="1"/>
            <p:nvPr/>
          </p:nvSpPr>
          <p:spPr>
            <a:xfrm>
              <a:off x="10029066" y="1484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95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7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CN" dirty="0"/>
              <a:t>TLS</a:t>
            </a:r>
            <a:r>
              <a:rPr lang="zh-CN" altLang="en-US" dirty="0"/>
              <a:t>：</a:t>
            </a:r>
            <a:r>
              <a:rPr lang="en-US" altLang="zh-CN" dirty="0"/>
              <a:t>1.3 </a:t>
            </a:r>
            <a:r>
              <a:rPr lang="zh-CN" altLang="en-US" dirty="0"/>
              <a:t>握手：</a:t>
            </a:r>
            <a:r>
              <a:rPr lang="en-US" altLang="zh-CN" dirty="0"/>
              <a:t>0 RTT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E7851-9208-4650-AA5A-19D49748BE2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550B2B9F-0BE9-1A40-ABEA-46D697A21EB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W14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0" name="Line 73">
            <a:extLst>
              <a:ext uri="{FF2B5EF4-FFF2-40B4-BE49-F238E27FC236}">
                <a16:creationId xmlns:a16="http://schemas.microsoft.com/office/drawing/2014/main" id="{B3B2EA0E-7FCD-4C92-A018-C7EA1BFA0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070" y="2423881"/>
            <a:ext cx="4486220" cy="109998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5" name="Line 74">
            <a:extLst>
              <a:ext uri="{FF2B5EF4-FFF2-40B4-BE49-F238E27FC236}">
                <a16:creationId xmlns:a16="http://schemas.microsoft.com/office/drawing/2014/main" id="{F218F873-CF58-4280-BB6D-516875123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784" y="2334122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86" name="Group 92">
            <a:extLst>
              <a:ext uri="{FF2B5EF4-FFF2-40B4-BE49-F238E27FC236}">
                <a16:creationId xmlns:a16="http://schemas.microsoft.com/office/drawing/2014/main" id="{61F058D6-D571-4922-800E-69B54DFB8C75}"/>
              </a:ext>
            </a:extLst>
          </p:cNvPr>
          <p:cNvGrpSpPr>
            <a:grpSpLocks/>
          </p:cNvGrpSpPr>
          <p:nvPr/>
        </p:nvGrpSpPr>
        <p:grpSpPr bwMode="auto">
          <a:xfrm>
            <a:off x="153433" y="1754137"/>
            <a:ext cx="775403" cy="566176"/>
            <a:chOff x="-44" y="1473"/>
            <a:chExt cx="981" cy="1105"/>
          </a:xfrm>
        </p:grpSpPr>
        <p:pic>
          <p:nvPicPr>
            <p:cNvPr id="87" name="Picture 93" descr="desktop_computer_stylized_medium">
              <a:extLst>
                <a:ext uri="{FF2B5EF4-FFF2-40B4-BE49-F238E27FC236}">
                  <a16:creationId xmlns:a16="http://schemas.microsoft.com/office/drawing/2014/main" id="{B6A1440A-5AC2-4DC5-A06E-ABA9EEF2D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C785C917-ECA3-4707-8A19-348A3AAD7E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9" name="Group 95">
            <a:extLst>
              <a:ext uri="{FF2B5EF4-FFF2-40B4-BE49-F238E27FC236}">
                <a16:creationId xmlns:a16="http://schemas.microsoft.com/office/drawing/2014/main" id="{A0F46909-BEB7-4881-A0DD-1293D923C9B9}"/>
              </a:ext>
            </a:extLst>
          </p:cNvPr>
          <p:cNvGrpSpPr>
            <a:grpSpLocks/>
          </p:cNvGrpSpPr>
          <p:nvPr/>
        </p:nvGrpSpPr>
        <p:grpSpPr bwMode="auto">
          <a:xfrm>
            <a:off x="5022460" y="1733424"/>
            <a:ext cx="318750" cy="557545"/>
            <a:chOff x="4140" y="429"/>
            <a:chExt cx="1425" cy="2396"/>
          </a:xfrm>
        </p:grpSpPr>
        <p:sp>
          <p:nvSpPr>
            <p:cNvPr id="90" name="Freeform 96">
              <a:extLst>
                <a:ext uri="{FF2B5EF4-FFF2-40B4-BE49-F238E27FC236}">
                  <a16:creationId xmlns:a16="http://schemas.microsoft.com/office/drawing/2014/main" id="{148AB6C5-27A9-458D-9EB5-E11392CA6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97">
              <a:extLst>
                <a:ext uri="{FF2B5EF4-FFF2-40B4-BE49-F238E27FC236}">
                  <a16:creationId xmlns:a16="http://schemas.microsoft.com/office/drawing/2014/main" id="{157C4FBB-A067-4508-9800-23FC15A8F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92" name="Freeform 98">
              <a:extLst>
                <a:ext uri="{FF2B5EF4-FFF2-40B4-BE49-F238E27FC236}">
                  <a16:creationId xmlns:a16="http://schemas.microsoft.com/office/drawing/2014/main" id="{FFB3F949-5EB5-48A4-8096-402885A2A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Freeform 99">
              <a:extLst>
                <a:ext uri="{FF2B5EF4-FFF2-40B4-BE49-F238E27FC236}">
                  <a16:creationId xmlns:a16="http://schemas.microsoft.com/office/drawing/2014/main" id="{061B4BC3-ACEC-4ADF-A940-248FC0A19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" name="Rectangle 100">
              <a:extLst>
                <a:ext uri="{FF2B5EF4-FFF2-40B4-BE49-F238E27FC236}">
                  <a16:creationId xmlns:a16="http://schemas.microsoft.com/office/drawing/2014/main" id="{737D4755-6ADA-4089-AC79-440493E4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95" name="Group 101">
              <a:extLst>
                <a:ext uri="{FF2B5EF4-FFF2-40B4-BE49-F238E27FC236}">
                  <a16:creationId xmlns:a16="http://schemas.microsoft.com/office/drawing/2014/main" id="{19A98AF9-7C37-432B-8F4A-B1F8AF11D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0" name="AutoShape 102">
                <a:extLst>
                  <a:ext uri="{FF2B5EF4-FFF2-40B4-BE49-F238E27FC236}">
                    <a16:creationId xmlns:a16="http://schemas.microsoft.com/office/drawing/2014/main" id="{D914EE92-955B-4905-9751-74AA31581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1" name="AutoShape 103">
                <a:extLst>
                  <a:ext uri="{FF2B5EF4-FFF2-40B4-BE49-F238E27FC236}">
                    <a16:creationId xmlns:a16="http://schemas.microsoft.com/office/drawing/2014/main" id="{3F8C09A6-91E9-403C-AE5C-B8277BB39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6" name="Rectangle 104">
              <a:extLst>
                <a:ext uri="{FF2B5EF4-FFF2-40B4-BE49-F238E27FC236}">
                  <a16:creationId xmlns:a16="http://schemas.microsoft.com/office/drawing/2014/main" id="{0A009E18-3DEC-46C8-8D9F-1855442CD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97" name="Group 105">
              <a:extLst>
                <a:ext uri="{FF2B5EF4-FFF2-40B4-BE49-F238E27FC236}">
                  <a16:creationId xmlns:a16="http://schemas.microsoft.com/office/drawing/2014/main" id="{C89E270D-0202-4B0A-99E3-9AEAD7F93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8" name="AutoShape 106">
                <a:extLst>
                  <a:ext uri="{FF2B5EF4-FFF2-40B4-BE49-F238E27FC236}">
                    <a16:creationId xmlns:a16="http://schemas.microsoft.com/office/drawing/2014/main" id="{1BE81077-7C72-4641-A771-03FE018F4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9" name="AutoShape 107">
                <a:extLst>
                  <a:ext uri="{FF2B5EF4-FFF2-40B4-BE49-F238E27FC236}">
                    <a16:creationId xmlns:a16="http://schemas.microsoft.com/office/drawing/2014/main" id="{BFD458F5-D1D6-4AE1-9624-A7CF3C5D2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" name="Rectangle 108">
              <a:extLst>
                <a:ext uri="{FF2B5EF4-FFF2-40B4-BE49-F238E27FC236}">
                  <a16:creationId xmlns:a16="http://schemas.microsoft.com/office/drawing/2014/main" id="{98EFB57E-0F02-4DC2-BB04-E939CBDC6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99" name="Rectangle 109">
              <a:extLst>
                <a:ext uri="{FF2B5EF4-FFF2-40B4-BE49-F238E27FC236}">
                  <a16:creationId xmlns:a16="http://schemas.microsoft.com/office/drawing/2014/main" id="{621D5023-BFAB-4B72-80EA-24D659DF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100" name="Group 110">
              <a:extLst>
                <a:ext uri="{FF2B5EF4-FFF2-40B4-BE49-F238E27FC236}">
                  <a16:creationId xmlns:a16="http://schemas.microsoft.com/office/drawing/2014/main" id="{9173CE75-7FDA-4EEB-AB1C-2096CEC6BA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6" name="AutoShape 111">
                <a:extLst>
                  <a:ext uri="{FF2B5EF4-FFF2-40B4-BE49-F238E27FC236}">
                    <a16:creationId xmlns:a16="http://schemas.microsoft.com/office/drawing/2014/main" id="{AC6017CB-247C-4B35-83AD-E761A5A9F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7" name="AutoShape 112">
                <a:extLst>
                  <a:ext uri="{FF2B5EF4-FFF2-40B4-BE49-F238E27FC236}">
                    <a16:creationId xmlns:a16="http://schemas.microsoft.com/office/drawing/2014/main" id="{CC6C9BFA-910E-4567-86C4-7B80ACA44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01" name="Freeform 113">
              <a:extLst>
                <a:ext uri="{FF2B5EF4-FFF2-40B4-BE49-F238E27FC236}">
                  <a16:creationId xmlns:a16="http://schemas.microsoft.com/office/drawing/2014/main" id="{79258DB3-24E4-495C-A679-C6DF5A091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02" name="Group 114">
              <a:extLst>
                <a:ext uri="{FF2B5EF4-FFF2-40B4-BE49-F238E27FC236}">
                  <a16:creationId xmlns:a16="http://schemas.microsoft.com/office/drawing/2014/main" id="{B64496F5-1B3E-4199-8109-5D730617B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4" name="AutoShape 115">
                <a:extLst>
                  <a:ext uri="{FF2B5EF4-FFF2-40B4-BE49-F238E27FC236}">
                    <a16:creationId xmlns:a16="http://schemas.microsoft.com/office/drawing/2014/main" id="{85B52749-2A98-49A5-85F8-0B9CB247C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5" name="AutoShape 116">
                <a:extLst>
                  <a:ext uri="{FF2B5EF4-FFF2-40B4-BE49-F238E27FC236}">
                    <a16:creationId xmlns:a16="http://schemas.microsoft.com/office/drawing/2014/main" id="{58A5CC4F-0A86-4646-8C3B-6799C24A1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03" name="Rectangle 117">
              <a:extLst>
                <a:ext uri="{FF2B5EF4-FFF2-40B4-BE49-F238E27FC236}">
                  <a16:creationId xmlns:a16="http://schemas.microsoft.com/office/drawing/2014/main" id="{C823B0ED-11AD-4584-953C-883CF69EA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4" name="Freeform 118">
              <a:extLst>
                <a:ext uri="{FF2B5EF4-FFF2-40B4-BE49-F238E27FC236}">
                  <a16:creationId xmlns:a16="http://schemas.microsoft.com/office/drawing/2014/main" id="{72783D18-7680-4C50-9C7A-E5BBD09DC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5" name="Freeform 119">
              <a:extLst>
                <a:ext uri="{FF2B5EF4-FFF2-40B4-BE49-F238E27FC236}">
                  <a16:creationId xmlns:a16="http://schemas.microsoft.com/office/drawing/2014/main" id="{5EFEC184-5710-4244-A97A-A0F5303F1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Oval 120">
              <a:extLst>
                <a:ext uri="{FF2B5EF4-FFF2-40B4-BE49-F238E27FC236}">
                  <a16:creationId xmlns:a16="http://schemas.microsoft.com/office/drawing/2014/main" id="{C13E5933-C5AD-4347-BAC8-44C13E07A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7" name="Freeform 121">
              <a:extLst>
                <a:ext uri="{FF2B5EF4-FFF2-40B4-BE49-F238E27FC236}">
                  <a16:creationId xmlns:a16="http://schemas.microsoft.com/office/drawing/2014/main" id="{8F6D2D2C-65D5-4BD6-847C-5FD0B2C4C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AutoShape 122">
              <a:extLst>
                <a:ext uri="{FF2B5EF4-FFF2-40B4-BE49-F238E27FC236}">
                  <a16:creationId xmlns:a16="http://schemas.microsoft.com/office/drawing/2014/main" id="{E5FDBE6B-8330-47AD-9196-0E7A1C6E4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9" name="AutoShape 123">
              <a:extLst>
                <a:ext uri="{FF2B5EF4-FFF2-40B4-BE49-F238E27FC236}">
                  <a16:creationId xmlns:a16="http://schemas.microsoft.com/office/drawing/2014/main" id="{7421E10F-5C34-4623-9C8E-DC305EFF3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0" name="Oval 124">
              <a:extLst>
                <a:ext uri="{FF2B5EF4-FFF2-40B4-BE49-F238E27FC236}">
                  <a16:creationId xmlns:a16="http://schemas.microsoft.com/office/drawing/2014/main" id="{63A14F67-2FBC-48CE-BB8A-8D71EC023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1" name="Oval 125">
              <a:extLst>
                <a:ext uri="{FF2B5EF4-FFF2-40B4-BE49-F238E27FC236}">
                  <a16:creationId xmlns:a16="http://schemas.microsoft.com/office/drawing/2014/main" id="{261D968A-246F-47F7-9F66-156BEABF7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112" name="Oval 126">
              <a:extLst>
                <a:ext uri="{FF2B5EF4-FFF2-40B4-BE49-F238E27FC236}">
                  <a16:creationId xmlns:a16="http://schemas.microsoft.com/office/drawing/2014/main" id="{04886FA5-1A16-43DA-BEAA-9DA553D94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3" name="Rectangle 127">
              <a:extLst>
                <a:ext uri="{FF2B5EF4-FFF2-40B4-BE49-F238E27FC236}">
                  <a16:creationId xmlns:a16="http://schemas.microsoft.com/office/drawing/2014/main" id="{5C4CB1E0-A45D-4CF3-AF4F-CAC1D6185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2" name="Line 74">
            <a:extLst>
              <a:ext uri="{FF2B5EF4-FFF2-40B4-BE49-F238E27FC236}">
                <a16:creationId xmlns:a16="http://schemas.microsoft.com/office/drawing/2014/main" id="{A0088C70-D4D8-4D51-A675-E226985170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5905" y="2247983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23" name="Line 73">
            <a:extLst>
              <a:ext uri="{FF2B5EF4-FFF2-40B4-BE49-F238E27FC236}">
                <a16:creationId xmlns:a16="http://schemas.microsoft.com/office/drawing/2014/main" id="{6EFF0DAC-83DA-43A1-B888-B85701A21F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190" y="4067208"/>
            <a:ext cx="4453089" cy="7487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24" name="Rectangle 77">
            <a:extLst>
              <a:ext uri="{FF2B5EF4-FFF2-40B4-BE49-F238E27FC236}">
                <a16:creationId xmlns:a16="http://schemas.microsoft.com/office/drawing/2014/main" id="{9F2A1401-8720-45D9-A19B-8EC15F16F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713" y="2620380"/>
            <a:ext cx="1049579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25" name="Rectangle 79">
            <a:extLst>
              <a:ext uri="{FF2B5EF4-FFF2-40B4-BE49-F238E27FC236}">
                <a16:creationId xmlns:a16="http://schemas.microsoft.com/office/drawing/2014/main" id="{154D3830-B5C0-402B-A8E0-6C8C21C6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73" y="2869228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26" name="Rectangle 72">
            <a:extLst>
              <a:ext uri="{FF2B5EF4-FFF2-40B4-BE49-F238E27FC236}">
                <a16:creationId xmlns:a16="http://schemas.microsoft.com/office/drawing/2014/main" id="{2F21B092-CBF8-45B8-AC77-F028003AD61F}"/>
              </a:ext>
            </a:extLst>
          </p:cNvPr>
          <p:cNvSpPr/>
          <p:nvPr/>
        </p:nvSpPr>
        <p:spPr>
          <a:xfrm>
            <a:off x="1243142" y="2132388"/>
            <a:ext cx="2637181" cy="1391480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TextBox 70">
            <a:extLst>
              <a:ext uri="{FF2B5EF4-FFF2-40B4-BE49-F238E27FC236}">
                <a16:creationId xmlns:a16="http://schemas.microsoft.com/office/drawing/2014/main" id="{7DEA14A2-E809-44C0-8C60-7CEA5B809CF8}"/>
              </a:ext>
            </a:extLst>
          </p:cNvPr>
          <p:cNvSpPr txBox="1"/>
          <p:nvPr/>
        </p:nvSpPr>
        <p:spPr>
          <a:xfrm>
            <a:off x="1229889" y="2132388"/>
            <a:ext cx="2676939" cy="128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client hello:</a:t>
            </a:r>
          </a:p>
          <a:p>
            <a:pPr marL="285750" marR="0" lvl="0" indent="-2206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12A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supported cipher suites</a:t>
            </a:r>
          </a:p>
          <a:p>
            <a:pPr marL="285750" marR="0" lvl="0" indent="-2206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12A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DH key agreement protocol, parameters</a:t>
            </a:r>
          </a:p>
          <a:p>
            <a:pPr marL="285750" marR="0" lvl="0" indent="-2206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12A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application data</a:t>
            </a:r>
          </a:p>
        </p:txBody>
      </p:sp>
      <p:grpSp>
        <p:nvGrpSpPr>
          <p:cNvPr id="128" name="Group 81">
            <a:extLst>
              <a:ext uri="{FF2B5EF4-FFF2-40B4-BE49-F238E27FC236}">
                <a16:creationId xmlns:a16="http://schemas.microsoft.com/office/drawing/2014/main" id="{0312EC3A-C143-48BA-A15C-5E8F290747C3}"/>
              </a:ext>
            </a:extLst>
          </p:cNvPr>
          <p:cNvGrpSpPr/>
          <p:nvPr/>
        </p:nvGrpSpPr>
        <p:grpSpPr>
          <a:xfrm>
            <a:off x="1196758" y="3808793"/>
            <a:ext cx="2683565" cy="1437857"/>
            <a:chOff x="8382000" y="2670313"/>
            <a:chExt cx="2683565" cy="1437857"/>
          </a:xfrm>
        </p:grpSpPr>
        <p:sp>
          <p:nvSpPr>
            <p:cNvPr id="129" name="Rectangle 79">
              <a:extLst>
                <a:ext uri="{FF2B5EF4-FFF2-40B4-BE49-F238E27FC236}">
                  <a16:creationId xmlns:a16="http://schemas.microsoft.com/office/drawing/2014/main" id="{41F991F8-EFD9-4531-87D7-4A225D91C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84" y="3407153"/>
              <a:ext cx="593334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0" name="Rectangle 79">
              <a:extLst>
                <a:ext uri="{FF2B5EF4-FFF2-40B4-BE49-F238E27FC236}">
                  <a16:creationId xmlns:a16="http://schemas.microsoft.com/office/drawing/2014/main" id="{820AE168-6AF1-4D84-9BB0-245923D96D8C}"/>
                </a:ext>
              </a:extLst>
            </p:cNvPr>
            <p:cNvSpPr/>
            <p:nvPr/>
          </p:nvSpPr>
          <p:spPr>
            <a:xfrm>
              <a:off x="8382000" y="2683565"/>
              <a:ext cx="2683565" cy="142460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TextBox 80">
              <a:extLst>
                <a:ext uri="{FF2B5EF4-FFF2-40B4-BE49-F238E27FC236}">
                  <a16:creationId xmlns:a16="http://schemas.microsoft.com/office/drawing/2014/main" id="{84DD0A88-79DB-470A-9ABB-D5D6D9C77F0F}"/>
                </a:ext>
              </a:extLst>
            </p:cNvPr>
            <p:cNvSpPr txBox="1"/>
            <p:nvPr/>
          </p:nvSpPr>
          <p:spPr>
            <a:xfrm>
              <a:off x="8382000" y="2670313"/>
              <a:ext cx="2670313" cy="1255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server hello:</a:t>
              </a:r>
            </a:p>
            <a:p>
              <a:pPr marL="285750" marR="0" lvl="0" indent="-220663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12A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selected cipher suite</a:t>
              </a:r>
            </a:p>
            <a:p>
              <a:pPr marL="285750" marR="0" lvl="0" indent="-220663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12A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DH key agreement protocol, parameters</a:t>
              </a:r>
            </a:p>
            <a:p>
              <a:pPr marL="285750" marR="0" lvl="0" indent="-220663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12A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application data (reply)</a:t>
              </a:r>
            </a:p>
          </p:txBody>
        </p:sp>
      </p:grpSp>
      <p:sp>
        <p:nvSpPr>
          <p:cNvPr id="132" name="TextBox 91">
            <a:extLst>
              <a:ext uri="{FF2B5EF4-FFF2-40B4-BE49-F238E27FC236}">
                <a16:creationId xmlns:a16="http://schemas.microsoft.com/office/drawing/2014/main" id="{4940D81C-F96A-4F4A-8AF9-0AA0607DE0C1}"/>
              </a:ext>
            </a:extLst>
          </p:cNvPr>
          <p:cNvSpPr txBox="1"/>
          <p:nvPr/>
        </p:nvSpPr>
        <p:spPr>
          <a:xfrm>
            <a:off x="156463" y="5557142"/>
            <a:ext cx="940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client </a:t>
            </a:r>
          </a:p>
        </p:txBody>
      </p:sp>
      <p:sp>
        <p:nvSpPr>
          <p:cNvPr id="133" name="TextBox 96">
            <a:extLst>
              <a:ext uri="{FF2B5EF4-FFF2-40B4-BE49-F238E27FC236}">
                <a16:creationId xmlns:a16="http://schemas.microsoft.com/office/drawing/2014/main" id="{A01297AC-4C60-4029-8C4E-3FD38B675FD4}"/>
              </a:ext>
            </a:extLst>
          </p:cNvPr>
          <p:cNvSpPr txBox="1"/>
          <p:nvPr/>
        </p:nvSpPr>
        <p:spPr>
          <a:xfrm>
            <a:off x="4648949" y="5577020"/>
            <a:ext cx="10137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server </a:t>
            </a:r>
          </a:p>
        </p:txBody>
      </p:sp>
      <p:sp>
        <p:nvSpPr>
          <p:cNvPr id="134" name="Rectangle 3">
            <a:extLst>
              <a:ext uri="{FF2B5EF4-FFF2-40B4-BE49-F238E27FC236}">
                <a16:creationId xmlns:a16="http://schemas.microsoft.com/office/drawing/2014/main" id="{91F3DF21-85B1-494A-912C-85635CA0AD9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5533576" y="1480539"/>
            <a:ext cx="3292067" cy="464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初始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Hello message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包含加密的应用层数据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itchFamily="34" charset="0"/>
              <a:buChar char="●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“恢复”客户机和服务器之间的早期连接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itchFamily="34" charset="0"/>
              <a:buChar char="●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使用从早期连接中“恢复的主密钥”加密应用层数据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容易受到重放攻击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itchFamily="34" charset="0"/>
              <a:buChar char="●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HTTP GET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之类的不修改服务端状态的请求，是没关系的。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12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公钥加密算法：</a:t>
            </a:r>
            <a:r>
              <a:rPr lang="en-US" altLang="zh-CN" dirty="0"/>
              <a:t>RSA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 txBox="1">
            <a:spLocks/>
          </p:cNvSpPr>
          <p:nvPr/>
        </p:nvSpPr>
        <p:spPr>
          <a:xfrm>
            <a:off x="435429" y="1412776"/>
            <a:ext cx="10515600" cy="59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>
                <a:latin typeface="+mn-lt"/>
              </a:rPr>
              <a:t>RSA </a:t>
            </a:r>
            <a:r>
              <a:rPr lang="zh-CN" altLang="en-US" sz="3200" dirty="0">
                <a:latin typeface="+mn-lt"/>
              </a:rPr>
              <a:t>举例</a:t>
            </a:r>
            <a:r>
              <a:rPr lang="en-US" sz="3200" dirty="0">
                <a:latin typeface="+mn-lt"/>
              </a:rPr>
              <a:t>:</a:t>
            </a:r>
            <a:endParaRPr lang="en-US" sz="3600" dirty="0">
              <a:latin typeface="+mn-lt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B0DD009-6BF8-9B41-9C00-98FA2E9C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27" y="2099327"/>
            <a:ext cx="5851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Bob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选择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+mn-lt"/>
                <a:cs typeface="Arial" charset="0"/>
              </a:rPr>
              <a:t>p=5, q=7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. 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那么对应的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+mn-lt"/>
                <a:cs typeface="Arial" charset="0"/>
              </a:rPr>
              <a:t>n=35, z=24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C293842-DC20-4B4C-B1AD-4749A530D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2" y="2523189"/>
            <a:ext cx="54890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选择一个 </a:t>
            </a:r>
            <a:r>
              <a:rPr lang="en-US" sz="2400" i="1" dirty="0">
                <a:solidFill>
                  <a:srgbClr val="000000"/>
                </a:solidFill>
                <a:latin typeface="+mn-lt"/>
                <a:cs typeface="Arial" charset="0"/>
              </a:rPr>
              <a:t>e=5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 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确保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+mn-lt"/>
                <a:cs typeface="Arial" charset="0"/>
              </a:rPr>
              <a:t>e, z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cs typeface="Arial" charset="0"/>
              </a:rPr>
              <a:t>互质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00"/>
                </a:solidFill>
                <a:latin typeface="+mn-lt"/>
                <a:cs typeface="Arial" charset="0"/>
              </a:rPr>
              <a:t>                    d=29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(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cs typeface="Arial" charset="0"/>
              </a:rPr>
              <a:t>确保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+mn-lt"/>
                <a:cs typeface="Arial" charset="0"/>
              </a:rPr>
              <a:t>ed-1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cs typeface="Arial" charset="0"/>
              </a:rPr>
              <a:t>可以被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z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cs typeface="Arial" charset="0"/>
              </a:rPr>
              <a:t>整除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FBF81FF-D042-0E4E-BE40-EB560CEC1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618" y="4264677"/>
            <a:ext cx="151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bit pattern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E8319D7-A62A-7B4C-A347-CD7574E56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24" y="4240864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F445430-8120-FB43-B18D-70F17C4B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543" y="4261502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8E6A7F1C-7108-5449-8193-1321ACFA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553" y="410910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e</a:t>
            </a:r>
          </a:p>
        </p:txBody>
      </p:sp>
      <p:grpSp>
        <p:nvGrpSpPr>
          <p:cNvPr id="12" name="Group 9">
            <a:extLst>
              <a:ext uri="{FF2B5EF4-FFF2-40B4-BE49-F238E27FC236}">
                <a16:creationId xmlns:a16="http://schemas.microsoft.com/office/drawing/2014/main" id="{1A927CF2-FBEE-C949-ACEF-A5C2A74C9C6F}"/>
              </a:ext>
            </a:extLst>
          </p:cNvPr>
          <p:cNvGrpSpPr>
            <a:grpSpLocks/>
          </p:cNvGrpSpPr>
          <p:nvPr/>
        </p:nvGrpSpPr>
        <p:grpSpPr bwMode="auto">
          <a:xfrm>
            <a:off x="6697662" y="4142439"/>
            <a:ext cx="1858962" cy="590550"/>
            <a:chOff x="2770" y="1773"/>
            <a:chExt cx="1171" cy="372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19C1075F-254D-0B48-9778-9E9562D0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1854"/>
              <a:ext cx="11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c = m  mod  n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E4D271F5-00DA-E94B-AD49-5AF427F13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177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86499D3F-2848-0748-A706-290A93EF1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0730" y="4804427"/>
            <a:ext cx="1343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0000l000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21EA5B24-1503-1343-BEB8-1B4FE1C0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075" y="4794902"/>
            <a:ext cx="495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12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06F66DC-AD7F-0E4E-A0BB-4A6279D55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032" y="4786964"/>
            <a:ext cx="9621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24832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E746DBFE-0909-1D47-A24F-4CF5FE322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800" y="4785377"/>
            <a:ext cx="495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17</a:t>
            </a:r>
          </a:p>
        </p:txBody>
      </p:sp>
      <p:sp>
        <p:nvSpPr>
          <p:cNvPr id="19" name="Text Box 28">
            <a:extLst>
              <a:ext uri="{FF2B5EF4-FFF2-40B4-BE49-F238E27FC236}">
                <a16:creationId xmlns:a16="http://schemas.microsoft.com/office/drawing/2014/main" id="{EFF46EF4-7BA8-8949-B84B-E9B1E644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62" y="4566302"/>
            <a:ext cx="8819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99"/>
                </a:solidFill>
                <a:latin typeface="+mn-lt"/>
                <a:cs typeface="Arial" charset="0"/>
              </a:rPr>
              <a:t>加密</a:t>
            </a:r>
            <a:r>
              <a:rPr lang="en-US" sz="2400" dirty="0">
                <a:solidFill>
                  <a:srgbClr val="000099"/>
                </a:solidFill>
                <a:latin typeface="+mn-lt"/>
                <a:cs typeface="Arial" charset="0"/>
              </a:rPr>
              <a:t>:</a:t>
            </a:r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11939F08-D7FB-D941-9914-067FA0FF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2" y="3466164"/>
            <a:ext cx="2831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cs typeface="Arial" charset="0"/>
              </a:rPr>
              <a:t>加密一个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8-bit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cs typeface="Arial" charset="0"/>
              </a:rPr>
              <a:t>消息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.</a:t>
            </a:r>
          </a:p>
        </p:txBody>
      </p:sp>
      <p:sp>
        <p:nvSpPr>
          <p:cNvPr id="21" name="Right Brace 1">
            <a:extLst>
              <a:ext uri="{FF2B5EF4-FFF2-40B4-BE49-F238E27FC236}">
                <a16:creationId xmlns:a16="http://schemas.microsoft.com/office/drawing/2014/main" id="{E98DD281-14BA-E246-B6C3-6B66EF2CC6C1}"/>
              </a:ext>
            </a:extLst>
          </p:cNvPr>
          <p:cNvSpPr>
            <a:spLocks/>
          </p:cNvSpPr>
          <p:nvPr/>
        </p:nvSpPr>
        <p:spPr bwMode="auto">
          <a:xfrm rot="5400000">
            <a:off x="2520949" y="4002740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" name="Right Brace 31">
            <a:extLst>
              <a:ext uri="{FF2B5EF4-FFF2-40B4-BE49-F238E27FC236}">
                <a16:creationId xmlns:a16="http://schemas.microsoft.com/office/drawing/2014/main" id="{2307264E-9C5B-5A43-AFD8-13406440796F}"/>
              </a:ext>
            </a:extLst>
          </p:cNvPr>
          <p:cNvSpPr>
            <a:spLocks/>
          </p:cNvSpPr>
          <p:nvPr/>
        </p:nvSpPr>
        <p:spPr bwMode="auto">
          <a:xfrm rot="5400000">
            <a:off x="3843336" y="4475815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3" name="Right Brace 32">
            <a:extLst>
              <a:ext uri="{FF2B5EF4-FFF2-40B4-BE49-F238E27FC236}">
                <a16:creationId xmlns:a16="http://schemas.microsoft.com/office/drawing/2014/main" id="{877E4C41-AB3C-E740-BA48-3E574A17A614}"/>
              </a:ext>
            </a:extLst>
          </p:cNvPr>
          <p:cNvSpPr>
            <a:spLocks/>
          </p:cNvSpPr>
          <p:nvPr/>
        </p:nvSpPr>
        <p:spPr bwMode="auto">
          <a:xfrm rot="5400000">
            <a:off x="5090318" y="4481370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4" name="Right Brace 33">
            <a:extLst>
              <a:ext uri="{FF2B5EF4-FFF2-40B4-BE49-F238E27FC236}">
                <a16:creationId xmlns:a16="http://schemas.microsoft.com/office/drawing/2014/main" id="{1C88363E-5034-0A4B-A052-583195F4E9F2}"/>
              </a:ext>
            </a:extLst>
          </p:cNvPr>
          <p:cNvSpPr>
            <a:spLocks/>
          </p:cNvSpPr>
          <p:nvPr/>
        </p:nvSpPr>
        <p:spPr bwMode="auto">
          <a:xfrm rot="5400000">
            <a:off x="7632699" y="3691589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5" name="Group 102">
            <a:extLst>
              <a:ext uri="{FF2B5EF4-FFF2-40B4-BE49-F238E27FC236}">
                <a16:creationId xmlns:a16="http://schemas.microsoft.com/office/drawing/2014/main" id="{848CF0B2-3182-EF47-B3D7-985E8B8AFB67}"/>
              </a:ext>
            </a:extLst>
          </p:cNvPr>
          <p:cNvGrpSpPr>
            <a:grpSpLocks/>
          </p:cNvGrpSpPr>
          <p:nvPr/>
        </p:nvGrpSpPr>
        <p:grpSpPr bwMode="auto">
          <a:xfrm>
            <a:off x="638441" y="5528329"/>
            <a:ext cx="7333981" cy="1155129"/>
            <a:chOff x="742454" y="4729397"/>
            <a:chExt cx="7334749" cy="1154450"/>
          </a:xfrm>
        </p:grpSpPr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55FD3CE7-0885-8446-8200-9A0EEE48B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416" y="4873856"/>
              <a:ext cx="314543" cy="461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27" name="Group 17">
              <a:extLst>
                <a:ext uri="{FF2B5EF4-FFF2-40B4-BE49-F238E27FC236}">
                  <a16:creationId xmlns:a16="http://schemas.microsoft.com/office/drawing/2014/main" id="{F7AFF9D6-B4A1-9E43-B57B-496703EDA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1570" y="4766587"/>
              <a:ext cx="1858963" cy="590551"/>
              <a:chOff x="2770" y="1773"/>
              <a:chExt cx="1171" cy="372"/>
            </a:xfrm>
          </p:grpSpPr>
          <p:sp>
            <p:nvSpPr>
              <p:cNvPr id="38" name="Text Box 18">
                <a:extLst>
                  <a:ext uri="{FF2B5EF4-FFF2-40B4-BE49-F238E27FC236}">
                    <a16:creationId xmlns:a16="http://schemas.microsoft.com/office/drawing/2014/main" id="{EDB87C99-05D3-7F4D-AC08-ECF06ECA0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0" y="1854"/>
                <a:ext cx="117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39" name="Text Box 19">
                <a:extLst>
                  <a:ext uri="{FF2B5EF4-FFF2-40B4-BE49-F238E27FC236}">
                    <a16:creationId xmlns:a16="http://schemas.microsoft.com/office/drawing/2014/main" id="{8DE61BF2-BDC1-1542-9084-C17039C475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1" y="1773"/>
                <a:ext cx="21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1F8625A9-6775-A54A-A7DF-25E164F01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306" y="5409753"/>
              <a:ext cx="495701" cy="461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17</a:t>
              </a: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E3D9D933-964F-B246-9386-8B8396975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9510" y="5541062"/>
              <a:ext cx="3012678" cy="276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D9BF4DD4-D8B3-E841-9716-E4DB33C53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2881" y="5422453"/>
              <a:ext cx="495701" cy="461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12</a:t>
              </a:r>
            </a:p>
          </p:txBody>
        </p:sp>
        <p:grpSp>
          <p:nvGrpSpPr>
            <p:cNvPr id="31" name="Group 23">
              <a:extLst>
                <a:ext uri="{FF2B5EF4-FFF2-40B4-BE49-F238E27FC236}">
                  <a16:creationId xmlns:a16="http://schemas.microsoft.com/office/drawing/2014/main" id="{8885D463-FAA8-9140-9A84-C0EDE70EF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2031" y="4729397"/>
              <a:ext cx="492125" cy="615951"/>
              <a:chOff x="3042" y="2876"/>
              <a:chExt cx="310" cy="388"/>
            </a:xfrm>
          </p:grpSpPr>
          <p:sp>
            <p:nvSpPr>
              <p:cNvPr id="36" name="Text Box 24">
                <a:extLst>
                  <a:ext uri="{FF2B5EF4-FFF2-40B4-BE49-F238E27FC236}">
                    <a16:creationId xmlns:a16="http://schemas.microsoft.com/office/drawing/2014/main" id="{6D72F36B-148A-AA4C-8FE5-CC456C4F9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2" y="2973"/>
                <a:ext cx="19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37" name="Text Box 25">
                <a:extLst>
                  <a:ext uri="{FF2B5EF4-FFF2-40B4-BE49-F238E27FC236}">
                    <a16:creationId xmlns:a16="http://schemas.microsoft.com/office/drawing/2014/main" id="{678A0FE0-D6EC-FC46-B048-C1C5F1AFE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4" y="2876"/>
                <a:ext cx="21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32" name="Text Box 29">
              <a:extLst>
                <a:ext uri="{FF2B5EF4-FFF2-40B4-BE49-F238E27FC236}">
                  <a16:creationId xmlns:a16="http://schemas.microsoft.com/office/drawing/2014/main" id="{9263726D-66BD-4840-925A-32F3F8E7C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54" y="5059140"/>
              <a:ext cx="882065" cy="461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解密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:</a:t>
              </a:r>
            </a:p>
          </p:txBody>
        </p:sp>
        <p:sp>
          <p:nvSpPr>
            <p:cNvPr id="33" name="Right Brace 36">
              <a:extLst>
                <a:ext uri="{FF2B5EF4-FFF2-40B4-BE49-F238E27FC236}">
                  <a16:creationId xmlns:a16="http://schemas.microsoft.com/office/drawing/2014/main" id="{806B4247-52E0-F94A-A51F-3FF58755CF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4" name="Right Brace 37">
              <a:extLst>
                <a:ext uri="{FF2B5EF4-FFF2-40B4-BE49-F238E27FC236}">
                  <a16:creationId xmlns:a16="http://schemas.microsoft.com/office/drawing/2014/main" id="{780C030B-9AB8-4A41-9DF9-D8B492D150D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5" name="Right Brace 38">
              <a:extLst>
                <a:ext uri="{FF2B5EF4-FFF2-40B4-BE49-F238E27FC236}">
                  <a16:creationId xmlns:a16="http://schemas.microsoft.com/office/drawing/2014/main" id="{B97D913A-A8C6-074F-AC8F-39F524A3F81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0" name="Left-Right Arrow 117">
            <a:extLst>
              <a:ext uri="{FF2B5EF4-FFF2-40B4-BE49-F238E27FC236}">
                <a16:creationId xmlns:a16="http://schemas.microsoft.com/office/drawing/2014/main" id="{7E5EB329-6AAF-B24A-AEA1-CE46E0712404}"/>
              </a:ext>
            </a:extLst>
          </p:cNvPr>
          <p:cNvSpPr>
            <a:spLocks noChangeArrowheads="1"/>
          </p:cNvSpPr>
          <p:nvPr/>
        </p:nvSpPr>
        <p:spPr bwMode="auto">
          <a:xfrm rot="1604466">
            <a:off x="4008437" y="5626752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rgbClr val="3333C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B8CE91-8D56-478F-850F-2CC4008C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83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公钥加密算法：</a:t>
            </a:r>
            <a:r>
              <a:rPr lang="en-US" altLang="zh-CN" dirty="0"/>
              <a:t>RSA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 txBox="1">
            <a:spLocks/>
          </p:cNvSpPr>
          <p:nvPr/>
        </p:nvSpPr>
        <p:spPr>
          <a:xfrm>
            <a:off x="435429" y="1412776"/>
            <a:ext cx="10515600" cy="59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200" dirty="0">
                <a:latin typeface="+mn-lt"/>
              </a:rPr>
              <a:t>为什么</a:t>
            </a:r>
            <a:r>
              <a:rPr lang="en-US" altLang="zh-CN" sz="3200" dirty="0">
                <a:latin typeface="+mn-lt"/>
              </a:rPr>
              <a:t>RSA</a:t>
            </a:r>
            <a:r>
              <a:rPr lang="zh-CN" altLang="en-US" sz="3200" dirty="0">
                <a:latin typeface="+mn-lt"/>
              </a:rPr>
              <a:t>加密是可行的</a:t>
            </a:r>
            <a:r>
              <a:rPr lang="en-US" sz="3200" dirty="0">
                <a:latin typeface="+mn-lt"/>
              </a:rPr>
              <a:t>?</a:t>
            </a:r>
            <a:endParaRPr lang="en-US" sz="3600" dirty="0">
              <a:latin typeface="+mn-lt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5F5DD7F8-21FC-134D-BADA-5441DF2BCD61}"/>
              </a:ext>
            </a:extLst>
          </p:cNvPr>
          <p:cNvSpPr txBox="1">
            <a:spLocks noChangeArrowheads="1"/>
          </p:cNvSpPr>
          <p:nvPr/>
        </p:nvSpPr>
        <p:spPr>
          <a:xfrm>
            <a:off x="632555" y="2242029"/>
            <a:ext cx="1012134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zh-CN" altLang="en-US" sz="2400" dirty="0"/>
              <a:t>只需证明当</a:t>
            </a:r>
            <a:r>
              <a:rPr lang="en-US" altLang="zh-CN" sz="2400" dirty="0"/>
              <a:t> c = m</a:t>
            </a:r>
            <a:r>
              <a:rPr lang="en-US" altLang="zh-CN" sz="2400" baseline="30000" dirty="0"/>
              <a:t>e</a:t>
            </a:r>
            <a:r>
              <a:rPr lang="en-US" altLang="zh-CN" sz="2400" dirty="0"/>
              <a:t> mod n</a:t>
            </a:r>
            <a:r>
              <a:rPr lang="zh-CN" altLang="en-US" sz="2400" dirty="0"/>
              <a:t>时，</a:t>
            </a:r>
            <a:r>
              <a:rPr lang="en-US" altLang="zh-CN" sz="2400" dirty="0"/>
              <a:t> </a:t>
            </a:r>
            <a:r>
              <a:rPr lang="zh-CN" altLang="en-US" sz="2400" dirty="0"/>
              <a:t>一定有</a:t>
            </a:r>
            <a:r>
              <a:rPr lang="en-US" sz="2400" dirty="0"/>
              <a:t>c</a:t>
            </a:r>
            <a:r>
              <a:rPr lang="en-US" sz="2400" baseline="30000" dirty="0"/>
              <a:t>d</a:t>
            </a:r>
            <a:r>
              <a:rPr lang="en-US" sz="2400" dirty="0"/>
              <a:t> mod n = m, </a:t>
            </a:r>
          </a:p>
          <a:p>
            <a:pPr indent="-339725"/>
            <a:endParaRPr lang="en-US" sz="2400" dirty="0"/>
          </a:p>
          <a:p>
            <a:pPr indent="-339725"/>
            <a:r>
              <a:rPr lang="zh-CN" altLang="en-US" sz="2400" dirty="0"/>
              <a:t>定理</a:t>
            </a:r>
            <a:r>
              <a:rPr lang="en-US" sz="2400" dirty="0"/>
              <a:t>: </a:t>
            </a:r>
            <a:r>
              <a:rPr lang="zh-CN" altLang="en-US" sz="2400" dirty="0"/>
              <a:t>任意</a:t>
            </a:r>
            <a:r>
              <a:rPr lang="en-US" sz="2400" dirty="0"/>
              <a:t> x </a:t>
            </a:r>
            <a:r>
              <a:rPr lang="zh-CN" altLang="en-US" sz="2400" dirty="0"/>
              <a:t>和</a:t>
            </a:r>
            <a:r>
              <a:rPr lang="en-US" sz="2400" dirty="0"/>
              <a:t> y: </a:t>
            </a:r>
            <a:r>
              <a:rPr lang="en-US" sz="2400" dirty="0" err="1"/>
              <a:t>x</a:t>
            </a:r>
            <a:r>
              <a:rPr lang="en-US" sz="2400" baseline="30000" dirty="0" err="1"/>
              <a:t>y</a:t>
            </a:r>
            <a:r>
              <a:rPr lang="en-US" sz="2400" dirty="0"/>
              <a:t> mod n = x</a:t>
            </a:r>
            <a:r>
              <a:rPr lang="en-US" sz="2400" baseline="30000" dirty="0"/>
              <a:t>(y mod z)</a:t>
            </a:r>
            <a:r>
              <a:rPr lang="en-US" sz="2400" dirty="0"/>
              <a:t> mod n</a:t>
            </a:r>
          </a:p>
          <a:p>
            <a:pPr marL="574675" lvl="1" indent="-222250"/>
            <a:r>
              <a:rPr lang="zh-CN" altLang="en-US" sz="2000" dirty="0"/>
              <a:t>如果</a:t>
            </a:r>
            <a:r>
              <a:rPr lang="en-US" sz="2000" dirty="0"/>
              <a:t> n= </a:t>
            </a:r>
            <a:r>
              <a:rPr lang="en-US" sz="2000" dirty="0" err="1"/>
              <a:t>pq</a:t>
            </a:r>
            <a:r>
              <a:rPr lang="en-US" sz="2000" dirty="0"/>
              <a:t> </a:t>
            </a:r>
            <a:r>
              <a:rPr lang="zh-CN" altLang="en-US" sz="2000" dirty="0"/>
              <a:t>且</a:t>
            </a:r>
            <a:r>
              <a:rPr lang="en-US" sz="2000" dirty="0"/>
              <a:t> z = (p-1)(q-1)</a:t>
            </a:r>
          </a:p>
          <a:p>
            <a:pPr indent="-339725"/>
            <a:r>
              <a:rPr lang="zh-CN" altLang="en-US" sz="2400" dirty="0"/>
              <a:t>因此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 c</a:t>
            </a:r>
            <a:r>
              <a:rPr lang="en-US" sz="2400" baseline="30000" dirty="0"/>
              <a:t>d</a:t>
            </a:r>
            <a:r>
              <a:rPr lang="en-US" sz="2400" dirty="0"/>
              <a:t> mod n = (m</a:t>
            </a:r>
            <a:r>
              <a:rPr lang="en-US" sz="2400" baseline="30000" dirty="0"/>
              <a:t>e</a:t>
            </a:r>
            <a:r>
              <a:rPr lang="en-US" sz="2400" dirty="0"/>
              <a:t> mod n)</a:t>
            </a:r>
            <a:r>
              <a:rPr lang="en-US" sz="2400" baseline="30000" dirty="0"/>
              <a:t>d</a:t>
            </a:r>
            <a:r>
              <a:rPr lang="en-US" sz="24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2400" dirty="0"/>
              <a:t>                  = m</a:t>
            </a:r>
            <a:r>
              <a:rPr lang="en-US" sz="2400" baseline="30000" dirty="0"/>
              <a:t>ed</a:t>
            </a:r>
            <a:r>
              <a:rPr lang="en-US" sz="2400" dirty="0"/>
              <a:t> mod n </a:t>
            </a:r>
          </a:p>
          <a:p>
            <a:pPr>
              <a:buFont typeface="Wingdings" charset="0"/>
              <a:buNone/>
            </a:pPr>
            <a:r>
              <a:rPr lang="en-US" sz="2400" dirty="0"/>
              <a:t>                  = m</a:t>
            </a:r>
            <a:r>
              <a:rPr lang="en-US" sz="2400" baseline="30000" dirty="0"/>
              <a:t>(ed mod z)</a:t>
            </a:r>
            <a:r>
              <a:rPr lang="en-US" sz="24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2400" dirty="0"/>
              <a:t>                  = m</a:t>
            </a:r>
            <a:r>
              <a:rPr lang="en-US" sz="2400" baseline="30000" dirty="0"/>
              <a:t>1</a:t>
            </a:r>
            <a:r>
              <a:rPr lang="en-US" sz="24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2400" dirty="0"/>
              <a:t>                  = m</a:t>
            </a:r>
          </a:p>
        </p:txBody>
      </p:sp>
      <p:grpSp>
        <p:nvGrpSpPr>
          <p:cNvPr id="45" name="Group 8">
            <a:extLst>
              <a:ext uri="{FF2B5EF4-FFF2-40B4-BE49-F238E27FC236}">
                <a16:creationId xmlns:a16="http://schemas.microsoft.com/office/drawing/2014/main" id="{854DF921-3E50-E048-A33A-4941BF48FC38}"/>
              </a:ext>
            </a:extLst>
          </p:cNvPr>
          <p:cNvGrpSpPr>
            <a:grpSpLocks/>
          </p:cNvGrpSpPr>
          <p:nvPr/>
        </p:nvGrpSpPr>
        <p:grpSpPr bwMode="auto">
          <a:xfrm>
            <a:off x="3491880" y="2986569"/>
            <a:ext cx="3671889" cy="2376488"/>
            <a:chOff x="2507" y="1402"/>
            <a:chExt cx="2313" cy="1497"/>
          </a:xfrm>
        </p:grpSpPr>
        <p:sp>
          <p:nvSpPr>
            <p:cNvPr id="46" name="Oval 6">
              <a:extLst>
                <a:ext uri="{FF2B5EF4-FFF2-40B4-BE49-F238E27FC236}">
                  <a16:creationId xmlns:a16="http://schemas.microsoft.com/office/drawing/2014/main" id="{F9A81EDD-9C78-4D40-BBF1-D502F1E67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402"/>
              <a:ext cx="2313" cy="48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00F77348-56A4-5C4D-805A-F10A82434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" y="1889"/>
              <a:ext cx="544" cy="1010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666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公钥加密算法：</a:t>
            </a:r>
            <a:r>
              <a:rPr lang="en-US" altLang="zh-CN" dirty="0"/>
              <a:t>RSA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 txBox="1">
            <a:spLocks/>
          </p:cNvSpPr>
          <p:nvPr/>
        </p:nvSpPr>
        <p:spPr>
          <a:xfrm>
            <a:off x="435429" y="1412776"/>
            <a:ext cx="10515600" cy="59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>
                <a:latin typeface="+mn-lt"/>
              </a:rPr>
              <a:t>RSA: </a:t>
            </a:r>
            <a:r>
              <a:rPr lang="zh-CN" altLang="en-US" sz="3200" dirty="0">
                <a:latin typeface="+mn-lt"/>
              </a:rPr>
              <a:t>另一个重要性质：</a:t>
            </a:r>
            <a:endParaRPr lang="en-US" sz="3600" dirty="0">
              <a:latin typeface="+mn-lt"/>
            </a:endParaRPr>
          </a:p>
        </p:txBody>
      </p:sp>
      <p:grpSp>
        <p:nvGrpSpPr>
          <p:cNvPr id="45" name="Group 4">
            <a:extLst>
              <a:ext uri="{FF2B5EF4-FFF2-40B4-BE49-F238E27FC236}">
                <a16:creationId xmlns:a16="http://schemas.microsoft.com/office/drawing/2014/main" id="{8016FCB0-4AEE-864B-90F8-703500D61B3D}"/>
              </a:ext>
            </a:extLst>
          </p:cNvPr>
          <p:cNvGrpSpPr>
            <a:grpSpLocks/>
          </p:cNvGrpSpPr>
          <p:nvPr/>
        </p:nvGrpSpPr>
        <p:grpSpPr bwMode="auto">
          <a:xfrm>
            <a:off x="1611314" y="2451100"/>
            <a:ext cx="4941886" cy="946150"/>
            <a:chOff x="614" y="1586"/>
            <a:chExt cx="3113" cy="596"/>
          </a:xfrm>
        </p:grpSpPr>
        <p:grpSp>
          <p:nvGrpSpPr>
            <p:cNvPr id="46" name="Group 5">
              <a:extLst>
                <a:ext uri="{FF2B5EF4-FFF2-40B4-BE49-F238E27FC236}">
                  <a16:creationId xmlns:a16="http://schemas.microsoft.com/office/drawing/2014/main" id="{B4185EBA-7292-654A-9C55-3FD6DFE33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" y="1586"/>
              <a:ext cx="1584" cy="594"/>
              <a:chOff x="1441" y="1706"/>
              <a:chExt cx="1584" cy="594"/>
            </a:xfrm>
          </p:grpSpPr>
          <p:grpSp>
            <p:nvGrpSpPr>
              <p:cNvPr id="53" name="Group 6">
                <a:extLst>
                  <a:ext uri="{FF2B5EF4-FFF2-40B4-BE49-F238E27FC236}">
                    <a16:creationId xmlns:a16="http://schemas.microsoft.com/office/drawing/2014/main" id="{4DEA9E7F-3063-C44A-8BA6-2D10AAC9CA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1" y="1811"/>
                <a:ext cx="1584" cy="489"/>
                <a:chOff x="1812" y="1433"/>
                <a:chExt cx="1584" cy="489"/>
              </a:xfrm>
            </p:grpSpPr>
            <p:sp>
              <p:nvSpPr>
                <p:cNvPr id="56" name="Text Box 7">
                  <a:extLst>
                    <a:ext uri="{FF2B5EF4-FFF2-40B4-BE49-F238E27FC236}">
                      <a16:creationId xmlns:a16="http://schemas.microsoft.com/office/drawing/2014/main" id="{7CA309C3-F398-7342-B829-761DD9380E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2" y="1433"/>
                  <a:ext cx="1584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57" name="Text Box 8">
                  <a:extLst>
                    <a:ext uri="{FF2B5EF4-FFF2-40B4-BE49-F238E27FC236}">
                      <a16:creationId xmlns:a16="http://schemas.microsoft.com/office/drawing/2014/main" id="{4BE4A247-397C-4B49-A0FE-B01CAD55C6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93" y="1631"/>
                  <a:ext cx="2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58" name="Text Box 9">
                  <a:extLst>
                    <a:ext uri="{FF2B5EF4-FFF2-40B4-BE49-F238E27FC236}">
                      <a16:creationId xmlns:a16="http://schemas.microsoft.com/office/drawing/2014/main" id="{AE701ACD-F994-B443-8676-C896D17D9C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63" y="1620"/>
                  <a:ext cx="2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54" name="Text Box 10">
                <a:extLst>
                  <a:ext uri="{FF2B5EF4-FFF2-40B4-BE49-F238E27FC236}">
                    <a16:creationId xmlns:a16="http://schemas.microsoft.com/office/drawing/2014/main" id="{E794409D-DEC5-A249-803E-48D183B57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9" y="1706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55" name="Text Box 11">
                <a:extLst>
                  <a:ext uri="{FF2B5EF4-FFF2-40B4-BE49-F238E27FC236}">
                    <a16:creationId xmlns:a16="http://schemas.microsoft.com/office/drawing/2014/main" id="{CC2E8FA6-62C9-B64C-B493-1F6F047233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0" y="1722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47" name="Text Box 12">
              <a:extLst>
                <a:ext uri="{FF2B5EF4-FFF2-40B4-BE49-F238E27FC236}">
                  <a16:creationId xmlns:a16="http://schemas.microsoft.com/office/drawing/2014/main" id="{3FD29B7F-090A-A44F-9DB5-BC9E17EDE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1704"/>
              <a:ext cx="114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48" name="Text Box 13">
              <a:extLst>
                <a:ext uri="{FF2B5EF4-FFF2-40B4-BE49-F238E27FC236}">
                  <a16:creationId xmlns:a16="http://schemas.microsoft.com/office/drawing/2014/main" id="{23894D50-3F7E-414D-9D50-733406DA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189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D89D2D53-9991-9F4F-ACA1-CE73046CA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" y="1891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0" name="Text Box 15">
              <a:extLst>
                <a:ext uri="{FF2B5EF4-FFF2-40B4-BE49-F238E27FC236}">
                  <a16:creationId xmlns:a16="http://schemas.microsoft.com/office/drawing/2014/main" id="{30F1D5B7-EC19-7B4D-95C1-F2494D51F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3" y="163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51" name="Text Box 16">
              <a:extLst>
                <a:ext uri="{FF2B5EF4-FFF2-40B4-BE49-F238E27FC236}">
                  <a16:creationId xmlns:a16="http://schemas.microsoft.com/office/drawing/2014/main" id="{84D77053-58F4-9548-BA15-30800CD9F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2" y="1615"/>
              <a:ext cx="1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52" name="Text Box 17">
              <a:extLst>
                <a:ext uri="{FF2B5EF4-FFF2-40B4-BE49-F238E27FC236}">
                  <a16:creationId xmlns:a16="http://schemas.microsoft.com/office/drawing/2014/main" id="{D8FA4809-100F-6F42-B949-08EFA64CE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1" y="1755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  <p:sp>
        <p:nvSpPr>
          <p:cNvPr id="59" name="Text Box 18">
            <a:extLst>
              <a:ext uri="{FF2B5EF4-FFF2-40B4-BE49-F238E27FC236}">
                <a16:creationId xmlns:a16="http://schemas.microsoft.com/office/drawing/2014/main" id="{340CC0E8-B62C-504E-AEB1-6848700A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2" y="3681413"/>
            <a:ext cx="29178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先用公钥加密，然后用私钥解密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Text Box 19">
            <a:extLst>
              <a:ext uri="{FF2B5EF4-FFF2-40B4-BE49-F238E27FC236}">
                <a16:creationId xmlns:a16="http://schemas.microsoft.com/office/drawing/2014/main" id="{E3A42832-F508-B343-8C8C-BEF9E3FFA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7" y="3673475"/>
            <a:ext cx="29178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先用私钥加密，然后用公钥解密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AutoShape 20">
            <a:extLst>
              <a:ext uri="{FF2B5EF4-FFF2-40B4-BE49-F238E27FC236}">
                <a16:creationId xmlns:a16="http://schemas.microsoft.com/office/drawing/2014/main" id="{02AA67A9-2B3D-0D41-9805-A055EFEABF26}"/>
              </a:ext>
            </a:extLst>
          </p:cNvPr>
          <p:cNvSpPr>
            <a:spLocks/>
          </p:cNvSpPr>
          <p:nvPr/>
        </p:nvSpPr>
        <p:spPr bwMode="auto">
          <a:xfrm rot="5400000">
            <a:off x="2276477" y="2703513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62" name="AutoShape 21">
            <a:extLst>
              <a:ext uri="{FF2B5EF4-FFF2-40B4-BE49-F238E27FC236}">
                <a16:creationId xmlns:a16="http://schemas.microsoft.com/office/drawing/2014/main" id="{635B218B-7A80-474D-B6FE-1FEED4F297EF}"/>
              </a:ext>
            </a:extLst>
          </p:cNvPr>
          <p:cNvSpPr>
            <a:spLocks/>
          </p:cNvSpPr>
          <p:nvPr/>
        </p:nvSpPr>
        <p:spPr bwMode="auto">
          <a:xfrm rot="5400000">
            <a:off x="5548314" y="2695575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133B9DA1-4813-804A-BDEB-BC6F62E80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067" y="5080779"/>
            <a:ext cx="4699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3200" i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结果是一样的！</a:t>
            </a:r>
            <a:endParaRPr 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72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公钥加密算法：</a:t>
            </a:r>
            <a:r>
              <a:rPr lang="en-US" altLang="zh-CN" dirty="0"/>
              <a:t>RSA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4" name="Text Box 33">
            <a:extLst>
              <a:ext uri="{FF2B5EF4-FFF2-40B4-BE49-F238E27FC236}">
                <a16:creationId xmlns:a16="http://schemas.microsoft.com/office/drawing/2014/main" id="{A05BA737-B1A7-9E44-9589-2517A92B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64" y="1668107"/>
            <a:ext cx="18774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sz="4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</a:t>
            </a:r>
            <a:endParaRPr lang="en-US" sz="4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5" name="Group 4">
            <a:extLst>
              <a:ext uri="{FF2B5EF4-FFF2-40B4-BE49-F238E27FC236}">
                <a16:creationId xmlns:a16="http://schemas.microsoft.com/office/drawing/2014/main" id="{8536CA01-0A05-2040-B9E9-70C1D7FF1EE8}"/>
              </a:ext>
            </a:extLst>
          </p:cNvPr>
          <p:cNvGrpSpPr>
            <a:grpSpLocks/>
          </p:cNvGrpSpPr>
          <p:nvPr/>
        </p:nvGrpSpPr>
        <p:grpSpPr bwMode="auto">
          <a:xfrm>
            <a:off x="2398517" y="1530352"/>
            <a:ext cx="5206997" cy="1008063"/>
            <a:chOff x="512" y="1586"/>
            <a:chExt cx="3280" cy="635"/>
          </a:xfrm>
        </p:grpSpPr>
        <p:grpSp>
          <p:nvGrpSpPr>
            <p:cNvPr id="46" name="Group 5">
              <a:extLst>
                <a:ext uri="{FF2B5EF4-FFF2-40B4-BE49-F238E27FC236}">
                  <a16:creationId xmlns:a16="http://schemas.microsoft.com/office/drawing/2014/main" id="{6E379951-E11F-D84F-AE4B-3E03B60F8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53" name="Group 6">
                <a:extLst>
                  <a:ext uri="{FF2B5EF4-FFF2-40B4-BE49-F238E27FC236}">
                    <a16:creationId xmlns:a16="http://schemas.microsoft.com/office/drawing/2014/main" id="{AD7E7E0C-2F26-8748-9DB0-0A4018ACB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56" name="Text Box 7">
                  <a:extLst>
                    <a:ext uri="{FF2B5EF4-FFF2-40B4-BE49-F238E27FC236}">
                      <a16:creationId xmlns:a16="http://schemas.microsoft.com/office/drawing/2014/main" id="{94C94DD1-CB16-EC44-AF5B-8946009CAD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57" name="Text Box 8">
                  <a:extLst>
                    <a:ext uri="{FF2B5EF4-FFF2-40B4-BE49-F238E27FC236}">
                      <a16:creationId xmlns:a16="http://schemas.microsoft.com/office/drawing/2014/main" id="{096DF2BA-5704-A84D-A3D6-88351D80C3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58" name="Text Box 9">
                  <a:extLst>
                    <a:ext uri="{FF2B5EF4-FFF2-40B4-BE49-F238E27FC236}">
                      <a16:creationId xmlns:a16="http://schemas.microsoft.com/office/drawing/2014/main" id="{6AA81AA7-43CE-784A-8D0D-3ADEBA89F6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54" name="Text Box 10">
                <a:extLst>
                  <a:ext uri="{FF2B5EF4-FFF2-40B4-BE49-F238E27FC236}">
                    <a16:creationId xmlns:a16="http://schemas.microsoft.com/office/drawing/2014/main" id="{42C5AC87-8B91-D549-A18F-3823C61C9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55" name="Text Box 11">
                <a:extLst>
                  <a:ext uri="{FF2B5EF4-FFF2-40B4-BE49-F238E27FC236}">
                    <a16:creationId xmlns:a16="http://schemas.microsoft.com/office/drawing/2014/main" id="{9A5B81AD-CE77-5B4E-896E-695978519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47" name="Text Box 12">
              <a:extLst>
                <a:ext uri="{FF2B5EF4-FFF2-40B4-BE49-F238E27FC236}">
                  <a16:creationId xmlns:a16="http://schemas.microsoft.com/office/drawing/2014/main" id="{36B2E6A2-F23D-DB49-AB69-90BEB607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48" name="Text Box 13">
              <a:extLst>
                <a:ext uri="{FF2B5EF4-FFF2-40B4-BE49-F238E27FC236}">
                  <a16:creationId xmlns:a16="http://schemas.microsoft.com/office/drawing/2014/main" id="{28004FB0-749E-DA48-A7C0-B15CEAA6F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B727BAD1-AC6B-AD4C-BE92-314207D95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0" name="Text Box 15">
              <a:extLst>
                <a:ext uri="{FF2B5EF4-FFF2-40B4-BE49-F238E27FC236}">
                  <a16:creationId xmlns:a16="http://schemas.microsoft.com/office/drawing/2014/main" id="{0434FBA1-64EE-564E-87E8-5154C80B9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51" name="Text Box 16">
              <a:extLst>
                <a:ext uri="{FF2B5EF4-FFF2-40B4-BE49-F238E27FC236}">
                  <a16:creationId xmlns:a16="http://schemas.microsoft.com/office/drawing/2014/main" id="{D2F24B3D-FEEA-BE4A-AF8F-1170CCAD9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52" name="Text Box 17">
              <a:extLst>
                <a:ext uri="{FF2B5EF4-FFF2-40B4-BE49-F238E27FC236}">
                  <a16:creationId xmlns:a16="http://schemas.microsoft.com/office/drawing/2014/main" id="{B12BE81F-2742-3E43-A16D-9AF31D72C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  <p:sp>
        <p:nvSpPr>
          <p:cNvPr id="59" name="Rectangle 3">
            <a:extLst>
              <a:ext uri="{FF2B5EF4-FFF2-40B4-BE49-F238E27FC236}">
                <a16:creationId xmlns:a16="http://schemas.microsoft.com/office/drawing/2014/main" id="{C01C5215-2055-6645-B2A2-7E90E6DD7C1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639282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zh-CN" altLang="en-US" dirty="0"/>
              <a:t>可以直接由模运算得出</a:t>
            </a:r>
            <a:r>
              <a:rPr lang="en-US" dirty="0"/>
              <a:t>: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(m</a:t>
            </a:r>
            <a:r>
              <a:rPr lang="en-US" baseline="30000" dirty="0"/>
              <a:t>e</a:t>
            </a:r>
            <a:r>
              <a:rPr lang="en-US" dirty="0"/>
              <a:t> mod n)</a:t>
            </a:r>
            <a:r>
              <a:rPr lang="en-US" baseline="30000" dirty="0"/>
              <a:t>d</a:t>
            </a:r>
            <a:r>
              <a:rPr lang="en-US" dirty="0"/>
              <a:t> mod n = m</a:t>
            </a:r>
            <a:r>
              <a:rPr lang="en-US" baseline="30000" dirty="0"/>
              <a:t>ed</a:t>
            </a:r>
            <a:r>
              <a:rPr lang="en-US" dirty="0"/>
              <a:t> mod n</a:t>
            </a:r>
          </a:p>
          <a:p>
            <a:pPr>
              <a:buFont typeface="Wingdings" charset="0"/>
              <a:buNone/>
            </a:pPr>
            <a:r>
              <a:rPr lang="en-US" dirty="0"/>
              <a:t>                             = m</a:t>
            </a:r>
            <a:r>
              <a:rPr lang="en-US" baseline="30000" dirty="0"/>
              <a:t>de</a:t>
            </a:r>
            <a:r>
              <a:rPr lang="en-US" dirty="0"/>
              <a:t> mod n</a:t>
            </a:r>
          </a:p>
          <a:p>
            <a:pPr>
              <a:buFont typeface="Wingdings" charset="0"/>
              <a:buNone/>
            </a:pPr>
            <a:r>
              <a:rPr lang="en-US" dirty="0"/>
              <a:t>                             = (m</a:t>
            </a:r>
            <a:r>
              <a:rPr lang="en-US" baseline="30000" dirty="0"/>
              <a:t>d</a:t>
            </a:r>
            <a:r>
              <a:rPr lang="en-US" dirty="0"/>
              <a:t> mod n)</a:t>
            </a:r>
            <a:r>
              <a:rPr lang="en-US" baseline="30000" dirty="0"/>
              <a:t>e</a:t>
            </a:r>
            <a:r>
              <a:rPr lang="en-US" dirty="0"/>
              <a:t> mod n 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01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COMMONDATA" val="eyJoZGlkIjoiZTkxZjA3NzE3ODJlMjExNGUwNzc2NmEwMTYxYmE2YzAifQ=="/>
  <p:tag name="KSO_WPP_MARK_KEY" val="7eca373d-4ad1-4e60-98cc-f8f0dc6e972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ET12b">
  <a:themeElements>
    <a:clrScheme name="KR0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NET12a</Template>
  <TotalTime>3340</TotalTime>
  <Words>4919</Words>
  <Application>Microsoft Macintosh PowerPoint</Application>
  <PresentationFormat>全屏显示(4:3)</PresentationFormat>
  <Paragraphs>1050</Paragraphs>
  <Slides>52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9" baseType="lpstr">
      <vt:lpstr>仿宋</vt:lpstr>
      <vt:lpstr>黑体</vt:lpstr>
      <vt:lpstr>华文新魏</vt:lpstr>
      <vt:lpstr>楷体_GB2312</vt:lpstr>
      <vt:lpstr>宋体</vt:lpstr>
      <vt:lpstr>微软雅黑</vt:lpstr>
      <vt:lpstr>Arial Unicode MS</vt:lpstr>
      <vt:lpstr>Arial</vt:lpstr>
      <vt:lpstr>Arial Black</vt:lpstr>
      <vt:lpstr>Calibri</vt:lpstr>
      <vt:lpstr>Cambria Math</vt:lpstr>
      <vt:lpstr>Comic Sans MS</vt:lpstr>
      <vt:lpstr>Gill Sans MT</vt:lpstr>
      <vt:lpstr>Times New Roman</vt:lpstr>
      <vt:lpstr>Verdana</vt:lpstr>
      <vt:lpstr>Wingdings</vt:lpstr>
      <vt:lpstr>NET12b</vt:lpstr>
      <vt:lpstr>PowerPoint 演示文稿</vt:lpstr>
      <vt:lpstr>公钥加密算法</vt:lpstr>
      <vt:lpstr>公钥加密算法：RSA</vt:lpstr>
      <vt:lpstr>公钥加密算法：RSA</vt:lpstr>
      <vt:lpstr>公钥加密算法：RSA</vt:lpstr>
      <vt:lpstr>公钥加密算法：RSA</vt:lpstr>
      <vt:lpstr>公钥加密算法：RSA</vt:lpstr>
      <vt:lpstr>公钥加密算法：RSA</vt:lpstr>
      <vt:lpstr>公钥加密算法：RSA</vt:lpstr>
      <vt:lpstr>公钥加密算法：RSA</vt:lpstr>
      <vt:lpstr>公钥加密算法：RSA</vt:lpstr>
      <vt:lpstr>提纲</vt:lpstr>
      <vt:lpstr>身份验证</vt:lpstr>
      <vt:lpstr>身份验证</vt:lpstr>
      <vt:lpstr>身份验证：第二种尝试</vt:lpstr>
      <vt:lpstr>身份验证：第二种尝试</vt:lpstr>
      <vt:lpstr>身份验证：第三种尝试</vt:lpstr>
      <vt:lpstr>身份验证：第三种尝试</vt:lpstr>
      <vt:lpstr>身份验证：改进后的第三种尝试</vt:lpstr>
      <vt:lpstr>身份验证：改进后的第三种尝试</vt:lpstr>
      <vt:lpstr>身份验证: 第四种尝试</vt:lpstr>
      <vt:lpstr>身份验证: 验证协议5.0</vt:lpstr>
      <vt:lpstr>身份验证: 验证协议5.0依旧存在缺陷</vt:lpstr>
      <vt:lpstr>提纲</vt:lpstr>
      <vt:lpstr>数字签名</vt:lpstr>
      <vt:lpstr>数字签名</vt:lpstr>
      <vt:lpstr>数字签名</vt:lpstr>
      <vt:lpstr>互联网校验和: 糟糕的哈希加密函数</vt:lpstr>
      <vt:lpstr>数字签名=经过签名的消息摘要</vt:lpstr>
      <vt:lpstr>哈希函数算法</vt:lpstr>
      <vt:lpstr>身份验证: 让我们完善验证协议5.0</vt:lpstr>
      <vt:lpstr>需要被认证的公钥</vt:lpstr>
      <vt:lpstr>公钥认证机构(CA)</vt:lpstr>
      <vt:lpstr>公钥认证机构(CA)</vt:lpstr>
      <vt:lpstr>提纲</vt:lpstr>
      <vt:lpstr>安全电子邮件:保密</vt:lpstr>
      <vt:lpstr>安全电子邮件:保密</vt:lpstr>
      <vt:lpstr>安全电子邮件:完整性、身份验证</vt:lpstr>
      <vt:lpstr>安全电子邮件:完整性、身份验证</vt:lpstr>
      <vt:lpstr>安全电子邮件:完整性、身份验证</vt:lpstr>
      <vt:lpstr>提纲</vt:lpstr>
      <vt:lpstr>传输层安全性</vt:lpstr>
      <vt:lpstr>传输层安全性：需要什么？</vt:lpstr>
      <vt:lpstr>t-tls：初始化握手</vt:lpstr>
      <vt:lpstr>t-tls：密钥</vt:lpstr>
      <vt:lpstr>t-tls：加密数据</vt:lpstr>
      <vt:lpstr>t-tls：加密数据（续）</vt:lpstr>
      <vt:lpstr>t-tls：连接关闭</vt:lpstr>
      <vt:lpstr>传输层安全性（TLS）</vt:lpstr>
      <vt:lpstr>TLS：1.3 密码套件</vt:lpstr>
      <vt:lpstr>TLS：1.3 握手：1 RTT</vt:lpstr>
      <vt:lpstr>TLS：1.3 握手：0 RTT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cp</dc:creator>
  <cp:lastModifiedBy>Qing-Shan Jia</cp:lastModifiedBy>
  <cp:revision>1007</cp:revision>
  <dcterms:created xsi:type="dcterms:W3CDTF">2004-07-05T13:20:00Z</dcterms:created>
  <dcterms:modified xsi:type="dcterms:W3CDTF">2022-12-19T11:31:30Z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304CD06A5B0241C8BBC4206FAAE6E057</vt:lpwstr>
  </property>
  <property fmtid="{D5CDD505-2E9C-101B-9397-08002B2CF9AE}" pid="3" name="KSOProductBuildVer">
    <vt:lpwstr>2052-11.1.0.12763</vt:lpwstr>
  </property>
</Properties>
</file>