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3" r:id="rId3"/>
    <p:sldId id="293" r:id="rId4"/>
    <p:sldId id="292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8" r:id="rId35"/>
    <p:sldId id="349" r:id="rId36"/>
    <p:sldId id="350" r:id="rId37"/>
    <p:sldId id="351" r:id="rId38"/>
    <p:sldId id="352" r:id="rId39"/>
    <p:sldId id="353" r:id="rId40"/>
    <p:sldId id="347" r:id="rId41"/>
    <p:sldId id="354" r:id="rId42"/>
    <p:sldId id="355" r:id="rId43"/>
    <p:sldId id="356" r:id="rId44"/>
    <p:sldId id="358" r:id="rId45"/>
    <p:sldId id="359" r:id="rId46"/>
    <p:sldId id="357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70" r:id="rId57"/>
    <p:sldId id="369" r:id="rId58"/>
    <p:sldId id="371" r:id="rId59"/>
    <p:sldId id="372" r:id="rId60"/>
    <p:sldId id="374" r:id="rId61"/>
    <p:sldId id="375" r:id="rId62"/>
    <p:sldId id="376" r:id="rId63"/>
    <p:sldId id="373" r:id="rId64"/>
    <p:sldId id="380" r:id="rId65"/>
    <p:sldId id="377" r:id="rId66"/>
    <p:sldId id="378" r:id="rId6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1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03EA1B1A-FAC0-4E5D-97DD-C9C2D96E6619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BEAF2F32-4144-4141-8D41-E9E53B853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11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2C63ADD3-532A-4AB8-AD5A-FF2517BA225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086CA6EE-995B-484F-B29D-8373D2C73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900B-03E5-4C73-A2B2-19EA32094F3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128581" y="114660"/>
            <a:ext cx="2624893" cy="825138"/>
            <a:chOff x="0" y="23968"/>
            <a:chExt cx="7913267" cy="25708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8287004" y="6284844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10500189" y="6558385"/>
            <a:ext cx="169182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4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6FB-2A8F-4280-8566-52EB6645D291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7935" y="501016"/>
            <a:ext cx="280429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6FB-2A8F-4280-8566-52EB6645D291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7935" y="501016"/>
            <a:ext cx="280429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3F421E7-0A1A-49EA-9674-94A5FF8F1991}"/>
              </a:ext>
            </a:extLst>
          </p:cNvPr>
          <p:cNvSpPr/>
          <p:nvPr userDrawn="1"/>
        </p:nvSpPr>
        <p:spPr>
          <a:xfrm>
            <a:off x="1624342" y="23615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确定情况下多目标加权和方法</a:t>
            </a:r>
          </a:p>
        </p:txBody>
      </p:sp>
    </p:spTree>
    <p:extLst>
      <p:ext uri="{BB962C8B-B14F-4D97-AF65-F5344CB8AC3E}">
        <p14:creationId xmlns:p14="http://schemas.microsoft.com/office/powerpoint/2010/main" val="771194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雨课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0D8-BBB7-4A9E-B912-DDB2F9A85CFB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89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25FB-37AE-416E-8A80-DED80B6023C7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2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C71C-1985-4C48-BC84-5BAC4581C6FC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4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9973"/>
            <a:ext cx="10515600" cy="524699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FE1-08CE-4B8E-B180-DF8860875195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6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4D57C-406F-43CC-881A-3E191CA63AC1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A4508A-79DD-439F-BD48-D39AA5097292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3A9515-FC40-45E6-81B2-C832B4D9A1D9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EDD16C0C-44B8-451E-8241-F47313079C02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CA218A-AEC2-4B56-86D5-87912F57297C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9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8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9" y="365128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10A-72CC-4851-9D56-92750D7B0F6D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70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BC2-036B-40DB-8511-6FCD79521A33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E391BF-47F1-4D3A-854E-495AEE579AB7}"/>
              </a:ext>
            </a:extLst>
          </p:cNvPr>
          <p:cNvCxnSpPr>
            <a:endCxn id="13" idx="1"/>
          </p:cNvCxnSpPr>
          <p:nvPr userDrawn="1"/>
        </p:nvCxnSpPr>
        <p:spPr>
          <a:xfrm>
            <a:off x="101601" y="6362992"/>
            <a:ext cx="828461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90ED2EF-4226-493E-9B0D-A7FA5BEFEDF6}"/>
              </a:ext>
            </a:extLst>
          </p:cNvPr>
          <p:cNvSpPr txBox="1"/>
          <p:nvPr userDrawn="1"/>
        </p:nvSpPr>
        <p:spPr>
          <a:xfrm>
            <a:off x="8386212" y="616293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89D797-1647-4779-B6E6-B87ED0B350D6}"/>
              </a:ext>
            </a:extLst>
          </p:cNvPr>
          <p:cNvCxnSpPr>
            <a:stCxn id="13" idx="3"/>
          </p:cNvCxnSpPr>
          <p:nvPr userDrawn="1"/>
        </p:nvCxnSpPr>
        <p:spPr>
          <a:xfrm>
            <a:off x="10680700" y="6362992"/>
            <a:ext cx="1422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4532BC-9207-4DAB-939D-C4F8462A99B4}"/>
              </a:ext>
            </a:extLst>
          </p:cNvPr>
          <p:cNvCxnSpPr>
            <a:endCxn id="42" idx="1"/>
          </p:cNvCxnSpPr>
          <p:nvPr userDrawn="1"/>
        </p:nvCxnSpPr>
        <p:spPr>
          <a:xfrm>
            <a:off x="101601" y="501016"/>
            <a:ext cx="849073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3">
            <a:extLst>
              <a:ext uri="{FF2B5EF4-FFF2-40B4-BE49-F238E27FC236}">
                <a16:creationId xmlns:a16="http://schemas.microsoft.com/office/drawing/2014/main" id="{A88DD5BB-E4D8-4CEB-9553-31AF7BAFF7AA}"/>
              </a:ext>
            </a:extLst>
          </p:cNvPr>
          <p:cNvGrpSpPr/>
          <p:nvPr userDrawn="1"/>
        </p:nvGrpSpPr>
        <p:grpSpPr>
          <a:xfrm>
            <a:off x="9245600" y="258051"/>
            <a:ext cx="1955800" cy="476548"/>
            <a:chOff x="0" y="23968"/>
            <a:chExt cx="7913267" cy="257085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EC30C6C-0531-4453-A572-DE52B71881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9E0661B-B141-49BD-9211-493D104238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3DA5B3-B4F6-4E7C-8852-535C4B8849DA}"/>
              </a:ext>
            </a:extLst>
          </p:cNvPr>
          <p:cNvCxnSpPr/>
          <p:nvPr userDrawn="1"/>
        </p:nvCxnSpPr>
        <p:spPr>
          <a:xfrm>
            <a:off x="11353801" y="501016"/>
            <a:ext cx="7493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236"/>
            <a:ext cx="10515600" cy="5124061"/>
          </a:xfrm>
        </p:spPr>
        <p:txBody>
          <a:bodyPr/>
          <a:lstStyle>
            <a:lvl2pPr>
              <a:lnSpc>
                <a:spcPts val="2880"/>
              </a:lnSpc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CDF-4649-466A-8E3D-D2F105F0E762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449004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>
            <a:endCxn id="13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>
            <a:cxnSpLocks/>
            <a:stCxn id="13" idx="3"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 13"/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28" name="直接连接符 27"/>
          <p:cNvCxnSpPr>
            <a:cxnSpLocks/>
            <a:stCxn id="27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8A5B-5BDA-4C75-9A90-ADBCDCA44B1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CBD4505-58CF-4B8A-A853-811F37B0A54D}"/>
              </a:ext>
            </a:extLst>
          </p:cNvPr>
          <p:cNvSpPr txBox="1"/>
          <p:nvPr/>
        </p:nvSpPr>
        <p:spPr>
          <a:xfrm>
            <a:off x="1114048" y="235996"/>
            <a:ext cx="242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风险决策问题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298-8A06-4373-94EF-714E7DA053F6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128581" y="114659"/>
            <a:ext cx="2974216" cy="851112"/>
            <a:chOff x="0" y="23968"/>
            <a:chExt cx="7913267" cy="25708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7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8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9973"/>
            <a:ext cx="5181600" cy="52469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9973"/>
            <a:ext cx="5181600" cy="52469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5902-A688-4F14-8023-004BAB250535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398FBED-82C2-4881-82BF-AB7FACDD0205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AE40AAF-C219-406D-8034-DFA52D860BF0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CEBECE-3A9D-4B85-808C-166B91613ABD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21">
            <a:extLst>
              <a:ext uri="{FF2B5EF4-FFF2-40B4-BE49-F238E27FC236}">
                <a16:creationId xmlns:a16="http://schemas.microsoft.com/office/drawing/2014/main" id="{EA46B7F9-4B93-4C3D-9E75-942AB5AB7A92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B02DE7-3288-4291-A2CC-E2853E54012C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93265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756572"/>
            <a:ext cx="5157787" cy="44330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21" y="92996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21" y="1753883"/>
            <a:ext cx="5183188" cy="44357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E485-F5DB-4FFA-A218-7D20BF1F493B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9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093C0D0-1F62-4AB6-A1BA-7E4C76C4A1FB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57FDC3-12C5-4123-AB46-655C4E465851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78F857-6E96-451D-A631-95D3D9C7105C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23">
            <a:extLst>
              <a:ext uri="{FF2B5EF4-FFF2-40B4-BE49-F238E27FC236}">
                <a16:creationId xmlns:a16="http://schemas.microsoft.com/office/drawing/2014/main" id="{09B27D34-6127-4166-8393-76CAB613CC6F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8DDB26-5C2B-4EE6-A84E-1C4123879B95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34D5-9A19-4B2E-B937-93B640865EFC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5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C28A792-8EF7-4897-B23D-A04C3AAB3F6A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FAAFFC-8B30-47C1-AB1C-79191CEC857C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485037E-0302-4AEB-AC48-2FF58B22A8A1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9">
            <a:extLst>
              <a:ext uri="{FF2B5EF4-FFF2-40B4-BE49-F238E27FC236}">
                <a16:creationId xmlns:a16="http://schemas.microsoft.com/office/drawing/2014/main" id="{621CE9F4-3108-4DB7-95E2-DCABF9B6A723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6C4EAA-4DDE-4CF3-99BB-0281DBC741A8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6FB-2A8F-4280-8566-52EB6645D291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 userDrawn="1"/>
        </p:nvSpPr>
        <p:spPr>
          <a:xfrm>
            <a:off x="1266062" y="25461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目的规划法</a:t>
            </a:r>
          </a:p>
        </p:txBody>
      </p:sp>
    </p:spTree>
    <p:extLst>
      <p:ext uri="{BB962C8B-B14F-4D97-AF65-F5344CB8AC3E}">
        <p14:creationId xmlns:p14="http://schemas.microsoft.com/office/powerpoint/2010/main" val="144855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6FB-2A8F-4280-8566-52EB6645D291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 userDrawn="1"/>
        </p:nvSpPr>
        <p:spPr>
          <a:xfrm>
            <a:off x="1266062" y="25461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逐步进行法</a:t>
            </a:r>
          </a:p>
        </p:txBody>
      </p:sp>
    </p:spTree>
    <p:extLst>
      <p:ext uri="{BB962C8B-B14F-4D97-AF65-F5344CB8AC3E}">
        <p14:creationId xmlns:p14="http://schemas.microsoft.com/office/powerpoint/2010/main" val="19876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6FB-2A8F-4280-8566-52EB6645D291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0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BF06-895C-4C90-B3AA-60A5C338F392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34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701" r:id="rId8"/>
    <p:sldLayoutId id="2147483700" r:id="rId9"/>
    <p:sldLayoutId id="2147483698" r:id="rId10"/>
    <p:sldLayoutId id="2147483699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9.png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72.png"/><Relationship Id="rId7" Type="http://schemas.openxmlformats.org/officeDocument/2006/relationships/image" Target="../media/image43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5.png"/><Relationship Id="rId5" Type="http://schemas.openxmlformats.org/officeDocument/2006/relationships/image" Target="../media/image42.emf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2.emf"/><Relationship Id="rId7" Type="http://schemas.openxmlformats.org/officeDocument/2006/relationships/image" Target="../media/image50.wmf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4.emf"/><Relationship Id="rId5" Type="http://schemas.openxmlformats.org/officeDocument/2006/relationships/image" Target="../media/image49.wmf"/><Relationship Id="rId10" Type="http://schemas.openxmlformats.org/officeDocument/2006/relationships/image" Target="../media/image53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6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9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209800" y="10842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系统工程导论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2667000" y="364966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开课单位：清华大学自动化系</a:t>
            </a:r>
            <a:endParaRPr lang="en-US" altLang="zh-CN" dirty="0"/>
          </a:p>
          <a:p>
            <a:pPr algn="ctr"/>
            <a:r>
              <a:rPr lang="zh-CN" altLang="en-US" dirty="0"/>
              <a:t>主讲教师：胡坚明 副教授</a:t>
            </a:r>
          </a:p>
        </p:txBody>
      </p:sp>
    </p:spTree>
    <p:extLst>
      <p:ext uri="{BB962C8B-B14F-4D97-AF65-F5344CB8AC3E}">
        <p14:creationId xmlns:p14="http://schemas.microsoft.com/office/powerpoint/2010/main" val="15632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276474" y="939901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7030A0"/>
                </a:solidFill>
                <a:latin typeface="+mj-lt"/>
              </a:rPr>
              <a:t>加权和方法的优点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137099" y="1430924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简单，物理意义明确，一定得到有效解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76474" y="1921947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7030A0"/>
                </a:solidFill>
                <a:latin typeface="+mj-lt"/>
              </a:rPr>
              <a:t>证明（反证法）：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394274" y="528845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这与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445028" y="5288456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是最优解矛盾！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676583" y="2407203"/>
            <a:ext cx="6040168" cy="2717383"/>
            <a:chOff x="1152583" y="2407202"/>
            <a:chExt cx="6040168" cy="2717383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52583" y="241296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515372" y="240890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372" y="2408905"/>
                  <a:ext cx="442429" cy="461665"/>
                </a:xfrm>
                <a:prstGeom prst="rect">
                  <a:avLst/>
                </a:prstGeom>
                <a:blipFill>
                  <a:blip r:embed="rId2"/>
                  <a:stretch>
                    <a:fillRect t="-1316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828147" y="240720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表示所得最优解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如果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937526" y="2407202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526" y="2407202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316" r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273700" y="2407202"/>
              <a:ext cx="18774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不是有效解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+mj-lt"/>
                </a:rPr>
                <a:t>,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152583" y="29855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则有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828147" y="2985596"/>
                  <a:ext cx="9752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147" y="2985596"/>
                  <a:ext cx="97526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678759" y="2985596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满足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54649" y="2985595"/>
                  <a:ext cx="38381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 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∀1≤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49" y="2985595"/>
                  <a:ext cx="3838102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333"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152583" y="3548126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且有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828147" y="3566422"/>
                  <a:ext cx="17314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147" y="3566422"/>
                  <a:ext cx="173143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399352" y="3548125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满足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025096" y="3548124"/>
                  <a:ext cx="22672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400"/>
                          <m:t> 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096" y="3548124"/>
                  <a:ext cx="2267287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316" r="-4839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6212418" y="354994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  <a:latin typeface="+mj-lt"/>
                </a:rPr>
                <a:t>从而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952886" y="4191957"/>
                  <a:ext cx="3049809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&lt;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886" y="4191957"/>
                  <a:ext cx="3049809" cy="932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044920" y="528845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0" y="5288456"/>
                <a:ext cx="442429" cy="461665"/>
              </a:xfrm>
              <a:prstGeom prst="rect">
                <a:avLst/>
              </a:prstGeom>
              <a:blipFill>
                <a:blip r:embed="rId9"/>
                <a:stretch>
                  <a:fillRect t="-1333" r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标题 1">
            <a:extLst>
              <a:ext uri="{FF2B5EF4-FFF2-40B4-BE49-F238E27FC236}">
                <a16:creationId xmlns:a16="http://schemas.microsoft.com/office/drawing/2014/main" id="{0DCDFB8D-FF17-4499-9FCB-FFB9DC540B3F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00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000249" y="901926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7030A0"/>
                </a:solidFill>
                <a:latin typeface="+mj-lt"/>
              </a:rPr>
              <a:t>加权和方法的缺陷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76475" y="1431609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改变权向量，一般情况下不能保证得到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276476" y="1996656"/>
            <a:ext cx="2816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全部的有效解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例如</a:t>
            </a:r>
          </a:p>
        </p:txBody>
      </p: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4885182" y="2657476"/>
            <a:ext cx="5074530" cy="3266577"/>
            <a:chOff x="1928" y="1632"/>
            <a:chExt cx="3715" cy="2353"/>
          </a:xfrm>
        </p:grpSpPr>
        <p:graphicFrame>
          <p:nvGraphicFramePr>
            <p:cNvPr id="32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4114524"/>
                </p:ext>
              </p:extLst>
            </p:nvPr>
          </p:nvGraphicFramePr>
          <p:xfrm>
            <a:off x="4911" y="3577"/>
            <a:ext cx="60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0" name="Equation" r:id="rId3" imgW="330120" imgH="215640" progId="Equation.DSMT4">
                    <p:embed/>
                  </p:oleObj>
                </mc:Choice>
                <mc:Fallback>
                  <p:oleObj name="Equation" r:id="rId3" imgW="330120" imgH="215640" progId="Equation.DSMT4">
                    <p:embed/>
                    <p:pic>
                      <p:nvPicPr>
                        <p:cNvPr id="12295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11" y="3577"/>
                          <a:ext cx="60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5811941"/>
                </p:ext>
              </p:extLst>
            </p:nvPr>
          </p:nvGraphicFramePr>
          <p:xfrm>
            <a:off x="1928" y="1632"/>
            <a:ext cx="713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1" name="Equation" r:id="rId5" imgW="342720" imgH="215640" progId="Equation.DSMT4">
                    <p:embed/>
                  </p:oleObj>
                </mc:Choice>
                <mc:Fallback>
                  <p:oleObj name="Equation" r:id="rId5" imgW="342720" imgH="215640" progId="Equation.DSMT4">
                    <p:embed/>
                    <p:pic>
                      <p:nvPicPr>
                        <p:cNvPr id="12296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928" y="1632"/>
                          <a:ext cx="713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1775177"/>
                </p:ext>
              </p:extLst>
            </p:nvPr>
          </p:nvGraphicFramePr>
          <p:xfrm>
            <a:off x="3973" y="1971"/>
            <a:ext cx="46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2" name="Equation" r:id="rId7" imgW="330120" imgH="215640" progId="Equation.DSMT4">
                    <p:embed/>
                  </p:oleObj>
                </mc:Choice>
                <mc:Fallback>
                  <p:oleObj name="Equation" r:id="rId7" imgW="330120" imgH="215640" progId="Equation.DSMT4">
                    <p:embed/>
                    <p:pic>
                      <p:nvPicPr>
                        <p:cNvPr id="12297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73" y="1971"/>
                          <a:ext cx="465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4375" y="1962"/>
              <a:ext cx="126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可行目标集</a:t>
              </a: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black">
            <a:xfrm flipH="1" flipV="1">
              <a:off x="3052" y="1779"/>
              <a:ext cx="202" cy="121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2688" y="1632"/>
              <a:ext cx="2832" cy="1872"/>
              <a:chOff x="816" y="1008"/>
              <a:chExt cx="3360" cy="2448"/>
            </a:xfrm>
          </p:grpSpPr>
          <p:sp>
            <p:nvSpPr>
              <p:cNvPr id="48" name="Line 11"/>
              <p:cNvSpPr>
                <a:spLocks noChangeShapeType="1"/>
              </p:cNvSpPr>
              <p:nvPr/>
            </p:nvSpPr>
            <p:spPr bwMode="black">
              <a:xfrm>
                <a:off x="816" y="3456"/>
                <a:ext cx="336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black">
              <a:xfrm flipV="1">
                <a:off x="816" y="1008"/>
                <a:ext cx="0" cy="2448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" name="Line 13"/>
            <p:cNvSpPr>
              <a:spLocks noChangeShapeType="1"/>
            </p:cNvSpPr>
            <p:nvPr/>
          </p:nvSpPr>
          <p:spPr bwMode="black">
            <a:xfrm flipH="1">
              <a:off x="3173" y="1816"/>
              <a:ext cx="526" cy="62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black">
            <a:xfrm rot="16200000" flipV="1">
              <a:off x="4124" y="2830"/>
              <a:ext cx="0" cy="68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black">
            <a:xfrm flipH="1" flipV="1">
              <a:off x="3173" y="2440"/>
              <a:ext cx="486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black">
            <a:xfrm flipH="1" flipV="1">
              <a:off x="3699" y="1816"/>
              <a:ext cx="769" cy="13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black">
            <a:xfrm rot="16200000" flipV="1">
              <a:off x="3499" y="2893"/>
              <a:ext cx="441" cy="12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black">
            <a:xfrm flipH="1" flipV="1">
              <a:off x="2971" y="1962"/>
              <a:ext cx="445" cy="110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black">
            <a:xfrm flipH="1" flipV="1">
              <a:off x="3093" y="2696"/>
              <a:ext cx="1051" cy="73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black">
            <a:xfrm flipH="1" flipV="1">
              <a:off x="3173" y="2990"/>
              <a:ext cx="1255" cy="40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black">
            <a:xfrm flipH="1" flipV="1">
              <a:off x="2971" y="2256"/>
              <a:ext cx="971" cy="113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>
              <a:off x="3902" y="2403"/>
              <a:ext cx="607" cy="2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B27DDDFA-0556-4451-9F4C-15E0DB815B5C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6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000249" y="901926"/>
            <a:ext cx="5136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7030A0"/>
                </a:solidFill>
                <a:latin typeface="+mj-lt"/>
              </a:rPr>
              <a:t>核心问题</a:t>
            </a:r>
            <a:r>
              <a:rPr kumimoji="1" lang="en-US" altLang="zh-CN" sz="2400" dirty="0">
                <a:solidFill>
                  <a:srgbClr val="7030A0"/>
                </a:solidFill>
                <a:latin typeface="+mj-lt"/>
              </a:rPr>
              <a:t>: </a:t>
            </a:r>
            <a:r>
              <a:rPr kumimoji="1" lang="zh-CN" altLang="en-US" sz="2400" dirty="0">
                <a:solidFill>
                  <a:srgbClr val="7030A0"/>
                </a:solidFill>
                <a:latin typeface="+mj-lt"/>
              </a:rPr>
              <a:t>如何用权向量反映偏好？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442806" y="1447291"/>
            <a:ext cx="7077076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让决策者将决策目标两两比较，根据目标的相对重要程度估计权系数的比值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490431" y="5377360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再设法根据这一组比值估计权系数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089483" y="2731319"/>
            <a:ext cx="3512100" cy="24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409826" y="1619294"/>
            <a:ext cx="164667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判断矩阵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14148" y="873863"/>
            <a:ext cx="3529803" cy="2137192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76476" y="3352844"/>
            <a:ext cx="1838325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一致性条件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211371" y="3269775"/>
            <a:ext cx="2691603" cy="15399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214147" y="4880734"/>
            <a:ext cx="2857052" cy="11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800351" y="847568"/>
            <a:ext cx="866775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00351" y="1433185"/>
            <a:ext cx="164667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任意选择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33023" y="939900"/>
                <a:ext cx="4682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23" y="939900"/>
                <a:ext cx="46820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63114" y="847568"/>
            <a:ext cx="246623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符合一致性条件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00351" y="3497490"/>
            <a:ext cx="164667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153532" y="1546101"/>
                <a:ext cx="1685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532" y="1546101"/>
                <a:ext cx="1685398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00350" y="2265463"/>
            <a:ext cx="632672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令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4663" y="2173131"/>
            <a:ext cx="2808535" cy="13835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252980" y="3636152"/>
            <a:ext cx="4090921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466975" y="96973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实际情况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39227" y="1401565"/>
            <a:ext cx="1204374" cy="1042652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638925" y="169205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容易保证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58617" y="2696933"/>
            <a:ext cx="1484984" cy="537218"/>
          </a:xfrm>
          <a:prstGeom prst="rect">
            <a:avLst/>
          </a:prstGeom>
        </p:spPr>
      </p:pic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638925" y="273471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难以保证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466975" y="357903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可能造成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grayscl/>
          </a:blip>
          <a:srcRect b="32240"/>
          <a:stretch/>
        </p:blipFill>
        <p:spPr>
          <a:xfrm>
            <a:off x="4327460" y="3578979"/>
            <a:ext cx="2180308" cy="945322"/>
          </a:xfrm>
          <a:prstGeom prst="rect">
            <a:avLst/>
          </a:prstGeom>
        </p:spPr>
      </p:pic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466975" y="5017292"/>
            <a:ext cx="17081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如何处理？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669757" y="4876272"/>
            <a:ext cx="3671888" cy="830263"/>
          </a:xfrm>
          <a:prstGeom prst="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先看看满足一致性条件的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矩阵具有什么性质？</a:t>
            </a:r>
          </a:p>
        </p:txBody>
      </p:sp>
    </p:spTree>
    <p:extLst>
      <p:ext uri="{BB962C8B-B14F-4D97-AF65-F5344CB8AC3E}">
        <p14:creationId xmlns:p14="http://schemas.microsoft.com/office/powerpoint/2010/main" val="29571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2466975" y="969731"/>
                <a:ext cx="12360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kumimoji="1"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975" y="969731"/>
                <a:ext cx="1236044" cy="461665"/>
              </a:xfrm>
              <a:prstGeom prst="rect">
                <a:avLst/>
              </a:prstGeom>
              <a:blipFill>
                <a:blip r:embed="rId2"/>
                <a:stretch>
                  <a:fillRect l="-7921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466975" y="415011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则可得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62350" y="96973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能表为一组权系数之比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22973" y="1545218"/>
            <a:ext cx="3308738" cy="2344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829960" y="4263942"/>
            <a:ext cx="3228067" cy="1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76476" y="1031645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于是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2276476" y="3910568"/>
                <a:ext cx="30879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说明</a:t>
                </a:r>
                <a14:m>
                  <m:oMath xmlns:m="http://schemas.openxmlformats.org/officeDocument/2006/math">
                    <m:r>
                      <a:rPr kumimoji="1"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是</a:t>
                </a:r>
                <a14:m>
                  <m:oMath xmlns:m="http://schemas.openxmlformats.org/officeDocument/2006/math">
                    <m:r>
                      <a:rPr kumimoji="1"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的特征根</m:t>
                    </m:r>
                  </m:oMath>
                </a14:m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476" y="3910568"/>
                <a:ext cx="3087961" cy="461665"/>
              </a:xfrm>
              <a:prstGeom prst="rect">
                <a:avLst/>
              </a:prstGeom>
              <a:blipFill>
                <a:blip r:embed="rId2"/>
                <a:stretch>
                  <a:fillRect l="-2959" t="-14474" r="-986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185523" y="1524958"/>
            <a:ext cx="5663202" cy="2031384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420346" y="4725616"/>
            <a:ext cx="4270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其对应的特征向量就是权向量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589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2579929" y="3599811"/>
                <a:ext cx="492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r>
                      <a:rPr kumimoji="1"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个线性无关的非零解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设为</m:t>
                    </m:r>
                  </m:oMath>
                </a14:m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9929" y="3599811"/>
                <a:ext cx="4925772" cy="461665"/>
              </a:xfrm>
              <a:prstGeom prst="rect">
                <a:avLst/>
              </a:prstGeom>
              <a:blipFill>
                <a:blip r:embed="rId2"/>
                <a:stretch>
                  <a:fillRect l="-1856" t="-14667" r="-124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2628901" y="931062"/>
                <a:ext cx="298011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再看</a:t>
                </a:r>
                <a14:m>
                  <m:oMath xmlns:m="http://schemas.openxmlformats.org/officeDocument/2006/math">
                    <m:r>
                      <a:rPr kumimoji="1"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的其它特征根</m:t>
                    </m:r>
                  </m:oMath>
                </a14:m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901" y="931062"/>
                <a:ext cx="2980111" cy="461665"/>
              </a:xfrm>
              <a:prstGeom prst="rect">
                <a:avLst/>
              </a:prstGeom>
              <a:blipFill>
                <a:blip r:embed="rId3"/>
                <a:stretch>
                  <a:fillRect l="-3067" t="-14667" r="-1022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28901" y="201695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方程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63683" y="1392726"/>
            <a:ext cx="3042019" cy="1905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04047" y="4363344"/>
                <a:ext cx="37016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47" y="4363344"/>
                <a:ext cx="370165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208988" y="390167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黑体" pitchFamily="2" charset="-122"/>
              </a:rPr>
              <a:t>?</a:t>
            </a:r>
            <a:endParaRPr lang="zh-CN" altLang="en-US" sz="5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96011" y="408843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同理，令：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524" y="984851"/>
            <a:ext cx="2883564" cy="1805975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77959" y="98485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即：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865048" y="828413"/>
            <a:ext cx="2498367" cy="86387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77958" y="195484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则有：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865047" y="1769476"/>
            <a:ext cx="3673070" cy="832408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19341" y="309778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令：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549867" y="2864445"/>
            <a:ext cx="5072175" cy="9797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449307" y="3834442"/>
            <a:ext cx="5172735" cy="9821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406715" y="4812607"/>
            <a:ext cx="5399235" cy="9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1874838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系统决策分析：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dirty="0"/>
              <a:t>多目标决策分析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>
          <a:xfrm>
            <a:off x="8044874" y="4897582"/>
            <a:ext cx="877455" cy="720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3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196639" y="106158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所以，方程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71162" y="1061589"/>
            <a:ext cx="2883564" cy="1805975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96638" y="3098397"/>
            <a:ext cx="5229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有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(m-1)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个线性无关的非零解，即为：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14157" y="3790894"/>
            <a:ext cx="2521428" cy="20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651638" y="1088310"/>
            <a:ext cx="2201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于是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对任意的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51639" y="4120346"/>
            <a:ext cx="4783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说明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A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的其他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m-1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个特征根都是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32719" y="1121715"/>
                <a:ext cx="1883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19" y="1121715"/>
                <a:ext cx="1883336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145" y="1913411"/>
            <a:ext cx="5187676" cy="189527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1638" y="4823007"/>
            <a:ext cx="5843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所以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的全部特征向量构成一维线性空间</a:t>
            </a:r>
          </a:p>
        </p:txBody>
      </p:sp>
    </p:spTree>
    <p:extLst>
      <p:ext uri="{BB962C8B-B14F-4D97-AF65-F5344CB8AC3E}">
        <p14:creationId xmlns:p14="http://schemas.microsoft.com/office/powerpoint/2010/main" val="404102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651638" y="1088310"/>
            <a:ext cx="4645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又有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是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A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的唯一非零特征根。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651638" y="178766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26505" y="1787661"/>
                <a:ext cx="1665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𝑚𝑤</m:t>
                      </m:r>
                    </m:oMath>
                  </m:oMathPara>
                </a14:m>
                <a:endParaRPr lang="zh-CN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05" y="1787661"/>
                <a:ext cx="166571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51639" y="257031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而：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45903" y="2570316"/>
                <a:ext cx="2399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𝑐𝑤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𝑐𝑤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03" y="2570316"/>
                <a:ext cx="2399631" cy="461665"/>
              </a:xfrm>
              <a:prstGeom prst="rect">
                <a:avLst/>
              </a:prstGeom>
              <a:blipFill>
                <a:blip r:embed="rId3"/>
                <a:stretch>
                  <a:fillRect t="-129333" r="-28426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956814" y="257031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也同样成立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651639" y="3396530"/>
            <a:ext cx="6681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即：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对应的全部特征向量构成一维线性空间。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702475" y="4438550"/>
            <a:ext cx="65532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任何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cw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都是 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对应的特征向量</a:t>
            </a:r>
          </a:p>
        </p:txBody>
      </p:sp>
    </p:spTree>
    <p:extLst>
      <p:ext uri="{BB962C8B-B14F-4D97-AF65-F5344CB8AC3E}">
        <p14:creationId xmlns:p14="http://schemas.microsoft.com/office/powerpoint/2010/main" val="295760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651638" y="1088310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于是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任取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37329" y="1088309"/>
                <a:ext cx="1300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29" y="1088309"/>
                <a:ext cx="130080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538134" y="10883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38352" y="1088309"/>
                <a:ext cx="16993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52" y="1088309"/>
                <a:ext cx="1699376" cy="461665"/>
              </a:xfrm>
              <a:prstGeom prst="rect">
                <a:avLst/>
              </a:prstGeom>
              <a:blipFill>
                <a:blip r:embed="rId3"/>
                <a:stretch>
                  <a:fillRect r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51638" y="1669335"/>
            <a:ext cx="4612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可以把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的全部特征向量表示为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19577" y="2250360"/>
                <a:ext cx="3154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7" y="2250360"/>
                <a:ext cx="3154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651639" y="2808388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其中只有一个特征向量能满足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921764" y="2647950"/>
            <a:ext cx="1003036" cy="782538"/>
          </a:xfrm>
          <a:prstGeom prst="rect">
            <a:avLst/>
          </a:prstGeom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651639" y="343048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因为，如果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356400" y="3412411"/>
                <a:ext cx="3681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(1)=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(2)=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00" y="3412411"/>
                <a:ext cx="3681329" cy="461665"/>
              </a:xfrm>
              <a:prstGeom prst="rect">
                <a:avLst/>
              </a:prstGeom>
              <a:blipFill>
                <a:blip r:embed="rId6"/>
                <a:stretch>
                  <a:fillRect r="-1076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519578" y="3843269"/>
            <a:ext cx="2833723" cy="830096"/>
          </a:xfrm>
          <a:prstGeom prst="rect">
            <a:avLst/>
          </a:prstGeom>
        </p:spPr>
      </p:pic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651639" y="467336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就有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3602742" y="4574461"/>
            <a:ext cx="4150608" cy="805950"/>
          </a:xfrm>
          <a:prstGeom prst="rect">
            <a:avLst/>
          </a:prstGeom>
        </p:spPr>
      </p:pic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651639" y="545457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44484" y="5453039"/>
                <a:ext cx="12652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484" y="5453039"/>
                <a:ext cx="1265283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717876" y="545303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218427" y="5457777"/>
                <a:ext cx="19954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(1)=</m:t>
                          </m:r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27" y="5457777"/>
                <a:ext cx="1995418" cy="461665"/>
              </a:xfrm>
              <a:prstGeom prst="rect">
                <a:avLst/>
              </a:prstGeom>
              <a:blipFill>
                <a:blip r:embed="rId10"/>
                <a:stretch>
                  <a:fillRect t="-127632" r="-3486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0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04063" y="1067080"/>
            <a:ext cx="4782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于是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任意选取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的一个特征向量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23670" y="1729860"/>
                <a:ext cx="2843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70" y="1729860"/>
                <a:ext cx="2843727" cy="461665"/>
              </a:xfrm>
              <a:prstGeom prst="rect">
                <a:avLst/>
              </a:prstGeom>
              <a:blipFill>
                <a:blip r:embed="rId2"/>
                <a:stretch>
                  <a:fillRect t="-1316" r="-644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3004063" y="2777912"/>
            <a:ext cx="5890570" cy="1297472"/>
            <a:chOff x="1480063" y="2777912"/>
            <a:chExt cx="5890570" cy="129747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480063" y="2964983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394122" y="2777912"/>
              <a:ext cx="1273587" cy="1297472"/>
            </a:xfrm>
            <a:prstGeom prst="rect">
              <a:avLst/>
            </a:prstGeom>
          </p:spPr>
        </p:pic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331697" y="2964982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它满足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6262141" y="2777912"/>
              <a:ext cx="1108492" cy="864812"/>
            </a:xfrm>
            <a:prstGeom prst="rect">
              <a:avLst/>
            </a:prstGeom>
          </p:spPr>
        </p:pic>
      </p:grp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004064" y="463205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因此就是要求的唯一的权向量</a:t>
            </a:r>
          </a:p>
        </p:txBody>
      </p:sp>
    </p:spTree>
    <p:extLst>
      <p:ext uri="{BB962C8B-B14F-4D97-AF65-F5344CB8AC3E}">
        <p14:creationId xmlns:p14="http://schemas.microsoft.com/office/powerpoint/2010/main" val="9072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727881" y="2039225"/>
            <a:ext cx="6749495" cy="219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如果判断矩阵能表示为一组权系数之比，任意求得判断矩阵的最大特征根所对应的一个特征向量，再将其规范化，就可以唯一确定权向量。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76476" y="1170733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6310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76476" y="93990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由于不能保证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246283" y="910149"/>
                <a:ext cx="1885837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83" y="910149"/>
                <a:ext cx="1885837" cy="491417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76475" y="1536093"/>
            <a:ext cx="446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i="1" dirty="0">
                <a:solidFill>
                  <a:schemeClr val="tx1"/>
                </a:solidFill>
              </a:rPr>
              <a:t>A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不一定能表为一组权系数之比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76476" y="2140323"/>
            <a:ext cx="5671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用以上方法确定权向量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要考虑下述问题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76475" y="2803102"/>
            <a:ext cx="5142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如果上述等式近似成立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能否这样做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76474" y="3465880"/>
            <a:ext cx="5773056" cy="1124444"/>
            <a:chOff x="752474" y="3465880"/>
            <a:chExt cx="5773056" cy="112444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752474" y="3465880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关键：</a:t>
              </a:r>
              <a:endParaRPr kumimoji="1"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860470" y="3465880"/>
              <a:ext cx="42200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的最大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(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模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)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特征根是否实数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860470" y="4128659"/>
              <a:ext cx="46650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其特征向量的分量是否均为正数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278975" y="4791439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如何判断是否近似成立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14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76475" y="939901"/>
            <a:ext cx="6034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回答问题的依据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: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正矩阵理论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Perron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1607)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76475" y="15723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正矩阵：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797186" y="1522482"/>
            <a:ext cx="3508490" cy="629246"/>
          </a:xfrm>
          <a:prstGeom prst="rect">
            <a:avLst/>
          </a:prstGeom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54137" y="2233484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有关事实：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913072" y="2834002"/>
            <a:ext cx="5455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kumimoji="1" lang="zh-CN" altLang="en-US" sz="2400" b="0" dirty="0">
                <a:solidFill>
                  <a:schemeClr val="tx1"/>
                </a:solidFill>
              </a:rPr>
              <a:t>正矩阵的最大特征根一定是一个正数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913072" y="3434520"/>
            <a:ext cx="6380039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Tx/>
            </a:pPr>
            <a:r>
              <a:rPr kumimoji="1" lang="zh-CN" altLang="en-US" sz="2400" b="0" dirty="0">
                <a:solidFill>
                  <a:schemeClr val="tx1"/>
                </a:solidFill>
              </a:rPr>
              <a:t>正矩阵的最大特征根一定有一个所有分量均为正数的特征向量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9925" y="4950733"/>
            <a:ext cx="4886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总是能用前述方法确定一个权向量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77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733676" y="966510"/>
            <a:ext cx="527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对第二个问题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初等代数推导可以得到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6345" y="1644038"/>
            <a:ext cx="3738376" cy="2571154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33676" y="456892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57694" y="4568925"/>
                <a:ext cx="896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94" y="4568925"/>
                <a:ext cx="8963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277831" y="4568925"/>
            <a:ext cx="2680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是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A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的最大特征根</a:t>
            </a:r>
          </a:p>
        </p:txBody>
      </p:sp>
    </p:spTree>
    <p:extLst>
      <p:ext uri="{BB962C8B-B14F-4D97-AF65-F5344CB8AC3E}">
        <p14:creationId xmlns:p14="http://schemas.microsoft.com/office/powerpoint/2010/main" val="345669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733675" y="9665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注意到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33676" y="3523685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由于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17919" y="808363"/>
            <a:ext cx="1377142" cy="877562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17208" y="966510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的函数性质如下所示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823457" y="1791515"/>
            <a:ext cx="3832490" cy="1768475"/>
            <a:chOff x="1741290" y="2214563"/>
            <a:chExt cx="3832490" cy="1768475"/>
          </a:xfrm>
        </p:grpSpPr>
        <p:graphicFrame>
          <p:nvGraphicFramePr>
            <p:cNvPr id="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795295"/>
                </p:ext>
              </p:extLst>
            </p:nvPr>
          </p:nvGraphicFramePr>
          <p:xfrm>
            <a:off x="5140066" y="3384357"/>
            <a:ext cx="433714" cy="423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3" name="Equation" r:id="rId4" imgW="177480" imgH="203040" progId="Equation.DSMT4">
                    <p:embed/>
                  </p:oleObj>
                </mc:Choice>
                <mc:Fallback>
                  <p:oleObj name="Equation" r:id="rId4" imgW="177480" imgH="203040" progId="Equation.DSMT4">
                    <p:embed/>
                    <p:pic>
                      <p:nvPicPr>
                        <p:cNvPr id="307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140066" y="3384357"/>
                          <a:ext cx="433714" cy="423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313189"/>
                </p:ext>
              </p:extLst>
            </p:nvPr>
          </p:nvGraphicFramePr>
          <p:xfrm>
            <a:off x="1741290" y="2226444"/>
            <a:ext cx="1177925" cy="80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" name="Equation" r:id="rId6" imgW="622080" imgH="469800" progId="Equation.DSMT4">
                    <p:embed/>
                  </p:oleObj>
                </mc:Choice>
                <mc:Fallback>
                  <p:oleObj name="Equation" r:id="rId6" imgW="622080" imgH="469800" progId="Equation.DSMT4">
                    <p:embed/>
                    <p:pic>
                      <p:nvPicPr>
                        <p:cNvPr id="307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741290" y="2226444"/>
                          <a:ext cx="1177925" cy="804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2881313" y="2214563"/>
              <a:ext cx="2266950" cy="1768475"/>
              <a:chOff x="1587" y="1547"/>
              <a:chExt cx="1714" cy="1175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black">
              <a:xfrm>
                <a:off x="1587" y="2443"/>
                <a:ext cx="1714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black">
              <a:xfrm rot="-5400000">
                <a:off x="1251" y="2054"/>
                <a:ext cx="1013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7"/>
              <p:cNvSpPr>
                <a:spLocks/>
              </p:cNvSpPr>
              <p:nvPr/>
            </p:nvSpPr>
            <p:spPr bwMode="black">
              <a:xfrm flipV="1">
                <a:off x="1973" y="1820"/>
                <a:ext cx="1071" cy="623"/>
              </a:xfrm>
              <a:custGeom>
                <a:avLst/>
                <a:gdLst>
                  <a:gd name="T0" fmla="*/ 0 w 43200"/>
                  <a:gd name="T1" fmla="*/ 0 h 23256"/>
                  <a:gd name="T2" fmla="*/ 0 w 43200"/>
                  <a:gd name="T3" fmla="*/ 0 h 23256"/>
                  <a:gd name="T4" fmla="*/ 0 w 43200"/>
                  <a:gd name="T5" fmla="*/ 0 h 232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256"/>
                  <a:gd name="T11" fmla="*/ 43200 w 43200"/>
                  <a:gd name="T12" fmla="*/ 23256 h 23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256" fill="none" extrusionOk="0">
                    <a:moveTo>
                      <a:pt x="63" y="23256"/>
                    </a:moveTo>
                    <a:cubicBezTo>
                      <a:pt x="21" y="22705"/>
                      <a:pt x="0" y="2215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17" y="-1"/>
                      <a:pt x="43182" y="9651"/>
                      <a:pt x="43199" y="21569"/>
                    </a:cubicBezTo>
                  </a:path>
                  <a:path w="43200" h="23256" stroke="0" extrusionOk="0">
                    <a:moveTo>
                      <a:pt x="63" y="23256"/>
                    </a:moveTo>
                    <a:cubicBezTo>
                      <a:pt x="21" y="22705"/>
                      <a:pt x="0" y="2215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17" y="-1"/>
                      <a:pt x="43182" y="9651"/>
                      <a:pt x="43199" y="21569"/>
                    </a:cubicBezTo>
                    <a:lnTo>
                      <a:pt x="21600" y="21600"/>
                    </a:lnTo>
                    <a:lnTo>
                      <a:pt x="63" y="23256"/>
                    </a:lnTo>
                    <a:close/>
                  </a:path>
                </a:pathLst>
              </a:cu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" name="Object 8"/>
              <p:cNvGraphicFramePr>
                <a:graphicFrameLocks noChangeAspect="1"/>
              </p:cNvGraphicFramePr>
              <p:nvPr/>
            </p:nvGraphicFramePr>
            <p:xfrm>
              <a:off x="2491" y="2499"/>
              <a:ext cx="156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5" name="Equation" r:id="rId8" imgW="0" imgH="57150" progId="Equation.DSMT4">
                      <p:embed/>
                    </p:oleObj>
                  </mc:Choice>
                  <mc:Fallback>
                    <p:oleObj name="Equation" r:id="rId8" imgW="0" imgH="57150" progId="Equation.DSMT4">
                      <p:embed/>
                      <p:pic>
                        <p:nvPicPr>
                          <p:cNvPr id="307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2491" y="2499"/>
                            <a:ext cx="156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3705531" y="3595974"/>
            <a:ext cx="5149929" cy="1013273"/>
          </a:xfrm>
          <a:prstGeom prst="rect">
            <a:avLst/>
          </a:prstGeom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704164" y="485477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可以说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3962313" y="4659358"/>
            <a:ext cx="1096269" cy="852493"/>
          </a:xfrm>
          <a:prstGeom prst="rect">
            <a:avLst/>
          </a:prstGeom>
        </p:spPr>
      </p:pic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131466" y="4854771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大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会导致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717157" y="4904289"/>
            <a:ext cx="1010153" cy="412147"/>
          </a:xfrm>
          <a:prstGeom prst="rect">
            <a:avLst/>
          </a:prstGeom>
        </p:spPr>
      </p:pic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817517" y="485477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大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329030" y="5691186"/>
            <a:ext cx="5287962" cy="4619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注意：我们期望这个值尽量接近于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！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011334" y="973595"/>
            <a:ext cx="858706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j-ea"/>
                <a:ea typeface="+mj-ea"/>
              </a:rPr>
              <a:t>本章内容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多目标决策问题的一般性描述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确定情况下多目标加权和方法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目的规划法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逐步进行法 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8DB536-84F6-44AB-AA9C-2CC2EC9D93AE}"/>
              </a:ext>
            </a:extLst>
          </p:cNvPr>
          <p:cNvSpPr txBox="1">
            <a:spLocks/>
          </p:cNvSpPr>
          <p:nvPr/>
        </p:nvSpPr>
        <p:spPr>
          <a:xfrm>
            <a:off x="1469168" y="250354"/>
            <a:ext cx="1731233" cy="478694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26601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76476" y="93990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总结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27881" y="1771251"/>
            <a:ext cx="7258323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如果判断矩阵的最大特征根和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m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 的差比较小，就可以用其规范化的特征向量做权向量，否则不行。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76476" y="3279709"/>
            <a:ext cx="5316927" cy="1327940"/>
            <a:chOff x="752475" y="3177991"/>
            <a:chExt cx="5316927" cy="132794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52475" y="3177991"/>
              <a:ext cx="2990850" cy="57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最后要解决的问题：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819023" y="4047251"/>
              <a:ext cx="1124202" cy="458680"/>
            </a:xfrm>
            <a:prstGeom prst="rect">
              <a:avLst/>
            </a:prstGeom>
          </p:spPr>
        </p:pic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943225" y="4044266"/>
              <a:ext cx="31261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大到什么程度不接受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76475" y="939900"/>
            <a:ext cx="1846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量化方法</a:t>
            </a:r>
            <a:r>
              <a:rPr kumimoji="1" lang="en-US" altLang="zh-CN" dirty="0">
                <a:solidFill>
                  <a:srgbClr val="C00000"/>
                </a:solidFill>
              </a:rPr>
              <a:t>: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63843" y="1552016"/>
            <a:ext cx="7168595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随机产生大量判断矩阵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可以认为这样产生的是最不一致的矩阵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计算下述均值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24292" y="2841239"/>
            <a:ext cx="3332897" cy="846286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349184" y="3796407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原作者的结果：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851776" y="2920363"/>
            <a:ext cx="2232025" cy="708025"/>
          </a:xfrm>
          <a:prstGeom prst="rect">
            <a:avLst/>
          </a:prstGeom>
          <a:solidFill>
            <a:srgbClr val="0066CC"/>
          </a:solidFill>
          <a:ln w="38100" cap="flat" cmpd="sng" algn="ctr">
            <a:solidFill>
              <a:srgbClr val="B1E2F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solidFill>
                  <a:srgbClr val="B1E2FB"/>
                </a:solidFill>
                <a:latin typeface="Arial"/>
                <a:ea typeface="黑体"/>
              </a:rPr>
              <a:t>平均随机一致性</a:t>
            </a:r>
            <a:endParaRPr lang="en-US" altLang="zh-CN" sz="2000" b="1" kern="0" dirty="0">
              <a:solidFill>
                <a:srgbClr val="B1E2FB"/>
              </a:solidFill>
              <a:latin typeface="Arial"/>
              <a:ea typeface="黑体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solidFill>
                  <a:srgbClr val="B1E2FB"/>
                </a:solidFill>
                <a:latin typeface="Arial"/>
                <a:ea typeface="黑体"/>
              </a:rPr>
              <a:t>指标</a:t>
            </a:r>
            <a:r>
              <a:rPr lang="en-US" altLang="zh-CN" sz="2000" b="1" kern="0" dirty="0">
                <a:solidFill>
                  <a:srgbClr val="B1E2FB"/>
                </a:solidFill>
                <a:latin typeface="Arial"/>
                <a:ea typeface="黑体"/>
              </a:rPr>
              <a:t>R. I.</a:t>
            </a:r>
            <a:endParaRPr lang="zh-CN" altLang="en-US" sz="2000" b="1" kern="0" dirty="0">
              <a:solidFill>
                <a:srgbClr val="B1E2FB"/>
              </a:solidFill>
              <a:latin typeface="Arial"/>
              <a:ea typeface="黑体"/>
            </a:endParaRPr>
          </a:p>
        </p:txBody>
      </p: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2581275" y="4366953"/>
            <a:ext cx="8459788" cy="1357313"/>
            <a:chOff x="236" y="3048"/>
            <a:chExt cx="5463" cy="864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black">
            <a:xfrm>
              <a:off x="467" y="3150"/>
              <a:ext cx="5232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kumimoji="1" lang="zh-CN" altLang="en-US" sz="3200" dirty="0">
                  <a:latin typeface="Times New Roman" pitchFamily="18" charset="0"/>
                  <a:ea typeface="宋体" pitchFamily="2" charset="-122"/>
                </a:rPr>
                <a:t>            </a:t>
              </a:r>
              <a:r>
                <a:rPr kumimoji="1" lang="en-US" altLang="zh-CN" sz="2400" dirty="0">
                  <a:ea typeface="宋体" pitchFamily="2" charset="-122"/>
                </a:rPr>
                <a:t>3      4    5      6      7      8      9     10    11</a:t>
              </a:r>
            </a:p>
            <a:p>
              <a:pPr algn="l" eaLnBrk="0" hangingPunct="0">
                <a:spcBef>
                  <a:spcPct val="50000"/>
                </a:spcBef>
                <a:defRPr/>
              </a:pPr>
              <a:r>
                <a:rPr kumimoji="1" lang="en-US" altLang="zh-CN" sz="2400" dirty="0">
                  <a:ea typeface="宋体" pitchFamily="2" charset="-122"/>
                </a:rPr>
                <a:t>           0.58   0.9 1.12 1.24 1.32 1.41 1.45 1.49 1.51 </a:t>
              </a: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black">
            <a:xfrm>
              <a:off x="1066" y="3048"/>
              <a:ext cx="0" cy="86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black">
            <a:xfrm flipV="1">
              <a:off x="236" y="3471"/>
              <a:ext cx="4844" cy="2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10"/>
            <p:cNvGraphicFramePr>
              <a:graphicFrameLocks noChangeAspect="1"/>
            </p:cNvGraphicFramePr>
            <p:nvPr/>
          </p:nvGraphicFramePr>
          <p:xfrm>
            <a:off x="281" y="3561"/>
            <a:ext cx="74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6" name="Equation" r:id="rId4" imgW="361827" imgH="95086" progId="Equation.DSMT4">
                    <p:embed/>
                  </p:oleObj>
                </mc:Choice>
                <mc:Fallback>
                  <p:oleObj name="Equation" r:id="rId4" imgW="361827" imgH="95086" progId="Equation.DSMT4">
                    <p:embed/>
                    <p:pic>
                      <p:nvPicPr>
                        <p:cNvPr id="3278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81" y="3561"/>
                          <a:ext cx="74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1"/>
            <p:cNvGraphicFramePr>
              <a:graphicFrameLocks noChangeAspect="1"/>
            </p:cNvGraphicFramePr>
            <p:nvPr/>
          </p:nvGraphicFramePr>
          <p:xfrm>
            <a:off x="605" y="3237"/>
            <a:ext cx="27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" name="Equation" r:id="rId6" imgW="47686" imgH="28575" progId="Equation.DSMT4">
                    <p:embed/>
                  </p:oleObj>
                </mc:Choice>
                <mc:Fallback>
                  <p:oleObj name="Equation" r:id="rId6" imgW="47686" imgH="28575" progId="Equation.DSMT4">
                    <p:embed/>
                    <p:pic>
                      <p:nvPicPr>
                        <p:cNvPr id="327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605" y="3237"/>
                          <a:ext cx="27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959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658312" y="985407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如果一个具体的判断矩阵的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31421" y="1507101"/>
            <a:ext cx="2627260" cy="803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658311" y="2310970"/>
                <a:ext cx="6877050" cy="1128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  <a:buClr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接近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说明其类似于随机产生的认为其一致性不好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如果前者比后者小很多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通常具体定为</a:t>
                </a:r>
              </a:p>
            </p:txBody>
          </p:sp>
        </mc:Choice>
        <mc:Fallback xmlns="">
          <p:sp>
            <p:nvSpPr>
              <p:cNvPr id="2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311" y="2310970"/>
                <a:ext cx="6877050" cy="1128579"/>
              </a:xfrm>
              <a:prstGeom prst="rect">
                <a:avLst/>
              </a:prstGeom>
              <a:blipFill>
                <a:blip r:embed="rId3"/>
                <a:stretch>
                  <a:fillRect l="-1330" t="-42162" b="-32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338867" y="3754859"/>
            <a:ext cx="3013332" cy="452329"/>
          </a:xfrm>
          <a:prstGeom prst="rect">
            <a:avLst/>
          </a:prstGeom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658310" y="4450749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可认为其一致性满足要求</a:t>
            </a:r>
          </a:p>
        </p:txBody>
      </p:sp>
    </p:spTree>
    <p:extLst>
      <p:ext uri="{BB962C8B-B14F-4D97-AF65-F5344CB8AC3E}">
        <p14:creationId xmlns:p14="http://schemas.microsoft.com/office/powerpoint/2010/main" val="2760480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5" y="947796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7030A0"/>
                </a:solidFill>
              </a:rPr>
              <a:t>总结前面讨论的确定权系数的方法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96411" y="1666715"/>
            <a:ext cx="5468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1)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决策者对目标两两比较给出判断矩阵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2696411" y="2383949"/>
                <a:ext cx="4983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2)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计算判断矩阵的最大特征根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1"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6411" y="2383949"/>
                <a:ext cx="4983608" cy="461665"/>
              </a:xfrm>
              <a:prstGeom prst="rect">
                <a:avLst/>
              </a:prstGeom>
              <a:blipFill>
                <a:blip r:embed="rId2"/>
                <a:stretch>
                  <a:fillRect l="-1834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696411" y="3068558"/>
            <a:ext cx="6533314" cy="1863281"/>
            <a:chOff x="1172411" y="2695150"/>
            <a:chExt cx="6533314" cy="1863281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72411" y="2870125"/>
              <a:ext cx="1159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dirty="0">
                  <a:solidFill>
                    <a:schemeClr val="tx1"/>
                  </a:solidFill>
                </a:rPr>
                <a:t>3)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如果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563828" y="2695150"/>
              <a:ext cx="2684447" cy="811616"/>
            </a:xfrm>
            <a:prstGeom prst="rect">
              <a:avLst/>
            </a:prstGeom>
          </p:spPr>
        </p:pic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9786" y="3429852"/>
              <a:ext cx="6205939" cy="112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对最大特征根的特征向量进行规范化得到权向量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,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否则决策者应改进判断矩阵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111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6" y="87385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遗留问题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99962" y="161915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推导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46616" y="1310046"/>
            <a:ext cx="3308987" cy="95863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699962" y="2321126"/>
            <a:ext cx="5656079" cy="2339370"/>
            <a:chOff x="1175961" y="2321126"/>
            <a:chExt cx="5656079" cy="233937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175961" y="2321126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把方程组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655490" y="2329305"/>
              <a:ext cx="1354088" cy="461867"/>
            </a:xfrm>
            <a:prstGeom prst="rect">
              <a:avLst/>
            </a:prstGeom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164994" y="232950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重写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379844" y="2926207"/>
              <a:ext cx="4452196" cy="173428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699961" y="4818914"/>
            <a:ext cx="7034218" cy="470200"/>
            <a:chOff x="1175961" y="4818914"/>
            <a:chExt cx="7034218" cy="4702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175961" y="4823182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第一行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283957" y="4818914"/>
              <a:ext cx="3688688" cy="470200"/>
            </a:xfrm>
            <a:prstGeom prst="rect">
              <a:avLst/>
            </a:prstGeom>
          </p:spPr>
        </p:pic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993633" y="4823182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两边同时除以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7881712" y="4818914"/>
              <a:ext cx="328467" cy="46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3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04687" y="93990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有：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225491" y="913486"/>
            <a:ext cx="4928451" cy="59146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404685" y="1615410"/>
            <a:ext cx="3357940" cy="984270"/>
            <a:chOff x="880685" y="1615410"/>
            <a:chExt cx="3357940" cy="98427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80685" y="1844487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而，我们令：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769729" y="1615410"/>
              <a:ext cx="1468896" cy="984270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404686" y="2715980"/>
            <a:ext cx="4351169" cy="532266"/>
            <a:chOff x="880685" y="2715980"/>
            <a:chExt cx="4351169" cy="532266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80685" y="2715980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即有：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113143" y="2729029"/>
              <a:ext cx="3118711" cy="519217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2404686" y="3459681"/>
            <a:ext cx="5315995" cy="2481859"/>
            <a:chOff x="880685" y="3459680"/>
            <a:chExt cx="5315995" cy="2481859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80685" y="3577742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同理可以得到：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948992" y="3459680"/>
              <a:ext cx="3247688" cy="2481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4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04686" y="939901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所有等式相加可得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728125" y="1401565"/>
            <a:ext cx="3804994" cy="1072436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04686" y="2635623"/>
            <a:ext cx="4834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在上式左边分别加减若干个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可得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32535" y="3214257"/>
            <a:ext cx="4196175" cy="1063086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04687" y="483875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从而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64648" y="4527046"/>
            <a:ext cx="3741576" cy="1085078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17130" y="484832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证毕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1" y="1086796"/>
            <a:ext cx="1585097" cy="5425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710" y="2652849"/>
            <a:ext cx="2481287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61712" y="909123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用优化方法确定权向量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51986" y="1773022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求解优化问题：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891087" y="1432342"/>
            <a:ext cx="3297516" cy="2104684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51986" y="3827661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可以近似求解：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891087" y="3722885"/>
            <a:ext cx="3297516" cy="17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8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23412" y="107325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先试探求解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40206" y="974403"/>
            <a:ext cx="3113261" cy="189030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23411" y="3069510"/>
            <a:ext cx="6144340" cy="2251358"/>
            <a:chOff x="999411" y="3069510"/>
            <a:chExt cx="6144340" cy="225135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99411" y="3069510"/>
              <a:ext cx="28039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dirty="0">
                  <a:solidFill>
                    <a:schemeClr val="tx1"/>
                  </a:solidFill>
                </a:rPr>
                <a:t>Lagrange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必要条件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842535" y="3787131"/>
              <a:ext cx="5301216" cy="153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23412" y="107325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最优解应满足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grayscl/>
          </a:blip>
          <a:srcRect b="45276"/>
          <a:stretch/>
        </p:blipFill>
        <p:spPr>
          <a:xfrm>
            <a:off x="2819397" y="1601329"/>
            <a:ext cx="6600828" cy="8546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241518" y="2522342"/>
            <a:ext cx="1503171" cy="75076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3412" y="3664378"/>
            <a:ext cx="5125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这是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m+1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个变量的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m+1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个线性方程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23412" y="4484749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正常情况下有唯一解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78067" y="4517313"/>
            <a:ext cx="1759811" cy="4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498517" y="105215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决策变量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21448" y="1093223"/>
                <a:ext cx="24481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48" y="1093223"/>
                <a:ext cx="2448171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857589" y="170797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可行集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14876" y="1760836"/>
                <a:ext cx="12064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1760836"/>
                <a:ext cx="120642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498517" y="242097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21448" y="2410690"/>
                <a:ext cx="43157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48" y="2410690"/>
                <a:ext cx="4315797" cy="461665"/>
              </a:xfrm>
              <a:prstGeom prst="rect">
                <a:avLst/>
              </a:prstGeom>
              <a:blipFill>
                <a:blip r:embed="rId4"/>
                <a:stretch>
                  <a:fillRect t="-127632" r="-9746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021661" y="3139018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寻找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04326" y="3199377"/>
                <a:ext cx="975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26" y="3199377"/>
                <a:ext cx="975267" cy="461665"/>
              </a:xfrm>
              <a:prstGeom prst="rect">
                <a:avLst/>
              </a:prstGeom>
              <a:blipFill>
                <a:blip r:embed="rId5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36417" y="3887985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满足</a:t>
            </a:r>
            <a:r>
              <a:rPr kumimoji="1" lang="zh-CN" altLang="en-US" b="0" dirty="0">
                <a:solidFill>
                  <a:srgbClr val="7030A0"/>
                </a:solidFill>
                <a:latin typeface="+mj-lt"/>
              </a:rPr>
              <a:t>不存在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02357" y="3926570"/>
                <a:ext cx="975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57" y="3926570"/>
                <a:ext cx="97526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579575" y="3887985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584337" y="3881478"/>
                <a:ext cx="18825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)≻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37" y="3881478"/>
                <a:ext cx="1882567" cy="461665"/>
              </a:xfrm>
              <a:prstGeom prst="rect">
                <a:avLst/>
              </a:prstGeom>
              <a:blipFill>
                <a:blip r:embed="rId7"/>
                <a:stretch>
                  <a:fillRect t="-129333" r="-36893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977417" y="463416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904717" y="4664939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717" y="4664939"/>
                <a:ext cx="4956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561675" y="4634160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chemeClr val="tx1"/>
                </a:solidFill>
                <a:latin typeface="+mj-lt"/>
              </a:rPr>
              <a:t>表示决策者的优先关系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64F66E5B-7769-4A9F-8B46-9CE42E9C86F2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5218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23412" y="107325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8903" y="880159"/>
            <a:ext cx="3113261" cy="189030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523412" y="2973485"/>
            <a:ext cx="6109275" cy="2782860"/>
            <a:chOff x="999411" y="2973485"/>
            <a:chExt cx="6109275" cy="27828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99411" y="2978250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的最优解满足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306702" y="2973485"/>
              <a:ext cx="2283760" cy="466430"/>
            </a:xfrm>
            <a:prstGeom prst="rect">
              <a:avLst/>
            </a:prstGeom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692914" y="2973485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一定也是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764902" y="3517035"/>
              <a:ext cx="3374495" cy="1833248"/>
            </a:xfrm>
            <a:prstGeom prst="rect">
              <a:avLst/>
            </a:prstGeom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99411" y="5294680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的最优解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632686" y="4969283"/>
            <a:ext cx="701814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4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279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57759" y="91421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简单加权法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82216" y="954042"/>
            <a:ext cx="4833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例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: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购买房屋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有四所房屋可供选择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113718" y="1663839"/>
            <a:ext cx="7966236" cy="40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7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5" y="11707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判断矩阵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86497" y="1170733"/>
            <a:ext cx="4020656" cy="257305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76475" y="3944899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用优化方法得到权向量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84361" y="4761916"/>
            <a:ext cx="5722792" cy="6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4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6" y="93990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已知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638486" y="1426452"/>
            <a:ext cx="6624021" cy="2899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638485" y="4411367"/>
            <a:ext cx="6829382" cy="619881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21151" y="5286966"/>
            <a:ext cx="338455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可否直接用加权和方法</a:t>
            </a:r>
            <a:r>
              <a:rPr kumimoji="1" lang="en-US" altLang="zh-CN" sz="2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2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5" y="939900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7030A0"/>
                </a:solidFill>
              </a:rPr>
              <a:t>决策矩阵规格化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476" y="165174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对效益目标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163966" y="1446311"/>
            <a:ext cx="3027535" cy="872537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57476" y="2691317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对成本目标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163966" y="2502442"/>
            <a:ext cx="2937075" cy="8394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657476" y="3705952"/>
            <a:ext cx="1152525" cy="445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810000" y="3705952"/>
                <a:ext cx="50870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：各方案在目标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上的最大和最小值</a:t>
                </a:r>
              </a:p>
            </p:txBody>
          </p:sp>
        </mc:Choice>
        <mc:Fallback xmlns="">
          <p:sp>
            <p:nvSpPr>
              <p:cNvPr id="1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705952"/>
                <a:ext cx="5087098" cy="461665"/>
              </a:xfrm>
              <a:prstGeom prst="rect">
                <a:avLst/>
              </a:prstGeom>
              <a:blipFill>
                <a:blip r:embed="rId5"/>
                <a:stretch>
                  <a:fillRect l="-1799" t="-14474" r="-959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088216" y="4367575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目标值在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0, 1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之间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236820" y="5029198"/>
                <a:ext cx="26879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越大，方案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越好</a:t>
                </a:r>
              </a:p>
            </p:txBody>
          </p:sp>
        </mc:Choice>
        <mc:Fallback xmlns="">
          <p:sp>
            <p:nvSpPr>
              <p:cNvPr id="1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6820" y="5029198"/>
                <a:ext cx="2687980" cy="461665"/>
              </a:xfrm>
              <a:prstGeom prst="rect">
                <a:avLst/>
              </a:prstGeom>
              <a:blipFill>
                <a:blip r:embed="rId6"/>
                <a:stretch>
                  <a:fillRect l="-3401" t="-14474" r="-272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215640" y="5023730"/>
            <a:ext cx="1021181" cy="4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90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5" y="939901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规格化的决策矩阵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278291" y="1602684"/>
            <a:ext cx="5637090" cy="2412999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52616" y="430319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决策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63748" y="4118480"/>
            <a:ext cx="3508553" cy="8512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14709" y="5110413"/>
            <a:ext cx="5667316" cy="8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6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52651" y="93990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多层中间目标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52651" y="1466824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C00000"/>
                </a:solidFill>
              </a:rPr>
              <a:t>决策层</a:t>
            </a:r>
            <a:r>
              <a:rPr kumimoji="1" lang="en-US" altLang="zh-CN" sz="2400" b="0" dirty="0">
                <a:solidFill>
                  <a:srgbClr val="C00000"/>
                </a:solidFill>
              </a:rPr>
              <a:t>——</a:t>
            </a:r>
            <a:r>
              <a:rPr kumimoji="1" lang="zh-CN" altLang="en-US" sz="2400" b="0" dirty="0">
                <a:solidFill>
                  <a:srgbClr val="C00000"/>
                </a:solidFill>
              </a:rPr>
              <a:t>计算效用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33472" y="1401565"/>
            <a:ext cx="6071773" cy="4334718"/>
          </a:xfrm>
          <a:prstGeom prst="rect">
            <a:avLst/>
          </a:prstGeom>
        </p:spPr>
      </p:pic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3419475" y="486724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方案层</a:t>
            </a:r>
          </a:p>
        </p:txBody>
      </p:sp>
    </p:spTree>
    <p:extLst>
      <p:ext uri="{BB962C8B-B14F-4D97-AF65-F5344CB8AC3E}">
        <p14:creationId xmlns:p14="http://schemas.microsoft.com/office/powerpoint/2010/main" val="575661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2" y="98185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从第三层目标计算第二层目标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839640" y="1670210"/>
            <a:ext cx="6802728" cy="803311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2" y="271668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211179" y="2598136"/>
            <a:ext cx="6007594" cy="6987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834774" y="3588355"/>
            <a:ext cx="2293632" cy="609925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98872" y="456379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211180" y="4563793"/>
            <a:ext cx="5312267" cy="5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3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只要知道第三层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最靠近方案层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)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的目标值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52795" y="1644634"/>
            <a:ext cx="4052906" cy="515054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1" y="241226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就可求出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4221" y="3086485"/>
            <a:ext cx="4010054" cy="501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981993" y="3709584"/>
            <a:ext cx="1237833" cy="435185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00251" y="4463918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更多层中间目标同样可以这样计算</a:t>
            </a:r>
          </a:p>
        </p:txBody>
      </p:sp>
    </p:spTree>
    <p:extLst>
      <p:ext uri="{BB962C8B-B14F-4D97-AF65-F5344CB8AC3E}">
        <p14:creationId xmlns:p14="http://schemas.microsoft.com/office/powerpoint/2010/main" val="1093548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2" y="981855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可借助判断矩阵估计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353526" y="978152"/>
            <a:ext cx="2666524" cy="518236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2" y="1547923"/>
            <a:ext cx="74690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880"/>
              </a:lnSpc>
              <a:spcBef>
                <a:spcPct val="50000"/>
              </a:spcBef>
              <a:buClr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决策者将决策方案两两比较，根据方案对同一目标的相对优劣程度估计目标的比值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731349" y="2406187"/>
            <a:ext cx="3964500" cy="2144742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8872" y="4578198"/>
            <a:ext cx="6287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再利用权向量的确定方法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根据这组比值估计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09258" y="5067130"/>
            <a:ext cx="2666524" cy="5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>
            <a:spLocks/>
          </p:cNvSpPr>
          <p:nvPr/>
        </p:nvSpPr>
        <p:spPr>
          <a:xfrm>
            <a:off x="2153486" y="896982"/>
            <a:ext cx="7886700" cy="54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prstClr val="black"/>
                </a:solidFill>
              </a:rPr>
              <a:t>有效解（</a:t>
            </a:r>
            <a:r>
              <a:rPr lang="en-US" altLang="zh-CN" dirty="0">
                <a:solidFill>
                  <a:prstClr val="black"/>
                </a:solidFill>
              </a:rPr>
              <a:t>Pareto</a:t>
            </a:r>
            <a:r>
              <a:rPr lang="zh-CN" altLang="en-US" dirty="0">
                <a:solidFill>
                  <a:prstClr val="black"/>
                </a:solidFill>
              </a:rPr>
              <a:t>解，非劣解）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479467" y="1444485"/>
            <a:ext cx="603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假设每个目标都是成本型目标，即越小越好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479465" y="20132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如果存在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95238" y="2013244"/>
                <a:ext cx="975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38" y="2013244"/>
                <a:ext cx="97526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870505" y="201324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70724" y="2016981"/>
                <a:ext cx="37755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∀1≤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724" y="2016981"/>
                <a:ext cx="3775585" cy="461665"/>
              </a:xfrm>
              <a:prstGeom prst="rect">
                <a:avLst/>
              </a:prstGeom>
              <a:blipFill>
                <a:blip r:embed="rId3"/>
                <a:stretch>
                  <a:fillRect t="-1316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506316" y="2582003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并且至少有一个目标，比如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48141" y="2582002"/>
                <a:ext cx="9758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41" y="2582002"/>
                <a:ext cx="975845" cy="461665"/>
              </a:xfrm>
              <a:prstGeom prst="rect">
                <a:avLst/>
              </a:prstGeom>
              <a:blipFill>
                <a:blip r:embed="rId4"/>
                <a:stretch>
                  <a:fillRect t="-129333" r="-71875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323986" y="258200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78478" y="3147149"/>
                <a:ext cx="2134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78" y="3147149"/>
                <a:ext cx="2134110" cy="461665"/>
              </a:xfrm>
              <a:prstGeom prst="rect">
                <a:avLst/>
              </a:prstGeom>
              <a:blipFill>
                <a:blip r:embed="rId5"/>
                <a:stretch>
                  <a:fillRect t="-1316" r="-8000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2506316" y="37916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那么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187352" y="379167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52" y="3791676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316" r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582651" y="379167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肯定不是所求决策</a:t>
            </a:r>
          </a:p>
        </p:txBody>
      </p:sp>
      <p:sp>
        <p:nvSpPr>
          <p:cNvPr id="37" name="矩形 36"/>
          <p:cNvSpPr/>
          <p:nvPr/>
        </p:nvSpPr>
        <p:spPr>
          <a:xfrm>
            <a:off x="2506316" y="43631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上述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187352" y="436317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52" y="4363176"/>
                <a:ext cx="442429" cy="461665"/>
              </a:xfrm>
              <a:prstGeom prst="rect">
                <a:avLst/>
              </a:prstGeom>
              <a:blipFill>
                <a:blip r:embed="rId7"/>
                <a:stretch>
                  <a:fillRect t="-1333" r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3582652" y="436317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被称为劣解，不是劣解的就叫</a:t>
            </a:r>
          </a:p>
        </p:txBody>
      </p:sp>
      <p:sp>
        <p:nvSpPr>
          <p:cNvPr id="40" name="矩形 39"/>
          <p:cNvSpPr/>
          <p:nvPr/>
        </p:nvSpPr>
        <p:spPr>
          <a:xfrm>
            <a:off x="3752653" y="483458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非劣解，有效解或 </a:t>
            </a:r>
            <a:r>
              <a:rPr kumimoji="1" lang="en-US" altLang="zh-CN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Pareto </a:t>
            </a:r>
            <a:r>
              <a:rPr kumimoji="1"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1" name="矩形 40"/>
          <p:cNvSpPr/>
          <p:nvPr/>
        </p:nvSpPr>
        <p:spPr>
          <a:xfrm>
            <a:off x="2506316" y="5410959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多目标决策实际上是在有效解集中进行决策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E6E08D25-ABCC-4752-BBC0-31B27D8EA10D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30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4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层次加权法思路总结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43562" y="1721928"/>
            <a:ext cx="62039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1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、将总目标逐渐细化直至便于估计不同方案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对最底层目标的相对优劣值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43562" y="3047257"/>
            <a:ext cx="66479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、借助判断矩阵估计不同方案对最底层目标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的相对优劣值以及每层目标对上层目标的权向量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43562" y="4372587"/>
            <a:ext cx="6203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、通过逐层加权求得不同方案的总目标值。</a:t>
            </a:r>
          </a:p>
        </p:txBody>
      </p:sp>
    </p:spTree>
    <p:extLst>
      <p:ext uri="{BB962C8B-B14F-4D97-AF65-F5344CB8AC3E}">
        <p14:creationId xmlns:p14="http://schemas.microsoft.com/office/powerpoint/2010/main" val="3923875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5" y="939901"/>
            <a:ext cx="1500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基本思想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81354" y="1515255"/>
            <a:ext cx="6148347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用目标期望值反映决策偏好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通过逼近目标期望值获得决策者满意的方案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76475" y="291264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原问题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3719" y="2825135"/>
            <a:ext cx="3987108" cy="733784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76476" y="380799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目标期望值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696216" y="3665973"/>
            <a:ext cx="2791733" cy="673604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76474" y="465455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基本模型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696216" y="4495181"/>
            <a:ext cx="2577875" cy="7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55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我们利用下列有用的事实，求解上述模型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1" y="164463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06868" y="1644636"/>
            <a:ext cx="3027797" cy="47920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34665" y="164463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满足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334883" y="1627095"/>
            <a:ext cx="2227578" cy="47628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181864" y="230741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一定成立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930509" y="2255954"/>
            <a:ext cx="2332654" cy="563736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181864" y="2970200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反之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若令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913475" y="2993558"/>
            <a:ext cx="2760355" cy="523348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819749" y="2991691"/>
            <a:ext cx="1313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正偏差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877507" y="3689409"/>
            <a:ext cx="2796322" cy="530167"/>
          </a:xfrm>
          <a:prstGeom prst="rect">
            <a:avLst/>
          </a:prstGeom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819749" y="3689409"/>
            <a:ext cx="1313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负偏差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181864" y="430053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一定成立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868615" y="4318219"/>
            <a:ext cx="2805214" cy="44397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653765" y="5014068"/>
            <a:ext cx="2227578" cy="4762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348140" y="4970343"/>
            <a:ext cx="2332654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6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基本模型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9752" y="774307"/>
            <a:ext cx="2776777" cy="876759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2" y="207164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可以等价写成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59751" y="1833516"/>
            <a:ext cx="3353898" cy="37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72969" y="901960"/>
            <a:ext cx="6745129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考虑到效益型和成本型目标的差别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对正负偏差应采用不同的权系数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优化模型成为：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5601" y="2145070"/>
            <a:ext cx="3022375" cy="33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1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2" y="981855"/>
            <a:ext cx="70308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前面的模型中引入了乘积约束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不易求解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对此问题存在下面非常有利的结论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!</a:t>
            </a:r>
            <a:endParaRPr kumimoji="1"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98871" y="1995029"/>
            <a:ext cx="7196164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结论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前面的优化问题中的乘积约束可以去掉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也就是说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该优化问题可简化成：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406675" y="3049163"/>
            <a:ext cx="3042000" cy="286088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5140" y="3339778"/>
            <a:ext cx="214353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作用：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若原目标函数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和约束函数是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线性的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,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则现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在的问题还是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线性规划问题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24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13196" y="1602683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设简化问题的最优解是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76476" y="954467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证明：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83468" y="1551415"/>
            <a:ext cx="2460432" cy="564199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13197" y="2171588"/>
            <a:ext cx="5142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关键是要证明它满足乘积为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0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的约束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713197" y="2740492"/>
            <a:ext cx="4973479" cy="513486"/>
            <a:chOff x="1189196" y="2631198"/>
            <a:chExt cx="4973479" cy="51348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89196" y="2640074"/>
              <a:ext cx="15856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反证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,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如果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774886" y="2631198"/>
              <a:ext cx="1235139" cy="513486"/>
            </a:xfrm>
            <a:prstGeom prst="rect">
              <a:avLst/>
            </a:prstGeom>
          </p:spPr>
        </p:pic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980736" y="263119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即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437029" y="2647957"/>
              <a:ext cx="1725646" cy="477350"/>
            </a:xfrm>
            <a:prstGeom prst="rect">
              <a:avLst/>
            </a:prstGeom>
          </p:spPr>
        </p:pic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13196" y="3368057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可证明一定不是简化模型的最优解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713196" y="4031179"/>
            <a:ext cx="4924444" cy="1117139"/>
            <a:chOff x="1189196" y="4031178"/>
            <a:chExt cx="4924444" cy="1117139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189196" y="4031178"/>
              <a:ext cx="24240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只会有两种情况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265396" y="4606478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dirty="0">
                  <a:solidFill>
                    <a:schemeClr val="tx1"/>
                  </a:solidFill>
                </a:rPr>
                <a:t>1)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1817429" y="4606478"/>
              <a:ext cx="1611571" cy="541839"/>
            </a:xfrm>
            <a:prstGeom prst="rect">
              <a:avLst/>
            </a:prstGeom>
          </p:spPr>
        </p:pic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980736" y="4606478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dirty="0">
                  <a:solidFill>
                    <a:schemeClr val="tx1"/>
                  </a:solidFill>
                </a:rPr>
                <a:t>2)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4486064" y="4561439"/>
              <a:ext cx="1627576" cy="551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9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98871" y="917089"/>
            <a:ext cx="4983252" cy="526430"/>
            <a:chOff x="874871" y="917089"/>
            <a:chExt cx="4983252" cy="52643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74871" y="981854"/>
              <a:ext cx="343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如果第一种情况发生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,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即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307221" y="917089"/>
              <a:ext cx="1550902" cy="52643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2413160" y="1677809"/>
            <a:ext cx="5427425" cy="1365870"/>
            <a:chOff x="874871" y="1587928"/>
            <a:chExt cx="5427425" cy="136587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74871" y="1644634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345983" y="1587928"/>
              <a:ext cx="2956313" cy="575075"/>
            </a:xfrm>
            <a:prstGeom prst="rect">
              <a:avLst/>
            </a:prstGeom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74871" y="244992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显然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345983" y="2407721"/>
              <a:ext cx="2043305" cy="546077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2398871" y="3387308"/>
            <a:ext cx="7019600" cy="1466264"/>
            <a:chOff x="874871" y="3111083"/>
            <a:chExt cx="7019600" cy="146626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74871" y="3255221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并且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345983" y="3111083"/>
              <a:ext cx="4548488" cy="605803"/>
            </a:xfrm>
            <a:prstGeom prst="rect">
              <a:avLst/>
            </a:prstGeom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74871" y="4060515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所以仅用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290643" y="4005347"/>
              <a:ext cx="1087988" cy="572000"/>
            </a:xfrm>
            <a:prstGeom prst="rect">
              <a:avLst/>
            </a:prstGeom>
          </p:spPr>
        </p:pic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378631" y="4060515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替换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4179880" y="4058014"/>
              <a:ext cx="845393" cy="502314"/>
            </a:xfrm>
            <a:prstGeom prst="rect">
              <a:avLst/>
            </a:prstGeom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082672" y="406051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还是可行解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1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但是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由于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1" y="169623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可以导出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84562" y="943195"/>
            <a:ext cx="914289" cy="50032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28642" y="981854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中至少要有一个不等于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257366" y="1644633"/>
            <a:ext cx="4105229" cy="180172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429053" y="3699064"/>
            <a:ext cx="5829488" cy="1127811"/>
            <a:chOff x="905053" y="3699063"/>
            <a:chExt cx="5829488" cy="1127811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05053" y="3744104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和假定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013049" y="3699063"/>
              <a:ext cx="2605207" cy="599228"/>
            </a:xfrm>
            <a:prstGeom prst="rect">
              <a:avLst/>
            </a:prstGeom>
          </p:spPr>
        </p:pic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618256" y="3744104"/>
              <a:ext cx="21162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是最优解矛盾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907994" y="4365209"/>
              <a:ext cx="38779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所以在第一种情况下不会有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309980" y="4323610"/>
            <a:ext cx="1329071" cy="544862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0190" y="5026879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第二种情况可以类似处理</a:t>
            </a:r>
          </a:p>
        </p:txBody>
      </p:sp>
    </p:spTree>
    <p:extLst>
      <p:ext uri="{BB962C8B-B14F-4D97-AF65-F5344CB8AC3E}">
        <p14:creationId xmlns:p14="http://schemas.microsoft.com/office/powerpoint/2010/main" val="23238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76477" y="978903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关于权系数的设置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08710" y="172290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08929" y="1708328"/>
            <a:ext cx="778593" cy="490809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09148" y="1722901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越小越好（成本型），应取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08710" y="240638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08929" y="2391815"/>
            <a:ext cx="778593" cy="490809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409148" y="2406388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越大越好（效益型），应取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04861" y="2391815"/>
            <a:ext cx="963838" cy="521509"/>
          </a:xfrm>
          <a:prstGeom prst="rect">
            <a:avLst/>
          </a:prstGeom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76477" y="3137902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关于权系数的设置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808709" y="3787885"/>
            <a:ext cx="6429434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取决于目标期望值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在适当范围里设置目标期望值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可以保证获得有效解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217094" y="1694140"/>
            <a:ext cx="954375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2489553" y="997467"/>
            <a:ext cx="6372190" cy="3334592"/>
            <a:chOff x="464" y="720"/>
            <a:chExt cx="4528" cy="2374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720" y="819"/>
              <a:ext cx="3272" cy="2227"/>
              <a:chOff x="816" y="1008"/>
              <a:chExt cx="3360" cy="2448"/>
            </a:xfrm>
          </p:grpSpPr>
          <p:sp>
            <p:nvSpPr>
              <p:cNvPr id="62" name="Line 7"/>
              <p:cNvSpPr>
                <a:spLocks noChangeShapeType="1"/>
              </p:cNvSpPr>
              <p:nvPr/>
            </p:nvSpPr>
            <p:spPr bwMode="black">
              <a:xfrm>
                <a:off x="816" y="3456"/>
                <a:ext cx="336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black">
              <a:xfrm flipV="1">
                <a:off x="816" y="1008"/>
                <a:ext cx="0" cy="2448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7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7799812"/>
                </p:ext>
              </p:extLst>
            </p:nvPr>
          </p:nvGraphicFramePr>
          <p:xfrm>
            <a:off x="4284" y="2662"/>
            <a:ext cx="55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8" name="Equation" r:id="rId3" imgW="330120" imgH="215640" progId="Equation.DSMT4">
                    <p:embed/>
                  </p:oleObj>
                </mc:Choice>
                <mc:Fallback>
                  <p:oleObj name="Equation" r:id="rId3" imgW="330120" imgH="215640" progId="Equation.DSMT4">
                    <p:embed/>
                    <p:pic>
                      <p:nvPicPr>
                        <p:cNvPr id="7178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284" y="2662"/>
                          <a:ext cx="552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4496775"/>
                </p:ext>
              </p:extLst>
            </p:nvPr>
          </p:nvGraphicFramePr>
          <p:xfrm>
            <a:off x="990" y="797"/>
            <a:ext cx="60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9" name="Equation" r:id="rId5" imgW="342720" imgH="215640" progId="Equation.DSMT4">
                    <p:embed/>
                  </p:oleObj>
                </mc:Choice>
                <mc:Fallback>
                  <p:oleObj name="Equation" r:id="rId5" imgW="342720" imgH="215640" progId="Equation.DSMT4">
                    <p:embed/>
                    <p:pic>
                      <p:nvPicPr>
                        <p:cNvPr id="7179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990" y="797"/>
                          <a:ext cx="60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11"/>
            <p:cNvGrpSpPr>
              <a:grpSpLocks/>
            </p:cNvGrpSpPr>
            <p:nvPr/>
          </p:nvGrpSpPr>
          <p:grpSpPr bwMode="auto">
            <a:xfrm>
              <a:off x="2318" y="720"/>
              <a:ext cx="1496" cy="1894"/>
              <a:chOff x="2208" y="960"/>
              <a:chExt cx="1536" cy="1776"/>
            </a:xfrm>
          </p:grpSpPr>
          <p:sp>
            <p:nvSpPr>
              <p:cNvPr id="58" name="Line 12"/>
              <p:cNvSpPr>
                <a:spLocks noChangeShapeType="1"/>
              </p:cNvSpPr>
              <p:nvPr/>
            </p:nvSpPr>
            <p:spPr bwMode="black">
              <a:xfrm flipH="1">
                <a:off x="2208" y="960"/>
                <a:ext cx="624" cy="81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black">
              <a:xfrm rot="16200000" flipV="1">
                <a:off x="3336" y="2328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black">
              <a:xfrm flipH="1" flipV="1">
                <a:off x="2208" y="1776"/>
                <a:ext cx="720" cy="96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black">
              <a:xfrm flipH="1" flipV="1">
                <a:off x="2832" y="960"/>
                <a:ext cx="912" cy="177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2078" y="1113"/>
              <a:ext cx="561" cy="768"/>
              <a:chOff x="816" y="1536"/>
              <a:chExt cx="1632" cy="816"/>
            </a:xfrm>
          </p:grpSpPr>
          <p:sp>
            <p:nvSpPr>
              <p:cNvPr id="56" name="Line 17"/>
              <p:cNvSpPr>
                <a:spLocks noChangeShapeType="1"/>
              </p:cNvSpPr>
              <p:nvPr/>
            </p:nvSpPr>
            <p:spPr bwMode="black">
              <a:xfrm>
                <a:off x="816" y="1536"/>
                <a:ext cx="163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black">
              <a:xfrm flipV="1">
                <a:off x="2448" y="1536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Text Box 19"/>
            <p:cNvSpPr txBox="1">
              <a:spLocks noChangeArrowheads="1"/>
            </p:cNvSpPr>
            <p:nvPr/>
          </p:nvSpPr>
          <p:spPr bwMode="black">
            <a:xfrm>
              <a:off x="2064" y="750"/>
              <a:ext cx="57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劣解</a:t>
              </a:r>
            </a:p>
          </p:txBody>
        </p:sp>
        <p:grpSp>
          <p:nvGrpSpPr>
            <p:cNvPr id="42" name="Group 21"/>
            <p:cNvGrpSpPr>
              <a:grpSpLocks/>
            </p:cNvGrpSpPr>
            <p:nvPr/>
          </p:nvGrpSpPr>
          <p:grpSpPr bwMode="auto">
            <a:xfrm>
              <a:off x="1928" y="1894"/>
              <a:ext cx="561" cy="768"/>
              <a:chOff x="816" y="1536"/>
              <a:chExt cx="1632" cy="816"/>
            </a:xfrm>
          </p:grpSpPr>
          <p:sp>
            <p:nvSpPr>
              <p:cNvPr id="54" name="Line 22"/>
              <p:cNvSpPr>
                <a:spLocks noChangeShapeType="1"/>
              </p:cNvSpPr>
              <p:nvPr/>
            </p:nvSpPr>
            <p:spPr bwMode="black">
              <a:xfrm>
                <a:off x="816" y="1536"/>
                <a:ext cx="163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black">
              <a:xfrm flipV="1">
                <a:off x="2448" y="1536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black">
            <a:xfrm>
              <a:off x="1728" y="2026"/>
              <a:ext cx="79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有效解</a:t>
              </a:r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black">
            <a:xfrm>
              <a:off x="2702" y="2614"/>
              <a:ext cx="56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black">
            <a:xfrm flipH="1" flipV="1">
              <a:off x="3278" y="2614"/>
              <a:ext cx="0" cy="4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black">
            <a:xfrm>
              <a:off x="2126" y="2631"/>
              <a:ext cx="101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弱有效解</a:t>
              </a:r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464" y="2478"/>
              <a:ext cx="101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负直角锥</a:t>
              </a:r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 flipV="1">
              <a:off x="1406" y="2422"/>
              <a:ext cx="701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30"/>
            <p:cNvSpPr>
              <a:spLocks noChangeArrowheads="1"/>
            </p:cNvSpPr>
            <p:nvPr/>
          </p:nvSpPr>
          <p:spPr bwMode="auto">
            <a:xfrm>
              <a:off x="3360" y="1299"/>
              <a:ext cx="123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可行目标集</a:t>
              </a:r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 flipH="1">
              <a:off x="3134" y="1654"/>
              <a:ext cx="72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black">
            <a:xfrm>
              <a:off x="2414" y="179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2" name="Oval 33"/>
            <p:cNvSpPr>
              <a:spLocks noChangeArrowheads="1"/>
            </p:cNvSpPr>
            <p:nvPr/>
          </p:nvSpPr>
          <p:spPr bwMode="black">
            <a:xfrm>
              <a:off x="3182" y="251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3" name="Oval 34"/>
            <p:cNvSpPr>
              <a:spLocks noChangeArrowheads="1"/>
            </p:cNvSpPr>
            <p:nvPr/>
          </p:nvSpPr>
          <p:spPr bwMode="black">
            <a:xfrm>
              <a:off x="2558" y="103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2829323" y="470588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有效解</a:t>
            </a:r>
            <a:r>
              <a:rPr kumimoji="1" lang="en-US" altLang="zh-CN" sz="2400" dirty="0">
                <a:latin typeface="+mj-lt"/>
                <a:ea typeface="黑体" panose="02010609060101010101" pitchFamily="49" charset="-122"/>
              </a:rPr>
              <a:t>: </a:t>
            </a:r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负直角锥和可行目标集只交于一点</a:t>
            </a:r>
          </a:p>
        </p:txBody>
      </p:sp>
      <p:sp>
        <p:nvSpPr>
          <p:cNvPr id="65" name="矩形 64"/>
          <p:cNvSpPr/>
          <p:nvPr/>
        </p:nvSpPr>
        <p:spPr>
          <a:xfrm>
            <a:off x="2829323" y="5209002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弱有效解</a:t>
            </a:r>
            <a:r>
              <a:rPr kumimoji="1" lang="en-US" altLang="zh-CN" sz="2400" dirty="0">
                <a:latin typeface="+mj-lt"/>
                <a:ea typeface="黑体" panose="02010609060101010101" pitchFamily="49" charset="-122"/>
              </a:rPr>
              <a:t>: </a:t>
            </a:r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负直角锥内部和可行目标集不交</a:t>
            </a:r>
          </a:p>
        </p:txBody>
      </p:sp>
      <p:sp>
        <p:nvSpPr>
          <p:cNvPr id="66" name="矩形 65"/>
          <p:cNvSpPr/>
          <p:nvPr/>
        </p:nvSpPr>
        <p:spPr>
          <a:xfrm>
            <a:off x="2829322" y="5720292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劣解</a:t>
            </a:r>
            <a:r>
              <a:rPr kumimoji="1" lang="en-US" altLang="zh-CN" sz="2400" dirty="0">
                <a:latin typeface="+mj-lt"/>
                <a:ea typeface="黑体" panose="02010609060101010101" pitchFamily="49" charset="-122"/>
              </a:rPr>
              <a:t>: </a:t>
            </a:r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负直角锥内部和可行目标集相交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3050" y="2338934"/>
            <a:ext cx="2999492" cy="1322947"/>
          </a:xfrm>
          <a:prstGeom prst="rect">
            <a:avLst/>
          </a:prstGeom>
        </p:spPr>
      </p:pic>
      <p:sp>
        <p:nvSpPr>
          <p:cNvPr id="38" name="标题 1">
            <a:extLst>
              <a:ext uri="{FF2B5EF4-FFF2-40B4-BE49-F238E27FC236}">
                <a16:creationId xmlns:a16="http://schemas.microsoft.com/office/drawing/2014/main" id="{4F1F2F83-A099-4972-8C87-DFB18E40775F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0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32664" y="1734948"/>
            <a:ext cx="7497603" cy="29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不同时优化所有目标，而是将目标分级，从第一级开始，在保证上级目标达到最优的前提下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通过约束实现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),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依次优化下级目标。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例如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将原问题分为两级优化问题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两级目标的指标集分别为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76476" y="978903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分级目的规划法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068072" y="4923498"/>
            <a:ext cx="4057529" cy="5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88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7921" y="112088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第一级优化问题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487309" y="903963"/>
            <a:ext cx="3399240" cy="319725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17921" y="4616563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求解此问题得最优偏差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912209" y="4497225"/>
            <a:ext cx="2688867" cy="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8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第二级优化问题为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71944" y="1443519"/>
            <a:ext cx="3957565" cy="3364134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6571" y="5038486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最后一组是保证第一级优化结果的约束</a:t>
            </a:r>
          </a:p>
        </p:txBody>
      </p:sp>
    </p:spTree>
    <p:extLst>
      <p:ext uri="{BB962C8B-B14F-4D97-AF65-F5344CB8AC3E}">
        <p14:creationId xmlns:p14="http://schemas.microsoft.com/office/powerpoint/2010/main" val="17040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106026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原问题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077084" y="976557"/>
            <a:ext cx="3676266" cy="62908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398871" y="2115193"/>
            <a:ext cx="5783104" cy="1649578"/>
            <a:chOff x="874871" y="2115193"/>
            <a:chExt cx="5783104" cy="1649578"/>
          </a:xfrm>
        </p:grpSpPr>
        <p:grpSp>
          <p:nvGrpSpPr>
            <p:cNvPr id="12" name="组合 11"/>
            <p:cNvGrpSpPr/>
            <p:nvPr/>
          </p:nvGrpSpPr>
          <p:grpSpPr>
            <a:xfrm>
              <a:off x="874871" y="2115193"/>
              <a:ext cx="5783104" cy="503941"/>
              <a:chOff x="874871" y="1979890"/>
              <a:chExt cx="5783104" cy="503941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874871" y="2001029"/>
                <a:ext cx="26468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第一步：求理想点</a:t>
                </a: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706696" y="1979890"/>
                <a:ext cx="2951279" cy="503941"/>
              </a:xfrm>
              <a:prstGeom prst="rect">
                <a:avLst/>
              </a:prstGeom>
            </p:spPr>
          </p:pic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186560" y="3189323"/>
              <a:ext cx="1874072" cy="57544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398872" y="4356098"/>
            <a:ext cx="6017999" cy="461665"/>
            <a:chOff x="874871" y="4088327"/>
            <a:chExt cx="6017999" cy="461665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74871" y="4088327"/>
              <a:ext cx="41857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第二步：确定各目标的权系数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5182335" y="4127851"/>
              <a:ext cx="1710535" cy="422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0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1060266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第三步：按加权悲观原则求非劣解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728212" y="1952971"/>
            <a:ext cx="4501388" cy="151642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398871" y="3820597"/>
            <a:ext cx="2911956" cy="461665"/>
            <a:chOff x="874871" y="3820596"/>
            <a:chExt cx="2911956" cy="461665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874871" y="3820596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设所求非劣解为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213973" y="3820596"/>
              <a:ext cx="572854" cy="45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99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第四步：停止或修改偏好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8872" y="168658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决策者分析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58257" y="2307326"/>
            <a:ext cx="3499819" cy="54575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8872" y="3012059"/>
            <a:ext cx="7059454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如果满意，停止；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否则，指出哪个目标容许变差，并给出容许变差限，例如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743202" y="4346131"/>
            <a:ext cx="3524249" cy="52843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48140" y="437951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均可接受</a:t>
            </a:r>
          </a:p>
        </p:txBody>
      </p:sp>
    </p:spTree>
    <p:extLst>
      <p:ext uri="{BB962C8B-B14F-4D97-AF65-F5344CB8AC3E}">
        <p14:creationId xmlns:p14="http://schemas.microsoft.com/office/powerpoint/2010/main" val="33786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4638676" y="507952"/>
            <a:ext cx="3705224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1" y="981855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第五步：按加权悲观原则求新的有效解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046842" y="1644634"/>
            <a:ext cx="5597382" cy="27111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98871" y="4556926"/>
            <a:ext cx="5480134" cy="1075807"/>
            <a:chOff x="874871" y="4556925"/>
            <a:chExt cx="5480134" cy="107580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74871" y="4556925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设所求非劣解为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113923" y="4565931"/>
              <a:ext cx="654740" cy="461665"/>
            </a:xfrm>
            <a:prstGeom prst="rect">
              <a:avLst/>
            </a:prstGeom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74871" y="5171067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用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827496" y="5171064"/>
              <a:ext cx="572854" cy="45265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372537" y="5171066"/>
              <a:ext cx="654740" cy="461665"/>
            </a:xfrm>
            <a:prstGeom prst="rect">
              <a:avLst/>
            </a:prstGeom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27277" y="5171065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替换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400350" y="5162058"/>
              <a:ext cx="29546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然后回到第四步继续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8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>
            <a:spLocks/>
          </p:cNvSpPr>
          <p:nvPr/>
        </p:nvSpPr>
        <p:spPr>
          <a:xfrm>
            <a:off x="2153486" y="896982"/>
            <a:ext cx="7886700" cy="54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prstClr val="black"/>
                </a:solidFill>
              </a:rPr>
              <a:t>多目标效用函数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479467" y="144448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如果存在函数</a:t>
            </a:r>
          </a:p>
        </p:txBody>
      </p:sp>
      <p:sp>
        <p:nvSpPr>
          <p:cNvPr id="39" name="矩形 38"/>
          <p:cNvSpPr/>
          <p:nvPr/>
        </p:nvSpPr>
        <p:spPr>
          <a:xfrm>
            <a:off x="2479467" y="409917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决策问题可以变为优化问题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82871" y="1423590"/>
                <a:ext cx="2022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71" y="1423590"/>
                <a:ext cx="2022413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6353115" y="14482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lt"/>
                <a:ea typeface="黑体" panose="02010609060101010101" pitchFamily="49" charset="-122"/>
              </a:rPr>
              <a:t>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82998" y="1986416"/>
                <a:ext cx="4119846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(1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(1)≻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98" y="1986416"/>
                <a:ext cx="4119846" cy="439736"/>
              </a:xfrm>
              <a:prstGeom prst="rect">
                <a:avLst/>
              </a:prstGeom>
              <a:blipFill>
                <a:blip r:embed="rId3"/>
                <a:stretch>
                  <a:fillRect t="-156944" r="-16864" b="-2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82998" y="2524927"/>
                <a:ext cx="4119846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(1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(1)≺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98" y="2524927"/>
                <a:ext cx="4119846" cy="439736"/>
              </a:xfrm>
              <a:prstGeom prst="rect">
                <a:avLst/>
              </a:prstGeom>
              <a:blipFill>
                <a:blip r:embed="rId4"/>
                <a:stretch>
                  <a:fillRect t="-156944" r="-16864" b="-2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682999" y="3044392"/>
                <a:ext cx="412144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(1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(1)≈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99" y="3044392"/>
                <a:ext cx="4121449" cy="439736"/>
              </a:xfrm>
              <a:prstGeom prst="rect">
                <a:avLst/>
              </a:prstGeom>
              <a:blipFill>
                <a:blip r:embed="rId5"/>
                <a:stretch>
                  <a:fillRect t="-154795" r="-16864" b="-2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29027" y="3563158"/>
                <a:ext cx="22241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(1),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(2)∈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27" y="3563158"/>
                <a:ext cx="2224199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82998" y="4658361"/>
                <a:ext cx="4157870" cy="517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lim>
                      </m:limLow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98" y="4658361"/>
                <a:ext cx="4157870" cy="517514"/>
              </a:xfrm>
              <a:prstGeom prst="rect">
                <a:avLst/>
              </a:prstGeom>
              <a:blipFill>
                <a:blip r:embed="rId7"/>
                <a:stretch>
                  <a:fillRect t="-92941" r="-10997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479467" y="5326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ea typeface="黑体" panose="02010609060101010101" pitchFamily="49" charset="-122"/>
              </a:rPr>
              <a:t>上述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184435" y="5326008"/>
                <a:ext cx="770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35" y="5326008"/>
                <a:ext cx="770724" cy="400110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59909" y="5313386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ea typeface="黑体" panose="02010609060101010101" pitchFamily="49" charset="-122"/>
              </a:rPr>
              <a:t>为多目标效用函数，依赖决策者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4BC888D-CE23-4B6D-A98C-B66D63C257B3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01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>
            <a:spLocks/>
          </p:cNvSpPr>
          <p:nvPr/>
        </p:nvSpPr>
        <p:spPr>
          <a:xfrm>
            <a:off x="2153486" y="896982"/>
            <a:ext cx="7886700" cy="54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prstClr val="black"/>
                </a:solidFill>
              </a:rPr>
              <a:t>可根据如何获取偏好信息对不同方法分类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479466" y="1444485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+mj-lt"/>
              </a:rPr>
              <a:t>1) </a:t>
            </a:r>
            <a:r>
              <a:rPr kumimoji="1" lang="zh-CN" altLang="en-US" sz="2400" dirty="0">
                <a:solidFill>
                  <a:schemeClr val="tx1"/>
                </a:solidFill>
                <a:latin typeface="+mj-lt"/>
              </a:rPr>
              <a:t>在优化之前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137099" y="1949068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先获取所需要的偏好信息</a:t>
            </a:r>
            <a:r>
              <a:rPr kumimoji="1" lang="en-US" altLang="zh-CN" sz="2400" b="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再进行优化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137099" y="2410733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较易实现</a:t>
            </a:r>
            <a:r>
              <a:rPr kumimoji="1" lang="en-US" altLang="zh-CN" sz="2400" b="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但适用范围小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479466" y="2937175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+mj-lt"/>
              </a:rPr>
              <a:t>2) </a:t>
            </a:r>
            <a:r>
              <a:rPr kumimoji="1" lang="zh-CN" altLang="en-US" sz="2400" dirty="0">
                <a:solidFill>
                  <a:schemeClr val="tx1"/>
                </a:solidFill>
                <a:latin typeface="+mj-lt"/>
              </a:rPr>
              <a:t>在优化之中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137099" y="3463617"/>
            <a:ext cx="5570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获取偏好信</a:t>
            </a:r>
            <a:r>
              <a:rPr kumimoji="1" lang="zh-CN" altLang="en-US" sz="2400" dirty="0">
                <a:solidFill>
                  <a:schemeClr val="tx1"/>
                </a:solidFill>
                <a:latin typeface="+mj-lt"/>
              </a:rPr>
              <a:t>息</a:t>
            </a: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和优化过程交互进行</a:t>
            </a:r>
            <a:r>
              <a:rPr kumimoji="1" lang="en-US" altLang="zh-CN" sz="2400" b="0" dirty="0">
                <a:solidFill>
                  <a:schemeClr val="tx1"/>
                </a:solidFill>
                <a:latin typeface="+mj-lt"/>
              </a:rPr>
              <a:t>(DSS)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137099" y="39682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较难实现</a:t>
            </a:r>
            <a:r>
              <a:rPr kumimoji="1" lang="en-US" altLang="zh-CN" sz="2400" b="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但适用范围大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479466" y="4505371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+mj-lt"/>
              </a:rPr>
              <a:t>3) </a:t>
            </a:r>
            <a:r>
              <a:rPr kumimoji="1" lang="zh-CN" altLang="en-US" sz="2400" dirty="0">
                <a:solidFill>
                  <a:schemeClr val="tx1"/>
                </a:solidFill>
                <a:latin typeface="+mj-lt"/>
              </a:rPr>
              <a:t>在优化之后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137099" y="4988495"/>
            <a:ext cx="5570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先优化产生足够的有效解</a:t>
            </a:r>
            <a:r>
              <a:rPr kumimoji="1" lang="en-US" altLang="zh-CN" sz="2400" b="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再进行决策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137100" y="545016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适用范围很小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BECC2D37-653B-4AD1-8CA0-E0435E340827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967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281022" y="1040458"/>
            <a:ext cx="6062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用加权和函数近似效用函数，求解优化问题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63579" y="1729374"/>
                <a:ext cx="191110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lim>
                      </m:limLow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579" y="1729374"/>
                <a:ext cx="1911100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76476" y="291625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40897" y="3258972"/>
                <a:ext cx="2735557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 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97" y="3258972"/>
                <a:ext cx="2735557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76476" y="4402151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可以事先一次性确定权系数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276474" y="5005286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+mj-lt"/>
              </a:rPr>
              <a:t>也可以在优化过程中产生或修改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C89679C-6245-485E-8542-AE706F3C2D03}"/>
              </a:ext>
            </a:extLst>
          </p:cNvPr>
          <p:cNvSpPr txBox="1">
            <a:spLocks/>
          </p:cNvSpPr>
          <p:nvPr/>
        </p:nvSpPr>
        <p:spPr>
          <a:xfrm>
            <a:off x="1574127" y="267015"/>
            <a:ext cx="4521873" cy="5392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多目标决策问题的一般描述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2663135"/>
      </p:ext>
    </p:extLst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黑体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" id="{418C94F1-FEC2-4CEB-9B7A-63B7A69EC208}" vid="{1050C315-8529-458D-A011-501E7C2D133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4677</TotalTime>
  <Words>2385</Words>
  <Application>Microsoft Office PowerPoint</Application>
  <PresentationFormat>宽屏</PresentationFormat>
  <Paragraphs>360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等线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3</vt:lpstr>
      <vt:lpstr>Equation</vt:lpstr>
      <vt:lpstr>PowerPoint 演示文稿</vt:lpstr>
      <vt:lpstr>系统决策分析：  多目标决策分析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张若冰</dc:creator>
  <cp:lastModifiedBy>jgb</cp:lastModifiedBy>
  <cp:revision>547</cp:revision>
  <cp:lastPrinted>2017-09-26T11:14:02Z</cp:lastPrinted>
  <dcterms:created xsi:type="dcterms:W3CDTF">2017-09-22T12:29:02Z</dcterms:created>
  <dcterms:modified xsi:type="dcterms:W3CDTF">2022-05-23T03:55:58Z</dcterms:modified>
</cp:coreProperties>
</file>