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3" r:id="rId3"/>
    <p:sldId id="293" r:id="rId4"/>
    <p:sldId id="382" r:id="rId5"/>
    <p:sldId id="383" r:id="rId6"/>
    <p:sldId id="384" r:id="rId7"/>
    <p:sldId id="385" r:id="rId8"/>
    <p:sldId id="386" r:id="rId9"/>
    <p:sldId id="393" r:id="rId10"/>
    <p:sldId id="394" r:id="rId11"/>
    <p:sldId id="395" r:id="rId12"/>
    <p:sldId id="396" r:id="rId13"/>
    <p:sldId id="397" r:id="rId14"/>
    <p:sldId id="402" r:id="rId15"/>
    <p:sldId id="398" r:id="rId16"/>
    <p:sldId id="399" r:id="rId17"/>
    <p:sldId id="400" r:id="rId18"/>
    <p:sldId id="401" r:id="rId19"/>
    <p:sldId id="403" r:id="rId20"/>
    <p:sldId id="405" r:id="rId21"/>
    <p:sldId id="404" r:id="rId22"/>
    <p:sldId id="406" r:id="rId23"/>
    <p:sldId id="407" r:id="rId24"/>
    <p:sldId id="408" r:id="rId25"/>
    <p:sldId id="391" r:id="rId26"/>
    <p:sldId id="410" r:id="rId27"/>
    <p:sldId id="411" r:id="rId28"/>
    <p:sldId id="412" r:id="rId29"/>
    <p:sldId id="413" r:id="rId30"/>
    <p:sldId id="414" r:id="rId31"/>
    <p:sldId id="415" r:id="rId32"/>
    <p:sldId id="418" r:id="rId33"/>
    <p:sldId id="416" r:id="rId34"/>
    <p:sldId id="429" r:id="rId35"/>
    <p:sldId id="419" r:id="rId36"/>
    <p:sldId id="420" r:id="rId37"/>
    <p:sldId id="421" r:id="rId38"/>
    <p:sldId id="422" r:id="rId39"/>
    <p:sldId id="424" r:id="rId40"/>
    <p:sldId id="425" r:id="rId41"/>
    <p:sldId id="426" r:id="rId42"/>
    <p:sldId id="427" r:id="rId43"/>
    <p:sldId id="430" r:id="rId44"/>
    <p:sldId id="428" r:id="rId45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03EA1B1A-FAC0-4E5D-97DD-C9C2D96E6619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BEAF2F32-4144-4141-8D41-E9E53B853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11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2C63ADD3-532A-4AB8-AD5A-FF2517BA225C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086CA6EE-995B-484F-B29D-8373D2C73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7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DA8A-E904-4CEA-94DA-197DB4EF23B2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128581" y="114660"/>
            <a:ext cx="2624893" cy="825138"/>
            <a:chOff x="0" y="23968"/>
            <a:chExt cx="7913267" cy="25708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8287004" y="6284844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10500189" y="6558385"/>
            <a:ext cx="169182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9BC4A1-5159-43E5-9EAC-7CF840BFC6FF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6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3871-C9F6-44EC-A0C2-5C6C8CC7EA68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3066555" y="501016"/>
            <a:ext cx="638567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484987-FD20-4187-B618-B10DD85F3586}"/>
              </a:ext>
            </a:extLst>
          </p:cNvPr>
          <p:cNvSpPr/>
          <p:nvPr/>
        </p:nvSpPr>
        <p:spPr>
          <a:xfrm>
            <a:off x="1445598" y="23940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几个实例</a:t>
            </a:r>
          </a:p>
        </p:txBody>
      </p:sp>
    </p:spTree>
    <p:extLst>
      <p:ext uri="{BB962C8B-B14F-4D97-AF65-F5344CB8AC3E}">
        <p14:creationId xmlns:p14="http://schemas.microsoft.com/office/powerpoint/2010/main" val="11801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雨课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88B4-520C-47DA-A53D-802FD3FE45FC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78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9973"/>
            <a:ext cx="5181600" cy="52469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9973"/>
            <a:ext cx="5181600" cy="52469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734A-5FEE-440E-8DF7-3F5B24BABCEF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398FBED-82C2-4881-82BF-AB7FACDD0205}"/>
              </a:ext>
            </a:extLst>
          </p:cNvPr>
          <p:cNvSpPr txBox="1"/>
          <p:nvPr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AE40AAF-C219-406D-8034-DFA52D860BF0}"/>
              </a:ext>
            </a:extLst>
          </p:cNvPr>
          <p:cNvCxnSpPr/>
          <p:nvPr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CEBECE-3A9D-4B85-808C-166B91613ABD}"/>
              </a:ext>
            </a:extLst>
          </p:cNvPr>
          <p:cNvCxnSpPr/>
          <p:nvPr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21">
            <a:extLst>
              <a:ext uri="{FF2B5EF4-FFF2-40B4-BE49-F238E27FC236}">
                <a16:creationId xmlns:a16="http://schemas.microsoft.com/office/drawing/2014/main" id="{EA46B7F9-4B93-4C3D-9E75-942AB5AB7A92}"/>
              </a:ext>
            </a:extLst>
          </p:cNvPr>
          <p:cNvSpPr/>
          <p:nvPr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B02DE7-3288-4291-A2CC-E2853E54012C}"/>
              </a:ext>
            </a:extLst>
          </p:cNvPr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0F747B-3324-4C7F-BF61-5271224A9786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72F48F3-32CD-40B0-96E5-28B563BAA2C1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638EF2D-EC26-4FBD-9A1D-BD2649F3F67D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1">
            <a:extLst>
              <a:ext uri="{FF2B5EF4-FFF2-40B4-BE49-F238E27FC236}">
                <a16:creationId xmlns:a16="http://schemas.microsoft.com/office/drawing/2014/main" id="{1857E724-DC64-406E-B3F5-E11E9EFA9850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F3686A5-681F-4DCA-9A35-43F202F351D6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6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93265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756572"/>
            <a:ext cx="5157787" cy="44330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21" y="92996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21" y="1753883"/>
            <a:ext cx="5183188" cy="44357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078D-DC56-4A96-B4FC-59410DF2D0B5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9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093C0D0-1F62-4AB6-A1BA-7E4C76C4A1FB}"/>
              </a:ext>
            </a:extLst>
          </p:cNvPr>
          <p:cNvSpPr txBox="1"/>
          <p:nvPr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57FDC3-12C5-4123-AB46-655C4E465851}"/>
              </a:ext>
            </a:extLst>
          </p:cNvPr>
          <p:cNvCxnSpPr/>
          <p:nvPr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B78F857-6E96-451D-A631-95D3D9C7105C}"/>
              </a:ext>
            </a:extLst>
          </p:cNvPr>
          <p:cNvCxnSpPr/>
          <p:nvPr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23">
            <a:extLst>
              <a:ext uri="{FF2B5EF4-FFF2-40B4-BE49-F238E27FC236}">
                <a16:creationId xmlns:a16="http://schemas.microsoft.com/office/drawing/2014/main" id="{09B27D34-6127-4166-8393-76CAB613CC6F}"/>
              </a:ext>
            </a:extLst>
          </p:cNvPr>
          <p:cNvSpPr/>
          <p:nvPr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8DDB26-5C2B-4EE6-A84E-1C4123879B95}"/>
              </a:ext>
            </a:extLst>
          </p:cNvPr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A6272D3-DE69-4D25-8CA9-1738E577FD24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89A333-0617-4F56-A526-3D9083B74EFD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C8946C6-83FD-4E3D-A6B3-B5F21FAE5365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3">
            <a:extLst>
              <a:ext uri="{FF2B5EF4-FFF2-40B4-BE49-F238E27FC236}">
                <a16:creationId xmlns:a16="http://schemas.microsoft.com/office/drawing/2014/main" id="{2E0C2844-D979-4C9E-B777-F4550B5EB313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30B77EB-AA49-48AF-8C7A-81B936783A23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6241-2C9C-4F93-BCFD-64A4B1E89DDA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5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C28A792-8EF7-4897-B23D-A04C3AAB3F6A}"/>
              </a:ext>
            </a:extLst>
          </p:cNvPr>
          <p:cNvSpPr txBox="1"/>
          <p:nvPr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FAAFFC-8B30-47C1-AB1C-79191CEC857C}"/>
              </a:ext>
            </a:extLst>
          </p:cNvPr>
          <p:cNvCxnSpPr/>
          <p:nvPr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485037E-0302-4AEB-AC48-2FF58B22A8A1}"/>
              </a:ext>
            </a:extLst>
          </p:cNvPr>
          <p:cNvCxnSpPr/>
          <p:nvPr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9">
            <a:extLst>
              <a:ext uri="{FF2B5EF4-FFF2-40B4-BE49-F238E27FC236}">
                <a16:creationId xmlns:a16="http://schemas.microsoft.com/office/drawing/2014/main" id="{621CE9F4-3108-4DB7-95E2-DCABF9B6A723}"/>
              </a:ext>
            </a:extLst>
          </p:cNvPr>
          <p:cNvSpPr/>
          <p:nvPr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36C4EAA-4DDE-4CF3-99BB-0281DBC741A8}"/>
              </a:ext>
            </a:extLst>
          </p:cNvPr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374715E-D971-4F22-A5BB-B268B8DD9278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94C22B-7EBB-486A-AA39-34CB99217511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8FA9B0-8AC9-4931-AC31-8A2307890675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19">
            <a:extLst>
              <a:ext uri="{FF2B5EF4-FFF2-40B4-BE49-F238E27FC236}">
                <a16:creationId xmlns:a16="http://schemas.microsoft.com/office/drawing/2014/main" id="{731E4D5F-5E7F-4D4E-A2C8-1D1CB6F13E8F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3739E0-2584-4147-B1D8-4FF3EA9BA5A7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6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ED10-4B4C-4937-BB7B-C9C4E38DAFCB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2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372-4472-4061-AC72-B28363BEB307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0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9973"/>
            <a:ext cx="10515600" cy="524699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1DA0-5735-4482-B2C8-D5AA82F97622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22617" y="6275146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6" name="标题 7"/>
          <p:cNvSpPr>
            <a:spLocks noGrp="1"/>
          </p:cNvSpPr>
          <p:nvPr>
            <p:ph type="title"/>
          </p:nvPr>
        </p:nvSpPr>
        <p:spPr>
          <a:xfrm>
            <a:off x="38100" y="-395596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515677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6538915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740557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8100" y="19052"/>
            <a:ext cx="12092213" cy="496271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FF4D57C-406F-43CC-881A-3E191CA63AC1}"/>
              </a:ext>
            </a:extLst>
          </p:cNvPr>
          <p:cNvSpPr txBox="1"/>
          <p:nvPr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A4508A-79DD-439F-BD48-D39AA5097292}"/>
              </a:ext>
            </a:extLst>
          </p:cNvPr>
          <p:cNvCxnSpPr/>
          <p:nvPr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3A9515-FC40-45E6-81B2-C832B4D9A1D9}"/>
              </a:ext>
            </a:extLst>
          </p:cNvPr>
          <p:cNvCxnSpPr/>
          <p:nvPr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20">
            <a:extLst>
              <a:ext uri="{FF2B5EF4-FFF2-40B4-BE49-F238E27FC236}">
                <a16:creationId xmlns:a16="http://schemas.microsoft.com/office/drawing/2014/main" id="{EDD16C0C-44B8-451E-8241-F47313079C02}"/>
              </a:ext>
            </a:extLst>
          </p:cNvPr>
          <p:cNvSpPr/>
          <p:nvPr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DCA218A-AEC2-4B56-86D5-87912F57297C}"/>
              </a:ext>
            </a:extLst>
          </p:cNvPr>
          <p:cNvCxnSpPr/>
          <p:nvPr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4313F6C-A895-4DF9-BAF4-7345747A0F75}"/>
              </a:ext>
            </a:extLst>
          </p:cNvPr>
          <p:cNvSpPr txBox="1"/>
          <p:nvPr userDrawn="1"/>
        </p:nvSpPr>
        <p:spPr>
          <a:xfrm>
            <a:off x="8122609" y="6275139"/>
            <a:ext cx="27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系统工程导论</a:t>
            </a:r>
            <a:endParaRPr lang="zh-CN" altLang="en-US" sz="1800" dirty="0">
              <a:latin typeface="+mj-ea"/>
              <a:ea typeface="+mj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01FA7CA-D63B-4FEB-965C-033D3A041073}"/>
              </a:ext>
            </a:extLst>
          </p:cNvPr>
          <p:cNvCxnSpPr/>
          <p:nvPr userDrawn="1"/>
        </p:nvCxnSpPr>
        <p:spPr>
          <a:xfrm>
            <a:off x="0" y="6538914"/>
            <a:ext cx="8153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A3FAA3D-8A3B-4510-9CBC-07C8F93CE8D5}"/>
              </a:ext>
            </a:extLst>
          </p:cNvPr>
          <p:cNvCxnSpPr/>
          <p:nvPr userDrawn="1"/>
        </p:nvCxnSpPr>
        <p:spPr>
          <a:xfrm>
            <a:off x="10740549" y="6558385"/>
            <a:ext cx="145145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0">
            <a:extLst>
              <a:ext uri="{FF2B5EF4-FFF2-40B4-BE49-F238E27FC236}">
                <a16:creationId xmlns:a16="http://schemas.microsoft.com/office/drawing/2014/main" id="{C92BF733-53C2-4A89-B619-829C183D319F}"/>
              </a:ext>
            </a:extLst>
          </p:cNvPr>
          <p:cNvSpPr/>
          <p:nvPr userDrawn="1"/>
        </p:nvSpPr>
        <p:spPr>
          <a:xfrm>
            <a:off x="38100" y="19050"/>
            <a:ext cx="12092213" cy="496270"/>
          </a:xfrm>
          <a:prstGeom prst="roundRect">
            <a:avLst/>
          </a:prstGeom>
          <a:solidFill>
            <a:srgbClr val="5C307D">
              <a:alpha val="70000"/>
            </a:srgbClr>
          </a:solidFill>
          <a:ln>
            <a:noFill/>
          </a:ln>
          <a:effectLst>
            <a:outerShdw blurRad="1778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1F7B083-4526-452D-A929-ED7674170A1A}"/>
              </a:ext>
            </a:extLst>
          </p:cNvPr>
          <p:cNvCxnSpPr/>
          <p:nvPr userDrawn="1"/>
        </p:nvCxnSpPr>
        <p:spPr>
          <a:xfrm>
            <a:off x="38100" y="607801"/>
            <a:ext cx="12092213" cy="0"/>
          </a:xfrm>
          <a:prstGeom prst="line">
            <a:avLst/>
          </a:prstGeom>
          <a:ln w="28575">
            <a:solidFill>
              <a:srgbClr val="800080">
                <a:alpha val="6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5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8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9" y="365128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DC74-1D51-4184-A499-6E0794C88AAB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90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ED07-53E1-4788-AB9A-D82798F1ADA4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E391BF-47F1-4D3A-854E-495AEE579AB7}"/>
              </a:ext>
            </a:extLst>
          </p:cNvPr>
          <p:cNvCxnSpPr>
            <a:endCxn id="13" idx="1"/>
          </p:cNvCxnSpPr>
          <p:nvPr/>
        </p:nvCxnSpPr>
        <p:spPr>
          <a:xfrm>
            <a:off x="101601" y="6362992"/>
            <a:ext cx="8284612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90ED2EF-4226-493E-9B0D-A7FA5BEFEDF6}"/>
              </a:ext>
            </a:extLst>
          </p:cNvPr>
          <p:cNvSpPr txBox="1"/>
          <p:nvPr/>
        </p:nvSpPr>
        <p:spPr>
          <a:xfrm>
            <a:off x="8386212" y="616293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89D797-1647-4779-B6E6-B87ED0B350D6}"/>
              </a:ext>
            </a:extLst>
          </p:cNvPr>
          <p:cNvCxnSpPr>
            <a:stCxn id="13" idx="3"/>
          </p:cNvCxnSpPr>
          <p:nvPr/>
        </p:nvCxnSpPr>
        <p:spPr>
          <a:xfrm>
            <a:off x="10680700" y="6362992"/>
            <a:ext cx="14224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14532BC-9207-4DAB-939D-C4F8462A99B4}"/>
              </a:ext>
            </a:extLst>
          </p:cNvPr>
          <p:cNvCxnSpPr>
            <a:endCxn id="42" idx="1"/>
          </p:cNvCxnSpPr>
          <p:nvPr/>
        </p:nvCxnSpPr>
        <p:spPr>
          <a:xfrm>
            <a:off x="101601" y="501016"/>
            <a:ext cx="849073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13">
            <a:extLst>
              <a:ext uri="{FF2B5EF4-FFF2-40B4-BE49-F238E27FC236}">
                <a16:creationId xmlns:a16="http://schemas.microsoft.com/office/drawing/2014/main" id="{A88DD5BB-E4D8-4CEB-9553-31AF7BAFF7AA}"/>
              </a:ext>
            </a:extLst>
          </p:cNvPr>
          <p:cNvGrpSpPr/>
          <p:nvPr/>
        </p:nvGrpSpPr>
        <p:grpSpPr>
          <a:xfrm>
            <a:off x="9245600" y="258051"/>
            <a:ext cx="1955800" cy="476548"/>
            <a:chOff x="0" y="23968"/>
            <a:chExt cx="7913267" cy="257085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EC30C6C-0531-4453-A572-DE52B718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9E0661B-B141-49BD-9211-493D1042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3DA5B3-B4F6-4E7C-8852-535C4B8849DA}"/>
              </a:ext>
            </a:extLst>
          </p:cNvPr>
          <p:cNvCxnSpPr/>
          <p:nvPr/>
        </p:nvCxnSpPr>
        <p:spPr>
          <a:xfrm>
            <a:off x="11353801" y="501016"/>
            <a:ext cx="749300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2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236"/>
            <a:ext cx="10515600" cy="5124061"/>
          </a:xfrm>
        </p:spPr>
        <p:txBody>
          <a:bodyPr/>
          <a:lstStyle>
            <a:lvl2pPr>
              <a:lnSpc>
                <a:spcPts val="2880"/>
              </a:lnSpc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0E01-16CF-4688-ABB2-25EE5852E1F0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2053" y="6449004"/>
            <a:ext cx="670143" cy="365125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>
            <a:endCxn id="13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>
            <a:cxnSpLocks/>
            <a:stCxn id="13" idx="3"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 13"/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28" name="直接连接符 27"/>
          <p:cNvCxnSpPr>
            <a:cxnSpLocks/>
            <a:stCxn id="27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8A5B-5BDA-4C75-9A90-ADBCDCA44B1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CBD4505-58CF-4B8A-A853-811F37B0A54D}"/>
              </a:ext>
            </a:extLst>
          </p:cNvPr>
          <p:cNvSpPr txBox="1"/>
          <p:nvPr/>
        </p:nvSpPr>
        <p:spPr>
          <a:xfrm>
            <a:off x="1114048" y="235996"/>
            <a:ext cx="242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风险决策问题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0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27E4-52AF-4BB5-8D14-D1FBBB8A48BE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grpSp>
        <p:nvGrpSpPr>
          <p:cNvPr id="7" name="组 13"/>
          <p:cNvGrpSpPr/>
          <p:nvPr/>
        </p:nvGrpSpPr>
        <p:grpSpPr>
          <a:xfrm>
            <a:off x="128581" y="114659"/>
            <a:ext cx="2974216" cy="851112"/>
            <a:chOff x="0" y="23968"/>
            <a:chExt cx="7913267" cy="25708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7"/>
            <a:ext cx="2743200" cy="365125"/>
          </a:xfrm>
        </p:spPr>
        <p:txBody>
          <a:bodyPr/>
          <a:lstStyle/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7762-3F64-4515-9BFA-FB39825363EC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93213" y="501016"/>
            <a:ext cx="5959012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707C902-BEC7-4D44-8F90-BCB24645E536}"/>
              </a:ext>
            </a:extLst>
          </p:cNvPr>
          <p:cNvSpPr/>
          <p:nvPr userDrawn="1"/>
        </p:nvSpPr>
        <p:spPr>
          <a:xfrm>
            <a:off x="1266062" y="25461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课程内容</a:t>
            </a:r>
          </a:p>
        </p:txBody>
      </p:sp>
    </p:spTree>
    <p:extLst>
      <p:ext uri="{BB962C8B-B14F-4D97-AF65-F5344CB8AC3E}">
        <p14:creationId xmlns:p14="http://schemas.microsoft.com/office/powerpoint/2010/main" val="30901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2C98-20BF-433E-ADE7-3D215D2D618F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24956" y="501016"/>
            <a:ext cx="452726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C9F009D-C71E-45BB-9C6D-02C661BAAEA4}"/>
              </a:ext>
            </a:extLst>
          </p:cNvPr>
          <p:cNvSpPr/>
          <p:nvPr userDrawn="1"/>
        </p:nvSpPr>
        <p:spPr>
          <a:xfrm>
            <a:off x="1333388" y="19769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群决策分析问题概述</a:t>
            </a:r>
          </a:p>
        </p:txBody>
      </p:sp>
    </p:spTree>
    <p:extLst>
      <p:ext uri="{BB962C8B-B14F-4D97-AF65-F5344CB8AC3E}">
        <p14:creationId xmlns:p14="http://schemas.microsoft.com/office/powerpoint/2010/main" val="2738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9312-D610-46A9-87E7-F92CF3424795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30140" y="501016"/>
            <a:ext cx="4322085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3F421E7-0A1A-49EA-9674-94A5FF8F1991}"/>
              </a:ext>
            </a:extLst>
          </p:cNvPr>
          <p:cNvSpPr/>
          <p:nvPr/>
        </p:nvSpPr>
        <p:spPr>
          <a:xfrm>
            <a:off x="1435980" y="23615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几种常用的选择规则</a:t>
            </a:r>
          </a:p>
        </p:txBody>
      </p:sp>
    </p:spTree>
    <p:extLst>
      <p:ext uri="{BB962C8B-B14F-4D97-AF65-F5344CB8AC3E}">
        <p14:creationId xmlns:p14="http://schemas.microsoft.com/office/powerpoint/2010/main" val="389813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6799-EBC7-44F8-9441-9199CC2B23C7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55874" y="501016"/>
            <a:ext cx="53963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484987-FD20-4187-B618-B10DD85F3586}"/>
              </a:ext>
            </a:extLst>
          </p:cNvPr>
          <p:cNvSpPr/>
          <p:nvPr/>
        </p:nvSpPr>
        <p:spPr>
          <a:xfrm>
            <a:off x="1257920" y="19655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合理的选择规则</a:t>
            </a:r>
          </a:p>
        </p:txBody>
      </p:sp>
    </p:spTree>
    <p:extLst>
      <p:ext uri="{BB962C8B-B14F-4D97-AF65-F5344CB8AC3E}">
        <p14:creationId xmlns:p14="http://schemas.microsoft.com/office/powerpoint/2010/main" val="223273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3871-C9F6-44EC-A0C2-5C6C8CC7EA68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14504" y="501016"/>
            <a:ext cx="473772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484987-FD20-4187-B618-B10DD85F3586}"/>
              </a:ext>
            </a:extLst>
          </p:cNvPr>
          <p:cNvSpPr/>
          <p:nvPr/>
        </p:nvSpPr>
        <p:spPr>
          <a:xfrm>
            <a:off x="1266062" y="254619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Arrow</a:t>
            </a:r>
            <a:r>
              <a:rPr lang="zh-CN" altLang="en-US" sz="2800" dirty="0">
                <a:latin typeface="+mj-ea"/>
                <a:ea typeface="+mj-ea"/>
              </a:rPr>
              <a:t>的不可能定理</a:t>
            </a:r>
          </a:p>
        </p:txBody>
      </p:sp>
    </p:spTree>
    <p:extLst>
      <p:ext uri="{BB962C8B-B14F-4D97-AF65-F5344CB8AC3E}">
        <p14:creationId xmlns:p14="http://schemas.microsoft.com/office/powerpoint/2010/main" val="40029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3871-C9F6-44EC-A0C2-5C6C8CC7EA68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9939E-54E5-4E09-9BBA-56BC4BB1A5D2}"/>
              </a:ext>
            </a:extLst>
          </p:cNvPr>
          <p:cNvSpPr txBox="1">
            <a:spLocks/>
          </p:cNvSpPr>
          <p:nvPr/>
        </p:nvSpPr>
        <p:spPr>
          <a:xfrm>
            <a:off x="5762053" y="6449004"/>
            <a:ext cx="67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2410F8-5038-4D67-BFCB-CC041677B2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2B7A25-9F73-4C43-8262-BA015DEE8AD0}"/>
              </a:ext>
            </a:extLst>
          </p:cNvPr>
          <p:cNvCxnSpPr>
            <a:endCxn id="7" idx="1"/>
          </p:cNvCxnSpPr>
          <p:nvPr/>
        </p:nvCxnSpPr>
        <p:spPr>
          <a:xfrm>
            <a:off x="292104" y="6356352"/>
            <a:ext cx="8284608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B17BBB-9AE7-4661-BA26-CE8C76ADCDF7}"/>
              </a:ext>
            </a:extLst>
          </p:cNvPr>
          <p:cNvSpPr txBox="1"/>
          <p:nvPr/>
        </p:nvSpPr>
        <p:spPr>
          <a:xfrm>
            <a:off x="8576712" y="6156297"/>
            <a:ext cx="22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系统工程导论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70A8216-9486-48D4-9538-1E2F4A9D5525}"/>
              </a:ext>
            </a:extLst>
          </p:cNvPr>
          <p:cNvCxnSpPr>
            <a:cxnSpLocks/>
          </p:cNvCxnSpPr>
          <p:nvPr/>
        </p:nvCxnSpPr>
        <p:spPr>
          <a:xfrm>
            <a:off x="0" y="501016"/>
            <a:ext cx="1158141" cy="1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 13">
            <a:extLst>
              <a:ext uri="{FF2B5EF4-FFF2-40B4-BE49-F238E27FC236}">
                <a16:creationId xmlns:a16="http://schemas.microsoft.com/office/drawing/2014/main" id="{3D21BBC5-5BA4-4481-A337-732FDE1F0507}"/>
              </a:ext>
            </a:extLst>
          </p:cNvPr>
          <p:cNvGrpSpPr/>
          <p:nvPr/>
        </p:nvGrpSpPr>
        <p:grpSpPr>
          <a:xfrm>
            <a:off x="9452225" y="205724"/>
            <a:ext cx="1736333" cy="590584"/>
            <a:chOff x="0" y="23968"/>
            <a:chExt cx="7913267" cy="2570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F39F41-DC45-40BD-8F8B-F10E7CA6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968"/>
              <a:ext cx="2570852" cy="257085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6D1FFE-48BC-4515-A729-6310070C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467" y="156420"/>
              <a:ext cx="5003800" cy="2438400"/>
            </a:xfrm>
            <a:prstGeom prst="rect">
              <a:avLst/>
            </a:prstGeom>
          </p:spPr>
        </p:pic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7F0098-C432-40A7-8DB2-BB1316F24B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188558" y="516230"/>
            <a:ext cx="914551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084276-B268-4B40-A141-82A86DE52A6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98868" y="501016"/>
            <a:ext cx="5153357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086D51-4851-46FD-A0C0-374B3E9F536E}"/>
              </a:ext>
            </a:extLst>
          </p:cNvPr>
          <p:cNvCxnSpPr>
            <a:cxnSpLocks/>
          </p:cNvCxnSpPr>
          <p:nvPr/>
        </p:nvCxnSpPr>
        <p:spPr>
          <a:xfrm>
            <a:off x="10871200" y="6356352"/>
            <a:ext cx="1231909" cy="0"/>
          </a:xfrm>
          <a:prstGeom prst="line">
            <a:avLst/>
          </a:prstGeom>
          <a:ln w="76200">
            <a:solidFill>
              <a:srgbClr val="7030A0">
                <a:alpha val="60000"/>
              </a:srgb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484987-FD20-4187-B618-B10DD85F3586}"/>
              </a:ext>
            </a:extLst>
          </p:cNvPr>
          <p:cNvSpPr/>
          <p:nvPr/>
        </p:nvSpPr>
        <p:spPr>
          <a:xfrm>
            <a:off x="1390687" y="23940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策略性投票问题</a:t>
            </a:r>
          </a:p>
        </p:txBody>
      </p:sp>
    </p:spTree>
    <p:extLst>
      <p:ext uri="{BB962C8B-B14F-4D97-AF65-F5344CB8AC3E}">
        <p14:creationId xmlns:p14="http://schemas.microsoft.com/office/powerpoint/2010/main" val="277589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2EB9-250F-4E00-BFCF-E85B863BF302}" type="datetime1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系统工程导论</a:t>
            </a:r>
            <a:r>
              <a:rPr lang="en-US" altLang="zh-CN"/>
              <a:t>·2018</a:t>
            </a:r>
            <a:r>
              <a:rPr lang="zh-CN" altLang="en-US"/>
              <a:t>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10F8-5038-4D67-BFCB-CC041677B2F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2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3" r:id="rId4"/>
    <p:sldLayoutId id="2147483694" r:id="rId5"/>
    <p:sldLayoutId id="2147483695" r:id="rId6"/>
    <p:sldLayoutId id="2147483691" r:id="rId7"/>
    <p:sldLayoutId id="2147483692" r:id="rId8"/>
    <p:sldLayoutId id="2147483702" r:id="rId9"/>
    <p:sldLayoutId id="2147483703" r:id="rId10"/>
    <p:sldLayoutId id="2147483696" r:id="rId11"/>
    <p:sldLayoutId id="2147483688" r:id="rId12"/>
    <p:sldLayoutId id="2147483689" r:id="rId13"/>
    <p:sldLayoutId id="2147483690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0" Type="http://schemas.openxmlformats.org/officeDocument/2006/relationships/image" Target="../media/image31.emf"/><Relationship Id="rId4" Type="http://schemas.openxmlformats.org/officeDocument/2006/relationships/image" Target="../media/image34.png"/><Relationship Id="rId9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4.emf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9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52.emf"/><Relationship Id="rId4" Type="http://schemas.openxmlformats.org/officeDocument/2006/relationships/image" Target="../media/image56.png"/><Relationship Id="rId9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3.emf"/><Relationship Id="rId7" Type="http://schemas.openxmlformats.org/officeDocument/2006/relationships/image" Target="../media/image60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6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80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emf"/><Relationship Id="rId11" Type="http://schemas.openxmlformats.org/officeDocument/2006/relationships/image" Target="../media/image79.emf"/><Relationship Id="rId5" Type="http://schemas.openxmlformats.org/officeDocument/2006/relationships/image" Target="../media/image71.emf"/><Relationship Id="rId10" Type="http://schemas.openxmlformats.org/officeDocument/2006/relationships/image" Target="../media/image78.emf"/><Relationship Id="rId4" Type="http://schemas.openxmlformats.org/officeDocument/2006/relationships/image" Target="../media/image70.emf"/><Relationship Id="rId9" Type="http://schemas.openxmlformats.org/officeDocument/2006/relationships/image" Target="../media/image7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7.png"/><Relationship Id="rId4" Type="http://schemas.openxmlformats.org/officeDocument/2006/relationships/image" Target="../media/image9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209800" y="10842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系统工程导论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2667000" y="3649663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开课单位：清华大学自动化系</a:t>
            </a:r>
            <a:endParaRPr lang="en-US" altLang="zh-CN" dirty="0"/>
          </a:p>
          <a:p>
            <a:pPr algn="ctr"/>
            <a:r>
              <a:rPr lang="zh-CN" altLang="en-US" dirty="0"/>
              <a:t>主讲教师：胡坚明 副教授</a:t>
            </a:r>
          </a:p>
        </p:txBody>
      </p:sp>
    </p:spTree>
    <p:extLst>
      <p:ext uri="{BB962C8B-B14F-4D97-AF65-F5344CB8AC3E}">
        <p14:creationId xmlns:p14="http://schemas.microsoft.com/office/powerpoint/2010/main" val="156327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76477" y="1040458"/>
            <a:ext cx="4566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4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）批准投票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(Approval Voting)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56191" y="1568831"/>
            <a:ext cx="6621184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每个成员列出其认可的方案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不限数目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),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得到最多成员认可的方案获胜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856191" y="2952874"/>
            <a:ext cx="6259234" cy="16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批准投票可以看成是一种特殊的加权投票方法， 每个成员对其认可的方案给 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1 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分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不认可的给 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0 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668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79941" y="104045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</a:rPr>
              <a:t>思考：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379942" y="1623965"/>
            <a:ext cx="774513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清华大学优秀毕业班集体评选中有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个班级入围，来自各个院系的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18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个评委根据班级汇报情况进行评选。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      规则要求：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     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）每个评委选出其中的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8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个班级；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     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）得票最多的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6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个班级当选。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379941" y="4775145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请问：采用的是什么选择规则？</a:t>
            </a:r>
          </a:p>
        </p:txBody>
      </p:sp>
    </p:spTree>
    <p:extLst>
      <p:ext uri="{BB962C8B-B14F-4D97-AF65-F5344CB8AC3E}">
        <p14:creationId xmlns:p14="http://schemas.microsoft.com/office/powerpoint/2010/main" val="13780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79941" y="1000816"/>
            <a:ext cx="6983134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</a:rPr>
              <a:t>例</a:t>
            </a:r>
            <a:r>
              <a:rPr kumimoji="1" lang="en-US" altLang="zh-CN" sz="2400" dirty="0">
                <a:solidFill>
                  <a:schemeClr val="tx1"/>
                </a:solidFill>
              </a:rPr>
              <a:t>: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60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个成员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从三个候选人 </a:t>
            </a:r>
            <a:r>
              <a:rPr kumimoji="1" lang="en-US" altLang="zh-CN" sz="2400" b="0" i="1" dirty="0">
                <a:solidFill>
                  <a:schemeClr val="tx1"/>
                </a:solidFill>
              </a:rPr>
              <a:t>a, b, c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中选出一人担任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某个职务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79942" y="236602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成员偏好情况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411266" y="4543033"/>
            <a:ext cx="1091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a 23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096836" y="4543032"/>
            <a:ext cx="1091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b 19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777624" y="4533113"/>
            <a:ext cx="10743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c 18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414312" y="4547497"/>
            <a:ext cx="1422184" cy="461665"/>
          </a:xfrm>
          <a:prstGeom prst="rect">
            <a:avLst/>
          </a:prstGeom>
          <a:solidFill>
            <a:srgbClr val="FDC529"/>
          </a:solidFill>
          <a:ln w="38100" cap="flat" cmpd="sng" algn="ctr">
            <a:solidFill>
              <a:srgbClr val="B1E2FB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简单多数</a:t>
            </a:r>
            <a:endParaRPr kumimoji="1" lang="en-US" altLang="zh-CN" sz="2400" b="1" kern="0" dirty="0">
              <a:solidFill>
                <a:srgbClr val="0000CC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411266" y="5190733"/>
            <a:ext cx="1091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rgbClr val="FF0000"/>
                </a:solidFill>
              </a:rPr>
              <a:t>a 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当选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798614" y="2849840"/>
            <a:ext cx="6596444" cy="1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150890" y="3417383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i="1" dirty="0">
                <a:solidFill>
                  <a:srgbClr val="FF0000"/>
                </a:solidFill>
              </a:rPr>
              <a:t>b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 当选</a:t>
            </a:r>
            <a:endParaRPr kumimoji="1" lang="en-US" altLang="zh-CN" sz="2400" b="0" dirty="0">
              <a:solidFill>
                <a:srgbClr val="FF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01912" y="2291334"/>
            <a:ext cx="1422184" cy="461665"/>
          </a:xfrm>
          <a:prstGeom prst="rect">
            <a:avLst/>
          </a:prstGeom>
          <a:solidFill>
            <a:srgbClr val="FDC529"/>
          </a:solidFill>
          <a:ln w="38100" cap="flat" cmpd="sng" algn="ctr">
            <a:solidFill>
              <a:srgbClr val="B1E2FB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绝对多数</a:t>
            </a:r>
            <a:endParaRPr kumimoji="1" lang="en-US" altLang="zh-CN" sz="2400" b="1" kern="0" dirty="0">
              <a:solidFill>
                <a:srgbClr val="0000CC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78430" y="2292202"/>
            <a:ext cx="4529313" cy="1025885"/>
            <a:chOff x="3054429" y="2292201"/>
            <a:chExt cx="4529313" cy="1025885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054429" y="2292201"/>
              <a:ext cx="43717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第一轮选举后 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c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被淘汰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,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再投票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054429" y="2856421"/>
              <a:ext cx="19656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23+2=25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361659" y="2856420"/>
              <a:ext cx="2222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19+ 16=35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289929" y="4233863"/>
            <a:ext cx="1731963" cy="830262"/>
          </a:xfrm>
          <a:prstGeom prst="rect">
            <a:avLst/>
          </a:prstGeom>
          <a:solidFill>
            <a:srgbClr val="FDC529"/>
          </a:solidFill>
          <a:ln w="38100" cap="flat" cmpd="sng" algn="ctr">
            <a:solidFill>
              <a:srgbClr val="B1E2FB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加权投票之</a:t>
            </a:r>
            <a:endParaRPr kumimoji="1" lang="en-US" altLang="zh-CN" sz="2400" b="1" kern="0" dirty="0">
              <a:solidFill>
                <a:srgbClr val="0000CC"/>
              </a:solidFill>
              <a:latin typeface="Times New Roman" pitchFamily="18" charset="0"/>
              <a:ea typeface="宋体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dirty="0" err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Borda</a:t>
            </a:r>
            <a:r>
              <a:rPr kumimoji="1" lang="zh-CN" altLang="en-US" sz="2400" b="1" kern="0" dirty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规则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150890" y="5738342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i="1" dirty="0">
                <a:solidFill>
                  <a:srgbClr val="FF0000"/>
                </a:solidFill>
              </a:rPr>
              <a:t>c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 当选</a:t>
            </a:r>
            <a:endParaRPr kumimoji="1" lang="en-US" altLang="zh-CN" sz="2400" b="0" dirty="0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89969" y="4104602"/>
            <a:ext cx="3741775" cy="1609261"/>
            <a:chOff x="3165968" y="4104601"/>
            <a:chExt cx="3741775" cy="160926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165968" y="4104601"/>
              <a:ext cx="3367827" cy="53202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165968" y="4661106"/>
              <a:ext cx="3367827" cy="54171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165968" y="5227299"/>
              <a:ext cx="3741775" cy="486563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798614" y="966634"/>
            <a:ext cx="6596444" cy="1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7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76476" y="173578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假定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41992" y="1645447"/>
            <a:ext cx="6021109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每个成员至少批准一个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至多批准两个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否则其投票不起作用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351366" y="982664"/>
            <a:ext cx="1422184" cy="461665"/>
          </a:xfrm>
          <a:prstGeom prst="rect">
            <a:avLst/>
          </a:prstGeom>
          <a:solidFill>
            <a:srgbClr val="FDC529"/>
          </a:solidFill>
          <a:ln w="38100" cap="flat" cmpd="sng" algn="ctr">
            <a:solidFill>
              <a:srgbClr val="B1E2FB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批准投票</a:t>
            </a:r>
            <a:endParaRPr kumimoji="1" lang="en-US" altLang="zh-CN" sz="2400" b="1" kern="0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41991" y="2877411"/>
            <a:ext cx="4614062" cy="1544469"/>
            <a:chOff x="2017991" y="2877410"/>
            <a:chExt cx="4614062" cy="1544469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17991" y="2877410"/>
              <a:ext cx="145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对于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23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个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415561" y="2877410"/>
              <a:ext cx="1811944" cy="435463"/>
            </a:xfrm>
            <a:prstGeom prst="rect">
              <a:avLst/>
            </a:prstGeom>
          </p:spPr>
        </p:pic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513618" y="3425712"/>
              <a:ext cx="41184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a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肯定得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23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票，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肯定不得票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2513618" y="3960214"/>
                  <a:ext cx="391164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chemeClr val="tx1"/>
                      </a:solidFill>
                    </a:rPr>
                    <a:t>c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的得票在区间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 23]</m:t>
                      </m:r>
                    </m:oMath>
                  </a14:m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 之间</a:t>
                  </a:r>
                </a:p>
              </p:txBody>
            </p:sp>
          </mc:Choice>
          <mc:Fallback xmlns="">
            <p:sp>
              <p:nvSpPr>
                <p:cNvPr id="15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3618" y="3960214"/>
                  <a:ext cx="391164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336" t="-14667" r="-935" b="-32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3541991" y="4539065"/>
            <a:ext cx="4614062" cy="1530669"/>
            <a:chOff x="2017991" y="4539064"/>
            <a:chExt cx="4614062" cy="1530669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017991" y="4539064"/>
              <a:ext cx="145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对于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19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个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471979" y="4539064"/>
              <a:ext cx="1699108" cy="430390"/>
            </a:xfrm>
            <a:prstGeom prst="rect">
              <a:avLst/>
            </a:prstGeom>
          </p:spPr>
        </p:pic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513618" y="5073566"/>
              <a:ext cx="41184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b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肯定得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19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票，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a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肯定不得票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2513618" y="5608068"/>
                  <a:ext cx="389401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chemeClr val="tx1"/>
                      </a:solidFill>
                    </a:rPr>
                    <a:t>c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的得票在区间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 19]</m:t>
                      </m:r>
                    </m:oMath>
                  </a14:m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 之间</a:t>
                  </a:r>
                </a:p>
              </p:txBody>
            </p:sp>
          </mc:Choice>
          <mc:Fallback xmlns="">
            <p:sp>
              <p:nvSpPr>
                <p:cNvPr id="18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3618" y="5608068"/>
                  <a:ext cx="389401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347" t="-14474" r="-1408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4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894291" y="850080"/>
            <a:ext cx="145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对于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16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389919" y="1398382"/>
            <a:ext cx="41184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i="1" dirty="0">
                <a:solidFill>
                  <a:schemeClr val="tx1"/>
                </a:solidFill>
              </a:rPr>
              <a:t>c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肯定得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票，</a:t>
            </a:r>
            <a:r>
              <a:rPr kumimoji="1" lang="en-US" altLang="zh-CN" sz="2400" b="0" i="1" dirty="0">
                <a:solidFill>
                  <a:schemeClr val="tx1"/>
                </a:solidFill>
              </a:rPr>
              <a:t>a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肯定不得票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3389918" y="1932884"/>
                <a:ext cx="39116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b="0" i="1" dirty="0">
                    <a:solidFill>
                      <a:schemeClr val="tx1"/>
                    </a:solidFill>
                  </a:rPr>
                  <a:t>b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的得票在区间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 16]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之间</a:t>
                </a:r>
              </a:p>
            </p:txBody>
          </p:sp>
        </mc:Choice>
        <mc:Fallback xmlns="">
          <p:sp>
            <p:nvSpPr>
              <p:cNvPr id="1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9918" y="1932884"/>
                <a:ext cx="3911648" cy="461665"/>
              </a:xfrm>
              <a:prstGeom prst="rect">
                <a:avLst/>
              </a:prstGeom>
              <a:blipFill>
                <a:blip r:embed="rId2"/>
                <a:stretch>
                  <a:fillRect l="-2336" t="-14474" r="-140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2894291" y="2503809"/>
            <a:ext cx="4424908" cy="1489320"/>
            <a:chOff x="1370291" y="2503809"/>
            <a:chExt cx="4424908" cy="1489320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370291" y="2503809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对于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2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个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865918" y="3052111"/>
              <a:ext cx="39292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c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肯定得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2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票，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肯定不得票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1865917" y="3531464"/>
                  <a:ext cx="374173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chemeClr val="tx1"/>
                      </a:solidFill>
                    </a:rPr>
                    <a:t>a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的得票在区间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 2]</m:t>
                      </m:r>
                    </m:oMath>
                  </a14:m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 之间</a:t>
                  </a:r>
                </a:p>
              </p:txBody>
            </p:sp>
          </mc:Choice>
          <mc:Fallback xmlns="">
            <p:sp>
              <p:nvSpPr>
                <p:cNvPr id="18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5917" y="3531464"/>
                  <a:ext cx="374173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443" t="-14474" r="-1629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2205129" y="4075457"/>
            <a:ext cx="6225743" cy="1991124"/>
            <a:chOff x="681128" y="4075457"/>
            <a:chExt cx="6225743" cy="199112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81128" y="4097681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总结：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6"/>
                <p:cNvSpPr>
                  <a:spLocks noChangeArrowheads="1"/>
                </p:cNvSpPr>
                <p:nvPr/>
              </p:nvSpPr>
              <p:spPr bwMode="auto">
                <a:xfrm>
                  <a:off x="1878034" y="4075457"/>
                  <a:ext cx="408156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chemeClr val="tx1"/>
                      </a:solidFill>
                    </a:rPr>
                    <a:t>a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的得票在区间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[23, 25]</m:t>
                      </m:r>
                    </m:oMath>
                  </a14:m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 之间</a:t>
                  </a:r>
                </a:p>
              </p:txBody>
            </p:sp>
          </mc:Choice>
          <mc:Fallback xmlns="">
            <p:sp>
              <p:nvSpPr>
                <p:cNvPr id="24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8034" y="4075457"/>
                  <a:ext cx="408156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39" t="-14667" r="-1343" b="-32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6"/>
                <p:cNvSpPr>
                  <a:spLocks noChangeArrowheads="1"/>
                </p:cNvSpPr>
                <p:nvPr/>
              </p:nvSpPr>
              <p:spPr bwMode="auto">
                <a:xfrm>
                  <a:off x="1865917" y="4548121"/>
                  <a:ext cx="408156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chemeClr val="tx1"/>
                      </a:solidFill>
                    </a:rPr>
                    <a:t>b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的得票在区间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[19, 33]</m:t>
                      </m:r>
                    </m:oMath>
                  </a14:m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 之间</a:t>
                  </a:r>
                </a:p>
              </p:txBody>
            </p:sp>
          </mc:Choice>
          <mc:Fallback xmlns="">
            <p:sp>
              <p:nvSpPr>
                <p:cNvPr id="25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5917" y="4548121"/>
                  <a:ext cx="408156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39" t="-14474" r="-1343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1865917" y="5020785"/>
                  <a:ext cx="406393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chemeClr val="tx1"/>
                      </a:solidFill>
                    </a:rPr>
                    <a:t>c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的得票在区间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[18, 60]</m:t>
                      </m:r>
                    </m:oMath>
                  </a14:m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 之间</a:t>
                  </a:r>
                </a:p>
              </p:txBody>
            </p:sp>
          </mc:Choice>
          <mc:Fallback xmlns="">
            <p:sp>
              <p:nvSpPr>
                <p:cNvPr id="2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5917" y="5020785"/>
                  <a:ext cx="406393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249" t="-14667" r="-1349" b="-32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235126" y="5604916"/>
              <a:ext cx="56717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三人都有可能获胜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,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依赖成员认可的阈值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4378795" y="857626"/>
            <a:ext cx="1763974" cy="454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</a:blip>
          <a:stretch>
            <a:fillRect/>
          </a:stretch>
        </p:blipFill>
        <p:spPr>
          <a:xfrm>
            <a:off x="4263745" y="2472142"/>
            <a:ext cx="1746530" cy="4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79942" y="104045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79942" y="3230928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b="0" dirty="0">
                <a:solidFill>
                  <a:srgbClr val="FF0000"/>
                </a:solidFill>
              </a:rPr>
              <a:t>问题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999067" y="1587824"/>
            <a:ext cx="6630708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在群的每个成员偏好不变的情况下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群的选择结果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强烈地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依赖于选择规则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999068" y="3947571"/>
            <a:ext cx="43572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什么样的选择规则是合理的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?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是否存在一个合理的选择规则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2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79941" y="1040458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合理的选择规则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40032" y="1040457"/>
                <a:ext cx="17344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32" y="1040457"/>
                <a:ext cx="173444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539442" y="1040457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应具有的性质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936100" y="4222191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简单多数规则满足公理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379941" y="1681106"/>
            <a:ext cx="6049684" cy="2229217"/>
            <a:chOff x="855941" y="1681105"/>
            <a:chExt cx="6049684" cy="222921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55941" y="1681105"/>
              <a:ext cx="2287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rgbClr val="FF0000"/>
                  </a:solidFill>
                </a:rPr>
                <a:t>公理</a:t>
              </a:r>
              <a:r>
                <a:rPr kumimoji="1" lang="en-US" altLang="zh-CN" sz="2400" b="0" dirty="0">
                  <a:solidFill>
                    <a:srgbClr val="FF0000"/>
                  </a:solidFill>
                </a:rPr>
                <a:t>1</a:t>
              </a:r>
              <a:r>
                <a:rPr kumimoji="1" lang="zh-CN" altLang="en-US" sz="2400" b="0" dirty="0">
                  <a:solidFill>
                    <a:srgbClr val="FF0000"/>
                  </a:solidFill>
                </a:rPr>
                <a:t>： 连通性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55941" y="2231806"/>
              <a:ext cx="6049684" cy="1678516"/>
              <a:chOff x="855941" y="2231806"/>
              <a:chExt cx="6049684" cy="1678516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855941" y="2869689"/>
                <a:ext cx="34323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有明确的偏好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或者认为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1309193" y="2272566"/>
                <a:ext cx="48013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每一个成员或群对任意的两个方案</a:t>
                </a: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110507" y="2231806"/>
                <a:ext cx="795118" cy="543184"/>
              </a:xfrm>
              <a:prstGeom prst="rect">
                <a:avLst/>
              </a:prstGeom>
            </p:spPr>
          </p:pic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5310288" y="283183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或者认为</a:t>
                </a:r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918592" y="3448657"/>
                <a:ext cx="31245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或者认为两者都成立</a:t>
                </a: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4210050" y="2859096"/>
                <a:ext cx="1228947" cy="520089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951191" y="3443119"/>
                <a:ext cx="1049308" cy="4504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825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17105" y="5027480"/>
            <a:ext cx="4049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简单多数规则可能违背公理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76475" y="2161777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则该成员或群一定认为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76475" y="1003474"/>
            <a:ext cx="2287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公理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： 传递性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57019" y="1523722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如果某个成员或群认为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501556" y="1523721"/>
            <a:ext cx="2292806" cy="491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07977" y="2161776"/>
            <a:ext cx="1029150" cy="491546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257019" y="2762569"/>
            <a:ext cx="7428834" cy="2084563"/>
            <a:chOff x="733019" y="2762568"/>
            <a:chExt cx="7428834" cy="2084563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33019" y="2763918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例：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65674" y="2763917"/>
              <a:ext cx="29546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三个成员对三个方案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498552" y="2762568"/>
              <a:ext cx="1081547" cy="463014"/>
            </a:xfrm>
            <a:prstGeom prst="rect">
              <a:avLst/>
            </a:prstGeom>
          </p:spPr>
        </p:pic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514975" y="2777212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的偏好顺序分别是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565674" y="3794871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008657" y="378757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和</a:t>
              </a: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4498552" y="3794871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均有两票赞成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565674" y="4364160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但对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231404" y="4364160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有两票反对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1565674" y="3285498"/>
              <a:ext cx="1580521" cy="437638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455219" y="3284103"/>
              <a:ext cx="1700075" cy="440428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5514855" y="3269459"/>
              <a:ext cx="1800345" cy="45737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043419" y="3837441"/>
              <a:ext cx="986634" cy="440968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455219" y="3811410"/>
              <a:ext cx="1042325" cy="487382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324586" y="4372135"/>
              <a:ext cx="991084" cy="474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3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276475" y="1003474"/>
            <a:ext cx="2287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条件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1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、 完全域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638425" y="1666257"/>
            <a:ext cx="3621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1)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方案的数目不少于三个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638425" y="2364855"/>
            <a:ext cx="3313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2)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群中至少有两个成员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638426" y="3063454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3)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对任意的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13271" y="3063453"/>
            <a:ext cx="981561" cy="4902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88105" y="3047741"/>
            <a:ext cx="771825" cy="505957"/>
          </a:xfrm>
          <a:prstGeom prst="rect">
            <a:avLst/>
          </a:prstGeom>
        </p:spPr>
      </p:pic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282254" y="3063454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有明确定义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880503" y="4011852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简单多数规则满足条件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7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4738" y="1758460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系统决策分析：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dirty="0"/>
              <a:t>群决策分析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1938" y="4254125"/>
            <a:ext cx="6858000" cy="716886"/>
          </a:xfrm>
        </p:spPr>
        <p:txBody>
          <a:bodyPr>
            <a:normAutofit/>
          </a:bodyPr>
          <a:lstStyle/>
          <a:p>
            <a:r>
              <a:rPr lang="zh-CN" altLang="en-US" sz="2800" b="0" dirty="0"/>
              <a:t>（</a:t>
            </a:r>
            <a:r>
              <a:rPr lang="en-US" altLang="zh-CN" sz="2800" b="0" dirty="0"/>
              <a:t>Group Decision-making Analysis</a:t>
            </a:r>
            <a:r>
              <a:rPr lang="zh-CN" altLang="en-US" sz="2800" b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413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276475" y="1003474"/>
            <a:ext cx="3741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条件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、无关方案的独立性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379860" y="5195085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简单多数规则满足条件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53572" y="1573494"/>
            <a:ext cx="7396485" cy="3419096"/>
            <a:chOff x="1129571" y="1573494"/>
            <a:chExt cx="7396485" cy="3419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6"/>
                <p:cNvSpPr>
                  <a:spLocks noChangeArrowheads="1"/>
                </p:cNvSpPr>
                <p:nvPr/>
              </p:nvSpPr>
              <p:spPr bwMode="auto">
                <a:xfrm>
                  <a:off x="1129571" y="3848667"/>
                  <a:ext cx="6461854" cy="11285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400" b="0" dirty="0">
                      <a:solidFill>
                        <a:schemeClr val="tx1"/>
                      </a:solidFill>
                    </a:rPr>
                    <a:t>2)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每个成员把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和其余所有方案成对比较</a:t>
                  </a:r>
                  <a:r>
                    <a:rPr lang="en-US" altLang="zh-CN" sz="2400" b="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或者不变</a:t>
                  </a:r>
                  <a:r>
                    <a:rPr lang="en-US" altLang="zh-CN" sz="2400" b="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或者修改后更偏好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则</a:t>
                  </a:r>
                </a:p>
              </p:txBody>
            </p:sp>
          </mc:Choice>
          <mc:Fallback xmlns="">
            <p:sp>
              <p:nvSpPr>
                <p:cNvPr id="31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29571" y="3848667"/>
                  <a:ext cx="6461854" cy="1128579"/>
                </a:xfrm>
                <a:prstGeom prst="rect">
                  <a:avLst/>
                </a:prstGeom>
                <a:blipFill>
                  <a:blip r:embed="rId2"/>
                  <a:stretch>
                    <a:fillRect l="-1415" b="-1243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8387" y="1589207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假设对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246383" y="1589206"/>
              <a:ext cx="981561" cy="49024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321217" y="1573494"/>
              <a:ext cx="771825" cy="505957"/>
            </a:xfrm>
            <a:prstGeom prst="rect">
              <a:avLst/>
            </a:prstGeom>
          </p:spPr>
        </p:pic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115366" y="158920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认为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138387" y="2099569"/>
              <a:ext cx="36038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如果对 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p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做如下修改得到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4689071" y="2058943"/>
              <a:ext cx="957610" cy="5429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1138774" y="2642484"/>
                  <a:ext cx="6738401" cy="11285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bg1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  <a:buClrTx/>
                    <a:buNone/>
                  </a:pPr>
                  <a:r>
                    <a:rPr kumimoji="1" lang="en-US" altLang="zh-CN" sz="2400" b="0" dirty="0">
                      <a:solidFill>
                        <a:schemeClr val="tx1"/>
                      </a:solidFill>
                    </a:rPr>
                    <a:t>1) </a:t>
                  </a:r>
                  <a:r>
                    <a:rPr kumimoji="1" lang="zh-CN" altLang="en-US" sz="2400" b="0" dirty="0">
                      <a:solidFill>
                        <a:schemeClr val="tx1"/>
                      </a:solidFill>
                    </a:rPr>
                    <a:t>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外</a:t>
                  </a:r>
                  <a:r>
                    <a:rPr lang="en-US" altLang="zh-CN" sz="2400" b="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每个成员把其余所有方案成对比较</a:t>
                  </a:r>
                  <a:r>
                    <a:rPr lang="en-US" altLang="zh-CN" sz="2400" b="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zh-CN" altLang="en-US" sz="2400" b="0" dirty="0">
                      <a:solidFill>
                        <a:schemeClr val="tx1"/>
                      </a:solidFill>
                    </a:rPr>
                    <a:t>偏好顺序不变</a:t>
                  </a:r>
                </a:p>
              </p:txBody>
            </p:sp>
          </mc:Choice>
          <mc:Fallback xmlns="">
            <p:sp>
              <p:nvSpPr>
                <p:cNvPr id="20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8774" y="2642484"/>
                  <a:ext cx="6738401" cy="1128579"/>
                </a:xfrm>
                <a:prstGeom prst="rect">
                  <a:avLst/>
                </a:prstGeom>
                <a:blipFill>
                  <a:blip r:embed="rId6"/>
                  <a:stretch>
                    <a:fillRect l="-1448" b="-96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443323" y="4505556"/>
                  <a:ext cx="9174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323" y="4505556"/>
                  <a:ext cx="917495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27632" r="-76000" b="-19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6224737" y="4520593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仍然认为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4907529" y="1575284"/>
              <a:ext cx="1093869" cy="50237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7572375" y="4520593"/>
              <a:ext cx="953681" cy="471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8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276476" y="1003474"/>
            <a:ext cx="528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条件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3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、群偏好和成员偏好的正的联系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362783" y="5275886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简单多数规则满足条件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653323" y="1563486"/>
            <a:ext cx="6812235" cy="2264487"/>
            <a:chOff x="1129322" y="1563485"/>
            <a:chExt cx="6812235" cy="2264487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138387" y="1589207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对方案集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554160" y="1563485"/>
              <a:ext cx="1767374" cy="513108"/>
            </a:xfrm>
            <a:prstGeom prst="rect">
              <a:avLst/>
            </a:prstGeom>
          </p:spPr>
        </p:pic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4321533" y="1589207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的任意子集 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H</a:t>
              </a:r>
              <a:endParaRPr kumimoji="1" lang="zh-CN" altLang="en-US" sz="2400" b="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1138387" y="2203623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如果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846273" y="2173510"/>
                  <a:ext cx="12956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273" y="2173510"/>
                  <a:ext cx="129561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33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022789" y="2173510"/>
              <a:ext cx="45784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中每个成员对 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H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中的方案的偏好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129322" y="2784965"/>
              <a:ext cx="18934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kumimoji="1"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顺序一样</a:t>
              </a:r>
              <a:r>
                <a:rPr kumimoji="1"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, </a:t>
              </a:r>
              <a:r>
                <a:rPr kumimoji="1"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934033" y="2732092"/>
                  <a:ext cx="9174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033" y="2732092"/>
                  <a:ext cx="917495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27632" r="-75497" b="-19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716144" y="2784965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4114088" y="2732091"/>
                  <a:ext cx="9174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088" y="2732091"/>
                  <a:ext cx="917495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27632" r="-76000" b="-1973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901942" y="2757813"/>
              <a:ext cx="30396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 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H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中的方案的偏好</a:t>
              </a:r>
              <a:endPara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9322" y="3366307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prstClr val="black"/>
                  </a:solidFill>
                  <a:latin typeface="+mj-lt"/>
                </a:rPr>
                <a:t>顺序也一样</a:t>
              </a:r>
            </a:p>
          </p:txBody>
        </p:sp>
      </p:grp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476228" y="4010105"/>
            <a:ext cx="7610475" cy="101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anose="02010609060101010101" pitchFamily="49" charset="-122"/>
              </a:rPr>
              <a:t>即：群中成员对某些方案偏好顺序一样，则群（整体）</a:t>
            </a:r>
            <a:endParaRPr kumimoji="1" lang="en-US" altLang="zh-CN" sz="2400" dirty="0">
              <a:solidFill>
                <a:srgbClr val="0000CC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algn="l"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anose="02010609060101010101" pitchFamily="49" charset="-122"/>
              </a:rPr>
              <a:t>对这些方案偏好顺序一样</a:t>
            </a:r>
            <a:endParaRPr kumimoji="1" lang="en-US" altLang="zh-CN" sz="2400" dirty="0">
              <a:solidFill>
                <a:srgbClr val="0000CC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4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276475" y="939901"/>
            <a:ext cx="3640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 err="1">
                <a:solidFill>
                  <a:schemeClr val="tx1"/>
                </a:solidFill>
              </a:rPr>
              <a:t>Borda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规则可能违背条件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276475" y="1500338"/>
            <a:ext cx="3517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例：三个成员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三个方案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3401271" y="2724482"/>
                <a:ext cx="12677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得分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1271" y="2724482"/>
                <a:ext cx="1267719" cy="461665"/>
              </a:xfrm>
              <a:prstGeom prst="rect">
                <a:avLst/>
              </a:prstGeom>
              <a:blipFill>
                <a:blip r:embed="rId2"/>
                <a:stretch>
                  <a:fillRect t="-14474" r="-6250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4874706" y="2717652"/>
                <a:ext cx="12677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得分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0</a:t>
                </a:r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4706" y="2717652"/>
                <a:ext cx="1267719" cy="461665"/>
              </a:xfrm>
              <a:prstGeom prst="rect">
                <a:avLst/>
              </a:prstGeom>
              <a:blipFill>
                <a:blip r:embed="rId3"/>
                <a:stretch>
                  <a:fillRect t="-14474" r="-673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6348141" y="2724482"/>
                <a:ext cx="12677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得分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8141" y="2724482"/>
                <a:ext cx="1267719" cy="461665"/>
              </a:xfrm>
              <a:prstGeom prst="rect">
                <a:avLst/>
              </a:prstGeom>
              <a:blipFill>
                <a:blip r:embed="rId4"/>
                <a:stretch>
                  <a:fillRect t="-14474" r="-721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3401271" y="3890357"/>
                <a:ext cx="12677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得分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1271" y="3890357"/>
                <a:ext cx="1267719" cy="461665"/>
              </a:xfrm>
              <a:prstGeom prst="rect">
                <a:avLst/>
              </a:prstGeom>
              <a:blipFill>
                <a:blip r:embed="rId5"/>
                <a:stretch>
                  <a:fillRect t="-14474" r="-6250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4874706" y="3883527"/>
                <a:ext cx="12677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得分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4706" y="3883527"/>
                <a:ext cx="1267719" cy="461665"/>
              </a:xfrm>
              <a:prstGeom prst="rect">
                <a:avLst/>
              </a:prstGeom>
              <a:blipFill>
                <a:blip r:embed="rId6"/>
                <a:stretch>
                  <a:fillRect t="-14474" r="-673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6348141" y="3890357"/>
                <a:ext cx="12677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得分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4</a:t>
                </a:r>
                <a:endParaRPr kumimoji="1"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8141" y="3890357"/>
                <a:ext cx="1267719" cy="461665"/>
              </a:xfrm>
              <a:prstGeom prst="rect">
                <a:avLst/>
              </a:prstGeom>
              <a:blipFill>
                <a:blip r:embed="rId7"/>
                <a:stretch>
                  <a:fillRect t="-14474" r="-721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363036" y="4509662"/>
            <a:ext cx="7467600" cy="831850"/>
          </a:xfrm>
          <a:prstGeom prst="rect">
            <a:avLst/>
          </a:prstGeom>
          <a:solidFill>
            <a:srgbClr val="FDC529"/>
          </a:solidFill>
          <a:ln w="9525">
            <a:solidFill>
              <a:srgbClr val="B1E2F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lang="zh-CN" altLang="en-US" sz="2400" b="0" kern="0" dirty="0">
                <a:solidFill>
                  <a:srgbClr val="003399"/>
                </a:solidFill>
                <a:latin typeface="Tahoma" panose="020B0604030504040204" pitchFamily="34" charset="0"/>
              </a:rPr>
              <a:t>两个偏好断面中所有成员对于</a:t>
            </a:r>
            <a:r>
              <a:rPr lang="en-US" altLang="zh-CN" sz="2400" b="0" kern="0" dirty="0">
                <a:solidFill>
                  <a:srgbClr val="003399"/>
                </a:solidFill>
                <a:latin typeface="Tahoma" panose="020B0604030504040204" pitchFamily="34" charset="0"/>
              </a:rPr>
              <a:t>x1</a:t>
            </a:r>
            <a:r>
              <a:rPr lang="zh-CN" altLang="en-US" sz="2400" b="0" kern="0" dirty="0">
                <a:solidFill>
                  <a:srgbClr val="003399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2400" b="0" kern="0" dirty="0">
                <a:solidFill>
                  <a:srgbClr val="003399"/>
                </a:solidFill>
                <a:latin typeface="Tahoma" panose="020B0604030504040204" pitchFamily="34" charset="0"/>
              </a:rPr>
              <a:t>x3</a:t>
            </a:r>
            <a:r>
              <a:rPr lang="zh-CN" altLang="en-US" sz="2400" b="0" kern="0" dirty="0">
                <a:solidFill>
                  <a:srgbClr val="003399"/>
                </a:solidFill>
                <a:latin typeface="Tahoma" panose="020B0604030504040204" pitchFamily="34" charset="0"/>
              </a:rPr>
              <a:t>的偏好顺序都相同，但如果采用</a:t>
            </a:r>
            <a:r>
              <a:rPr lang="en-US" altLang="zh-CN" sz="2400" b="0" kern="0" dirty="0" err="1">
                <a:solidFill>
                  <a:srgbClr val="003399"/>
                </a:solidFill>
                <a:latin typeface="Tahoma" panose="020B0604030504040204" pitchFamily="34" charset="0"/>
              </a:rPr>
              <a:t>Borda</a:t>
            </a:r>
            <a:r>
              <a:rPr lang="zh-CN" altLang="en-US" sz="2400" b="0" kern="0" dirty="0">
                <a:solidFill>
                  <a:srgbClr val="003399"/>
                </a:solidFill>
                <a:latin typeface="Tahoma" panose="020B0604030504040204" pitchFamily="34" charset="0"/>
              </a:rPr>
              <a:t>规则，群的选择结果不同。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2802681" y="5523422"/>
            <a:ext cx="1197179" cy="448452"/>
          </a:xfrm>
          <a:prstGeom prst="rect">
            <a:avLst/>
          </a:prstGeom>
        </p:spPr>
      </p:pic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035131" y="5510210"/>
            <a:ext cx="4527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满足条件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的前提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不满足其结论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2962678" y="2224537"/>
            <a:ext cx="6067023" cy="4508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2962677" y="3336957"/>
            <a:ext cx="6190848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276476" y="1003474"/>
            <a:ext cx="2887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条件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4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、 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Pareto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原则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720140" y="4132518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简单多数规则满足条件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876562" y="1646367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对任意的两个方案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13274" y="1629209"/>
            <a:ext cx="981561" cy="490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81657" y="1646367"/>
            <a:ext cx="871885" cy="517851"/>
          </a:xfrm>
          <a:prstGeom prst="rect">
            <a:avLst/>
          </a:prstGeom>
        </p:spPr>
      </p:pic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320831" y="164636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在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2876563" y="2362602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至少有一个成员认为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876563" y="318015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才可能认为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845533" y="2277703"/>
            <a:ext cx="1436730" cy="594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00112" y="3151067"/>
            <a:ext cx="1223621" cy="6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8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276475" y="1003474"/>
            <a:ext cx="2680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条件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5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、 非独裁性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939215" y="4069410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简单多数规则满足条件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876562" y="1918177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对任意的两个方案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481657" y="1918177"/>
            <a:ext cx="871885" cy="517851"/>
          </a:xfrm>
          <a:prstGeom prst="rect">
            <a:avLst/>
          </a:prstGeom>
        </p:spPr>
      </p:pic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320831" y="1918176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在群中没有一个成员</a:t>
            </a:r>
          </a:p>
        </p:txBody>
      </p:sp>
      <p:sp>
        <p:nvSpPr>
          <p:cNvPr id="2" name="矩形 1"/>
          <p:cNvSpPr/>
          <p:nvPr/>
        </p:nvSpPr>
        <p:spPr>
          <a:xfrm>
            <a:off x="2876562" y="257432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sz="2400" dirty="0">
                <a:solidFill>
                  <a:prstClr val="black"/>
                </a:solidFill>
                <a:latin typeface="+mj-lt"/>
              </a:rPr>
              <a:t>拥有这样的权力，他认为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20830" y="2559452"/>
                <a:ext cx="1247970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830" y="2559452"/>
                <a:ext cx="1247970" cy="491417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487467" y="257432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群就认为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823741" y="3209750"/>
                <a:ext cx="1247970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41" y="3209750"/>
                <a:ext cx="1247970" cy="491417"/>
              </a:xfrm>
              <a:prstGeom prst="rect">
                <a:avLst/>
              </a:prstGeom>
              <a:blipFill>
                <a:blip r:embed="rId4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053515" y="3216634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不管群的其他成员的偏好如何</a:t>
            </a:r>
          </a:p>
        </p:txBody>
      </p:sp>
    </p:spTree>
    <p:extLst>
      <p:ext uri="{BB962C8B-B14F-4D97-AF65-F5344CB8AC3E}">
        <p14:creationId xmlns:p14="http://schemas.microsoft.com/office/powerpoint/2010/main" val="25899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03646" y="1067947"/>
            <a:ext cx="3278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b="0" dirty="0">
                <a:solidFill>
                  <a:srgbClr val="FF0000"/>
                </a:solidFill>
              </a:rPr>
              <a:t>Arrow</a:t>
            </a:r>
            <a:r>
              <a:rPr kumimoji="1" lang="zh-CN" altLang="en-US" b="0" dirty="0">
                <a:solidFill>
                  <a:srgbClr val="FF0000"/>
                </a:solidFill>
              </a:rPr>
              <a:t>的不可能定理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94497" y="2029114"/>
            <a:ext cx="6102072" cy="145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没有一个群的选择规则能够同时满足前面的两个公理和五个条件</a:t>
            </a:r>
          </a:p>
        </p:txBody>
      </p:sp>
    </p:spTree>
    <p:extLst>
      <p:ext uri="{BB962C8B-B14F-4D97-AF65-F5344CB8AC3E}">
        <p14:creationId xmlns:p14="http://schemas.microsoft.com/office/powerpoint/2010/main" val="287760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76475" y="827850"/>
            <a:ext cx="4355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b="0" dirty="0">
                <a:solidFill>
                  <a:srgbClr val="FF0000"/>
                </a:solidFill>
              </a:rPr>
              <a:t>Arrow</a:t>
            </a:r>
            <a:r>
              <a:rPr kumimoji="1" lang="zh-CN" altLang="en-US" b="0" dirty="0">
                <a:solidFill>
                  <a:srgbClr val="FF0000"/>
                </a:solidFill>
              </a:rPr>
              <a:t>的不可能定理的本质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94497" y="1359817"/>
            <a:ext cx="6102072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简单多数票规则满足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11404" y="2022596"/>
            <a:ext cx="610207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公理</a:t>
            </a:r>
            <a:r>
              <a:rPr kumimoji="1" lang="en-US" altLang="zh-CN" sz="2000" b="0" dirty="0">
                <a:solidFill>
                  <a:schemeClr val="tx1"/>
                </a:solidFill>
              </a:rPr>
              <a:t>1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（ 连通性）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Clr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条件1（ 完全域）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条件2（无关方案的独立性）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条件3（群偏好和成员偏好的正的联系）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条件4（ </a:t>
            </a:r>
            <a:r>
              <a:rPr kumimoji="1" lang="en-US" altLang="zh-CN" sz="2000" b="0" dirty="0">
                <a:solidFill>
                  <a:schemeClr val="tx1"/>
                </a:solidFill>
              </a:rPr>
              <a:t>Pareto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原则）</a:t>
            </a:r>
          </a:p>
          <a:p>
            <a:pPr>
              <a:spcBef>
                <a:spcPct val="50000"/>
              </a:spcBef>
              <a:buClr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条件5（ 非独裁性）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94497" y="4849471"/>
            <a:ext cx="5673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简单多数票规则不满足公理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（ 传递性）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686176" y="5514976"/>
            <a:ext cx="4206601" cy="461665"/>
          </a:xfrm>
          <a:prstGeom prst="rect">
            <a:avLst/>
          </a:prstGeom>
          <a:gradFill rotWithShape="1">
            <a:gsLst>
              <a:gs pos="0">
                <a:srgbClr val="97C1D6">
                  <a:tint val="50000"/>
                  <a:satMod val="300000"/>
                </a:srgbClr>
              </a:gs>
              <a:gs pos="35000">
                <a:srgbClr val="97C1D6">
                  <a:tint val="37000"/>
                  <a:satMod val="300000"/>
                </a:srgbClr>
              </a:gs>
              <a:gs pos="100000">
                <a:srgbClr val="97C1D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7C1D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若强迫其满足传递性会怎样？</a:t>
            </a:r>
          </a:p>
        </p:txBody>
      </p:sp>
    </p:spTree>
    <p:extLst>
      <p:ext uri="{BB962C8B-B14F-4D97-AF65-F5344CB8AC3E}">
        <p14:creationId xmlns:p14="http://schemas.microsoft.com/office/powerpoint/2010/main" val="18067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03646" y="1067948"/>
            <a:ext cx="4612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假定群共有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m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个成员，考虑方案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038675" y="1042388"/>
            <a:ext cx="743250" cy="487225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3647" y="160238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843260" y="21444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人认为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290227" y="2722974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群认为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503647" y="3269299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则可推断，对任何两个方案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85759" y="3241205"/>
            <a:ext cx="871885" cy="517851"/>
          </a:xfrm>
          <a:prstGeom prst="rect">
            <a:avLst/>
          </a:prstGeom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310003" y="382280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只要有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308879" y="438989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群就一定认为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95908" y="1604078"/>
            <a:ext cx="1306668" cy="4387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260550" y="2182319"/>
            <a:ext cx="1570859" cy="3964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5951257" y="2119761"/>
            <a:ext cx="1397063" cy="50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4394901" y="2708230"/>
            <a:ext cx="1432222" cy="488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5665453" y="3794515"/>
            <a:ext cx="1373223" cy="542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254823" y="4388606"/>
            <a:ext cx="1394964" cy="48608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3233149" y="1637986"/>
            <a:ext cx="397401" cy="38488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554349" y="159515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人认为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503647" y="5026604"/>
            <a:ext cx="3987457" cy="464463"/>
            <a:chOff x="979646" y="5026603"/>
            <a:chExt cx="3987457" cy="464463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979646" y="5026603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将这样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320225" y="5029401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kumimoji="1"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人称为决定性子群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030349" y="5064994"/>
              <a:ext cx="397401" cy="384881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4662345" y="383501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个认为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4324541" y="3880542"/>
            <a:ext cx="397401" cy="3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89478" y="939900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现在考虑三个方案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136356" y="920657"/>
            <a:ext cx="1168292" cy="50015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48141" y="93990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假定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568411" y="1519199"/>
            <a:ext cx="1500188" cy="3416300"/>
          </a:xfrm>
          <a:prstGeom prst="rect">
            <a:avLst/>
          </a:prstGeom>
          <a:gradFill rotWithShape="1">
            <a:gsLst>
              <a:gs pos="0">
                <a:srgbClr val="FDC529">
                  <a:tint val="50000"/>
                  <a:satMod val="300000"/>
                </a:srgbClr>
              </a:gs>
              <a:gs pos="35000">
                <a:srgbClr val="FDC529">
                  <a:tint val="37000"/>
                  <a:satMod val="300000"/>
                </a:srgbClr>
              </a:gs>
              <a:gs pos="100000">
                <a:srgbClr val="FDC52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DC52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srgbClr val="0000CC"/>
                </a:solidFill>
                <a:latin typeface="Times New Roman" pitchFamily="18" charset="0"/>
                <a:ea typeface="黑体" panose="02010609060101010101" pitchFamily="49" charset="-122"/>
              </a:rPr>
              <a:t>注意：这里将决定性子群的人划分成两个部分，但他们意见并非完全统一！</a:t>
            </a:r>
            <a:endParaRPr kumimoji="1" lang="en-US" altLang="zh-CN" sz="2400" b="1" kern="0" dirty="0">
              <a:solidFill>
                <a:srgbClr val="0000CC"/>
              </a:solidFill>
              <a:latin typeface="Times New Roman" pitchFamily="18" charset="0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416720" y="4450650"/>
            <a:ext cx="4618552" cy="1163738"/>
            <a:chOff x="1892720" y="4285955"/>
            <a:chExt cx="4618552" cy="1163738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1892720" y="4324055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对于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621860" y="4285955"/>
              <a:ext cx="812036" cy="532317"/>
            </a:xfrm>
            <a:prstGeom prst="rect">
              <a:avLst/>
            </a:prstGeom>
          </p:spPr>
        </p:pic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321700" y="4324055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由于连通性，必须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892720" y="4935499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或者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274056" y="4973909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或者</a:t>
              </a: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647495" y="4903352"/>
              <a:ext cx="1310672" cy="516967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5129539" y="4947435"/>
              <a:ext cx="1381733" cy="502258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3389154" y="1420806"/>
            <a:ext cx="5881645" cy="2753470"/>
            <a:chOff x="1865153" y="1420806"/>
            <a:chExt cx="5881645" cy="275347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350125" y="1420806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人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43421" y="2006438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人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465325" y="25595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人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865153" y="312021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由于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873961" y="3712611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群一定认为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1952072" y="1457018"/>
              <a:ext cx="398053" cy="45364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5451772" y="1455861"/>
              <a:ext cx="2040984" cy="4618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1947958" y="2039079"/>
              <a:ext cx="1584547" cy="40779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1952778" y="2608972"/>
              <a:ext cx="1599046" cy="3513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5451772" y="1991735"/>
              <a:ext cx="2258216" cy="49607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5451772" y="2546270"/>
              <a:ext cx="2295026" cy="50076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5820406" y="3120217"/>
              <a:ext cx="1189994" cy="46166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3">
              <a:grayscl/>
            </a:blip>
            <a:stretch>
              <a:fillRect/>
            </a:stretch>
          </p:blipFill>
          <p:spPr>
            <a:xfrm>
              <a:off x="5829931" y="3645541"/>
              <a:ext cx="1180469" cy="442148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grayscl/>
            </a:blip>
            <a:stretch>
              <a:fillRect/>
            </a:stretch>
          </p:blipFill>
          <p:spPr>
            <a:xfrm>
              <a:off x="2553600" y="3161798"/>
              <a:ext cx="397401" cy="38488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2846497" y="3120217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kumimoji="1"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人（决定性子群）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162671" y="98019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人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323147" y="156583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人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345051" y="2118902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人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764618" y="1016411"/>
            <a:ext cx="398053" cy="4536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64317" y="1015254"/>
            <a:ext cx="2040984" cy="46182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60504" y="1598471"/>
            <a:ext cx="1584547" cy="40779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765323" y="2168364"/>
            <a:ext cx="1599046" cy="35136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264317" y="1551127"/>
            <a:ext cx="2258216" cy="49607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6264317" y="2105662"/>
            <a:ext cx="2295026" cy="500764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2760503" y="2746742"/>
            <a:ext cx="4551142" cy="1098938"/>
            <a:chOff x="1236503" y="2746742"/>
            <a:chExt cx="4551142" cy="1098938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236503" y="279636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如果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140767" y="3352563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人构成决定性子群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028776" y="2746742"/>
              <a:ext cx="1382285" cy="50845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2741398" y="3370085"/>
              <a:ext cx="517498" cy="475595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2760504" y="3910898"/>
            <a:ext cx="4863139" cy="1642662"/>
            <a:chOff x="1236503" y="3814229"/>
            <a:chExt cx="4863139" cy="1642662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236503" y="3824659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如果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213918" y="4364740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由传递性知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3140767" y="4975297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人构成决定性子群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028776" y="3814229"/>
              <a:ext cx="1383738" cy="51058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3937467" y="4364740"/>
              <a:ext cx="2162175" cy="464688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2788618" y="4975297"/>
              <a:ext cx="423057" cy="481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8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2011334" y="973595"/>
            <a:ext cx="858706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j-ea"/>
                <a:ea typeface="+mj-ea"/>
              </a:rPr>
              <a:t>本章内容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群决策问题概述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选择规则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策略性投票问题</a:t>
            </a:r>
          </a:p>
          <a:p>
            <a:pPr lvl="1">
              <a:lnSpc>
                <a:spcPct val="250000"/>
              </a:lnSpc>
            </a:pPr>
            <a:r>
              <a:rPr lang="zh-CN" altLang="en-US" sz="2000" dirty="0"/>
              <a:t>两个实例</a:t>
            </a:r>
          </a:p>
        </p:txBody>
      </p:sp>
    </p:spTree>
    <p:extLst>
      <p:ext uri="{BB962C8B-B14F-4D97-AF65-F5344CB8AC3E}">
        <p14:creationId xmlns:p14="http://schemas.microsoft.com/office/powerpoint/2010/main" val="26601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30833" y="991747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97780" y="2729892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一定可以设计一种偏好断面，使得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97781" y="160134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197781" y="216562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只要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137014" y="3274428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人能够构成决定性子群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30832" y="3925447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197781" y="4748530"/>
            <a:ext cx="5510213" cy="830262"/>
          </a:xfrm>
          <a:prstGeom prst="rect">
            <a:avLst/>
          </a:prstGeom>
          <a:gradFill rotWithShape="1">
            <a:gsLst>
              <a:gs pos="0">
                <a:srgbClr val="AAADCA">
                  <a:tint val="50000"/>
                  <a:satMod val="300000"/>
                </a:srgbClr>
              </a:gs>
              <a:gs pos="35000">
                <a:srgbClr val="AAADCA">
                  <a:tint val="37000"/>
                  <a:satMod val="300000"/>
                </a:srgbClr>
              </a:gs>
              <a:gs pos="100000">
                <a:srgbClr val="AAAD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ADC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kern="0" dirty="0">
                <a:solidFill>
                  <a:srgbClr val="0000CC"/>
                </a:solidFill>
                <a:latin typeface="Times New Roman" pitchFamily="18" charset="0"/>
                <a:ea typeface="黑体" panose="02010609060101010101" pitchFamily="49" charset="-122"/>
              </a:rPr>
              <a:t>        一定可以设计一种偏好断面，使得一个人构成决定性子群，</a:t>
            </a:r>
            <a:r>
              <a:rPr kumimoji="1"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</a:rPr>
              <a:t>出现独裁</a:t>
            </a:r>
            <a:r>
              <a:rPr kumimoji="1" lang="zh-CN" altLang="en-US" sz="2400" kern="0" dirty="0">
                <a:solidFill>
                  <a:srgbClr val="0000CC"/>
                </a:solidFill>
                <a:latin typeface="Times New Roman" pitchFamily="18" charset="0"/>
                <a:ea typeface="黑体" panose="02010609060101010101" pitchFamily="49" charset="-122"/>
              </a:rPr>
              <a:t>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197781" y="3314694"/>
            <a:ext cx="959557" cy="3811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0586" y="159987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kumimoji="1"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人构成决定性子群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05251" y="1646352"/>
            <a:ext cx="397401" cy="3848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905251" y="2201813"/>
            <a:ext cx="909243" cy="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686026" y="5091080"/>
            <a:ext cx="678661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66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  <a:scene3d>
              <a:camera prst="perspectiveLeft"/>
              <a:lightRig rig="threePt" dir="t"/>
            </a:scene3d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kern="0" dirty="0">
                <a:ln>
                  <a:solidFill>
                    <a:srgbClr val="C00000"/>
                  </a:solidFill>
                </a:ln>
                <a:solidFill>
                  <a:srgbClr val="0066CC"/>
                </a:solidFill>
                <a:latin typeface="Times New Roman" pitchFamily="18" charset="0"/>
                <a:ea typeface="黑体" panose="02010609060101010101" pitchFamily="49" charset="-122"/>
              </a:rPr>
              <a:t>因此，</a:t>
            </a:r>
            <a:r>
              <a:rPr kumimoji="1" lang="en-US" altLang="zh-CN" sz="3600" kern="0" dirty="0">
                <a:ln>
                  <a:solidFill>
                    <a:srgbClr val="C00000"/>
                  </a:solidFill>
                </a:ln>
                <a:solidFill>
                  <a:srgbClr val="0066CC"/>
                </a:solidFill>
                <a:latin typeface="Times New Roman" pitchFamily="18" charset="0"/>
                <a:ea typeface="黑体" panose="02010609060101010101" pitchFamily="49" charset="-122"/>
              </a:rPr>
              <a:t>Arrow</a:t>
            </a:r>
            <a:r>
              <a:rPr kumimoji="1" lang="zh-CN" altLang="en-US" sz="3600" kern="0" dirty="0">
                <a:ln>
                  <a:solidFill>
                    <a:srgbClr val="C00000"/>
                  </a:solidFill>
                </a:ln>
                <a:solidFill>
                  <a:srgbClr val="0066CC"/>
                </a:solidFill>
                <a:latin typeface="Times New Roman" pitchFamily="18" charset="0"/>
                <a:ea typeface="黑体" panose="02010609060101010101" pitchFamily="49" charset="-122"/>
              </a:rPr>
              <a:t>不可能定理成立！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00301" y="1233440"/>
            <a:ext cx="7572375" cy="1200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49B523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kern="0" dirty="0">
                <a:solidFill>
                  <a:srgbClr val="0000CC"/>
                </a:solidFill>
                <a:latin typeface="Times New Roman" pitchFamily="18" charset="0"/>
                <a:ea typeface="黑体" panose="02010609060101010101" pitchFamily="49" charset="-122"/>
              </a:rPr>
              <a:t>        假设让某规则强行满足所有两条公理和五个条件，比如：让“简单多数票规则”也满足传递性，则会出现何种情况？</a:t>
            </a:r>
          </a:p>
        </p:txBody>
      </p:sp>
      <p:grpSp>
        <p:nvGrpSpPr>
          <p:cNvPr id="11" name="组合 13"/>
          <p:cNvGrpSpPr>
            <a:grpSpLocks/>
          </p:cNvGrpSpPr>
          <p:nvPr/>
        </p:nvGrpSpPr>
        <p:grpSpPr bwMode="auto">
          <a:xfrm>
            <a:off x="2400301" y="2947941"/>
            <a:ext cx="7643813" cy="1570037"/>
            <a:chOff x="1785893" y="2613909"/>
            <a:chExt cx="7286676" cy="1878505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785893" y="2613909"/>
              <a:ext cx="7286676" cy="1878505"/>
            </a:xfrm>
            <a:prstGeom prst="rect">
              <a:avLst/>
            </a:prstGeom>
            <a:solidFill>
              <a:srgbClr val="B1E2FB"/>
            </a:solidFill>
            <a:ln w="25400" cap="flat" cmpd="sng" algn="ctr">
              <a:solidFill>
                <a:srgbClr val="FDC529"/>
              </a:solidFill>
              <a:prstDash val="solid"/>
              <a:headEnd/>
              <a:tailEnd/>
            </a:ln>
            <a:effectLst/>
          </p:spPr>
          <p:txBody>
            <a:bodyPr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kern="0" dirty="0">
                  <a:ln w="50800"/>
                  <a:solidFill>
                    <a:srgbClr val="003399">
                      <a:shade val="50000"/>
                    </a:srgbClr>
                  </a:solidFill>
                  <a:latin typeface="Times New Roman" pitchFamily="18" charset="0"/>
                  <a:ea typeface="黑体" panose="02010609060101010101" pitchFamily="49" charset="-122"/>
                </a:rPr>
                <a:t>        如果若干成员对于某对方案构成决定子群，则他们对任意两个方案也构成决定性子群。然后就可以利用传递性证明：多于一人构成的决定性子群，一定存在更小的决定性子群，据此导出独裁性！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214546" y="2786059"/>
              <a:ext cx="176100" cy="552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endParaRPr kumimoji="1" lang="zh-CN" altLang="en-US" sz="2400" ker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右箭头 14"/>
          <p:cNvSpPr>
            <a:spLocks noChangeArrowheads="1"/>
          </p:cNvSpPr>
          <p:nvPr/>
        </p:nvSpPr>
        <p:spPr bwMode="auto">
          <a:xfrm rot="16200000">
            <a:off x="8097839" y="2179591"/>
            <a:ext cx="606425" cy="428625"/>
          </a:xfrm>
          <a:prstGeom prst="rightArrow">
            <a:avLst>
              <a:gd name="adj1" fmla="val 50000"/>
              <a:gd name="adj2" fmla="val 49938"/>
            </a:avLst>
          </a:prstGeom>
          <a:solidFill>
            <a:srgbClr val="00B0F0"/>
          </a:solidFill>
          <a:ln w="9525" algn="ctr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lang="zh-CN" altLang="en-US" sz="2000" kern="0">
              <a:solidFill>
                <a:srgbClr val="B1E2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3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44264" y="939901"/>
            <a:ext cx="59795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不可能定理的根本原因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: 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序数效用的局限性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558360" y="4914814"/>
            <a:ext cx="5791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偏好差别程度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基数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)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大不一样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用茶更合适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558361" y="5485562"/>
            <a:ext cx="536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若成员给出基数效用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不可能成为可能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544264" y="1514978"/>
            <a:ext cx="6420006" cy="1584447"/>
            <a:chOff x="1020264" y="1514977"/>
            <a:chExt cx="6420006" cy="158444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020264" y="1514977"/>
              <a:ext cx="5056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例   主人选择茶或咖啡招待两个客人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020264" y="2119388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rgbClr val="7030A0"/>
                  </a:solidFill>
                </a:rPr>
                <a:t>客人甲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266253" y="2119388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咖啡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342457" y="2119388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茶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317858" y="2119388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rgbClr val="7030A0"/>
                  </a:solidFill>
                </a:rPr>
                <a:t>客人乙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5776178" y="2119388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茶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6640051" y="2119388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咖啡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024449" y="2637759"/>
              <a:ext cx="44935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主人只能认为用茶和用咖啡一样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942517" y="2158055"/>
              <a:ext cx="523706" cy="37493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6184101" y="2158055"/>
              <a:ext cx="523706" cy="374933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544264" y="3239821"/>
            <a:ext cx="5291768" cy="1593663"/>
            <a:chOff x="1020264" y="3239820"/>
            <a:chExt cx="5291768" cy="1593663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020264" y="3239820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但进一步了解可能发现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020264" y="3796061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rgbClr val="7030A0"/>
                  </a:solidFill>
                </a:rPr>
                <a:t>客人甲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329906" y="3791361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咖啡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971027" y="3789012"/>
              <a:ext cx="466875" cy="466364"/>
            </a:xfrm>
            <a:prstGeom prst="rect">
              <a:avLst/>
            </a:prstGeom>
          </p:spPr>
        </p:pic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342457" y="3796061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茶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020264" y="4360252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rgbClr val="7030A0"/>
                  </a:solidFill>
                </a:rPr>
                <a:t>客人乙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6253" y="436025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茶</a:t>
              </a: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758696" y="4353203"/>
              <a:ext cx="466875" cy="466364"/>
            </a:xfrm>
            <a:prstGeom prst="rect">
              <a:avLst/>
            </a:prstGeom>
          </p:spPr>
        </p:pic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130126" y="4360252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可乐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4103428" y="3796061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可乐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808202" y="3789012"/>
              <a:ext cx="466875" cy="466364"/>
            </a:xfrm>
            <a:prstGeom prst="rect">
              <a:avLst/>
            </a:prstGeom>
          </p:spPr>
        </p:pic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5179632" y="3796061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白开水</a:t>
              </a: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771246" y="3779283"/>
              <a:ext cx="466875" cy="466364"/>
            </a:xfrm>
            <a:prstGeom prst="rect">
              <a:avLst/>
            </a:prstGeom>
          </p:spPr>
        </p:pic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167081" y="4349952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白开水</a:t>
              </a: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834900" y="4367119"/>
              <a:ext cx="466875" cy="466364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179632" y="4339440"/>
              <a:ext cx="466875" cy="466364"/>
            </a:xfrm>
            <a:prstGeom prst="rect">
              <a:avLst/>
            </a:prstGeom>
          </p:spPr>
        </p:pic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5511813" y="433362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咖啡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977849" y="3834726"/>
              <a:ext cx="523706" cy="374933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682623" y="3841881"/>
              <a:ext cx="523706" cy="374933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769979" y="3832955"/>
              <a:ext cx="523706" cy="374933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719727" y="4403617"/>
              <a:ext cx="523706" cy="374933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786860" y="4413042"/>
              <a:ext cx="523706" cy="374933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119939" y="4403617"/>
              <a:ext cx="523706" cy="374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0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03647" y="106794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445430" y="1067947"/>
                <a:ext cx="500162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30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个投票人从</a:t>
                </a:r>
                <a14:m>
                  <m:oMath xmlns:m="http://schemas.openxmlformats.org/officeDocument/2006/math">
                    <m:r>
                      <a:rPr kumimoji="1" lang="en-US" altLang="zh-CN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三人中选一人</a:t>
                </a:r>
              </a:p>
            </p:txBody>
          </p:sp>
        </mc:Choice>
        <mc:Fallback xmlns="">
          <p:sp>
            <p:nvSpPr>
              <p:cNvPr id="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5430" y="1067947"/>
                <a:ext cx="5001626" cy="461665"/>
              </a:xfrm>
              <a:prstGeom prst="rect">
                <a:avLst/>
              </a:prstGeom>
              <a:blipFill>
                <a:blip r:embed="rId2"/>
                <a:stretch>
                  <a:fillRect l="-1827" t="-14474" r="-9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3445431" y="1700560"/>
                <a:ext cx="459125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分别为左中右三派候选人</a:t>
                </a:r>
              </a:p>
            </p:txBody>
          </p:sp>
        </mc:Choice>
        <mc:Fallback xmlns="">
          <p:sp>
            <p:nvSpPr>
              <p:cNvPr id="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5431" y="1700560"/>
                <a:ext cx="4591257" cy="461665"/>
              </a:xfrm>
              <a:prstGeom prst="rect">
                <a:avLst/>
              </a:prstGeom>
              <a:blipFill>
                <a:blip r:embed="rId3"/>
                <a:stretch>
                  <a:fillRect t="-14474" r="-119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445431" y="2290271"/>
            <a:ext cx="4511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三派力量对比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13:9:8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，真实态度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9770" y="3131759"/>
            <a:ext cx="6394133" cy="13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56022" y="281931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绝对多数规则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520470" y="1101899"/>
            <a:ext cx="6547330" cy="143268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063395" y="3462296"/>
            <a:ext cx="5480530" cy="1074084"/>
            <a:chOff x="1539395" y="3462296"/>
            <a:chExt cx="5480530" cy="1074084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539395" y="3492861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第一轮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963346" y="3462296"/>
              <a:ext cx="4056579" cy="612945"/>
            </a:xfrm>
            <a:prstGeom prst="rect">
              <a:avLst/>
            </a:prstGeom>
          </p:spPr>
        </p:pic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963346" y="4074715"/>
              <a:ext cx="25955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未过半数，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c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淘汰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2393" y="4843721"/>
            <a:ext cx="3954694" cy="1043833"/>
            <a:chOff x="1548393" y="4843720"/>
            <a:chExt cx="3954694" cy="1043833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48393" y="4843720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第二轮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037183" y="4843720"/>
              <a:ext cx="2465904" cy="571051"/>
            </a:xfrm>
            <a:prstGeom prst="rect">
              <a:avLst/>
            </a:prstGeom>
          </p:spPr>
        </p:pic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972344" y="5425888"/>
              <a:ext cx="1056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获胜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4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56021" y="2819317"/>
            <a:ext cx="1622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 err="1">
                <a:solidFill>
                  <a:srgbClr val="FF0000"/>
                </a:solidFill>
              </a:rPr>
              <a:t>Borda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规则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448098" y="2819317"/>
            <a:ext cx="3632248" cy="1730661"/>
            <a:chOff x="2973816" y="2749721"/>
            <a:chExt cx="3632248" cy="173066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518484" y="2819316"/>
              <a:ext cx="2425845" cy="45293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973816" y="3366771"/>
              <a:ext cx="2970513" cy="52751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609170" y="4027447"/>
              <a:ext cx="2335159" cy="452935"/>
            </a:xfrm>
            <a:prstGeom prst="rect">
              <a:avLst/>
            </a:prstGeom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13621" y="2749721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分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113621" y="3322003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分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113621" y="3959998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分</a:t>
              </a: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735872" y="4779202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i="1" dirty="0">
                <a:solidFill>
                  <a:schemeClr val="tx1"/>
                </a:solidFill>
              </a:rPr>
              <a:t>b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当选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520470" y="1101899"/>
            <a:ext cx="6547330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03646" y="956088"/>
            <a:ext cx="6138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如果采用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Borda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规则，左派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人中有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9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人谎报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03645" y="1554596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偏好顺序，其余人不变，偏好成为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760591" y="3805010"/>
            <a:ext cx="3624326" cy="1289875"/>
          </a:xfrm>
          <a:prstGeom prst="rect">
            <a:avLst/>
          </a:prstGeom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384917" y="3716255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分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384917" y="4152008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分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384917" y="4618998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分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30008" y="5310276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当选</a:t>
            </a:r>
            <a:endParaRPr kumimoji="1" lang="en-US" altLang="zh-CN" sz="2400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316126" y="2139143"/>
            <a:ext cx="5058813" cy="16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03646" y="956088"/>
            <a:ext cx="6546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如果采用绝对多数规则，左派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人中有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人第一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503645" y="1554596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轮谎报偏好顺序，其余人不变，偏好成为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06742" y="3536404"/>
            <a:ext cx="5530231" cy="995068"/>
            <a:chOff x="982741" y="3431589"/>
            <a:chExt cx="5530231" cy="995068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982741" y="3431589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第一轮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767308" y="3431589"/>
              <a:ext cx="1069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a 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11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4138908" y="3431589"/>
              <a:ext cx="9204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b 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9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443833" y="3431589"/>
              <a:ext cx="10691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c 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10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718238" y="3964992"/>
              <a:ext cx="25955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未过半数，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b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淘汰</a:t>
              </a:r>
            </a:p>
          </p:txBody>
        </p:sp>
      </p:grp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503646" y="4661741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第二轮大家都按真实偏好顺序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03646" y="5383943"/>
            <a:ext cx="5619733" cy="461665"/>
            <a:chOff x="982741" y="5145204"/>
            <a:chExt cx="5619733" cy="461665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982741" y="5145204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第二轮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767308" y="5145204"/>
              <a:ext cx="1091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a 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18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138908" y="5145204"/>
              <a:ext cx="1091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c 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12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票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510508" y="5145204"/>
              <a:ext cx="1091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 i="1" dirty="0">
                  <a:solidFill>
                    <a:schemeClr val="tx1"/>
                  </a:solidFill>
                </a:rPr>
                <a:t>a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获胜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122383" y="2011114"/>
            <a:ext cx="5364393" cy="14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4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27446" y="939901"/>
            <a:ext cx="7027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选举实例之一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—— 2000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年台湾大选（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2000.3.18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27446" y="1509213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选举规则：简单多数原则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27447" y="2078524"/>
            <a:ext cx="772679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民进党： 陈水扁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/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吕秀莲：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4,977,697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   得票率 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39.3%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国民党： 连战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/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萧万长：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2,925,513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       得票率 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23.1%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无党籍： 宋楚瑜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/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张昭雄：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4,664,972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   得票率 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36.84%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新党： 李敖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/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冯沪祥：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16,782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                得票率 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0.13%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27446" y="5233257"/>
            <a:ext cx="7027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考虑一下：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如果采取绝对多数原则会出现何结果？</a:t>
            </a:r>
          </a:p>
        </p:txBody>
      </p:sp>
    </p:spTree>
    <p:extLst>
      <p:ext uri="{BB962C8B-B14F-4D97-AF65-F5344CB8AC3E}">
        <p14:creationId xmlns:p14="http://schemas.microsoft.com/office/powerpoint/2010/main" val="30950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03646" y="1903764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选举规则：绝对多数原则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03646" y="2415765"/>
            <a:ext cx="2339102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五个候选城市：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27447" y="5601421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地点：摩纳哥首都蒙特卡洛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503647" y="940022"/>
            <a:ext cx="6471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选举实例之二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——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          1993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年，选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2000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年奥运会主办城市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855150" y="3161696"/>
            <a:ext cx="249299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德    国：柏林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英    国：曼彻斯特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土耳其：伊斯坦布尔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澳    洲：悉尼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 dirty="0">
                <a:solidFill>
                  <a:schemeClr val="tx1"/>
                </a:solidFill>
              </a:rPr>
              <a:t>中    国：北京</a:t>
            </a:r>
          </a:p>
        </p:txBody>
      </p:sp>
    </p:spTree>
    <p:extLst>
      <p:ext uri="{BB962C8B-B14F-4D97-AF65-F5344CB8AC3E}">
        <p14:creationId xmlns:p14="http://schemas.microsoft.com/office/powerpoint/2010/main" val="4610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98872" y="981854"/>
            <a:ext cx="5073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Font typeface="Wingdings" panose="05000000000000000000" pitchFamily="2" charset="2"/>
              <a:buChar char="n"/>
            </a:pPr>
            <a:r>
              <a:rPr kumimoji="1" lang="zh-CN" altLang="en-US" dirty="0">
                <a:solidFill>
                  <a:schemeClr val="tx1"/>
                </a:solidFill>
              </a:rPr>
              <a:t>群决策（多人决策）的分类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865596" y="164463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</a:rPr>
              <a:t>集体决策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73482" y="2159003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社会选择、专家咨询（权利平等）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573483" y="2776508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组织机构决策（权利不平等）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865596" y="343601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</a:rPr>
              <a:t>冲突分析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573482" y="4040884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对策问题、协商与谈判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573483" y="4715900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主从对策与激励、仲裁与调解</a:t>
            </a:r>
          </a:p>
        </p:txBody>
      </p:sp>
    </p:spTree>
    <p:extLst>
      <p:ext uri="{BB962C8B-B14F-4D97-AF65-F5344CB8AC3E}">
        <p14:creationId xmlns:p14="http://schemas.microsoft.com/office/powerpoint/2010/main" val="76393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76476" y="5141774"/>
            <a:ext cx="6955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rgbClr val="FF0000"/>
                </a:solidFill>
              </a:rPr>
              <a:t>考虑一下：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如果采取简单多数原则会出现何结果？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957" y="1526226"/>
            <a:ext cx="720935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前三轮投票中，北京分别以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，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37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和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40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票处于领先位置，而悉尼分别为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30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，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30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和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37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随着曼彻斯特的出局，多达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8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张的支持曼彻斯特的选票转向英联邦国家澳大利亚，致使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——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</a:rPr>
              <a:t>	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最后一轮北京以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43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票对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45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票，两票之差惜败！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76477" y="950706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选举过程回顾</a:t>
            </a:r>
          </a:p>
        </p:txBody>
      </p:sp>
    </p:spTree>
    <p:extLst>
      <p:ext uri="{BB962C8B-B14F-4D97-AF65-F5344CB8AC3E}">
        <p14:creationId xmlns:p14="http://schemas.microsoft.com/office/powerpoint/2010/main" val="31039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28900" y="1282781"/>
            <a:ext cx="703897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北京第二次申办，在莫斯科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北京仅仅经过两轮，便毫无悬念地获得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2008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年奥运会主办权！    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被我们击败的对手有：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日    本：大阪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土耳其：伊斯坦布尔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法    国：巴黎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加拿大：多伦多</a:t>
            </a:r>
            <a:endParaRPr kumimoji="1"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76477" y="899512"/>
            <a:ext cx="2308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rgbClr val="FF0000"/>
                </a:solidFill>
              </a:rPr>
              <a:t>2001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年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7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月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13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184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28900" y="1562292"/>
            <a:ext cx="7038974" cy="33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第一轮：候选人：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人参选，主要候选人得票率：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埃马纽埃尔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马克龙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(Emmanuel Macron) 24.01%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　　马丽娜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勒庞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(Marine Le Pen) 21.30%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　　弗朗索瓦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菲永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(François </a:t>
            </a:r>
            <a:r>
              <a:rPr kumimoji="1"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Fillon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 20.01%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　　让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吕克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梅朗雄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(Jean-Luc </a:t>
            </a:r>
            <a:r>
              <a:rPr kumimoji="1"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Melenchon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 19.58%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　　伯努瓦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阿蒙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Benoît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Hamon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 6.36% </a:t>
            </a: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76477" y="899512"/>
            <a:ext cx="302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 smtClean="0">
                <a:solidFill>
                  <a:srgbClr val="FF0000"/>
                </a:solidFill>
              </a:rPr>
              <a:t>2017</a:t>
            </a:r>
            <a:r>
              <a:rPr kumimoji="1" lang="zh-CN" altLang="en-US" sz="2400" b="0" dirty="0" smtClean="0">
                <a:solidFill>
                  <a:srgbClr val="FF0000"/>
                </a:solidFill>
              </a:rPr>
              <a:t>年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法国总统大选</a:t>
            </a:r>
          </a:p>
        </p:txBody>
      </p:sp>
    </p:spTree>
    <p:extLst>
      <p:ext uri="{BB962C8B-B14F-4D97-AF65-F5344CB8AC3E}">
        <p14:creationId xmlns:p14="http://schemas.microsoft.com/office/powerpoint/2010/main" val="2842215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28900" y="1562291"/>
            <a:ext cx="7038974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第二轮：候选人：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人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埃马纽埃尔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马克龙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(Emmanuel Macron) 65.1%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　　马丽娜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勒庞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(Marine Le Pen) 34.9%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76477" y="899512"/>
            <a:ext cx="302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>
                <a:solidFill>
                  <a:srgbClr val="FF0000"/>
                </a:solidFill>
              </a:rPr>
              <a:t>2017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年法国总统大选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3447650"/>
            <a:ext cx="34591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9" y="3447651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801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64555" y="1361177"/>
            <a:ext cx="899398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第二轮：候选人：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人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埃马纽埃尔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马克龙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(Emmanuel Macron) 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58.2%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　　马丽娜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·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勒庞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(Marine Le Pen) 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41.8%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马克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龙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也成为法国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第五共和国二十一世纪以来首位连任的总统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76477" y="899512"/>
            <a:ext cx="302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 dirty="0" smtClean="0">
                <a:solidFill>
                  <a:srgbClr val="FF0000"/>
                </a:solidFill>
              </a:rPr>
              <a:t>2022</a:t>
            </a:r>
            <a:r>
              <a:rPr kumimoji="1" lang="zh-CN" altLang="en-US" sz="2400" b="0" dirty="0" smtClean="0">
                <a:solidFill>
                  <a:srgbClr val="FF0000"/>
                </a:solidFill>
              </a:rPr>
              <a:t>年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法国总统大选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5" y="3669502"/>
            <a:ext cx="3593284" cy="244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0" y="3669501"/>
            <a:ext cx="3643423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03646" y="1067947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社会选择问题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960698" y="1794860"/>
                <a:ext cx="27723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群由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400" b="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个成员组成</a:t>
                </a:r>
              </a:p>
            </p:txBody>
          </p:sp>
        </mc:Choice>
        <mc:Fallback xmlns="">
          <p:sp>
            <p:nvSpPr>
              <p:cNvPr id="1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0698" y="1794860"/>
                <a:ext cx="2772362" cy="461665"/>
              </a:xfrm>
              <a:prstGeom prst="rect">
                <a:avLst/>
              </a:prstGeom>
              <a:blipFill>
                <a:blip r:embed="rId2"/>
                <a:stretch>
                  <a:fillRect l="-3524" t="-14474" r="-264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960699" y="2521557"/>
                <a:ext cx="42294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决策问题有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个方案可供选择</a:t>
                </a:r>
              </a:p>
            </p:txBody>
          </p:sp>
        </mc:Choice>
        <mc:Fallback xmlns="">
          <p:sp>
            <p:nvSpPr>
              <p:cNvPr id="1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0699" y="2521557"/>
                <a:ext cx="4229491" cy="461665"/>
              </a:xfrm>
              <a:prstGeom prst="rect">
                <a:avLst/>
              </a:prstGeom>
              <a:blipFill>
                <a:blip r:embed="rId3"/>
                <a:stretch>
                  <a:fillRect l="-2309" t="-14667" r="-1443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60966" y="3255430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每个成员对这组方案有自己的偏好顺序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960699" y="4117349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如何确定群的偏好顺序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41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03647" y="106794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用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503645" y="505560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就能产生一个群的排序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31636" y="1053071"/>
                <a:ext cx="1965025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36" y="1053071"/>
                <a:ext cx="1965025" cy="491417"/>
              </a:xfrm>
              <a:prstGeom prst="rect">
                <a:avLst/>
              </a:prstGeom>
              <a:blipFill>
                <a:blip r:embed="rId2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832206" y="106794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表示可选择的方案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2503647" y="1604096"/>
                <a:ext cx="254140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表示排序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如</a:t>
                </a:r>
              </a:p>
            </p:txBody>
          </p:sp>
        </mc:Choice>
        <mc:Fallback xmlns="">
          <p:sp>
            <p:nvSpPr>
              <p:cNvPr id="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647" y="1604096"/>
                <a:ext cx="2541401" cy="461665"/>
              </a:xfrm>
              <a:prstGeom prst="rect">
                <a:avLst/>
              </a:prstGeom>
              <a:blipFill>
                <a:blip r:embed="rId3"/>
                <a:stretch>
                  <a:fillRect l="-3837" t="-14474" r="-2638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96660" y="1559365"/>
                <a:ext cx="26454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≻⋯≻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660" y="1559365"/>
                <a:ext cx="2645468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8343900" y="1584027"/>
                <a:ext cx="15039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: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不劣于</a:t>
                </a:r>
              </a:p>
            </p:txBody>
          </p:sp>
        </mc:Choice>
        <mc:Fallback xmlns="">
          <p:sp>
            <p:nvSpPr>
              <p:cNvPr id="11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3900" y="1584027"/>
                <a:ext cx="1503938" cy="461665"/>
              </a:xfrm>
              <a:prstGeom prst="rect">
                <a:avLst/>
              </a:prstGeom>
              <a:blipFill>
                <a:blip r:embed="rId5"/>
                <a:stretch>
                  <a:fillRect t="-14474" r="-569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503646" y="2162678"/>
                <a:ext cx="518712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表示所有可能的排序组成的集合</a:t>
                </a:r>
              </a:p>
            </p:txBody>
          </p:sp>
        </mc:Choice>
        <mc:Fallback xmlns="">
          <p:sp>
            <p:nvSpPr>
              <p:cNvPr id="1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646" y="2162678"/>
                <a:ext cx="5187126" cy="461665"/>
              </a:xfrm>
              <a:prstGeom prst="rect">
                <a:avLst/>
              </a:prstGeom>
              <a:blipFill>
                <a:blip r:embed="rId6"/>
                <a:stretch>
                  <a:fillRect l="-1880" t="-14474" r="-82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3647" y="271612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96089" y="2687568"/>
                <a:ext cx="11015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089" y="2687568"/>
                <a:ext cx="1101584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124321" y="2687567"/>
                <a:ext cx="32321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表示成员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的偏好顺序</a:t>
                </a:r>
              </a:p>
            </p:txBody>
          </p:sp>
        </mc:Choice>
        <mc:Fallback xmlns="">
          <p:sp>
            <p:nvSpPr>
              <p:cNvPr id="1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4321" y="2687567"/>
                <a:ext cx="3232103" cy="461665"/>
              </a:xfrm>
              <a:prstGeom prst="rect">
                <a:avLst/>
              </a:prstGeom>
              <a:blipFill>
                <a:blip r:embed="rId8"/>
                <a:stretch>
                  <a:fillRect l="-3019" t="-14474" r="-1887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491764" y="3269562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84207" y="3221436"/>
                <a:ext cx="28457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7" y="3221436"/>
                <a:ext cx="2845715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755536" y="322143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为偏好断面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2503646" y="3832824"/>
                <a:ext cx="57850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表示所有可能的偏好断面组成的集合</a:t>
                </a:r>
              </a:p>
            </p:txBody>
          </p:sp>
        </mc:Choice>
        <mc:Fallback xmlns="">
          <p:sp>
            <p:nvSpPr>
              <p:cNvPr id="19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646" y="3832824"/>
                <a:ext cx="5785045" cy="461665"/>
              </a:xfrm>
              <a:prstGeom prst="rect">
                <a:avLst/>
              </a:prstGeom>
              <a:blipFill>
                <a:blip r:embed="rId10"/>
                <a:stretch>
                  <a:fillRect l="-1686" t="-14667" r="-632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2503646" y="4444212"/>
                <a:ext cx="529042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要确定规则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映射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要确定规则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映射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646" y="4444212"/>
                <a:ext cx="5290423" cy="461665"/>
              </a:xfrm>
              <a:prstGeom prst="rect">
                <a:avLst/>
              </a:prstGeom>
              <a:blipFill>
                <a:blip r:embed="rId11"/>
                <a:stretch>
                  <a:fillRect l="-1843" t="-14474" r="-806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690772" y="4444211"/>
                <a:ext cx="10064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72" y="4444211"/>
                <a:ext cx="1006494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634455" y="5029999"/>
                <a:ext cx="14972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455" y="5029999"/>
                <a:ext cx="1497205" cy="461665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49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03647" y="989065"/>
            <a:ext cx="5194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各种可能的选择规则的数量是惊人的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03647" y="1572963"/>
            <a:ext cx="5775783" cy="491385"/>
            <a:chOff x="979646" y="1572962"/>
            <a:chExt cx="5775783" cy="491385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79646" y="1602682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例如：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1502" y="1602682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两个成员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330225" y="1602681"/>
                  <a:ext cx="11030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0225" y="1602681"/>
                  <a:ext cx="110305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433284" y="1602680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两个方案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5772916" y="1572962"/>
                  <a:ext cx="982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916" y="1572962"/>
                  <a:ext cx="98251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503647" y="2158509"/>
                <a:ext cx="368190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此时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 有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3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个元素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, </a:t>
                </a:r>
                <a:r>
                  <a:rPr kumimoji="1" lang="zh-CN" altLang="en-US" sz="2400" b="0" dirty="0">
                    <a:solidFill>
                      <a:schemeClr val="tx1"/>
                    </a:solidFill>
                  </a:rPr>
                  <a:t>分别为</a:t>
                </a:r>
              </a:p>
            </p:txBody>
          </p:sp>
        </mc:Choice>
        <mc:Fallback xmlns="">
          <p:sp>
            <p:nvSpPr>
              <p:cNvPr id="1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647" y="2158509"/>
                <a:ext cx="3681905" cy="461665"/>
              </a:xfrm>
              <a:prstGeom prst="rect">
                <a:avLst/>
              </a:prstGeom>
              <a:blipFill>
                <a:blip r:embed="rId4"/>
                <a:stretch>
                  <a:fillRect l="-2649" t="-14474" r="-1490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2503647" y="3211387"/>
            <a:ext cx="3581685" cy="477752"/>
            <a:chOff x="979646" y="3211387"/>
            <a:chExt cx="3581685" cy="477752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979646" y="3227474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由于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646401" y="3211388"/>
                  <a:ext cx="9690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01" y="3211388"/>
                  <a:ext cx="96904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530006" y="3211387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均有三种选择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03647" y="3717580"/>
            <a:ext cx="4169807" cy="493838"/>
            <a:chOff x="979645" y="3673052"/>
            <a:chExt cx="4169807" cy="493838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979645" y="3705225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所以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646401" y="3673052"/>
                  <a:ext cx="17829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01" y="3673052"/>
                  <a:ext cx="178292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425903" y="3705225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有九种可能</a:t>
              </a:r>
            </a:p>
          </p:txBody>
        </p:sp>
      </p:grp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503645" y="4296441"/>
            <a:ext cx="2440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即 </a:t>
            </a:r>
            <a:r>
              <a:rPr kumimoji="1" lang="en-US" altLang="zh-CN" sz="2400" b="0" i="1" dirty="0">
                <a:solidFill>
                  <a:schemeClr val="tx1"/>
                </a:solidFill>
              </a:rPr>
              <a:t>P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有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9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个元素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3646" y="4813875"/>
            <a:ext cx="5901267" cy="461666"/>
            <a:chOff x="979645" y="4813875"/>
            <a:chExt cx="5901267" cy="461666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79645" y="4813876"/>
              <a:ext cx="31115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从 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P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映射到 </a:t>
              </a:r>
              <a:r>
                <a:rPr kumimoji="1" lang="en-US" altLang="zh-CN" sz="2400" b="0" i="1" dirty="0">
                  <a:solidFill>
                    <a:schemeClr val="tx1"/>
                  </a:solidFill>
                </a:rPr>
                <a:t>O</a:t>
              </a:r>
              <a:r>
                <a:rPr kumimoji="1" lang="en-US" altLang="zh-CN" sz="2400" b="0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2400" b="0" dirty="0">
                  <a:solidFill>
                    <a:schemeClr val="tx1"/>
                  </a:solidFill>
                </a:rPr>
                <a:t>可以有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3975352" y="4813876"/>
                  <a:ext cx="18255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=19683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352" y="4813876"/>
                  <a:ext cx="182550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5772916" y="4813875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0" dirty="0">
                  <a:solidFill>
                    <a:schemeClr val="tx1"/>
                  </a:solidFill>
                </a:rPr>
                <a:t>种规则</a:t>
              </a:r>
            </a:p>
          </p:txBody>
        </p:sp>
      </p:grp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570808" y="5392737"/>
            <a:ext cx="4549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（对 </a:t>
            </a:r>
            <a:r>
              <a:rPr kumimoji="1" lang="en-US" altLang="zh-CN" sz="2400" b="0" i="1" dirty="0">
                <a:solidFill>
                  <a:schemeClr val="tx1"/>
                </a:solidFill>
              </a:rPr>
              <a:t>P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的每个元素有三种映射）</a:t>
            </a:r>
            <a:endParaRPr kumimoji="1" lang="en-US" altLang="zh-CN" sz="2400" b="0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4080466" y="2630649"/>
            <a:ext cx="3220277" cy="4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03646" y="1067948"/>
            <a:ext cx="3589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1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）简单多数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(Plurality)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132417" y="1858774"/>
            <a:ext cx="527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每个成员选一个方案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得票最多的获胜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47988" y="2752390"/>
            <a:ext cx="3571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2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）绝对多数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(Majority)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32416" y="3447379"/>
            <a:ext cx="58961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每个成员选一个方案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得票超过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50%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的获胜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如果没有获胜方案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选择得票多的重新投票</a:t>
            </a:r>
          </a:p>
        </p:txBody>
      </p:sp>
    </p:spTree>
    <p:extLst>
      <p:ext uri="{BB962C8B-B14F-4D97-AF65-F5344CB8AC3E}">
        <p14:creationId xmlns:p14="http://schemas.microsoft.com/office/powerpoint/2010/main" val="18502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76477" y="1141017"/>
            <a:ext cx="4645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（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3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）加权投票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(Weighted Voting)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55378" y="1803797"/>
            <a:ext cx="6369573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每个成员对不同方案给出不同的分值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总得分最多的方案获胜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64834" y="3235647"/>
            <a:ext cx="6664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</a:rPr>
              <a:t>例子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：</a:t>
            </a:r>
            <a:r>
              <a:rPr kumimoji="1" lang="en-US" altLang="zh-CN" sz="2400" b="0" dirty="0" err="1">
                <a:solidFill>
                  <a:srgbClr val="FF0000"/>
                </a:solidFill>
              </a:rPr>
              <a:t>Borda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规则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: 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每个成员对其最偏好的方案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764835" y="3790078"/>
            <a:ext cx="6369573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v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1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tx1"/>
                </a:solidFill>
              </a:rPr>
              <a:t>给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n-1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分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第二偏好的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n-2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分，如此类推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, 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总分最高的方案获胜</a:t>
            </a:r>
          </a:p>
        </p:txBody>
      </p:sp>
    </p:spTree>
    <p:extLst>
      <p:ext uri="{BB962C8B-B14F-4D97-AF65-F5344CB8AC3E}">
        <p14:creationId xmlns:p14="http://schemas.microsoft.com/office/powerpoint/2010/main" val="8925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黑体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" id="{B2C3723B-16CE-4011-B571-11BCF285F58B}" vid="{1D6648D0-3F61-4746-B67D-71A53C7A55C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4776</TotalTime>
  <Words>2368</Words>
  <Application>Microsoft Office PowerPoint</Application>
  <PresentationFormat>宽屏</PresentationFormat>
  <Paragraphs>347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等线</vt:lpstr>
      <vt:lpstr>黑体</vt:lpstr>
      <vt:lpstr>宋体</vt:lpstr>
      <vt:lpstr>微软雅黑</vt:lpstr>
      <vt:lpstr>Arial</vt:lpstr>
      <vt:lpstr>Cambria Math</vt:lpstr>
      <vt:lpstr>Tahoma</vt:lpstr>
      <vt:lpstr>Times New Roman</vt:lpstr>
      <vt:lpstr>Wingdings</vt:lpstr>
      <vt:lpstr>主题</vt:lpstr>
      <vt:lpstr>PowerPoint 演示文稿</vt:lpstr>
      <vt:lpstr>系统决策分析：  群决策分析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张若冰</dc:creator>
  <cp:lastModifiedBy>jgb</cp:lastModifiedBy>
  <cp:revision>635</cp:revision>
  <cp:lastPrinted>2017-09-26T11:14:02Z</cp:lastPrinted>
  <dcterms:created xsi:type="dcterms:W3CDTF">2017-09-22T12:29:02Z</dcterms:created>
  <dcterms:modified xsi:type="dcterms:W3CDTF">2022-05-23T04:03:41Z</dcterms:modified>
</cp:coreProperties>
</file>