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3" r:id="rId3"/>
    <p:sldId id="293" r:id="rId4"/>
    <p:sldId id="292" r:id="rId5"/>
    <p:sldId id="294" r:id="rId6"/>
    <p:sldId id="295" r:id="rId7"/>
    <p:sldId id="296" r:id="rId8"/>
    <p:sldId id="301" r:id="rId9"/>
    <p:sldId id="341" r:id="rId10"/>
    <p:sldId id="298" r:id="rId11"/>
    <p:sldId id="299" r:id="rId12"/>
    <p:sldId id="302" r:id="rId13"/>
    <p:sldId id="306" r:id="rId14"/>
    <p:sldId id="307" r:id="rId15"/>
    <p:sldId id="308" r:id="rId16"/>
    <p:sldId id="304" r:id="rId17"/>
    <p:sldId id="305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2" r:id="rId5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1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emf"/><Relationship Id="rId1" Type="http://schemas.openxmlformats.org/officeDocument/2006/relationships/image" Target="../media/image24.e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15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e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03EA1B1A-FAC0-4E5D-97DD-C9C2D96E6619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BEAF2F32-4144-4141-8D41-E9E53B853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11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2C63ADD3-532A-4AB8-AD5A-FF2517BA225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086CA6EE-995B-484F-B29D-8373D2C73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0768-5DAF-42E4-8BB8-E01C4EFC3A9A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128581" y="114660"/>
            <a:ext cx="2624893" cy="825138"/>
            <a:chOff x="0" y="23968"/>
            <a:chExt cx="7913267" cy="25708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8287004" y="6284844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10500189" y="6558385"/>
            <a:ext cx="169182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F40A76-8CBD-4380-8E70-3A2718B69DC8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236"/>
            <a:ext cx="10515600" cy="5124061"/>
          </a:xfrm>
        </p:spPr>
        <p:txBody>
          <a:bodyPr/>
          <a:lstStyle>
            <a:lvl2pPr>
              <a:lnSpc>
                <a:spcPts val="2880"/>
              </a:lnSpc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449004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>
            <a:endCxn id="13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>
            <a:cxnSpLocks/>
            <a:stCxn id="13" idx="3"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 13"/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28" name="直接连接符 27"/>
          <p:cNvCxnSpPr>
            <a:cxnSpLocks/>
            <a:stCxn id="27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8A5B-5BDA-4C75-9A90-ADBCDCA44B1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CBD4505-58CF-4B8A-A853-811F37B0A54D}"/>
              </a:ext>
            </a:extLst>
          </p:cNvPr>
          <p:cNvSpPr txBox="1"/>
          <p:nvPr/>
        </p:nvSpPr>
        <p:spPr>
          <a:xfrm>
            <a:off x="1114048" y="235996"/>
            <a:ext cx="242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风险决策问题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7394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763A-4C42-4846-B545-0EEB8DE7F148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0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87F1-A65A-400C-BAE5-0188568E8C0C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9973"/>
            <a:ext cx="10515600" cy="524699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2A0E-0CB3-46E3-A8C8-940980A4B2A1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6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4D57C-406F-43CC-881A-3E191CA63AC1}"/>
              </a:ext>
            </a:extLst>
          </p:cNvPr>
          <p:cNvSpPr txBox="1"/>
          <p:nvPr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A4508A-79DD-439F-BD48-D39AA5097292}"/>
              </a:ext>
            </a:extLst>
          </p:cNvPr>
          <p:cNvCxnSpPr/>
          <p:nvPr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3A9515-FC40-45E6-81B2-C832B4D9A1D9}"/>
              </a:ext>
            </a:extLst>
          </p:cNvPr>
          <p:cNvCxnSpPr/>
          <p:nvPr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EDD16C0C-44B8-451E-8241-F47313079C02}"/>
              </a:ext>
            </a:extLst>
          </p:cNvPr>
          <p:cNvSpPr/>
          <p:nvPr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CA218A-AEC2-4B56-86D5-87912F57297C}"/>
              </a:ext>
            </a:extLst>
          </p:cNvPr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C3534D0-9935-4F7E-947B-4064998257BD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7DDED1-673D-430D-BA65-BDB69D195E3E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A59586D-A2A2-41AA-8BDE-C4EF303D7B93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0">
            <a:extLst>
              <a:ext uri="{FF2B5EF4-FFF2-40B4-BE49-F238E27FC236}">
                <a16:creationId xmlns:a16="http://schemas.microsoft.com/office/drawing/2014/main" id="{6575C674-C06E-4DCE-B694-73AFCB32466F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1EA5AA-2481-4A2D-B398-62C82EA89A71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2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8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9" y="365128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569C-1CC2-4480-A510-368E370B528D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5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E391BF-47F1-4D3A-854E-495AEE579AB7}"/>
              </a:ext>
            </a:extLst>
          </p:cNvPr>
          <p:cNvCxnSpPr>
            <a:endCxn id="13" idx="1"/>
          </p:cNvCxnSpPr>
          <p:nvPr/>
        </p:nvCxnSpPr>
        <p:spPr>
          <a:xfrm>
            <a:off x="101601" y="6362992"/>
            <a:ext cx="828461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90ED2EF-4226-493E-9B0D-A7FA5BEFEDF6}"/>
              </a:ext>
            </a:extLst>
          </p:cNvPr>
          <p:cNvSpPr txBox="1"/>
          <p:nvPr/>
        </p:nvSpPr>
        <p:spPr>
          <a:xfrm>
            <a:off x="8386212" y="616293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89D797-1647-4779-B6E6-B87ED0B350D6}"/>
              </a:ext>
            </a:extLst>
          </p:cNvPr>
          <p:cNvCxnSpPr>
            <a:stCxn id="13" idx="3"/>
          </p:cNvCxnSpPr>
          <p:nvPr/>
        </p:nvCxnSpPr>
        <p:spPr>
          <a:xfrm>
            <a:off x="10680700" y="6362992"/>
            <a:ext cx="1422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4532BC-9207-4DAB-939D-C4F8462A99B4}"/>
              </a:ext>
            </a:extLst>
          </p:cNvPr>
          <p:cNvCxnSpPr>
            <a:endCxn id="42" idx="1"/>
          </p:cNvCxnSpPr>
          <p:nvPr/>
        </p:nvCxnSpPr>
        <p:spPr>
          <a:xfrm>
            <a:off x="101601" y="501016"/>
            <a:ext cx="849073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3">
            <a:extLst>
              <a:ext uri="{FF2B5EF4-FFF2-40B4-BE49-F238E27FC236}">
                <a16:creationId xmlns:a16="http://schemas.microsoft.com/office/drawing/2014/main" id="{A88DD5BB-E4D8-4CEB-9553-31AF7BAFF7AA}"/>
              </a:ext>
            </a:extLst>
          </p:cNvPr>
          <p:cNvGrpSpPr/>
          <p:nvPr/>
        </p:nvGrpSpPr>
        <p:grpSpPr>
          <a:xfrm>
            <a:off x="9245600" y="258051"/>
            <a:ext cx="1955800" cy="476548"/>
            <a:chOff x="0" y="23968"/>
            <a:chExt cx="7913267" cy="257085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EC30C6C-0531-4453-A572-DE52B718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9E0661B-B141-49BD-9211-493D1042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3DA5B3-B4F6-4E7C-8852-535C4B8849DA}"/>
              </a:ext>
            </a:extLst>
          </p:cNvPr>
          <p:cNvCxnSpPr/>
          <p:nvPr/>
        </p:nvCxnSpPr>
        <p:spPr>
          <a:xfrm>
            <a:off x="11353801" y="501016"/>
            <a:ext cx="7493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93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7C-A971-4D03-8E7F-C2C2B24D7C7E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128581" y="114659"/>
            <a:ext cx="2974216" cy="851112"/>
            <a:chOff x="0" y="23968"/>
            <a:chExt cx="7913267" cy="25708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7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C0FE-4F04-4B80-8283-DE4C13C07B28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0D865D8-17AC-4BA3-A433-A1FE6B76AD03}"/>
              </a:ext>
            </a:extLst>
          </p:cNvPr>
          <p:cNvSpPr/>
          <p:nvPr userDrawn="1"/>
        </p:nvSpPr>
        <p:spPr>
          <a:xfrm>
            <a:off x="1445598" y="25461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473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69708" y="501016"/>
            <a:ext cx="4682517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9632474-D796-4A16-A4BF-C1DEC42B0744}"/>
              </a:ext>
            </a:extLst>
          </p:cNvPr>
          <p:cNvSpPr/>
          <p:nvPr userDrawn="1"/>
        </p:nvSpPr>
        <p:spPr>
          <a:xfrm>
            <a:off x="1445598" y="2546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系统评价方法概述</a:t>
            </a:r>
          </a:p>
        </p:txBody>
      </p:sp>
    </p:spTree>
    <p:extLst>
      <p:ext uri="{BB962C8B-B14F-4D97-AF65-F5344CB8AC3E}">
        <p14:creationId xmlns:p14="http://schemas.microsoft.com/office/powerpoint/2010/main" val="2660956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31740" y="501016"/>
            <a:ext cx="5720485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3F421E7-0A1A-49EA-9674-94A5FF8F1991}"/>
              </a:ext>
            </a:extLst>
          </p:cNvPr>
          <p:cNvSpPr/>
          <p:nvPr/>
        </p:nvSpPr>
        <p:spPr>
          <a:xfrm>
            <a:off x="1454926" y="23940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层次分析法</a:t>
            </a:r>
          </a:p>
        </p:txBody>
      </p:sp>
    </p:spTree>
    <p:extLst>
      <p:ext uri="{BB962C8B-B14F-4D97-AF65-F5344CB8AC3E}">
        <p14:creationId xmlns:p14="http://schemas.microsoft.com/office/powerpoint/2010/main" val="128928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/>
        </p:nvSpPr>
        <p:spPr>
          <a:xfrm>
            <a:off x="1266062" y="25461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目的规划法</a:t>
            </a:r>
          </a:p>
        </p:txBody>
      </p:sp>
    </p:spTree>
    <p:extLst>
      <p:ext uri="{BB962C8B-B14F-4D97-AF65-F5344CB8AC3E}">
        <p14:creationId xmlns:p14="http://schemas.microsoft.com/office/powerpoint/2010/main" val="3599756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31741" y="501016"/>
            <a:ext cx="5720484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46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雨课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9762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661E-F3CE-4526-9AE9-AF82A68AE6BF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5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C28A792-8EF7-4897-B23D-A04C3AAB3F6A}"/>
              </a:ext>
            </a:extLst>
          </p:cNvPr>
          <p:cNvSpPr txBox="1"/>
          <p:nvPr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FAAFFC-8B30-47C1-AB1C-79191CEC857C}"/>
              </a:ext>
            </a:extLst>
          </p:cNvPr>
          <p:cNvCxnSpPr/>
          <p:nvPr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485037E-0302-4AEB-AC48-2FF58B22A8A1}"/>
              </a:ext>
            </a:extLst>
          </p:cNvPr>
          <p:cNvCxnSpPr/>
          <p:nvPr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9">
            <a:extLst>
              <a:ext uri="{FF2B5EF4-FFF2-40B4-BE49-F238E27FC236}">
                <a16:creationId xmlns:a16="http://schemas.microsoft.com/office/drawing/2014/main" id="{621CE9F4-3108-4DB7-95E2-DCABF9B6A723}"/>
              </a:ext>
            </a:extLst>
          </p:cNvPr>
          <p:cNvSpPr/>
          <p:nvPr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6C4EAA-4DDE-4CF3-99BB-0281DBC741A8}"/>
              </a:ext>
            </a:extLst>
          </p:cNvPr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B26972D-7AEA-4CEB-88B4-D55F314B2722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B2FE79-C083-4D5A-B34A-42A3EC8EF5D7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B2E6892-4C54-4D81-8446-5E00598A6E4A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9">
            <a:extLst>
              <a:ext uri="{FF2B5EF4-FFF2-40B4-BE49-F238E27FC236}">
                <a16:creationId xmlns:a16="http://schemas.microsoft.com/office/drawing/2014/main" id="{210E6CD2-BB8A-4244-93B7-9D6D447B116C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F17EA31-6E90-47AF-8057-DFD29F8680C7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5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D653-0D18-42F6-86F7-2D2F3BEED43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0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3" r:id="rId3"/>
    <p:sldLayoutId id="2147483694" r:id="rId4"/>
    <p:sldLayoutId id="2147483695" r:id="rId5"/>
    <p:sldLayoutId id="2147483691" r:id="rId6"/>
    <p:sldLayoutId id="2147483692" r:id="rId7"/>
    <p:sldLayoutId id="2147483696" r:id="rId8"/>
    <p:sldLayoutId id="2147483690" r:id="rId9"/>
    <p:sldLayoutId id="214748368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rban_design" TargetMode="External"/><Relationship Id="rId3" Type="http://schemas.openxmlformats.org/officeDocument/2006/relationships/hyperlink" Target="http://en.wikipedia.org/wiki/University_of_Pittsburgh" TargetMode="External"/><Relationship Id="rId7" Type="http://schemas.openxmlformats.org/officeDocument/2006/relationships/hyperlink" Target="http://en.wikipedia.org/wiki/Queuing_theory" TargetMode="External"/><Relationship Id="rId2" Type="http://schemas.openxmlformats.org/officeDocument/2006/relationships/hyperlink" Target="http://en.wikipedia.org/wiki/Yale_Universit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Biological_agents" TargetMode="External"/><Relationship Id="rId11" Type="http://schemas.openxmlformats.org/officeDocument/2006/relationships/image" Target="../media/image3.jpeg"/><Relationship Id="rId5" Type="http://schemas.openxmlformats.org/officeDocument/2006/relationships/hyperlink" Target="http://en.wikipedia.org/wiki/Epidemics" TargetMode="External"/><Relationship Id="rId10" Type="http://schemas.openxmlformats.org/officeDocument/2006/relationships/hyperlink" Target="http://upload.wikimedia.org/wikipedia/commons/6/63/ThomasLSaaty2008.jpg" TargetMode="External"/><Relationship Id="rId4" Type="http://schemas.openxmlformats.org/officeDocument/2006/relationships/hyperlink" Target="http://en.wikipedia.org/wiki/Operations_research" TargetMode="External"/><Relationship Id="rId9" Type="http://schemas.openxmlformats.org/officeDocument/2006/relationships/hyperlink" Target="http://en.wikipedia.org/wiki/Decision_mak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6.xml"/><Relationship Id="rId4" Type="http://schemas.openxmlformats.org/officeDocument/2006/relationships/slide" Target="slide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slide" Target="slide17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oleObject" Target="../embeddings/oleObject8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4.emf"/><Relationship Id="rId9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35838;&#21518;&#35835;&#29289;AHP1.pdf" TargetMode="External"/><Relationship Id="rId2" Type="http://schemas.openxmlformats.org/officeDocument/2006/relationships/hyperlink" Target="&#31532;&#20108;&#31456;&#35838;&#21518;&#26448;&#26009;AHP6saaty_2008%5b1%5d.pdf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209800" y="10842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系统工程导论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2667000" y="3834390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开课单位：清华大学自动化系</a:t>
            </a:r>
            <a:endParaRPr lang="en-US" altLang="zh-CN" dirty="0"/>
          </a:p>
          <a:p>
            <a:pPr algn="ctr"/>
            <a:r>
              <a:rPr lang="zh-CN" altLang="en-US" dirty="0"/>
              <a:t>主讲教师：胡坚明 副教授</a:t>
            </a:r>
          </a:p>
        </p:txBody>
      </p:sp>
    </p:spTree>
    <p:extLst>
      <p:ext uri="{BB962C8B-B14F-4D97-AF65-F5344CB8AC3E}">
        <p14:creationId xmlns:p14="http://schemas.microsoft.com/office/powerpoint/2010/main" val="15632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5963" y="962382"/>
            <a:ext cx="5191125" cy="529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66"/>
                </a:solidFill>
              </a:rPr>
              <a:t> Thomas L. </a:t>
            </a:r>
            <a:r>
              <a:rPr lang="en-US" altLang="zh-CN" sz="2400" dirty="0" err="1">
                <a:solidFill>
                  <a:srgbClr val="000066"/>
                </a:solidFill>
              </a:rPr>
              <a:t>Saaty</a:t>
            </a:r>
            <a:r>
              <a:rPr lang="zh-CN" altLang="en-US" sz="2400" dirty="0">
                <a:solidFill>
                  <a:srgbClr val="000066"/>
                </a:solidFill>
              </a:rPr>
              <a:t>教授</a:t>
            </a: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0066"/>
                </a:solidFill>
              </a:rPr>
              <a:t>1926</a:t>
            </a:r>
            <a:r>
              <a:rPr lang="zh-CN" altLang="en-US" dirty="0">
                <a:solidFill>
                  <a:srgbClr val="000066"/>
                </a:solidFill>
              </a:rPr>
              <a:t>年出生于伊拉克</a:t>
            </a:r>
            <a:endParaRPr lang="en-US" altLang="zh-CN" dirty="0">
              <a:solidFill>
                <a:srgbClr val="000066"/>
              </a:solidFill>
            </a:endParaRP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en-US" altLang="en-US" dirty="0">
                <a:solidFill>
                  <a:srgbClr val="000066"/>
                </a:solidFill>
              </a:rPr>
              <a:t>PhD, Mathematics, </a:t>
            </a:r>
            <a:r>
              <a:rPr lang="en-US" altLang="en-US" dirty="0">
                <a:solidFill>
                  <a:srgbClr val="000066"/>
                </a:solidFill>
                <a:hlinkClick r:id="rId2" tooltip="Yale University"/>
              </a:rPr>
              <a:t>Yale </a:t>
            </a:r>
            <a:r>
              <a:rPr lang="en-US" altLang="zh-CN" dirty="0">
                <a:solidFill>
                  <a:srgbClr val="000066"/>
                </a:solidFill>
                <a:hlinkClick r:id="rId2" tooltip="Yale University"/>
              </a:rPr>
              <a:t>U</a:t>
            </a:r>
            <a:r>
              <a:rPr lang="en-US" altLang="en-US" dirty="0">
                <a:solidFill>
                  <a:srgbClr val="000066"/>
                </a:solidFill>
                <a:hlinkClick r:id="rId2" tooltip="Yale University"/>
              </a:rPr>
              <a:t>niversity</a:t>
            </a:r>
            <a:r>
              <a:rPr lang="en-US" altLang="en-US" dirty="0">
                <a:solidFill>
                  <a:srgbClr val="000066"/>
                </a:solidFill>
              </a:rPr>
              <a:t>, 1953</a:t>
            </a:r>
            <a:endParaRPr lang="zh-CN" altLang="en-US" dirty="0">
              <a:solidFill>
                <a:srgbClr val="000066"/>
              </a:solidFill>
            </a:endParaRP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66"/>
                </a:solidFill>
              </a:rPr>
              <a:t> </a:t>
            </a:r>
            <a:r>
              <a:rPr lang="en-US" altLang="en-US" dirty="0">
                <a:solidFill>
                  <a:srgbClr val="000066"/>
                </a:solidFill>
                <a:hlinkClick r:id="rId3" tooltip="University of Pittsburgh"/>
              </a:rPr>
              <a:t>University of Pittsburgh</a:t>
            </a:r>
            <a:r>
              <a:rPr lang="zh-CN" altLang="en-US" dirty="0">
                <a:solidFill>
                  <a:srgbClr val="000066"/>
                </a:solidFill>
              </a:rPr>
              <a:t>大学教授</a:t>
            </a:r>
            <a:endParaRPr lang="en-US" altLang="zh-CN" dirty="0">
              <a:solidFill>
                <a:srgbClr val="000066"/>
              </a:solidFill>
            </a:endParaRP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66"/>
                </a:solidFill>
              </a:rPr>
              <a:t>发明了</a:t>
            </a:r>
            <a:r>
              <a:rPr lang="en-US" altLang="zh-CN" dirty="0">
                <a:solidFill>
                  <a:srgbClr val="000066"/>
                </a:solidFill>
              </a:rPr>
              <a:t>AHP</a:t>
            </a:r>
            <a:r>
              <a:rPr lang="zh-CN" altLang="en-US" dirty="0">
                <a:solidFill>
                  <a:srgbClr val="000066"/>
                </a:solidFill>
              </a:rPr>
              <a:t>方法</a:t>
            </a:r>
            <a:endParaRPr lang="en-US" altLang="zh-CN" dirty="0">
              <a:solidFill>
                <a:srgbClr val="000066"/>
              </a:solidFill>
            </a:endParaRP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en-US" altLang="en-US" dirty="0">
                <a:solidFill>
                  <a:srgbClr val="000066"/>
                </a:solidFill>
              </a:rPr>
              <a:t>2005</a:t>
            </a:r>
            <a:r>
              <a:rPr lang="zh-CN" altLang="en-US" dirty="0">
                <a:solidFill>
                  <a:srgbClr val="000066"/>
                </a:solidFill>
              </a:rPr>
              <a:t>年当选美国工程院院士</a:t>
            </a:r>
            <a:endParaRPr lang="en-US" altLang="zh-CN" dirty="0">
              <a:solidFill>
                <a:srgbClr val="000066"/>
              </a:solidFill>
            </a:endParaRP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en-US" altLang="en-US" dirty="0">
                <a:solidFill>
                  <a:srgbClr val="000066"/>
                </a:solidFill>
              </a:rPr>
              <a:t>Dr. </a:t>
            </a:r>
            <a:r>
              <a:rPr lang="en-US" altLang="en-US" dirty="0" err="1">
                <a:solidFill>
                  <a:srgbClr val="000066"/>
                </a:solidFill>
              </a:rPr>
              <a:t>Saaty</a:t>
            </a:r>
            <a:r>
              <a:rPr lang="en-US" altLang="en-US" dirty="0">
                <a:solidFill>
                  <a:srgbClr val="000066"/>
                </a:solidFill>
              </a:rPr>
              <a:t> has made contributions in the fields of </a:t>
            </a:r>
            <a:r>
              <a:rPr lang="en-US" altLang="en-US" dirty="0">
                <a:solidFill>
                  <a:srgbClr val="000066"/>
                </a:solidFill>
                <a:hlinkClick r:id="rId4" tooltip="Operations research"/>
              </a:rPr>
              <a:t>operations research</a:t>
            </a:r>
            <a:r>
              <a:rPr lang="en-US" altLang="en-US" dirty="0">
                <a:solidFill>
                  <a:srgbClr val="000066"/>
                </a:solidFill>
              </a:rPr>
              <a:t> (parametric linear programming, </a:t>
            </a:r>
            <a:r>
              <a:rPr lang="en-US" altLang="en-US" dirty="0">
                <a:solidFill>
                  <a:srgbClr val="000066"/>
                </a:solidFill>
                <a:hlinkClick r:id="rId5" tooltip="Epidemics"/>
              </a:rPr>
              <a:t>epidemics</a:t>
            </a:r>
            <a:r>
              <a:rPr lang="en-US" altLang="en-US" dirty="0">
                <a:solidFill>
                  <a:srgbClr val="000066"/>
                </a:solidFill>
              </a:rPr>
              <a:t> and the spread of </a:t>
            </a:r>
            <a:r>
              <a:rPr lang="en-US" altLang="en-US" dirty="0">
                <a:solidFill>
                  <a:srgbClr val="000066"/>
                </a:solidFill>
                <a:hlinkClick r:id="rId6" tooltip="Biological agents"/>
              </a:rPr>
              <a:t>biological agents</a:t>
            </a:r>
            <a:r>
              <a:rPr lang="en-US" altLang="en-US" dirty="0">
                <a:solidFill>
                  <a:srgbClr val="000066"/>
                </a:solidFill>
              </a:rPr>
              <a:t>, </a:t>
            </a:r>
            <a:r>
              <a:rPr lang="en-US" altLang="en-US" dirty="0">
                <a:solidFill>
                  <a:srgbClr val="000066"/>
                </a:solidFill>
                <a:hlinkClick r:id="rId7" tooltip="Queuing theory"/>
              </a:rPr>
              <a:t>queuing theory</a:t>
            </a:r>
            <a:r>
              <a:rPr lang="en-US" altLang="en-US" dirty="0">
                <a:solidFill>
                  <a:srgbClr val="000066"/>
                </a:solidFill>
              </a:rPr>
              <a:t>, and behavioral mathematics as it relates to operations) and </a:t>
            </a:r>
            <a:r>
              <a:rPr lang="en-US" altLang="en-US" dirty="0">
                <a:solidFill>
                  <a:srgbClr val="000066"/>
                </a:solidFill>
                <a:hlinkClick r:id="rId8" tooltip="Urban design"/>
              </a:rPr>
              <a:t>urban design</a:t>
            </a:r>
            <a:r>
              <a:rPr lang="en-US" altLang="en-US" dirty="0">
                <a:solidFill>
                  <a:srgbClr val="000066"/>
                </a:solidFill>
              </a:rPr>
              <a:t>. </a:t>
            </a:r>
          </a:p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en-US" altLang="en-US" dirty="0">
                <a:solidFill>
                  <a:srgbClr val="000066"/>
                </a:solidFill>
              </a:rPr>
              <a:t>30 books and 300 papers on mathematics, </a:t>
            </a:r>
            <a:r>
              <a:rPr lang="en-US" altLang="en-US" dirty="0">
                <a:solidFill>
                  <a:srgbClr val="000066"/>
                </a:solidFill>
                <a:hlinkClick r:id="rId4" tooltip="Operations research"/>
              </a:rPr>
              <a:t>operations research</a:t>
            </a:r>
            <a:r>
              <a:rPr lang="en-US" altLang="en-US" dirty="0">
                <a:solidFill>
                  <a:srgbClr val="000066"/>
                </a:solidFill>
              </a:rPr>
              <a:t>, and </a:t>
            </a:r>
            <a:r>
              <a:rPr lang="en-US" altLang="en-US" dirty="0">
                <a:solidFill>
                  <a:srgbClr val="000066"/>
                </a:solidFill>
                <a:hlinkClick r:id="rId9" tooltip="Decision making"/>
              </a:rPr>
              <a:t>decision making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8" name="图片 7" descr="File:ThomasLSaaty2008.jpg">
            <a:hlinkClick r:id="rId10"/>
          </p:cNvPr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86676" y="1095376"/>
            <a:ext cx="2289175" cy="3071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8052135" y="5727808"/>
            <a:ext cx="2066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7030A0"/>
                </a:solidFill>
              </a:rPr>
              <a:t>*From Wikipedia</a:t>
            </a:r>
            <a:endParaRPr lang="zh-CN" altLang="en-US" sz="2000" b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2201" y="1090251"/>
            <a:ext cx="7381875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FF0000"/>
                </a:solidFill>
                <a:ea typeface="黑体"/>
              </a:rPr>
              <a:t>起源</a:t>
            </a:r>
            <a:r>
              <a:rPr lang="zh-CN" altLang="en-US" sz="2400" kern="0" dirty="0">
                <a:ea typeface="黑体"/>
              </a:rPr>
              <a:t>：</a:t>
            </a:r>
            <a:r>
              <a:rPr lang="en-US" altLang="zh-CN" sz="2400" kern="0" dirty="0">
                <a:ea typeface="黑体"/>
              </a:rPr>
              <a:t>20</a:t>
            </a:r>
            <a:r>
              <a:rPr lang="zh-CN" altLang="en-US" sz="2400" kern="0" dirty="0">
                <a:ea typeface="黑体"/>
              </a:rPr>
              <a:t>世纪</a:t>
            </a:r>
            <a:r>
              <a:rPr lang="en-US" altLang="zh-CN" sz="2400" kern="0" dirty="0">
                <a:ea typeface="黑体"/>
              </a:rPr>
              <a:t>70</a:t>
            </a:r>
            <a:r>
              <a:rPr lang="zh-CN" altLang="en-US" sz="2400" kern="0" dirty="0">
                <a:ea typeface="黑体"/>
              </a:rPr>
              <a:t>年代由美国</a:t>
            </a:r>
            <a:r>
              <a:rPr lang="en-US" altLang="zh-CN" sz="2400" kern="0" dirty="0" err="1">
                <a:ea typeface="黑体"/>
              </a:rPr>
              <a:t>Saaty</a:t>
            </a:r>
            <a:r>
              <a:rPr lang="zh-CN" altLang="en-US" sz="2400" kern="0" dirty="0">
                <a:ea typeface="黑体"/>
              </a:rPr>
              <a:t>教授提出</a:t>
            </a:r>
            <a:endParaRPr lang="en-US" altLang="zh-CN" sz="2400" kern="0" dirty="0">
              <a:ea typeface="黑体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FF0000"/>
                </a:solidFill>
                <a:ea typeface="黑体"/>
              </a:rPr>
              <a:t>特点</a:t>
            </a:r>
            <a:r>
              <a:rPr lang="zh-CN" altLang="en-US" sz="2400" kern="0" dirty="0">
                <a:ea typeface="黑体"/>
              </a:rPr>
              <a:t>：定性与定量分析相结合</a:t>
            </a:r>
            <a:endParaRPr lang="en-US" altLang="zh-CN" sz="2400" kern="0" dirty="0">
              <a:ea typeface="黑体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FF0000"/>
                </a:solidFill>
                <a:ea typeface="黑体"/>
              </a:rPr>
              <a:t>适用</a:t>
            </a:r>
            <a:r>
              <a:rPr lang="zh-CN" altLang="en-US" sz="2400" kern="0" dirty="0">
                <a:ea typeface="黑体"/>
              </a:rPr>
              <a:t>：不能完全用数学模型表示的多目标、多准则、群决策问题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FF0000"/>
                </a:solidFill>
                <a:ea typeface="黑体"/>
              </a:rPr>
              <a:t>方法</a:t>
            </a:r>
            <a:r>
              <a:rPr lang="zh-CN" altLang="en-US" sz="2400" kern="0" dirty="0">
                <a:ea typeface="黑体"/>
              </a:rPr>
              <a:t>：问题分层、因素权重分析、方案排序、一致性检验等整套办法。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FF0000"/>
                </a:solidFill>
                <a:ea typeface="黑体"/>
              </a:rPr>
              <a:t>应用</a:t>
            </a:r>
            <a:r>
              <a:rPr lang="zh-CN" altLang="en-US" sz="2400" kern="0" dirty="0">
                <a:ea typeface="黑体"/>
              </a:rPr>
              <a:t>：</a:t>
            </a:r>
            <a:r>
              <a:rPr lang="en-US" altLang="zh-CN" sz="2400" kern="0" dirty="0">
                <a:ea typeface="黑体"/>
              </a:rPr>
              <a:t>80</a:t>
            </a:r>
            <a:r>
              <a:rPr lang="zh-CN" altLang="en-US" sz="2400" kern="0" dirty="0">
                <a:ea typeface="黑体"/>
              </a:rPr>
              <a:t>年代初期介绍到中国，在工程技术、社会科学领域应用较广泛。</a:t>
            </a:r>
          </a:p>
        </p:txBody>
      </p:sp>
    </p:spTree>
    <p:extLst>
      <p:ext uri="{BB962C8B-B14F-4D97-AF65-F5344CB8AC3E}">
        <p14:creationId xmlns:p14="http://schemas.microsoft.com/office/powerpoint/2010/main" val="16714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5899" y="1961525"/>
            <a:ext cx="73818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zh-CN" altLang="en-US" sz="2000" dirty="0"/>
              <a:t>面对复杂问题做决策（如，推研）时，往往：</a:t>
            </a:r>
            <a:endParaRPr lang="en-US" altLang="zh-CN" sz="2400" kern="0" dirty="0">
              <a:ea typeface="黑体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多个评价准则：如综合评估、学分绩、科研及获奖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多人参与：同学、辅导员、班主任</a:t>
            </a:r>
            <a:r>
              <a:rPr lang="en-US" altLang="zh-CN" sz="2000" dirty="0"/>
              <a:t>……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很多可行方案：各种可能的评价体系和权重因子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2.1 </a:t>
            </a:r>
            <a:r>
              <a:rPr lang="zh-CN" altLang="en-US" b="1" dirty="0">
                <a:latin typeface="+mj-ea"/>
                <a:ea typeface="+mj-ea"/>
              </a:rPr>
              <a:t>问题与实例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2405899" y="1416603"/>
            <a:ext cx="800219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zh-CN" altLang="en-US" sz="2400" b="1" kern="0" dirty="0">
                <a:solidFill>
                  <a:srgbClr val="C00000"/>
                </a:solidFill>
                <a:ea typeface="黑体"/>
              </a:rPr>
              <a:t>问题</a:t>
            </a:r>
            <a:endParaRPr lang="en-US" altLang="zh-CN" sz="2400" b="1" kern="0" dirty="0">
              <a:solidFill>
                <a:srgbClr val="C00000"/>
              </a:solidFill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5898" y="4133264"/>
            <a:ext cx="142218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zh-CN" altLang="en-US" sz="2400" b="1" kern="0" dirty="0">
                <a:solidFill>
                  <a:srgbClr val="C00000"/>
                </a:solidFill>
                <a:ea typeface="黑体"/>
              </a:rPr>
              <a:t>解题要求</a:t>
            </a:r>
          </a:p>
        </p:txBody>
      </p:sp>
      <p:sp>
        <p:nvSpPr>
          <p:cNvPr id="14" name="矩形 13"/>
          <p:cNvSpPr/>
          <p:nvPr/>
        </p:nvSpPr>
        <p:spPr>
          <a:xfrm>
            <a:off x="2405899" y="4755925"/>
            <a:ext cx="7381875" cy="10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如何比较不同的可行方案，作出判断并从中选择最好的方案？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最终选择的结果可靠性如何？</a:t>
            </a:r>
          </a:p>
        </p:txBody>
      </p:sp>
    </p:spTree>
    <p:extLst>
      <p:ext uri="{BB962C8B-B14F-4D97-AF65-F5344CB8AC3E}">
        <p14:creationId xmlns:p14="http://schemas.microsoft.com/office/powerpoint/2010/main" val="4140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5899" y="1961525"/>
            <a:ext cx="7381875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en-US" altLang="zh-CN" sz="2000" dirty="0"/>
              <a:t>        </a:t>
            </a:r>
            <a:r>
              <a:rPr lang="zh-CN" altLang="en-US" sz="2000" dirty="0"/>
              <a:t>某同学已经初中毕业，面临选择高中。其父母和孩子一起要从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C</a:t>
            </a:r>
            <a:r>
              <a:rPr lang="zh-CN" altLang="en-US" sz="2000" dirty="0"/>
              <a:t>三所中学中选择最好的一所就读。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案例：选择高中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2405899" y="1416603"/>
            <a:ext cx="800219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zh-CN" altLang="en-US" sz="2400" b="1" kern="0" dirty="0">
                <a:solidFill>
                  <a:srgbClr val="C00000"/>
                </a:solidFill>
                <a:ea typeface="黑体"/>
              </a:rPr>
              <a:t>案例</a:t>
            </a:r>
            <a:endParaRPr lang="en-US" altLang="zh-CN" sz="2400" b="1" kern="0" dirty="0">
              <a:solidFill>
                <a:srgbClr val="C00000"/>
              </a:solidFill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5899" y="2944634"/>
            <a:ext cx="204094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zh-CN" altLang="en-US" sz="2400" b="1" kern="0" dirty="0">
                <a:solidFill>
                  <a:srgbClr val="C00000"/>
                </a:solidFill>
                <a:ea typeface="黑体"/>
              </a:rPr>
              <a:t>解决方案要点</a:t>
            </a:r>
          </a:p>
        </p:txBody>
      </p:sp>
      <p:sp>
        <p:nvSpPr>
          <p:cNvPr id="14" name="矩形 13"/>
          <p:cNvSpPr/>
          <p:nvPr/>
        </p:nvSpPr>
        <p:spPr>
          <a:xfrm>
            <a:off x="2405898" y="3541546"/>
            <a:ext cx="7381875" cy="253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三人同意按六个因素来比较各个学校：学习氛围、交友、学校生活、假期安排、升学率、特长发展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要分别找出以上六个因素对男孩子的成长的重要性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要弄清各所学校在六个因素方面的表现如何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要通过以上分析比较从三所学校中挑选最好的一所</a:t>
            </a:r>
          </a:p>
        </p:txBody>
      </p:sp>
    </p:spTree>
    <p:extLst>
      <p:ext uri="{BB962C8B-B14F-4D97-AF65-F5344CB8AC3E}">
        <p14:creationId xmlns:p14="http://schemas.microsoft.com/office/powerpoint/2010/main" val="6316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+mj-ea"/>
                <a:ea typeface="+mj-ea"/>
              </a:rPr>
              <a:t>解决问题方法：确定分数值和权重、根据得分排序</a:t>
            </a:r>
            <a:endParaRPr lang="en-US" altLang="zh-CN" sz="2400" b="1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3722"/>
              </p:ext>
            </p:extLst>
          </p:nvPr>
        </p:nvGraphicFramePr>
        <p:xfrm>
          <a:off x="2190750" y="1695450"/>
          <a:ext cx="77533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Document" r:id="rId3" imgW="8095750" imgH="2470116" progId="Word.Document.8">
                  <p:embed/>
                </p:oleObj>
              </mc:Choice>
              <mc:Fallback>
                <p:oleObj name="Document" r:id="rId3" imgW="8095750" imgH="2470116" progId="Word.Document.8">
                  <p:embed/>
                  <p:pic>
                    <p:nvPicPr>
                      <p:cNvPr id="271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695450"/>
                        <a:ext cx="77533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487970" y="4055389"/>
            <a:ext cx="6800850" cy="1552785"/>
            <a:chOff x="963970" y="4055388"/>
            <a:chExt cx="6800850" cy="1552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63970" y="4455498"/>
                  <a:ext cx="65532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70" y="4455498"/>
                  <a:ext cx="655320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963970" y="4055388"/>
                  <a:ext cx="671512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70" y="4055388"/>
                  <a:ext cx="671512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963970" y="4807953"/>
                  <a:ext cx="680085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70" y="4807953"/>
                  <a:ext cx="680085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963970" y="5208063"/>
                  <a:ext cx="57912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𝐵𝑒𝑠𝑡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70" y="5208063"/>
                  <a:ext cx="579120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122727" r="-2105" b="-192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5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53919" y="996263"/>
            <a:ext cx="800219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zh-CN" altLang="en-US" sz="2400" kern="0" dirty="0">
                <a:ea typeface="黑体"/>
              </a:rPr>
              <a:t>或记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631581" y="1170733"/>
            <a:ext cx="5521255" cy="2094956"/>
            <a:chOff x="2107580" y="1170733"/>
            <a:chExt cx="5521255" cy="2094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107580" y="2804024"/>
                  <a:ext cx="51651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6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580" y="2804024"/>
                  <a:ext cx="516513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107580" y="1726441"/>
                  <a:ext cx="4657172" cy="10878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580" y="1726441"/>
                  <a:ext cx="4657172" cy="10878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107580" y="1170733"/>
                  <a:ext cx="5521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𝑆𝑐𝑜𝑟𝑒</m:t>
                                          </m:r>
                                          <m:r>
                                            <a:rPr lang="zh-CN" alt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𝑆𝑐𝑜𝑟𝑒</m:t>
                                          </m:r>
                                          <m:r>
                                            <a:rPr lang="zh-CN" alt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𝑆𝑐𝑜𝑟𝑒</m:t>
                                          </m:r>
                                          <m:r>
                                            <a:rPr lang="zh-CN" alt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580" y="1170733"/>
                  <a:ext cx="5521255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28947" r="-7403" b="-196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553919" y="3487029"/>
                <a:ext cx="2177071" cy="57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030A0"/>
                  </a:buClr>
                </a:pPr>
                <a:r>
                  <a:rPr lang="zh-CN" altLang="en-US" sz="2400" kern="0" dirty="0">
                    <a:ea typeface="黑体"/>
                  </a:rPr>
                  <a:t>那么，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𝐴𝑊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919" y="3487029"/>
                <a:ext cx="2177071" cy="574581"/>
              </a:xfrm>
              <a:prstGeom prst="rect">
                <a:avLst/>
              </a:prstGeom>
              <a:blipFill>
                <a:blip r:embed="rId5"/>
                <a:stretch>
                  <a:fillRect l="-4482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553918" y="4155654"/>
            <a:ext cx="5789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最优解决方案即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中值最大的那一个。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008480" y="4960345"/>
            <a:ext cx="4176712" cy="528637"/>
          </a:xfrm>
          <a:prstGeom prst="rect">
            <a:avLst/>
          </a:prstGeom>
          <a:solidFill>
            <a:srgbClr val="B1E2FB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zh-CN" altLang="en-US" b="0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如何得到</a:t>
            </a:r>
            <a:r>
              <a:rPr lang="en-US" altLang="zh-CN" b="0" i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0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b="0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 ？</a:t>
            </a:r>
          </a:p>
        </p:txBody>
      </p:sp>
    </p:spTree>
    <p:extLst>
      <p:ext uri="{BB962C8B-B14F-4D97-AF65-F5344CB8AC3E}">
        <p14:creationId xmlns:p14="http://schemas.microsoft.com/office/powerpoint/2010/main" val="25163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5899" y="1104460"/>
            <a:ext cx="7381875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7030A0"/>
                </a:solidFill>
                <a:ea typeface="黑体"/>
              </a:rPr>
              <a:t>起源</a:t>
            </a:r>
            <a:r>
              <a:rPr lang="zh-CN" altLang="en-US" sz="2400" kern="0" dirty="0">
                <a:ea typeface="黑体"/>
              </a:rPr>
              <a:t>：</a:t>
            </a:r>
            <a:r>
              <a:rPr lang="en-US" altLang="zh-CN" sz="2400" kern="0" dirty="0">
                <a:ea typeface="黑体"/>
              </a:rPr>
              <a:t>20</a:t>
            </a:r>
            <a:r>
              <a:rPr lang="zh-CN" altLang="en-US" sz="2400" kern="0" dirty="0">
                <a:ea typeface="黑体"/>
              </a:rPr>
              <a:t>世纪</a:t>
            </a:r>
            <a:r>
              <a:rPr lang="en-US" altLang="zh-CN" sz="2400" kern="0" dirty="0">
                <a:ea typeface="黑体"/>
              </a:rPr>
              <a:t>70</a:t>
            </a:r>
            <a:r>
              <a:rPr lang="zh-CN" altLang="en-US" sz="2400" kern="0" dirty="0">
                <a:ea typeface="黑体"/>
              </a:rPr>
              <a:t>年代由美国</a:t>
            </a:r>
            <a:r>
              <a:rPr lang="en-US" altLang="zh-CN" sz="2400" kern="0" dirty="0" err="1">
                <a:ea typeface="黑体"/>
              </a:rPr>
              <a:t>Saaty</a:t>
            </a:r>
            <a:r>
              <a:rPr lang="zh-CN" altLang="en-US" sz="2400" kern="0" dirty="0">
                <a:ea typeface="黑体"/>
              </a:rPr>
              <a:t>教授提出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7030A0"/>
                </a:solidFill>
                <a:ea typeface="黑体"/>
              </a:rPr>
              <a:t>特点</a:t>
            </a:r>
            <a:r>
              <a:rPr lang="zh-CN" altLang="en-US" sz="2400" kern="0" dirty="0">
                <a:ea typeface="黑体"/>
              </a:rPr>
              <a:t>：定性与定量分析相结合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7030A0"/>
                </a:solidFill>
                <a:ea typeface="黑体"/>
              </a:rPr>
              <a:t>适用</a:t>
            </a:r>
            <a:r>
              <a:rPr lang="zh-CN" altLang="en-US" sz="2400" kern="0" dirty="0">
                <a:ea typeface="黑体"/>
              </a:rPr>
              <a:t>：不能完全用数学模型表示的多目标、多准则、群决策问题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7030A0"/>
                </a:solidFill>
                <a:ea typeface="黑体"/>
              </a:rPr>
              <a:t>方法</a:t>
            </a:r>
            <a:r>
              <a:rPr lang="zh-CN" altLang="en-US" sz="2400" kern="0" dirty="0">
                <a:ea typeface="黑体"/>
              </a:rPr>
              <a:t>：问题分层、因素权重分析、方案排序、一致性检验等整套办法。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7030A0"/>
                </a:solidFill>
                <a:ea typeface="黑体"/>
              </a:rPr>
              <a:t>应用</a:t>
            </a:r>
            <a:r>
              <a:rPr lang="zh-CN" altLang="en-US" sz="2400" kern="0" dirty="0">
                <a:ea typeface="黑体"/>
              </a:rPr>
              <a:t>：</a:t>
            </a:r>
            <a:r>
              <a:rPr lang="en-US" altLang="zh-CN" sz="2400" kern="0" dirty="0">
                <a:ea typeface="黑体"/>
              </a:rPr>
              <a:t>80</a:t>
            </a:r>
            <a:r>
              <a:rPr lang="zh-CN" altLang="en-US" sz="2400" kern="0" dirty="0">
                <a:ea typeface="黑体"/>
              </a:rPr>
              <a:t>年代初期介绍到中国，在工程技术、社会科学领域应用较广泛。</a:t>
            </a:r>
          </a:p>
        </p:txBody>
      </p:sp>
    </p:spTree>
    <p:extLst>
      <p:ext uri="{BB962C8B-B14F-4D97-AF65-F5344CB8AC3E}">
        <p14:creationId xmlns:p14="http://schemas.microsoft.com/office/powerpoint/2010/main" val="8904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5899" y="1636376"/>
            <a:ext cx="7071477" cy="431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ts val="308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Step1 :</a:t>
            </a:r>
            <a:r>
              <a:rPr lang="en-US" altLang="zh-CN" sz="2000" b="1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将问题按照决策要求进行层次分解，得到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决策层次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decision hierarchy. </a:t>
            </a:r>
          </a:p>
          <a:p>
            <a:pPr defTabSz="914400" fontAlgn="base">
              <a:lnSpc>
                <a:spcPts val="308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Step 2:</a:t>
            </a:r>
            <a:r>
              <a:rPr lang="en-US" altLang="zh-CN" sz="2000" b="1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采用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两两比较 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  <a:hlinkClick r:id="rId2" action="ppaction://hlinksldjump"/>
              </a:rPr>
              <a:t>pairwise comparison</a:t>
            </a:r>
            <a:r>
              <a:rPr lang="zh-CN" altLang="en-US" sz="2000" dirty="0">
                <a:ea typeface="黑体" panose="02010609060101010101" pitchFamily="49" charset="-122"/>
              </a:rPr>
              <a:t>方法得到各决策元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素值</a:t>
            </a:r>
            <a:r>
              <a:rPr lang="en-US" altLang="zh-CN" sz="2000" dirty="0">
                <a:ea typeface="黑体" panose="02010609060101010101" pitchFamily="49" charset="-122"/>
              </a:rPr>
              <a:t>.</a:t>
            </a:r>
          </a:p>
          <a:p>
            <a:pPr defTabSz="914400" fontAlgn="base">
              <a:lnSpc>
                <a:spcPts val="308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Step 3:</a:t>
            </a:r>
            <a:r>
              <a:rPr lang="en-US" altLang="zh-CN" sz="2000" b="1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构造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判断矩阵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  <a:hlinkClick r:id="rId3" action="ppaction://hlinksldjump"/>
              </a:rPr>
              <a:t>judgments matrix</a:t>
            </a:r>
            <a:r>
              <a:rPr lang="zh-CN" altLang="en-US" sz="2000" dirty="0">
                <a:ea typeface="黑体" panose="02010609060101010101" pitchFamily="49" charset="-122"/>
              </a:rPr>
              <a:t>对决策元素值进行一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致性检验；若判断不一致，返回</a:t>
            </a:r>
            <a:r>
              <a:rPr lang="en-US" altLang="zh-CN" sz="2000" dirty="0">
                <a:ea typeface="黑体" panose="02010609060101010101" pitchFamily="49" charset="-122"/>
              </a:rPr>
              <a:t>Step 2</a:t>
            </a:r>
            <a:r>
              <a:rPr lang="zh-CN" altLang="en-US" sz="2000" dirty="0">
                <a:ea typeface="黑体" panose="02010609060101010101" pitchFamily="49" charset="-122"/>
              </a:rPr>
              <a:t>，重新进行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两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两比较</a:t>
            </a:r>
            <a:r>
              <a:rPr lang="zh-CN" altLang="en-US" sz="2000" dirty="0">
                <a:ea typeface="黑体" panose="02010609060101010101" pitchFamily="49" charset="-122"/>
              </a:rPr>
              <a:t>；若满足一致性，进入</a:t>
            </a:r>
            <a:r>
              <a:rPr lang="en-US" altLang="zh-CN" sz="2000" dirty="0">
                <a:ea typeface="黑体" panose="02010609060101010101" pitchFamily="49" charset="-122"/>
              </a:rPr>
              <a:t>Step 4.</a:t>
            </a:r>
          </a:p>
          <a:p>
            <a:pPr defTabSz="914400" fontAlgn="base">
              <a:lnSpc>
                <a:spcPts val="308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Step 4: </a:t>
            </a:r>
            <a:r>
              <a:rPr lang="zh-CN" altLang="en-US" sz="2000" dirty="0">
                <a:ea typeface="黑体" panose="02010609060101010101" pitchFamily="49" charset="-122"/>
              </a:rPr>
              <a:t>计算决策表的相对权重 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  <a:hlinkClick r:id="rId4" action="ppaction://hlinksldjump"/>
              </a:rPr>
              <a:t>weights</a:t>
            </a:r>
            <a:r>
              <a:rPr lang="en-US" altLang="zh-CN" sz="2000" dirty="0">
                <a:solidFill>
                  <a:srgbClr val="000066"/>
                </a:solidFill>
                <a:ea typeface="黑体" panose="02010609060101010101" pitchFamily="49" charset="-122"/>
              </a:rPr>
              <a:t> .</a:t>
            </a:r>
          </a:p>
          <a:p>
            <a:pPr defTabSz="914400" fontAlgn="base">
              <a:lnSpc>
                <a:spcPts val="308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Step 5: </a:t>
            </a:r>
            <a:r>
              <a:rPr lang="zh-CN" altLang="en-US" sz="2000" dirty="0">
                <a:ea typeface="黑体" panose="02010609060101010101" pitchFamily="49" charset="-122"/>
              </a:rPr>
              <a:t>归一化处理相对权重值，并得到各方案的分数值及排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序情况</a:t>
            </a: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  <a:hlinkClick r:id="rId5" action="ppaction://hlinksldjump"/>
              </a:rPr>
              <a:t>scores and hence rankings </a:t>
            </a:r>
            <a:r>
              <a:rPr lang="en-US" altLang="zh-CN" sz="2000" dirty="0">
                <a:solidFill>
                  <a:srgbClr val="000066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2.2 </a:t>
            </a:r>
            <a:r>
              <a:rPr lang="en-US" altLang="zh-CN" b="1" dirty="0" err="1">
                <a:latin typeface="+mj-ea"/>
                <a:ea typeface="+mj-ea"/>
              </a:rPr>
              <a:t>Saaty</a:t>
            </a:r>
            <a:r>
              <a:rPr lang="zh-CN" altLang="en-US" b="1" dirty="0">
                <a:latin typeface="+mj-ea"/>
                <a:ea typeface="+mj-ea"/>
              </a:rPr>
              <a:t>提出的</a:t>
            </a:r>
            <a:r>
              <a:rPr lang="en-US" altLang="zh-CN" b="1" dirty="0">
                <a:latin typeface="+mj-ea"/>
                <a:ea typeface="+mj-ea"/>
              </a:rPr>
              <a:t>AHP</a:t>
            </a:r>
            <a:r>
              <a:rPr lang="zh-CN" altLang="en-US" b="1" dirty="0">
                <a:latin typeface="+mj-ea"/>
                <a:ea typeface="+mj-ea"/>
              </a:rPr>
              <a:t>方法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4467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决策问题的决策层次 </a:t>
            </a:r>
            <a:endParaRPr lang="en-US" altLang="zh-CN" b="1" dirty="0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879600" y="18446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 dirty="0">
                <a:solidFill>
                  <a:srgbClr val="E40000"/>
                </a:solidFill>
                <a:latin typeface="Times New Roman" panose="02020603050405020304" pitchFamily="18" charset="0"/>
              </a:rPr>
              <a:t>目标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668462" y="332498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rgbClr val="E40000"/>
                </a:solidFill>
                <a:latin typeface="Times New Roman" panose="02020603050405020304" pitchFamily="18" charset="0"/>
              </a:rPr>
              <a:t>影响因素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232400" y="1844675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对学校的满意度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071813" y="32845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学习氛围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4770438" y="32559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交友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5951538" y="32845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生活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031038" y="32845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假期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8112125" y="32845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升学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8975725" y="32845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特长发展</a:t>
            </a:r>
          </a:p>
        </p:txBody>
      </p:sp>
      <p:grpSp>
        <p:nvGrpSpPr>
          <p:cNvPr id="58" name="Group 42"/>
          <p:cNvGrpSpPr>
            <a:grpSpLocks/>
          </p:cNvGrpSpPr>
          <p:nvPr/>
        </p:nvGrpSpPr>
        <p:grpSpPr bwMode="auto">
          <a:xfrm>
            <a:off x="3935413" y="2276475"/>
            <a:ext cx="5759450" cy="1081088"/>
            <a:chOff x="1519" y="1248"/>
            <a:chExt cx="3628" cy="867"/>
          </a:xfrm>
        </p:grpSpPr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>
              <a:off x="1519" y="1253"/>
              <a:ext cx="1043" cy="771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ea typeface="黑体" panose="02010609060101010101" pitchFamily="49" charset="-122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2381" y="1253"/>
              <a:ext cx="362" cy="816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ea typeface="黑体" panose="02010609060101010101" pitchFamily="49" charset="-122"/>
              </a:endParaRP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2925" y="1253"/>
              <a:ext cx="136" cy="816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ea typeface="黑体" panose="02010609060101010101" pitchFamily="49" charset="-122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197" y="1248"/>
              <a:ext cx="528" cy="816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ea typeface="黑体" panose="02010609060101010101" pitchFamily="49" charset="-122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3469" y="1253"/>
              <a:ext cx="817" cy="862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ea typeface="黑体" panose="02010609060101010101" pitchFamily="49" charset="-122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3832" y="1253"/>
              <a:ext cx="1315" cy="816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ea typeface="黑体" panose="02010609060101010101" pitchFamily="49" charset="-122"/>
              </a:endParaRPr>
            </a:p>
          </p:txBody>
        </p: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1864519" y="52292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sz="2400" b="0">
                <a:solidFill>
                  <a:srgbClr val="E40000"/>
                </a:solidFill>
                <a:latin typeface="Times New Roman" panose="02020603050405020304" pitchFamily="18" charset="0"/>
              </a:rPr>
              <a:t>可行方案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4006850" y="5229225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School A</a:t>
            </a:r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6094414" y="5229225"/>
            <a:ext cx="130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School B</a:t>
            </a:r>
          </a:p>
        </p:txBody>
      </p: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8183564" y="5300663"/>
            <a:ext cx="130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School C</a:t>
            </a:r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 flipH="1" flipV="1">
            <a:off x="3575050" y="3716339"/>
            <a:ext cx="647700" cy="1584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 flipV="1">
            <a:off x="3719513" y="3716338"/>
            <a:ext cx="24384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 flipH="1" flipV="1">
            <a:off x="4078289" y="3716338"/>
            <a:ext cx="4033837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flipV="1">
            <a:off x="4870450" y="3789364"/>
            <a:ext cx="2305050" cy="15843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 flipV="1">
            <a:off x="6743701" y="3789363"/>
            <a:ext cx="576263" cy="15113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H="1" flipV="1">
            <a:off x="7462839" y="3716338"/>
            <a:ext cx="1296987" cy="165735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 flipH="1" flipV="1">
            <a:off x="6311900" y="3789363"/>
            <a:ext cx="215900" cy="1511300"/>
          </a:xfrm>
          <a:prstGeom prst="line">
            <a:avLst/>
          </a:prstGeom>
          <a:noFill/>
          <a:ln w="19050">
            <a:solidFill>
              <a:srgbClr val="A5A5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kern="0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 flipV="1">
            <a:off x="6886575" y="3716339"/>
            <a:ext cx="1441450" cy="1584325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 flipH="1" flipV="1">
            <a:off x="5375275" y="3716338"/>
            <a:ext cx="2952750" cy="1657350"/>
          </a:xfrm>
          <a:prstGeom prst="line">
            <a:avLst/>
          </a:prstGeom>
          <a:noFill/>
          <a:ln w="19050">
            <a:solidFill>
              <a:srgbClr val="72A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kern="0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 flipV="1">
            <a:off x="4654551" y="3789364"/>
            <a:ext cx="1439863" cy="1584325"/>
          </a:xfrm>
          <a:prstGeom prst="line">
            <a:avLst/>
          </a:prstGeom>
          <a:noFill/>
          <a:ln w="19050">
            <a:solidFill>
              <a:srgbClr val="A5A5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kern="0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 flipV="1">
            <a:off x="5014913" y="3716338"/>
            <a:ext cx="3097212" cy="165735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 flipV="1">
            <a:off x="5303839" y="3789364"/>
            <a:ext cx="4175125" cy="15843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 flipH="1" flipV="1">
            <a:off x="5086350" y="3716339"/>
            <a:ext cx="1296988" cy="1584325"/>
          </a:xfrm>
          <a:prstGeom prst="line">
            <a:avLst/>
          </a:prstGeom>
          <a:noFill/>
          <a:ln w="19050">
            <a:solidFill>
              <a:srgbClr val="72A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kern="0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 flipV="1">
            <a:off x="7104063" y="3789363"/>
            <a:ext cx="2590800" cy="15113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 flipH="1" flipV="1">
            <a:off x="6454775" y="3789364"/>
            <a:ext cx="2160588" cy="1584325"/>
          </a:xfrm>
          <a:prstGeom prst="line">
            <a:avLst/>
          </a:prstGeom>
          <a:noFill/>
          <a:ln w="19050">
            <a:solidFill>
              <a:srgbClr val="A5A5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kern="0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H="1" flipV="1">
            <a:off x="8470901" y="3716339"/>
            <a:ext cx="504825" cy="1584325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 flipV="1">
            <a:off x="9047164" y="3789364"/>
            <a:ext cx="865187" cy="15843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 flipV="1">
            <a:off x="4438651" y="3716338"/>
            <a:ext cx="576263" cy="1657350"/>
          </a:xfrm>
          <a:prstGeom prst="line">
            <a:avLst/>
          </a:prstGeom>
          <a:noFill/>
          <a:ln w="19050" cap="sq">
            <a:solidFill>
              <a:srgbClr val="72A7F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 kern="0">
              <a:solidFill>
                <a:srgbClr val="B1E2FB"/>
              </a:solidFill>
              <a:ea typeface="黑体" panose="02010609060101010101" pitchFamily="49" charset="-122"/>
            </a:endParaRPr>
          </a:p>
        </p:txBody>
      </p:sp>
      <p:sp>
        <p:nvSpPr>
          <p:cNvPr id="87" name="Text Box 2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564689" y="5672139"/>
            <a:ext cx="8588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2459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两两比较  </a:t>
            </a:r>
            <a:r>
              <a:rPr lang="en-US" altLang="zh-CN" b="1" dirty="0">
                <a:latin typeface="+mj-ea"/>
                <a:ea typeface="+mj-ea"/>
              </a:rPr>
              <a:t>Pairwise Comparison</a:t>
            </a:r>
            <a:endParaRPr lang="en-US" altLang="zh-CN" b="1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276475" y="1751517"/>
            <a:ext cx="791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因素</a:t>
            </a:r>
            <a:r>
              <a:rPr lang="zh-CN" altLang="en-US" sz="2400" b="0" i="1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和因素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相比，谁更重要？重要多少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?</a:t>
            </a: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569067"/>
              </p:ext>
            </p:extLst>
          </p:nvPr>
        </p:nvGraphicFramePr>
        <p:xfrm>
          <a:off x="2657475" y="2647951"/>
          <a:ext cx="67056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Document" r:id="rId3" imgW="6595441" imgH="2929915" progId="Word.Document.8">
                  <p:embed/>
                </p:oleObj>
              </mc:Choice>
              <mc:Fallback>
                <p:oleObj name="Document" r:id="rId3" imgW="6595441" imgH="2929915" progId="Word.Document.8">
                  <p:embed/>
                  <p:pic>
                    <p:nvPicPr>
                      <p:cNvPr id="27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647951"/>
                        <a:ext cx="67056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0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772400" cy="3819525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模块四：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5400" dirty="0"/>
              <a:t>系统评价方法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5400" dirty="0"/>
              <a:t>层次分析法</a:t>
            </a:r>
            <a:r>
              <a:rPr lang="en-US" altLang="zh-CN" sz="5400" dirty="0"/>
              <a:t>AHP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04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AHP</a:t>
            </a:r>
            <a:r>
              <a:rPr lang="zh-CN" altLang="en-US" b="1" dirty="0">
                <a:latin typeface="+mj-ea"/>
                <a:ea typeface="+mj-ea"/>
              </a:rPr>
              <a:t>采用</a:t>
            </a:r>
            <a:r>
              <a:rPr lang="en-US" altLang="zh-CN" b="1" dirty="0">
                <a:latin typeface="+mj-ea"/>
                <a:ea typeface="+mj-ea"/>
              </a:rPr>
              <a:t>[1,9]</a:t>
            </a:r>
            <a:r>
              <a:rPr lang="zh-CN" altLang="en-US" b="1" dirty="0">
                <a:latin typeface="+mj-ea"/>
                <a:ea typeface="+mj-ea"/>
              </a:rPr>
              <a:t>的相对重要性尺度</a:t>
            </a:r>
            <a:endParaRPr lang="en-US" altLang="zh-CN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76475" y="1621487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 1</a:t>
            </a:r>
            <a:endParaRPr lang="en-US" altLang="zh-CN" sz="2400" b="0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90875" y="1514476"/>
                <a:ext cx="5933240" cy="679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𝑆𝑐𝑎𝑙𝑒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[1,9]:={1,2,3,4,5,6,7,8,9,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5" y="1514476"/>
                <a:ext cx="5933240" cy="67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76476" y="2435514"/>
            <a:ext cx="6644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Scale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[1,9]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可以用来定义两个元素之间的相对重要性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37583"/>
              </p:ext>
            </p:extLst>
          </p:nvPr>
        </p:nvGraphicFramePr>
        <p:xfrm>
          <a:off x="4238625" y="3162301"/>
          <a:ext cx="57150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Document" r:id="rId4" imgW="7149600" imgH="3406877" progId="Word.Document.8">
                  <p:embed/>
                </p:oleObj>
              </mc:Choice>
              <mc:Fallback>
                <p:oleObj name="Document" r:id="rId4" imgW="7149600" imgH="3406877" progId="Word.Document.8">
                  <p:embed/>
                  <p:pic>
                    <p:nvPicPr>
                      <p:cNvPr id="281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162301"/>
                        <a:ext cx="5715000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"/>
          <p:cNvSpPr txBox="1"/>
          <p:nvPr/>
        </p:nvSpPr>
        <p:spPr>
          <a:xfrm>
            <a:off x="2434432" y="3413125"/>
            <a:ext cx="151288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同样重要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中度重要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强烈重要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非常重要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绝对重要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4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Scale</a:t>
            </a:r>
            <a:r>
              <a:rPr lang="zh-CN" altLang="en-US" b="1" dirty="0">
                <a:latin typeface="+mj-ea"/>
                <a:ea typeface="+mj-ea"/>
              </a:rPr>
              <a:t>的更精确定义</a:t>
            </a:r>
            <a:endParaRPr lang="en-US" altLang="zh-CN" b="1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65515"/>
              </p:ext>
            </p:extLst>
          </p:nvPr>
        </p:nvGraphicFramePr>
        <p:xfrm>
          <a:off x="4600575" y="1703388"/>
          <a:ext cx="52451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Document" r:id="rId3" imgW="5476392" imgH="4461027" progId="Word.Document.8">
                  <p:embed/>
                </p:oleObj>
              </mc:Choice>
              <mc:Fallback>
                <p:oleObj name="Document" r:id="rId3" imgW="5476392" imgH="4461027" progId="Word.Document.8">
                  <p:embed/>
                  <p:pic>
                    <p:nvPicPr>
                      <p:cNvPr id="281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703388"/>
                        <a:ext cx="52451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/>
          <p:cNvSpPr txBox="1"/>
          <p:nvPr/>
        </p:nvSpPr>
        <p:spPr>
          <a:xfrm>
            <a:off x="1917701" y="2073275"/>
            <a:ext cx="2339975" cy="296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同样重要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稍微重要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中度重要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中强度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强烈重要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很强烈重要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非常强烈重要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非常非常强烈重要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>
              <a:spcAft>
                <a:spcPts val="100"/>
              </a:spcAft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anose="02010609060101010101" pitchFamily="49" charset="-122"/>
              </a:rPr>
              <a:t>极端重要</a:t>
            </a:r>
            <a:endParaRPr lang="en-US" altLang="zh-CN" sz="20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8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9619220"/>
              </p:ext>
            </p:extLst>
          </p:nvPr>
        </p:nvGraphicFramePr>
        <p:xfrm>
          <a:off x="2211859" y="2260865"/>
          <a:ext cx="6894513" cy="38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Document" r:id="rId3" imgW="7435659" imgH="4103034" progId="Word.Document.8">
                  <p:embed/>
                </p:oleObj>
              </mc:Choice>
              <mc:Fallback>
                <p:oleObj name="Document" r:id="rId3" imgW="7435659" imgH="4103034" progId="Word.Document.8">
                  <p:embed/>
                  <p:pic>
                    <p:nvPicPr>
                      <p:cNvPr id="283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859" y="2260865"/>
                        <a:ext cx="6894513" cy="380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</a:t>
            </a:r>
            <a:r>
              <a:rPr lang="zh-CN" altLang="en-US" b="1" dirty="0">
                <a:latin typeface="+mj-ea"/>
                <a:ea typeface="+mj-ea"/>
              </a:rPr>
              <a:t>：相对重要性比较结果</a:t>
            </a:r>
            <a:endParaRPr lang="en-US" altLang="zh-CN" b="1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92314" y="1532954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全家三人共同进行因素间的两两比较后，得到如下结果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2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564689" y="5672139"/>
            <a:ext cx="8588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8688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j-ea"/>
                <a:ea typeface="+mj-ea"/>
              </a:rPr>
              <a:t> 判断矩阵  </a:t>
            </a:r>
            <a:r>
              <a:rPr lang="en-US" altLang="zh-CN" b="1" dirty="0">
                <a:latin typeface="+mj-ea"/>
                <a:ea typeface="+mj-ea"/>
              </a:rPr>
              <a:t>Judgement Matrix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773299" y="323317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11335" y="1621487"/>
            <a:ext cx="7849705" cy="1793334"/>
            <a:chOff x="487334" y="1621487"/>
            <a:chExt cx="7849705" cy="1793334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87334" y="1621487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Def 2</a:t>
              </a:r>
              <a:endPara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506002" y="1636375"/>
                  <a:ext cx="6831037" cy="567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400" kern="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若矩阵</a:t>
                  </a:r>
                  <a14:m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400" kern="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14:m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&gt;0.</m:t>
                      </m:r>
                    </m:oMath>
                  </a14:m>
                  <a:endParaRPr lang="zh-CN" altLang="en-US" sz="2400" dirty="0">
                    <a:latin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002" y="1636375"/>
                  <a:ext cx="6831037" cy="567912"/>
                </a:xfrm>
                <a:prstGeom prst="rect">
                  <a:avLst/>
                </a:prstGeom>
                <a:blipFill>
                  <a:blip r:embed="rId2"/>
                  <a:stretch>
                    <a:fillRect l="-1338" t="-8511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06002" y="2199623"/>
              <a:ext cx="48974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则称其为正的</a:t>
              </a:r>
              <a:endPara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06002" y="2713732"/>
                  <a:ext cx="6685097" cy="7010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None/>
                  </a:pPr>
                  <a:r>
                    <a:rPr lang="zh-CN" altLang="en-US" sz="2400" b="0" dirty="0">
                      <a:solidFill>
                        <a:schemeClr val="tx1"/>
                      </a:solidFill>
                      <a:latin typeface="黑体" panose="02010609060101010101" pitchFamily="49" charset="-122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则称其为互反的</a:t>
                  </a:r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6002" y="2713732"/>
                  <a:ext cx="6685097" cy="701089"/>
                </a:xfrm>
                <a:prstGeom prst="rect">
                  <a:avLst/>
                </a:prstGeom>
                <a:blipFill>
                  <a:blip r:embed="rId3"/>
                  <a:stretch>
                    <a:fillRect l="-13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2011334" y="3395044"/>
            <a:ext cx="7722422" cy="2073017"/>
            <a:chOff x="487334" y="3395043"/>
            <a:chExt cx="7722422" cy="2073017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87334" y="3395043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Def 3</a:t>
              </a:r>
              <a:endPara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1506002" y="3409840"/>
                  <a:ext cx="5053819" cy="567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latin typeface="黑体" panose="02010609060101010101" pitchFamily="49" charset="-122"/>
                    </a:rPr>
                    <a:t>如果两两比较结果矩阵</a:t>
                  </a:r>
                  <a14:m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002" y="3409840"/>
                  <a:ext cx="5053819" cy="567912"/>
                </a:xfrm>
                <a:prstGeom prst="rect">
                  <a:avLst/>
                </a:prstGeom>
                <a:blipFill>
                  <a:blip r:embed="rId4"/>
                  <a:stretch>
                    <a:fillRect l="-1809" t="-4255" b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429544" y="4030316"/>
              <a:ext cx="6780212" cy="893762"/>
            </a:xfrm>
            <a:prstGeom prst="rect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是正的、互反的，且元素以</a:t>
              </a:r>
              <a:r>
                <a:rPr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scale</a:t>
              </a:r>
              <a:r>
                <a: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[1,9]</a:t>
              </a: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取值，则称</a:t>
              </a:r>
              <a:r>
                <a:rPr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为</a:t>
              </a:r>
              <a:r>
                <a:rPr lang="zh-CN" altLang="en-US" u="sng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判断矩阵</a:t>
              </a:r>
              <a:endPara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1451816" y="4948717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i.e.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2007913" y="4976643"/>
                  <a:ext cx="5981061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𝑠𝑐𝑎𝑙𝑒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[1,9],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=1.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913" y="4976643"/>
                  <a:ext cx="5981061" cy="491417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2185459" y="5590338"/>
                <a:ext cx="80590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注意，判断矩阵的对角线元素均为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1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5459" y="5590338"/>
                <a:ext cx="8059029" cy="461665"/>
              </a:xfrm>
              <a:prstGeom prst="rect">
                <a:avLst/>
              </a:prstGeom>
              <a:blipFill>
                <a:blip r:embed="rId6"/>
                <a:stretch>
                  <a:fillRect l="-1210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5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</a:t>
            </a:r>
            <a:r>
              <a:rPr lang="zh-CN" altLang="en-US" b="1" dirty="0">
                <a:latin typeface="+mj-ea"/>
                <a:ea typeface="+mj-ea"/>
              </a:rPr>
              <a:t>：判断矩阵</a:t>
            </a:r>
            <a:endParaRPr lang="en-US" altLang="zh-CN" b="1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011334" y="1482547"/>
            <a:ext cx="8229600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0" dirty="0"/>
              <a:t>根据上述判断，得到如下判断矩阵。</a:t>
            </a:r>
            <a:r>
              <a:rPr lang="zh-CN" altLang="en-US" sz="36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99938" y="2405037"/>
                <a:ext cx="5343963" cy="226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8" y="2405037"/>
                <a:ext cx="5343963" cy="2268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2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545439" y="5604762"/>
            <a:ext cx="8588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4705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921203" y="900293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如何由判断矩阵计算出权重？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47625" y="1441173"/>
            <a:ext cx="736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 err="1">
                <a:solidFill>
                  <a:schemeClr val="tx1"/>
                </a:solidFill>
              </a:rPr>
              <a:t>Saaty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</a:rPr>
              <a:t>提出特征向量方法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Eigenvector Method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(EM)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46779" y="1994875"/>
            <a:ext cx="6508750" cy="1015367"/>
            <a:chOff x="922779" y="1994874"/>
            <a:chExt cx="6508750" cy="1015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922779" y="1994874"/>
                  <a:ext cx="6508750" cy="461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None/>
                  </a:pP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设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是判断矩阵 </a:t>
                  </a:r>
                  <a:r>
                    <a:rPr lang="en-US" altLang="zh-CN" sz="2400" b="0" dirty="0">
                      <a:solidFill>
                        <a:schemeClr val="tx1"/>
                      </a:solidFill>
                    </a:rPr>
                    <a:t>A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的特征值，即 </a:t>
                  </a:r>
                </a:p>
              </p:txBody>
            </p:sp>
          </mc:Choice>
          <mc:Fallback xmlns="">
            <p:sp>
              <p:nvSpPr>
                <p:cNvPr id="15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779" y="1994874"/>
                  <a:ext cx="6508750" cy="461963"/>
                </a:xfrm>
                <a:prstGeom prst="rect">
                  <a:avLst/>
                </a:prstGeom>
                <a:blipFill>
                  <a:blip r:embed="rId2"/>
                  <a:stretch>
                    <a:fillRect l="-1404" t="-127632" b="-19736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226677" y="2548576"/>
                  <a:ext cx="25169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𝐴𝑤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677" y="2548576"/>
                  <a:ext cx="251697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2446779" y="3101981"/>
            <a:ext cx="7848600" cy="3009085"/>
            <a:chOff x="922779" y="3101980"/>
            <a:chExt cx="7848600" cy="3009085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22779" y="3102061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23625" y="3101980"/>
                  <a:ext cx="2366930" cy="575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25" y="3101980"/>
                  <a:ext cx="2366930" cy="575542"/>
                </a:xfrm>
                <a:prstGeom prst="rect">
                  <a:avLst/>
                </a:prstGeom>
                <a:blipFill>
                  <a:blip r:embed="rId4"/>
                  <a:stretch>
                    <a:fillRect r="-258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922779" y="3655384"/>
              <a:ext cx="784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</a:rPr>
                <a:t>那么，如下向量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400" b="0" dirty="0">
                  <a:solidFill>
                    <a:schemeClr val="tx1"/>
                  </a:solidFill>
                </a:rPr>
                <a:t>就是我们所希望的权重向量</a:t>
              </a:r>
              <a:r>
                <a:rPr lang="en-US" altLang="zh-CN" sz="2400" b="0" dirty="0">
                  <a:solidFill>
                    <a:schemeClr val="tx1"/>
                  </a:solidFill>
                </a:rPr>
                <a:t>.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1044492" y="4313606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if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650037" y="4309141"/>
                  <a:ext cx="19654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𝐴𝑤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37" y="4309141"/>
                  <a:ext cx="196541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824438" y="4679067"/>
                  <a:ext cx="10918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438" y="4679067"/>
                  <a:ext cx="109183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1131006" y="5178437"/>
                  <a:ext cx="7119461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={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|∀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006" y="5178437"/>
                  <a:ext cx="7119461" cy="932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744992" y="4250063"/>
            <a:ext cx="4540250" cy="831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i="1" dirty="0">
                <a:solidFill>
                  <a:schemeClr val="tx1"/>
                </a:solidFill>
              </a:rPr>
              <a:t>为什么权重向量就是最大特征值对应的规范特征向量？</a:t>
            </a:r>
          </a:p>
        </p:txBody>
      </p:sp>
    </p:spTree>
    <p:extLst>
      <p:ext uri="{BB962C8B-B14F-4D97-AF65-F5344CB8AC3E}">
        <p14:creationId xmlns:p14="http://schemas.microsoft.com/office/powerpoint/2010/main" val="9540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54606" y="869711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+mj-ea"/>
                <a:ea typeface="+mj-ea"/>
              </a:rPr>
              <a:t>EM</a:t>
            </a:r>
            <a:r>
              <a:rPr lang="zh-CN" altLang="en-US" sz="2400" b="1" dirty="0">
                <a:solidFill>
                  <a:srgbClr val="7030A0"/>
                </a:solidFill>
                <a:latin typeface="+mj-ea"/>
                <a:ea typeface="+mj-ea"/>
              </a:rPr>
              <a:t>方法没有严格的理论证明，一种直观解释如下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2276475" y="1380218"/>
                <a:ext cx="7848600" cy="887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3080"/>
                  </a:lnSpc>
                  <a:spcBef>
                    <a:spcPct val="50000"/>
                  </a:spcBef>
                  <a:buClrTx/>
                  <a:buNone/>
                </a:pPr>
                <a:r>
                  <a:rPr lang="zh-CN" altLang="zh-CN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 假设实际的权重系数是精确知道的，那么判断矩阵有如下形式：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475" y="1380218"/>
                <a:ext cx="7848600" cy="887807"/>
              </a:xfrm>
              <a:prstGeom prst="rect">
                <a:avLst/>
              </a:prstGeom>
              <a:blipFill>
                <a:blip r:embed="rId2"/>
                <a:stretch>
                  <a:fillRect l="-1165" t="-19863" r="-621" b="-96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2884187" y="2502326"/>
                <a:ext cx="59049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假设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187" y="2502326"/>
                <a:ext cx="5904948" cy="461665"/>
              </a:xfrm>
              <a:prstGeom prst="rect">
                <a:avLst/>
              </a:prstGeom>
              <a:blipFill>
                <a:blip r:embed="rId3"/>
                <a:stretch>
                  <a:fillRect l="-1548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2884187" y="3281248"/>
            <a:ext cx="7054210" cy="1445759"/>
            <a:chOff x="1256248" y="3176233"/>
            <a:chExt cx="7054210" cy="1445759"/>
          </a:xfrm>
        </p:grpSpPr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256248" y="3176233"/>
              <a:ext cx="1923623" cy="46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那么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218059" y="3287075"/>
                  <a:ext cx="6092399" cy="13349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𝐴𝑤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𝑛𝑤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059" y="3287075"/>
                  <a:ext cx="6092399" cy="13349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394377" y="4990435"/>
            <a:ext cx="7730699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相应地，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0" i="1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是如上判断矩阵</a:t>
            </a:r>
            <a:r>
              <a:rPr lang="zh-CN" altLang="en-US" sz="2400" b="0" u="sng" dirty="0">
                <a:solidFill>
                  <a:srgbClr val="FF0000"/>
                </a:solidFill>
                <a:latin typeface="黑体" panose="02010609060101010101" pitchFamily="49" charset="-122"/>
              </a:rPr>
              <a:t>唯一的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非零的特征值，即最大特征值；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就是相对应的规范特征向量。</a:t>
            </a:r>
          </a:p>
        </p:txBody>
      </p:sp>
    </p:spTree>
    <p:extLst>
      <p:ext uri="{BB962C8B-B14F-4D97-AF65-F5344CB8AC3E}">
        <p14:creationId xmlns:p14="http://schemas.microsoft.com/office/powerpoint/2010/main" val="31612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54606" y="869711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+mj-ea"/>
                <a:ea typeface="+mj-ea"/>
              </a:rPr>
              <a:t>EM</a:t>
            </a:r>
            <a:r>
              <a:rPr lang="zh-CN" altLang="en-US" sz="2400" b="1" dirty="0">
                <a:solidFill>
                  <a:srgbClr val="7030A0"/>
                </a:solidFill>
                <a:latin typeface="+mj-ea"/>
                <a:ea typeface="+mj-ea"/>
              </a:rPr>
              <a:t>方法更多的解释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76475" y="1328830"/>
            <a:ext cx="7848600" cy="123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080"/>
              </a:lnSpc>
              <a:spcBef>
                <a:spcPct val="50000"/>
              </a:spcBef>
              <a:buClr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然而，很多实例中我们无法确切知道各因素的权重系数，而是通过决策者们的主观判断得到，</a:t>
            </a:r>
            <a:r>
              <a:rPr lang="zh-CN" altLang="en-US" sz="2400" b="0" dirty="0">
                <a:solidFill>
                  <a:srgbClr val="C00000"/>
                </a:solidFill>
                <a:latin typeface="黑体" panose="02010609060101010101" pitchFamily="49" charset="-122"/>
              </a:rPr>
              <a:t>使得得到的判断矩阵往往出现不一致。</a:t>
            </a:r>
          </a:p>
        </p:txBody>
      </p:sp>
      <p:sp>
        <p:nvSpPr>
          <p:cNvPr id="3" name="矩形 2"/>
          <p:cNvSpPr/>
          <p:nvPr/>
        </p:nvSpPr>
        <p:spPr>
          <a:xfrm>
            <a:off x="2712184" y="264082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但是，存在以下事实：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78033" y="3066819"/>
            <a:ext cx="7405572" cy="932628"/>
            <a:chOff x="1054033" y="3037944"/>
            <a:chExt cx="7405572" cy="932628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054033" y="3271009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Fact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120833" y="3037944"/>
                  <a:ext cx="3699346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833" y="3037944"/>
                  <a:ext cx="3699346" cy="9326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714817" y="3271009"/>
              <a:ext cx="27447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对所有方阵成立</a:t>
              </a:r>
              <a:r>
                <a: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578033" y="4062394"/>
            <a:ext cx="7547042" cy="85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080"/>
              </a:lnSpc>
              <a:spcBef>
                <a:spcPct val="50000"/>
              </a:spcBef>
              <a:buClr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Fact 2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对互反的正判断矩阵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若将其元素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做小的改变，则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的特征值也将有小的改变。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2276475" y="5029599"/>
                <a:ext cx="8001000" cy="854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3080"/>
                  </a:lnSpc>
                  <a:spcBef>
                    <a:spcPct val="50000"/>
                  </a:spcBef>
                  <a:buClrTx/>
                  <a:buNone/>
                </a:pPr>
                <a:r>
                  <a:rPr lang="zh-CN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因此，我们可以简单地将经过如下规范特征向量</a:t>
                </a:r>
                <a:r>
                  <a:rPr lang="zh-CN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看作是所需求得的权重：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𝐴𝑤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475" y="5029599"/>
                <a:ext cx="8001000" cy="854786"/>
              </a:xfrm>
              <a:prstGeom prst="rect">
                <a:avLst/>
              </a:prstGeom>
              <a:blipFill>
                <a:blip r:embed="rId3"/>
                <a:stretch>
                  <a:fillRect l="-1142" t="-8571" b="-1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1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160956" y="1534862"/>
            <a:ext cx="7871761" cy="432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However, the validity of EM has never been fully proved.”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				—— </a:t>
            </a:r>
            <a:r>
              <a:rPr lang="en-US" altLang="zh-CN" dirty="0" err="1">
                <a:latin typeface="Arial" panose="020B0604020202020204" pitchFamily="34" charset="0"/>
              </a:rPr>
              <a:t>Sekitani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</a:rPr>
              <a:t>Yamaki</a:t>
            </a:r>
            <a:r>
              <a:rPr lang="en-US" altLang="zh-CN" dirty="0">
                <a:latin typeface="Arial" panose="020B0604020202020204" pitchFamily="34" charset="0"/>
              </a:rPr>
              <a:t>(1999)</a:t>
            </a:r>
          </a:p>
        </p:txBody>
      </p:sp>
    </p:spTree>
    <p:extLst>
      <p:ext uri="{BB962C8B-B14F-4D97-AF65-F5344CB8AC3E}">
        <p14:creationId xmlns:p14="http://schemas.microsoft.com/office/powerpoint/2010/main" val="242477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求解权重系数－</a:t>
            </a:r>
            <a:r>
              <a:rPr lang="en-US" altLang="zh-CN" b="1" dirty="0">
                <a:latin typeface="+mj-ea"/>
                <a:ea typeface="+mj-ea"/>
              </a:rPr>
              <a:t>(1)</a:t>
            </a:r>
            <a:endParaRPr lang="en-US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2519505" y="1602683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方法，已知 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44336"/>
              </p:ext>
            </p:extLst>
          </p:nvPr>
        </p:nvGraphicFramePr>
        <p:xfrm>
          <a:off x="3447282" y="2299158"/>
          <a:ext cx="504031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3" imgW="2336800" imgH="1371600" progId="Equation.DSMT4">
                  <p:embed/>
                </p:oleObj>
              </mc:Choice>
              <mc:Fallback>
                <p:oleObj name="Equation" r:id="rId3" imgW="2336800" imgH="13716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282" y="2299158"/>
                        <a:ext cx="5040313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8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07750" y="893460"/>
            <a:ext cx="7475566" cy="51700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j-lt"/>
              </a:rPr>
              <a:t>系统评价方法概述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+mj-lt"/>
              </a:rPr>
              <a:t>1. </a:t>
            </a:r>
            <a:r>
              <a:rPr lang="zh-CN" altLang="en-US" dirty="0">
                <a:latin typeface="+mj-lt"/>
              </a:rPr>
              <a:t>层次分析法 </a:t>
            </a:r>
            <a:r>
              <a:rPr lang="en-US" altLang="zh-CN" dirty="0">
                <a:latin typeface="+mj-lt"/>
              </a:rPr>
              <a:t>Analytic Hierarchy Process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j-lt"/>
              </a:rPr>
              <a:t>     1.1 </a:t>
            </a:r>
            <a:r>
              <a:rPr lang="zh-CN" altLang="en-US" sz="2000" dirty="0">
                <a:latin typeface="+mj-lt"/>
              </a:rPr>
              <a:t>问题与实例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j-lt"/>
              </a:rPr>
              <a:t>     </a:t>
            </a:r>
            <a:r>
              <a:rPr lang="en-US" altLang="zh-CN" sz="2000" dirty="0">
                <a:latin typeface="+mj-lt"/>
                <a:hlinkClick r:id="rId2" action="ppaction://hlinksldjump"/>
              </a:rPr>
              <a:t>1.2 </a:t>
            </a:r>
            <a:r>
              <a:rPr lang="en-US" altLang="zh-CN" sz="2000" dirty="0" err="1">
                <a:latin typeface="+mj-lt"/>
                <a:hlinkClick r:id="rId2" action="ppaction://hlinksldjump"/>
              </a:rPr>
              <a:t>Saaty</a:t>
            </a:r>
            <a:r>
              <a:rPr lang="zh-CN" altLang="en-US" sz="2000" dirty="0">
                <a:latin typeface="+mj-lt"/>
                <a:hlinkClick r:id="rId2" action="ppaction://hlinksldjump"/>
              </a:rPr>
              <a:t>提出的</a:t>
            </a:r>
            <a:r>
              <a:rPr lang="en-US" altLang="zh-CN" sz="2000" dirty="0">
                <a:latin typeface="+mj-lt"/>
                <a:hlinkClick r:id="rId2" action="ppaction://hlinksldjump"/>
              </a:rPr>
              <a:t>AHP</a:t>
            </a:r>
            <a:r>
              <a:rPr lang="zh-CN" altLang="en-US" sz="2000" dirty="0">
                <a:latin typeface="+mj-lt"/>
                <a:hlinkClick r:id="rId2" action="ppaction://hlinksldjump"/>
              </a:rPr>
              <a:t>方法</a:t>
            </a:r>
            <a:endParaRPr lang="zh-CN" altLang="en-US" sz="2000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j-lt"/>
              </a:rPr>
              <a:t>     </a:t>
            </a:r>
            <a:r>
              <a:rPr lang="en-US" altLang="zh-CN" sz="2000" dirty="0">
                <a:latin typeface="+mj-lt"/>
              </a:rPr>
              <a:t>1.3 </a:t>
            </a:r>
            <a:r>
              <a:rPr lang="zh-CN" altLang="en-US" sz="2000" dirty="0">
                <a:latin typeface="+mj-lt"/>
              </a:rPr>
              <a:t>一致性检验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j-lt"/>
              </a:rPr>
              <a:t>     </a:t>
            </a:r>
            <a:r>
              <a:rPr lang="en-US" altLang="zh-CN" sz="2000" dirty="0">
                <a:latin typeface="+mj-lt"/>
              </a:rPr>
              <a:t>1.4 AHP</a:t>
            </a:r>
            <a:r>
              <a:rPr lang="zh-CN" altLang="en-US" sz="2000" dirty="0">
                <a:latin typeface="+mj-lt"/>
              </a:rPr>
              <a:t>方法的后续发展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+mj-lt"/>
              </a:rPr>
              <a:t>2. AHP</a:t>
            </a:r>
            <a:r>
              <a:rPr lang="zh-CN" altLang="en-US" dirty="0">
                <a:latin typeface="+mj-lt"/>
              </a:rPr>
              <a:t>应用方法</a:t>
            </a:r>
          </a:p>
        </p:txBody>
      </p:sp>
    </p:spTree>
    <p:extLst>
      <p:ext uri="{BB962C8B-B14F-4D97-AF65-F5344CB8AC3E}">
        <p14:creationId xmlns:p14="http://schemas.microsoft.com/office/powerpoint/2010/main" val="26601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3187967"/>
              </p:ext>
            </p:extLst>
          </p:nvPr>
        </p:nvGraphicFramePr>
        <p:xfrm>
          <a:off x="7729538" y="2733675"/>
          <a:ext cx="44624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3" imgW="2324100" imgH="457200" progId="Equation.DSMT4">
                  <p:embed/>
                </p:oleObj>
              </mc:Choice>
              <mc:Fallback>
                <p:oleObj name="Equation" r:id="rId3" imgW="2324100" imgH="457200" progId="Equation.DSMT4">
                  <p:embed/>
                  <p:pic>
                    <p:nvPicPr>
                      <p:cNvPr id="353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2733675"/>
                        <a:ext cx="4462462" cy="8778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00293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求特征根，最大特征根，最大特征根对应的特征向量方法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23625" y="1352171"/>
            <a:ext cx="7543800" cy="39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A=[ 1 4 3 1 3 4 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1/4 1 7 3 1/5 1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    1/3 1/7 1 1/5 1/5 1/6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    1 1/3 5 1 1 1/3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    1/3 5 5 1 1 3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    1/4 1 6 3 1/3 1]; 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[</a:t>
            </a:r>
            <a:r>
              <a:rPr lang="en-US" altLang="zh-CN" sz="2000" b="0" dirty="0" err="1">
                <a:solidFill>
                  <a:schemeClr val="tx1"/>
                </a:solidFill>
              </a:rPr>
              <a:t>x,lumda</a:t>
            </a:r>
            <a:r>
              <a:rPr lang="en-US" altLang="zh-CN" sz="2000" b="0" dirty="0">
                <a:solidFill>
                  <a:schemeClr val="tx1"/>
                </a:solidFill>
              </a:rPr>
              <a:t>]=</a:t>
            </a:r>
            <a:r>
              <a:rPr lang="en-US" altLang="zh-CN" sz="2000" b="0" dirty="0" err="1">
                <a:solidFill>
                  <a:schemeClr val="tx1"/>
                </a:solidFill>
              </a:rPr>
              <a:t>eig</a:t>
            </a:r>
            <a:r>
              <a:rPr lang="en-US" altLang="zh-CN" sz="2000" b="0" dirty="0">
                <a:solidFill>
                  <a:schemeClr val="tx1"/>
                </a:solidFill>
              </a:rPr>
              <a:t>(A) 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r=abs(sum(</a:t>
            </a:r>
            <a:r>
              <a:rPr lang="en-US" altLang="zh-CN" sz="2000" b="0" dirty="0" err="1">
                <a:solidFill>
                  <a:schemeClr val="tx1"/>
                </a:solidFill>
              </a:rPr>
              <a:t>lumda</a:t>
            </a:r>
            <a:r>
              <a:rPr lang="en-US" altLang="zh-CN" sz="2000" b="0" dirty="0">
                <a:solidFill>
                  <a:schemeClr val="tx1"/>
                </a:solidFill>
              </a:rPr>
              <a:t>));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>
                <a:solidFill>
                  <a:schemeClr val="tx1"/>
                </a:solidFill>
              </a:rPr>
              <a:t>n=find(r==max(r)); </a:t>
            </a:r>
            <a:br>
              <a:rPr lang="en-US" altLang="zh-CN" sz="2000" b="0" dirty="0">
                <a:solidFill>
                  <a:schemeClr val="tx1"/>
                </a:solidFill>
              </a:rPr>
            </a:br>
            <a:r>
              <a:rPr lang="en-US" altLang="zh-CN" sz="2000" b="0" dirty="0" err="1">
                <a:solidFill>
                  <a:schemeClr val="tx1"/>
                </a:solidFill>
              </a:rPr>
              <a:t>max_lumda_A</a:t>
            </a:r>
            <a:r>
              <a:rPr lang="en-US" altLang="zh-CN" sz="2000" b="0" dirty="0">
                <a:solidFill>
                  <a:schemeClr val="tx1"/>
                </a:solidFill>
              </a:rPr>
              <a:t>=</a:t>
            </a:r>
            <a:r>
              <a:rPr lang="en-US" altLang="zh-CN" sz="2000" b="0" dirty="0" err="1">
                <a:solidFill>
                  <a:schemeClr val="tx1"/>
                </a:solidFill>
              </a:rPr>
              <a:t>lumda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n,n</a:t>
            </a:r>
            <a:r>
              <a:rPr lang="en-US" altLang="zh-CN" sz="2000" b="0" dirty="0">
                <a:solidFill>
                  <a:schemeClr val="tx1"/>
                </a:solidFill>
              </a:rPr>
              <a:t>)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</a:rPr>
              <a:t>最大特征根 </a:t>
            </a:r>
            <a:r>
              <a:rPr lang="zh-CN" altLang="en-US" sz="2000" b="0" dirty="0">
                <a:solidFill>
                  <a:schemeClr val="tx1"/>
                </a:solidFill>
              </a:rPr>
              <a:t/>
            </a:r>
            <a:br>
              <a:rPr lang="zh-CN" altLang="en-US" sz="2000" b="0" dirty="0">
                <a:solidFill>
                  <a:schemeClr val="tx1"/>
                </a:solidFill>
              </a:rPr>
            </a:br>
            <a:r>
              <a:rPr lang="en-US" altLang="zh-CN" sz="2000" b="0" dirty="0" err="1">
                <a:solidFill>
                  <a:schemeClr val="tx1"/>
                </a:solidFill>
              </a:rPr>
              <a:t>max_x_A</a:t>
            </a:r>
            <a:r>
              <a:rPr lang="en-US" altLang="zh-CN" sz="2000" b="0" dirty="0">
                <a:solidFill>
                  <a:schemeClr val="tx1"/>
                </a:solidFill>
              </a:rPr>
              <a:t>=x(:,n); 			  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</a:rPr>
              <a:t>最大特征根所对应的特征向量</a:t>
            </a:r>
            <a:r>
              <a:rPr lang="zh-CN" altLang="en-US" sz="2000" b="0" dirty="0">
                <a:solidFill>
                  <a:schemeClr val="tx1"/>
                </a:solidFill>
              </a:rPr>
              <a:t/>
            </a:r>
            <a:br>
              <a:rPr lang="zh-CN" altLang="en-US" sz="2000" b="0" dirty="0">
                <a:solidFill>
                  <a:schemeClr val="tx1"/>
                </a:solidFill>
              </a:rPr>
            </a:br>
            <a:r>
              <a:rPr lang="en-US" altLang="zh-CN" sz="2000" b="0" dirty="0" err="1">
                <a:solidFill>
                  <a:schemeClr val="tx1"/>
                </a:solidFill>
              </a:rPr>
              <a:t>sum_x</a:t>
            </a:r>
            <a:r>
              <a:rPr lang="en-US" altLang="zh-CN" sz="2000" b="0" dirty="0">
                <a:solidFill>
                  <a:schemeClr val="tx1"/>
                </a:solidFill>
              </a:rPr>
              <a:t>=sum(</a:t>
            </a:r>
            <a:r>
              <a:rPr lang="en-US" altLang="zh-CN" sz="2000" b="0" dirty="0" err="1">
                <a:solidFill>
                  <a:schemeClr val="tx1"/>
                </a:solidFill>
              </a:rPr>
              <a:t>max_x_A</a:t>
            </a:r>
            <a:r>
              <a:rPr lang="en-US" altLang="zh-CN" sz="2000" b="0" dirty="0">
                <a:solidFill>
                  <a:schemeClr val="tx1"/>
                </a:solidFill>
              </a:rPr>
              <a:t>); 	  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</a:rPr>
              <a:t>归一化的特征向量</a:t>
            </a:r>
            <a:r>
              <a:rPr lang="en-US" altLang="zh-CN" sz="2000" b="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w</a:t>
            </a:r>
            <a:br>
              <a:rPr lang="en-US" altLang="zh-CN" sz="2000" b="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chemeClr val="tx1"/>
                </a:solidFill>
              </a:rPr>
              <a:t>max_x_A_scaled=</a:t>
            </a:r>
            <a:r>
              <a:rPr lang="en-US" altLang="zh-CN" sz="2000" b="0" dirty="0" err="1">
                <a:solidFill>
                  <a:schemeClr val="tx1"/>
                </a:solidFill>
              </a:rPr>
              <a:t>max_x_A</a:t>
            </a:r>
            <a:r>
              <a:rPr lang="zh-CN" altLang="zh-CN" sz="2000" b="0" dirty="0">
                <a:solidFill>
                  <a:schemeClr val="tx1"/>
                </a:solidFill>
              </a:rPr>
              <a:t>/sum_x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011334" y="5202271"/>
            <a:ext cx="8496300" cy="865188"/>
          </a:xfrm>
          <a:prstGeom prst="rect">
            <a:avLst/>
          </a:prstGeom>
          <a:solidFill>
            <a:srgbClr val="B1E2FB"/>
          </a:solidFill>
          <a:ln w="25400" cap="flat" cmpd="sng" algn="ctr">
            <a:solidFill>
              <a:srgbClr val="0066CC"/>
            </a:solidFill>
            <a:prstDash val="solid"/>
          </a:ln>
          <a:effectLst/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 algn="ctr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Arial"/>
                <a:ea typeface="黑体"/>
              </a:rPr>
              <a:t>特征根和特征向量的求法：</a:t>
            </a:r>
            <a:endParaRPr lang="en-US" altLang="zh-CN" sz="2400" b="1" kern="0" dirty="0">
              <a:solidFill>
                <a:srgbClr val="003399"/>
              </a:solidFill>
              <a:latin typeface="Arial"/>
              <a:ea typeface="黑体"/>
            </a:endParaRPr>
          </a:p>
          <a:p>
            <a:pPr marL="342900" indent="-342900" algn="ctr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defRPr/>
            </a:pPr>
            <a:r>
              <a:rPr lang="en-US" altLang="zh-CN" sz="1400" b="1" kern="0" dirty="0">
                <a:solidFill>
                  <a:srgbClr val="003399"/>
                </a:solidFill>
                <a:latin typeface="Arial"/>
                <a:ea typeface="黑体"/>
              </a:rPr>
              <a:t>http://wenku.baidu.com/link?url=rWPskOdCYX1sNm92siPdVTRLyL7xJCPpYADuLy21b21rKwVGcmnLyOVzQ2COo_Elwnvzt500mX9q4c8cl5PfLCQYi_V2NWDsaYBCmkNhuPm</a:t>
            </a:r>
            <a:endParaRPr lang="zh-CN" altLang="en-US" sz="1400" b="1" kern="0" dirty="0">
              <a:solidFill>
                <a:srgbClr val="003399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774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求解权重系数－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endParaRPr lang="en-US" altLang="zh-CN" b="1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12655"/>
              </p:ext>
            </p:extLst>
          </p:nvPr>
        </p:nvGraphicFramePr>
        <p:xfrm>
          <a:off x="2295525" y="1638300"/>
          <a:ext cx="80772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Document" r:id="rId3" imgW="8095750" imgH="2386903" progId="Word.Document.8">
                  <p:embed/>
                </p:oleObj>
              </mc:Choice>
              <mc:Fallback>
                <p:oleObj name="Document" r:id="rId3" imgW="8095750" imgH="2386903" progId="Word.Document.8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638300"/>
                        <a:ext cx="807720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298701" y="4026297"/>
            <a:ext cx="7734033" cy="1236636"/>
            <a:chOff x="774700" y="4026297"/>
            <a:chExt cx="7734033" cy="1236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774700" y="4026297"/>
                  <a:ext cx="773403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)=0.32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+0.03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+0.13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+0.24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00" y="4026297"/>
                  <a:ext cx="773403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782822" y="4426407"/>
                  <a:ext cx="7580027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)=0.32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+0.03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+0.13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+0.24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22" y="4426407"/>
                  <a:ext cx="7580027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774700" y="4862823"/>
                  <a:ext cx="758002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)=0.32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+0.03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+0.13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+0.24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+0.14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00" y="4862823"/>
                  <a:ext cx="7580028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 Box 22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564689" y="5672139"/>
            <a:ext cx="8588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81020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计算各种可行方案的分数值 </a:t>
            </a:r>
            <a:endParaRPr lang="en-US" altLang="zh-CN" b="1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276475" y="1692454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E40000"/>
                </a:solidFill>
                <a:latin typeface="Times New Roman" panose="02020603050405020304" pitchFamily="18" charset="0"/>
              </a:rPr>
              <a:t>目标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1906587" y="347231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E40000"/>
                </a:solidFill>
                <a:latin typeface="Times New Roman" panose="02020603050405020304" pitchFamily="18" charset="0"/>
              </a:rPr>
              <a:t>影响因素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592763" y="1636375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对学校的满意度</a:t>
            </a:r>
            <a:r>
              <a:rPr kumimoji="1"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360738" y="3436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学习氛围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059363" y="347946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交友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240463" y="3508037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生活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7319963" y="3508037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假期</a:t>
            </a: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8401050" y="3508037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升学</a:t>
            </a: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9264650" y="3508037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黑体" panose="02010609060101010101" pitchFamily="49" charset="-122"/>
              </a:rPr>
              <a:t>特长发展</a:t>
            </a: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4224338" y="2212638"/>
            <a:ext cx="1655762" cy="1223963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H="1">
            <a:off x="5592764" y="2212637"/>
            <a:ext cx="574675" cy="129540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6456363" y="2212637"/>
            <a:ext cx="215900" cy="129540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6888163" y="2204700"/>
            <a:ext cx="838200" cy="129540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7319964" y="2212638"/>
            <a:ext cx="1296987" cy="1368425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7896226" y="2212637"/>
            <a:ext cx="2087563" cy="129540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1939926" y="5449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E40000"/>
                </a:solidFill>
                <a:latin typeface="Times New Roman" panose="02020603050405020304" pitchFamily="18" charset="0"/>
              </a:rPr>
              <a:t>可行方案</a:t>
            </a:r>
          </a:p>
        </p:txBody>
      </p: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4008438" y="3939837"/>
            <a:ext cx="5975350" cy="1970088"/>
            <a:chOff x="1383" y="2341"/>
            <a:chExt cx="3764" cy="1241"/>
          </a:xfrm>
        </p:grpSpPr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2879" y="3294"/>
              <a:ext cx="8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School B</a:t>
              </a:r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 flipH="1" flipV="1">
              <a:off x="1383" y="2341"/>
              <a:ext cx="1536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V="1">
              <a:off x="3288" y="2387"/>
              <a:ext cx="363" cy="95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H="1" flipV="1">
              <a:off x="3016" y="2387"/>
              <a:ext cx="136" cy="95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V="1">
              <a:off x="3378" y="2341"/>
              <a:ext cx="908" cy="998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 flipH="1" flipV="1">
              <a:off x="2244" y="2341"/>
              <a:ext cx="817" cy="99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 flipV="1">
              <a:off x="3515" y="2387"/>
              <a:ext cx="1632" cy="9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" name="Group 35"/>
          <p:cNvGrpSpPr>
            <a:grpSpLocks/>
          </p:cNvGrpSpPr>
          <p:nvPr/>
        </p:nvGrpSpPr>
        <p:grpSpPr bwMode="auto">
          <a:xfrm>
            <a:off x="3863976" y="3939837"/>
            <a:ext cx="5903913" cy="1970088"/>
            <a:chOff x="1292" y="2341"/>
            <a:chExt cx="3719" cy="1241"/>
          </a:xfrm>
        </p:grpSpPr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1564" y="3294"/>
              <a:ext cx="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School A</a:t>
              </a:r>
            </a:p>
          </p:txBody>
        </p:sp>
        <p:grpSp>
          <p:nvGrpSpPr>
            <p:cNvPr id="71" name="Group 37"/>
            <p:cNvGrpSpPr>
              <a:grpSpLocks/>
            </p:cNvGrpSpPr>
            <p:nvPr/>
          </p:nvGrpSpPr>
          <p:grpSpPr bwMode="auto">
            <a:xfrm>
              <a:off x="1292" y="2341"/>
              <a:ext cx="3719" cy="1044"/>
              <a:chOff x="1292" y="2341"/>
              <a:chExt cx="3719" cy="1044"/>
            </a:xfrm>
          </p:grpSpPr>
          <p:sp>
            <p:nvSpPr>
              <p:cNvPr id="72" name="Line 38"/>
              <p:cNvSpPr>
                <a:spLocks noChangeShapeType="1"/>
              </p:cNvSpPr>
              <p:nvPr/>
            </p:nvSpPr>
            <p:spPr bwMode="auto">
              <a:xfrm flipH="1" flipV="1">
                <a:off x="1292" y="2341"/>
                <a:ext cx="408" cy="99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39"/>
              <p:cNvSpPr>
                <a:spLocks noChangeShapeType="1"/>
              </p:cNvSpPr>
              <p:nvPr/>
            </p:nvSpPr>
            <p:spPr bwMode="auto">
              <a:xfrm flipV="1">
                <a:off x="2108" y="2387"/>
                <a:ext cx="1452" cy="998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40"/>
              <p:cNvSpPr>
                <a:spLocks noChangeShapeType="1"/>
              </p:cNvSpPr>
              <p:nvPr/>
            </p:nvSpPr>
            <p:spPr bwMode="auto">
              <a:xfrm flipV="1">
                <a:off x="1972" y="2387"/>
                <a:ext cx="907" cy="998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1"/>
              <p:cNvSpPr>
                <a:spLocks noChangeShapeType="1"/>
              </p:cNvSpPr>
              <p:nvPr/>
            </p:nvSpPr>
            <p:spPr bwMode="auto">
              <a:xfrm flipV="1">
                <a:off x="2199" y="2341"/>
                <a:ext cx="1951" cy="1044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42"/>
              <p:cNvSpPr>
                <a:spLocks noChangeShapeType="1"/>
              </p:cNvSpPr>
              <p:nvPr/>
            </p:nvSpPr>
            <p:spPr bwMode="auto">
              <a:xfrm flipV="1">
                <a:off x="2381" y="2387"/>
                <a:ext cx="2630" cy="99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43"/>
              <p:cNvSpPr>
                <a:spLocks noChangeShapeType="1"/>
              </p:cNvSpPr>
              <p:nvPr/>
            </p:nvSpPr>
            <p:spPr bwMode="auto">
              <a:xfrm flipV="1">
                <a:off x="1836" y="2341"/>
                <a:ext cx="363" cy="1044"/>
              </a:xfrm>
              <a:prstGeom prst="line">
                <a:avLst/>
              </a:prstGeom>
              <a:noFill/>
              <a:ln w="1905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Group 27"/>
          <p:cNvGrpSpPr>
            <a:grpSpLocks/>
          </p:cNvGrpSpPr>
          <p:nvPr/>
        </p:nvGrpSpPr>
        <p:grpSpPr bwMode="auto">
          <a:xfrm>
            <a:off x="4115595" y="3936663"/>
            <a:ext cx="5834062" cy="2041525"/>
            <a:chOff x="1609" y="2341"/>
            <a:chExt cx="3675" cy="1286"/>
          </a:xfrm>
        </p:grpSpPr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4195" y="3339"/>
              <a:ext cx="8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School C</a:t>
              </a: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 flipV="1">
              <a:off x="1609" y="2341"/>
              <a:ext cx="2541" cy="10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 flipH="1" flipV="1">
              <a:off x="3741" y="2341"/>
              <a:ext cx="817" cy="104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31"/>
            <p:cNvSpPr>
              <a:spLocks noChangeShapeType="1"/>
            </p:cNvSpPr>
            <p:nvPr/>
          </p:nvSpPr>
          <p:spPr bwMode="auto">
            <a:xfrm flipH="1" flipV="1">
              <a:off x="2426" y="2341"/>
              <a:ext cx="1860" cy="10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 flipH="1" flipV="1">
              <a:off x="3106" y="2387"/>
              <a:ext cx="1361" cy="99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33"/>
            <p:cNvSpPr>
              <a:spLocks noChangeShapeType="1"/>
            </p:cNvSpPr>
            <p:nvPr/>
          </p:nvSpPr>
          <p:spPr bwMode="auto">
            <a:xfrm flipH="1" flipV="1">
              <a:off x="4376" y="2341"/>
              <a:ext cx="318" cy="998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V="1">
              <a:off x="4739" y="2387"/>
              <a:ext cx="545" cy="99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4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>
          <a:xfrm>
            <a:off x="2131044" y="792515"/>
            <a:ext cx="7543800" cy="709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计算各种可行方案的分数值</a:t>
            </a:r>
            <a:endParaRPr lang="zh-CN" alt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2276475" y="2200476"/>
            <a:ext cx="7679256" cy="3105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/>
              <a:t> 对每一个因素（或再分解后的下一级因素），对不同方案进行</a:t>
            </a:r>
            <a:r>
              <a:rPr lang="zh-CN" altLang="en-US" sz="2400" b="0" dirty="0">
                <a:solidFill>
                  <a:srgbClr val="E40000"/>
                </a:solidFill>
                <a:latin typeface="+mj-lt"/>
                <a:ea typeface="黑体" panose="02010609060101010101" pitchFamily="49" charset="-122"/>
              </a:rPr>
              <a:t>两两比较 </a:t>
            </a:r>
            <a:r>
              <a:rPr lang="zh-CN" altLang="en-US" sz="2400" b="0" dirty="0">
                <a:solidFill>
                  <a:srgbClr val="990033"/>
                </a:solidFill>
                <a:sym typeface="Symbol" panose="05050102010706020507" pitchFamily="18" charset="2"/>
              </a:rPr>
              <a:t> </a:t>
            </a:r>
            <a:r>
              <a:rPr lang="zh-CN" altLang="en-US" sz="2400" b="0" dirty="0">
                <a:sym typeface="Symbol" panose="05050102010706020507" pitchFamily="18" charset="2"/>
              </a:rPr>
              <a:t>得到各个</a:t>
            </a:r>
            <a:r>
              <a:rPr lang="zh-CN" altLang="en-US" sz="2400" b="0" dirty="0">
                <a:solidFill>
                  <a:srgbClr val="E40000"/>
                </a:solidFill>
                <a:sym typeface="Symbol" panose="05050102010706020507" pitchFamily="18" charset="2"/>
              </a:rPr>
              <a:t>判断矩阵</a:t>
            </a:r>
            <a:endParaRPr lang="zh-CN" altLang="en-US" sz="2400" b="0" dirty="0">
              <a:solidFill>
                <a:srgbClr val="E4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/>
              <a:t> 采用</a:t>
            </a:r>
            <a:r>
              <a:rPr lang="en-US" altLang="zh-CN" sz="2400" b="0" dirty="0">
                <a:solidFill>
                  <a:srgbClr val="E4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EM</a:t>
            </a:r>
            <a:r>
              <a:rPr lang="zh-CN" altLang="en-US" sz="2400" b="0" dirty="0">
                <a:solidFill>
                  <a:srgbClr val="E400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2400" b="0" dirty="0"/>
              <a:t>，对每一项因素分别求解最大特征值、特征向量，归一化处理 </a:t>
            </a:r>
            <a:r>
              <a:rPr lang="zh-CN" altLang="en-US" sz="2400" b="0" dirty="0">
                <a:solidFill>
                  <a:srgbClr val="990033"/>
                </a:solidFill>
                <a:sym typeface="Symbol" panose="05050102010706020507" pitchFamily="18" charset="2"/>
              </a:rPr>
              <a:t> </a:t>
            </a:r>
            <a:r>
              <a:rPr lang="zh-CN" altLang="en-US" sz="2400" b="0" dirty="0">
                <a:sym typeface="Symbol" panose="05050102010706020507" pitchFamily="18" charset="2"/>
              </a:rPr>
              <a:t>得到</a:t>
            </a:r>
            <a:r>
              <a:rPr lang="zh-CN" altLang="en-US" sz="2400" b="0" dirty="0">
                <a:solidFill>
                  <a:srgbClr val="E40000"/>
                </a:solidFill>
                <a:sym typeface="Symbol" panose="05050102010706020507" pitchFamily="18" charset="2"/>
              </a:rPr>
              <a:t>权重向量</a:t>
            </a:r>
            <a:r>
              <a:rPr lang="zh-CN" altLang="en-US" sz="2400" b="0" dirty="0">
                <a:solidFill>
                  <a:srgbClr val="990033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583101" y="163548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400" kern="0" dirty="0">
                <a:ea typeface="黑体"/>
                <a:cs typeface="+mj-cs"/>
              </a:rPr>
              <a:t>如何得到各项分数值？</a:t>
            </a: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1265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5" y="973595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用</a:t>
            </a:r>
            <a:r>
              <a:rPr lang="en-US" altLang="zh-CN" b="1" dirty="0">
                <a:latin typeface="+mj-ea"/>
                <a:ea typeface="+mj-ea"/>
              </a:rPr>
              <a:t>EM</a:t>
            </a:r>
            <a:r>
              <a:rPr lang="zh-CN" altLang="en-US" b="1" dirty="0">
                <a:latin typeface="+mj-ea"/>
                <a:ea typeface="+mj-ea"/>
              </a:rPr>
              <a:t>方法计算三所学校各项因素得分</a:t>
            </a:r>
            <a:endParaRPr lang="en-US" altLang="zh-CN" b="1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26252"/>
              </p:ext>
            </p:extLst>
          </p:nvPr>
        </p:nvGraphicFramePr>
        <p:xfrm>
          <a:off x="2107900" y="1880918"/>
          <a:ext cx="208438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文档" r:id="rId3" imgW="1972056" imgH="1636776" progId="Word.Document.8">
                  <p:embed/>
                </p:oleObj>
              </mc:Choice>
              <mc:Fallback>
                <p:oleObj name="文档" r:id="rId3" imgW="1972056" imgH="1636776" progId="Word.Document.8">
                  <p:embed/>
                  <p:pic>
                    <p:nvPicPr>
                      <p:cNvPr id="306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900" y="1880918"/>
                        <a:ext cx="2084388" cy="11604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61888" y="1455468"/>
            <a:ext cx="1460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学习氛围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564520"/>
              </p:ext>
            </p:extLst>
          </p:nvPr>
        </p:nvGraphicFramePr>
        <p:xfrm>
          <a:off x="5081289" y="1887268"/>
          <a:ext cx="20399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文档" r:id="rId5" imgW="1972056" imgH="1658112" progId="Word.Document.8">
                  <p:embed/>
                </p:oleObj>
              </mc:Choice>
              <mc:Fallback>
                <p:oleObj name="文档" r:id="rId5" imgW="1972056" imgH="1658112" progId="Word.Document.8">
                  <p:embed/>
                  <p:pic>
                    <p:nvPicPr>
                      <p:cNvPr id="306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289" y="1887268"/>
                        <a:ext cx="2039937" cy="11588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13025" y="1457056"/>
            <a:ext cx="1460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交友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14788"/>
              </p:ext>
            </p:extLst>
          </p:nvPr>
        </p:nvGraphicFramePr>
        <p:xfrm>
          <a:off x="8064201" y="1880917"/>
          <a:ext cx="20431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文档" r:id="rId7" imgW="2027729" imgH="1695180" progId="Word.Document.8">
                  <p:embed/>
                </p:oleObj>
              </mc:Choice>
              <mc:Fallback>
                <p:oleObj name="文档" r:id="rId7" imgW="2027729" imgH="1695180" progId="Word.Document.8">
                  <p:embed/>
                  <p:pic>
                    <p:nvPicPr>
                      <p:cNvPr id="306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201" y="1880917"/>
                        <a:ext cx="2043113" cy="12890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064201" y="1450706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学校生活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54938"/>
              </p:ext>
            </p:extLst>
          </p:nvPr>
        </p:nvGraphicFramePr>
        <p:xfrm>
          <a:off x="2034876" y="4304043"/>
          <a:ext cx="21066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文档" r:id="rId9" imgW="1972056" imgH="1658112" progId="Word.Document.8">
                  <p:embed/>
                </p:oleObj>
              </mc:Choice>
              <mc:Fallback>
                <p:oleObj name="文档" r:id="rId9" imgW="1972056" imgH="1658112" progId="Word.Document.8">
                  <p:embed/>
                  <p:pic>
                    <p:nvPicPr>
                      <p:cNvPr id="306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876" y="4304043"/>
                        <a:ext cx="2106613" cy="11207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44425" y="3889706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假期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31285"/>
              </p:ext>
            </p:extLst>
          </p:nvPr>
        </p:nvGraphicFramePr>
        <p:xfrm>
          <a:off x="8137225" y="4264355"/>
          <a:ext cx="203358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文档" r:id="rId11" imgW="1924812" imgH="1636776" progId="Word.Document.8">
                  <p:embed/>
                </p:oleObj>
              </mc:Choice>
              <mc:Fallback>
                <p:oleObj name="文档" r:id="rId11" imgW="1924812" imgH="1636776" progId="Word.Document.8">
                  <p:embed/>
                  <p:pic>
                    <p:nvPicPr>
                      <p:cNvPr id="306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225" y="4264355"/>
                        <a:ext cx="2033588" cy="1257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64201" y="3895656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特长发展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02770"/>
              </p:ext>
            </p:extLst>
          </p:nvPr>
        </p:nvGraphicFramePr>
        <p:xfrm>
          <a:off x="5084464" y="4264355"/>
          <a:ext cx="20478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文档" r:id="rId13" imgW="2028444" imgH="1696212" progId="Word.Document.8">
                  <p:embed/>
                </p:oleObj>
              </mc:Choice>
              <mc:Fallback>
                <p:oleObj name="文档" r:id="rId13" imgW="2028444" imgH="1696212" progId="Word.Document.8">
                  <p:embed/>
                  <p:pic>
                    <p:nvPicPr>
                      <p:cNvPr id="306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464" y="4264355"/>
                        <a:ext cx="2047875" cy="11604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087639" y="4586617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009851" y="3894268"/>
            <a:ext cx="192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升学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83059"/>
              </p:ext>
            </p:extLst>
          </p:nvPr>
        </p:nvGraphicFramePr>
        <p:xfrm>
          <a:off x="8064200" y="2911205"/>
          <a:ext cx="20335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公式" r:id="rId15" imgW="1993900" imgH="1231900" progId="Equation.3">
                  <p:embed/>
                </p:oleObj>
              </mc:Choice>
              <mc:Fallback>
                <p:oleObj name="公式" r:id="rId15" imgW="1993900" imgH="1231900" progId="Equation.3">
                  <p:embed/>
                  <p:pic>
                    <p:nvPicPr>
                      <p:cNvPr id="306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200" y="2911205"/>
                        <a:ext cx="2033588" cy="9572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00938"/>
              </p:ext>
            </p:extLst>
          </p:nvPr>
        </p:nvGraphicFramePr>
        <p:xfrm>
          <a:off x="5087639" y="2784205"/>
          <a:ext cx="20335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公式" r:id="rId17" imgW="1981200" imgH="1231900" progId="Equation.3">
                  <p:embed/>
                </p:oleObj>
              </mc:Choice>
              <mc:Fallback>
                <p:oleObj name="公式" r:id="rId17" imgW="1981200" imgH="1231900" progId="Equation.3">
                  <p:embed/>
                  <p:pic>
                    <p:nvPicPr>
                      <p:cNvPr id="306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639" y="2784205"/>
                        <a:ext cx="2033587" cy="1041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4543"/>
              </p:ext>
            </p:extLst>
          </p:nvPr>
        </p:nvGraphicFramePr>
        <p:xfrm>
          <a:off x="2107901" y="2788968"/>
          <a:ext cx="20859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公式" r:id="rId19" imgW="1993900" imgH="1231900" progId="Equation.3">
                  <p:embed/>
                </p:oleObj>
              </mc:Choice>
              <mc:Fallback>
                <p:oleObj name="公式" r:id="rId19" imgW="1993900" imgH="1231900" progId="Equation.3">
                  <p:embed/>
                  <p:pic>
                    <p:nvPicPr>
                      <p:cNvPr id="306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901" y="2788968"/>
                        <a:ext cx="2085975" cy="10652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519932"/>
              </p:ext>
            </p:extLst>
          </p:nvPr>
        </p:nvGraphicFramePr>
        <p:xfrm>
          <a:off x="2034876" y="5158118"/>
          <a:ext cx="21066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公式" r:id="rId21" imgW="2006600" imgH="1231900" progId="Equation.3">
                  <p:embed/>
                </p:oleObj>
              </mc:Choice>
              <mc:Fallback>
                <p:oleObj name="公式" r:id="rId21" imgW="2006600" imgH="1231900" progId="Equation.3">
                  <p:embed/>
                  <p:pic>
                    <p:nvPicPr>
                      <p:cNvPr id="306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876" y="5158118"/>
                        <a:ext cx="2106613" cy="9747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16772"/>
              </p:ext>
            </p:extLst>
          </p:nvPr>
        </p:nvGraphicFramePr>
        <p:xfrm>
          <a:off x="8137225" y="5231142"/>
          <a:ext cx="20335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公式" r:id="rId23" imgW="2006600" imgH="1231900" progId="Equation.3">
                  <p:embed/>
                </p:oleObj>
              </mc:Choice>
              <mc:Fallback>
                <p:oleObj name="公式" r:id="rId23" imgW="2006600" imgH="1231900" progId="Equation.3">
                  <p:embed/>
                  <p:pic>
                    <p:nvPicPr>
                      <p:cNvPr id="306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225" y="5231142"/>
                        <a:ext cx="2033588" cy="9096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57280"/>
              </p:ext>
            </p:extLst>
          </p:nvPr>
        </p:nvGraphicFramePr>
        <p:xfrm>
          <a:off x="5087639" y="5167643"/>
          <a:ext cx="20335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公式" r:id="rId25" imgW="1993900" imgH="1231900" progId="Equation.3">
                  <p:embed/>
                </p:oleObj>
              </mc:Choice>
              <mc:Fallback>
                <p:oleObj name="公式" r:id="rId25" imgW="1993900" imgH="1231900" progId="Equation.3">
                  <p:embed/>
                  <p:pic>
                    <p:nvPicPr>
                      <p:cNvPr id="306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639" y="5167643"/>
                        <a:ext cx="2033587" cy="9953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5" y="973595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排序</a:t>
            </a:r>
            <a:endParaRPr lang="en-US" altLang="zh-CN" b="1" dirty="0"/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641202"/>
              </p:ext>
            </p:extLst>
          </p:nvPr>
        </p:nvGraphicFramePr>
        <p:xfrm>
          <a:off x="2276475" y="1775600"/>
          <a:ext cx="80899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文档" r:id="rId3" imgW="8085278" imgH="2431969" progId="Word.Document.8">
                  <p:embed/>
                </p:oleObj>
              </mc:Choice>
              <mc:Fallback>
                <p:oleObj name="文档" r:id="rId3" imgW="8085278" imgH="2431969" progId="Word.Document.8">
                  <p:embed/>
                  <p:pic>
                    <p:nvPicPr>
                      <p:cNvPr id="308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775600"/>
                        <a:ext cx="80899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653088" y="2740801"/>
            <a:ext cx="792163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28495"/>
              </p:ext>
            </p:extLst>
          </p:nvPr>
        </p:nvGraphicFramePr>
        <p:xfrm>
          <a:off x="8154988" y="1788300"/>
          <a:ext cx="20431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文档" r:id="rId5" imgW="2027729" imgH="1695180" progId="Word.Document.8">
                  <p:embed/>
                </p:oleObj>
              </mc:Choice>
              <mc:Fallback>
                <p:oleObj name="文档" r:id="rId5" imgW="2027729" imgH="1695180" progId="Word.Document.8">
                  <p:embed/>
                  <p:pic>
                    <p:nvPicPr>
                      <p:cNvPr id="308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1788300"/>
                        <a:ext cx="2043113" cy="12890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54988" y="1358089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学校生活</a:t>
            </a:r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55299"/>
              </p:ext>
            </p:extLst>
          </p:nvPr>
        </p:nvGraphicFramePr>
        <p:xfrm>
          <a:off x="8154987" y="2818588"/>
          <a:ext cx="20335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公式" r:id="rId7" imgW="1993900" imgH="1231900" progId="Equation.3">
                  <p:embed/>
                </p:oleObj>
              </mc:Choice>
              <mc:Fallback>
                <p:oleObj name="公式" r:id="rId7" imgW="1993900" imgH="1231900" progId="Equation.3">
                  <p:embed/>
                  <p:pic>
                    <p:nvPicPr>
                      <p:cNvPr id="308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7" y="2818588"/>
                        <a:ext cx="2033588" cy="9572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89938" y="3459938"/>
            <a:ext cx="18002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495550" y="5380038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由上，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是最好的学校。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912910" y="5559633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E4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？？</a:t>
            </a:r>
          </a:p>
        </p:txBody>
      </p:sp>
      <p:sp>
        <p:nvSpPr>
          <p:cNvPr id="42" name="Text Box 22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548905" y="5608639"/>
            <a:ext cx="8588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</a:rPr>
              <a:t>返回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63750" y="4371976"/>
          <a:ext cx="76850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10" imgW="7683500" imgH="863600" progId="Equation.DSMT4">
                  <p:embed/>
                </p:oleObj>
              </mc:Choice>
              <mc:Fallback>
                <p:oleObj name="Equation" r:id="rId10" imgW="7683500" imgH="86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71976"/>
                        <a:ext cx="76850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29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2" grpId="1"/>
      <p:bldP spid="34" grpId="0" animBg="1"/>
      <p:bldP spid="34" grpId="1" animBg="1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5" y="973595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2.2.3 </a:t>
            </a:r>
            <a:r>
              <a:rPr lang="zh-CN" altLang="en-US" b="1" dirty="0">
                <a:latin typeface="+mj-ea"/>
                <a:ea typeface="+mj-ea"/>
              </a:rPr>
              <a:t>一致性检验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011334" y="1514475"/>
            <a:ext cx="860425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专家们由局部的两两比较给出的判断矩阵，其判断是否一致？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2011334" y="2314814"/>
                <a:ext cx="7751891" cy="567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None/>
                </a:pPr>
                <a:r>
                  <a:rPr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Def 4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 		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满足以下条件的矩阵</a:t>
                </a: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是一致的。</a:t>
                </a:r>
              </a:p>
            </p:txBody>
          </p:sp>
        </mc:Choice>
        <mc:Fallback xmlns="">
          <p:sp>
            <p:nvSpPr>
              <p:cNvPr id="2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1334" y="2314814"/>
                <a:ext cx="7751891" cy="567912"/>
              </a:xfrm>
              <a:prstGeom prst="rect">
                <a:avLst/>
              </a:prstGeom>
              <a:blipFill>
                <a:blip r:embed="rId2"/>
                <a:stretch>
                  <a:fillRect l="-1258" t="-8602" b="-9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35783" y="3412172"/>
                <a:ext cx="194835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83" y="3412172"/>
                <a:ext cx="1948354" cy="491417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35783" y="2882727"/>
                <a:ext cx="2619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83" y="2882727"/>
                <a:ext cx="261950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76475" y="4059885"/>
            <a:ext cx="7848600" cy="92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360"/>
              </a:lnSpc>
              <a:spcBef>
                <a:spcPct val="50000"/>
              </a:spcBef>
              <a:buClrTx/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0" dirty="0">
                <a:solidFill>
                  <a:srgbClr val="990000"/>
                </a:solidFill>
                <a:latin typeface="Times New Roman" panose="02020603050405020304" pitchFamily="18" charset="0"/>
              </a:rPr>
              <a:t>实际上，专家们由两两比较给出的判断往往存在各种各样的不一致性！</a:t>
            </a:r>
            <a:endParaRPr lang="zh-CN" altLang="en-US" b="0" dirty="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427713" y="5002982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E4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3574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5" y="973595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不一致的判断矩阵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062163" y="1692044"/>
            <a:ext cx="4038600" cy="47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0" dirty="0"/>
              <a:t>不一致表现在</a:t>
            </a:r>
            <a:r>
              <a:rPr lang="en-US" altLang="zh-CN" sz="2400" b="0" dirty="0"/>
              <a:t>,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501755"/>
              </p:ext>
            </p:extLst>
          </p:nvPr>
        </p:nvGraphicFramePr>
        <p:xfrm>
          <a:off x="4114800" y="1636375"/>
          <a:ext cx="4457700" cy="274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3" imgW="4457700" imgH="3124200" progId="Equation.3">
                  <p:embed/>
                </p:oleObj>
              </mc:Choice>
              <mc:Fallback>
                <p:oleObj name="公式" r:id="rId3" imgW="4457700" imgH="3124200" progId="Equation.3">
                  <p:embed/>
                  <p:pic>
                    <p:nvPicPr>
                      <p:cNvPr id="379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36375"/>
                        <a:ext cx="4457700" cy="2749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096834" y="4071108"/>
                <a:ext cx="2113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4" y="4071108"/>
                <a:ext cx="2113592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34296" y="4581768"/>
                <a:ext cx="54386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</a:rPr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=3×</m:t>
                    </m:r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=0.6≠3=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96" y="4581768"/>
                <a:ext cx="5438668" cy="461665"/>
              </a:xfrm>
              <a:prstGeom prst="rect">
                <a:avLst/>
              </a:prstGeom>
              <a:blipFill>
                <a:blip r:embed="rId6"/>
                <a:stretch>
                  <a:fillRect l="-1680" t="-125333" b="-1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998521" y="5133555"/>
            <a:ext cx="61968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使用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AHP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时，应尽可能减少判断的不一致。</a:t>
            </a:r>
          </a:p>
        </p:txBody>
      </p: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2062164" y="5569754"/>
            <a:ext cx="8201025" cy="701675"/>
            <a:chOff x="249" y="3348"/>
            <a:chExt cx="5166" cy="442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49" y="3408"/>
              <a:ext cx="2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专家给出的不一致的判断矩阵</a:t>
              </a: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3379" y="3418"/>
              <a:ext cx="2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尽可能一致的判断矩阵</a:t>
              </a: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880" y="3566"/>
              <a:ext cx="499" cy="0"/>
            </a:xfrm>
            <a:prstGeom prst="line">
              <a:avLst/>
            </a:prstGeom>
            <a:noFill/>
            <a:ln w="57150">
              <a:solidFill>
                <a:srgbClr val="E4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766" y="3348"/>
              <a:ext cx="72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5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69087" y="829216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一致性度量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2069086" y="1228566"/>
                <a:ext cx="8077200" cy="1128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  <a:buClrTx/>
                  <a:buNone/>
                </a:pPr>
                <a:r>
                  <a:rPr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Def 5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定义判断矩阵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的一致性指标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consistency index 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C.I.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如下：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.=(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type m:val="li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086" y="1228566"/>
                <a:ext cx="8077200" cy="1128579"/>
              </a:xfrm>
              <a:prstGeom prst="rect">
                <a:avLst/>
              </a:prstGeom>
              <a:blipFill>
                <a:blip r:embed="rId3"/>
                <a:stretch>
                  <a:fillRect l="-1132" b="-79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52260" y="1828729"/>
            <a:ext cx="33832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注意此处：隐含了最大特征根一定大于等于</a:t>
            </a:r>
            <a:r>
              <a:rPr lang="en-US" altLang="zh-CN" sz="2000" dirty="0"/>
              <a:t>n,</a:t>
            </a:r>
            <a:r>
              <a:rPr lang="zh-CN" altLang="en-US" sz="2000" dirty="0"/>
              <a:t>为什么？</a:t>
            </a:r>
          </a:p>
        </p:txBody>
      </p: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2069086" y="2633278"/>
            <a:ext cx="8001000" cy="1649414"/>
            <a:chOff x="243" y="1651"/>
            <a:chExt cx="5040" cy="1039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43" y="1651"/>
              <a:ext cx="40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sz="2400" b="0" dirty="0">
                  <a:solidFill>
                    <a:srgbClr val="FF0000"/>
                  </a:solidFill>
                  <a:latin typeface="黑体" panose="02010609060101010101" pitchFamily="49" charset="-122"/>
                </a:rPr>
                <a:t>一致性程度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consistency rate 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C.R.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定义为：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1394" y="1972"/>
            <a:ext cx="1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name="公式" r:id="rId4" imgW="1955800" imgH="279400" progId="Equation.3">
                    <p:embed/>
                  </p:oleObj>
                </mc:Choice>
                <mc:Fallback>
                  <p:oleObj name="公式" r:id="rId4" imgW="1955800" imgH="279400" progId="Equation.3">
                    <p:embed/>
                    <p:pic>
                      <p:nvPicPr>
                        <p:cNvPr id="3909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972"/>
                          <a:ext cx="1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3" y="2167"/>
              <a:ext cx="504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其中，</a:t>
              </a:r>
              <a:r>
                <a:rPr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R.I.</a:t>
              </a:r>
              <a:r>
                <a:rPr lang="en-US" altLang="zh-CN" sz="2400" b="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 b="0" dirty="0">
                  <a:solidFill>
                    <a:srgbClr val="FF0000"/>
                  </a:solidFill>
                  <a:latin typeface="黑体" panose="02010609060101010101" pitchFamily="49" charset="-122"/>
                </a:rPr>
                <a:t>平均随机一致性指标</a:t>
              </a:r>
              <a:r>
                <a:rPr lang="zh-CN" altLang="en-US" sz="2400" b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random index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对</a:t>
              </a:r>
              <a:r>
                <a:rPr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个因素构成的所有可能的判断矩阵的一致性指标求平均。</a:t>
              </a: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069086" y="437499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 6 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C.R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.&lt;0.10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则认为判断矩阵足够一致。</a:t>
            </a:r>
          </a:p>
        </p:txBody>
      </p: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2472312" y="4872968"/>
            <a:ext cx="7673975" cy="1339850"/>
            <a:chOff x="385" y="3249"/>
            <a:chExt cx="4834" cy="844"/>
          </a:xfrm>
        </p:grpSpPr>
        <p:sp>
          <p:nvSpPr>
            <p:cNvPr id="31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85" y="3249"/>
              <a:ext cx="4834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428" y="3257"/>
              <a:ext cx="4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 dirty="0" err="1">
                  <a:solidFill>
                    <a:schemeClr val="tx1"/>
                  </a:solidFill>
                  <a:latin typeface="黑体" panose="02010609060101010101" pitchFamily="49" charset="-122"/>
                </a:rPr>
                <a:t>Saaty</a:t>
              </a:r>
              <a:r>
                <a:rPr kumimoji="1"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通过仿真实验，给出了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1</a:t>
              </a:r>
              <a:r>
                <a:rPr kumimoji="1"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～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9</a:t>
              </a:r>
              <a:r>
                <a:rPr kumimoji="1"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阶判断矩阵的</a:t>
              </a:r>
              <a:r>
                <a:rPr kumimoji="1"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R.I.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</a:rPr>
                <a:t> 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533" y="351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923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315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736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212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2679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110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577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080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4547" y="35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385" y="3498"/>
              <a:ext cx="38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385" y="3498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773" y="35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773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773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773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784" y="3498"/>
              <a:ext cx="3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784" y="3498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1168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1168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>
              <a:off x="1168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1179" y="3498"/>
              <a:ext cx="3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1179" y="3498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1559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>
              <a:off x="1559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>
              <a:off x="1559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1570" y="3498"/>
              <a:ext cx="43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>
              <a:off x="1570" y="3498"/>
              <a:ext cx="4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2009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2" name="Line 47"/>
            <p:cNvSpPr>
              <a:spLocks noChangeShapeType="1"/>
            </p:cNvSpPr>
            <p:nvPr/>
          </p:nvSpPr>
          <p:spPr bwMode="auto">
            <a:xfrm>
              <a:off x="2009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8"/>
            <p:cNvSpPr>
              <a:spLocks noChangeShapeType="1"/>
            </p:cNvSpPr>
            <p:nvPr/>
          </p:nvSpPr>
          <p:spPr bwMode="auto">
            <a:xfrm>
              <a:off x="2009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2020" y="3498"/>
              <a:ext cx="4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2020" y="3498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2512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7" name="Line 52"/>
            <p:cNvSpPr>
              <a:spLocks noChangeShapeType="1"/>
            </p:cNvSpPr>
            <p:nvPr/>
          </p:nvSpPr>
          <p:spPr bwMode="auto">
            <a:xfrm>
              <a:off x="2512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512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2523" y="3498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0" name="Line 55"/>
            <p:cNvSpPr>
              <a:spLocks noChangeShapeType="1"/>
            </p:cNvSpPr>
            <p:nvPr/>
          </p:nvSpPr>
          <p:spPr bwMode="auto">
            <a:xfrm>
              <a:off x="2523" y="3498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56"/>
            <p:cNvSpPr>
              <a:spLocks noChangeArrowheads="1"/>
            </p:cNvSpPr>
            <p:nvPr/>
          </p:nvSpPr>
          <p:spPr bwMode="auto">
            <a:xfrm>
              <a:off x="2943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2" name="Line 57"/>
            <p:cNvSpPr>
              <a:spLocks noChangeShapeType="1"/>
            </p:cNvSpPr>
            <p:nvPr/>
          </p:nvSpPr>
          <p:spPr bwMode="auto">
            <a:xfrm>
              <a:off x="2943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8"/>
            <p:cNvSpPr>
              <a:spLocks noChangeShapeType="1"/>
            </p:cNvSpPr>
            <p:nvPr/>
          </p:nvSpPr>
          <p:spPr bwMode="auto">
            <a:xfrm>
              <a:off x="2943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59"/>
            <p:cNvSpPr>
              <a:spLocks noChangeArrowheads="1"/>
            </p:cNvSpPr>
            <p:nvPr/>
          </p:nvSpPr>
          <p:spPr bwMode="auto">
            <a:xfrm>
              <a:off x="2954" y="3498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5" name="Line 60"/>
            <p:cNvSpPr>
              <a:spLocks noChangeShapeType="1"/>
            </p:cNvSpPr>
            <p:nvPr/>
          </p:nvSpPr>
          <p:spPr bwMode="auto">
            <a:xfrm>
              <a:off x="2954" y="3498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3374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7" name="Line 62"/>
            <p:cNvSpPr>
              <a:spLocks noChangeShapeType="1"/>
            </p:cNvSpPr>
            <p:nvPr/>
          </p:nvSpPr>
          <p:spPr bwMode="auto">
            <a:xfrm>
              <a:off x="3374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3"/>
            <p:cNvSpPr>
              <a:spLocks noChangeShapeType="1"/>
            </p:cNvSpPr>
            <p:nvPr/>
          </p:nvSpPr>
          <p:spPr bwMode="auto">
            <a:xfrm>
              <a:off x="3374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64"/>
            <p:cNvSpPr>
              <a:spLocks noChangeArrowheads="1"/>
            </p:cNvSpPr>
            <p:nvPr/>
          </p:nvSpPr>
          <p:spPr bwMode="auto">
            <a:xfrm>
              <a:off x="3385" y="3498"/>
              <a:ext cx="4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0" name="Line 65"/>
            <p:cNvSpPr>
              <a:spLocks noChangeShapeType="1"/>
            </p:cNvSpPr>
            <p:nvPr/>
          </p:nvSpPr>
          <p:spPr bwMode="auto">
            <a:xfrm>
              <a:off x="3385" y="3498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66"/>
            <p:cNvSpPr>
              <a:spLocks noChangeArrowheads="1"/>
            </p:cNvSpPr>
            <p:nvPr/>
          </p:nvSpPr>
          <p:spPr bwMode="auto">
            <a:xfrm>
              <a:off x="3877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2" name="Line 67"/>
            <p:cNvSpPr>
              <a:spLocks noChangeShapeType="1"/>
            </p:cNvSpPr>
            <p:nvPr/>
          </p:nvSpPr>
          <p:spPr bwMode="auto">
            <a:xfrm>
              <a:off x="3877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8"/>
            <p:cNvSpPr>
              <a:spLocks noChangeShapeType="1"/>
            </p:cNvSpPr>
            <p:nvPr/>
          </p:nvSpPr>
          <p:spPr bwMode="auto">
            <a:xfrm>
              <a:off x="3877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69"/>
            <p:cNvSpPr>
              <a:spLocks noChangeArrowheads="1"/>
            </p:cNvSpPr>
            <p:nvPr/>
          </p:nvSpPr>
          <p:spPr bwMode="auto">
            <a:xfrm>
              <a:off x="3888" y="3498"/>
              <a:ext cx="4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5" name="Line 70"/>
            <p:cNvSpPr>
              <a:spLocks noChangeShapeType="1"/>
            </p:cNvSpPr>
            <p:nvPr/>
          </p:nvSpPr>
          <p:spPr bwMode="auto">
            <a:xfrm>
              <a:off x="3888" y="3498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71"/>
            <p:cNvSpPr>
              <a:spLocks noChangeArrowheads="1"/>
            </p:cNvSpPr>
            <p:nvPr/>
          </p:nvSpPr>
          <p:spPr bwMode="auto">
            <a:xfrm>
              <a:off x="4380" y="349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4380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"/>
            <p:cNvSpPr>
              <a:spLocks noChangeShapeType="1"/>
            </p:cNvSpPr>
            <p:nvPr/>
          </p:nvSpPr>
          <p:spPr bwMode="auto">
            <a:xfrm>
              <a:off x="4380" y="349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74"/>
            <p:cNvSpPr>
              <a:spLocks noChangeArrowheads="1"/>
            </p:cNvSpPr>
            <p:nvPr/>
          </p:nvSpPr>
          <p:spPr bwMode="auto">
            <a:xfrm>
              <a:off x="4391" y="3498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0" name="Line 75"/>
            <p:cNvSpPr>
              <a:spLocks noChangeShapeType="1"/>
            </p:cNvSpPr>
            <p:nvPr/>
          </p:nvSpPr>
          <p:spPr bwMode="auto">
            <a:xfrm>
              <a:off x="4391" y="3498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76"/>
            <p:cNvSpPr>
              <a:spLocks noChangeArrowheads="1"/>
            </p:cNvSpPr>
            <p:nvPr/>
          </p:nvSpPr>
          <p:spPr bwMode="auto">
            <a:xfrm>
              <a:off x="773" y="3511"/>
              <a:ext cx="6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2" name="Line 77"/>
            <p:cNvSpPr>
              <a:spLocks noChangeShapeType="1"/>
            </p:cNvSpPr>
            <p:nvPr/>
          </p:nvSpPr>
          <p:spPr bwMode="auto">
            <a:xfrm>
              <a:off x="773" y="3511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78"/>
            <p:cNvSpPr>
              <a:spLocks noChangeArrowheads="1"/>
            </p:cNvSpPr>
            <p:nvPr/>
          </p:nvSpPr>
          <p:spPr bwMode="auto">
            <a:xfrm>
              <a:off x="442" y="3742"/>
              <a:ext cx="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R.I.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79"/>
            <p:cNvSpPr>
              <a:spLocks noChangeArrowheads="1"/>
            </p:cNvSpPr>
            <p:nvPr/>
          </p:nvSpPr>
          <p:spPr bwMode="auto">
            <a:xfrm>
              <a:off x="923" y="3740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5" name="Rectangle 80"/>
            <p:cNvSpPr>
              <a:spLocks noChangeArrowheads="1"/>
            </p:cNvSpPr>
            <p:nvPr/>
          </p:nvSpPr>
          <p:spPr bwMode="auto">
            <a:xfrm>
              <a:off x="1315" y="3740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6" name="Rectangle 81"/>
            <p:cNvSpPr>
              <a:spLocks noChangeArrowheads="1"/>
            </p:cNvSpPr>
            <p:nvPr/>
          </p:nvSpPr>
          <p:spPr bwMode="auto">
            <a:xfrm>
              <a:off x="1616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0.58</a:t>
              </a:r>
            </a:p>
          </p:txBody>
        </p:sp>
        <p:sp>
          <p:nvSpPr>
            <p:cNvPr id="97" name="Rectangle 82"/>
            <p:cNvSpPr>
              <a:spLocks noChangeArrowheads="1"/>
            </p:cNvSpPr>
            <p:nvPr/>
          </p:nvSpPr>
          <p:spPr bwMode="auto">
            <a:xfrm>
              <a:off x="2092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0.90</a:t>
              </a:r>
            </a:p>
          </p:txBody>
        </p:sp>
        <p:sp>
          <p:nvSpPr>
            <p:cNvPr id="98" name="Rectangle 83"/>
            <p:cNvSpPr>
              <a:spLocks noChangeArrowheads="1"/>
            </p:cNvSpPr>
            <p:nvPr/>
          </p:nvSpPr>
          <p:spPr bwMode="auto">
            <a:xfrm>
              <a:off x="2560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1.12</a:t>
              </a:r>
            </a:p>
          </p:txBody>
        </p:sp>
        <p:sp>
          <p:nvSpPr>
            <p:cNvPr id="99" name="Rectangle 84"/>
            <p:cNvSpPr>
              <a:spLocks noChangeArrowheads="1"/>
            </p:cNvSpPr>
            <p:nvPr/>
          </p:nvSpPr>
          <p:spPr bwMode="auto">
            <a:xfrm>
              <a:off x="2991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1.24</a:t>
              </a:r>
            </a:p>
          </p:txBody>
        </p:sp>
        <p:sp>
          <p:nvSpPr>
            <p:cNvPr id="100" name="Rectangle 85"/>
            <p:cNvSpPr>
              <a:spLocks noChangeArrowheads="1"/>
            </p:cNvSpPr>
            <p:nvPr/>
          </p:nvSpPr>
          <p:spPr bwMode="auto">
            <a:xfrm>
              <a:off x="3457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1.32</a:t>
              </a:r>
            </a:p>
          </p:txBody>
        </p:sp>
        <p:sp>
          <p:nvSpPr>
            <p:cNvPr id="101" name="Rectangle 86"/>
            <p:cNvSpPr>
              <a:spLocks noChangeArrowheads="1"/>
            </p:cNvSpPr>
            <p:nvPr/>
          </p:nvSpPr>
          <p:spPr bwMode="auto">
            <a:xfrm>
              <a:off x="3960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1.41</a:t>
              </a:r>
            </a:p>
          </p:txBody>
        </p:sp>
        <p:sp>
          <p:nvSpPr>
            <p:cNvPr id="102" name="Rectangle 87"/>
            <p:cNvSpPr>
              <a:spLocks noChangeArrowheads="1"/>
            </p:cNvSpPr>
            <p:nvPr/>
          </p:nvSpPr>
          <p:spPr bwMode="auto">
            <a:xfrm>
              <a:off x="4428" y="374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1.25</a:t>
              </a:r>
            </a:p>
          </p:txBody>
        </p:sp>
        <p:sp>
          <p:nvSpPr>
            <p:cNvPr id="103" name="Rectangle 88"/>
            <p:cNvSpPr>
              <a:spLocks noChangeArrowheads="1"/>
            </p:cNvSpPr>
            <p:nvPr/>
          </p:nvSpPr>
          <p:spPr bwMode="auto">
            <a:xfrm>
              <a:off x="385" y="3730"/>
              <a:ext cx="38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4" name="Line 89"/>
            <p:cNvSpPr>
              <a:spLocks noChangeShapeType="1"/>
            </p:cNvSpPr>
            <p:nvPr/>
          </p:nvSpPr>
          <p:spPr bwMode="auto">
            <a:xfrm>
              <a:off x="385" y="3730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90"/>
            <p:cNvSpPr>
              <a:spLocks noChangeArrowheads="1"/>
            </p:cNvSpPr>
            <p:nvPr/>
          </p:nvSpPr>
          <p:spPr bwMode="auto">
            <a:xfrm>
              <a:off x="773" y="373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6" name="Line 91"/>
            <p:cNvSpPr>
              <a:spLocks noChangeShapeType="1"/>
            </p:cNvSpPr>
            <p:nvPr/>
          </p:nvSpPr>
          <p:spPr bwMode="auto">
            <a:xfrm>
              <a:off x="773" y="37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2"/>
            <p:cNvSpPr>
              <a:spLocks noChangeShapeType="1"/>
            </p:cNvSpPr>
            <p:nvPr/>
          </p:nvSpPr>
          <p:spPr bwMode="auto">
            <a:xfrm>
              <a:off x="773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93"/>
            <p:cNvSpPr>
              <a:spLocks noChangeArrowheads="1"/>
            </p:cNvSpPr>
            <p:nvPr/>
          </p:nvSpPr>
          <p:spPr bwMode="auto">
            <a:xfrm>
              <a:off x="779" y="3730"/>
              <a:ext cx="3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9" name="Line 94"/>
            <p:cNvSpPr>
              <a:spLocks noChangeShapeType="1"/>
            </p:cNvSpPr>
            <p:nvPr/>
          </p:nvSpPr>
          <p:spPr bwMode="auto">
            <a:xfrm>
              <a:off x="779" y="3730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95"/>
            <p:cNvSpPr>
              <a:spLocks noChangeArrowheads="1"/>
            </p:cNvSpPr>
            <p:nvPr/>
          </p:nvSpPr>
          <p:spPr bwMode="auto">
            <a:xfrm>
              <a:off x="1168" y="373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1" name="Line 96"/>
            <p:cNvSpPr>
              <a:spLocks noChangeShapeType="1"/>
            </p:cNvSpPr>
            <p:nvPr/>
          </p:nvSpPr>
          <p:spPr bwMode="auto">
            <a:xfrm>
              <a:off x="1168" y="373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7"/>
            <p:cNvSpPr>
              <a:spLocks noChangeShapeType="1"/>
            </p:cNvSpPr>
            <p:nvPr/>
          </p:nvSpPr>
          <p:spPr bwMode="auto">
            <a:xfrm>
              <a:off x="1168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98"/>
            <p:cNvSpPr>
              <a:spLocks noChangeArrowheads="1"/>
            </p:cNvSpPr>
            <p:nvPr/>
          </p:nvSpPr>
          <p:spPr bwMode="auto">
            <a:xfrm>
              <a:off x="1173" y="3730"/>
              <a:ext cx="3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4" name="Line 99"/>
            <p:cNvSpPr>
              <a:spLocks noChangeShapeType="1"/>
            </p:cNvSpPr>
            <p:nvPr/>
          </p:nvSpPr>
          <p:spPr bwMode="auto">
            <a:xfrm>
              <a:off x="1173" y="3730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>
              <a:off x="1559" y="373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01"/>
            <p:cNvSpPr>
              <a:spLocks noChangeShapeType="1"/>
            </p:cNvSpPr>
            <p:nvPr/>
          </p:nvSpPr>
          <p:spPr bwMode="auto">
            <a:xfrm>
              <a:off x="1559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102"/>
            <p:cNvSpPr>
              <a:spLocks noChangeArrowheads="1"/>
            </p:cNvSpPr>
            <p:nvPr/>
          </p:nvSpPr>
          <p:spPr bwMode="auto">
            <a:xfrm>
              <a:off x="1564" y="3730"/>
              <a:ext cx="44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8" name="Line 103"/>
            <p:cNvSpPr>
              <a:spLocks noChangeShapeType="1"/>
            </p:cNvSpPr>
            <p:nvPr/>
          </p:nvSpPr>
          <p:spPr bwMode="auto">
            <a:xfrm>
              <a:off x="1564" y="3730"/>
              <a:ext cx="4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4"/>
            <p:cNvSpPr>
              <a:spLocks noChangeShapeType="1"/>
            </p:cNvSpPr>
            <p:nvPr/>
          </p:nvSpPr>
          <p:spPr bwMode="auto">
            <a:xfrm>
              <a:off x="2009" y="37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5"/>
            <p:cNvSpPr>
              <a:spLocks noChangeShapeType="1"/>
            </p:cNvSpPr>
            <p:nvPr/>
          </p:nvSpPr>
          <p:spPr bwMode="auto">
            <a:xfrm>
              <a:off x="2009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106"/>
            <p:cNvSpPr>
              <a:spLocks noChangeArrowheads="1"/>
            </p:cNvSpPr>
            <p:nvPr/>
          </p:nvSpPr>
          <p:spPr bwMode="auto">
            <a:xfrm>
              <a:off x="2015" y="3730"/>
              <a:ext cx="4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2" name="Line 107"/>
            <p:cNvSpPr>
              <a:spLocks noChangeShapeType="1"/>
            </p:cNvSpPr>
            <p:nvPr/>
          </p:nvSpPr>
          <p:spPr bwMode="auto">
            <a:xfrm>
              <a:off x="2015" y="3730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108"/>
            <p:cNvSpPr>
              <a:spLocks noChangeArrowheads="1"/>
            </p:cNvSpPr>
            <p:nvPr/>
          </p:nvSpPr>
          <p:spPr bwMode="auto">
            <a:xfrm>
              <a:off x="2512" y="373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4" name="Line 109"/>
            <p:cNvSpPr>
              <a:spLocks noChangeShapeType="1"/>
            </p:cNvSpPr>
            <p:nvPr/>
          </p:nvSpPr>
          <p:spPr bwMode="auto">
            <a:xfrm>
              <a:off x="2512" y="373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0"/>
            <p:cNvSpPr>
              <a:spLocks noChangeShapeType="1"/>
            </p:cNvSpPr>
            <p:nvPr/>
          </p:nvSpPr>
          <p:spPr bwMode="auto">
            <a:xfrm>
              <a:off x="2512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auto">
            <a:xfrm>
              <a:off x="2517" y="3730"/>
              <a:ext cx="4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7" name="Line 112"/>
            <p:cNvSpPr>
              <a:spLocks noChangeShapeType="1"/>
            </p:cNvSpPr>
            <p:nvPr/>
          </p:nvSpPr>
          <p:spPr bwMode="auto">
            <a:xfrm>
              <a:off x="2517" y="3730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13"/>
            <p:cNvSpPr>
              <a:spLocks noChangeArrowheads="1"/>
            </p:cNvSpPr>
            <p:nvPr/>
          </p:nvSpPr>
          <p:spPr bwMode="auto">
            <a:xfrm>
              <a:off x="2943" y="373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9" name="Line 114"/>
            <p:cNvSpPr>
              <a:spLocks noChangeShapeType="1"/>
            </p:cNvSpPr>
            <p:nvPr/>
          </p:nvSpPr>
          <p:spPr bwMode="auto">
            <a:xfrm>
              <a:off x="2943" y="37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15"/>
            <p:cNvSpPr>
              <a:spLocks noChangeShapeType="1"/>
            </p:cNvSpPr>
            <p:nvPr/>
          </p:nvSpPr>
          <p:spPr bwMode="auto">
            <a:xfrm>
              <a:off x="2943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16"/>
            <p:cNvSpPr>
              <a:spLocks noChangeArrowheads="1"/>
            </p:cNvSpPr>
            <p:nvPr/>
          </p:nvSpPr>
          <p:spPr bwMode="auto">
            <a:xfrm>
              <a:off x="2949" y="3730"/>
              <a:ext cx="4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2" name="Line 117"/>
            <p:cNvSpPr>
              <a:spLocks noChangeShapeType="1"/>
            </p:cNvSpPr>
            <p:nvPr/>
          </p:nvSpPr>
          <p:spPr bwMode="auto">
            <a:xfrm>
              <a:off x="2949" y="3730"/>
              <a:ext cx="4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118"/>
            <p:cNvSpPr>
              <a:spLocks noChangeArrowheads="1"/>
            </p:cNvSpPr>
            <p:nvPr/>
          </p:nvSpPr>
          <p:spPr bwMode="auto">
            <a:xfrm>
              <a:off x="3374" y="373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4" name="Line 119"/>
            <p:cNvSpPr>
              <a:spLocks noChangeShapeType="1"/>
            </p:cNvSpPr>
            <p:nvPr/>
          </p:nvSpPr>
          <p:spPr bwMode="auto">
            <a:xfrm>
              <a:off x="3374" y="37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20"/>
            <p:cNvSpPr>
              <a:spLocks noChangeShapeType="1"/>
            </p:cNvSpPr>
            <p:nvPr/>
          </p:nvSpPr>
          <p:spPr bwMode="auto">
            <a:xfrm>
              <a:off x="3374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21"/>
            <p:cNvSpPr>
              <a:spLocks noChangeArrowheads="1"/>
            </p:cNvSpPr>
            <p:nvPr/>
          </p:nvSpPr>
          <p:spPr bwMode="auto">
            <a:xfrm>
              <a:off x="3380" y="3730"/>
              <a:ext cx="4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380" y="3730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23"/>
            <p:cNvSpPr>
              <a:spLocks noChangeArrowheads="1"/>
            </p:cNvSpPr>
            <p:nvPr/>
          </p:nvSpPr>
          <p:spPr bwMode="auto">
            <a:xfrm>
              <a:off x="3877" y="373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>
              <a:off x="3877" y="37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>
              <a:off x="3877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126"/>
            <p:cNvSpPr>
              <a:spLocks noChangeArrowheads="1"/>
            </p:cNvSpPr>
            <p:nvPr/>
          </p:nvSpPr>
          <p:spPr bwMode="auto">
            <a:xfrm>
              <a:off x="3883" y="3730"/>
              <a:ext cx="4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2" name="Line 127"/>
            <p:cNvSpPr>
              <a:spLocks noChangeShapeType="1"/>
            </p:cNvSpPr>
            <p:nvPr/>
          </p:nvSpPr>
          <p:spPr bwMode="auto">
            <a:xfrm>
              <a:off x="3883" y="3730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28"/>
            <p:cNvSpPr>
              <a:spLocks noChangeShapeType="1"/>
            </p:cNvSpPr>
            <p:nvPr/>
          </p:nvSpPr>
          <p:spPr bwMode="auto">
            <a:xfrm>
              <a:off x="4380" y="37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9"/>
            <p:cNvSpPr>
              <a:spLocks noChangeShapeType="1"/>
            </p:cNvSpPr>
            <p:nvPr/>
          </p:nvSpPr>
          <p:spPr bwMode="auto">
            <a:xfrm>
              <a:off x="4380" y="373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130"/>
            <p:cNvSpPr>
              <a:spLocks noChangeArrowheads="1"/>
            </p:cNvSpPr>
            <p:nvPr/>
          </p:nvSpPr>
          <p:spPr bwMode="auto">
            <a:xfrm>
              <a:off x="4386" y="3730"/>
              <a:ext cx="4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6" name="Line 131"/>
            <p:cNvSpPr>
              <a:spLocks noChangeShapeType="1"/>
            </p:cNvSpPr>
            <p:nvPr/>
          </p:nvSpPr>
          <p:spPr bwMode="auto">
            <a:xfrm>
              <a:off x="4386" y="3730"/>
              <a:ext cx="4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32"/>
            <p:cNvSpPr>
              <a:spLocks noChangeArrowheads="1"/>
            </p:cNvSpPr>
            <p:nvPr/>
          </p:nvSpPr>
          <p:spPr bwMode="auto">
            <a:xfrm>
              <a:off x="385" y="3956"/>
              <a:ext cx="38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8" name="Line 133"/>
            <p:cNvSpPr>
              <a:spLocks noChangeShapeType="1"/>
            </p:cNvSpPr>
            <p:nvPr/>
          </p:nvSpPr>
          <p:spPr bwMode="auto">
            <a:xfrm>
              <a:off x="385" y="3956"/>
              <a:ext cx="3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34"/>
            <p:cNvSpPr>
              <a:spLocks noChangeArrowheads="1"/>
            </p:cNvSpPr>
            <p:nvPr/>
          </p:nvSpPr>
          <p:spPr bwMode="auto">
            <a:xfrm>
              <a:off x="773" y="3736"/>
              <a:ext cx="6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0" name="Line 135"/>
            <p:cNvSpPr>
              <a:spLocks noChangeShapeType="1"/>
            </p:cNvSpPr>
            <p:nvPr/>
          </p:nvSpPr>
          <p:spPr bwMode="auto">
            <a:xfrm>
              <a:off x="773" y="373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36"/>
            <p:cNvSpPr>
              <a:spLocks noChangeArrowheads="1"/>
            </p:cNvSpPr>
            <p:nvPr/>
          </p:nvSpPr>
          <p:spPr bwMode="auto">
            <a:xfrm>
              <a:off x="773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2" name="Line 137"/>
            <p:cNvSpPr>
              <a:spLocks noChangeShapeType="1"/>
            </p:cNvSpPr>
            <p:nvPr/>
          </p:nvSpPr>
          <p:spPr bwMode="auto">
            <a:xfrm>
              <a:off x="773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38"/>
            <p:cNvSpPr>
              <a:spLocks noChangeShapeType="1"/>
            </p:cNvSpPr>
            <p:nvPr/>
          </p:nvSpPr>
          <p:spPr bwMode="auto">
            <a:xfrm>
              <a:off x="773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Rectangle 139"/>
            <p:cNvSpPr>
              <a:spLocks noChangeArrowheads="1"/>
            </p:cNvSpPr>
            <p:nvPr/>
          </p:nvSpPr>
          <p:spPr bwMode="auto">
            <a:xfrm>
              <a:off x="784" y="3956"/>
              <a:ext cx="3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5" name="Line 140"/>
            <p:cNvSpPr>
              <a:spLocks noChangeShapeType="1"/>
            </p:cNvSpPr>
            <p:nvPr/>
          </p:nvSpPr>
          <p:spPr bwMode="auto">
            <a:xfrm>
              <a:off x="784" y="3956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Rectangle 141"/>
            <p:cNvSpPr>
              <a:spLocks noChangeArrowheads="1"/>
            </p:cNvSpPr>
            <p:nvPr/>
          </p:nvSpPr>
          <p:spPr bwMode="auto">
            <a:xfrm>
              <a:off x="1168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7" name="Line 142"/>
            <p:cNvSpPr>
              <a:spLocks noChangeShapeType="1"/>
            </p:cNvSpPr>
            <p:nvPr/>
          </p:nvSpPr>
          <p:spPr bwMode="auto">
            <a:xfrm>
              <a:off x="1168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43"/>
            <p:cNvSpPr>
              <a:spLocks noChangeShapeType="1"/>
            </p:cNvSpPr>
            <p:nvPr/>
          </p:nvSpPr>
          <p:spPr bwMode="auto">
            <a:xfrm>
              <a:off x="1168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144"/>
            <p:cNvSpPr>
              <a:spLocks noChangeArrowheads="1"/>
            </p:cNvSpPr>
            <p:nvPr/>
          </p:nvSpPr>
          <p:spPr bwMode="auto">
            <a:xfrm>
              <a:off x="1179" y="3956"/>
              <a:ext cx="3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0" name="Line 145"/>
            <p:cNvSpPr>
              <a:spLocks noChangeShapeType="1"/>
            </p:cNvSpPr>
            <p:nvPr/>
          </p:nvSpPr>
          <p:spPr bwMode="auto">
            <a:xfrm>
              <a:off x="1179" y="3956"/>
              <a:ext cx="3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Rectangle 146"/>
            <p:cNvSpPr>
              <a:spLocks noChangeArrowheads="1"/>
            </p:cNvSpPr>
            <p:nvPr/>
          </p:nvSpPr>
          <p:spPr bwMode="auto">
            <a:xfrm>
              <a:off x="1559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2" name="Line 147"/>
            <p:cNvSpPr>
              <a:spLocks noChangeShapeType="1"/>
            </p:cNvSpPr>
            <p:nvPr/>
          </p:nvSpPr>
          <p:spPr bwMode="auto">
            <a:xfrm>
              <a:off x="1559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8"/>
            <p:cNvSpPr>
              <a:spLocks noChangeShapeType="1"/>
            </p:cNvSpPr>
            <p:nvPr/>
          </p:nvSpPr>
          <p:spPr bwMode="auto">
            <a:xfrm>
              <a:off x="1559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Rectangle 149"/>
            <p:cNvSpPr>
              <a:spLocks noChangeArrowheads="1"/>
            </p:cNvSpPr>
            <p:nvPr/>
          </p:nvSpPr>
          <p:spPr bwMode="auto">
            <a:xfrm>
              <a:off x="1570" y="3956"/>
              <a:ext cx="43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5" name="Line 150"/>
            <p:cNvSpPr>
              <a:spLocks noChangeShapeType="1"/>
            </p:cNvSpPr>
            <p:nvPr/>
          </p:nvSpPr>
          <p:spPr bwMode="auto">
            <a:xfrm>
              <a:off x="1570" y="3956"/>
              <a:ext cx="4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Rectangle 151"/>
            <p:cNvSpPr>
              <a:spLocks noChangeArrowheads="1"/>
            </p:cNvSpPr>
            <p:nvPr/>
          </p:nvSpPr>
          <p:spPr bwMode="auto">
            <a:xfrm>
              <a:off x="2009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7" name="Line 152"/>
            <p:cNvSpPr>
              <a:spLocks noChangeShapeType="1"/>
            </p:cNvSpPr>
            <p:nvPr/>
          </p:nvSpPr>
          <p:spPr bwMode="auto">
            <a:xfrm>
              <a:off x="2009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53"/>
            <p:cNvSpPr>
              <a:spLocks noChangeShapeType="1"/>
            </p:cNvSpPr>
            <p:nvPr/>
          </p:nvSpPr>
          <p:spPr bwMode="auto">
            <a:xfrm>
              <a:off x="2009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154"/>
            <p:cNvSpPr>
              <a:spLocks noChangeArrowheads="1"/>
            </p:cNvSpPr>
            <p:nvPr/>
          </p:nvSpPr>
          <p:spPr bwMode="auto">
            <a:xfrm>
              <a:off x="2020" y="3956"/>
              <a:ext cx="4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0" name="Line 155"/>
            <p:cNvSpPr>
              <a:spLocks noChangeShapeType="1"/>
            </p:cNvSpPr>
            <p:nvPr/>
          </p:nvSpPr>
          <p:spPr bwMode="auto">
            <a:xfrm>
              <a:off x="2020" y="395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156"/>
            <p:cNvSpPr>
              <a:spLocks noChangeArrowheads="1"/>
            </p:cNvSpPr>
            <p:nvPr/>
          </p:nvSpPr>
          <p:spPr bwMode="auto">
            <a:xfrm>
              <a:off x="2512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2" name="Line 157"/>
            <p:cNvSpPr>
              <a:spLocks noChangeShapeType="1"/>
            </p:cNvSpPr>
            <p:nvPr/>
          </p:nvSpPr>
          <p:spPr bwMode="auto">
            <a:xfrm>
              <a:off x="2512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58"/>
            <p:cNvSpPr>
              <a:spLocks noChangeShapeType="1"/>
            </p:cNvSpPr>
            <p:nvPr/>
          </p:nvSpPr>
          <p:spPr bwMode="auto">
            <a:xfrm>
              <a:off x="2512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159"/>
            <p:cNvSpPr>
              <a:spLocks noChangeArrowheads="1"/>
            </p:cNvSpPr>
            <p:nvPr/>
          </p:nvSpPr>
          <p:spPr bwMode="auto">
            <a:xfrm>
              <a:off x="2523" y="3956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5" name="Line 160"/>
            <p:cNvSpPr>
              <a:spLocks noChangeShapeType="1"/>
            </p:cNvSpPr>
            <p:nvPr/>
          </p:nvSpPr>
          <p:spPr bwMode="auto">
            <a:xfrm>
              <a:off x="2523" y="3956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161"/>
            <p:cNvSpPr>
              <a:spLocks noChangeArrowheads="1"/>
            </p:cNvSpPr>
            <p:nvPr/>
          </p:nvSpPr>
          <p:spPr bwMode="auto">
            <a:xfrm>
              <a:off x="2943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7" name="Line 162"/>
            <p:cNvSpPr>
              <a:spLocks noChangeShapeType="1"/>
            </p:cNvSpPr>
            <p:nvPr/>
          </p:nvSpPr>
          <p:spPr bwMode="auto">
            <a:xfrm>
              <a:off x="2943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63"/>
            <p:cNvSpPr>
              <a:spLocks noChangeShapeType="1"/>
            </p:cNvSpPr>
            <p:nvPr/>
          </p:nvSpPr>
          <p:spPr bwMode="auto">
            <a:xfrm>
              <a:off x="2943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164"/>
            <p:cNvSpPr>
              <a:spLocks noChangeArrowheads="1"/>
            </p:cNvSpPr>
            <p:nvPr/>
          </p:nvSpPr>
          <p:spPr bwMode="auto">
            <a:xfrm>
              <a:off x="2954" y="3956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0" name="Line 165"/>
            <p:cNvSpPr>
              <a:spLocks noChangeShapeType="1"/>
            </p:cNvSpPr>
            <p:nvPr/>
          </p:nvSpPr>
          <p:spPr bwMode="auto">
            <a:xfrm>
              <a:off x="2954" y="3956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166"/>
            <p:cNvSpPr>
              <a:spLocks noChangeArrowheads="1"/>
            </p:cNvSpPr>
            <p:nvPr/>
          </p:nvSpPr>
          <p:spPr bwMode="auto">
            <a:xfrm>
              <a:off x="3374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2" name="Line 167"/>
            <p:cNvSpPr>
              <a:spLocks noChangeShapeType="1"/>
            </p:cNvSpPr>
            <p:nvPr/>
          </p:nvSpPr>
          <p:spPr bwMode="auto">
            <a:xfrm>
              <a:off x="3374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68"/>
            <p:cNvSpPr>
              <a:spLocks noChangeShapeType="1"/>
            </p:cNvSpPr>
            <p:nvPr/>
          </p:nvSpPr>
          <p:spPr bwMode="auto">
            <a:xfrm>
              <a:off x="3374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Rectangle 169"/>
            <p:cNvSpPr>
              <a:spLocks noChangeArrowheads="1"/>
            </p:cNvSpPr>
            <p:nvPr/>
          </p:nvSpPr>
          <p:spPr bwMode="auto">
            <a:xfrm>
              <a:off x="3385" y="3956"/>
              <a:ext cx="4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5" name="Line 170"/>
            <p:cNvSpPr>
              <a:spLocks noChangeShapeType="1"/>
            </p:cNvSpPr>
            <p:nvPr/>
          </p:nvSpPr>
          <p:spPr bwMode="auto">
            <a:xfrm>
              <a:off x="3385" y="395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Rectangle 171"/>
            <p:cNvSpPr>
              <a:spLocks noChangeArrowheads="1"/>
            </p:cNvSpPr>
            <p:nvPr/>
          </p:nvSpPr>
          <p:spPr bwMode="auto">
            <a:xfrm>
              <a:off x="3877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7" name="Line 172"/>
            <p:cNvSpPr>
              <a:spLocks noChangeShapeType="1"/>
            </p:cNvSpPr>
            <p:nvPr/>
          </p:nvSpPr>
          <p:spPr bwMode="auto">
            <a:xfrm>
              <a:off x="3877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73"/>
            <p:cNvSpPr>
              <a:spLocks noChangeShapeType="1"/>
            </p:cNvSpPr>
            <p:nvPr/>
          </p:nvSpPr>
          <p:spPr bwMode="auto">
            <a:xfrm>
              <a:off x="3877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Rectangle 174"/>
            <p:cNvSpPr>
              <a:spLocks noChangeArrowheads="1"/>
            </p:cNvSpPr>
            <p:nvPr/>
          </p:nvSpPr>
          <p:spPr bwMode="auto">
            <a:xfrm>
              <a:off x="3888" y="3956"/>
              <a:ext cx="4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0" name="Line 175"/>
            <p:cNvSpPr>
              <a:spLocks noChangeShapeType="1"/>
            </p:cNvSpPr>
            <p:nvPr/>
          </p:nvSpPr>
          <p:spPr bwMode="auto">
            <a:xfrm>
              <a:off x="3888" y="395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176"/>
            <p:cNvSpPr>
              <a:spLocks noChangeArrowheads="1"/>
            </p:cNvSpPr>
            <p:nvPr/>
          </p:nvSpPr>
          <p:spPr bwMode="auto">
            <a:xfrm>
              <a:off x="4380" y="395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2" name="Line 177"/>
            <p:cNvSpPr>
              <a:spLocks noChangeShapeType="1"/>
            </p:cNvSpPr>
            <p:nvPr/>
          </p:nvSpPr>
          <p:spPr bwMode="auto">
            <a:xfrm>
              <a:off x="4380" y="39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78"/>
            <p:cNvSpPr>
              <a:spLocks noChangeShapeType="1"/>
            </p:cNvSpPr>
            <p:nvPr/>
          </p:nvSpPr>
          <p:spPr bwMode="auto">
            <a:xfrm>
              <a:off x="4380" y="3956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179"/>
            <p:cNvSpPr>
              <a:spLocks noChangeArrowheads="1"/>
            </p:cNvSpPr>
            <p:nvPr/>
          </p:nvSpPr>
          <p:spPr bwMode="auto">
            <a:xfrm>
              <a:off x="4391" y="3956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5" name="Line 180"/>
            <p:cNvSpPr>
              <a:spLocks noChangeShapeType="1"/>
            </p:cNvSpPr>
            <p:nvPr/>
          </p:nvSpPr>
          <p:spPr bwMode="auto">
            <a:xfrm>
              <a:off x="4391" y="3956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6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196" name="Rectangle 2"/>
          <p:cNvSpPr txBox="1">
            <a:spLocks noChangeArrowheads="1"/>
          </p:cNvSpPr>
          <p:nvPr/>
        </p:nvSpPr>
        <p:spPr>
          <a:xfrm>
            <a:off x="2166938" y="870212"/>
            <a:ext cx="10795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证明：</a:t>
            </a:r>
          </a:p>
        </p:txBody>
      </p:sp>
      <p:sp>
        <p:nvSpPr>
          <p:cNvPr id="197" name="Rectangle 11"/>
          <p:cNvSpPr>
            <a:spLocks noChangeArrowheads="1"/>
          </p:cNvSpPr>
          <p:nvPr/>
        </p:nvSpPr>
        <p:spPr bwMode="auto">
          <a:xfrm>
            <a:off x="2782889" y="5593026"/>
            <a:ext cx="9525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8" name="Rectangle 12"/>
          <p:cNvSpPr>
            <a:spLocks noChangeArrowheads="1"/>
          </p:cNvSpPr>
          <p:nvPr/>
        </p:nvSpPr>
        <p:spPr bwMode="auto">
          <a:xfrm>
            <a:off x="4030664" y="5942276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9" name="Rectangle 13"/>
          <p:cNvSpPr>
            <a:spLocks noChangeArrowheads="1"/>
          </p:cNvSpPr>
          <p:nvPr/>
        </p:nvSpPr>
        <p:spPr bwMode="auto">
          <a:xfrm>
            <a:off x="4745039" y="59422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0" name="Rectangle 14"/>
          <p:cNvSpPr>
            <a:spLocks noChangeArrowheads="1"/>
          </p:cNvSpPr>
          <p:nvPr/>
        </p:nvSpPr>
        <p:spPr bwMode="auto">
          <a:xfrm>
            <a:off x="8509001" y="59422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2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94033"/>
              </p:ext>
            </p:extLst>
          </p:nvPr>
        </p:nvGraphicFramePr>
        <p:xfrm>
          <a:off x="3175001" y="901963"/>
          <a:ext cx="11398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"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1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901963"/>
                        <a:ext cx="11398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矩形 201"/>
          <p:cNvSpPr/>
          <p:nvPr/>
        </p:nvSpPr>
        <p:spPr>
          <a:xfrm>
            <a:off x="2274889" y="1366306"/>
            <a:ext cx="806132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zh-CN" altLang="zh-CN" sz="2400" dirty="0">
                <a:latin typeface="+mj-lt"/>
                <a:ea typeface="+mj-ea"/>
                <a:cs typeface="+mj-cs"/>
              </a:rPr>
              <a:t>判断矩阵是一个正互反矩阵</a:t>
            </a:r>
            <a:r>
              <a:rPr lang="zh-CN" altLang="zh-CN" sz="20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positive reciprocal matrix</a:t>
            </a:r>
            <a:r>
              <a:rPr lang="zh-CN" altLang="zh-CN" sz="2000" dirty="0">
                <a:latin typeface="+mj-lt"/>
                <a:ea typeface="+mj-ea"/>
                <a:cs typeface="+mj-cs"/>
              </a:rPr>
              <a:t>）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3" name="对象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00789"/>
              </p:ext>
            </p:extLst>
          </p:nvPr>
        </p:nvGraphicFramePr>
        <p:xfrm>
          <a:off x="2826309" y="2077658"/>
          <a:ext cx="1498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7" name="公式" r:id="rId5" imgW="1497950" imgH="431613" progId="Equation.3">
                  <p:embed/>
                </p:oleObj>
              </mc:Choice>
              <mc:Fallback>
                <p:oleObj name="公式" r:id="rId5" imgW="1497950" imgH="431613" progId="Equation.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309" y="2077658"/>
                        <a:ext cx="1498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对象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16582"/>
              </p:ext>
            </p:extLst>
          </p:nvPr>
        </p:nvGraphicFramePr>
        <p:xfrm>
          <a:off x="2826309" y="2542795"/>
          <a:ext cx="38211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" name="Equation" r:id="rId7" imgW="1739900" imgH="254000" progId="Equation.DSMT4">
                  <p:embed/>
                </p:oleObj>
              </mc:Choice>
              <mc:Fallback>
                <p:oleObj name="Equation" r:id="rId7" imgW="1739900" imgH="2540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309" y="2542795"/>
                        <a:ext cx="38211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23437"/>
              </p:ext>
            </p:extLst>
          </p:nvPr>
        </p:nvGraphicFramePr>
        <p:xfrm>
          <a:off x="2671764" y="3194897"/>
          <a:ext cx="6127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4" y="3194897"/>
                        <a:ext cx="6127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Rectangle 2"/>
          <p:cNvSpPr txBox="1">
            <a:spLocks noChangeArrowheads="1"/>
          </p:cNvSpPr>
          <p:nvPr/>
        </p:nvSpPr>
        <p:spPr bwMode="auto">
          <a:xfrm>
            <a:off x="2274888" y="3159973"/>
            <a:ext cx="5397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设</a:t>
            </a:r>
          </a:p>
        </p:txBody>
      </p:sp>
      <p:sp>
        <p:nvSpPr>
          <p:cNvPr id="207" name="Rectangle 2"/>
          <p:cNvSpPr txBox="1">
            <a:spLocks noChangeArrowheads="1"/>
          </p:cNvSpPr>
          <p:nvPr/>
        </p:nvSpPr>
        <p:spPr bwMode="auto">
          <a:xfrm>
            <a:off x="3248026" y="3171084"/>
            <a:ext cx="27352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对应的特征向量是</a:t>
            </a:r>
          </a:p>
        </p:txBody>
      </p:sp>
      <p:graphicFrame>
        <p:nvGraphicFramePr>
          <p:cNvPr id="208" name="对象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04210"/>
              </p:ext>
            </p:extLst>
          </p:nvPr>
        </p:nvGraphicFramePr>
        <p:xfrm>
          <a:off x="5983289" y="3199660"/>
          <a:ext cx="24272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" name="Equation" r:id="rId11" imgW="1143000" imgH="241300" progId="Equation.DSMT4">
                  <p:embed/>
                </p:oleObj>
              </mc:Choice>
              <mc:Fallback>
                <p:oleObj name="Equation" r:id="rId11" imgW="1143000" imgH="2413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9" y="3199660"/>
                        <a:ext cx="24272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" name="Rectangle 2"/>
          <p:cNvSpPr txBox="1">
            <a:spLocks noChangeArrowheads="1"/>
          </p:cNvSpPr>
          <p:nvPr/>
        </p:nvSpPr>
        <p:spPr bwMode="auto">
          <a:xfrm>
            <a:off x="2274889" y="3754100"/>
            <a:ext cx="9731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则有</a:t>
            </a:r>
          </a:p>
        </p:txBody>
      </p:sp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24217"/>
              </p:ext>
            </p:extLst>
          </p:nvPr>
        </p:nvGraphicFramePr>
        <p:xfrm>
          <a:off x="3175001" y="3793786"/>
          <a:ext cx="1509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" name="Equation" r:id="rId13" imgW="698500" imgH="228600" progId="Equation.DSMT4">
                  <p:embed/>
                </p:oleObj>
              </mc:Choice>
              <mc:Fallback>
                <p:oleObj name="Equation" r:id="rId13" imgW="698500" imgH="2286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3793786"/>
                        <a:ext cx="15097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Rectangle 2"/>
          <p:cNvSpPr txBox="1">
            <a:spLocks noChangeArrowheads="1"/>
          </p:cNvSpPr>
          <p:nvPr/>
        </p:nvSpPr>
        <p:spPr bwMode="auto">
          <a:xfrm>
            <a:off x="2274889" y="4346837"/>
            <a:ext cx="8286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即：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51982"/>
              </p:ext>
            </p:extLst>
          </p:nvPr>
        </p:nvGraphicFramePr>
        <p:xfrm>
          <a:off x="3248025" y="4392875"/>
          <a:ext cx="41036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" name="Equation" r:id="rId15" imgW="2286000" imgH="939800" progId="Equation.DSMT4">
                  <p:embed/>
                </p:oleObj>
              </mc:Choice>
              <mc:Fallback>
                <p:oleObj name="Equation" r:id="rId15" imgW="2286000" imgH="9398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4392875"/>
                        <a:ext cx="4103688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0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99" grpId="0" animBg="1"/>
      <p:bldP spid="200" grpId="0" animBg="1"/>
      <p:bldP spid="202" grpId="0"/>
      <p:bldP spid="206" grpId="0"/>
      <p:bldP spid="207" grpId="0"/>
      <p:bldP spid="209" grpId="0"/>
      <p:bldP spid="2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1.1 </a:t>
            </a:r>
            <a:r>
              <a:rPr lang="zh-CN" altLang="en-US" b="1" dirty="0">
                <a:latin typeface="+mj-ea"/>
                <a:ea typeface="+mj-ea"/>
              </a:rPr>
              <a:t>历史演变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362201" y="1480775"/>
            <a:ext cx="7381875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ea typeface="黑体"/>
              </a:rPr>
              <a:t>Systems Analysis</a:t>
            </a:r>
            <a:r>
              <a:rPr lang="zh-CN" altLang="en-US" sz="2400" kern="0" dirty="0">
                <a:ea typeface="黑体"/>
              </a:rPr>
              <a:t>：由美国</a:t>
            </a:r>
            <a:r>
              <a:rPr lang="en-US" altLang="zh-CN" sz="2400" kern="0" dirty="0">
                <a:ea typeface="黑体"/>
              </a:rPr>
              <a:t>RNAD</a:t>
            </a:r>
            <a:r>
              <a:rPr lang="zh-CN" altLang="en-US" sz="2400" kern="0" dirty="0">
                <a:ea typeface="黑体"/>
              </a:rPr>
              <a:t>公司最早于</a:t>
            </a:r>
            <a:r>
              <a:rPr lang="en-US" altLang="zh-CN" sz="2400" kern="0" dirty="0">
                <a:ea typeface="黑体"/>
              </a:rPr>
              <a:t>20</a:t>
            </a:r>
            <a:r>
              <a:rPr lang="zh-CN" altLang="en-US" sz="2400" kern="0" dirty="0">
                <a:ea typeface="黑体"/>
              </a:rPr>
              <a:t>世纪</a:t>
            </a:r>
            <a:r>
              <a:rPr lang="en-US" altLang="zh-CN" sz="2400" kern="0" dirty="0">
                <a:ea typeface="黑体"/>
              </a:rPr>
              <a:t>40</a:t>
            </a:r>
            <a:r>
              <a:rPr lang="zh-CN" altLang="en-US" sz="2400" kern="0" dirty="0">
                <a:ea typeface="黑体"/>
              </a:rPr>
              <a:t>年代提出。早期用于武器系统的成本和效益分析，采用</a:t>
            </a:r>
            <a:r>
              <a:rPr lang="zh-CN" altLang="en-US" sz="2400" kern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定量</a:t>
            </a:r>
            <a:r>
              <a:rPr lang="zh-CN" altLang="en-US" sz="2400" kern="0" dirty="0">
                <a:ea typeface="黑体"/>
              </a:rPr>
              <a:t>分析。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ea typeface="黑体"/>
              </a:rPr>
              <a:t>70</a:t>
            </a:r>
            <a:r>
              <a:rPr lang="zh-CN" altLang="en-US" sz="2400" kern="0" dirty="0">
                <a:ea typeface="黑体"/>
              </a:rPr>
              <a:t>年代左右，推广到更广泛的领域，常常与制定政策相关。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ea typeface="黑体"/>
              </a:rPr>
              <a:t>80</a:t>
            </a:r>
            <a:r>
              <a:rPr lang="zh-CN" altLang="en-US" sz="2400" kern="0" dirty="0">
                <a:ea typeface="黑体"/>
              </a:rPr>
              <a:t>年代后，特别针对信息系统建设的中系统分析方法应用广泛：结构化</a:t>
            </a:r>
            <a:r>
              <a:rPr lang="zh-CN" altLang="en-US" sz="2400" kern="0" dirty="0">
                <a:ea typeface="黑体"/>
                <a:sym typeface="Wingdings" panose="05000000000000000000" pitchFamily="2" charset="2"/>
              </a:rPr>
              <a:t>原型法面向对象构件法。</a:t>
            </a:r>
            <a:endParaRPr lang="zh-CN" altLang="en-US" sz="2400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252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135189" y="1268414"/>
            <a:ext cx="1368425" cy="53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第一行：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31859"/>
              </p:ext>
            </p:extLst>
          </p:nvPr>
        </p:nvGraphicFramePr>
        <p:xfrm>
          <a:off x="3432175" y="1196975"/>
          <a:ext cx="4051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Equation" r:id="rId3" imgW="2006600" imgH="431800" progId="Equation.DSMT4">
                  <p:embed/>
                </p:oleObj>
              </mc:Choice>
              <mc:Fallback>
                <p:oleObj name="Equation" r:id="rId3" imgW="2006600" imgH="431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196975"/>
                        <a:ext cx="4051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135189" y="2205039"/>
            <a:ext cx="13684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第二行：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11521"/>
              </p:ext>
            </p:extLst>
          </p:nvPr>
        </p:nvGraphicFramePr>
        <p:xfrm>
          <a:off x="3381375" y="2133600"/>
          <a:ext cx="4154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Equation" r:id="rId5" imgW="2057400" imgH="431800" progId="Equation.DSMT4">
                  <p:embed/>
                </p:oleObj>
              </mc:Choice>
              <mc:Fallback>
                <p:oleObj name="Equation" r:id="rId5" imgW="2057400" imgH="4318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133600"/>
                        <a:ext cx="41544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424114" y="3011489"/>
            <a:ext cx="13684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…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152651" y="3592514"/>
            <a:ext cx="13684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第</a:t>
            </a:r>
            <a:r>
              <a:rPr lang="en-US" altLang="zh-CN" sz="2400">
                <a:solidFill>
                  <a:schemeClr val="tx1"/>
                </a:solidFill>
              </a:rPr>
              <a:t>n</a:t>
            </a:r>
            <a:r>
              <a:rPr lang="zh-CN" altLang="en-US" sz="2400">
                <a:solidFill>
                  <a:schemeClr val="tx1"/>
                </a:solidFill>
              </a:rPr>
              <a:t>行：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65798"/>
              </p:ext>
            </p:extLst>
          </p:nvPr>
        </p:nvGraphicFramePr>
        <p:xfrm>
          <a:off x="3384550" y="3521075"/>
          <a:ext cx="4179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" name="Equation" r:id="rId7" imgW="2070100" imgH="431800" progId="Equation.DSMT4">
                  <p:embed/>
                </p:oleObj>
              </mc:Choice>
              <mc:Fallback>
                <p:oleObj name="Equation" r:id="rId7" imgW="2070100" imgH="4318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521075"/>
                        <a:ext cx="41798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6672263" y="1136650"/>
            <a:ext cx="1079500" cy="10683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椭圆 29"/>
          <p:cNvSpPr>
            <a:spLocks noChangeArrowheads="1"/>
          </p:cNvSpPr>
          <p:nvPr/>
        </p:nvSpPr>
        <p:spPr bwMode="auto">
          <a:xfrm>
            <a:off x="4151314" y="3429000"/>
            <a:ext cx="1081087" cy="1066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椭圆 30"/>
          <p:cNvSpPr>
            <a:spLocks noChangeArrowheads="1"/>
          </p:cNvSpPr>
          <p:nvPr/>
        </p:nvSpPr>
        <p:spPr bwMode="auto">
          <a:xfrm>
            <a:off x="5159375" y="2119314"/>
            <a:ext cx="865188" cy="923925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4224338" y="1136651"/>
            <a:ext cx="863600" cy="923925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6780213" y="3546475"/>
            <a:ext cx="863600" cy="922338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162176" y="4797425"/>
            <a:ext cx="13684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即：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39293"/>
              </p:ext>
            </p:extLst>
          </p:nvPr>
        </p:nvGraphicFramePr>
        <p:xfrm>
          <a:off x="2982913" y="4797426"/>
          <a:ext cx="4368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Equation" r:id="rId9" imgW="2108200" imgH="482600" progId="Equation.DSMT4">
                  <p:embed/>
                </p:oleObj>
              </mc:Choice>
              <mc:Fallback>
                <p:oleObj name="Equation" r:id="rId9" imgW="2108200" imgH="482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797426"/>
                        <a:ext cx="4368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20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135189" y="1268414"/>
            <a:ext cx="4321175" cy="53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对这</a:t>
            </a:r>
            <a:r>
              <a:rPr lang="en-US" altLang="zh-CN" sz="2400" dirty="0"/>
              <a:t>n</a:t>
            </a:r>
            <a:r>
              <a:rPr lang="zh-CN" altLang="en-US" sz="2400" dirty="0"/>
              <a:t>个式子求和，得到：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09148"/>
              </p:ext>
            </p:extLst>
          </p:nvPr>
        </p:nvGraphicFramePr>
        <p:xfrm>
          <a:off x="5808664" y="1268413"/>
          <a:ext cx="33432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3" imgW="1854200" imgH="1397000" progId="Equation.DSMT4">
                  <p:embed/>
                </p:oleObj>
              </mc:Choice>
              <mc:Fallback>
                <p:oleObj name="Equation" r:id="rId3" imgW="1854200" imgH="13970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1268413"/>
                        <a:ext cx="3343275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135189" y="3317731"/>
            <a:ext cx="43195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由于：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28160"/>
              </p:ext>
            </p:extLst>
          </p:nvPr>
        </p:nvGraphicFramePr>
        <p:xfrm>
          <a:off x="3214688" y="3317731"/>
          <a:ext cx="33845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5" imgW="1625600" imgH="660400" progId="Equation.DSMT4">
                  <p:embed/>
                </p:oleObj>
              </mc:Choice>
              <mc:Fallback>
                <p:oleObj name="Equation" r:id="rId5" imgW="1625600" imgH="6604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317731"/>
                        <a:ext cx="338455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2108202" y="5109874"/>
            <a:ext cx="1108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所以：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7981"/>
              </p:ext>
            </p:extLst>
          </p:nvPr>
        </p:nvGraphicFramePr>
        <p:xfrm>
          <a:off x="3246438" y="4945063"/>
          <a:ext cx="38798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945063"/>
                        <a:ext cx="38798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7453314" y="5159881"/>
            <a:ext cx="1108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即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24058"/>
              </p:ext>
            </p:extLst>
          </p:nvPr>
        </p:nvGraphicFramePr>
        <p:xfrm>
          <a:off x="8007351" y="5090030"/>
          <a:ext cx="15287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9" imgW="520700" imgH="228600" progId="Equation.DSMT4">
                  <p:embed/>
                </p:oleObj>
              </mc:Choice>
              <mc:Fallback>
                <p:oleObj name="Equation" r:id="rId9" imgW="520700" imgH="2286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1" y="5090030"/>
                        <a:ext cx="15287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9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37" grpId="0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078712" y="908330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不一致的判断矩阵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09117"/>
              </p:ext>
            </p:extLst>
          </p:nvPr>
        </p:nvGraphicFramePr>
        <p:xfrm>
          <a:off x="3364706" y="1514475"/>
          <a:ext cx="5657374" cy="437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3" imgW="5956300" imgH="4610100" progId="Equation.3">
                  <p:embed/>
                </p:oleObj>
              </mc:Choice>
              <mc:Fallback>
                <p:oleObj name="公式" r:id="rId3" imgW="5956300" imgH="4610100" progId="Equation.3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706" y="1514475"/>
                        <a:ext cx="5657374" cy="4377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620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078712" y="908330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案例：</a:t>
            </a:r>
            <a:r>
              <a:rPr lang="zh-CN" altLang="en-US" b="1" dirty="0">
                <a:latin typeface="+mj-ea"/>
                <a:ea typeface="+mj-ea"/>
              </a:rPr>
              <a:t>一致和不一致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04310"/>
              </p:ext>
            </p:extLst>
          </p:nvPr>
        </p:nvGraphicFramePr>
        <p:xfrm>
          <a:off x="5095875" y="3704710"/>
          <a:ext cx="1498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公式" r:id="rId3" imgW="1497950" imgH="1231366" progId="Equation.3">
                  <p:embed/>
                </p:oleObj>
              </mc:Choice>
              <mc:Fallback>
                <p:oleObj name="公式" r:id="rId3" imgW="1497950" imgH="1231366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704710"/>
                        <a:ext cx="1498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74112"/>
              </p:ext>
            </p:extLst>
          </p:nvPr>
        </p:nvGraphicFramePr>
        <p:xfrm>
          <a:off x="4791076" y="2180711"/>
          <a:ext cx="2065337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文档" r:id="rId5" imgW="1972056" imgH="1636776" progId="Word.Document.8">
                  <p:embed/>
                </p:oleObj>
              </mc:Choice>
              <mc:Fallback>
                <p:oleObj name="文档" r:id="rId5" imgW="1972056" imgH="1636776" progId="Word.Document.8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6" y="2180711"/>
                        <a:ext cx="2065337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68575" y="317131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33438" y="1577747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学习氛围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18933"/>
              </p:ext>
            </p:extLst>
          </p:nvPr>
        </p:nvGraphicFramePr>
        <p:xfrm>
          <a:off x="2581275" y="3628510"/>
          <a:ext cx="1117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公式" r:id="rId7" imgW="1117600" imgH="1231900" progId="Equation.3">
                  <p:embed/>
                </p:oleObj>
              </mc:Choice>
              <mc:Fallback>
                <p:oleObj name="公式" r:id="rId7" imgW="1117600" imgH="123190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628510"/>
                        <a:ext cx="1117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77214"/>
              </p:ext>
            </p:extLst>
          </p:nvPr>
        </p:nvGraphicFramePr>
        <p:xfrm>
          <a:off x="2352675" y="2180710"/>
          <a:ext cx="197485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文档" r:id="rId9" imgW="1970532" imgH="1833372" progId="Word.Document.8">
                  <p:embed/>
                </p:oleObj>
              </mc:Choice>
              <mc:Fallback>
                <p:oleObj name="文档" r:id="rId9" imgW="1970532" imgH="1833372" progId="Word.Document.8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180710"/>
                        <a:ext cx="1974850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581275" y="1577747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学校生活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67722"/>
              </p:ext>
            </p:extLst>
          </p:nvPr>
        </p:nvGraphicFramePr>
        <p:xfrm>
          <a:off x="7839075" y="3704710"/>
          <a:ext cx="1485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公式" r:id="rId11" imgW="1485900" imgH="1231900" progId="Equation.3">
                  <p:embed/>
                </p:oleObj>
              </mc:Choice>
              <mc:Fallback>
                <p:oleObj name="公式" r:id="rId11" imgW="1485900" imgH="1231900" progId="Equation.3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3704710"/>
                        <a:ext cx="1485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92728"/>
              </p:ext>
            </p:extLst>
          </p:nvPr>
        </p:nvGraphicFramePr>
        <p:xfrm>
          <a:off x="7312025" y="2180710"/>
          <a:ext cx="1922462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1" name="文档" r:id="rId13" imgW="1972056" imgH="1658112" progId="Word.Document.8">
                  <p:embed/>
                </p:oleObj>
              </mc:Choice>
              <mc:Fallback>
                <p:oleObj name="文档" r:id="rId13" imgW="1972056" imgH="1658112" progId="Word.Document.8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025" y="2180710"/>
                        <a:ext cx="1922462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571907" y="157542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假期安排</a:t>
            </a:r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2778744" y="5135016"/>
            <a:ext cx="6337300" cy="519112"/>
            <a:chOff x="657" y="3249"/>
            <a:chExt cx="3992" cy="327"/>
          </a:xfrm>
        </p:grpSpPr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57" y="324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 dirty="0">
                  <a:solidFill>
                    <a:srgbClr val="E4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一致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245" y="324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 dirty="0">
                  <a:solidFill>
                    <a:srgbClr val="E4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一致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833" y="324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solidFill>
                    <a:srgbClr val="E4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不一致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0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078712" y="908330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2.4 AHP</a:t>
            </a:r>
            <a:r>
              <a:rPr lang="zh-CN" altLang="en-US" b="1" dirty="0">
                <a:latin typeface="+mj-ea"/>
                <a:ea typeface="+mj-ea"/>
              </a:rPr>
              <a:t>方法的后续发展</a:t>
            </a:r>
          </a:p>
        </p:txBody>
      </p:sp>
      <p:sp>
        <p:nvSpPr>
          <p:cNvPr id="25" name="矩形 24"/>
          <p:cNvSpPr/>
          <p:nvPr/>
        </p:nvSpPr>
        <p:spPr>
          <a:xfrm>
            <a:off x="2448418" y="1426624"/>
            <a:ext cx="779046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如何尽可能提高判断矩阵的一致性？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专家判断存在模糊性、不确定性，如何处理？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kern="0" dirty="0">
                <a:ea typeface="黑体"/>
              </a:rPr>
              <a:t>Scale[1,9]</a:t>
            </a:r>
            <a:r>
              <a:rPr lang="zh-CN" altLang="en-US" sz="2400" kern="0" dirty="0">
                <a:ea typeface="黑体"/>
              </a:rPr>
              <a:t>足够合理吗</a:t>
            </a:r>
            <a:r>
              <a:rPr lang="en-US" altLang="zh-CN" sz="2400" kern="0" dirty="0">
                <a:ea typeface="黑体"/>
              </a:rPr>
              <a:t>? </a:t>
            </a:r>
            <a:r>
              <a:rPr lang="zh-CN" altLang="en-US" sz="2400" kern="0" dirty="0">
                <a:ea typeface="黑体"/>
              </a:rPr>
              <a:t>还有更好的评价尺度吗？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群决策问题：如何将分歧的意见尽可能归纳、总结？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支持</a:t>
            </a:r>
            <a:r>
              <a:rPr lang="en-US" altLang="zh-CN" sz="2400" kern="0" dirty="0">
                <a:ea typeface="黑体"/>
              </a:rPr>
              <a:t>EM</a:t>
            </a:r>
            <a:r>
              <a:rPr lang="zh-CN" altLang="en-US" sz="2400" kern="0" dirty="0">
                <a:ea typeface="黑体"/>
              </a:rPr>
              <a:t>方法的数学理论是否存在？如何改进</a:t>
            </a:r>
            <a:r>
              <a:rPr lang="en-US" altLang="zh-CN" sz="2400" kern="0" dirty="0">
                <a:ea typeface="黑体"/>
              </a:rPr>
              <a:t>EM</a:t>
            </a:r>
            <a:r>
              <a:rPr lang="zh-CN" altLang="en-US" sz="2400" kern="0" dirty="0">
                <a:ea typeface="黑体"/>
              </a:rPr>
              <a:t>方法</a:t>
            </a:r>
            <a:r>
              <a:rPr lang="en-US" altLang="zh-CN" sz="2400" kern="0" dirty="0">
                <a:ea typeface="黑体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621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078712" y="908330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  <a:latin typeface="+mj-ea"/>
                <a:ea typeface="+mj-ea"/>
              </a:rPr>
              <a:t>改进判断矩阵的一致性</a:t>
            </a:r>
          </a:p>
        </p:txBody>
      </p:sp>
      <p:sp>
        <p:nvSpPr>
          <p:cNvPr id="25" name="矩形 24"/>
          <p:cNvSpPr/>
          <p:nvPr/>
        </p:nvSpPr>
        <p:spPr>
          <a:xfrm>
            <a:off x="2371417" y="1571111"/>
            <a:ext cx="7632441" cy="168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如果决策者依据实际存在的信息、或者可以验证的概念来作出判断，那么，总可以通过统计、枚举的办法改进判断矩阵的一致性的。</a:t>
            </a:r>
          </a:p>
        </p:txBody>
      </p:sp>
      <p:sp>
        <p:nvSpPr>
          <p:cNvPr id="2" name="矩形 1"/>
          <p:cNvSpPr/>
          <p:nvPr/>
        </p:nvSpPr>
        <p:spPr>
          <a:xfrm>
            <a:off x="2371416" y="3401103"/>
            <a:ext cx="7747944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prstClr val="black"/>
                </a:solidFill>
                <a:ea typeface="黑体"/>
              </a:rPr>
              <a:t>但是，如果决策者依据主观信息进行判断，就必须不断找出最不一致的判断信息，让专家们再次认真考虑。</a:t>
            </a:r>
          </a:p>
        </p:txBody>
      </p:sp>
    </p:spTree>
    <p:extLst>
      <p:ext uri="{BB962C8B-B14F-4D97-AF65-F5344CB8AC3E}">
        <p14:creationId xmlns:p14="http://schemas.microsoft.com/office/powerpoint/2010/main" val="5098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078712" y="908330"/>
            <a:ext cx="7357255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提高一致性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81251" y="1449210"/>
            <a:ext cx="54472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显然，一致的判断矩阵秩为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11607"/>
              </p:ext>
            </p:extLst>
          </p:nvPr>
        </p:nvGraphicFramePr>
        <p:xfrm>
          <a:off x="1943611" y="2184888"/>
          <a:ext cx="8257665" cy="19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3" imgW="3937000" imgH="939800" progId="Equation.DSMT4">
                  <p:embed/>
                </p:oleObj>
              </mc:Choice>
              <mc:Fallback>
                <p:oleObj name="Equation" r:id="rId3" imgW="3937000" imgH="939800" progId="Equation.DSMT4">
                  <p:embed/>
                  <p:pic>
                    <p:nvPicPr>
                      <p:cNvPr id="32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611" y="2184888"/>
                        <a:ext cx="8257665" cy="19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011334" y="4468834"/>
            <a:ext cx="7924800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280"/>
              </a:lnSpc>
              <a:spcBef>
                <a:spcPct val="50000"/>
              </a:spcBef>
              <a:buClrTx/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所以，要改进不一致的判断矩阵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，可以试图找到与它最接近的判断矩阵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，即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的偏差最小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37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149178" y="91560"/>
            <a:ext cx="2730843" cy="827263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AHP</a:t>
            </a:r>
            <a:r>
              <a:rPr lang="zh-CN" altLang="en-US" sz="2800" dirty="0"/>
              <a:t>应用方法总结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44813" y="798897"/>
            <a:ext cx="8013048" cy="5399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80"/>
              </a:lnSpc>
              <a:buNone/>
            </a:pPr>
            <a:r>
              <a:rPr lang="en-US" altLang="zh-CN" sz="2400" dirty="0">
                <a:solidFill>
                  <a:srgbClr val="E40000"/>
                </a:solidFill>
              </a:rPr>
              <a:t>Step1 </a:t>
            </a:r>
            <a:r>
              <a:rPr lang="zh-CN" altLang="en-US" sz="2400" dirty="0">
                <a:solidFill>
                  <a:srgbClr val="800080"/>
                </a:solidFill>
              </a:rPr>
              <a:t>建立层次结构模型</a:t>
            </a:r>
          </a:p>
          <a:p>
            <a:pPr lvl="1">
              <a:lnSpc>
                <a:spcPts val="328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最高层：解决问题的目的</a:t>
            </a:r>
          </a:p>
          <a:p>
            <a:pPr lvl="1">
              <a:lnSpc>
                <a:spcPts val="328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中间层：采用某种政策、措施来实现预定目标所涉及的中间环节，一般是策略层、约束层、准则层</a:t>
            </a:r>
          </a:p>
          <a:p>
            <a:pPr lvl="1">
              <a:lnSpc>
                <a:spcPts val="328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最低层：解决问题的措施或政策（方案）</a:t>
            </a:r>
          </a:p>
          <a:p>
            <a:pPr>
              <a:lnSpc>
                <a:spcPts val="3280"/>
              </a:lnSpc>
              <a:buNone/>
            </a:pPr>
            <a:r>
              <a:rPr lang="en-US" altLang="zh-CN" sz="2400" dirty="0">
                <a:solidFill>
                  <a:srgbClr val="E40000"/>
                </a:solidFill>
              </a:rPr>
              <a:t>Step2 </a:t>
            </a:r>
            <a:r>
              <a:rPr lang="zh-CN" altLang="en-US" sz="2400" dirty="0">
                <a:solidFill>
                  <a:srgbClr val="800080"/>
                </a:solidFill>
              </a:rPr>
              <a:t>构造判断矩阵</a:t>
            </a:r>
            <a:r>
              <a:rPr lang="zh-CN" altLang="en-US" sz="2400" dirty="0"/>
              <a:t>：</a:t>
            </a:r>
            <a:r>
              <a:rPr lang="zh-CN" altLang="en-US" sz="2000" b="0" dirty="0"/>
              <a:t>反复应用两两比较法</a:t>
            </a:r>
            <a:endParaRPr lang="zh-CN" altLang="en-US" sz="2400" b="0" dirty="0"/>
          </a:p>
          <a:p>
            <a:pPr>
              <a:lnSpc>
                <a:spcPts val="3280"/>
              </a:lnSpc>
              <a:buNone/>
            </a:pPr>
            <a:r>
              <a:rPr lang="en-US" altLang="zh-CN" sz="2400" dirty="0">
                <a:solidFill>
                  <a:srgbClr val="E40000"/>
                </a:solidFill>
              </a:rPr>
              <a:t>Step3 </a:t>
            </a:r>
            <a:r>
              <a:rPr lang="zh-CN" altLang="en-US" sz="2400" dirty="0">
                <a:solidFill>
                  <a:srgbClr val="800080"/>
                </a:solidFill>
              </a:rPr>
              <a:t>层次单排序</a:t>
            </a:r>
            <a:r>
              <a:rPr lang="zh-CN" altLang="en-US" sz="2400" dirty="0"/>
              <a:t>：</a:t>
            </a:r>
            <a:r>
              <a:rPr lang="zh-CN" altLang="en-US" sz="2000" b="0" dirty="0"/>
              <a:t>对本层次所有因素相对于上层次而言的重要性进行排序（</a:t>
            </a:r>
            <a:r>
              <a:rPr lang="en-US" altLang="zh-CN" sz="2000" b="0" dirty="0"/>
              <a:t>EM</a:t>
            </a:r>
            <a:r>
              <a:rPr lang="zh-CN" altLang="en-US" sz="2000" b="0" dirty="0"/>
              <a:t>方法、一致性检验、必要时调整判断矩阵）</a:t>
            </a:r>
            <a:endParaRPr lang="en-US" altLang="zh-CN" sz="2000" b="0" dirty="0"/>
          </a:p>
          <a:p>
            <a:pPr>
              <a:lnSpc>
                <a:spcPts val="3280"/>
              </a:lnSpc>
              <a:buNone/>
            </a:pPr>
            <a:r>
              <a:rPr lang="en-US" altLang="zh-CN" sz="2400" dirty="0">
                <a:solidFill>
                  <a:srgbClr val="E40000"/>
                </a:solidFill>
              </a:rPr>
              <a:t>Step4 </a:t>
            </a:r>
            <a:r>
              <a:rPr lang="zh-CN" altLang="en-US" sz="2400" dirty="0">
                <a:solidFill>
                  <a:srgbClr val="800080"/>
                </a:solidFill>
              </a:rPr>
              <a:t>层次总排序</a:t>
            </a:r>
            <a:r>
              <a:rPr lang="zh-CN" altLang="en-US" sz="2400" dirty="0"/>
              <a:t>：</a:t>
            </a:r>
            <a:r>
              <a:rPr lang="zh-CN" altLang="en-US" sz="2000" b="0" dirty="0"/>
              <a:t>从上到下逐层顺序进行，得到层次总排序（总得分）</a:t>
            </a:r>
            <a:endParaRPr lang="zh-CN" altLang="en-US" sz="2400" b="0" dirty="0"/>
          </a:p>
          <a:p>
            <a:pPr>
              <a:lnSpc>
                <a:spcPts val="3280"/>
              </a:lnSpc>
              <a:buNone/>
            </a:pPr>
            <a:r>
              <a:rPr lang="en-US" altLang="zh-CN" sz="2400" dirty="0">
                <a:solidFill>
                  <a:srgbClr val="E40000"/>
                </a:solidFill>
              </a:rPr>
              <a:t>Step5 </a:t>
            </a:r>
            <a:r>
              <a:rPr lang="zh-CN" altLang="en-US" sz="2400" dirty="0">
                <a:solidFill>
                  <a:srgbClr val="800080"/>
                </a:solidFill>
              </a:rPr>
              <a:t>一致性检验</a:t>
            </a:r>
            <a:r>
              <a:rPr lang="zh-CN" altLang="en-US" sz="2400" dirty="0"/>
              <a:t>：</a:t>
            </a:r>
            <a:r>
              <a:rPr lang="zh-CN" altLang="en-US" sz="2000" b="0" dirty="0"/>
              <a:t>总排序是否一致</a:t>
            </a:r>
          </a:p>
        </p:txBody>
      </p:sp>
    </p:spTree>
    <p:extLst>
      <p:ext uri="{BB962C8B-B14F-4D97-AF65-F5344CB8AC3E}">
        <p14:creationId xmlns:p14="http://schemas.microsoft.com/office/powerpoint/2010/main" val="5469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643449" y="-200842"/>
            <a:ext cx="3188043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知识扩展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7763" y="1320801"/>
            <a:ext cx="79930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en-US" altLang="zh-CN" sz="2400" dirty="0" err="1">
                <a:hlinkClick r:id="rId2" action="ppaction://hlinkfile"/>
              </a:rPr>
              <a:t>Saaty</a:t>
            </a:r>
            <a:r>
              <a:rPr lang="zh-CN" altLang="en-US" sz="2400" dirty="0">
                <a:hlinkClick r:id="rId2" action="ppaction://hlinkfile"/>
              </a:rPr>
              <a:t>教授的论文</a:t>
            </a:r>
            <a:endParaRPr lang="zh-CN" altLang="en-US" sz="2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17763" y="2133649"/>
            <a:ext cx="79930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en-US" altLang="zh-CN" sz="2400" dirty="0">
                <a:hlinkClick r:id="rId3" action="ppaction://hlinkfile"/>
              </a:rPr>
              <a:t>AHP</a:t>
            </a:r>
            <a:r>
              <a:rPr lang="zh-CN" altLang="en-US" sz="2400" dirty="0">
                <a:hlinkClick r:id="rId3" action="ppaction://hlinkfile"/>
              </a:rPr>
              <a:t>方法的优缺点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1544595" y="-205582"/>
            <a:ext cx="4275438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Reference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33600" y="1524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defTabSz="914400" eaLnBrk="1" hangingPunct="1">
              <a:buClr>
                <a:srgbClr val="0066CC"/>
              </a:buClr>
              <a:defRPr/>
            </a:pP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Saaty,T.L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., The analytic hierarchy process: planning, priority setting, resource allocation, McGraw Hill 1980</a:t>
            </a:r>
          </a:p>
          <a:p>
            <a:pPr defTabSz="914400" eaLnBrk="1" hangingPunct="1">
              <a:buClr>
                <a:srgbClr val="0066CC"/>
              </a:buClr>
              <a:defRPr/>
            </a:pP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 </a:t>
            </a: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Blankmeyer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, E., Approaches to consistency adjustment, JOTA,54:(3), 479-88, 1987</a:t>
            </a:r>
          </a:p>
          <a:p>
            <a:pPr defTabSz="914400" eaLnBrk="1" hangingPunct="1">
              <a:buClr>
                <a:srgbClr val="0066CC"/>
              </a:buClr>
              <a:defRPr/>
            </a:pP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Rosenbloom, E.S., A probabilistic interpretation of the final rankings in AHP, Euro. J. Of </a:t>
            </a: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Oper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. Res, 96: 371-378, 1996</a:t>
            </a:r>
          </a:p>
          <a:p>
            <a:pPr defTabSz="914400" eaLnBrk="1" hangingPunct="1">
              <a:buClr>
                <a:srgbClr val="0066CC"/>
              </a:buClr>
              <a:defRPr/>
            </a:pP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Xu, Z., Wei, C., A consistency improving method in AHP, Euro. J. Of </a:t>
            </a: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Oper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. Res,116: 443-9, 1999</a:t>
            </a:r>
          </a:p>
          <a:p>
            <a:pPr defTabSz="914400" eaLnBrk="1" hangingPunct="1">
              <a:buClr>
                <a:srgbClr val="0066CC"/>
              </a:buClr>
              <a:defRPr/>
            </a:pP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Sekitani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, K., </a:t>
            </a: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Yamaki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, N., A logical interpretation for the eigenvalue method in AHP, J. Of  </a:t>
            </a:r>
            <a:r>
              <a:rPr lang="en-US" altLang="zh-CN" sz="2000" kern="0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Oper</a:t>
            </a: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Arial"/>
                <a:ea typeface="黑体"/>
              </a:rPr>
              <a:t>. Res. Soc. Of Japan, 42:219-, 1999</a:t>
            </a:r>
          </a:p>
          <a:p>
            <a:pPr defTabSz="914400" eaLnBrk="1" hangingPunct="1">
              <a:buClr>
                <a:srgbClr val="0066CC"/>
              </a:buClr>
              <a:defRPr/>
            </a:pPr>
            <a:endParaRPr lang="en-US" altLang="zh-CN" sz="2400" kern="0" dirty="0">
              <a:solidFill>
                <a:srgbClr val="003399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373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1.2 </a:t>
            </a:r>
            <a:r>
              <a:rPr lang="zh-CN" altLang="en-US" b="1" dirty="0">
                <a:latin typeface="+mj-ea"/>
                <a:ea typeface="+mj-ea"/>
              </a:rPr>
              <a:t>定义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362201" y="1480776"/>
            <a:ext cx="738187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广义：等同于</a:t>
            </a:r>
            <a:r>
              <a:rPr lang="zh-CN" altLang="en-US" sz="2400" kern="0" dirty="0">
                <a:solidFill>
                  <a:srgbClr val="FF0000"/>
                </a:solidFill>
                <a:ea typeface="黑体"/>
              </a:rPr>
              <a:t>系统工程</a:t>
            </a:r>
            <a:endParaRPr lang="en-US" altLang="zh-CN" sz="2400" kern="0" dirty="0">
              <a:solidFill>
                <a:srgbClr val="FF0000"/>
              </a:solidFill>
              <a:ea typeface="黑体"/>
            </a:endParaRP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狭义：通过一系列步骤，帮助领导者选择最优方案的一种系统方法</a:t>
            </a:r>
            <a:endParaRPr lang="en-US" altLang="zh-CN" sz="2400" kern="0" dirty="0">
              <a:ea typeface="黑体"/>
            </a:endParaRP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是实现科学决策的重要工具</a:t>
            </a:r>
          </a:p>
        </p:txBody>
      </p:sp>
    </p:spTree>
    <p:extLst>
      <p:ext uri="{BB962C8B-B14F-4D97-AF65-F5344CB8AC3E}">
        <p14:creationId xmlns:p14="http://schemas.microsoft.com/office/powerpoint/2010/main" val="7900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8161" y="891866"/>
            <a:ext cx="9290824" cy="3819525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感谢同学们的支持！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5400" dirty="0" smtClean="0"/>
              <a:t>祝所有同学期末取得好成绩！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747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1.3 </a:t>
            </a:r>
            <a:r>
              <a:rPr lang="zh-CN" altLang="en-US" b="1" dirty="0">
                <a:latin typeface="+mj-ea"/>
                <a:ea typeface="+mj-ea"/>
              </a:rPr>
              <a:t>系统评价过程需要考虑的要素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362202" y="1480775"/>
            <a:ext cx="35877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目标（</a:t>
            </a:r>
            <a:r>
              <a:rPr lang="en-US" altLang="zh-CN" sz="2000" kern="0" dirty="0">
                <a:ea typeface="黑体"/>
              </a:rPr>
              <a:t>Objective</a:t>
            </a:r>
            <a:r>
              <a:rPr lang="zh-CN" altLang="en-US" sz="2000" kern="0" dirty="0">
                <a:ea typeface="黑体"/>
              </a:rPr>
              <a:t>）</a:t>
            </a:r>
            <a:endParaRPr lang="en-US" altLang="zh-CN" sz="2000" kern="0" dirty="0">
              <a:ea typeface="黑体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可行方案（</a:t>
            </a:r>
            <a:r>
              <a:rPr lang="en-US" altLang="zh-CN" sz="2000" kern="0" dirty="0">
                <a:ea typeface="黑体"/>
              </a:rPr>
              <a:t>Feasible designs, Alternatives</a:t>
            </a:r>
            <a:r>
              <a:rPr lang="zh-CN" altLang="en-US" sz="2000" kern="0" dirty="0">
                <a:ea typeface="黑体"/>
              </a:rPr>
              <a:t>）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费用（</a:t>
            </a:r>
            <a:r>
              <a:rPr lang="en-US" altLang="zh-CN" sz="2000" kern="0" dirty="0">
                <a:ea typeface="黑体"/>
              </a:rPr>
              <a:t>Cost</a:t>
            </a:r>
            <a:r>
              <a:rPr lang="zh-CN" altLang="en-US" sz="2000" kern="0" dirty="0">
                <a:ea typeface="黑体"/>
              </a:rPr>
              <a:t>）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模型（</a:t>
            </a:r>
            <a:r>
              <a:rPr lang="en-US" altLang="zh-CN" sz="2000" kern="0" dirty="0">
                <a:ea typeface="黑体"/>
              </a:rPr>
              <a:t>Model</a:t>
            </a:r>
            <a:r>
              <a:rPr lang="zh-CN" altLang="en-US" sz="2000" kern="0" dirty="0">
                <a:ea typeface="黑体"/>
              </a:rPr>
              <a:t>）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效果（</a:t>
            </a:r>
            <a:r>
              <a:rPr lang="en-US" altLang="zh-CN" sz="2000" kern="0" dirty="0">
                <a:ea typeface="黑体"/>
              </a:rPr>
              <a:t>Effect, Results</a:t>
            </a:r>
            <a:r>
              <a:rPr lang="zh-CN" altLang="en-US" sz="2000" kern="0" dirty="0">
                <a:ea typeface="黑体"/>
              </a:rPr>
              <a:t>）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准则（</a:t>
            </a:r>
            <a:r>
              <a:rPr lang="en-US" altLang="zh-CN" sz="2000" kern="0" dirty="0">
                <a:ea typeface="黑体"/>
              </a:rPr>
              <a:t>Criterion</a:t>
            </a:r>
            <a:r>
              <a:rPr lang="zh-CN" altLang="en-US" sz="2000" kern="0" dirty="0">
                <a:ea typeface="黑体"/>
              </a:rPr>
              <a:t>）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ea typeface="黑体"/>
              </a:rPr>
              <a:t>结论（</a:t>
            </a:r>
            <a:r>
              <a:rPr lang="en-US" altLang="zh-CN" sz="2000" kern="0" dirty="0">
                <a:ea typeface="黑体"/>
              </a:rPr>
              <a:t>Conclusion</a:t>
            </a:r>
            <a:r>
              <a:rPr lang="zh-CN" altLang="en-US" sz="2000" kern="0" dirty="0">
                <a:ea typeface="黑体"/>
              </a:rPr>
              <a:t>）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5657851" y="1886934"/>
            <a:ext cx="4591050" cy="3494109"/>
            <a:chOff x="2472" y="1207"/>
            <a:chExt cx="3039" cy="2359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787" y="1207"/>
              <a:ext cx="680" cy="272"/>
            </a:xfrm>
            <a:prstGeom prst="rect">
              <a:avLst/>
            </a:prstGeom>
            <a:solidFill>
              <a:schemeClr val="accent4">
                <a:alpha val="29019"/>
              </a:schemeClr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 dirty="0">
                  <a:solidFill>
                    <a:schemeClr val="accent5">
                      <a:lumMod val="50000"/>
                    </a:schemeClr>
                  </a:solidFill>
                </a:rPr>
                <a:t>目标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243" y="2432"/>
              <a:ext cx="499" cy="272"/>
            </a:xfrm>
            <a:prstGeom prst="rect">
              <a:avLst/>
            </a:prstGeom>
            <a:solidFill>
              <a:schemeClr val="accent4">
                <a:alpha val="29019"/>
              </a:schemeClr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 dirty="0">
                  <a:solidFill>
                    <a:schemeClr val="accent5">
                      <a:lumMod val="50000"/>
                    </a:schemeClr>
                  </a:solidFill>
                </a:rPr>
                <a:t>模型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332" y="2341"/>
              <a:ext cx="545" cy="408"/>
            </a:xfrm>
            <a:prstGeom prst="flowChartDelay">
              <a:avLst/>
            </a:prstGeom>
            <a:solidFill>
              <a:schemeClr val="accent4">
                <a:alpha val="38039"/>
              </a:schemeClr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 dirty="0">
                  <a:solidFill>
                    <a:schemeClr val="accent5">
                      <a:lumMod val="50000"/>
                    </a:schemeClr>
                  </a:solidFill>
                </a:rPr>
                <a:t>准则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472" y="1933"/>
              <a:ext cx="272" cy="272"/>
            </a:xfrm>
            <a:prstGeom prst="ellipse">
              <a:avLst/>
            </a:prstGeom>
            <a:solidFill>
              <a:srgbClr val="CCFFCC">
                <a:alpha val="47058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2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72" y="2296"/>
              <a:ext cx="272" cy="272"/>
            </a:xfrm>
            <a:prstGeom prst="ellipse">
              <a:avLst/>
            </a:prstGeom>
            <a:solidFill>
              <a:srgbClr val="CCFFCC">
                <a:alpha val="47058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2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2472" y="2840"/>
              <a:ext cx="272" cy="272"/>
            </a:xfrm>
            <a:prstGeom prst="ellipse">
              <a:avLst/>
            </a:prstGeom>
            <a:solidFill>
              <a:srgbClr val="CCFFCC">
                <a:alpha val="47058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2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789" y="2069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971" y="2553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742" y="2478"/>
              <a:ext cx="59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742" y="2659"/>
              <a:ext cx="59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696" y="2115"/>
              <a:ext cx="6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效果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chemeClr val="accent5">
                      <a:lumMod val="50000"/>
                    </a:schemeClr>
                  </a:solidFill>
                </a:rPr>
                <a:t>(+)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651" y="2704"/>
              <a:ext cx="6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费用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chemeClr val="accent5">
                      <a:lumMod val="50000"/>
                    </a:schemeClr>
                  </a:solidFill>
                </a:rPr>
                <a:t>(-)</a:t>
              </a:r>
            </a:p>
          </p:txBody>
        </p:sp>
        <p:sp>
          <p:nvSpPr>
            <p:cNvPr id="26" name="AutoShape 17"/>
            <p:cNvSpPr>
              <a:spLocks/>
            </p:cNvSpPr>
            <p:nvPr/>
          </p:nvSpPr>
          <p:spPr bwMode="auto">
            <a:xfrm flipH="1">
              <a:off x="5012" y="2044"/>
              <a:ext cx="136" cy="953"/>
            </a:xfrm>
            <a:prstGeom prst="rightBrace">
              <a:avLst>
                <a:gd name="adj1" fmla="val 58395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4876" y="2523"/>
              <a:ext cx="1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8" name="Oval 19"/>
            <p:cNvSpPr>
              <a:spLocks noChangeArrowheads="1"/>
            </p:cNvSpPr>
            <p:nvPr/>
          </p:nvSpPr>
          <p:spPr bwMode="auto">
            <a:xfrm>
              <a:off x="5239" y="1933"/>
              <a:ext cx="272" cy="272"/>
            </a:xfrm>
            <a:prstGeom prst="ellipse">
              <a:avLst/>
            </a:prstGeom>
            <a:solidFill>
              <a:srgbClr val="CCFFCC">
                <a:alpha val="47058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2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" name="Oval 20"/>
            <p:cNvSpPr>
              <a:spLocks noChangeArrowheads="1"/>
            </p:cNvSpPr>
            <p:nvPr/>
          </p:nvSpPr>
          <p:spPr bwMode="auto">
            <a:xfrm>
              <a:off x="5239" y="2296"/>
              <a:ext cx="272" cy="272"/>
            </a:xfrm>
            <a:prstGeom prst="ellipse">
              <a:avLst/>
            </a:prstGeom>
            <a:solidFill>
              <a:srgbClr val="CCFFCC">
                <a:alpha val="47058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2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auto">
            <a:xfrm>
              <a:off x="5239" y="2840"/>
              <a:ext cx="272" cy="272"/>
            </a:xfrm>
            <a:prstGeom prst="ellipse">
              <a:avLst/>
            </a:prstGeom>
            <a:solidFill>
              <a:srgbClr val="CCFFCC">
                <a:alpha val="47058"/>
              </a:srgbClr>
            </a:solidFill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200" b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286" y="1480"/>
              <a:ext cx="408" cy="86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H="1">
              <a:off x="2699" y="1389"/>
              <a:ext cx="1043" cy="54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4422" y="1616"/>
              <a:ext cx="6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评价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789" y="1389"/>
              <a:ext cx="6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472" y="3113"/>
              <a:ext cx="6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可行方案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649" y="3203"/>
              <a:ext cx="86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结论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chemeClr val="accent5">
                      <a:lumMod val="50000"/>
                    </a:schemeClr>
                  </a:solidFill>
                </a:rPr>
                <a:t>（方案排序）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9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1.4 </a:t>
            </a:r>
            <a:r>
              <a:rPr lang="zh-CN" altLang="en-US" b="1" dirty="0">
                <a:latin typeface="+mj-ea"/>
                <a:ea typeface="+mj-ea"/>
              </a:rPr>
              <a:t>系统评价过程需遵循的原则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362201" y="1480776"/>
            <a:ext cx="7381875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内部因素与外部因素相结合</a:t>
            </a:r>
            <a:endParaRPr lang="en-US" altLang="zh-CN" sz="2400" kern="0" dirty="0">
              <a:ea typeface="黑体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近期与远期利益相结合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局部效益与总体效益相结合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定性分析与定量分析相结合</a:t>
            </a:r>
          </a:p>
        </p:txBody>
      </p:sp>
    </p:spTree>
    <p:extLst>
      <p:ext uri="{BB962C8B-B14F-4D97-AF65-F5344CB8AC3E}">
        <p14:creationId xmlns:p14="http://schemas.microsoft.com/office/powerpoint/2010/main" val="38597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11334" y="973595"/>
            <a:ext cx="8587068" cy="540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1.5 </a:t>
            </a:r>
            <a:r>
              <a:rPr lang="zh-CN" altLang="en-US" b="1" dirty="0">
                <a:latin typeface="+mj-ea"/>
                <a:ea typeface="+mj-ea"/>
              </a:rPr>
              <a:t>系统评价要点</a:t>
            </a:r>
            <a:endParaRPr lang="en-US" altLang="zh-CN" dirty="0"/>
          </a:p>
        </p:txBody>
      </p:sp>
      <p:graphicFrame>
        <p:nvGraphicFramePr>
          <p:cNvPr id="11" name="Group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33659"/>
              </p:ext>
            </p:extLst>
          </p:nvPr>
        </p:nvGraphicFramePr>
        <p:xfrm>
          <a:off x="2276475" y="1833515"/>
          <a:ext cx="7867650" cy="30543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项目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为什么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应该如何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采取什么对策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目的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对象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为什么提出这个问题？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为什么从此入手？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应提什么？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应找哪个人？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删去工作中不必要部分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时间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地点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人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为什么在这时做？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为什么在这里做？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为什么由此人做？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应何时做？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应在何处做？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应由谁做？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合并重复的工作内容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方法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为什么这样做？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如何去做？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使工作尽量简化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05899" y="902878"/>
            <a:ext cx="7381875" cy="381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C00000"/>
                </a:solidFill>
                <a:ea typeface="黑体"/>
              </a:rPr>
              <a:t>起源</a:t>
            </a:r>
            <a:r>
              <a:rPr lang="zh-CN" altLang="en-US" sz="2400" kern="0" dirty="0">
                <a:ea typeface="黑体"/>
              </a:rPr>
              <a:t>：</a:t>
            </a:r>
            <a:r>
              <a:rPr lang="en-US" altLang="zh-CN" sz="2400" kern="0" dirty="0">
                <a:ea typeface="黑体"/>
              </a:rPr>
              <a:t>20</a:t>
            </a:r>
            <a:r>
              <a:rPr lang="zh-CN" altLang="en-US" sz="2400" kern="0" dirty="0">
                <a:ea typeface="黑体"/>
              </a:rPr>
              <a:t>世纪</a:t>
            </a:r>
            <a:r>
              <a:rPr lang="en-US" altLang="zh-CN" sz="2400" kern="0" dirty="0">
                <a:ea typeface="黑体"/>
              </a:rPr>
              <a:t>70</a:t>
            </a:r>
            <a:r>
              <a:rPr lang="zh-CN" altLang="en-US" sz="2400" kern="0" dirty="0">
                <a:ea typeface="黑体"/>
              </a:rPr>
              <a:t>年代由美国</a:t>
            </a:r>
            <a:r>
              <a:rPr lang="en-US" altLang="zh-CN" sz="2400" kern="0" dirty="0" err="1">
                <a:ea typeface="黑体"/>
              </a:rPr>
              <a:t>Saaty</a:t>
            </a:r>
            <a:r>
              <a:rPr lang="zh-CN" altLang="en-US" sz="2400" kern="0" dirty="0">
                <a:ea typeface="黑体"/>
              </a:rPr>
              <a:t>教授提出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kern="0" dirty="0" err="1">
                <a:ea typeface="黑体"/>
              </a:rPr>
              <a:t>Saaty,Thomos</a:t>
            </a:r>
            <a:r>
              <a:rPr lang="en-US" altLang="zh-CN" sz="2400" kern="0" dirty="0">
                <a:ea typeface="黑体"/>
              </a:rPr>
              <a:t> L, The analytic hierarchy process: planning, priority setting, resource allocation, McGraw Hill 1980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黑体"/>
              </a:rPr>
              <a:t>请参考</a:t>
            </a:r>
            <a:r>
              <a:rPr lang="zh-CN" altLang="en-US" sz="2400" kern="0" dirty="0">
                <a:solidFill>
                  <a:srgbClr val="7030A0"/>
                </a:solidFill>
                <a:ea typeface="黑体"/>
              </a:rPr>
              <a:t>第二章课后材料 </a:t>
            </a:r>
            <a:r>
              <a:rPr lang="en-US" altLang="zh-CN" sz="2400" kern="0" dirty="0">
                <a:solidFill>
                  <a:srgbClr val="7030A0"/>
                </a:solidFill>
                <a:ea typeface="黑体"/>
              </a:rPr>
              <a:t>AHP6saaty_2008.pdf</a:t>
            </a:r>
          </a:p>
        </p:txBody>
      </p:sp>
    </p:spTree>
    <p:extLst>
      <p:ext uri="{BB962C8B-B14F-4D97-AF65-F5344CB8AC3E}">
        <p14:creationId xmlns:p14="http://schemas.microsoft.com/office/powerpoint/2010/main" val="41557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黑体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" id="{B2C3723B-16CE-4011-B571-11BCF285F58B}" vid="{1D6648D0-3F61-4746-B67D-71A53C7A55C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3675</Words>
  <Application>Microsoft Office PowerPoint</Application>
  <PresentationFormat>宽屏</PresentationFormat>
  <Paragraphs>399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等线</vt:lpstr>
      <vt:lpstr>黑体</vt:lpstr>
      <vt:lpstr>华文新魏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主题</vt:lpstr>
      <vt:lpstr>Document</vt:lpstr>
      <vt:lpstr>Equation</vt:lpstr>
      <vt:lpstr>文档</vt:lpstr>
      <vt:lpstr>公式</vt:lpstr>
      <vt:lpstr>PowerPoint 演示文稿</vt:lpstr>
      <vt:lpstr>模块四：  系统评价方法 层次分析法AHP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AHP应用方法总结</vt:lpstr>
      <vt:lpstr>知识扩展</vt:lpstr>
      <vt:lpstr>Reference</vt:lpstr>
      <vt:lpstr>感谢同学们的支持！  祝所有同学期末取得好成绩！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张若冰</dc:creator>
  <cp:lastModifiedBy>jgb</cp:lastModifiedBy>
  <cp:revision>299</cp:revision>
  <cp:lastPrinted>2017-09-26T11:14:02Z</cp:lastPrinted>
  <dcterms:created xsi:type="dcterms:W3CDTF">2017-09-22T12:29:02Z</dcterms:created>
  <dcterms:modified xsi:type="dcterms:W3CDTF">2022-05-23T04:16:48Z</dcterms:modified>
</cp:coreProperties>
</file>