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2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264634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250529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416360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279888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319200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127033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38779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296892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16405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327100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AA515D-10BB-4EB4-A5C2-7D7C92A72E53}" type="datetimeFigureOut">
              <a:rPr lang="zh-CN" altLang="en-US" smtClean="0"/>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123216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A515D-10BB-4EB4-A5C2-7D7C92A72E53}" type="datetimeFigureOut">
              <a:rPr lang="zh-CN" altLang="en-US" smtClean="0"/>
              <a:t>2023/3/20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92E93-6804-465D-B9EF-2CC70637EFDA}" type="slidenum">
              <a:rPr lang="zh-CN" altLang="en-US" smtClean="0"/>
              <a:t>‹#›</a:t>
            </a:fld>
            <a:endParaRPr lang="zh-CN" altLang="en-US"/>
          </a:p>
        </p:txBody>
      </p:sp>
    </p:spTree>
    <p:extLst>
      <p:ext uri="{BB962C8B-B14F-4D97-AF65-F5344CB8AC3E}">
        <p14:creationId xmlns:p14="http://schemas.microsoft.com/office/powerpoint/2010/main" val="27574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23528" y="225425"/>
            <a:ext cx="8512464" cy="587375"/>
          </a:xfrm>
        </p:spPr>
        <p:txBody>
          <a:bodyPr>
            <a:normAutofit fontScale="90000"/>
          </a:bodyPr>
          <a:lstStyle/>
          <a:p>
            <a:pPr eaLnBrk="1" hangingPunct="1"/>
            <a:r>
              <a:rPr lang="zh-CN" altLang="en-US" sz="4000" dirty="0" smtClean="0">
                <a:solidFill>
                  <a:schemeClr val="tx1"/>
                </a:solidFill>
                <a:ea typeface="隶书" panose="02010509060101010101" pitchFamily="49" charset="-122"/>
              </a:rPr>
              <a:t>第</a:t>
            </a:r>
            <a:r>
              <a:rPr lang="zh-CN" altLang="en-US" sz="4000" dirty="0">
                <a:solidFill>
                  <a:schemeClr val="tx1"/>
                </a:solidFill>
                <a:ea typeface="隶书" panose="02010509060101010101" pitchFamily="49" charset="-122"/>
              </a:rPr>
              <a:t>二</a:t>
            </a:r>
            <a:r>
              <a:rPr lang="zh-CN" altLang="en-US" sz="4000" dirty="0" smtClean="0">
                <a:solidFill>
                  <a:schemeClr val="tx1"/>
                </a:solidFill>
                <a:ea typeface="隶书" panose="02010509060101010101" pitchFamily="49" charset="-122"/>
              </a:rPr>
              <a:t>次作业题  </a:t>
            </a:r>
            <a:r>
              <a:rPr lang="en-US" altLang="zh-CN" sz="2800" dirty="0" smtClean="0">
                <a:solidFill>
                  <a:schemeClr val="tx1"/>
                </a:solidFill>
                <a:ea typeface="隶书" panose="02010509060101010101" pitchFamily="49" charset="-122"/>
              </a:rPr>
              <a:t>2023/4/1</a:t>
            </a:r>
            <a:r>
              <a:rPr lang="en-US" altLang="zh-CN" sz="4000" dirty="0" smtClean="0">
                <a:solidFill>
                  <a:schemeClr val="tx1"/>
                </a:solidFill>
                <a:ea typeface="隶书" panose="02010509060101010101" pitchFamily="49" charset="-122"/>
              </a:rPr>
              <a:t> </a:t>
            </a:r>
            <a:r>
              <a:rPr lang="zh-CN" altLang="en-US" sz="3200" dirty="0" smtClean="0">
                <a:solidFill>
                  <a:schemeClr val="tx1"/>
                </a:solidFill>
                <a:ea typeface="隶书" panose="02010509060101010101" pitchFamily="49" charset="-122"/>
              </a:rPr>
              <a:t>网络学堂提交截止</a:t>
            </a:r>
          </a:p>
        </p:txBody>
      </p:sp>
      <p:sp>
        <p:nvSpPr>
          <p:cNvPr id="26627" name="Rectangle 3"/>
          <p:cNvSpPr>
            <a:spLocks noGrp="1" noChangeArrowheads="1"/>
          </p:cNvSpPr>
          <p:nvPr>
            <p:ph type="body" idx="1"/>
          </p:nvPr>
        </p:nvSpPr>
        <p:spPr>
          <a:xfrm>
            <a:off x="539750" y="908050"/>
            <a:ext cx="8316726" cy="5653298"/>
          </a:xfrm>
        </p:spPr>
        <p:txBody>
          <a:bodyPr/>
          <a:lstStyle/>
          <a:p>
            <a:pPr eaLnBrk="1" hangingPunct="1">
              <a:lnSpc>
                <a:spcPct val="80000"/>
              </a:lnSpc>
              <a:buFontTx/>
              <a:buNone/>
            </a:pPr>
            <a:r>
              <a:rPr lang="en-US" altLang="zh-CN" sz="1600" dirty="0">
                <a:latin typeface="黑体" panose="02010609060101010101" pitchFamily="49" charset="-122"/>
                <a:ea typeface="黑体" panose="02010609060101010101" pitchFamily="49" charset="-122"/>
              </a:rPr>
              <a:t>3-4 </a:t>
            </a:r>
            <a:r>
              <a:rPr lang="zh-CN" altLang="en-US" sz="1600" dirty="0">
                <a:latin typeface="黑体" panose="02010609060101010101" pitchFamily="49" charset="-122"/>
                <a:ea typeface="黑体" panose="02010609060101010101" pitchFamily="49" charset="-122"/>
              </a:rPr>
              <a:t>用半桥电路差动检测悬臂梁自由端的振动时，上下两个应变片连接在</a:t>
            </a:r>
            <a:r>
              <a:rPr lang="en-US" altLang="zh-CN" sz="1600" dirty="0">
                <a:latin typeface="黑体" panose="02010609060101010101" pitchFamily="49" charset="-122"/>
                <a:ea typeface="黑体" panose="02010609060101010101" pitchFamily="49" charset="-122"/>
              </a:rPr>
              <a:t>R1</a:t>
            </a:r>
            <a:r>
              <a:rPr lang="zh-CN" altLang="en-US"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R2</a:t>
            </a:r>
            <a:r>
              <a:rPr lang="zh-CN" altLang="en-US" sz="1600" dirty="0">
                <a:latin typeface="黑体" panose="02010609060101010101" pitchFamily="49" charset="-122"/>
                <a:ea typeface="黑体" panose="02010609060101010101" pitchFamily="49" charset="-122"/>
              </a:rPr>
              <a:t>处，和连接在</a:t>
            </a:r>
            <a:r>
              <a:rPr lang="en-US" altLang="zh-CN" sz="1600" dirty="0">
                <a:latin typeface="黑体" panose="02010609060101010101" pitchFamily="49" charset="-122"/>
                <a:ea typeface="黑体" panose="02010609060101010101" pitchFamily="49" charset="-122"/>
              </a:rPr>
              <a:t>R1</a:t>
            </a:r>
            <a:r>
              <a:rPr lang="zh-CN" altLang="en-US"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R3</a:t>
            </a:r>
            <a:r>
              <a:rPr lang="zh-CN" altLang="en-US" sz="1600" dirty="0">
                <a:latin typeface="黑体" panose="02010609060101010101" pitchFamily="49" charset="-122"/>
                <a:ea typeface="黑体" panose="02010609060101010101" pitchFamily="49" charset="-122"/>
              </a:rPr>
              <a:t>处有何不同？用公式推导说明</a:t>
            </a:r>
            <a:r>
              <a:rPr lang="zh-CN" altLang="en-US" sz="16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pPr eaLnBrk="1" hangingPunct="1">
              <a:lnSpc>
                <a:spcPct val="80000"/>
              </a:lnSpc>
              <a:buFontTx/>
              <a:buNone/>
            </a:pPr>
            <a:endParaRPr lang="zh-CN" altLang="en-US" sz="1600" dirty="0">
              <a:latin typeface="黑体" panose="02010609060101010101" pitchFamily="49" charset="-122"/>
              <a:ea typeface="黑体" panose="02010609060101010101" pitchFamily="49" charset="-122"/>
            </a:endParaRPr>
          </a:p>
          <a:p>
            <a:pPr eaLnBrk="1" hangingPunct="1">
              <a:lnSpc>
                <a:spcPct val="80000"/>
              </a:lnSpc>
              <a:buNone/>
            </a:pPr>
            <a:r>
              <a:rPr lang="en-US" altLang="zh-CN" sz="1600" dirty="0">
                <a:latin typeface="黑体" panose="02010609060101010101" pitchFamily="49" charset="-122"/>
                <a:ea typeface="黑体" panose="02010609060101010101" pitchFamily="49" charset="-122"/>
              </a:rPr>
              <a:t>3-7 </a:t>
            </a:r>
            <a:r>
              <a:rPr lang="zh-CN" altLang="en-US" sz="1600" dirty="0">
                <a:latin typeface="黑体" panose="02010609060101010101" pitchFamily="49" charset="-122"/>
                <a:ea typeface="黑体" panose="02010609060101010101" pitchFamily="49" charset="-122"/>
              </a:rPr>
              <a:t>为什么说变极距式差动电容位移测量比单电容局部线性位移测量的线性度还要好？</a:t>
            </a:r>
            <a:endParaRPr lang="en-US" altLang="zh-CN" sz="1600" dirty="0">
              <a:latin typeface="黑体" panose="02010609060101010101" pitchFamily="49" charset="-122"/>
              <a:ea typeface="黑体" panose="02010609060101010101" pitchFamily="49" charset="-122"/>
            </a:endParaRPr>
          </a:p>
          <a:p>
            <a:pPr eaLnBrk="1" hangingPunct="1">
              <a:lnSpc>
                <a:spcPct val="80000"/>
              </a:lnSpc>
              <a:buFontTx/>
              <a:buNone/>
            </a:pPr>
            <a:endParaRPr lang="en-US" altLang="zh-CN" sz="1600" dirty="0" smtClean="0">
              <a:latin typeface="黑体" panose="02010609060101010101" pitchFamily="49" charset="-122"/>
              <a:ea typeface="黑体" panose="02010609060101010101" pitchFamily="49" charset="-122"/>
            </a:endParaRPr>
          </a:p>
          <a:p>
            <a:pPr eaLnBrk="1" hangingPunct="1">
              <a:lnSpc>
                <a:spcPct val="80000"/>
              </a:lnSpc>
              <a:buFontTx/>
              <a:buNone/>
            </a:pPr>
            <a:r>
              <a:rPr lang="en-US" altLang="zh-CN" sz="1600" dirty="0">
                <a:latin typeface="黑体" pitchFamily="2" charset="-122"/>
                <a:ea typeface="黑体" pitchFamily="2" charset="-122"/>
              </a:rPr>
              <a:t>4-9 </a:t>
            </a:r>
            <a:r>
              <a:rPr lang="zh-CN" altLang="en-US" sz="1600" dirty="0">
                <a:latin typeface="黑体" pitchFamily="2" charset="-122"/>
                <a:ea typeface="黑体" pitchFamily="2" charset="-122"/>
              </a:rPr>
              <a:t>闭环式加速度测量的灵敏度是否与弹簧弹性系数有关？开环检测呢？</a:t>
            </a:r>
            <a:endParaRPr lang="en-US" altLang="zh-CN" sz="1600" dirty="0">
              <a:latin typeface="黑体" pitchFamily="2" charset="-122"/>
              <a:ea typeface="黑体" pitchFamily="2" charset="-122"/>
            </a:endParaRPr>
          </a:p>
          <a:p>
            <a:pPr eaLnBrk="1" hangingPunct="1">
              <a:lnSpc>
                <a:spcPct val="80000"/>
              </a:lnSpc>
              <a:buFontTx/>
              <a:buNone/>
            </a:pPr>
            <a:r>
              <a:rPr lang="zh-CN" altLang="en-US" sz="1600" dirty="0">
                <a:latin typeface="黑体" pitchFamily="2" charset="-122"/>
                <a:ea typeface="黑体" pitchFamily="2" charset="-122"/>
              </a:rPr>
              <a:t>   分别写出其测量灵敏度的表达式。</a:t>
            </a:r>
          </a:p>
          <a:p>
            <a:pPr eaLnBrk="1" hangingPunct="1">
              <a:lnSpc>
                <a:spcPct val="80000"/>
              </a:lnSpc>
              <a:buFontTx/>
              <a:buNone/>
            </a:pPr>
            <a:endParaRPr lang="zh-CN" altLang="en-US" sz="1600" dirty="0">
              <a:latin typeface="黑体" pitchFamily="2" charset="-122"/>
              <a:ea typeface="黑体" pitchFamily="2" charset="-122"/>
            </a:endParaRPr>
          </a:p>
          <a:p>
            <a:pPr eaLnBrk="1" hangingPunct="1">
              <a:lnSpc>
                <a:spcPct val="80000"/>
              </a:lnSpc>
              <a:buFontTx/>
              <a:buNone/>
            </a:pPr>
            <a:r>
              <a:rPr lang="en-US" altLang="zh-CN" sz="1600" dirty="0">
                <a:latin typeface="黑体" pitchFamily="2" charset="-122"/>
                <a:ea typeface="黑体" pitchFamily="2" charset="-122"/>
              </a:rPr>
              <a:t>4-10 </a:t>
            </a:r>
            <a:r>
              <a:rPr lang="zh-CN" altLang="en-US" sz="1600" dirty="0">
                <a:latin typeface="黑体" pitchFamily="2" charset="-122"/>
                <a:ea typeface="黑体" pitchFamily="2" charset="-122"/>
                <a:cs typeface="Arial" charset="0"/>
              </a:rPr>
              <a:t>用固有频率为</a:t>
            </a:r>
            <a:r>
              <a:rPr lang="en-US" altLang="zh-CN" sz="1600" dirty="0">
                <a:latin typeface="黑体" pitchFamily="2" charset="-122"/>
                <a:ea typeface="黑体" pitchFamily="2" charset="-122"/>
                <a:cs typeface="Arial" charset="0"/>
              </a:rPr>
              <a:t>2000Hz</a:t>
            </a:r>
            <a:r>
              <a:rPr lang="zh-CN" altLang="en-US" sz="1600" dirty="0">
                <a:latin typeface="黑体" pitchFamily="2" charset="-122"/>
                <a:ea typeface="黑体" pitchFamily="2" charset="-122"/>
                <a:cs typeface="Arial" charset="0"/>
              </a:rPr>
              <a:t>，衰减比为</a:t>
            </a:r>
            <a:r>
              <a:rPr lang="en-US" altLang="zh-CN" sz="1600" dirty="0">
                <a:latin typeface="黑体" pitchFamily="2" charset="-122"/>
                <a:ea typeface="黑体" pitchFamily="2" charset="-122"/>
                <a:cs typeface="Arial" charset="0"/>
              </a:rPr>
              <a:t>0.5</a:t>
            </a:r>
            <a:r>
              <a:rPr lang="zh-CN" altLang="en-US" sz="1600" dirty="0">
                <a:latin typeface="黑体" pitchFamily="2" charset="-122"/>
                <a:ea typeface="黑体" pitchFamily="2" charset="-122"/>
                <a:cs typeface="Arial" charset="0"/>
              </a:rPr>
              <a:t>的加速度检测仪，分别检测</a:t>
            </a:r>
            <a:r>
              <a:rPr lang="en-US" altLang="zh-CN" sz="1600" dirty="0">
                <a:latin typeface="黑体" pitchFamily="2" charset="-122"/>
                <a:ea typeface="黑体" pitchFamily="2" charset="-122"/>
                <a:cs typeface="Arial" charset="0"/>
              </a:rPr>
              <a:t>1200Hz</a:t>
            </a:r>
            <a:r>
              <a:rPr lang="zh-CN" altLang="en-US" sz="1600" dirty="0">
                <a:latin typeface="黑体" pitchFamily="2" charset="-122"/>
                <a:ea typeface="黑体" pitchFamily="2" charset="-122"/>
                <a:cs typeface="Arial" charset="0"/>
              </a:rPr>
              <a:t>的振动加速度和</a:t>
            </a:r>
            <a:r>
              <a:rPr lang="en-US" altLang="zh-CN" sz="1600" dirty="0">
                <a:latin typeface="黑体" pitchFamily="2" charset="-122"/>
                <a:ea typeface="黑体" pitchFamily="2" charset="-122"/>
                <a:cs typeface="Arial" charset="0"/>
              </a:rPr>
              <a:t>400Hz</a:t>
            </a:r>
            <a:r>
              <a:rPr lang="zh-CN" altLang="en-US" sz="1600" dirty="0">
                <a:latin typeface="黑体" pitchFamily="2" charset="-122"/>
                <a:ea typeface="黑体" pitchFamily="2" charset="-122"/>
                <a:cs typeface="Arial" charset="0"/>
              </a:rPr>
              <a:t>的振动加速度，比较两种情况下加速度检测的系统误差的大小。</a:t>
            </a:r>
            <a:endParaRPr lang="zh-CN" altLang="en-US" sz="1600" dirty="0">
              <a:latin typeface="黑体" pitchFamily="2" charset="-122"/>
              <a:ea typeface="黑体" pitchFamily="2" charset="-122"/>
            </a:endParaRPr>
          </a:p>
          <a:p>
            <a:pPr eaLnBrk="1" hangingPunct="1">
              <a:lnSpc>
                <a:spcPct val="80000"/>
              </a:lnSpc>
              <a:buFontTx/>
              <a:buNone/>
            </a:pPr>
            <a:endParaRPr lang="en-US" altLang="zh-CN" sz="1600" dirty="0">
              <a:latin typeface="黑体" panose="02010609060101010101" pitchFamily="49" charset="-122"/>
              <a:ea typeface="黑体" panose="02010609060101010101" pitchFamily="49" charset="-122"/>
            </a:endParaRPr>
          </a:p>
          <a:p>
            <a:pPr eaLnBrk="1" hangingPunct="1">
              <a:lnSpc>
                <a:spcPct val="80000"/>
              </a:lnSpc>
              <a:buFontTx/>
              <a:buNone/>
            </a:pPr>
            <a:r>
              <a:rPr lang="en-US" altLang="zh-CN" sz="1600" dirty="0">
                <a:latin typeface="黑体" pitchFamily="2" charset="-122"/>
                <a:ea typeface="黑体" pitchFamily="2" charset="-122"/>
              </a:rPr>
              <a:t>5-2 </a:t>
            </a:r>
            <a:r>
              <a:rPr lang="zh-CN" altLang="en-US" sz="1600" dirty="0">
                <a:latin typeface="黑体" pitchFamily="2" charset="-122"/>
                <a:ea typeface="黑体" pitchFamily="2" charset="-122"/>
              </a:rPr>
              <a:t>填空：</a:t>
            </a:r>
          </a:p>
          <a:p>
            <a:pPr eaLnBrk="1" hangingPunct="1">
              <a:lnSpc>
                <a:spcPct val="80000"/>
              </a:lnSpc>
              <a:buFontTx/>
              <a:buNone/>
            </a:pPr>
            <a:r>
              <a:rPr lang="zh-CN" altLang="en-US" sz="1600" dirty="0">
                <a:latin typeface="黑体" pitchFamily="2" charset="-122"/>
                <a:ea typeface="黑体" pitchFamily="2" charset="-122"/>
              </a:rPr>
              <a:t>   光栅标尺由栅距同为</a:t>
            </a:r>
            <a:r>
              <a:rPr lang="en-US" altLang="zh-CN" sz="1600" dirty="0">
                <a:latin typeface="黑体" pitchFamily="2" charset="-122"/>
                <a:ea typeface="黑体" pitchFamily="2" charset="-122"/>
              </a:rPr>
              <a:t>P</a:t>
            </a:r>
            <a:r>
              <a:rPr lang="zh-CN" altLang="en-US" sz="1600" dirty="0">
                <a:latin typeface="黑体" pitchFamily="2" charset="-122"/>
                <a:ea typeface="黑体" pitchFamily="2" charset="-122"/>
              </a:rPr>
              <a:t>的（   ）和（   ）构成。</a:t>
            </a:r>
          </a:p>
          <a:p>
            <a:pPr eaLnBrk="1" hangingPunct="1">
              <a:lnSpc>
                <a:spcPct val="80000"/>
              </a:lnSpc>
              <a:buFontTx/>
              <a:buNone/>
            </a:pPr>
            <a:r>
              <a:rPr lang="zh-CN" altLang="en-US" sz="1600" dirty="0">
                <a:latin typeface="黑体" pitchFamily="2" charset="-122"/>
                <a:ea typeface="黑体" pitchFamily="2" charset="-122"/>
              </a:rPr>
              <a:t>   光电传感器检测透过两窗口的光强，理想输出波形是（    ）波形。</a:t>
            </a:r>
          </a:p>
          <a:p>
            <a:pPr eaLnBrk="1" hangingPunct="1">
              <a:lnSpc>
                <a:spcPct val="80000"/>
              </a:lnSpc>
              <a:buFontTx/>
              <a:buNone/>
            </a:pPr>
            <a:r>
              <a:rPr lang="zh-CN" altLang="en-US" sz="1600" dirty="0">
                <a:latin typeface="黑体" pitchFamily="2" charset="-122"/>
                <a:ea typeface="黑体" pitchFamily="2" charset="-122"/>
              </a:rPr>
              <a:t>   </a:t>
            </a:r>
            <a:r>
              <a:rPr lang="en-US" altLang="zh-CN" sz="1600" dirty="0">
                <a:latin typeface="黑体" pitchFamily="2" charset="-122"/>
                <a:ea typeface="黑体" pitchFamily="2" charset="-122"/>
              </a:rPr>
              <a:t>A</a:t>
            </a:r>
            <a:r>
              <a:rPr lang="zh-CN" altLang="en-US" sz="1600" dirty="0">
                <a:latin typeface="黑体" pitchFamily="2" charset="-122"/>
                <a:ea typeface="黑体" pitchFamily="2" charset="-122"/>
              </a:rPr>
              <a:t>相和</a:t>
            </a:r>
            <a:r>
              <a:rPr lang="en-US" altLang="zh-CN" sz="1600" dirty="0">
                <a:latin typeface="黑体" pitchFamily="2" charset="-122"/>
                <a:ea typeface="黑体" pitchFamily="2" charset="-122"/>
              </a:rPr>
              <a:t>B</a:t>
            </a:r>
            <a:r>
              <a:rPr lang="zh-CN" altLang="en-US" sz="1600" dirty="0">
                <a:latin typeface="黑体" pitchFamily="2" charset="-122"/>
                <a:ea typeface="黑体" pitchFamily="2" charset="-122"/>
              </a:rPr>
              <a:t>相传</a:t>
            </a:r>
            <a:r>
              <a:rPr lang="zh-CN" altLang="en-US" sz="1600" dirty="0" smtClean="0">
                <a:latin typeface="黑体" pitchFamily="2" charset="-122"/>
                <a:ea typeface="黑体" pitchFamily="2" charset="-122"/>
              </a:rPr>
              <a:t>感器面对的</a:t>
            </a:r>
            <a:r>
              <a:rPr lang="zh-CN" altLang="en-US" sz="1600" dirty="0" smtClean="0">
                <a:solidFill>
                  <a:srgbClr val="FF0000"/>
                </a:solidFill>
                <a:latin typeface="黑体" pitchFamily="2" charset="-122"/>
                <a:ea typeface="黑体" pitchFamily="2" charset="-122"/>
              </a:rPr>
              <a:t>窗口</a:t>
            </a:r>
            <a:r>
              <a:rPr lang="zh-CN" altLang="en-US" sz="1600" dirty="0">
                <a:latin typeface="黑体" pitchFamily="2" charset="-122"/>
                <a:ea typeface="黑体" pitchFamily="2" charset="-122"/>
              </a:rPr>
              <a:t>相距（   ）个栅距，输出信号相差（  ）</a:t>
            </a:r>
            <a:r>
              <a:rPr lang="en-US" altLang="zh-CN" sz="1600" dirty="0">
                <a:latin typeface="黑体" pitchFamily="2" charset="-122"/>
                <a:ea typeface="黑体" pitchFamily="2" charset="-122"/>
              </a:rPr>
              <a:t>rad</a:t>
            </a:r>
            <a:r>
              <a:rPr lang="zh-CN" altLang="en-US" sz="1600" dirty="0">
                <a:latin typeface="黑体" pitchFamily="2" charset="-122"/>
                <a:ea typeface="黑体" pitchFamily="2" charset="-122"/>
              </a:rPr>
              <a:t>。</a:t>
            </a:r>
          </a:p>
          <a:p>
            <a:pPr eaLnBrk="1" hangingPunct="1">
              <a:lnSpc>
                <a:spcPct val="80000"/>
              </a:lnSpc>
              <a:buFontTx/>
              <a:buNone/>
            </a:pPr>
            <a:endParaRPr lang="zh-CN" altLang="en-US" sz="1600" dirty="0">
              <a:latin typeface="黑体" pitchFamily="2" charset="-122"/>
              <a:ea typeface="黑体" pitchFamily="2" charset="-122"/>
            </a:endParaRPr>
          </a:p>
          <a:p>
            <a:pPr eaLnBrk="1" hangingPunct="1">
              <a:lnSpc>
                <a:spcPct val="80000"/>
              </a:lnSpc>
              <a:buFontTx/>
              <a:buNone/>
            </a:pPr>
            <a:r>
              <a:rPr lang="en-US" altLang="zh-CN" sz="1600" dirty="0" smtClean="0">
                <a:latin typeface="黑体" pitchFamily="2" charset="-122"/>
                <a:ea typeface="黑体" pitchFamily="2" charset="-122"/>
              </a:rPr>
              <a:t>5-4 </a:t>
            </a:r>
            <a:r>
              <a:rPr lang="zh-CN" altLang="en-US" sz="1600" dirty="0">
                <a:latin typeface="黑体" pitchFamily="2" charset="-122"/>
                <a:ea typeface="黑体" pitchFamily="2" charset="-122"/>
              </a:rPr>
              <a:t>利用</a:t>
            </a:r>
            <a:r>
              <a:rPr lang="en-US" altLang="zh-CN" sz="1600" dirty="0">
                <a:latin typeface="黑体" pitchFamily="2" charset="-122"/>
                <a:ea typeface="黑体" pitchFamily="2" charset="-122"/>
              </a:rPr>
              <a:t>D</a:t>
            </a:r>
            <a:r>
              <a:rPr lang="zh-CN" altLang="en-US" sz="1600" dirty="0">
                <a:latin typeface="黑体" pitchFamily="2" charset="-122"/>
                <a:ea typeface="黑体" pitchFamily="2" charset="-122"/>
              </a:rPr>
              <a:t>触发器和</a:t>
            </a:r>
            <a:r>
              <a:rPr lang="en-US" altLang="zh-CN" sz="1600" dirty="0">
                <a:latin typeface="黑体" pitchFamily="2" charset="-122"/>
                <a:ea typeface="黑体" pitchFamily="2" charset="-122"/>
              </a:rPr>
              <a:t>A</a:t>
            </a:r>
            <a:r>
              <a:rPr lang="zh-CN" altLang="en-US" sz="1600" dirty="0">
                <a:latin typeface="黑体" pitchFamily="2" charset="-122"/>
                <a:ea typeface="黑体" pitchFamily="2" charset="-122"/>
              </a:rPr>
              <a:t>、</a:t>
            </a:r>
            <a:r>
              <a:rPr lang="en-US" altLang="zh-CN" sz="1600" dirty="0">
                <a:latin typeface="黑体" pitchFamily="2" charset="-122"/>
                <a:ea typeface="黑体" pitchFamily="2" charset="-122"/>
              </a:rPr>
              <a:t>B</a:t>
            </a:r>
            <a:r>
              <a:rPr lang="zh-CN" altLang="en-US" sz="1600" dirty="0">
                <a:latin typeface="黑体" pitchFamily="2" charset="-122"/>
                <a:ea typeface="黑体" pitchFamily="2" charset="-122"/>
              </a:rPr>
              <a:t>相传感器脉冲输出，设计鉴向电路，并绘制鉴向时序图。为得到栅距</a:t>
            </a:r>
            <a:r>
              <a:rPr lang="en-US" altLang="zh-CN" sz="1600" dirty="0">
                <a:latin typeface="黑体" pitchFamily="2" charset="-122"/>
                <a:ea typeface="黑体" pitchFamily="2" charset="-122"/>
              </a:rPr>
              <a:t>1/2</a:t>
            </a:r>
            <a:r>
              <a:rPr lang="zh-CN" altLang="en-US" sz="1600" dirty="0">
                <a:latin typeface="黑体" pitchFamily="2" charset="-122"/>
                <a:ea typeface="黑体" pitchFamily="2" charset="-122"/>
              </a:rPr>
              <a:t>倍和</a:t>
            </a:r>
            <a:r>
              <a:rPr lang="en-US" altLang="zh-CN" sz="1600" dirty="0">
                <a:latin typeface="黑体" pitchFamily="2" charset="-122"/>
                <a:ea typeface="黑体" pitchFamily="2" charset="-122"/>
              </a:rPr>
              <a:t>1/4</a:t>
            </a:r>
            <a:r>
              <a:rPr lang="zh-CN" altLang="en-US" sz="1600" dirty="0">
                <a:latin typeface="黑体" pitchFamily="2" charset="-122"/>
                <a:ea typeface="黑体" pitchFamily="2" charset="-122"/>
              </a:rPr>
              <a:t>倍的测量分辨率，应如何设计电路？</a:t>
            </a:r>
          </a:p>
          <a:p>
            <a:pPr eaLnBrk="1" hangingPunct="1">
              <a:lnSpc>
                <a:spcPct val="80000"/>
              </a:lnSpc>
              <a:buFontTx/>
              <a:buNone/>
            </a:pPr>
            <a:endParaRPr lang="zh-CN" altLang="en-US" sz="1600" dirty="0">
              <a:latin typeface="黑体" pitchFamily="2" charset="-122"/>
              <a:ea typeface="黑体" pitchFamily="2" charset="-122"/>
            </a:endParaRPr>
          </a:p>
          <a:p>
            <a:pPr eaLnBrk="1" hangingPunct="1">
              <a:lnSpc>
                <a:spcPct val="80000"/>
              </a:lnSpc>
              <a:buFontTx/>
              <a:buNone/>
            </a:pPr>
            <a:r>
              <a:rPr lang="en-US" altLang="zh-CN" sz="1600" dirty="0">
                <a:latin typeface="黑体" pitchFamily="2" charset="-122"/>
                <a:ea typeface="黑体" pitchFamily="2" charset="-122"/>
              </a:rPr>
              <a:t>5-5 </a:t>
            </a:r>
            <a:r>
              <a:rPr lang="zh-CN" altLang="en-US" sz="1600" dirty="0">
                <a:latin typeface="黑体" pitchFamily="2" charset="-122"/>
                <a:ea typeface="黑体" pitchFamily="2" charset="-122"/>
              </a:rPr>
              <a:t>设动态磁栅标尺的磁极距离为</a:t>
            </a:r>
            <a:r>
              <a:rPr lang="en-US" altLang="zh-CN" sz="1600" dirty="0">
                <a:latin typeface="黑体" pitchFamily="2" charset="-122"/>
                <a:ea typeface="黑体" pitchFamily="2" charset="-122"/>
              </a:rPr>
              <a:t>0.2mm</a:t>
            </a:r>
            <a:r>
              <a:rPr lang="zh-CN" altLang="en-US" sz="1600" dirty="0">
                <a:latin typeface="黑体" pitchFamily="2" charset="-122"/>
                <a:ea typeface="黑体" pitchFamily="2" charset="-122"/>
              </a:rPr>
              <a:t>，磁标尺总长为</a:t>
            </a:r>
            <a:r>
              <a:rPr lang="en-US" altLang="zh-CN" sz="1600" dirty="0">
                <a:latin typeface="黑体" pitchFamily="2" charset="-122"/>
                <a:ea typeface="黑体" pitchFamily="2" charset="-122"/>
              </a:rPr>
              <a:t>3m</a:t>
            </a:r>
            <a:r>
              <a:rPr lang="zh-CN" altLang="en-US" sz="1600" dirty="0">
                <a:latin typeface="黑体" pitchFamily="2" charset="-122"/>
                <a:ea typeface="黑体" pitchFamily="2" charset="-122"/>
              </a:rPr>
              <a:t>，位移测量的标准测量不确定度为</a:t>
            </a:r>
            <a:r>
              <a:rPr lang="en-US" altLang="zh-CN" sz="1600" dirty="0">
                <a:latin typeface="黑体" pitchFamily="2" charset="-122"/>
                <a:ea typeface="黑体" pitchFamily="2" charset="-122"/>
              </a:rPr>
              <a:t>0.002mm</a:t>
            </a:r>
            <a:r>
              <a:rPr lang="zh-CN" altLang="en-US" sz="1600" dirty="0">
                <a:latin typeface="黑体" pitchFamily="2" charset="-122"/>
                <a:ea typeface="黑体" pitchFamily="2" charset="-122"/>
              </a:rPr>
              <a:t>。问传感器输出电压的分辨率至少应为多少</a:t>
            </a:r>
            <a:r>
              <a:rPr lang="en-US" altLang="zh-CN" sz="1600" dirty="0" err="1">
                <a:latin typeface="黑体" pitchFamily="2" charset="-122"/>
                <a:ea typeface="黑体" pitchFamily="2" charset="-122"/>
              </a:rPr>
              <a:t>Vpp</a:t>
            </a:r>
            <a:r>
              <a:rPr lang="zh-CN" altLang="en-US" sz="1600" dirty="0">
                <a:latin typeface="黑体" pitchFamily="2" charset="-122"/>
                <a:ea typeface="黑体" pitchFamily="2" charset="-122"/>
              </a:rPr>
              <a:t>，才能达到</a:t>
            </a:r>
            <a:r>
              <a:rPr lang="en-US" altLang="zh-CN" sz="1600" dirty="0">
                <a:latin typeface="黑体" pitchFamily="2" charset="-122"/>
                <a:ea typeface="黑体" pitchFamily="2" charset="-122"/>
              </a:rPr>
              <a:t>0.002mm</a:t>
            </a:r>
            <a:r>
              <a:rPr lang="zh-CN" altLang="en-US" sz="1600" dirty="0">
                <a:latin typeface="黑体" pitchFamily="2" charset="-122"/>
                <a:ea typeface="黑体" pitchFamily="2" charset="-122"/>
              </a:rPr>
              <a:t>的测量不确定度？</a:t>
            </a:r>
            <a:endParaRPr lang="en-US" altLang="zh-CN" sz="1600" dirty="0">
              <a:latin typeface="黑体" pitchFamily="2" charset="-122"/>
              <a:ea typeface="黑体" pitchFamily="2" charset="-122"/>
            </a:endParaRPr>
          </a:p>
          <a:p>
            <a:pPr eaLnBrk="1" hangingPunct="1">
              <a:lnSpc>
                <a:spcPct val="80000"/>
              </a:lnSpc>
              <a:buFontTx/>
              <a:buNone/>
            </a:pPr>
            <a:endParaRPr lang="zh-CN" altLang="en-US" sz="1600" dirty="0">
              <a:latin typeface="黑体" panose="02010609060101010101" pitchFamily="49" charset="-122"/>
              <a:ea typeface="黑体" panose="02010609060101010101" pitchFamily="49" charset="-122"/>
            </a:endParaRPr>
          </a:p>
          <a:p>
            <a:pPr eaLnBrk="1" hangingPunct="1">
              <a:lnSpc>
                <a:spcPct val="80000"/>
              </a:lnSpc>
              <a:buFontTx/>
              <a:buNone/>
            </a:pPr>
            <a:endParaRPr lang="en-US" altLang="zh-CN" sz="1600" dirty="0" smtClean="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386F3A5C-F770-4AB2-AB4E-FE710E6D6172}" type="slidenum">
              <a:rPr lang="en-US" altLang="zh-CN" smtClean="0"/>
              <a:pPr>
                <a:defRPr/>
              </a:pPr>
              <a:t>1</a:t>
            </a:fld>
            <a:endParaRPr lang="en-US" altLang="zh-CN"/>
          </a:p>
        </p:txBody>
      </p:sp>
    </p:spTree>
    <p:extLst>
      <p:ext uri="{BB962C8B-B14F-4D97-AF65-F5344CB8AC3E}">
        <p14:creationId xmlns:p14="http://schemas.microsoft.com/office/powerpoint/2010/main" val="69743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全屏显示(4:3)</PresentationFormat>
  <Paragraphs>19</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第二次作业题  2023/4/1 网络学堂提交截止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第二次作业题  2023/4/1 网络学堂提交截止</dc:title>
  <dc:creator>cao_solid</dc:creator>
  <cp:lastModifiedBy>cao_solid</cp:lastModifiedBy>
  <cp:revision>1</cp:revision>
  <dcterms:created xsi:type="dcterms:W3CDTF">2023-03-20T06:41:39Z</dcterms:created>
  <dcterms:modified xsi:type="dcterms:W3CDTF">2023-03-20T06:42:07Z</dcterms:modified>
</cp:coreProperties>
</file>