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2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0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5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5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6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4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83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4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1B0F-0401-4D27-8966-8D74000E87E2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09717-30AD-4224-BD0D-A18C453A8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9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5425"/>
            <a:ext cx="8133085" cy="587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dirty="0" smtClean="0">
                <a:solidFill>
                  <a:schemeClr val="tx1"/>
                </a:solidFill>
                <a:ea typeface="隶书" panose="02010509060101010101" pitchFamily="49" charset="-122"/>
              </a:rPr>
              <a:t>第一次作业题  </a:t>
            </a:r>
            <a:r>
              <a:rPr lang="en-US" altLang="zh-CN" sz="2800" dirty="0" smtClean="0">
                <a:solidFill>
                  <a:schemeClr val="tx1"/>
                </a:solidFill>
                <a:ea typeface="隶书" panose="02010509060101010101" pitchFamily="49" charset="-122"/>
              </a:rPr>
              <a:t>2023/3/9</a:t>
            </a:r>
            <a:r>
              <a:rPr lang="en-US" altLang="zh-CN" sz="4000" dirty="0" smtClean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  <a:ea typeface="隶书" panose="02010509060101010101" pitchFamily="49" charset="-122"/>
              </a:rPr>
              <a:t>网络学堂提交截止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908050"/>
                <a:ext cx="8460940" cy="5653298"/>
              </a:xfrm>
            </p:spPr>
            <p:txBody>
              <a:bodyPr>
                <a:normAutofit fontScale="92500"/>
              </a:bodyPr>
              <a:lstStyle/>
              <a:p>
                <a:pPr eaLnBrk="1" hangingPunct="1">
                  <a:lnSpc>
                    <a:spcPct val="80000"/>
                  </a:lnSpc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1-1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什么是仪表的灵敏度和分辨率？两者间存在什么关系？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2-1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准确度和测量不确定度的定义是什么？两者关系如何？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2-3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正态分布变量以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50%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的概率落在区间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至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中，求该量的最佳估计值。设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)/2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是区间的半宽，求标准不确定度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U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的关系。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2-4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某一测试报告给出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L=(2.323±0.041)mm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，置信概率为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0.9545≈95%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。求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类标准不确定度以及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类相对标准不确定度。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2-5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已知最大允许误差为</a:t>
                </a:r>
                <a:r>
                  <a:rPr lang="el-GR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Δ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，并且测量值在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范围内可视为均匀分布，如何计算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类标准不确定度？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含计算过程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2-6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输出量为标称值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150mm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的杆的长度，所用测长仪在所使用的这一段长度所给出的系统偏差是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-0.06mm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，输入量系统偏差的不确定度可以忽略不计，该杆经过了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n=20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次独立重复测量，结果如下所示，求输出量的最佳估计值及其测量不确定度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U(y)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。（写出计算式及计算结果）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150.14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150.04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149.97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150.08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150.13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149.89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150.01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150.04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150.02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149.94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150.19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149.83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150.07mm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2-7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对同一被测物理量用不同种方法测量得到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组测量数据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𝑚𝑖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>
                        <a:latin typeface="Cambria Math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已知其平均值和方差分别为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>
                        <a:latin typeface="Cambria Math"/>
                        <a:ea typeface="黑体" panose="02010609060101010101" pitchFamily="49" charset="-122"/>
                      </a:rPr>
                      <m:t>和</m:t>
                    </m:r>
                    <m:sSubSup>
                      <m:sSubSup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l-GR" altLang="zh-CN" sz="1600">
                            <a:latin typeface="Cambria Math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1600">
                            <a:latin typeface="Cambria Math"/>
                            <a:ea typeface="黑体" panose="02010609060101010101" pitchFamily="49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⋯,</m:t>
                        </m:r>
                        <m:r>
                          <m:rPr>
                            <m:sty m:val="p"/>
                          </m:rPr>
                          <a:rPr lang="el-GR" altLang="zh-CN" sz="1600">
                            <a:latin typeface="Cambria Math"/>
                            <a:ea typeface="黑体" panose="02010609060101010101" pitchFamily="49" charset="-122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m</m:t>
                        </m:r>
                      </m:sub>
                      <m:sup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时，求综合这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组数据的最佳方法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2-7+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使用两种不同精度的激光测距仪测量某距离的结果分别是</a:t>
                </a:r>
                <a:endParaRPr lang="en-US" altLang="zh-CN" sz="1600" i="1" dirty="0" smtClean="0">
                  <a:latin typeface="Cambria Math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           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ea typeface="黑体" panose="02010609060101010101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=300</m:t>
                    </m:r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𝑚𝑚</m:t>
                    </m:r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 smtClean="0">
                            <a:latin typeface="Cambria Math"/>
                            <a:ea typeface="黑体" panose="02010609060101010101" pitchFamily="49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𝑚𝑚</m:t>
                    </m:r>
                    <m:r>
                      <a:rPr lang="en-US" altLang="zh-CN" sz="1600" b="0" i="0" smtClean="0">
                        <a:latin typeface="Cambria Math"/>
                        <a:ea typeface="黑体" panose="02010609060101010101" pitchFamily="49" charset="-122"/>
                      </a:rPr>
                      <m:t>; 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ea typeface="黑体" panose="02010609060101010101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160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=310</m:t>
                    </m:r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𝑚𝑚</m:t>
                    </m:r>
                    <m:r>
                      <a:rPr lang="en-US" altLang="zh-CN" sz="160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 smtClean="0">
                            <a:latin typeface="Cambria Math"/>
                            <a:ea typeface="黑体" panose="02010609060101010101" pitchFamily="49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=1</m:t>
                    </m:r>
                    <m:r>
                      <a:rPr lang="en-US" altLang="zh-CN" sz="1600" b="0" i="1" smtClean="0">
                        <a:latin typeface="Cambria Math"/>
                        <a:ea typeface="黑体" panose="02010609060101010101" pitchFamily="49" charset="-122"/>
                      </a:rPr>
                      <m:t>𝑚𝑚</m:t>
                    </m:r>
                    <m:r>
                      <a:rPr lang="en-US" altLang="zh-CN" sz="1600" b="0" i="0" smtClean="0">
                        <a:latin typeface="Cambria Math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sz="1600">
                        <a:latin typeface="Cambria Math"/>
                        <a:ea typeface="黑体" panose="02010609060101010101" pitchFamily="49" charset="-122"/>
                      </a:rPr>
                      <m:t>，</m:t>
                    </m:r>
                    <m:r>
                      <a:rPr lang="zh-CN" altLang="en-US" sz="1600" b="0" i="1" smtClean="0">
                        <a:latin typeface="Cambria Math"/>
                        <a:ea typeface="黑体" panose="02010609060101010101" pitchFamily="49" charset="-122"/>
                      </a:rPr>
                      <m:t>求其</m:t>
                    </m:r>
                    <m:r>
                      <a:rPr lang="zh-CN" altLang="en-US" sz="1600" i="1">
                        <a:latin typeface="Cambria Math"/>
                        <a:ea typeface="黑体" panose="02010609060101010101" pitchFamily="49" charset="-122"/>
                      </a:rPr>
                      <m:t>数据融合结果</m:t>
                    </m:r>
                  </m:oMath>
                </a14:m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及不确定度</a:t>
                </a:r>
                <a:r>
                  <a:rPr lang="el-GR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σ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，并解释其含义。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2-8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上述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2-7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题中，如果各种检测方法的方差相同，但测量数据的个数不同，即已知测量平均值和测量数据个数分别为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和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时，又该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如何综合这些数据？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908050"/>
                <a:ext cx="8460940" cy="5653298"/>
              </a:xfrm>
              <a:blipFill rotWithShape="1">
                <a:blip r:embed="rId2"/>
                <a:stretch>
                  <a:fillRect l="-432" t="-1187" r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76E9D-30F4-4E3D-A1B8-0965A9A43B5F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32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472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第一次作业题  2023/3/9 网络学堂提交截止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第一次作业题  2023/3/9 网络学堂提交截止</dc:title>
  <dc:creator>cao_solid</dc:creator>
  <cp:lastModifiedBy>cao_solid</cp:lastModifiedBy>
  <cp:revision>1</cp:revision>
  <dcterms:created xsi:type="dcterms:W3CDTF">2023-02-27T09:10:55Z</dcterms:created>
  <dcterms:modified xsi:type="dcterms:W3CDTF">2023-02-27T09:11:56Z</dcterms:modified>
</cp:coreProperties>
</file>