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707" r:id="rId2"/>
    <p:sldId id="1068" r:id="rId3"/>
    <p:sldId id="1078" r:id="rId4"/>
    <p:sldId id="1075" r:id="rId5"/>
    <p:sldId id="1077" r:id="rId6"/>
    <p:sldId id="1088" r:id="rId7"/>
    <p:sldId id="1060" r:id="rId8"/>
    <p:sldId id="1073" r:id="rId9"/>
    <p:sldId id="1074" r:id="rId10"/>
    <p:sldId id="1079" r:id="rId11"/>
    <p:sldId id="1080" r:id="rId12"/>
    <p:sldId id="1081" r:id="rId13"/>
    <p:sldId id="1083" r:id="rId14"/>
    <p:sldId id="1082" r:id="rId15"/>
    <p:sldId id="1084" r:id="rId16"/>
    <p:sldId id="1085" r:id="rId17"/>
    <p:sldId id="1086" r:id="rId18"/>
    <p:sldId id="1087" r:id="rId19"/>
    <p:sldId id="1089" r:id="rId20"/>
    <p:sldId id="1091" r:id="rId21"/>
    <p:sldId id="1092" r:id="rId22"/>
    <p:sldId id="1093" r:id="rId23"/>
    <p:sldId id="1090" r:id="rId24"/>
    <p:sldId id="1094" r:id="rId25"/>
    <p:sldId id="1095" r:id="rId26"/>
    <p:sldId id="938" r:id="rId27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903ED0"/>
    <a:srgbClr val="FFCB2F"/>
    <a:srgbClr val="999AFF"/>
    <a:srgbClr val="FFBF01"/>
    <a:srgbClr val="6A0874"/>
    <a:srgbClr val="7030A0"/>
    <a:srgbClr val="C00003"/>
    <a:srgbClr val="CD8195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8" autoAdjust="0"/>
    <p:restoredTop sz="96650" autoAdjust="0"/>
  </p:normalViewPr>
  <p:slideViewPr>
    <p:cSldViewPr>
      <p:cViewPr>
        <p:scale>
          <a:sx n="81" d="100"/>
          <a:sy n="81" d="100"/>
        </p:scale>
        <p:origin x="428" y="284"/>
      </p:cViewPr>
      <p:guideLst>
        <p:guide orient="horz" pos="4065"/>
        <p:guide pos="211"/>
        <p:guide pos="3840"/>
        <p:guide pos="7469"/>
        <p:guide orient="horz" pos="2160"/>
        <p:guide orient="horz" pos="1275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cheng" userId="bf9c00f2-c1f6-4c42-b9ea-39cb31482f5d" providerId="ADAL" clId="{73A95CB8-ED28-4B7E-8200-F45B4D74BD2E}"/>
    <pc:docChg chg="modSld">
      <pc:chgData name="pengcheng" userId="bf9c00f2-c1f6-4c42-b9ea-39cb31482f5d" providerId="ADAL" clId="{73A95CB8-ED28-4B7E-8200-F45B4D74BD2E}" dt="2022-06-15T00:50:27.524" v="3" actId="20577"/>
      <pc:docMkLst>
        <pc:docMk/>
      </pc:docMkLst>
      <pc:sldChg chg="modSp mod">
        <pc:chgData name="pengcheng" userId="bf9c00f2-c1f6-4c42-b9ea-39cb31482f5d" providerId="ADAL" clId="{73A95CB8-ED28-4B7E-8200-F45B4D74BD2E}" dt="2022-06-15T00:50:27.524" v="3" actId="20577"/>
        <pc:sldMkLst>
          <pc:docMk/>
          <pc:sldMk cId="3536484136" sldId="1085"/>
        </pc:sldMkLst>
        <pc:spChg chg="mod">
          <ac:chgData name="pengcheng" userId="bf9c00f2-c1f6-4c42-b9ea-39cb31482f5d" providerId="ADAL" clId="{73A95CB8-ED28-4B7E-8200-F45B4D74BD2E}" dt="2022-06-15T00:50:27.524" v="3" actId="20577"/>
          <ac:spMkLst>
            <pc:docMk/>
            <pc:sldMk cId="3536484136" sldId="1085"/>
            <ac:spMk id="88" creationId="{61873882-C04F-2C4F-8CAA-FA47F62E416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993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060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828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997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211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676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080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4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8958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79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961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643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563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114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44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6862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308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98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987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51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62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278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870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44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10695" y="4464116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600" y="2205504"/>
            <a:ext cx="7200800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4400" b="0" spc="20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信息的表示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整数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Part2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2676000" y="3969564"/>
            <a:ext cx="684000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93E3A3A9-1BB1-2341-9C29-3FD081452C1D}"/>
              </a:ext>
            </a:extLst>
          </p:cNvPr>
          <p:cNvSpPr txBox="1">
            <a:spLocks/>
          </p:cNvSpPr>
          <p:nvPr/>
        </p:nvSpPr>
        <p:spPr>
          <a:xfrm>
            <a:off x="11692601" y="6489340"/>
            <a:ext cx="50625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fld id="{DA2EEF94-6574-7D41-A2C1-D5B1CF1F6BB7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34026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加减法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B70CCEB-7AAC-1347-A30C-DFABD8187271}"/>
              </a:ext>
            </a:extLst>
          </p:cNvPr>
          <p:cNvSpPr txBox="1"/>
          <p:nvPr/>
        </p:nvSpPr>
        <p:spPr>
          <a:xfrm>
            <a:off x="5159896" y="1915194"/>
            <a:ext cx="6916695" cy="15573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判断是否超范围：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!=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Y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或者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==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Y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==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Z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则正常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==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Y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!=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Z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则溢出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84A666E-C1A2-8E4E-AD2D-C30A6BDED6CE}"/>
              </a:ext>
            </a:extLst>
          </p:cNvPr>
          <p:cNvSpPr txBox="1"/>
          <p:nvPr/>
        </p:nvSpPr>
        <p:spPr>
          <a:xfrm>
            <a:off x="439445" y="1231710"/>
            <a:ext cx="5163465" cy="192911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有符号加法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当真实和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≥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b="1" i="0" u="none" strike="noStrike" kern="1200" cap="none" spc="100" normalizeH="0" baseline="30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w-1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时或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＜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-2</a:t>
            </a:r>
            <a:r>
              <a:rPr kumimoji="0" lang="en-US" altLang="zh-CN" b="1" i="0" u="none" strike="noStrike" kern="1200" cap="none" spc="100" normalizeH="0" baseline="30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w-1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溢出</a:t>
            </a:r>
          </a:p>
          <a:p>
            <a:pPr lvl="1"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最多溢出一次</a:t>
            </a:r>
          </a:p>
        </p:txBody>
      </p:sp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9A94EF8A-1982-4946-8BC8-62E2437B8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642679"/>
              </p:ext>
            </p:extLst>
          </p:nvPr>
        </p:nvGraphicFramePr>
        <p:xfrm>
          <a:off x="965664" y="4062890"/>
          <a:ext cx="10280616" cy="1727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140000" imgH="761760" progId="Equation.3">
                  <p:embed/>
                </p:oleObj>
              </mc:Choice>
              <mc:Fallback>
                <p:oleObj name="公式" r:id="rId3" imgW="4140000" imgH="761760" progId="Equation.3">
                  <p:embed/>
                  <p:pic>
                    <p:nvPicPr>
                      <p:cNvPr id="13" name="Object 2">
                        <a:extLst>
                          <a:ext uri="{FF2B5EF4-FFF2-40B4-BE49-F238E27FC236}">
                            <a16:creationId xmlns:a16="http://schemas.microsoft.com/office/drawing/2014/main" id="{9A94EF8A-1982-4946-8BC8-62E2437B88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664" y="4062890"/>
                        <a:ext cx="10280616" cy="1727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661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55628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整数乘法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81BD25-DFE5-3F46-ACCB-2C5F256CA21C}"/>
              </a:ext>
            </a:extLst>
          </p:cNvPr>
          <p:cNvSpPr txBox="1"/>
          <p:nvPr/>
        </p:nvSpPr>
        <p:spPr>
          <a:xfrm>
            <a:off x="609002" y="1088740"/>
            <a:ext cx="10717832" cy="24646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注意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两个运算数均为整数类型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注意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两个运算数可能都需要“整型提升”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注意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结果类型为“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promoted operand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 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”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1158875" indent="-1158875"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所以  ：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并不存在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×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乘法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682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55628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整数乘法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81BD25-DFE5-3F46-ACCB-2C5F256CA21C}"/>
              </a:ext>
            </a:extLst>
          </p:cNvPr>
          <p:cNvSpPr txBox="1"/>
          <p:nvPr/>
        </p:nvSpPr>
        <p:spPr>
          <a:xfrm>
            <a:off x="1451484" y="1016732"/>
            <a:ext cx="6513974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理论上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整数的真实乘积需要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2w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FD194C18-B947-EE45-BA71-D7C696DB6278}"/>
              </a:ext>
            </a:extLst>
          </p:cNvPr>
          <p:cNvGrpSpPr>
            <a:grpSpLocks/>
          </p:cNvGrpSpPr>
          <p:nvPr/>
        </p:nvGrpSpPr>
        <p:grpSpPr bwMode="auto">
          <a:xfrm>
            <a:off x="7622558" y="1756792"/>
            <a:ext cx="2743200" cy="228600"/>
            <a:chOff x="2976" y="816"/>
            <a:chExt cx="1728" cy="144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37198375-096B-2040-AEC9-645FC4025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3C8732E4-920B-4648-8A68-B53168860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DF82596D-6DDA-6942-BC4F-8F1EE518E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2A439225-17F0-0A49-9BC9-3A424F140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0ECACE4C-5E96-0D48-B171-1E10C3815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72F27E19-2FC5-E745-907F-1E39E1DC7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18991453-A21E-CE44-A95B-92FB4FCB6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B0D0932A-196A-B745-A715-FB7269308D41}"/>
              </a:ext>
            </a:extLst>
          </p:cNvPr>
          <p:cNvGrpSpPr>
            <a:grpSpLocks/>
          </p:cNvGrpSpPr>
          <p:nvPr/>
        </p:nvGrpSpPr>
        <p:grpSpPr bwMode="auto">
          <a:xfrm>
            <a:off x="7622558" y="2213992"/>
            <a:ext cx="2743200" cy="228600"/>
            <a:chOff x="2976" y="1104"/>
            <a:chExt cx="1728" cy="144"/>
          </a:xfrm>
        </p:grpSpPr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D26CA5E8-1082-B04E-AFE2-A44C53C8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099F96EB-24AC-5F42-BEB5-9DD9BAB83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4A9E8436-E105-FA49-AA7E-839E2E7D5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195D6537-6AE9-D64A-8B22-156C8D318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34403957-ABF8-4B48-BF8B-88640E559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AF5E0A99-0A8B-2C4E-932C-D9E1A54B6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DFCA4488-FCD9-A343-A4EF-FBA1CC0DB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25" name="Rectangle 20">
            <a:extLst>
              <a:ext uri="{FF2B5EF4-FFF2-40B4-BE49-F238E27FC236}">
                <a16:creationId xmlns:a16="http://schemas.microsoft.com/office/drawing/2014/main" id="{3DBB7A82-5698-6B49-B658-CF3A54998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958" y="1619037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0EF480BD-BC9A-284D-BBA9-9E7F5C830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958" y="2004502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913D6FBA-C921-5543-A273-74FFF3BBD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3558" y="2518792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5023B52B-B93B-244D-B03A-7B297D84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958" y="2094989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grpSp>
        <p:nvGrpSpPr>
          <p:cNvPr id="29" name="Group 24">
            <a:extLst>
              <a:ext uri="{FF2B5EF4-FFF2-40B4-BE49-F238E27FC236}">
                <a16:creationId xmlns:a16="http://schemas.microsoft.com/office/drawing/2014/main" id="{377D000F-8399-8B46-A425-0A5E73C48562}"/>
              </a:ext>
            </a:extLst>
          </p:cNvPr>
          <p:cNvGrpSpPr>
            <a:grpSpLocks/>
          </p:cNvGrpSpPr>
          <p:nvPr/>
        </p:nvGrpSpPr>
        <p:grpSpPr bwMode="auto">
          <a:xfrm>
            <a:off x="7622558" y="2671192"/>
            <a:ext cx="2743200" cy="228600"/>
            <a:chOff x="2976" y="1392"/>
            <a:chExt cx="1728" cy="144"/>
          </a:xfrm>
        </p:grpSpPr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1F781DE4-9B27-6543-8A91-88609A40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92B1B174-8290-684B-99C5-57D85952C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44C09958-B851-A543-A8E6-93A568B24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8AA063A0-BD22-634E-82B3-1EBF5AF49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5DDE59FB-87E0-354E-879B-A642EB727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E074B5C9-AE18-0B43-B1CD-552AC98C5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F1D265D5-14DC-D546-89D2-BB7612D15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7" name="Rectangle 32">
            <a:extLst>
              <a:ext uri="{FF2B5EF4-FFF2-40B4-BE49-F238E27FC236}">
                <a16:creationId xmlns:a16="http://schemas.microsoft.com/office/drawing/2014/main" id="{BBC58CDE-3530-ED48-9996-D66A430AD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701" y="2518792"/>
            <a:ext cx="71365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·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38" name="Group 33">
            <a:extLst>
              <a:ext uri="{FF2B5EF4-FFF2-40B4-BE49-F238E27FC236}">
                <a16:creationId xmlns:a16="http://schemas.microsoft.com/office/drawing/2014/main" id="{509F3227-81D1-9843-84EC-BBBE3F36280D}"/>
              </a:ext>
            </a:extLst>
          </p:cNvPr>
          <p:cNvGrpSpPr>
            <a:grpSpLocks/>
          </p:cNvGrpSpPr>
          <p:nvPr/>
        </p:nvGrpSpPr>
        <p:grpSpPr bwMode="auto">
          <a:xfrm>
            <a:off x="7622558" y="5797006"/>
            <a:ext cx="2743200" cy="228600"/>
            <a:chOff x="2976" y="1392"/>
            <a:chExt cx="1728" cy="144"/>
          </a:xfrm>
        </p:grpSpPr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id="{61F88978-DA5A-6A4A-834C-C57578A32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" name="Rectangle 35">
              <a:extLst>
                <a:ext uri="{FF2B5EF4-FFF2-40B4-BE49-F238E27FC236}">
                  <a16:creationId xmlns:a16="http://schemas.microsoft.com/office/drawing/2014/main" id="{25393A46-87C8-F44A-9052-BEE5F766F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" name="Rectangle 36">
              <a:extLst>
                <a:ext uri="{FF2B5EF4-FFF2-40B4-BE49-F238E27FC236}">
                  <a16:creationId xmlns:a16="http://schemas.microsoft.com/office/drawing/2014/main" id="{842B18A3-AAB9-8E4D-B7CD-95CE23B69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" name="Rectangle 37">
              <a:extLst>
                <a:ext uri="{FF2B5EF4-FFF2-40B4-BE49-F238E27FC236}">
                  <a16:creationId xmlns:a16="http://schemas.microsoft.com/office/drawing/2014/main" id="{2814459D-57E6-FB4B-B6D9-4F3034E5F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3" name="Rectangle 38">
              <a:extLst>
                <a:ext uri="{FF2B5EF4-FFF2-40B4-BE49-F238E27FC236}">
                  <a16:creationId xmlns:a16="http://schemas.microsoft.com/office/drawing/2014/main" id="{7BD57830-4722-F946-A017-FC6EAE84E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AC42A8DF-A3CE-D04F-BC18-8F3004F24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5" name="Rectangle 40">
              <a:extLst>
                <a:ext uri="{FF2B5EF4-FFF2-40B4-BE49-F238E27FC236}">
                  <a16:creationId xmlns:a16="http://schemas.microsoft.com/office/drawing/2014/main" id="{7DF913A8-3DF1-904E-8762-73A8AF0B9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6" name="Line 41">
            <a:extLst>
              <a:ext uri="{FF2B5EF4-FFF2-40B4-BE49-F238E27FC236}">
                <a16:creationId xmlns:a16="http://schemas.microsoft.com/office/drawing/2014/main" id="{1A434A32-E05F-BB4F-9A2D-E7FBBE0319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3558" y="5644606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E59C8622-9D70-2B45-80FC-918881E1B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889" y="5644606"/>
            <a:ext cx="162736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x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y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48" name="Group 46">
            <a:extLst>
              <a:ext uri="{FF2B5EF4-FFF2-40B4-BE49-F238E27FC236}">
                <a16:creationId xmlns:a16="http://schemas.microsoft.com/office/drawing/2014/main" id="{6BE7C707-B83E-C44C-A682-8804B4AF8494}"/>
              </a:ext>
            </a:extLst>
          </p:cNvPr>
          <p:cNvGrpSpPr>
            <a:grpSpLocks/>
          </p:cNvGrpSpPr>
          <p:nvPr/>
        </p:nvGrpSpPr>
        <p:grpSpPr bwMode="auto">
          <a:xfrm>
            <a:off x="4879358" y="2671192"/>
            <a:ext cx="2743200" cy="228600"/>
            <a:chOff x="2976" y="1392"/>
            <a:chExt cx="1728" cy="144"/>
          </a:xfrm>
        </p:grpSpPr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id="{29DAB4EF-D16E-3242-A302-59873707C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FE18B9B8-C5ED-5744-83E8-F79AA034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67275177-89EA-8047-9B98-31666D69E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B4BA3AF0-DCCB-4240-BF3B-5E98F1DDD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9005D2D2-DDE4-BF41-8823-173AE518C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B7B9CC71-2A55-F542-83C4-3230AF1C0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00F9C544-DD23-AF48-A6A3-8945C233B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6" name="Text Box 42">
            <a:extLst>
              <a:ext uri="{FF2B5EF4-FFF2-40B4-BE49-F238E27FC236}">
                <a16:creationId xmlns:a16="http://schemas.microsoft.com/office/drawing/2014/main" id="{615672B0-28AF-A24F-955C-92C72CBC9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898" y="2457237"/>
            <a:ext cx="224933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真实乘积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2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7" name="Text Box 43">
            <a:extLst>
              <a:ext uri="{FF2B5EF4-FFF2-40B4-BE49-F238E27FC236}">
                <a16:creationId xmlns:a16="http://schemas.microsoft.com/office/drawing/2014/main" id="{221F3308-7A93-6145-A35C-3CA364279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958" y="1847637"/>
            <a:ext cx="185499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操作数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8" name="Text Box 44">
            <a:extLst>
              <a:ext uri="{FF2B5EF4-FFF2-40B4-BE49-F238E27FC236}">
                <a16:creationId xmlns:a16="http://schemas.microsoft.com/office/drawing/2014/main" id="{D668FBD9-037E-B549-B955-7BA6C51AC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958" y="5697252"/>
            <a:ext cx="31242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丢弃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保留低</a:t>
            </a:r>
            <a:r>
              <a:rPr lang="en-US" b="0" i="1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solidFill>
                <a:srgbClr val="0033CC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CD48F00-B22A-B543-9B95-3AC9B390A9FC}"/>
              </a:ext>
            </a:extLst>
          </p:cNvPr>
          <p:cNvSpPr txBox="1"/>
          <p:nvPr/>
        </p:nvSpPr>
        <p:spPr>
          <a:xfrm>
            <a:off x="1528212" y="5003854"/>
            <a:ext cx="6056774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实际中：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整数乘法结果，仍为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45E64226-6142-984D-B1D2-501C3BA97E32}"/>
              </a:ext>
            </a:extLst>
          </p:cNvPr>
          <p:cNvCxnSpPr>
            <a:stCxn id="30" idx="2"/>
            <a:endCxn id="39" idx="0"/>
          </p:cNvCxnSpPr>
          <p:nvPr/>
        </p:nvCxnSpPr>
        <p:spPr bwMode="auto">
          <a:xfrm>
            <a:off x="7736858" y="2899792"/>
            <a:ext cx="0" cy="2897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8E2D7461-A130-CF46-9894-FD8BE6522A96}"/>
              </a:ext>
            </a:extLst>
          </p:cNvPr>
          <p:cNvCxnSpPr>
            <a:stCxn id="31" idx="2"/>
            <a:endCxn id="40" idx="0"/>
          </p:cNvCxnSpPr>
          <p:nvPr/>
        </p:nvCxnSpPr>
        <p:spPr bwMode="auto">
          <a:xfrm>
            <a:off x="7965458" y="2899792"/>
            <a:ext cx="0" cy="2897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543DFD2E-4030-0D4C-B6A4-A1A2982FCA31}"/>
              </a:ext>
            </a:extLst>
          </p:cNvPr>
          <p:cNvCxnSpPr>
            <a:stCxn id="32" idx="2"/>
            <a:endCxn id="41" idx="0"/>
          </p:cNvCxnSpPr>
          <p:nvPr/>
        </p:nvCxnSpPr>
        <p:spPr bwMode="auto">
          <a:xfrm>
            <a:off x="8194058" y="2899792"/>
            <a:ext cx="0" cy="2897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BD38A6B-72B9-234A-B44D-A5327FB501D4}"/>
              </a:ext>
            </a:extLst>
          </p:cNvPr>
          <p:cNvCxnSpPr>
            <a:stCxn id="36" idx="2"/>
            <a:endCxn id="45" idx="0"/>
          </p:cNvCxnSpPr>
          <p:nvPr/>
        </p:nvCxnSpPr>
        <p:spPr bwMode="auto">
          <a:xfrm>
            <a:off x="8994158" y="2899792"/>
            <a:ext cx="0" cy="2897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E3F2C5A2-3FB5-8F43-9114-D6D46E96CE8F}"/>
              </a:ext>
            </a:extLst>
          </p:cNvPr>
          <p:cNvCxnSpPr>
            <a:stCxn id="33" idx="2"/>
            <a:endCxn id="42" idx="0"/>
          </p:cNvCxnSpPr>
          <p:nvPr/>
        </p:nvCxnSpPr>
        <p:spPr bwMode="auto">
          <a:xfrm>
            <a:off x="9794258" y="2899792"/>
            <a:ext cx="0" cy="2897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8A93CD61-EDC1-D24B-93F6-303916DA3003}"/>
              </a:ext>
            </a:extLst>
          </p:cNvPr>
          <p:cNvCxnSpPr>
            <a:stCxn id="34" idx="2"/>
            <a:endCxn id="43" idx="0"/>
          </p:cNvCxnSpPr>
          <p:nvPr/>
        </p:nvCxnSpPr>
        <p:spPr bwMode="auto">
          <a:xfrm>
            <a:off x="10022858" y="2899792"/>
            <a:ext cx="0" cy="2897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F85A3665-A96D-F242-A66F-0EB1B6C60369}"/>
              </a:ext>
            </a:extLst>
          </p:cNvPr>
          <p:cNvCxnSpPr>
            <a:stCxn id="35" idx="2"/>
            <a:endCxn id="44" idx="0"/>
          </p:cNvCxnSpPr>
          <p:nvPr/>
        </p:nvCxnSpPr>
        <p:spPr bwMode="auto">
          <a:xfrm>
            <a:off x="10251458" y="2899792"/>
            <a:ext cx="0" cy="2897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F8E62FCD-A747-6149-B75F-A2FC2E8BA7DB}"/>
              </a:ext>
            </a:extLst>
          </p:cNvPr>
          <p:cNvSpPr txBox="1"/>
          <p:nvPr/>
        </p:nvSpPr>
        <p:spPr>
          <a:xfrm>
            <a:off x="1789911" y="2987429"/>
            <a:ext cx="5775497" cy="20313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525" lvl="1" algn="l">
              <a:defRPr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无符号数，最多可达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400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25" lvl="2" algn="l">
              <a:defRPr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结果范围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0 ≤ </a:t>
            </a:r>
            <a:r>
              <a:rPr lang="en-US" altLang="zh-CN" sz="1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* </a:t>
            </a:r>
            <a:r>
              <a:rPr lang="en-US" altLang="zh-CN" sz="1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≤ (2</a:t>
            </a:r>
            <a:r>
              <a:rPr lang="en-US" altLang="zh-CN" sz="1400" i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 1) 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=  2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400" i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 2</a:t>
            </a:r>
            <a:r>
              <a:rPr lang="en-US" altLang="zh-CN" sz="1400" i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+1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+ 1</a:t>
            </a:r>
          </a:p>
          <a:p>
            <a:pPr marL="9525" lvl="2" algn="l">
              <a:defRPr/>
            </a:pP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25" lvl="1" algn="l">
              <a:defRPr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有符号最小值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负数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，最多需要</a:t>
            </a:r>
            <a:r>
              <a:rPr lang="en-US" altLang="zh-CN" sz="1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400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-1 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25" lvl="2" algn="l">
              <a:defRPr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结果范围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altLang="zh-CN" sz="1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* </a:t>
            </a:r>
            <a:r>
              <a:rPr lang="en-US" altLang="zh-CN" sz="1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≥ (–2</a:t>
            </a:r>
            <a:r>
              <a:rPr lang="en-US" altLang="zh-CN" sz="1400" i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–1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)*(2</a:t>
            </a:r>
            <a:r>
              <a:rPr lang="en-US" altLang="zh-CN" sz="1400" i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–1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–1)  =  –2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400" i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–2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+ 2</a:t>
            </a:r>
            <a:r>
              <a:rPr lang="en-US" altLang="zh-CN" sz="1400" i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–1</a:t>
            </a:r>
          </a:p>
          <a:p>
            <a:pPr marL="9525" lvl="2" algn="l">
              <a:defRPr/>
            </a:pPr>
            <a:endParaRPr lang="en-US" altLang="zh-CN" sz="1400" baseline="30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25" lvl="1" algn="l">
              <a:defRPr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有符号最大值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正数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，最多需要</a:t>
            </a:r>
            <a:r>
              <a:rPr lang="en-US" altLang="zh-CN" sz="1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400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25" lvl="1" algn="l">
              <a:defRPr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结果范围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altLang="zh-CN" sz="1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* </a:t>
            </a:r>
            <a:r>
              <a:rPr lang="en-US" altLang="zh-CN" sz="1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≤ (–2</a:t>
            </a:r>
            <a:r>
              <a:rPr lang="en-US" altLang="zh-CN" sz="1400" i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–1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=  2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400" i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–2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74331F4-DCF9-A94C-943D-653688215B3C}"/>
              </a:ext>
            </a:extLst>
          </p:cNvPr>
          <p:cNvSpPr txBox="1"/>
          <p:nvPr/>
        </p:nvSpPr>
        <p:spPr>
          <a:xfrm>
            <a:off x="7608168" y="116933"/>
            <a:ext cx="4464496" cy="13665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Product = a *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b;</a:t>
            </a:r>
            <a:r>
              <a:rPr lang="zh-CN" altLang="en-US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zh-CN" sz="18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800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能否获得更精确的值？</a:t>
            </a:r>
          </a:p>
        </p:txBody>
      </p:sp>
    </p:spTree>
    <p:extLst>
      <p:ext uri="{BB962C8B-B14F-4D97-AF65-F5344CB8AC3E}">
        <p14:creationId xmlns:p14="http://schemas.microsoft.com/office/powerpoint/2010/main" val="111448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55628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整数乘法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81BD25-DFE5-3F46-ACCB-2C5F256CA21C}"/>
              </a:ext>
            </a:extLst>
          </p:cNvPr>
          <p:cNvSpPr txBox="1"/>
          <p:nvPr/>
        </p:nvSpPr>
        <p:spPr>
          <a:xfrm>
            <a:off x="947428" y="1087011"/>
            <a:ext cx="8457074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 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的值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·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y)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mod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b="1" spc="100" baseline="30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72F425-4E07-8642-A6C8-B8DCD7B2EC4F}"/>
                  </a:ext>
                </a:extLst>
              </p:cNvPr>
              <p:cNvSpPr txBox="1"/>
              <p:nvPr/>
            </p:nvSpPr>
            <p:spPr>
              <a:xfrm>
                <a:off x="1922773" y="1175625"/>
                <a:ext cx="1729450" cy="49244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𝑥</m:t>
                      </m:r>
                      <m:r>
                        <a:rPr kumimoji="0" lang="zh-CN" altLang="en-US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∗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𝑢</m:t>
                          </m:r>
                        </m:sup>
                      </m:sSubSup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𝑦</m:t>
                      </m:r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72F425-4E07-8642-A6C8-B8DCD7B2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773" y="1175625"/>
                <a:ext cx="1729450" cy="492443"/>
              </a:xfrm>
              <a:prstGeom prst="rect">
                <a:avLst/>
              </a:prstGeom>
              <a:blipFill>
                <a:blip r:embed="rId3"/>
                <a:stretch>
                  <a:fillRect t="-5000" b="-37500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F4CEC534-FA91-B342-81A8-65987FF8C4EA}"/>
              </a:ext>
            </a:extLst>
          </p:cNvPr>
          <p:cNvSpPr txBox="1"/>
          <p:nvPr/>
        </p:nvSpPr>
        <p:spPr>
          <a:xfrm>
            <a:off x="2904520" y="620688"/>
            <a:ext cx="91563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DD04057-237F-1048-9510-5909C0A3B6B5}"/>
              </a:ext>
            </a:extLst>
          </p:cNvPr>
          <p:cNvSpPr txBox="1"/>
          <p:nvPr/>
        </p:nvSpPr>
        <p:spPr>
          <a:xfrm>
            <a:off x="2868206" y="1911645"/>
            <a:ext cx="257314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运算数和结果均为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FED753A0-3B83-1147-8318-E33FCCF5AF16}"/>
              </a:ext>
            </a:extLst>
          </p:cNvPr>
          <p:cNvCxnSpPr/>
          <p:nvPr/>
        </p:nvCxnSpPr>
        <p:spPr bwMode="auto">
          <a:xfrm flipV="1">
            <a:off x="2904520" y="946652"/>
            <a:ext cx="95136" cy="228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4558E207-5A62-2843-91B8-FC978CBE4389}"/>
              </a:ext>
            </a:extLst>
          </p:cNvPr>
          <p:cNvCxnSpPr/>
          <p:nvPr/>
        </p:nvCxnSpPr>
        <p:spPr bwMode="auto">
          <a:xfrm>
            <a:off x="2868206" y="1702602"/>
            <a:ext cx="95136" cy="228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33D6E6F1-B962-D04C-B87D-EF4E14A31681}"/>
              </a:ext>
            </a:extLst>
          </p:cNvPr>
          <p:cNvSpPr txBox="1"/>
          <p:nvPr/>
        </p:nvSpPr>
        <p:spPr>
          <a:xfrm>
            <a:off x="7176120" y="1215636"/>
            <a:ext cx="4837093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原理：先得到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真实乘积值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再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截断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到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endParaRPr kumimoji="0" lang="en-US" altLang="zh-CN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mod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b="1" i="0" u="none" strike="noStrike" kern="1200" cap="none" spc="100" normalizeH="0" baseline="30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表示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截断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的无符号值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D43AEF3-169A-1149-BF16-65AC89ED91C3}"/>
              </a:ext>
            </a:extLst>
          </p:cNvPr>
          <p:cNvSpPr txBox="1"/>
          <p:nvPr/>
        </p:nvSpPr>
        <p:spPr>
          <a:xfrm>
            <a:off x="947428" y="4137712"/>
            <a:ext cx="9433048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 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的值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U2T((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·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y)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mod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b="1" spc="100" baseline="30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DA9682B-9E55-8649-8BE0-0B1C619A529D}"/>
                  </a:ext>
                </a:extLst>
              </p:cNvPr>
              <p:cNvSpPr txBox="1"/>
              <p:nvPr/>
            </p:nvSpPr>
            <p:spPr>
              <a:xfrm>
                <a:off x="1922773" y="4226326"/>
                <a:ext cx="1729450" cy="49244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𝑥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′ </m:t>
                      </m:r>
                      <m:sSubSup>
                        <m:sSubSup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∗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𝑦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DA9682B-9E55-8649-8BE0-0B1C619A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773" y="4226326"/>
                <a:ext cx="1729450" cy="492443"/>
              </a:xfrm>
              <a:prstGeom prst="rect">
                <a:avLst/>
              </a:prstGeom>
              <a:blipFill>
                <a:blip r:embed="rId4"/>
                <a:stretch>
                  <a:fillRect l="-2190" t="-5000" r="-4380" b="-40000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文本框 77">
            <a:extLst>
              <a:ext uri="{FF2B5EF4-FFF2-40B4-BE49-F238E27FC236}">
                <a16:creationId xmlns:a16="http://schemas.microsoft.com/office/drawing/2014/main" id="{8BBC0A00-973C-0347-BAD5-E2B1B6B67D5B}"/>
              </a:ext>
            </a:extLst>
          </p:cNvPr>
          <p:cNvSpPr txBox="1"/>
          <p:nvPr/>
        </p:nvSpPr>
        <p:spPr>
          <a:xfrm>
            <a:off x="2912256" y="3676923"/>
            <a:ext cx="91563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CD92063-A198-B54C-9CDA-8FBB60FBD1C4}"/>
              </a:ext>
            </a:extLst>
          </p:cNvPr>
          <p:cNvSpPr txBox="1"/>
          <p:nvPr/>
        </p:nvSpPr>
        <p:spPr>
          <a:xfrm>
            <a:off x="2875942" y="4967880"/>
            <a:ext cx="257314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运算数和结果均为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D0504007-3BCC-3143-9FF8-C3001F04742C}"/>
              </a:ext>
            </a:extLst>
          </p:cNvPr>
          <p:cNvCxnSpPr/>
          <p:nvPr/>
        </p:nvCxnSpPr>
        <p:spPr bwMode="auto">
          <a:xfrm flipV="1">
            <a:off x="2912256" y="4002887"/>
            <a:ext cx="95136" cy="228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90069E58-B98F-C043-A149-15B6205921A9}"/>
              </a:ext>
            </a:extLst>
          </p:cNvPr>
          <p:cNvCxnSpPr/>
          <p:nvPr/>
        </p:nvCxnSpPr>
        <p:spPr bwMode="auto">
          <a:xfrm>
            <a:off x="2875942" y="4758837"/>
            <a:ext cx="95136" cy="228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1B24CC9-79E0-0346-94D5-7312423D8518}"/>
              </a:ext>
            </a:extLst>
          </p:cNvPr>
          <p:cNvSpPr txBox="1"/>
          <p:nvPr/>
        </p:nvSpPr>
        <p:spPr>
          <a:xfrm>
            <a:off x="1811524" y="5634782"/>
            <a:ext cx="8568952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整数乘法运算，位操作逻辑一样，不区分有无符号</a:t>
            </a:r>
            <a:endParaRPr kumimoji="0" lang="en-US" altLang="zh-CN" sz="2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为什么？？？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E1EBDF3-D290-1D44-9C61-CA9A2520D7B0}"/>
                  </a:ext>
                </a:extLst>
              </p:cNvPr>
              <p:cNvSpPr txBox="1"/>
              <p:nvPr/>
            </p:nvSpPr>
            <p:spPr>
              <a:xfrm>
                <a:off x="4343804" y="3192838"/>
                <a:ext cx="1729450" cy="49244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0" lang="zh-CN" altLang="en-US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    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𝑦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E1EBDF3-D290-1D44-9C61-CA9A2520D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804" y="3192838"/>
                <a:ext cx="1729450" cy="492443"/>
              </a:xfrm>
              <a:prstGeom prst="rect">
                <a:avLst/>
              </a:prstGeom>
              <a:blipFill>
                <a:blip r:embed="rId5"/>
                <a:stretch>
                  <a:fillRect t="-5000" b="-37500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C36E8ED-7020-D549-BDF8-4A68A4D03977}"/>
                  </a:ext>
                </a:extLst>
              </p:cNvPr>
              <p:cNvSpPr txBox="1"/>
              <p:nvPr/>
            </p:nvSpPr>
            <p:spPr>
              <a:xfrm>
                <a:off x="4343804" y="2348880"/>
                <a:ext cx="1729450" cy="49244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𝑥</m:t>
                      </m:r>
                      <m:r>
                        <a:rPr kumimoji="0" lang="zh-CN" altLang="en-US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      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𝑦</m:t>
                      </m:r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C36E8ED-7020-D549-BDF8-4A68A4D03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804" y="2348880"/>
                <a:ext cx="1729450" cy="492443"/>
              </a:xfrm>
              <a:prstGeom prst="rect">
                <a:avLst/>
              </a:prstGeom>
              <a:blipFill>
                <a:blip r:embed="rId6"/>
                <a:stretch>
                  <a:fillRect t="-5000" b="-40000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0CEA3798-F64C-134F-8EE7-BB92B4074E43}"/>
              </a:ext>
            </a:extLst>
          </p:cNvPr>
          <p:cNvSpPr txBox="1"/>
          <p:nvPr/>
        </p:nvSpPr>
        <p:spPr>
          <a:xfrm>
            <a:off x="4079776" y="2818959"/>
            <a:ext cx="241164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同码不同值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43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55628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整数乘法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15A6F6E-43AF-9B4A-AA6E-8958FF5852EE}"/>
                  </a:ext>
                </a:extLst>
              </p:cNvPr>
              <p:cNvSpPr txBox="1"/>
              <p:nvPr/>
            </p:nvSpPr>
            <p:spPr>
              <a:xfrm>
                <a:off x="2397182" y="1781832"/>
                <a:ext cx="1729450" cy="49244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0" lang="zh-CN" altLang="en-US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    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𝑦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15A6F6E-43AF-9B4A-AA6E-8958FF585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182" y="1781832"/>
                <a:ext cx="1729450" cy="492443"/>
              </a:xfrm>
              <a:prstGeom prst="rect">
                <a:avLst/>
              </a:prstGeom>
              <a:blipFill>
                <a:blip r:embed="rId3"/>
                <a:stretch>
                  <a:fillRect t="-5000" b="-37500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FBAF635-AE53-DB44-BA0B-1A97FB5250CF}"/>
                  </a:ext>
                </a:extLst>
              </p:cNvPr>
              <p:cNvSpPr txBox="1"/>
              <p:nvPr/>
            </p:nvSpPr>
            <p:spPr>
              <a:xfrm>
                <a:off x="2404918" y="929349"/>
                <a:ext cx="1729450" cy="49244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𝑥</m:t>
                      </m:r>
                      <m:r>
                        <a:rPr kumimoji="0" lang="zh-CN" altLang="en-US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      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𝑦</m:t>
                      </m:r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FBAF635-AE53-DB44-BA0B-1A97FB525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18" y="929349"/>
                <a:ext cx="1729450" cy="492443"/>
              </a:xfrm>
              <a:prstGeom prst="rect">
                <a:avLst/>
              </a:prstGeom>
              <a:blipFill>
                <a:blip r:embed="rId4"/>
                <a:stretch>
                  <a:fillRect t="-2500" b="-40000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54AD4A86-26AB-CE42-A27B-60E23BB6FC06}"/>
              </a:ext>
            </a:extLst>
          </p:cNvPr>
          <p:cNvSpPr txBox="1"/>
          <p:nvPr/>
        </p:nvSpPr>
        <p:spPr>
          <a:xfrm>
            <a:off x="2063822" y="1415105"/>
            <a:ext cx="241164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同码不同值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08B66A1-F6CB-0E41-A8CA-558E679ECC76}"/>
                  </a:ext>
                </a:extLst>
              </p:cNvPr>
              <p:cNvSpPr txBox="1"/>
              <p:nvPr/>
            </p:nvSpPr>
            <p:spPr>
              <a:xfrm>
                <a:off x="5020965" y="948798"/>
                <a:ext cx="3308502" cy="49244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𝑥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𝑥</m:t>
                          </m:r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𝑤</m:t>
                          </m:r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08B66A1-F6CB-0E41-A8CA-558E679EC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65" y="948798"/>
                <a:ext cx="3308502" cy="492443"/>
              </a:xfrm>
              <a:prstGeom prst="rect">
                <a:avLst/>
              </a:prstGeom>
              <a:blipFill>
                <a:blip r:embed="rId5"/>
                <a:stretch>
                  <a:fillRect l="-1533" r="-383" b="-15000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88D864C-78B0-7D49-949D-F2F4FF1220E2}"/>
                  </a:ext>
                </a:extLst>
              </p:cNvPr>
              <p:cNvSpPr txBox="1"/>
              <p:nvPr/>
            </p:nvSpPr>
            <p:spPr>
              <a:xfrm>
                <a:off x="5020965" y="1801281"/>
                <a:ext cx="3308502" cy="49244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𝑦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𝑦</m:t>
                          </m:r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𝑤</m:t>
                          </m:r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88D864C-78B0-7D49-949D-F2F4FF122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65" y="1801281"/>
                <a:ext cx="3308502" cy="492443"/>
              </a:xfrm>
              <a:prstGeom prst="rect">
                <a:avLst/>
              </a:prstGeom>
              <a:blipFill>
                <a:blip r:embed="rId6"/>
                <a:stretch>
                  <a:fillRect l="-3065" t="-5000" r="-766" b="-37500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右箭头 67">
            <a:extLst>
              <a:ext uri="{FF2B5EF4-FFF2-40B4-BE49-F238E27FC236}">
                <a16:creationId xmlns:a16="http://schemas.microsoft.com/office/drawing/2014/main" id="{78AC58BA-DBBD-334C-A13F-38BA3EA12595}"/>
              </a:ext>
            </a:extLst>
          </p:cNvPr>
          <p:cNvSpPr/>
          <p:nvPr/>
        </p:nvSpPr>
        <p:spPr bwMode="auto">
          <a:xfrm>
            <a:off x="4134368" y="1445082"/>
            <a:ext cx="900100" cy="42561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36C96AD-E76D-4D4E-81C9-95651394C229}"/>
              </a:ext>
            </a:extLst>
          </p:cNvPr>
          <p:cNvSpPr txBox="1"/>
          <p:nvPr/>
        </p:nvSpPr>
        <p:spPr>
          <a:xfrm>
            <a:off x="5340188" y="1440793"/>
            <a:ext cx="241164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T2U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和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U2T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BE18D11-11FA-6643-8DF2-D6A2631CBBAA}"/>
                  </a:ext>
                </a:extLst>
              </p:cNvPr>
              <p:cNvSpPr txBox="1"/>
              <p:nvPr/>
            </p:nvSpPr>
            <p:spPr>
              <a:xfrm>
                <a:off x="431739" y="2662859"/>
                <a:ext cx="3135526" cy="49244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𝑥</m:t>
                          </m:r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∙</m:t>
                          </m:r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𝑦</m:t>
                          </m:r>
                        </m:e>
                      </m:d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𝑚𝑜𝑑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BE18D11-11FA-6643-8DF2-D6A2631CB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9" y="2662859"/>
                <a:ext cx="3135526" cy="492443"/>
              </a:xfrm>
              <a:prstGeom prst="rect">
                <a:avLst/>
              </a:prstGeom>
              <a:blipFill>
                <a:blip r:embed="rId7"/>
                <a:stretch>
                  <a:fillRect t="-5000" b="-37500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99A2F0F-F2BB-004C-AC82-53CA3667227E}"/>
                  </a:ext>
                </a:extLst>
              </p:cNvPr>
              <p:cNvSpPr txBox="1"/>
              <p:nvPr/>
            </p:nvSpPr>
            <p:spPr>
              <a:xfrm>
                <a:off x="3202763" y="2644255"/>
                <a:ext cx="8523947" cy="57900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en-US" altLang="zh-CN" sz="3200" b="0" i="1" u="none" strike="noStrike" kern="1200" cap="none" spc="10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0" lang="en-US" altLang="zh-CN" sz="3200" b="0" i="1" u="none" strike="noStrike" kern="1200" cap="none" spc="10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0" lang="en-US" altLang="zh-CN" sz="3200" i="1" spc="1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3200" i="1" spc="1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0" lang="en-US" altLang="zh-CN" sz="3200" i="1" spc="1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𝑤</m:t>
                                  </m:r>
                                  <m: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𝑤</m:t>
                                  </m:r>
                                </m:sup>
                              </m:sSup>
                            </m:e>
                          </m:d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3200" b="0" i="1" spc="10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0" lang="en-US" altLang="zh-CN" sz="3200" b="0" i="1" spc="1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3200" b="0" i="1" spc="100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kumimoji="0" lang="en-US" altLang="zh-CN" sz="3200" b="0" i="1" spc="1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𝑤</m:t>
                                  </m:r>
                                  <m: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𝑤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</m:t>
                      </m:r>
                      <m:r>
                        <a:rPr kumimoji="0" lang="en-US" altLang="zh-CN" sz="3200" i="1" spc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𝑚𝑜𝑑</m:t>
                      </m:r>
                      <m:r>
                        <a:rPr kumimoji="0" lang="en-US" altLang="zh-CN" sz="3200" i="1" spc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99A2F0F-F2BB-004C-AC82-53CA36672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763" y="2644255"/>
                <a:ext cx="8523947" cy="579005"/>
              </a:xfrm>
              <a:prstGeom prst="rect">
                <a:avLst/>
              </a:prstGeom>
              <a:blipFill>
                <a:blip r:embed="rId8"/>
                <a:stretch>
                  <a:fillRect l="-1042" t="-2174" b="-23913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B46B42E1-D0B7-3544-84A2-A4B761DD8684}"/>
                  </a:ext>
                </a:extLst>
              </p:cNvPr>
              <p:cNvSpPr txBox="1"/>
              <p:nvPr/>
            </p:nvSpPr>
            <p:spPr>
              <a:xfrm>
                <a:off x="3202763" y="3414955"/>
                <a:ext cx="8523947" cy="57900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𝑤</m:t>
                              </m:r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𝑤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𝑤</m:t>
                              </m:r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𝑤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3200" b="0" i="1" spc="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</m:t>
                      </m:r>
                      <m:r>
                        <a:rPr kumimoji="0" lang="en-US" altLang="zh-CN" sz="3200" i="1" spc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𝑚𝑜𝑑</m:t>
                      </m:r>
                      <m:r>
                        <a:rPr kumimoji="0" lang="en-US" altLang="zh-CN" sz="3200" i="1" spc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B46B42E1-D0B7-3544-84A2-A4B761DD8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763" y="3414955"/>
                <a:ext cx="8523947" cy="579005"/>
              </a:xfrm>
              <a:prstGeom prst="rect">
                <a:avLst/>
              </a:prstGeom>
              <a:blipFill>
                <a:blip r:embed="rId9"/>
                <a:stretch>
                  <a:fillRect l="-1042" b="-23404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0B77C60-03CA-6347-8FCE-277AB8C6E346}"/>
                  </a:ext>
                </a:extLst>
              </p:cNvPr>
              <p:cNvSpPr txBox="1"/>
              <p:nvPr/>
            </p:nvSpPr>
            <p:spPr>
              <a:xfrm>
                <a:off x="3202763" y="4628745"/>
                <a:ext cx="3636404" cy="49244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3200" b="0" i="1" spc="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</m:t>
                      </m:r>
                      <m:r>
                        <a:rPr kumimoji="0" lang="en-US" altLang="zh-CN" sz="3200" i="1" spc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𝑚𝑜𝑑</m:t>
                      </m:r>
                      <m:r>
                        <a:rPr kumimoji="0" lang="en-US" altLang="zh-CN" sz="3200" i="1" spc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0B77C60-03CA-6347-8FCE-277AB8C6E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763" y="4628745"/>
                <a:ext cx="3636404" cy="492443"/>
              </a:xfrm>
              <a:prstGeom prst="rect">
                <a:avLst/>
              </a:prstGeom>
              <a:blipFill>
                <a:blip r:embed="rId10"/>
                <a:stretch>
                  <a:fillRect l="-2439" t="-5000" b="-40000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文本框 95">
            <a:extLst>
              <a:ext uri="{FF2B5EF4-FFF2-40B4-BE49-F238E27FC236}">
                <a16:creationId xmlns:a16="http://schemas.microsoft.com/office/drawing/2014/main" id="{168A52FB-522E-0743-9D79-0FF253CF4F40}"/>
              </a:ext>
            </a:extLst>
          </p:cNvPr>
          <p:cNvSpPr txBox="1"/>
          <p:nvPr/>
        </p:nvSpPr>
        <p:spPr>
          <a:xfrm>
            <a:off x="3567265" y="4020824"/>
            <a:ext cx="3827690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含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b="1" spc="100" baseline="300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项因取模去掉</a:t>
            </a:r>
            <a:endParaRPr kumimoji="0" lang="en-US" altLang="zh-CN" b="1" spc="100" baseline="30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8D22236-BE0D-F043-9B6D-97910091C1A8}"/>
              </a:ext>
            </a:extLst>
          </p:cNvPr>
          <p:cNvSpPr txBox="1"/>
          <p:nvPr/>
        </p:nvSpPr>
        <p:spPr>
          <a:xfrm>
            <a:off x="1811524" y="5614936"/>
            <a:ext cx="8568952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整数乘法运算，位操作逻辑一样，不区分有无符号</a:t>
            </a:r>
            <a:endParaRPr kumimoji="0" lang="en-US" altLang="zh-CN" sz="2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只是对结果的求值不同（最高位权重正负号）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8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55628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整数乘法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8D22236-BE0D-F043-9B6D-97910091C1A8}"/>
              </a:ext>
            </a:extLst>
          </p:cNvPr>
          <p:cNvSpPr txBox="1"/>
          <p:nvPr/>
        </p:nvSpPr>
        <p:spPr>
          <a:xfrm>
            <a:off x="839416" y="1198609"/>
            <a:ext cx="668801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整数乘法，实际并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不需要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真实乘积</a:t>
            </a:r>
            <a:endParaRPr kumimoji="0" lang="en-US" altLang="zh-CN" sz="2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52EFE3E6-76DF-E44A-97C0-CFE82137F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61" y="2075776"/>
            <a:ext cx="6688015" cy="38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87B92A4-D749-CA47-BF9A-90B4EEB71EB1}"/>
              </a:ext>
            </a:extLst>
          </p:cNvPr>
          <p:cNvCxnSpPr/>
          <p:nvPr/>
        </p:nvCxnSpPr>
        <p:spPr bwMode="auto">
          <a:xfrm flipH="1">
            <a:off x="4192468" y="4149080"/>
            <a:ext cx="33583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AAB7A3DB-F150-FF4B-A846-A7F6BDCBA4C7}"/>
              </a:ext>
            </a:extLst>
          </p:cNvPr>
          <p:cNvCxnSpPr/>
          <p:nvPr/>
        </p:nvCxnSpPr>
        <p:spPr bwMode="auto">
          <a:xfrm flipH="1">
            <a:off x="3863752" y="4581128"/>
            <a:ext cx="368702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D30E532-1BDE-6540-9F83-F72C08CC6BF9}"/>
              </a:ext>
            </a:extLst>
          </p:cNvPr>
          <p:cNvSpPr txBox="1"/>
          <p:nvPr/>
        </p:nvSpPr>
        <p:spPr>
          <a:xfrm>
            <a:off x="7550781" y="4119463"/>
            <a:ext cx="423385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乘数的某一位为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不需要计算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26A2BFE-5C76-814F-B69B-9099C4430CA7}"/>
              </a:ext>
            </a:extLst>
          </p:cNvPr>
          <p:cNvSpPr txBox="1"/>
          <p:nvPr/>
        </p:nvSpPr>
        <p:spPr>
          <a:xfrm>
            <a:off x="7527431" y="4797310"/>
            <a:ext cx="423385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乘数的某一位为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被乘数左移</a:t>
            </a: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1353CB3-AF1B-CA4A-9B6F-07E19C9E6070}"/>
              </a:ext>
            </a:extLst>
          </p:cNvPr>
          <p:cNvCxnSpPr>
            <a:stCxn id="28" idx="1"/>
          </p:cNvCxnSpPr>
          <p:nvPr/>
        </p:nvCxnSpPr>
        <p:spPr bwMode="auto">
          <a:xfrm flipH="1" flipV="1">
            <a:off x="3389619" y="5028142"/>
            <a:ext cx="413781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C5B63B5-0E96-0C40-83DA-B47438A55264}"/>
              </a:ext>
            </a:extLst>
          </p:cNvPr>
          <p:cNvSpPr/>
          <p:nvPr/>
        </p:nvSpPr>
        <p:spPr bwMode="auto">
          <a:xfrm>
            <a:off x="1206769" y="3529542"/>
            <a:ext cx="1713565" cy="235888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C9338E0-E295-F345-A262-2AE91062249F}"/>
              </a:ext>
            </a:extLst>
          </p:cNvPr>
          <p:cNvSpPr txBox="1"/>
          <p:nvPr/>
        </p:nvSpPr>
        <p:spPr>
          <a:xfrm>
            <a:off x="1009416" y="6063679"/>
            <a:ext cx="210826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并不需要计算</a:t>
            </a:r>
          </a:p>
        </p:txBody>
      </p:sp>
    </p:spTree>
    <p:extLst>
      <p:ext uri="{BB962C8B-B14F-4D97-AF65-F5344CB8AC3E}">
        <p14:creationId xmlns:p14="http://schemas.microsoft.com/office/powerpoint/2010/main" val="3389941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55628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整数乘法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8D22236-BE0D-F043-9B6D-97910091C1A8}"/>
              </a:ext>
            </a:extLst>
          </p:cNvPr>
          <p:cNvSpPr txBox="1"/>
          <p:nvPr/>
        </p:nvSpPr>
        <p:spPr>
          <a:xfrm>
            <a:off x="2324309" y="385669"/>
            <a:ext cx="668801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整数乘法，实际只有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加法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位移</a:t>
            </a:r>
            <a:endParaRPr kumimoji="0" lang="en-US" altLang="zh-CN" sz="2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93F65F4B-335E-A64D-B14C-8DEC2AA5706F}"/>
              </a:ext>
            </a:extLst>
          </p:cNvPr>
          <p:cNvSpPr/>
          <p:nvPr/>
        </p:nvSpPr>
        <p:spPr bwMode="auto">
          <a:xfrm>
            <a:off x="4907868" y="2418174"/>
            <a:ext cx="3672408" cy="794802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乘数最低位？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3EB077-503E-B645-9675-5A04F71D7C93}"/>
              </a:ext>
            </a:extLst>
          </p:cNvPr>
          <p:cNvSpPr/>
          <p:nvPr/>
        </p:nvSpPr>
        <p:spPr bwMode="auto">
          <a:xfrm>
            <a:off x="659397" y="3965018"/>
            <a:ext cx="2880319" cy="7241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乘积</a:t>
            </a: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被乘数</a:t>
            </a: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r>
              <a: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乘积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D5604A-63B1-2841-8E8E-6AC9C424AAC9}"/>
              </a:ext>
            </a:extLst>
          </p:cNvPr>
          <p:cNvSpPr/>
          <p:nvPr/>
        </p:nvSpPr>
        <p:spPr bwMode="auto">
          <a:xfrm>
            <a:off x="3683733" y="3965018"/>
            <a:ext cx="2880319" cy="7241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被乘数</a:t>
            </a: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&lt;&lt;</a:t>
            </a: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r>
              <a: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被乘数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FBCD0D-D557-634A-AF1F-6F7081FBEC5F}"/>
              </a:ext>
            </a:extLst>
          </p:cNvPr>
          <p:cNvSpPr/>
          <p:nvPr/>
        </p:nvSpPr>
        <p:spPr bwMode="auto">
          <a:xfrm>
            <a:off x="6888087" y="3953103"/>
            <a:ext cx="2952325" cy="7241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乘数</a:t>
            </a: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lang="en-US" altLang="zh-CN" sz="200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.&gt;&gt;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乘数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D877217C-AE80-D54F-9FB0-A49419CA50B9}"/>
              </a:ext>
            </a:extLst>
          </p:cNvPr>
          <p:cNvCxnSpPr/>
          <p:nvPr/>
        </p:nvCxnSpPr>
        <p:spPr bwMode="auto">
          <a:xfrm>
            <a:off x="2099557" y="3429000"/>
            <a:ext cx="558061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7C5D905C-B54B-674F-9645-F40B1B84973F}"/>
              </a:ext>
            </a:extLst>
          </p:cNvPr>
          <p:cNvCxnSpPr/>
          <p:nvPr/>
        </p:nvCxnSpPr>
        <p:spPr bwMode="auto">
          <a:xfrm>
            <a:off x="4475820" y="2803964"/>
            <a:ext cx="432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1B023C2-62DE-6046-93D4-C09D69CD0596}"/>
              </a:ext>
            </a:extLst>
          </p:cNvPr>
          <p:cNvCxnSpPr>
            <a:cxnSpLocks/>
            <a:endCxn id="4" idx="0"/>
          </p:cNvCxnSpPr>
          <p:nvPr/>
        </p:nvCxnSpPr>
        <p:spPr bwMode="auto">
          <a:xfrm flipH="1">
            <a:off x="2099557" y="3423043"/>
            <a:ext cx="1" cy="5419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6B087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54AF90D8-D1CB-1B40-AAD6-90769014BFE9}"/>
              </a:ext>
            </a:extLst>
          </p:cNvPr>
          <p:cNvCxnSpPr/>
          <p:nvPr/>
        </p:nvCxnSpPr>
        <p:spPr bwMode="auto">
          <a:xfrm>
            <a:off x="4475820" y="3423043"/>
            <a:ext cx="0" cy="5419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6B087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8E9CE6E0-2ECB-2D4D-90E4-5B003D9E0CD8}"/>
              </a:ext>
            </a:extLst>
          </p:cNvPr>
          <p:cNvCxnSpPr/>
          <p:nvPr/>
        </p:nvCxnSpPr>
        <p:spPr bwMode="auto">
          <a:xfrm>
            <a:off x="7680176" y="3423043"/>
            <a:ext cx="0" cy="5419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6B087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A2DBE8C2-1BA7-DC4C-B80F-DE13DE5F7695}"/>
              </a:ext>
            </a:extLst>
          </p:cNvPr>
          <p:cNvCxnSpPr/>
          <p:nvPr/>
        </p:nvCxnSpPr>
        <p:spPr bwMode="auto">
          <a:xfrm flipV="1">
            <a:off x="4475820" y="2803964"/>
            <a:ext cx="0" cy="61907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83B84E88-EBED-CA4B-BE2F-184EC7F3886A}"/>
              </a:ext>
            </a:extLst>
          </p:cNvPr>
          <p:cNvCxnSpPr/>
          <p:nvPr/>
        </p:nvCxnSpPr>
        <p:spPr bwMode="auto">
          <a:xfrm>
            <a:off x="5159896" y="3717032"/>
            <a:ext cx="38524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08366C87-B0AB-E64B-AB6D-B2F898DBE0BD}"/>
              </a:ext>
            </a:extLst>
          </p:cNvPr>
          <p:cNvCxnSpPr/>
          <p:nvPr/>
        </p:nvCxnSpPr>
        <p:spPr bwMode="auto">
          <a:xfrm>
            <a:off x="5159896" y="3717032"/>
            <a:ext cx="0" cy="2479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C4B446A2-C1EC-1148-AB92-B4D14BB37D33}"/>
              </a:ext>
            </a:extLst>
          </p:cNvPr>
          <p:cNvCxnSpPr/>
          <p:nvPr/>
        </p:nvCxnSpPr>
        <p:spPr bwMode="auto">
          <a:xfrm>
            <a:off x="9012722" y="2812591"/>
            <a:ext cx="0" cy="115242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950D6A39-49EF-584D-899E-C85A7E8159FB}"/>
              </a:ext>
            </a:extLst>
          </p:cNvPr>
          <p:cNvCxnSpPr/>
          <p:nvPr/>
        </p:nvCxnSpPr>
        <p:spPr bwMode="auto">
          <a:xfrm>
            <a:off x="8580276" y="2812591"/>
            <a:ext cx="432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菱形 61">
            <a:extLst>
              <a:ext uri="{FF2B5EF4-FFF2-40B4-BE49-F238E27FC236}">
                <a16:creationId xmlns:a16="http://schemas.microsoft.com/office/drawing/2014/main" id="{E87B111D-6205-6F47-9057-E77EEFCCFDFA}"/>
              </a:ext>
            </a:extLst>
          </p:cNvPr>
          <p:cNvSpPr/>
          <p:nvPr/>
        </p:nvSpPr>
        <p:spPr bwMode="auto">
          <a:xfrm>
            <a:off x="4907868" y="5034602"/>
            <a:ext cx="3672408" cy="794802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乘数</a:t>
            </a: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==0</a:t>
            </a:r>
            <a:r>
              <a: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</a:p>
        </p:txBody>
      </p: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3C495A2C-CB37-A942-A1C7-7F03EC021453}"/>
              </a:ext>
            </a:extLst>
          </p:cNvPr>
          <p:cNvCxnSpPr>
            <a:stCxn id="62" idx="3"/>
            <a:endCxn id="3" idx="0"/>
          </p:cNvCxnSpPr>
          <p:nvPr/>
        </p:nvCxnSpPr>
        <p:spPr bwMode="auto">
          <a:xfrm flipH="1" flipV="1">
            <a:off x="6744072" y="2418174"/>
            <a:ext cx="1836204" cy="3013829"/>
          </a:xfrm>
          <a:prstGeom prst="bentConnector4">
            <a:avLst>
              <a:gd name="adj1" fmla="val -88006"/>
              <a:gd name="adj2" fmla="val 10758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A2500152-B54D-F14D-928A-3CE48C8B2426}"/>
              </a:ext>
            </a:extLst>
          </p:cNvPr>
          <p:cNvSpPr/>
          <p:nvPr/>
        </p:nvSpPr>
        <p:spPr bwMode="auto">
          <a:xfrm>
            <a:off x="5375920" y="1224667"/>
            <a:ext cx="2736302" cy="562630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初始化乘积为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A5A8B5AB-CADB-C74E-854F-C276347EA1AD}"/>
              </a:ext>
            </a:extLst>
          </p:cNvPr>
          <p:cNvCxnSpPr/>
          <p:nvPr/>
        </p:nvCxnSpPr>
        <p:spPr bwMode="auto">
          <a:xfrm>
            <a:off x="6744072" y="1799406"/>
            <a:ext cx="0" cy="36945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B2CE9242-D85C-E847-B1F1-DE414174DFDD}"/>
              </a:ext>
            </a:extLst>
          </p:cNvPr>
          <p:cNvSpPr/>
          <p:nvPr/>
        </p:nvSpPr>
        <p:spPr bwMode="auto">
          <a:xfrm>
            <a:off x="6218500" y="6057292"/>
            <a:ext cx="1051143" cy="562630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结束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0E490A89-077B-674E-81FB-455DA7820695}"/>
              </a:ext>
            </a:extLst>
          </p:cNvPr>
          <p:cNvCxnSpPr/>
          <p:nvPr/>
        </p:nvCxnSpPr>
        <p:spPr bwMode="auto">
          <a:xfrm>
            <a:off x="2063552" y="4869160"/>
            <a:ext cx="558061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E1ADA3A-9676-464B-B4A4-68AB7CA25398}"/>
              </a:ext>
            </a:extLst>
          </p:cNvPr>
          <p:cNvCxnSpPr>
            <a:cxnSpLocks/>
          </p:cNvCxnSpPr>
          <p:nvPr/>
        </p:nvCxnSpPr>
        <p:spPr bwMode="auto">
          <a:xfrm>
            <a:off x="2063552" y="4677225"/>
            <a:ext cx="0" cy="1919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C122FFF-CF74-E34F-803D-9FBE85C875CD}"/>
              </a:ext>
            </a:extLst>
          </p:cNvPr>
          <p:cNvCxnSpPr>
            <a:cxnSpLocks/>
          </p:cNvCxnSpPr>
          <p:nvPr/>
        </p:nvCxnSpPr>
        <p:spPr bwMode="auto">
          <a:xfrm>
            <a:off x="5169361" y="4677224"/>
            <a:ext cx="0" cy="1919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96DA6F4-5A3B-9A48-A7D8-9BE4B008F2AA}"/>
              </a:ext>
            </a:extLst>
          </p:cNvPr>
          <p:cNvCxnSpPr>
            <a:cxnSpLocks/>
          </p:cNvCxnSpPr>
          <p:nvPr/>
        </p:nvCxnSpPr>
        <p:spPr bwMode="auto">
          <a:xfrm>
            <a:off x="7643697" y="4677224"/>
            <a:ext cx="0" cy="191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6E8A8E78-EBCE-F24D-A2C3-CDA60AF7894D}"/>
              </a:ext>
            </a:extLst>
          </p:cNvPr>
          <p:cNvCxnSpPr>
            <a:cxnSpLocks/>
          </p:cNvCxnSpPr>
          <p:nvPr/>
        </p:nvCxnSpPr>
        <p:spPr bwMode="auto">
          <a:xfrm>
            <a:off x="6763475" y="4869159"/>
            <a:ext cx="0" cy="1919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85692DEF-2A72-CA45-B54A-28EB424C6D4C}"/>
              </a:ext>
            </a:extLst>
          </p:cNvPr>
          <p:cNvCxnSpPr>
            <a:cxnSpLocks/>
          </p:cNvCxnSpPr>
          <p:nvPr/>
        </p:nvCxnSpPr>
        <p:spPr bwMode="auto">
          <a:xfrm>
            <a:off x="6763475" y="5841268"/>
            <a:ext cx="0" cy="1919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61873882-C04F-2C4F-8CAA-FA47F62E4168}"/>
              </a:ext>
            </a:extLst>
          </p:cNvPr>
          <p:cNvSpPr txBox="1"/>
          <p:nvPr/>
        </p:nvSpPr>
        <p:spPr>
          <a:xfrm>
            <a:off x="4633736" y="2386185"/>
            <a:ext cx="4378577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                </a:t>
            </a:r>
            <a:r>
              <a:rPr kumimoji="0" lang="en-US" altLang="zh-CN" sz="2800" b="1" spc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FCD9CCF-7D4E-A644-9A45-3A964BEF7587}"/>
              </a:ext>
            </a:extLst>
          </p:cNvPr>
          <p:cNvSpPr txBox="1"/>
          <p:nvPr/>
        </p:nvSpPr>
        <p:spPr>
          <a:xfrm>
            <a:off x="633519" y="1685989"/>
            <a:ext cx="3140224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位整数乘法器</a:t>
            </a:r>
            <a:endParaRPr kumimoji="0" lang="en-US" altLang="zh-CN" sz="2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只需要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位寄存器</a:t>
            </a:r>
            <a:endParaRPr kumimoji="0" lang="en-US" altLang="zh-CN" sz="2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84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55628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整数乘法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8D22236-BE0D-F043-9B6D-97910091C1A8}"/>
              </a:ext>
            </a:extLst>
          </p:cNvPr>
          <p:cNvSpPr txBox="1"/>
          <p:nvPr/>
        </p:nvSpPr>
        <p:spPr>
          <a:xfrm>
            <a:off x="839416" y="1198609"/>
            <a:ext cx="6656033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常数乘法：以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“乘以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的幂”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为基础</a:t>
            </a:r>
            <a:endParaRPr kumimoji="0" lang="en-US" altLang="zh-CN" sz="2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CB5C4E8A-205C-AE43-A2E1-8831CE1B5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049" y="2273424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43339CF-25AB-BF4D-BE6F-335F09F6B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649" y="2273424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620E1E9-5BF8-A644-A3BD-55D38B14E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249" y="2273424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55ED34CB-0364-8242-AA11-3B88F6557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449" y="2273424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5242263E-F356-6F45-9442-CD06A8C0C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049" y="2273424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0B28D59C-3ED6-0743-97E8-D8CE870D3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649" y="2273424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76B26C79-E584-7148-AB87-133083820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849" y="2273424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• • •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2E1090-A433-204B-8382-D236F7CA4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049" y="2730624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48A77C55-9242-BA4C-9432-843B1B028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449" y="2730624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993EABCE-01E3-BA42-BFC8-A9D0DE94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049" y="2730624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</a:t>
            </a: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83AC71FD-87AD-AD4C-AE20-5324E8E76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649" y="2730624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BDB5765C-9C18-CE45-9EF0-5C2D6661B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049" y="2730624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AF276F44-36CD-5646-941B-2B4BBAC12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649" y="2730624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C0880F64-B185-A647-900B-8E27BCDC2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649" y="2730624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•••</a:t>
            </a: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F45380B0-3EC2-3D44-A443-3FB982D1A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764" y="2197224"/>
            <a:ext cx="3738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u</a:t>
            </a: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EE9715DC-D40F-024D-9980-AF19C5390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98" y="2654424"/>
            <a:ext cx="47801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b="0" i="1" baseline="3000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lang="en-US" b="0" i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Line 20">
            <a:extLst>
              <a:ext uri="{FF2B5EF4-FFF2-40B4-BE49-F238E27FC236}">
                <a16:creationId xmlns:a16="http://schemas.microsoft.com/office/drawing/2014/main" id="{9A77B0E9-545F-D44A-A099-AA74804E1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049" y="3035424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65D89CB9-47AE-BD41-9B65-6E535FD7C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723" y="2654424"/>
            <a:ext cx="32412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80AD0AFC-BB5E-134A-989E-C4D26811D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461" y="3035424"/>
            <a:ext cx="92365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u </a:t>
            </a:r>
            <a:r>
              <a:rPr lang="en-US" b="0">
                <a:latin typeface="Microsoft YaHei" panose="020B0503020204020204" pitchFamily="34" charset="-122"/>
                <a:ea typeface="Microsoft YaHei" panose="020B0503020204020204" pitchFamily="34" charset="-122"/>
              </a:rPr>
              <a:t>· 2</a:t>
            </a:r>
            <a:r>
              <a:rPr lang="en-US" b="0" i="1" baseline="3000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lang="en-US" b="0" i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Line 23">
            <a:extLst>
              <a:ext uri="{FF2B5EF4-FFF2-40B4-BE49-F238E27FC236}">
                <a16:creationId xmlns:a16="http://schemas.microsoft.com/office/drawing/2014/main" id="{C5AC9DA9-551D-474A-95C1-0E7843D516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2049" y="3492624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Text Box 24">
            <a:extLst>
              <a:ext uri="{FF2B5EF4-FFF2-40B4-BE49-F238E27FC236}">
                <a16:creationId xmlns:a16="http://schemas.microsoft.com/office/drawing/2014/main" id="{16108AD9-F3CB-374E-8AD4-05EF1C71F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70" y="3035424"/>
            <a:ext cx="2773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真实乘积</a:t>
            </a:r>
            <a:r>
              <a:rPr 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b="0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b="0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en-US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Text Box 25">
            <a:extLst>
              <a:ext uri="{FF2B5EF4-FFF2-40B4-BE49-F238E27FC236}">
                <a16:creationId xmlns:a16="http://schemas.microsoft.com/office/drawing/2014/main" id="{21E036FF-0C8F-FD4A-AED6-39DC1D337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70" y="2349624"/>
            <a:ext cx="20984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操作数</a:t>
            </a:r>
            <a:r>
              <a:rPr 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b="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en-US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Text Box 26">
            <a:extLst>
              <a:ext uri="{FF2B5EF4-FFF2-40B4-BE49-F238E27FC236}">
                <a16:creationId xmlns:a16="http://schemas.microsoft.com/office/drawing/2014/main" id="{AFBDF5FD-D65E-DB44-900D-ACE1DF229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49" y="3564359"/>
            <a:ext cx="36102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丢弃高 </a:t>
            </a:r>
            <a:r>
              <a:rPr lang="en-US" b="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 </a:t>
            </a:r>
            <a:r>
              <a:rPr 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保留低</a:t>
            </a:r>
            <a:r>
              <a:rPr lang="en-US" b="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en-US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FBFD3602-1AC0-7E41-BA49-A09A9837F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8936" y="3554536"/>
            <a:ext cx="170431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UMult</a:t>
            </a:r>
            <a:r>
              <a:rPr lang="en-US" sz="1800" i="1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sz="18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, 2</a:t>
            </a:r>
            <a:r>
              <a:rPr lang="en-US" sz="1800" i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EFFF7566-9995-E047-8DB9-920503D9D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249" y="2730624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•••</a:t>
            </a:r>
          </a:p>
        </p:txBody>
      </p:sp>
      <p:sp>
        <p:nvSpPr>
          <p:cNvPr id="44" name="Rectangle 29">
            <a:extLst>
              <a:ext uri="{FF2B5EF4-FFF2-40B4-BE49-F238E27FC236}">
                <a16:creationId xmlns:a16="http://schemas.microsoft.com/office/drawing/2014/main" id="{5E01186E-ED35-7747-93F9-43CB9BBC6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9483" y="1816224"/>
            <a:ext cx="3529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</a:p>
        </p:txBody>
      </p:sp>
      <p:grpSp>
        <p:nvGrpSpPr>
          <p:cNvPr id="45" name="Group 30">
            <a:extLst>
              <a:ext uri="{FF2B5EF4-FFF2-40B4-BE49-F238E27FC236}">
                <a16:creationId xmlns:a16="http://schemas.microsoft.com/office/drawing/2014/main" id="{B8F3CA11-708D-7B4C-89CC-E472EE708471}"/>
              </a:ext>
            </a:extLst>
          </p:cNvPr>
          <p:cNvGrpSpPr>
            <a:grpSpLocks/>
          </p:cNvGrpSpPr>
          <p:nvPr/>
        </p:nvGrpSpPr>
        <p:grpSpPr bwMode="auto">
          <a:xfrm>
            <a:off x="5209449" y="3187824"/>
            <a:ext cx="2743200" cy="228600"/>
            <a:chOff x="2976" y="816"/>
            <a:chExt cx="1728" cy="144"/>
          </a:xfrm>
        </p:grpSpPr>
        <p:sp>
          <p:nvSpPr>
            <p:cNvPr id="46" name="Rectangle 31">
              <a:extLst>
                <a:ext uri="{FF2B5EF4-FFF2-40B4-BE49-F238E27FC236}">
                  <a16:creationId xmlns:a16="http://schemas.microsoft.com/office/drawing/2014/main" id="{64B1B377-5DD7-9848-989B-D7B885A4C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47" name="Rectangle 32">
              <a:extLst>
                <a:ext uri="{FF2B5EF4-FFF2-40B4-BE49-F238E27FC236}">
                  <a16:creationId xmlns:a16="http://schemas.microsoft.com/office/drawing/2014/main" id="{0EF135EF-61C0-FB4B-BAB3-A7091D825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48" name="Rectangle 33">
              <a:extLst>
                <a:ext uri="{FF2B5EF4-FFF2-40B4-BE49-F238E27FC236}">
                  <a16:creationId xmlns:a16="http://schemas.microsoft.com/office/drawing/2014/main" id="{16BE4BE4-2A30-AA41-B2E2-39F8CC7F2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49" name="Rectangle 34">
              <a:extLst>
                <a:ext uri="{FF2B5EF4-FFF2-40B4-BE49-F238E27FC236}">
                  <a16:creationId xmlns:a16="http://schemas.microsoft.com/office/drawing/2014/main" id="{8F6DF658-464F-9742-AEBD-E693C9494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50" name="Rectangle 35">
              <a:extLst>
                <a:ext uri="{FF2B5EF4-FFF2-40B4-BE49-F238E27FC236}">
                  <a16:creationId xmlns:a16="http://schemas.microsoft.com/office/drawing/2014/main" id="{7F7D0412-AC63-554A-AC9C-2E23E767C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51" name="Rectangle 36">
              <a:extLst>
                <a:ext uri="{FF2B5EF4-FFF2-40B4-BE49-F238E27FC236}">
                  <a16:creationId xmlns:a16="http://schemas.microsoft.com/office/drawing/2014/main" id="{7E7677B5-8CF2-3D45-B5FD-BE066BF6A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52" name="Rectangle 37">
              <a:extLst>
                <a:ext uri="{FF2B5EF4-FFF2-40B4-BE49-F238E27FC236}">
                  <a16:creationId xmlns:a16="http://schemas.microsoft.com/office/drawing/2014/main" id="{B849E218-2381-7C4F-A112-40DCBCF7C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• • •</a:t>
              </a:r>
            </a:p>
          </p:txBody>
        </p:sp>
      </p:grpSp>
      <p:sp>
        <p:nvSpPr>
          <p:cNvPr id="53" name="Rectangle 38">
            <a:extLst>
              <a:ext uri="{FF2B5EF4-FFF2-40B4-BE49-F238E27FC236}">
                <a16:creationId xmlns:a16="http://schemas.microsoft.com/office/drawing/2014/main" id="{0DCA34D2-6353-5A47-9BE0-067D3A993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649" y="3187824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</a:t>
            </a:r>
          </a:p>
        </p:txBody>
      </p:sp>
      <p:sp>
        <p:nvSpPr>
          <p:cNvPr id="54" name="Rectangle 39">
            <a:extLst>
              <a:ext uri="{FF2B5EF4-FFF2-40B4-BE49-F238E27FC236}">
                <a16:creationId xmlns:a16="http://schemas.microsoft.com/office/drawing/2014/main" id="{1E53CB84-E0CB-2843-8527-D7634EFAC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049" y="3187824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</a:t>
            </a:r>
          </a:p>
        </p:txBody>
      </p:sp>
      <p:sp>
        <p:nvSpPr>
          <p:cNvPr id="55" name="Rectangle 40">
            <a:extLst>
              <a:ext uri="{FF2B5EF4-FFF2-40B4-BE49-F238E27FC236}">
                <a16:creationId xmlns:a16="http://schemas.microsoft.com/office/drawing/2014/main" id="{80FCBAC2-3C49-F347-8128-2788E71FA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649" y="3187824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</a:t>
            </a:r>
          </a:p>
        </p:txBody>
      </p:sp>
      <p:sp>
        <p:nvSpPr>
          <p:cNvPr id="56" name="Rectangle 41">
            <a:extLst>
              <a:ext uri="{FF2B5EF4-FFF2-40B4-BE49-F238E27FC236}">
                <a16:creationId xmlns:a16="http://schemas.microsoft.com/office/drawing/2014/main" id="{6FAC3B97-919C-B847-8BE8-3F35CCEE9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249" y="3187824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•••</a:t>
            </a:r>
          </a:p>
        </p:txBody>
      </p:sp>
      <p:sp>
        <p:nvSpPr>
          <p:cNvPr id="57" name="Rectangle 42">
            <a:extLst>
              <a:ext uri="{FF2B5EF4-FFF2-40B4-BE49-F238E27FC236}">
                <a16:creationId xmlns:a16="http://schemas.microsoft.com/office/drawing/2014/main" id="{73616584-7C09-2043-A019-53619AFE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1075" y="3885292"/>
            <a:ext cx="16642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TMult</a:t>
            </a:r>
            <a:r>
              <a:rPr lang="en-US" sz="1800" i="1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sz="18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, 2</a:t>
            </a:r>
            <a:r>
              <a:rPr lang="en-US" sz="1800" i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58" name="Rectangle 43">
            <a:extLst>
              <a:ext uri="{FF2B5EF4-FFF2-40B4-BE49-F238E27FC236}">
                <a16:creationId xmlns:a16="http://schemas.microsoft.com/office/drawing/2014/main" id="{3FC36004-48CA-C34E-BA66-4814E4BFB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649" y="3645024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</a:t>
            </a:r>
          </a:p>
        </p:txBody>
      </p:sp>
      <p:sp>
        <p:nvSpPr>
          <p:cNvPr id="59" name="Rectangle 44">
            <a:extLst>
              <a:ext uri="{FF2B5EF4-FFF2-40B4-BE49-F238E27FC236}">
                <a16:creationId xmlns:a16="http://schemas.microsoft.com/office/drawing/2014/main" id="{3B22F430-7DE4-E340-A3F1-EE1FFD0FA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049" y="3645024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</a:t>
            </a:r>
          </a:p>
        </p:txBody>
      </p:sp>
      <p:sp>
        <p:nvSpPr>
          <p:cNvPr id="60" name="Rectangle 45">
            <a:extLst>
              <a:ext uri="{FF2B5EF4-FFF2-40B4-BE49-F238E27FC236}">
                <a16:creationId xmlns:a16="http://schemas.microsoft.com/office/drawing/2014/main" id="{4D71B451-90E5-B340-91ED-E02E8A89B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649" y="3645024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0</a:t>
            </a:r>
          </a:p>
        </p:txBody>
      </p:sp>
      <p:sp>
        <p:nvSpPr>
          <p:cNvPr id="61" name="Rectangle 46">
            <a:extLst>
              <a:ext uri="{FF2B5EF4-FFF2-40B4-BE49-F238E27FC236}">
                <a16:creationId xmlns:a16="http://schemas.microsoft.com/office/drawing/2014/main" id="{8511F477-D3B5-BF4B-8187-D350BEA90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249" y="3645024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•••</a:t>
            </a:r>
          </a:p>
        </p:txBody>
      </p:sp>
      <p:sp>
        <p:nvSpPr>
          <p:cNvPr id="62" name="Rectangle 47">
            <a:extLst>
              <a:ext uri="{FF2B5EF4-FFF2-40B4-BE49-F238E27FC236}">
                <a16:creationId xmlns:a16="http://schemas.microsoft.com/office/drawing/2014/main" id="{2A18E8AD-A581-8840-A767-F67AFB8D2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849" y="3645024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63" name="Rectangle 48">
            <a:extLst>
              <a:ext uri="{FF2B5EF4-FFF2-40B4-BE49-F238E27FC236}">
                <a16:creationId xmlns:a16="http://schemas.microsoft.com/office/drawing/2014/main" id="{08625E42-3775-1643-98EA-374C1E43E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449" y="3645024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64" name="Rectangle 49">
            <a:extLst>
              <a:ext uri="{FF2B5EF4-FFF2-40B4-BE49-F238E27FC236}">
                <a16:creationId xmlns:a16="http://schemas.microsoft.com/office/drawing/2014/main" id="{CD5B3D17-428D-B843-80AE-1DB818806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049" y="3645024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65" name="Rectangle 50">
            <a:extLst>
              <a:ext uri="{FF2B5EF4-FFF2-40B4-BE49-F238E27FC236}">
                <a16:creationId xmlns:a16="http://schemas.microsoft.com/office/drawing/2014/main" id="{C6A7D99B-F3CB-1C42-97A9-9E51FF4F7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049" y="3645024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•••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197296D-C843-C745-B7AE-7806ED68213A}"/>
              </a:ext>
            </a:extLst>
          </p:cNvPr>
          <p:cNvSpPr txBox="1"/>
          <p:nvPr/>
        </p:nvSpPr>
        <p:spPr>
          <a:xfrm>
            <a:off x="257543" y="4810684"/>
            <a:ext cx="1172626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 *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14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(u &lt;&lt;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(u &lt;&lt;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(u &lt;&lt;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== (u &lt;&lt;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- (u &lt;&lt;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1049D7-2B05-5D42-A4A8-DE747F797E64}"/>
              </a:ext>
            </a:extLst>
          </p:cNvPr>
          <p:cNvSpPr txBox="1"/>
          <p:nvPr/>
        </p:nvSpPr>
        <p:spPr>
          <a:xfrm>
            <a:off x="3303408" y="5648883"/>
            <a:ext cx="5585183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编译器自动优化，策略很多，请看例子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38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55628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整数除法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8D22236-BE0D-F043-9B6D-97910091C1A8}"/>
              </a:ext>
            </a:extLst>
          </p:cNvPr>
          <p:cNvSpPr txBox="1"/>
          <p:nvPr/>
        </p:nvSpPr>
        <p:spPr>
          <a:xfrm>
            <a:off x="839416" y="1198609"/>
            <a:ext cx="6656033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特例：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除以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的幂 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等价于 </a:t>
            </a:r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&gt;&gt;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幂次</a:t>
            </a:r>
            <a:endParaRPr kumimoji="0" lang="en-US" altLang="zh-CN" sz="2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C665321-3A8E-7D47-8E94-26688A20F88A}"/>
              </a:ext>
            </a:extLst>
          </p:cNvPr>
          <p:cNvSpPr txBox="1"/>
          <p:nvPr/>
        </p:nvSpPr>
        <p:spPr>
          <a:xfrm>
            <a:off x="7787060" y="2816908"/>
            <a:ext cx="352287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truncation toward zero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96B36A-D131-1940-A372-B6639C77E8B8}"/>
              </a:ext>
            </a:extLst>
          </p:cNvPr>
          <p:cNvSpPr txBox="1"/>
          <p:nvPr/>
        </p:nvSpPr>
        <p:spPr>
          <a:xfrm>
            <a:off x="735724" y="-42041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707487E-7B7D-F141-89BF-05E67F770C73}"/>
              </a:ext>
            </a:extLst>
          </p:cNvPr>
          <p:cNvSpPr txBox="1"/>
          <p:nvPr/>
        </p:nvSpPr>
        <p:spPr>
          <a:xfrm>
            <a:off x="839415" y="1822117"/>
            <a:ext cx="11053229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常规除法：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非常复杂 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参考</a:t>
            </a:r>
            <a:r>
              <a:rPr kumimoji="0" lang="en-US" altLang="zh-CN" sz="20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https://</a:t>
            </a:r>
            <a:r>
              <a:rPr kumimoji="0" lang="en-US" altLang="zh-CN" sz="2000" spc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www.cnblogs.com</a:t>
            </a:r>
            <a:r>
              <a:rPr kumimoji="0" lang="en-US" altLang="zh-CN" sz="20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en-US" altLang="zh-CN" sz="2000" spc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lfri</a:t>
            </a:r>
            <a:r>
              <a:rPr kumimoji="0" lang="en-US" altLang="zh-CN" sz="20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/p/10047038.html</a:t>
            </a:r>
            <a:endParaRPr kumimoji="0" lang="en-US" altLang="zh-CN" sz="2800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7AB1E3E-E41A-974B-B52F-99295A108FE4}"/>
              </a:ext>
            </a:extLst>
          </p:cNvPr>
          <p:cNvSpPr txBox="1"/>
          <p:nvPr/>
        </p:nvSpPr>
        <p:spPr>
          <a:xfrm>
            <a:off x="920455" y="2674434"/>
            <a:ext cx="9522372" cy="120827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负数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整数除法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C99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要求使用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“趋零截尾”。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负数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取模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运算，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C99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规定：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模的符号与第一操作数相同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71" name="Rectangle 6">
            <a:extLst>
              <a:ext uri="{FF2B5EF4-FFF2-40B4-BE49-F238E27FC236}">
                <a16:creationId xmlns:a16="http://schemas.microsoft.com/office/drawing/2014/main" id="{762253B5-A838-5F4B-B126-3114637BE067}"/>
              </a:ext>
            </a:extLst>
          </p:cNvPr>
          <p:cNvSpPr/>
          <p:nvPr/>
        </p:nvSpPr>
        <p:spPr>
          <a:xfrm>
            <a:off x="1203809" y="3980262"/>
            <a:ext cx="8712968" cy="267765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8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 </a:t>
            </a:r>
            <a:r>
              <a:rPr kumimoji="0" lang="en-US" altLang="zh-CN" sz="28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35 / 6	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结果为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rgbClr val="006600"/>
              </a:solidFill>
              <a:latin typeface="Calibri Light" panose="020F0302020204030204"/>
              <a:ea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8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   </a:t>
            </a:r>
            <a:r>
              <a:rPr kumimoji="0" lang="en-US" altLang="zh-CN" sz="28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1 / 2 	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结果为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0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800" b="1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-35 / 8 	</a:t>
            </a:r>
            <a:r>
              <a:rPr lang="en-US" altLang="zh-CN" sz="2800" b="1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//</a:t>
            </a:r>
            <a:r>
              <a:rPr lang="zh-CN" altLang="en-US" sz="2800" b="1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结果为</a:t>
            </a:r>
            <a:r>
              <a:rPr lang="en-US" altLang="zh-CN" sz="2800" b="1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-4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altLang="zh-CN" sz="2800" b="1" dirty="0">
              <a:solidFill>
                <a:srgbClr val="006600"/>
              </a:solidFill>
              <a:latin typeface="Calibri Light" panose="020F0302020204030204"/>
              <a:ea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altLang="zh-CN" sz="2800" b="1" dirty="0">
              <a:solidFill>
                <a:srgbClr val="006600"/>
              </a:solidFill>
              <a:latin typeface="Calibri Light" panose="020F0302020204030204"/>
              <a:ea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altLang="zh-CN" sz="2800" b="1" dirty="0">
              <a:solidFill>
                <a:srgbClr val="006600"/>
              </a:solidFill>
              <a:latin typeface="Calibri Light" panose="020F0302020204030204"/>
              <a:ea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8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35 % 6	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结果为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rgbClr val="006600"/>
              </a:solidFill>
              <a:latin typeface="Calibri Light" panose="020F0302020204030204"/>
              <a:ea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8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35 % 7 	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结果为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0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800" b="1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-35 % 8 	</a:t>
            </a:r>
            <a:r>
              <a:rPr lang="en-US" altLang="zh-CN" sz="2800" b="1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//</a:t>
            </a:r>
            <a:r>
              <a:rPr lang="zh-CN" altLang="en-US" sz="2800" b="1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结果为</a:t>
            </a:r>
            <a:r>
              <a:rPr lang="en-US" altLang="zh-CN" sz="2800" b="1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-3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8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35 % -8 	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结果为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3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8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-35 % -8	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结果为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-3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8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8 % 3 	</a:t>
            </a:r>
            <a:r>
              <a:rPr kumimoji="0" lang="zh-CN" altLang="en-US" sz="28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           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结果为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63030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2260775" y="3075057"/>
            <a:ext cx="7670451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特殊的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整型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06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2260775" y="3075057"/>
            <a:ext cx="7670451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en-US" altLang="zh-CN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/C++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整型的</a:t>
            </a:r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504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194421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8636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布尔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8D22236-BE0D-F043-9B6D-97910091C1A8}"/>
              </a:ext>
            </a:extLst>
          </p:cNvPr>
          <p:cNvSpPr txBox="1"/>
          <p:nvPr/>
        </p:nvSpPr>
        <p:spPr>
          <a:xfrm>
            <a:off x="767642" y="1232756"/>
            <a:ext cx="9936636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2800" b="1" spc="1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sizeof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large enough 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to store the values 0 and 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96B36A-D131-1940-A372-B6639C77E8B8}"/>
              </a:ext>
            </a:extLst>
          </p:cNvPr>
          <p:cNvSpPr txBox="1"/>
          <p:nvPr/>
        </p:nvSpPr>
        <p:spPr>
          <a:xfrm>
            <a:off x="735724" y="-42041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2DE2A4-689F-6C42-B6C5-1C602B4094F2}"/>
              </a:ext>
            </a:extLst>
          </p:cNvPr>
          <p:cNvSpPr txBox="1"/>
          <p:nvPr/>
        </p:nvSpPr>
        <p:spPr>
          <a:xfrm>
            <a:off x="828089" y="1952836"/>
            <a:ext cx="2711627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赋值：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非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则为</a:t>
            </a:r>
            <a:endParaRPr kumimoji="0" lang="en-US" altLang="zh-CN" sz="2800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BE6BCD-0E50-0C44-8A91-7F57A4CF6483}"/>
              </a:ext>
            </a:extLst>
          </p:cNvPr>
          <p:cNvSpPr txBox="1"/>
          <p:nvPr/>
        </p:nvSpPr>
        <p:spPr>
          <a:xfrm>
            <a:off x="828089" y="2600908"/>
            <a:ext cx="647739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关系表达式的结果类型：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_Bool/bool</a:t>
            </a:r>
            <a:endParaRPr kumimoji="0" lang="en-US" altLang="zh-CN" sz="2800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8D5615-4B6C-654F-924C-460F97F6A941}"/>
              </a:ext>
            </a:extLst>
          </p:cNvPr>
          <p:cNvSpPr txBox="1"/>
          <p:nvPr/>
        </p:nvSpPr>
        <p:spPr>
          <a:xfrm>
            <a:off x="463314" y="3321476"/>
            <a:ext cx="4572040" cy="33547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IsALarger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(a &gt; b) 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IsALarger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IsALarger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E39D86-C11F-474B-AD61-5DE3EFC5653D}"/>
              </a:ext>
            </a:extLst>
          </p:cNvPr>
          <p:cNvSpPr txBox="1"/>
          <p:nvPr/>
        </p:nvSpPr>
        <p:spPr>
          <a:xfrm>
            <a:off x="5836329" y="5303121"/>
            <a:ext cx="5122682" cy="113877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a;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b;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IsALarger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 a &gt; b;</a:t>
            </a: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EC78D231-B7C5-CD40-A070-F48C7DCEC16D}"/>
              </a:ext>
            </a:extLst>
          </p:cNvPr>
          <p:cNvSpPr/>
          <p:nvPr/>
        </p:nvSpPr>
        <p:spPr bwMode="auto">
          <a:xfrm>
            <a:off x="4840322" y="5656483"/>
            <a:ext cx="1188132" cy="43204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36894A3-B911-FD42-AF49-FE423C79FA09}"/>
              </a:ext>
            </a:extLst>
          </p:cNvPr>
          <p:cNvSpPr txBox="1"/>
          <p:nvPr/>
        </p:nvSpPr>
        <p:spPr>
          <a:xfrm>
            <a:off x="4840322" y="3346156"/>
            <a:ext cx="7032104" cy="113877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IsALarger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(a &gt; b) ?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5C8BC0CB-8B8D-B94C-A393-F8EF19B5410C}"/>
              </a:ext>
            </a:extLst>
          </p:cNvPr>
          <p:cNvSpPr/>
          <p:nvPr/>
        </p:nvSpPr>
        <p:spPr bwMode="auto">
          <a:xfrm rot="5400000">
            <a:off x="7300682" y="4671599"/>
            <a:ext cx="830996" cy="43204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062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194421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8636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枚举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8D22236-BE0D-F043-9B6D-97910091C1A8}"/>
              </a:ext>
            </a:extLst>
          </p:cNvPr>
          <p:cNvSpPr txBox="1"/>
          <p:nvPr/>
        </p:nvSpPr>
        <p:spPr>
          <a:xfrm>
            <a:off x="767642" y="1232756"/>
            <a:ext cx="9936636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2800" b="1" spc="1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sizeof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长度起步，根据枚举常量值可扩大</a:t>
            </a:r>
            <a:endParaRPr kumimoji="0" lang="en-US" altLang="zh-CN" sz="2800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96B36A-D131-1940-A372-B6639C77E8B8}"/>
              </a:ext>
            </a:extLst>
          </p:cNvPr>
          <p:cNvSpPr txBox="1"/>
          <p:nvPr/>
        </p:nvSpPr>
        <p:spPr>
          <a:xfrm>
            <a:off x="735724" y="-42041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02C4E8-612F-D345-B09C-F53CF27F2433}"/>
              </a:ext>
            </a:extLst>
          </p:cNvPr>
          <p:cNvSpPr txBox="1"/>
          <p:nvPr/>
        </p:nvSpPr>
        <p:spPr>
          <a:xfrm>
            <a:off x="973460" y="2009247"/>
            <a:ext cx="4870512" cy="44504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LIGHT_</a:t>
            </a:r>
            <a:r>
              <a:rPr lang="en-US" altLang="zh-CN" dirty="0">
                <a:solidFill>
                  <a:srgbClr val="0B4F79"/>
                </a:solidFill>
                <a:latin typeface="Menlo" panose="020B0609030804020204" pitchFamily="49" charset="0"/>
              </a:rPr>
              <a:t>STATE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L0_ON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L1_ON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0x2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L2_ON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0x4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L3_ON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0x8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L4_ON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0x10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L5_ON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0x20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L6_ON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0x40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L7_ON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0x80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07A621A-9405-E546-A8E9-08C9ECA52D9D}"/>
              </a:ext>
            </a:extLst>
          </p:cNvPr>
          <p:cNvSpPr txBox="1"/>
          <p:nvPr/>
        </p:nvSpPr>
        <p:spPr>
          <a:xfrm>
            <a:off x="6686552" y="2001049"/>
            <a:ext cx="4870512" cy="44504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LIGHT_</a:t>
            </a:r>
            <a:r>
              <a:rPr lang="en-US" altLang="zh-CN" dirty="0">
                <a:solidFill>
                  <a:srgbClr val="0B4F79"/>
                </a:solidFill>
                <a:latin typeface="Menlo" panose="020B0609030804020204" pitchFamily="49" charset="0"/>
              </a:rPr>
              <a:t>STATE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L0_ON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L1_ON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0x2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L2_ON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0x4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L3_ON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0x8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L4_ON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0x10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L5_ON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0x20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L6_ON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0x40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L7_ON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0x100000000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80E165A-B432-0349-8E13-674CD34E7B90}"/>
              </a:ext>
            </a:extLst>
          </p:cNvPr>
          <p:cNvSpPr txBox="1"/>
          <p:nvPr/>
        </p:nvSpPr>
        <p:spPr>
          <a:xfrm>
            <a:off x="2479973" y="6178064"/>
            <a:ext cx="116775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</a:t>
            </a:r>
            <a:endParaRPr kumimoji="0" lang="en-US" altLang="zh-CN" sz="2800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8F88BF5-ECD3-D34E-91FC-E58A038DC9C3}"/>
              </a:ext>
            </a:extLst>
          </p:cNvPr>
          <p:cNvSpPr txBox="1"/>
          <p:nvPr/>
        </p:nvSpPr>
        <p:spPr>
          <a:xfrm>
            <a:off x="8427678" y="6134698"/>
            <a:ext cx="116775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</a:t>
            </a:r>
            <a:endParaRPr kumimoji="0" lang="en-US" altLang="zh-CN" sz="2800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27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194421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8636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枚举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8D22236-BE0D-F043-9B6D-97910091C1A8}"/>
              </a:ext>
            </a:extLst>
          </p:cNvPr>
          <p:cNvSpPr txBox="1"/>
          <p:nvPr/>
        </p:nvSpPr>
        <p:spPr>
          <a:xfrm>
            <a:off x="1559496" y="397374"/>
            <a:ext cx="9936636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应用举例：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灯光控制</a:t>
            </a:r>
            <a:endParaRPr kumimoji="0" lang="en-US" altLang="zh-CN" sz="2800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96B36A-D131-1940-A372-B6639C77E8B8}"/>
              </a:ext>
            </a:extLst>
          </p:cNvPr>
          <p:cNvSpPr txBox="1"/>
          <p:nvPr/>
        </p:nvSpPr>
        <p:spPr>
          <a:xfrm>
            <a:off x="735724" y="-42041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FAFF56-3D8C-FE43-9A1A-54CCD4018AB2}"/>
              </a:ext>
            </a:extLst>
          </p:cNvPr>
          <p:cNvSpPr txBox="1"/>
          <p:nvPr/>
        </p:nvSpPr>
        <p:spPr>
          <a:xfrm>
            <a:off x="618820" y="1188498"/>
            <a:ext cx="3924436" cy="533684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LIGHTS_STATE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altLang="zh-CN" dirty="0">
              <a:solidFill>
                <a:srgbClr val="0B4F79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ALL_OFF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L0_ON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L1_ON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0x2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L2_ON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0x4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L3_ON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0x8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L4_ON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0x10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L5_ON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0x20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L6_ON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0x40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L7_ON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0x80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ALL_ON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0xFF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223DE8-6721-234A-A492-31AB9C9EEE63}"/>
              </a:ext>
            </a:extLst>
          </p:cNvPr>
          <p:cNvSpPr txBox="1"/>
          <p:nvPr/>
        </p:nvSpPr>
        <p:spPr>
          <a:xfrm>
            <a:off x="5240474" y="2976568"/>
            <a:ext cx="6939086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S1 = </a:t>
            </a:r>
            <a:r>
              <a:rPr lang="en-US" altLang="zh-CN" b="1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L0_ON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US" altLang="zh-CN" b="1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L4_ON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b="1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S2 = </a:t>
            </a:r>
            <a:r>
              <a:rPr lang="en-US" altLang="zh-CN" b="1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ALL_ON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altLang="zh-CN" b="1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L3_ON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b="1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83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378042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69983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位域（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bit-filed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8D22236-BE0D-F043-9B6D-97910091C1A8}"/>
              </a:ext>
            </a:extLst>
          </p:cNvPr>
          <p:cNvSpPr txBox="1"/>
          <p:nvPr/>
        </p:nvSpPr>
        <p:spPr>
          <a:xfrm>
            <a:off x="839416" y="1198609"/>
            <a:ext cx="10765196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不占用整个数据类型二进制位的</a:t>
            </a:r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struct/union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成员，类型只能是：</a:t>
            </a:r>
            <a:endParaRPr kumimoji="0" lang="en-US" altLang="zh-CN" sz="2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_Bool/bool, int, signed int,  unsigned int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96B36A-D131-1940-A372-B6639C77E8B8}"/>
              </a:ext>
            </a:extLst>
          </p:cNvPr>
          <p:cNvSpPr txBox="1"/>
          <p:nvPr/>
        </p:nvSpPr>
        <p:spPr>
          <a:xfrm>
            <a:off x="735724" y="-42041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FD0DD791-55F0-B441-B686-DAD13EF96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891414"/>
              </p:ext>
            </p:extLst>
          </p:nvPr>
        </p:nvGraphicFramePr>
        <p:xfrm>
          <a:off x="934716" y="2328684"/>
          <a:ext cx="5173302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2862">
                  <a:extLst>
                    <a:ext uri="{9D8B030D-6E8A-4147-A177-3AD203B41FA5}">
                      <a16:colId xmlns:a16="http://schemas.microsoft.com/office/drawing/2014/main" val="134563293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3571292259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3938703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取值范围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所需最大位数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4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年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0000~9999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25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1~12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06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1~31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53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星期几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1~7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102318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1A59295B-1C62-E943-B9A7-2AF5280592B6}"/>
              </a:ext>
            </a:extLst>
          </p:cNvPr>
          <p:cNvSpPr txBox="1"/>
          <p:nvPr/>
        </p:nvSpPr>
        <p:spPr>
          <a:xfrm>
            <a:off x="6362700" y="2337917"/>
            <a:ext cx="4894584" cy="224676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Year    :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Month   : 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Day     : 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WeekDay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 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644891-4880-7E48-8F23-FE3D9177D62D}"/>
              </a:ext>
            </a:extLst>
          </p:cNvPr>
          <p:cNvSpPr txBox="1"/>
          <p:nvPr/>
        </p:nvSpPr>
        <p:spPr>
          <a:xfrm>
            <a:off x="920455" y="4713707"/>
            <a:ext cx="10936185" cy="20621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17500" indent="-317500" algn="l"/>
            <a:r>
              <a:rPr lang="en-US" altLang="zh-CN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）相邻位域类型相同，且其位宽之和小于等于类型的</a:t>
            </a:r>
            <a:r>
              <a:rPr lang="en-US" altLang="zh-CN" sz="1600" b="0" i="0" u="none" strike="noStrike" dirty="0" err="1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zh-CN" altLang="en-US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，则后面的紧邻前一个存储，直到不能容纳为止；</a:t>
            </a:r>
          </a:p>
          <a:p>
            <a:pPr marL="317500" indent="-317500" algn="l"/>
            <a:r>
              <a:rPr lang="en-US" altLang="zh-CN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）相邻位域类型相同，但其位宽之和大小类型</a:t>
            </a:r>
            <a:r>
              <a:rPr lang="en-US" altLang="zh-CN" sz="1600" b="0" i="0" u="none" strike="noStrike" dirty="0" err="1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zh-CN" altLang="en-US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，则后面的重新在新的存储空间开始，其偏移量为其类型大小的整数倍；</a:t>
            </a:r>
          </a:p>
          <a:p>
            <a:pPr marL="317500" indent="-317500" algn="l"/>
            <a:r>
              <a:rPr lang="en-US" altLang="zh-CN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）如果相邻的位域类型不同，则各编译器的具体实现有差异　　</a:t>
            </a:r>
            <a:endParaRPr lang="en-US" altLang="zh-CN" sz="1600" b="0" i="0" u="none" strike="noStrike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17500" indent="-317500" algn="l"/>
            <a:r>
              <a:rPr lang="en-US" altLang="zh-CN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）如果位域之间穿插着非位域字段，则不进行压缩；</a:t>
            </a:r>
          </a:p>
          <a:p>
            <a:pPr marL="317500" indent="-317500" algn="l"/>
            <a:r>
              <a:rPr lang="en-US" altLang="zh-CN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）整个结构的总大小为最宽基本类型成员大小的整数倍，而位域则按照其最宽类型字节数对齐。</a:t>
            </a:r>
            <a:endParaRPr lang="en-US" altLang="zh-CN" sz="1600" b="0" i="0" u="none" strike="noStrike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17500" indent="-317500" algn="l"/>
            <a:r>
              <a:rPr lang="en-US" altLang="zh-CN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</a:t>
            </a:r>
            <a:r>
              <a:rPr lang="en-US" altLang="zh-CN" sz="1600" b="0" i="0" u="none" strike="noStrike" dirty="0" err="1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www.cnblogs.com</a:t>
            </a:r>
            <a:r>
              <a:rPr lang="en-US" altLang="zh-CN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/single-</a:t>
            </a:r>
            <a:r>
              <a:rPr lang="en-US" altLang="zh-CN" sz="1600" b="0" i="0" u="none" strike="noStrike" dirty="0" err="1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dont</a:t>
            </a:r>
            <a:r>
              <a:rPr lang="en-US" altLang="zh-CN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/p/10459977.html</a:t>
            </a:r>
            <a:endParaRPr lang="zh-CN" altLang="en-US" sz="1600" b="0" i="0" u="none" strike="noStrike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4728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378042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69983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位域（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bit-filed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8D22236-BE0D-F043-9B6D-97910091C1A8}"/>
              </a:ext>
            </a:extLst>
          </p:cNvPr>
          <p:cNvSpPr txBox="1"/>
          <p:nvPr/>
        </p:nvSpPr>
        <p:spPr>
          <a:xfrm>
            <a:off x="828089" y="1037114"/>
            <a:ext cx="10765196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无名位域：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间隔占位</a:t>
            </a:r>
            <a:endParaRPr kumimoji="0" lang="en-US" altLang="zh-CN" sz="2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96B36A-D131-1940-A372-B6639C77E8B8}"/>
              </a:ext>
            </a:extLst>
          </p:cNvPr>
          <p:cNvSpPr txBox="1"/>
          <p:nvPr/>
        </p:nvSpPr>
        <p:spPr>
          <a:xfrm>
            <a:off x="735724" y="-42041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3BC545-8E46-874A-8E71-0AEC72B181A0}"/>
              </a:ext>
            </a:extLst>
          </p:cNvPr>
          <p:cNvSpPr txBox="1"/>
          <p:nvPr/>
        </p:nvSpPr>
        <p:spPr>
          <a:xfrm>
            <a:off x="4655840" y="584682"/>
            <a:ext cx="5292588" cy="19513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bs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m: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: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  </a:t>
            </a:r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该位域成员不能使用</a:t>
            </a:r>
            <a:endParaRPr lang="zh-CN" altLang="en-US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n: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8A93FB-E6CA-0F4E-B586-9E3BD8D67695}"/>
              </a:ext>
            </a:extLst>
          </p:cNvPr>
          <p:cNvSpPr txBox="1"/>
          <p:nvPr/>
        </p:nvSpPr>
        <p:spPr>
          <a:xfrm>
            <a:off x="923039" y="2590133"/>
            <a:ext cx="463548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位域可用于：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解析存储结构</a:t>
            </a:r>
            <a:endParaRPr kumimoji="0" lang="en-US" altLang="zh-CN" sz="2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4D72D4-FC5E-9846-8DA2-FBFF065FDEF5}"/>
              </a:ext>
            </a:extLst>
          </p:cNvPr>
          <p:cNvSpPr txBox="1"/>
          <p:nvPr/>
        </p:nvSpPr>
        <p:spPr>
          <a:xfrm>
            <a:off x="920455" y="3118488"/>
            <a:ext cx="4788532" cy="372409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UnsignedInt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sz="2000" dirty="0">
              <a:solidFill>
                <a:srgbClr val="0B4F79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Value;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b00 :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b02 :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b03 :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2000" dirty="0">
                <a:solidFill>
                  <a:schemeClr val="tx1"/>
                </a:solidFill>
                <a:latin typeface="Menlo" panose="020B0609030804020204" pitchFamily="49" charset="0"/>
              </a:rPr>
              <a:t>……</a:t>
            </a:r>
            <a:endParaRPr lang="en-US" altLang="zh-CN" sz="20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b31 :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}Bits;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0F197E5-BADC-A648-85A8-3DF2E5FD217A}"/>
              </a:ext>
            </a:extLst>
          </p:cNvPr>
          <p:cNvSpPr txBox="1"/>
          <p:nvPr/>
        </p:nvSpPr>
        <p:spPr>
          <a:xfrm>
            <a:off x="5559103" y="4411149"/>
            <a:ext cx="6441553" cy="113877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UnsignedInt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ui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2000" dirty="0">
              <a:solidFill>
                <a:srgbClr val="3F6E74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ui.</a:t>
            </a:r>
            <a:r>
              <a:rPr lang="en-US" altLang="zh-CN" sz="20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-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sz="20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ui.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b01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</a:t>
            </a:r>
            <a:r>
              <a:rPr lang="en-US" altLang="zh-CN" sz="20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0562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320435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综合运用举例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96B36A-D131-1940-A372-B6639C77E8B8}"/>
              </a:ext>
            </a:extLst>
          </p:cNvPr>
          <p:cNvSpPr txBox="1"/>
          <p:nvPr/>
        </p:nvSpPr>
        <p:spPr>
          <a:xfrm>
            <a:off x="735724" y="-42041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7CF47E-8A37-6B4C-9010-F095E19CF2AE}"/>
              </a:ext>
            </a:extLst>
          </p:cNvPr>
          <p:cNvSpPr txBox="1"/>
          <p:nvPr/>
        </p:nvSpPr>
        <p:spPr>
          <a:xfrm>
            <a:off x="484350" y="1375155"/>
            <a:ext cx="11223300" cy="454047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在游戏手柄上，用于控制角色在地图上移动的，有：上、下、左、右，共</a:t>
            </a:r>
            <a:r>
              <a:rPr lang="en-US" altLang="zh-CN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个方向按键。用一个</a:t>
            </a:r>
            <a:r>
              <a:rPr lang="zh-CN" altLang="en-US" sz="28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整数</a:t>
            </a:r>
            <a:r>
              <a:rPr lang="zh-CN" altLang="zh-CN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表示此</a:t>
            </a:r>
            <a:r>
              <a:rPr lang="en-US" altLang="zh-CN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个按键的按压情况，↑占据的二进制第</a:t>
            </a:r>
            <a:r>
              <a:rPr lang="en-US" altLang="zh-CN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位，↓占据整数的二进制第</a:t>
            </a:r>
            <a:r>
              <a:rPr lang="en-US" altLang="zh-CN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位，←占据整数的二进制第</a:t>
            </a:r>
            <a:r>
              <a:rPr lang="en-US" altLang="zh-CN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位，→占据整数的二进制第</a:t>
            </a:r>
            <a:r>
              <a:rPr lang="en-US" altLang="zh-CN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位。若某个按键处于按下状态，该位为</a:t>
            </a:r>
            <a:r>
              <a:rPr lang="en-US" altLang="zh-CN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，否则为</a:t>
            </a:r>
            <a:r>
              <a:rPr lang="en-US" altLang="zh-CN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。整数的其他二进制位不用于控制角色移动。</a:t>
            </a:r>
            <a:r>
              <a:rPr lang="zh-CN" altLang="en-US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每从键盘上读入一个整数，就以</a:t>
            </a:r>
            <a:r>
              <a:rPr lang="en-US" altLang="zh-CN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0000~1111</a:t>
            </a:r>
            <a:r>
              <a:rPr lang="zh-CN" altLang="en-US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形式显示上、下、左、右按键的按下状态，直到读入</a:t>
            </a:r>
            <a:r>
              <a:rPr lang="en-US" altLang="zh-CN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退出程序执行。</a:t>
            </a:r>
            <a:endParaRPr lang="zh-CN" altLang="zh-CN" sz="28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C761E4-5DCC-EA45-BC55-B752F723CDA8}"/>
              </a:ext>
            </a:extLst>
          </p:cNvPr>
          <p:cNvSpPr txBox="1"/>
          <p:nvPr/>
        </p:nvSpPr>
        <p:spPr>
          <a:xfrm>
            <a:off x="3540184" y="306232"/>
            <a:ext cx="952638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2021</a:t>
            </a:r>
            <a:r>
              <a:rPr lang="zh-CN" altLang="en-US" sz="2400" b="1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秋季</a:t>
            </a:r>
            <a:r>
              <a:rPr lang="en-US" altLang="zh-CN" sz="2400" b="1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C/C++</a:t>
            </a:r>
            <a:r>
              <a:rPr lang="zh-CN" altLang="en-US" sz="2400" b="1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期</a:t>
            </a:r>
            <a:r>
              <a:rPr lang="zh-CN" altLang="en-US" b="1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1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考试第</a:t>
            </a:r>
            <a:r>
              <a:rPr lang="en-US" altLang="zh-CN" sz="2400" b="1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题 节选</a:t>
            </a:r>
            <a:endParaRPr lang="zh-CN" altLang="zh-CN" sz="24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599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91632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位移操作符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1CC719F-B6B8-6645-841B-C52317CE7C09}"/>
              </a:ext>
            </a:extLst>
          </p:cNvPr>
          <p:cNvSpPr txBox="1"/>
          <p:nvPr/>
        </p:nvSpPr>
        <p:spPr>
          <a:xfrm>
            <a:off x="609002" y="1088740"/>
            <a:ext cx="10717832" cy="301864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规则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两个运算数均为整数类型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规则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两个运算数可能都需要“整型提升”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规则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结果类型为“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promoted left operand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 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”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1158875" indent="-1158875"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规则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右操作数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&lt;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，或者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≥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“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promoted left operand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 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”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位数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，行为是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UB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undefined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behavior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84DF49B-E1BC-3846-AEC3-0BD1A83AF271}"/>
              </a:ext>
            </a:extLst>
          </p:cNvPr>
          <p:cNvSpPr txBox="1"/>
          <p:nvPr/>
        </p:nvSpPr>
        <p:spPr>
          <a:xfrm>
            <a:off x="128034" y="4725144"/>
            <a:ext cx="11935932" cy="14007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Undefined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Behavior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无定义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。标准没要求，可能导致错误或奇怪结果，具体编译器自行实现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Unspecified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Behavior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未明确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。标准提不低于两种选择，编译器自行选择，不需要提供文档说明如何实现</a:t>
            </a:r>
            <a:endParaRPr kumimoji="0" lang="en-US" altLang="zh-CN" sz="1800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Implementation-defined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Behavior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实现定义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未明确行为的一种，但需要提供如何实现的文档说明</a:t>
            </a:r>
            <a:endParaRPr kumimoji="0" lang="en-US" altLang="zh-CN" sz="1800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4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91632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位移操作符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1CC719F-B6B8-6645-841B-C52317CE7C09}"/>
              </a:ext>
            </a:extLst>
          </p:cNvPr>
          <p:cNvSpPr txBox="1"/>
          <p:nvPr/>
        </p:nvSpPr>
        <p:spPr>
          <a:xfrm>
            <a:off x="820532" y="1200296"/>
            <a:ext cx="334418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左移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&lt;&lt;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右面填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7BAAC0A4-CA0B-4B4C-AB28-58C85BD02002}"/>
              </a:ext>
            </a:extLst>
          </p:cNvPr>
          <p:cNvSpPr txBox="1"/>
          <p:nvPr/>
        </p:nvSpPr>
        <p:spPr>
          <a:xfrm>
            <a:off x="4547828" y="1200296"/>
            <a:ext cx="7151290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位（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w/8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字节）整数 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&lt;&lt;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03B90C-41E2-5A4F-9D1B-575526385559}"/>
              </a:ext>
            </a:extLst>
          </p:cNvPr>
          <p:cNvSpPr txBox="1"/>
          <p:nvPr/>
        </p:nvSpPr>
        <p:spPr>
          <a:xfrm>
            <a:off x="820533" y="2084508"/>
            <a:ext cx="5059443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无符号数：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利用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B2U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做变换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B97CB0-76B5-024E-80C4-BF64BD0CC01C}"/>
              </a:ext>
            </a:extLst>
          </p:cNvPr>
          <p:cNvSpPr txBox="1"/>
          <p:nvPr/>
        </p:nvSpPr>
        <p:spPr>
          <a:xfrm>
            <a:off x="972181" y="2960948"/>
            <a:ext cx="3791669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pc="100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变成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pc="100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i+1</a:t>
            </a:r>
            <a:r>
              <a:rPr kumimoji="0" lang="zh-CN" altLang="en-US" spc="1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i="0" u="none" strike="noStrike" kern="1200" cap="none" spc="10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设为</a:t>
            </a:r>
            <a:r>
              <a:rPr kumimoji="0" lang="en-US" altLang="zh-CN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</a:p>
          <a:p>
            <a:pPr algn="l">
              <a:lnSpc>
                <a:spcPct val="150000"/>
              </a:lnSpc>
            </a:pPr>
            <a:r>
              <a:rPr kumimoji="0" lang="en-US" altLang="zh-CN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w+1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位，截取低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endParaRPr kumimoji="0" lang="zh-CN" altLang="en-US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BCFFC1CB-AF03-824B-9A7C-03380AF657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264864"/>
              </p:ext>
            </p:extLst>
          </p:nvPr>
        </p:nvGraphicFramePr>
        <p:xfrm>
          <a:off x="5771964" y="2026567"/>
          <a:ext cx="2284447" cy="639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33600" imgH="596900" progId="Equation.3">
                  <p:embed/>
                </p:oleObj>
              </mc:Choice>
              <mc:Fallback>
                <p:oleObj name="Equation" r:id="rId3" imgW="2133600" imgH="596900" progId="Equation.3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BCFFC1CB-AF03-824B-9A7C-03380AF657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1964" y="2026567"/>
                        <a:ext cx="2284447" cy="6391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9354BF82-23BA-2049-B6A9-B66E5E147FB7}"/>
              </a:ext>
            </a:extLst>
          </p:cNvPr>
          <p:cNvSpPr txBox="1"/>
          <p:nvPr/>
        </p:nvSpPr>
        <p:spPr>
          <a:xfrm>
            <a:off x="5231904" y="2960948"/>
            <a:ext cx="5059443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B2U(x)</a:t>
            </a:r>
            <a:r>
              <a:rPr kumimoji="0" lang="en-US" altLang="zh-CN" spc="1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w+1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值是原来的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倍</a:t>
            </a:r>
            <a:endParaRPr kumimoji="0"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B2U(x)</a:t>
            </a:r>
            <a:r>
              <a:rPr kumimoji="0" lang="en-US" altLang="zh-CN" spc="1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值是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B2U(x)</a:t>
            </a:r>
            <a:r>
              <a:rPr kumimoji="0" lang="en-US" altLang="zh-CN" spc="100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w+1</a:t>
            </a:r>
            <a:r>
              <a:rPr kumimoji="0" lang="zh-CN" altLang="en-US" spc="1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MOD</a:t>
            </a:r>
            <a:r>
              <a:rPr kumimoji="0" lang="zh-CN" altLang="en-US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spc="100" baseline="30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endParaRPr kumimoji="0" lang="zh-CN" altLang="en-US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14C4A2-EF11-AE4E-A04F-AEAF41BE19A7}"/>
              </a:ext>
            </a:extLst>
          </p:cNvPr>
          <p:cNvSpPr txBox="1"/>
          <p:nvPr/>
        </p:nvSpPr>
        <p:spPr>
          <a:xfrm>
            <a:off x="3242242" y="5563999"/>
            <a:ext cx="5059443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无符号左移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位，值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×2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，取模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1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91632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位移操作符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1CC719F-B6B8-6645-841B-C52317CE7C09}"/>
              </a:ext>
            </a:extLst>
          </p:cNvPr>
          <p:cNvSpPr txBox="1"/>
          <p:nvPr/>
        </p:nvSpPr>
        <p:spPr>
          <a:xfrm>
            <a:off x="820532" y="1200296"/>
            <a:ext cx="334418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左移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&lt;&lt;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右面填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7BAAC0A4-CA0B-4B4C-AB28-58C85BD02002}"/>
              </a:ext>
            </a:extLst>
          </p:cNvPr>
          <p:cNvSpPr txBox="1"/>
          <p:nvPr/>
        </p:nvSpPr>
        <p:spPr>
          <a:xfrm>
            <a:off x="4547828" y="1200296"/>
            <a:ext cx="7151290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位（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w/8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字节）整数 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&lt;&lt;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03B90C-41E2-5A4F-9D1B-575526385559}"/>
              </a:ext>
            </a:extLst>
          </p:cNvPr>
          <p:cNvSpPr txBox="1"/>
          <p:nvPr/>
        </p:nvSpPr>
        <p:spPr>
          <a:xfrm>
            <a:off x="820533" y="2084508"/>
            <a:ext cx="8659843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有符号数：先当做无符号数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利用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B2U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U2T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做变换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B97CB0-76B5-024E-80C4-BF64BD0CC01C}"/>
              </a:ext>
            </a:extLst>
          </p:cNvPr>
          <p:cNvSpPr txBox="1"/>
          <p:nvPr/>
        </p:nvSpPr>
        <p:spPr>
          <a:xfrm>
            <a:off x="972181" y="2960948"/>
            <a:ext cx="3791669" cy="18367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pc="100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变成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pc="100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i+1</a:t>
            </a:r>
            <a:r>
              <a:rPr kumimoji="0" lang="zh-CN" altLang="en-US" spc="1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i="0" u="none" strike="noStrike" kern="1200" cap="none" spc="10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设为</a:t>
            </a:r>
            <a:r>
              <a:rPr kumimoji="0" lang="en-US" altLang="zh-CN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</a:p>
          <a:p>
            <a:pPr algn="l">
              <a:lnSpc>
                <a:spcPct val="150000"/>
              </a:lnSpc>
            </a:pPr>
            <a:r>
              <a:rPr kumimoji="0" lang="en-US" altLang="zh-CN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w+1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位，截取低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endParaRPr kumimoji="0"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③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U2T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(B2U)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求值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BCFFC1CB-AF03-824B-9A7C-03380AF657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179587"/>
              </p:ext>
            </p:extLst>
          </p:nvPr>
        </p:nvGraphicFramePr>
        <p:xfrm>
          <a:off x="9284161" y="2026567"/>
          <a:ext cx="2284447" cy="639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33600" imgH="596900" progId="Equation.3">
                  <p:embed/>
                </p:oleObj>
              </mc:Choice>
              <mc:Fallback>
                <p:oleObj name="Equation" r:id="rId3" imgW="2133600" imgH="596900" progId="Equation.3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BCFFC1CB-AF03-824B-9A7C-03380AF657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4161" y="2026567"/>
                        <a:ext cx="2284447" cy="6391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9354BF82-23BA-2049-B6A9-B66E5E147FB7}"/>
              </a:ext>
            </a:extLst>
          </p:cNvPr>
          <p:cNvSpPr txBox="1"/>
          <p:nvPr/>
        </p:nvSpPr>
        <p:spPr>
          <a:xfrm>
            <a:off x="5231904" y="2960948"/>
            <a:ext cx="5059443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B2U(x)</a:t>
            </a:r>
            <a:r>
              <a:rPr kumimoji="0" lang="en-US" altLang="zh-CN" spc="1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w+1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值是原来的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倍</a:t>
            </a:r>
            <a:endParaRPr kumimoji="0"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B2U(x)</a:t>
            </a:r>
            <a:r>
              <a:rPr kumimoji="0" lang="en-US" altLang="zh-CN" spc="1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值是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B2U(x)</a:t>
            </a:r>
            <a:r>
              <a:rPr kumimoji="0" lang="en-US" altLang="zh-CN" spc="100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w+1</a:t>
            </a:r>
            <a:r>
              <a:rPr kumimoji="0" lang="zh-CN" altLang="en-US" spc="1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MOD</a:t>
            </a:r>
            <a:r>
              <a:rPr kumimoji="0" lang="zh-CN" altLang="en-US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spc="100" baseline="30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endParaRPr kumimoji="0" lang="zh-CN" altLang="en-US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14C4A2-EF11-AE4E-A04F-AEAF41BE19A7}"/>
              </a:ext>
            </a:extLst>
          </p:cNvPr>
          <p:cNvSpPr txBox="1"/>
          <p:nvPr/>
        </p:nvSpPr>
        <p:spPr>
          <a:xfrm>
            <a:off x="1761580" y="5498394"/>
            <a:ext cx="4032447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有符号左移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位，值为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2ADE28-A901-D74B-86A2-4456E1A8AEA4}"/>
              </a:ext>
            </a:extLst>
          </p:cNvPr>
          <p:cNvSpPr txBox="1"/>
          <p:nvPr/>
        </p:nvSpPr>
        <p:spPr>
          <a:xfrm>
            <a:off x="5542000" y="4981329"/>
            <a:ext cx="5522552" cy="15573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（原无符号值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×2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，取模）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或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（原无符号值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×2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，取模）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-2</a:t>
            </a:r>
            <a:r>
              <a:rPr kumimoji="0" lang="en-US" altLang="zh-CN" sz="2800" b="1" i="0" u="none" strike="noStrike" kern="1200" cap="none" spc="100" normalizeH="0" baseline="30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endParaRPr kumimoji="0" lang="zh-CN" altLang="en-US" sz="2800" b="1" i="0" u="none" strike="noStrike" kern="1200" cap="none" spc="10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左中括号 2">
            <a:extLst>
              <a:ext uri="{FF2B5EF4-FFF2-40B4-BE49-F238E27FC236}">
                <a16:creationId xmlns:a16="http://schemas.microsoft.com/office/drawing/2014/main" id="{0FE40934-953E-0148-B5D9-0B5AF7B5596A}"/>
              </a:ext>
            </a:extLst>
          </p:cNvPr>
          <p:cNvSpPr/>
          <p:nvPr/>
        </p:nvSpPr>
        <p:spPr bwMode="auto">
          <a:xfrm>
            <a:off x="5505996" y="4919630"/>
            <a:ext cx="468052" cy="1680746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33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91632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位移操作符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1CC719F-B6B8-6645-841B-C52317CE7C09}"/>
              </a:ext>
            </a:extLst>
          </p:cNvPr>
          <p:cNvSpPr txBox="1"/>
          <p:nvPr/>
        </p:nvSpPr>
        <p:spPr>
          <a:xfrm>
            <a:off x="820532" y="1200296"/>
            <a:ext cx="340830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右移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&gt;&gt;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左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面填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?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03B90C-41E2-5A4F-9D1B-575526385559}"/>
              </a:ext>
            </a:extLst>
          </p:cNvPr>
          <p:cNvSpPr txBox="1"/>
          <p:nvPr/>
        </p:nvSpPr>
        <p:spPr>
          <a:xfrm>
            <a:off x="2567609" y="1791018"/>
            <a:ext cx="5240389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符号数：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填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，对应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逻辑右移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C41E39-4938-514E-98BB-64AD3292E5C6}"/>
              </a:ext>
            </a:extLst>
          </p:cNvPr>
          <p:cNvSpPr txBox="1"/>
          <p:nvPr/>
        </p:nvSpPr>
        <p:spPr>
          <a:xfrm>
            <a:off x="2567608" y="2459947"/>
            <a:ext cx="7560841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有符号数：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填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符号位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，对应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算数右移？？？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BDD435-442E-E44C-B72F-3553B82DB5AF}"/>
              </a:ext>
            </a:extLst>
          </p:cNvPr>
          <p:cNvSpPr txBox="1"/>
          <p:nvPr/>
        </p:nvSpPr>
        <p:spPr>
          <a:xfrm>
            <a:off x="815794" y="3402070"/>
            <a:ext cx="7622600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但是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，有符号数负数右移行为是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实现定义行为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6E19763-9945-4144-9F97-E3AD8A046E02}"/>
              </a:ext>
            </a:extLst>
          </p:cNvPr>
          <p:cNvSpPr txBox="1"/>
          <p:nvPr/>
        </p:nvSpPr>
        <p:spPr>
          <a:xfrm>
            <a:off x="805018" y="4367067"/>
            <a:ext cx="851707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大多数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C/C++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右移结果类型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与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左操作数类型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相同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A2B2FA-ECAE-7040-AB3E-ACFA94254B34}"/>
              </a:ext>
            </a:extLst>
          </p:cNvPr>
          <p:cNvSpPr txBox="1"/>
          <p:nvPr/>
        </p:nvSpPr>
        <p:spPr>
          <a:xfrm>
            <a:off x="2562673" y="5082038"/>
            <a:ext cx="5240389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符号数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多次右移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的结果： 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7EDE3C2-CB9F-C344-83E7-17170AA9AD12}"/>
              </a:ext>
            </a:extLst>
          </p:cNvPr>
          <p:cNvSpPr txBox="1"/>
          <p:nvPr/>
        </p:nvSpPr>
        <p:spPr>
          <a:xfrm>
            <a:off x="2562672" y="5750967"/>
            <a:ext cx="7560841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有符号数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多次右移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的结果：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-1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60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34026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加减法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140" name="Group 5">
            <a:extLst>
              <a:ext uri="{FF2B5EF4-FFF2-40B4-BE49-F238E27FC236}">
                <a16:creationId xmlns:a16="http://schemas.microsoft.com/office/drawing/2014/main" id="{EDC61E59-B8A8-0148-9649-C9D40FC5D0DC}"/>
              </a:ext>
            </a:extLst>
          </p:cNvPr>
          <p:cNvGrpSpPr>
            <a:grpSpLocks/>
          </p:cNvGrpSpPr>
          <p:nvPr/>
        </p:nvGrpSpPr>
        <p:grpSpPr bwMode="auto">
          <a:xfrm>
            <a:off x="5474164" y="1961220"/>
            <a:ext cx="2743200" cy="228600"/>
            <a:chOff x="2976" y="816"/>
            <a:chExt cx="1728" cy="144"/>
          </a:xfrm>
        </p:grpSpPr>
        <p:sp>
          <p:nvSpPr>
            <p:cNvPr id="141" name="Rectangle 6">
              <a:extLst>
                <a:ext uri="{FF2B5EF4-FFF2-40B4-BE49-F238E27FC236}">
                  <a16:creationId xmlns:a16="http://schemas.microsoft.com/office/drawing/2014/main" id="{B337CE9A-BE13-9242-9A77-7F41ED0DB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2" name="Rectangle 7">
              <a:extLst>
                <a:ext uri="{FF2B5EF4-FFF2-40B4-BE49-F238E27FC236}">
                  <a16:creationId xmlns:a16="http://schemas.microsoft.com/office/drawing/2014/main" id="{AF40E35B-48EF-A345-835D-87A62D7C6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3" name="Rectangle 8">
              <a:extLst>
                <a:ext uri="{FF2B5EF4-FFF2-40B4-BE49-F238E27FC236}">
                  <a16:creationId xmlns:a16="http://schemas.microsoft.com/office/drawing/2014/main" id="{D033C2B9-D29B-C74E-BEDC-CBB52882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4" name="Rectangle 9">
              <a:extLst>
                <a:ext uri="{FF2B5EF4-FFF2-40B4-BE49-F238E27FC236}">
                  <a16:creationId xmlns:a16="http://schemas.microsoft.com/office/drawing/2014/main" id="{BE670694-7E29-3448-85EC-10AAAB2DF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5" name="Rectangle 10">
              <a:extLst>
                <a:ext uri="{FF2B5EF4-FFF2-40B4-BE49-F238E27FC236}">
                  <a16:creationId xmlns:a16="http://schemas.microsoft.com/office/drawing/2014/main" id="{CD7A6AA8-A1D7-0948-88CC-D4666210F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6" name="Rectangle 11">
              <a:extLst>
                <a:ext uri="{FF2B5EF4-FFF2-40B4-BE49-F238E27FC236}">
                  <a16:creationId xmlns:a16="http://schemas.microsoft.com/office/drawing/2014/main" id="{75388324-0593-3744-B89D-315C083A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7" name="Rectangle 12">
              <a:extLst>
                <a:ext uri="{FF2B5EF4-FFF2-40B4-BE49-F238E27FC236}">
                  <a16:creationId xmlns:a16="http://schemas.microsoft.com/office/drawing/2014/main" id="{FF79F18B-3D9B-1349-848F-9EAB09EA4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• • •</a:t>
              </a:r>
            </a:p>
          </p:txBody>
        </p:sp>
      </p:grpSp>
      <p:grpSp>
        <p:nvGrpSpPr>
          <p:cNvPr id="148" name="Group 13">
            <a:extLst>
              <a:ext uri="{FF2B5EF4-FFF2-40B4-BE49-F238E27FC236}">
                <a16:creationId xmlns:a16="http://schemas.microsoft.com/office/drawing/2014/main" id="{C3932F4D-64FC-3E49-BD28-2FF65B80F119}"/>
              </a:ext>
            </a:extLst>
          </p:cNvPr>
          <p:cNvGrpSpPr>
            <a:grpSpLocks/>
          </p:cNvGrpSpPr>
          <p:nvPr/>
        </p:nvGrpSpPr>
        <p:grpSpPr bwMode="auto">
          <a:xfrm>
            <a:off x="5474164" y="2418420"/>
            <a:ext cx="2743200" cy="228600"/>
            <a:chOff x="2976" y="1104"/>
            <a:chExt cx="1728" cy="144"/>
          </a:xfrm>
        </p:grpSpPr>
        <p:sp>
          <p:nvSpPr>
            <p:cNvPr id="149" name="Rectangle 14">
              <a:extLst>
                <a:ext uri="{FF2B5EF4-FFF2-40B4-BE49-F238E27FC236}">
                  <a16:creationId xmlns:a16="http://schemas.microsoft.com/office/drawing/2014/main" id="{6415B5F1-D695-1D4D-9076-6E56D9998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0" name="Rectangle 15">
              <a:extLst>
                <a:ext uri="{FF2B5EF4-FFF2-40B4-BE49-F238E27FC236}">
                  <a16:creationId xmlns:a16="http://schemas.microsoft.com/office/drawing/2014/main" id="{6DA8A3CD-B5AE-E74D-9BD4-45437AFB0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1" name="Rectangle 16">
              <a:extLst>
                <a:ext uri="{FF2B5EF4-FFF2-40B4-BE49-F238E27FC236}">
                  <a16:creationId xmlns:a16="http://schemas.microsoft.com/office/drawing/2014/main" id="{ACFF58EF-8789-D849-9ED2-5A4431457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2" name="Rectangle 17">
              <a:extLst>
                <a:ext uri="{FF2B5EF4-FFF2-40B4-BE49-F238E27FC236}">
                  <a16:creationId xmlns:a16="http://schemas.microsoft.com/office/drawing/2014/main" id="{A5AF74EE-231D-5A4D-B5EB-DE360E943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3" name="Rectangle 18">
              <a:extLst>
                <a:ext uri="{FF2B5EF4-FFF2-40B4-BE49-F238E27FC236}">
                  <a16:creationId xmlns:a16="http://schemas.microsoft.com/office/drawing/2014/main" id="{B535C370-4915-704D-930A-3EA0FF678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4" name="Rectangle 19">
              <a:extLst>
                <a:ext uri="{FF2B5EF4-FFF2-40B4-BE49-F238E27FC236}">
                  <a16:creationId xmlns:a16="http://schemas.microsoft.com/office/drawing/2014/main" id="{8A2CDCEA-E6B7-A649-9160-C7733EEA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5" name="Rectangle 20">
              <a:extLst>
                <a:ext uri="{FF2B5EF4-FFF2-40B4-BE49-F238E27FC236}">
                  <a16:creationId xmlns:a16="http://schemas.microsoft.com/office/drawing/2014/main" id="{A3C2A9CF-6E71-024C-AF8C-BA9FB0AF7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• • •</a:t>
              </a:r>
            </a:p>
          </p:txBody>
        </p:sp>
      </p:grpSp>
      <p:sp>
        <p:nvSpPr>
          <p:cNvPr id="156" name="Rectangle 21">
            <a:extLst>
              <a:ext uri="{FF2B5EF4-FFF2-40B4-BE49-F238E27FC236}">
                <a16:creationId xmlns:a16="http://schemas.microsoft.com/office/drawing/2014/main" id="{61C0593F-6594-6943-A6A3-BB6078349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414" y="1808820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</a:t>
            </a:r>
          </a:p>
        </p:txBody>
      </p:sp>
      <p:sp>
        <p:nvSpPr>
          <p:cNvPr id="157" name="Rectangle 22">
            <a:extLst>
              <a:ext uri="{FF2B5EF4-FFF2-40B4-BE49-F238E27FC236}">
                <a16:creationId xmlns:a16="http://schemas.microsoft.com/office/drawing/2014/main" id="{9F733E22-A03F-0F44-B415-BA1F407C1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114" y="2266020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y</a:t>
            </a:r>
          </a:p>
        </p:txBody>
      </p:sp>
      <p:sp>
        <p:nvSpPr>
          <p:cNvPr id="158" name="Line 23">
            <a:extLst>
              <a:ext uri="{FF2B5EF4-FFF2-40B4-BE49-F238E27FC236}">
                <a16:creationId xmlns:a16="http://schemas.microsoft.com/office/drawing/2014/main" id="{60EBC183-F93B-4F4D-9389-6E3B27128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564" y="272322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159" name="Rectangle 24">
            <a:extLst>
              <a:ext uri="{FF2B5EF4-FFF2-40B4-BE49-F238E27FC236}">
                <a16:creationId xmlns:a16="http://schemas.microsoft.com/office/drawing/2014/main" id="{853B4128-F32B-C348-B4D7-BBF2967AE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881" y="227338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>
                <a:solidFill>
                  <a:srgbClr val="000000"/>
                </a:solidFill>
                <a:latin typeface="Times" pitchFamily="18" charset="0"/>
                <a:ea typeface="+mn-ea"/>
              </a:rPr>
              <a:t>+</a:t>
            </a:r>
          </a:p>
        </p:txBody>
      </p:sp>
      <p:grpSp>
        <p:nvGrpSpPr>
          <p:cNvPr id="160" name="Group 25">
            <a:extLst>
              <a:ext uri="{FF2B5EF4-FFF2-40B4-BE49-F238E27FC236}">
                <a16:creationId xmlns:a16="http://schemas.microsoft.com/office/drawing/2014/main" id="{512518F6-2FAD-7443-8F63-1F6F8906557C}"/>
              </a:ext>
            </a:extLst>
          </p:cNvPr>
          <p:cNvGrpSpPr>
            <a:grpSpLocks/>
          </p:cNvGrpSpPr>
          <p:nvPr/>
        </p:nvGrpSpPr>
        <p:grpSpPr bwMode="auto">
          <a:xfrm>
            <a:off x="5245564" y="2875620"/>
            <a:ext cx="2971800" cy="228600"/>
            <a:chOff x="2832" y="1392"/>
            <a:chExt cx="1872" cy="144"/>
          </a:xfrm>
        </p:grpSpPr>
        <p:grpSp>
          <p:nvGrpSpPr>
            <p:cNvPr id="161" name="Group 26">
              <a:extLst>
                <a:ext uri="{FF2B5EF4-FFF2-40B4-BE49-F238E27FC236}">
                  <a16:creationId xmlns:a16="http://schemas.microsoft.com/office/drawing/2014/main" id="{D2E0DDC7-4941-0747-9B7B-085DDA8F05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163" name="Rectangle 27">
                <a:extLst>
                  <a:ext uri="{FF2B5EF4-FFF2-40B4-BE49-F238E27FC236}">
                    <a16:creationId xmlns:a16="http://schemas.microsoft.com/office/drawing/2014/main" id="{92AD155A-FE7A-3543-AE0C-044A8136E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4" name="Rectangle 28">
                <a:extLst>
                  <a:ext uri="{FF2B5EF4-FFF2-40B4-BE49-F238E27FC236}">
                    <a16:creationId xmlns:a16="http://schemas.microsoft.com/office/drawing/2014/main" id="{7FF2C4B3-FD4B-634C-8057-73104AFA3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5" name="Rectangle 29">
                <a:extLst>
                  <a:ext uri="{FF2B5EF4-FFF2-40B4-BE49-F238E27FC236}">
                    <a16:creationId xmlns:a16="http://schemas.microsoft.com/office/drawing/2014/main" id="{BBD314C8-EAC9-A94B-81EF-DE43EEF8F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6" name="Rectangle 30">
                <a:extLst>
                  <a:ext uri="{FF2B5EF4-FFF2-40B4-BE49-F238E27FC236}">
                    <a16:creationId xmlns:a16="http://schemas.microsoft.com/office/drawing/2014/main" id="{AADF27F6-0844-5D4E-949D-98C859569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7" name="Rectangle 31">
                <a:extLst>
                  <a:ext uri="{FF2B5EF4-FFF2-40B4-BE49-F238E27FC236}">
                    <a16:creationId xmlns:a16="http://schemas.microsoft.com/office/drawing/2014/main" id="{821C24A9-7203-7D4B-9F55-7A7582F63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8" name="Rectangle 32">
                <a:extLst>
                  <a:ext uri="{FF2B5EF4-FFF2-40B4-BE49-F238E27FC236}">
                    <a16:creationId xmlns:a16="http://schemas.microsoft.com/office/drawing/2014/main" id="{E7016DE7-31B9-7844-B181-E1ABDE6DC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9" name="Rectangle 33">
                <a:extLst>
                  <a:ext uri="{FF2B5EF4-FFF2-40B4-BE49-F238E27FC236}">
                    <a16:creationId xmlns:a16="http://schemas.microsoft.com/office/drawing/2014/main" id="{B8B11A5B-5502-3944-9930-04BAA2C96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itchFamily="34" charset="0"/>
                    <a:ea typeface="+mn-ea"/>
                  </a:rPr>
                  <a:t>• • •</a:t>
                </a:r>
              </a:p>
            </p:txBody>
          </p:sp>
        </p:grpSp>
        <p:sp>
          <p:nvSpPr>
            <p:cNvPr id="162" name="Rectangle 34">
              <a:extLst>
                <a:ext uri="{FF2B5EF4-FFF2-40B4-BE49-F238E27FC236}">
                  <a16:creationId xmlns:a16="http://schemas.microsoft.com/office/drawing/2014/main" id="{931BDED2-8B7D-5B4F-8AEA-3811E322D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</p:grpSp>
      <p:sp>
        <p:nvSpPr>
          <p:cNvPr id="170" name="Rectangle 35">
            <a:extLst>
              <a:ext uri="{FF2B5EF4-FFF2-40B4-BE49-F238E27FC236}">
                <a16:creationId xmlns:a16="http://schemas.microsoft.com/office/drawing/2014/main" id="{87448955-74E1-EB48-B5DD-C5B9905E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674" y="2723220"/>
            <a:ext cx="7841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 </a:t>
            </a:r>
            <a:r>
              <a:rPr kumimoji="0" lang="en-US" dirty="0">
                <a:solidFill>
                  <a:srgbClr val="000000"/>
                </a:solidFill>
                <a:latin typeface="Times" pitchFamily="18" charset="0"/>
                <a:ea typeface="+mn-ea"/>
              </a:rPr>
              <a:t>+ </a:t>
            </a: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y</a:t>
            </a:r>
          </a:p>
        </p:txBody>
      </p:sp>
      <p:grpSp>
        <p:nvGrpSpPr>
          <p:cNvPr id="171" name="Group 36">
            <a:extLst>
              <a:ext uri="{FF2B5EF4-FFF2-40B4-BE49-F238E27FC236}">
                <a16:creationId xmlns:a16="http://schemas.microsoft.com/office/drawing/2014/main" id="{F7AB759E-A4A7-C14B-AAFA-7977364FEA22}"/>
              </a:ext>
            </a:extLst>
          </p:cNvPr>
          <p:cNvGrpSpPr>
            <a:grpSpLocks/>
          </p:cNvGrpSpPr>
          <p:nvPr/>
        </p:nvGrpSpPr>
        <p:grpSpPr bwMode="auto">
          <a:xfrm>
            <a:off x="5474164" y="3332820"/>
            <a:ext cx="2743200" cy="228600"/>
            <a:chOff x="2976" y="1392"/>
            <a:chExt cx="1728" cy="144"/>
          </a:xfrm>
        </p:grpSpPr>
        <p:sp>
          <p:nvSpPr>
            <p:cNvPr id="172" name="Rectangle 37">
              <a:extLst>
                <a:ext uri="{FF2B5EF4-FFF2-40B4-BE49-F238E27FC236}">
                  <a16:creationId xmlns:a16="http://schemas.microsoft.com/office/drawing/2014/main" id="{1014E820-F434-E846-8A5D-9486C6029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3" name="Rectangle 38">
              <a:extLst>
                <a:ext uri="{FF2B5EF4-FFF2-40B4-BE49-F238E27FC236}">
                  <a16:creationId xmlns:a16="http://schemas.microsoft.com/office/drawing/2014/main" id="{278BDEFA-7E6A-7043-9729-7958974DF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4" name="Rectangle 39">
              <a:extLst>
                <a:ext uri="{FF2B5EF4-FFF2-40B4-BE49-F238E27FC236}">
                  <a16:creationId xmlns:a16="http://schemas.microsoft.com/office/drawing/2014/main" id="{38DD0E8D-3938-A846-B5A3-7A2BC9561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5" name="Rectangle 40">
              <a:extLst>
                <a:ext uri="{FF2B5EF4-FFF2-40B4-BE49-F238E27FC236}">
                  <a16:creationId xmlns:a16="http://schemas.microsoft.com/office/drawing/2014/main" id="{84A77098-647F-2E4F-9FD2-1CFB8B48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6" name="Rectangle 41">
              <a:extLst>
                <a:ext uri="{FF2B5EF4-FFF2-40B4-BE49-F238E27FC236}">
                  <a16:creationId xmlns:a16="http://schemas.microsoft.com/office/drawing/2014/main" id="{93B25328-6682-984C-A935-95DD5DA80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7" name="Rectangle 42">
              <a:extLst>
                <a:ext uri="{FF2B5EF4-FFF2-40B4-BE49-F238E27FC236}">
                  <a16:creationId xmlns:a16="http://schemas.microsoft.com/office/drawing/2014/main" id="{58F5A93E-B7E5-B94B-941D-5432A50D5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8" name="Rectangle 43">
              <a:extLst>
                <a:ext uri="{FF2B5EF4-FFF2-40B4-BE49-F238E27FC236}">
                  <a16:creationId xmlns:a16="http://schemas.microsoft.com/office/drawing/2014/main" id="{6D194FDA-E4F5-284F-A041-B04D1C96F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• • •</a:t>
              </a:r>
            </a:p>
          </p:txBody>
        </p:sp>
      </p:grpSp>
      <p:sp>
        <p:nvSpPr>
          <p:cNvPr id="179" name="Line 44">
            <a:extLst>
              <a:ext uri="{FF2B5EF4-FFF2-40B4-BE49-F238E27FC236}">
                <a16:creationId xmlns:a16="http://schemas.microsoft.com/office/drawing/2014/main" id="{38E90940-8C6C-FA4B-832E-78EE5C536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564" y="318042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180" name="Text Box 45">
            <a:extLst>
              <a:ext uri="{FF2B5EF4-FFF2-40B4-BE49-F238E27FC236}">
                <a16:creationId xmlns:a16="http://schemas.microsoft.com/office/drawing/2014/main" id="{A3649FD5-D008-0D4A-A332-B02F1C19E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64" y="2647020"/>
            <a:ext cx="216437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真实和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: </a:t>
            </a:r>
            <a:r>
              <a:rPr kumimoji="0" lang="en-US" i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+1 </a:t>
            </a: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</a:t>
            </a:r>
            <a:endParaRPr kumimoji="0" lang="en-US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81" name="Text Box 46">
            <a:extLst>
              <a:ext uri="{FF2B5EF4-FFF2-40B4-BE49-F238E27FC236}">
                <a16:creationId xmlns:a16="http://schemas.microsoft.com/office/drawing/2014/main" id="{B7AD29A0-6768-074F-A14E-23D521DF6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64" y="1961220"/>
            <a:ext cx="185499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操作数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: </a:t>
            </a:r>
            <a:r>
              <a:rPr kumimoji="0" lang="en-US" i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 </a:t>
            </a: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</a:t>
            </a:r>
            <a:endParaRPr kumimoji="0" lang="en-US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82" name="Text Box 47">
            <a:extLst>
              <a:ext uri="{FF2B5EF4-FFF2-40B4-BE49-F238E27FC236}">
                <a16:creationId xmlns:a16="http://schemas.microsoft.com/office/drawing/2014/main" id="{B4CC3CC3-BDD3-0845-AD97-65C53B54B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64" y="3256620"/>
            <a:ext cx="24384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丢弃进位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: </a:t>
            </a:r>
            <a:r>
              <a:rPr kumimoji="0" lang="en-US" i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 </a:t>
            </a: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</a:t>
            </a:r>
            <a:endParaRPr kumimoji="0" lang="en-US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83" name="Rectangle 48">
            <a:extLst>
              <a:ext uri="{FF2B5EF4-FFF2-40B4-BE49-F238E27FC236}">
                <a16:creationId xmlns:a16="http://schemas.microsoft.com/office/drawing/2014/main" id="{A2DD7F1C-11C7-374F-8D58-5801275C2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9803" y="3180420"/>
            <a:ext cx="156004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en-US" dirty="0" err="1">
                <a:solidFill>
                  <a:srgbClr val="000000"/>
                </a:solidFill>
                <a:latin typeface="Times" pitchFamily="18" charset="0"/>
                <a:ea typeface="+mn-ea"/>
              </a:rPr>
              <a:t>Add</a:t>
            </a:r>
            <a:r>
              <a:rPr kumimoji="0" lang="en-US" i="1" baseline="-25000" dirty="0" err="1">
                <a:solidFill>
                  <a:srgbClr val="000000"/>
                </a:solidFill>
                <a:latin typeface="Times" pitchFamily="18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Times" pitchFamily="18" charset="0"/>
                <a:ea typeface="+mn-ea"/>
              </a:rPr>
              <a:t>(</a:t>
            </a: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</a:t>
            </a:r>
            <a:r>
              <a:rPr kumimoji="0" lang="en-US" dirty="0">
                <a:solidFill>
                  <a:srgbClr val="000000"/>
                </a:solidFill>
                <a:latin typeface="Times" pitchFamily="18" charset="0"/>
                <a:ea typeface="+mn-ea"/>
              </a:rPr>
              <a:t> , </a:t>
            </a: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y</a:t>
            </a:r>
            <a:r>
              <a:rPr kumimoji="0" lang="en-US" dirty="0">
                <a:solidFill>
                  <a:srgbClr val="000000"/>
                </a:solidFill>
                <a:latin typeface="Times" pitchFamily="18" charset="0"/>
                <a:ea typeface="+mn-ea"/>
              </a:rPr>
              <a:t>)</a:t>
            </a: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B45B4AAE-9F1E-FA4F-8DAF-034968CD86FD}"/>
              </a:ext>
            </a:extLst>
          </p:cNvPr>
          <p:cNvSpPr txBox="1"/>
          <p:nvPr/>
        </p:nvSpPr>
        <p:spPr>
          <a:xfrm>
            <a:off x="362500" y="1231710"/>
            <a:ext cx="11341567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其实没有减法，加法也不管有无符号，不论原码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补码，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只是位组运算</a:t>
            </a:r>
          </a:p>
        </p:txBody>
      </p:sp>
      <p:graphicFrame>
        <p:nvGraphicFramePr>
          <p:cNvPr id="185" name="Object 2">
            <a:extLst>
              <a:ext uri="{FF2B5EF4-FFF2-40B4-BE49-F238E27FC236}">
                <a16:creationId xmlns:a16="http://schemas.microsoft.com/office/drawing/2014/main" id="{96DE7088-F4D0-A54A-8A44-46555FA74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705837"/>
              </p:ext>
            </p:extLst>
          </p:nvPr>
        </p:nvGraphicFramePr>
        <p:xfrm>
          <a:off x="6520689" y="3633156"/>
          <a:ext cx="3593545" cy="313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185" name="Object 2">
                        <a:extLst>
                          <a:ext uri="{FF2B5EF4-FFF2-40B4-BE49-F238E27FC236}">
                            <a16:creationId xmlns:a16="http://schemas.microsoft.com/office/drawing/2014/main" id="{96DE7088-F4D0-A54A-8A44-46555FA74F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0689" y="3633156"/>
                        <a:ext cx="3593545" cy="313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" name="文本框 185">
            <a:extLst>
              <a:ext uri="{FF2B5EF4-FFF2-40B4-BE49-F238E27FC236}">
                <a16:creationId xmlns:a16="http://schemas.microsoft.com/office/drawing/2014/main" id="{52768F52-3237-DF46-BC74-7C1286FA31F1}"/>
              </a:ext>
            </a:extLst>
          </p:cNvPr>
          <p:cNvSpPr txBox="1"/>
          <p:nvPr/>
        </p:nvSpPr>
        <p:spPr>
          <a:xfrm>
            <a:off x="2047851" y="4237904"/>
            <a:ext cx="4191253" cy="22960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整数加法的真实值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6350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4-bit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整型数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,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y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6350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计算真实值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Add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(x,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)</a:t>
            </a:r>
          </a:p>
          <a:p>
            <a:pPr marL="6350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和随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和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y</a:t>
            </a:r>
            <a:r>
              <a:rPr kumimoji="0" lang="zh-CN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线性增加</a:t>
            </a:r>
            <a:endParaRPr kumimoji="0" lang="en-US" altLang="zh-CN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6350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表面为斜面形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87" name="Rectangle 5">
            <a:extLst>
              <a:ext uri="{FF2B5EF4-FFF2-40B4-BE49-F238E27FC236}">
                <a16:creationId xmlns:a16="http://schemas.microsoft.com/office/drawing/2014/main" id="{3A0555D9-660B-384E-9F22-2CB4C910B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575" y="3663848"/>
            <a:ext cx="929741" cy="30521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sz="1400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sz="1400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sz="1400" i="1" dirty="0">
                <a:solidFill>
                  <a:schemeClr val="tx2"/>
                </a:solidFill>
                <a:latin typeface="Calibri" pitchFamily="34" charset="0"/>
              </a:rPr>
              <a:t>x</a:t>
            </a:r>
            <a:r>
              <a:rPr lang="en-US" sz="1400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sz="1400" i="1" dirty="0">
                <a:solidFill>
                  <a:schemeClr val="tx2"/>
                </a:solidFill>
                <a:latin typeface="Calibri" pitchFamily="34" charset="0"/>
              </a:rPr>
              <a:t>y</a:t>
            </a:r>
            <a:r>
              <a:rPr lang="en-US" sz="1400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704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4">
            <a:extLst>
              <a:ext uri="{FF2B5EF4-FFF2-40B4-BE49-F238E27FC236}">
                <a16:creationId xmlns:a16="http://schemas.microsoft.com/office/drawing/2014/main" id="{30C36C60-9F69-2C47-8AB0-BBEFDF609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273" y="1472329"/>
            <a:ext cx="5967658" cy="466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34026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加减法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B45B4AAE-9F1E-FA4F-8DAF-034968CD86FD}"/>
              </a:ext>
            </a:extLst>
          </p:cNvPr>
          <p:cNvSpPr txBox="1"/>
          <p:nvPr/>
        </p:nvSpPr>
        <p:spPr>
          <a:xfrm>
            <a:off x="439445" y="1231710"/>
            <a:ext cx="3522631" cy="192911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无符号加法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当真实和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≥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b="1" i="0" u="none" strike="noStrike" kern="1200" cap="none" spc="100" normalizeH="0" baseline="30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时溢出</a:t>
            </a:r>
          </a:p>
          <a:p>
            <a:pPr lvl="1"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最多溢出一次</a:t>
            </a:r>
          </a:p>
        </p:txBody>
      </p:sp>
      <p:grpSp>
        <p:nvGrpSpPr>
          <p:cNvPr id="55" name="Group 5">
            <a:extLst>
              <a:ext uri="{FF2B5EF4-FFF2-40B4-BE49-F238E27FC236}">
                <a16:creationId xmlns:a16="http://schemas.microsoft.com/office/drawing/2014/main" id="{4CDA3263-7458-C447-A31F-DACC9E175301}"/>
              </a:ext>
            </a:extLst>
          </p:cNvPr>
          <p:cNvGrpSpPr>
            <a:grpSpLocks/>
          </p:cNvGrpSpPr>
          <p:nvPr/>
        </p:nvGrpSpPr>
        <p:grpSpPr bwMode="auto">
          <a:xfrm>
            <a:off x="960661" y="3428999"/>
            <a:ext cx="3335139" cy="2985573"/>
            <a:chOff x="384" y="2098"/>
            <a:chExt cx="1288" cy="1153"/>
          </a:xfrm>
        </p:grpSpPr>
        <p:grpSp>
          <p:nvGrpSpPr>
            <p:cNvPr id="56" name="Group 6">
              <a:extLst>
                <a:ext uri="{FF2B5EF4-FFF2-40B4-BE49-F238E27FC236}">
                  <a16:creationId xmlns:a16="http://schemas.microsoft.com/office/drawing/2014/main" id="{1C4633C4-40FA-2A4E-B8D1-73E96B7EFC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66" name="Line 7">
                <a:extLst>
                  <a:ext uri="{FF2B5EF4-FFF2-40B4-BE49-F238E27FC236}">
                    <a16:creationId xmlns:a16="http://schemas.microsoft.com/office/drawing/2014/main" id="{746A8E0B-6003-3145-A028-A54867DAA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8">
                <a:extLst>
                  <a:ext uri="{FF2B5EF4-FFF2-40B4-BE49-F238E27FC236}">
                    <a16:creationId xmlns:a16="http://schemas.microsoft.com/office/drawing/2014/main" id="{9D4C7690-3E6F-EA4F-969F-A0AEE4B3D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9">
                <a:extLst>
                  <a:ext uri="{FF2B5EF4-FFF2-40B4-BE49-F238E27FC236}">
                    <a16:creationId xmlns:a16="http://schemas.microsoft.com/office/drawing/2014/main" id="{920CE835-0F23-BF41-97CF-17170549D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10">
                <a:extLst>
                  <a:ext uri="{FF2B5EF4-FFF2-40B4-BE49-F238E27FC236}">
                    <a16:creationId xmlns:a16="http://schemas.microsoft.com/office/drawing/2014/main" id="{BB7E493B-8FED-2941-BD8E-A6FFEDE4B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" name="Group 11">
              <a:extLst>
                <a:ext uri="{FF2B5EF4-FFF2-40B4-BE49-F238E27FC236}">
                  <a16:creationId xmlns:a16="http://schemas.microsoft.com/office/drawing/2014/main" id="{3A5730FE-F6EE-714F-9FB7-8C7B1C788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63" name="Line 12">
                <a:extLst>
                  <a:ext uri="{FF2B5EF4-FFF2-40B4-BE49-F238E27FC236}">
                    <a16:creationId xmlns:a16="http://schemas.microsoft.com/office/drawing/2014/main" id="{6066884D-3159-8446-9A80-139F3314C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3">
                <a:extLst>
                  <a:ext uri="{FF2B5EF4-FFF2-40B4-BE49-F238E27FC236}">
                    <a16:creationId xmlns:a16="http://schemas.microsoft.com/office/drawing/2014/main" id="{6142E8FA-AF9A-E742-A2E6-1C0441944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4">
                <a:extLst>
                  <a:ext uri="{FF2B5EF4-FFF2-40B4-BE49-F238E27FC236}">
                    <a16:creationId xmlns:a16="http://schemas.microsoft.com/office/drawing/2014/main" id="{4C59E4B1-ADA1-2245-A9EF-9FA4CC19E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Line 15">
              <a:extLst>
                <a:ext uri="{FF2B5EF4-FFF2-40B4-BE49-F238E27FC236}">
                  <a16:creationId xmlns:a16="http://schemas.microsoft.com/office/drawing/2014/main" id="{49092213-2F7A-0740-A766-F823DE91F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2716"/>
              <a:ext cx="776" cy="0"/>
            </a:xfrm>
            <a:prstGeom prst="line">
              <a:avLst/>
            </a:prstGeom>
            <a:noFill/>
            <a:ln w="127000" cap="sq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DCB702CE-D2AE-8B4F-B47F-41EC64207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" y="2400"/>
              <a:ext cx="776" cy="419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120650" cap="sq">
              <a:solidFill>
                <a:schemeClr val="bg1">
                  <a:lumMod val="65000"/>
                </a:schemeClr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642CB5DB-C522-704F-9AC6-5E1B08EDE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8D79E0AE-A058-F941-8D0E-25809199A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815E6279-7322-9F41-BC1B-61FCC27BE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75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34026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加减法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198717-4B32-464C-B25F-BCE88F1FC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627" y="1880828"/>
            <a:ext cx="6191123" cy="48654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93D80F-7FEF-BE45-A822-7D3110CB7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3320988"/>
            <a:ext cx="3492388" cy="3326499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B84A666E-C1A2-8E4E-AD2D-C30A6BDED6CE}"/>
              </a:ext>
            </a:extLst>
          </p:cNvPr>
          <p:cNvSpPr txBox="1"/>
          <p:nvPr/>
        </p:nvSpPr>
        <p:spPr>
          <a:xfrm>
            <a:off x="439445" y="1231710"/>
            <a:ext cx="5163465" cy="192911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有符号加法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当真实和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≥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b="1" i="0" u="none" strike="noStrike" kern="1200" cap="none" spc="100" normalizeH="0" baseline="30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w-1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时或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＜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-2</a:t>
            </a:r>
            <a:r>
              <a:rPr kumimoji="0" lang="en-US" altLang="zh-CN" b="1" i="0" u="none" strike="noStrike" kern="1200" cap="none" spc="100" normalizeH="0" baseline="30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w-1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溢出</a:t>
            </a:r>
          </a:p>
          <a:p>
            <a:pPr lvl="1"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最多溢出一次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2AA17C-4C62-B34F-BAA0-D165D379391C}"/>
              </a:ext>
            </a:extLst>
          </p:cNvPr>
          <p:cNvSpPr/>
          <p:nvPr/>
        </p:nvSpPr>
        <p:spPr bwMode="auto">
          <a:xfrm>
            <a:off x="2639616" y="794376"/>
            <a:ext cx="6423211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为什么是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w-1</a:t>
            </a: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而不是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？溢出时，＋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/-</a:t>
            </a: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多少？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4BB1CDF-E98F-D041-AD5A-98405F5B5430}"/>
              </a:ext>
            </a:extLst>
          </p:cNvPr>
          <p:cNvCxnSpPr/>
          <p:nvPr/>
        </p:nvCxnSpPr>
        <p:spPr bwMode="auto">
          <a:xfrm flipV="1">
            <a:off x="2967155" y="1256041"/>
            <a:ext cx="1433332" cy="8634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118FF28E-6B71-604E-9CE1-2F80F9CB8288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 flipV="1">
            <a:off x="4400487" y="1256041"/>
            <a:ext cx="1450735" cy="8634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513865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52517</TotalTime>
  <Words>2359</Words>
  <Application>Microsoft Office PowerPoint</Application>
  <PresentationFormat>宽屏</PresentationFormat>
  <Paragraphs>363</Paragraphs>
  <Slides>26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黑体</vt:lpstr>
      <vt:lpstr>微软雅黑</vt:lpstr>
      <vt:lpstr>微软雅黑</vt:lpstr>
      <vt:lpstr>Arial</vt:lpstr>
      <vt:lpstr>Arial Black</vt:lpstr>
      <vt:lpstr>Arial Narrow</vt:lpstr>
      <vt:lpstr>Calibri</vt:lpstr>
      <vt:lpstr>Calibri Light</vt:lpstr>
      <vt:lpstr>Cambria Math</vt:lpstr>
      <vt:lpstr>Menlo</vt:lpstr>
      <vt:lpstr>Times</vt:lpstr>
      <vt:lpstr>Times New Roman</vt:lpstr>
      <vt:lpstr>Wingdings</vt:lpstr>
      <vt:lpstr>Wingdings 2</vt:lpstr>
      <vt:lpstr>默认设计模板</vt:lpstr>
      <vt:lpstr>Equation</vt:lpstr>
      <vt:lpstr>Chart</vt:lpstr>
      <vt:lpstr>公式</vt:lpstr>
      <vt:lpstr>计算机原理与系统 03 信息的表示I 整数Part2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pengcheng</cp:lastModifiedBy>
  <cp:revision>3259</cp:revision>
  <cp:lastPrinted>2019-07-03T00:25:39Z</cp:lastPrinted>
  <dcterms:modified xsi:type="dcterms:W3CDTF">2022-06-15T00:50:30Z</dcterms:modified>
</cp:coreProperties>
</file>