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07" r:id="rId2"/>
    <p:sldId id="1068" r:id="rId3"/>
    <p:sldId id="304" r:id="rId4"/>
    <p:sldId id="1097" r:id="rId5"/>
    <p:sldId id="1096" r:id="rId6"/>
    <p:sldId id="1099" r:id="rId7"/>
    <p:sldId id="1098" r:id="rId8"/>
    <p:sldId id="1100" r:id="rId9"/>
    <p:sldId id="1102" r:id="rId10"/>
    <p:sldId id="1101" r:id="rId11"/>
    <p:sldId id="266" r:id="rId12"/>
    <p:sldId id="318" r:id="rId13"/>
    <p:sldId id="1104" r:id="rId14"/>
    <p:sldId id="1105" r:id="rId15"/>
    <p:sldId id="1106" r:id="rId16"/>
    <p:sldId id="1108" r:id="rId17"/>
    <p:sldId id="299" r:id="rId18"/>
    <p:sldId id="1109" r:id="rId19"/>
    <p:sldId id="1111" r:id="rId20"/>
    <p:sldId id="1113" r:id="rId21"/>
    <p:sldId id="1112" r:id="rId22"/>
    <p:sldId id="1114" r:id="rId23"/>
    <p:sldId id="1115" r:id="rId24"/>
    <p:sldId id="1116" r:id="rId25"/>
    <p:sldId id="1117" r:id="rId26"/>
    <p:sldId id="1119" r:id="rId27"/>
    <p:sldId id="1075" r:id="rId28"/>
    <p:sldId id="938" r:id="rId29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FFFFB2"/>
    <a:srgbClr val="903ED0"/>
    <a:srgbClr val="FFCB2F"/>
    <a:srgbClr val="999AFF"/>
    <a:srgbClr val="FFBF01"/>
    <a:srgbClr val="6A0874"/>
    <a:srgbClr val="7030A0"/>
    <a:srgbClr val="C00003"/>
    <a:srgbClr val="CD8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 autoAdjust="0"/>
    <p:restoredTop sz="96650" autoAdjust="0"/>
  </p:normalViewPr>
  <p:slideViewPr>
    <p:cSldViewPr>
      <p:cViewPr varScale="1">
        <p:scale>
          <a:sx n="127" d="100"/>
          <a:sy n="127" d="100"/>
        </p:scale>
        <p:origin x="1024" y="176"/>
      </p:cViewPr>
      <p:guideLst>
        <p:guide orient="horz" pos="4065"/>
        <p:guide pos="211"/>
        <p:guide pos="3840"/>
        <p:guide pos="7469"/>
        <p:guide orient="horz" pos="2160"/>
        <p:guide orient="horz" pos="1275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5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9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27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96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4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2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99556" y="2205504"/>
            <a:ext cx="799288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信息的表示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浮点数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51456"/>
            <a:ext cx="31683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浮点数的编码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44071-3E96-FA43-9157-FE8F755EE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984" y="944724"/>
            <a:ext cx="10945283" cy="3885667"/>
          </a:xfrm>
          <a:ln/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逻辑形式：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br>
              <a:rPr lang="en-US" dirty="0"/>
            </a:br>
            <a:r>
              <a:rPr lang="en-US" dirty="0"/>
              <a:t>			</a:t>
            </a:r>
            <a:r>
              <a:rPr lang="en-US" sz="3200" dirty="0"/>
              <a:t>(–1)</a:t>
            </a:r>
            <a:r>
              <a:rPr lang="en-US" sz="3200" baseline="32000" dirty="0">
                <a:solidFill>
                  <a:schemeClr val="accent2"/>
                </a:solidFill>
              </a:rPr>
              <a:t>s</a:t>
            </a:r>
            <a:r>
              <a:rPr lang="en-US" sz="3200" dirty="0"/>
              <a:t> </a:t>
            </a:r>
            <a:r>
              <a:rPr lang="en-US" sz="3200" i="1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sz="3200" dirty="0"/>
              <a:t>  2</a:t>
            </a:r>
            <a:r>
              <a:rPr lang="en-US" sz="3200" i="1" baseline="32000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E</a:t>
            </a:r>
            <a:endParaRPr lang="en-US" sz="3200" i="1" dirty="0">
              <a:solidFill>
                <a:schemeClr val="accent2"/>
              </a:solidFill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   符号</a:t>
            </a:r>
            <a:r>
              <a:rPr 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s</a:t>
            </a:r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(sign)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        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决定数的符号，是正数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(s=0)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或负数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(s=1)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   尾数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</a:t>
            </a:r>
            <a:r>
              <a:rPr lang="zh-CN" altLang="en-US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mantissa)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: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[1.0,2.0)</a:t>
            </a:r>
          </a:p>
          <a:p>
            <a:pPr marL="266700" lvl="1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Significand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66700" lvl="1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coefficient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   指数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E</a:t>
            </a:r>
            <a:r>
              <a:rPr lang="zh-CN" altLang="en-US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Exponent)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，用</a:t>
            </a:r>
            <a:r>
              <a:rPr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将数值加权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编码形式：</a:t>
            </a:r>
            <a:endParaRPr lang="en-US" b="1" dirty="0">
              <a:solidFill>
                <a:srgbClr val="6B0874"/>
              </a:solidFill>
            </a:endParaRPr>
          </a:p>
        </p:txBody>
      </p:sp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089CE4A1-3921-3845-9941-65D2A4710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98099"/>
              </p:ext>
            </p:extLst>
          </p:nvPr>
        </p:nvGraphicFramePr>
        <p:xfrm>
          <a:off x="2978472" y="5089705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5DDF965-A765-3B44-85DA-71BF62B8BD45}"/>
              </a:ext>
            </a:extLst>
          </p:cNvPr>
          <p:cNvSpPr txBox="1"/>
          <p:nvPr/>
        </p:nvSpPr>
        <p:spPr>
          <a:xfrm>
            <a:off x="3107668" y="5764463"/>
            <a:ext cx="2181548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lvl="1"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最高有效位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(MSB) </a:t>
            </a:r>
          </a:p>
          <a:p>
            <a:pPr marL="9525" lvl="1"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</a:t>
            </a:r>
            <a:r>
              <a:rPr lang="zh-CN" altLang="en-US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符号位</a:t>
            </a:r>
            <a:r>
              <a:rPr lang="en-US" altLang="zh-CN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s</a:t>
            </a:r>
            <a:endParaRPr lang="en-US" altLang="zh-CN" sz="2000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9B0EBA-C9E5-284A-B920-C13266253B0C}"/>
              </a:ext>
            </a:extLst>
          </p:cNvPr>
          <p:cNvSpPr txBox="1"/>
          <p:nvPr/>
        </p:nvSpPr>
        <p:spPr>
          <a:xfrm>
            <a:off x="6165595" y="4077072"/>
            <a:ext cx="3746829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975" lvl="1">
              <a:buNone/>
            </a:pPr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aco" charset="0"/>
                <a:sym typeface="Monaco" charset="0"/>
              </a:rPr>
              <a:t>阶码</a:t>
            </a:r>
            <a:r>
              <a:rPr lang="en-US" altLang="zh-CN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aco" charset="0"/>
                <a:sym typeface="Monaco" charset="0"/>
              </a:rPr>
              <a:t>exp</a:t>
            </a:r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字段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</a:t>
            </a:r>
            <a:r>
              <a:rPr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53975" lvl="1"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不一定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47D82B-865E-7F4B-9560-529A57F983CD}"/>
              </a:ext>
            </a:extLst>
          </p:cNvPr>
          <p:cNvSpPr txBox="1"/>
          <p:nvPr/>
        </p:nvSpPr>
        <p:spPr>
          <a:xfrm>
            <a:off x="6661472" y="5799067"/>
            <a:ext cx="4439084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lvl="1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aco" charset="0"/>
                <a:sym typeface="Monaco" charset="0"/>
              </a:rPr>
              <a:t>尾数</a:t>
            </a:r>
            <a:r>
              <a:rPr lang="en-US" altLang="zh-CN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aco" charset="0"/>
                <a:sym typeface="Monaco" charset="0"/>
              </a:rPr>
              <a:t>frac</a:t>
            </a:r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字段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编码尾数</a:t>
            </a:r>
            <a:r>
              <a:rPr lang="en-US" altLang="zh-CN" sz="20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M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9525" lvl="1"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不一定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DB9004C-89CA-3049-8783-2453519F52C7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3194496" y="5597705"/>
            <a:ext cx="1003946" cy="166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FCA66AE-FF1B-C14F-94B1-04B1DA998DA7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045654" y="4492571"/>
            <a:ext cx="2119941" cy="5646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5B6319E-98C6-0B4C-84F2-621AB2A3FABB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5534756" y="5597705"/>
            <a:ext cx="1126716" cy="6168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8A99A9A-BDBA-BC4F-9F41-1D74AC3B9C0C}"/>
              </a:ext>
            </a:extLst>
          </p:cNvPr>
          <p:cNvSpPr txBox="1"/>
          <p:nvPr/>
        </p:nvSpPr>
        <p:spPr>
          <a:xfrm>
            <a:off x="5501996" y="5155046"/>
            <a:ext cx="208498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（小数，</a:t>
            </a:r>
            <a:r>
              <a:rPr lang="en-US" altLang="zh-CN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fraction</a:t>
            </a:r>
            <a:r>
              <a:rPr lang="zh-CN" altLang="en-US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35013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>
                <a:solidFill>
                  <a:srgbClr val="6B0874"/>
                </a:solidFill>
              </a:rPr>
              <a:t>单精度</a:t>
            </a:r>
            <a:r>
              <a:rPr lang="en-US" dirty="0">
                <a:solidFill>
                  <a:srgbClr val="6B0874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32 bits</a:t>
            </a: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>
                <a:solidFill>
                  <a:srgbClr val="6B0874"/>
                </a:solidFill>
              </a:rPr>
              <a:t>双精度</a:t>
            </a:r>
            <a:r>
              <a:rPr lang="en-US" dirty="0">
                <a:solidFill>
                  <a:srgbClr val="6B0874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64 bits</a:t>
            </a:r>
          </a:p>
          <a:p>
            <a:pPr>
              <a:buFont typeface="Wingdings" pitchFamily="2" charset="2"/>
              <a:buChar char="n"/>
            </a:pPr>
            <a:endParaRPr lang="en-US" dirty="0">
              <a:solidFill>
                <a:srgbClr val="6B0874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6B0874"/>
              </a:solidFill>
            </a:endParaRP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2400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29149"/>
              </p:ext>
            </p:extLst>
          </p:nvPr>
        </p:nvGraphicFramePr>
        <p:xfrm>
          <a:off x="2460625" y="4977172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圆角矩形 6">
            <a:extLst>
              <a:ext uri="{FF2B5EF4-FFF2-40B4-BE49-F238E27FC236}">
                <a16:creationId xmlns:a16="http://schemas.microsoft.com/office/drawing/2014/main" id="{AB855B3C-101B-B843-BF32-FAF347A3A716}"/>
              </a:ext>
            </a:extLst>
          </p:cNvPr>
          <p:cNvSpPr/>
          <p:nvPr/>
        </p:nvSpPr>
        <p:spPr bwMode="auto">
          <a:xfrm>
            <a:off x="-672752" y="351456"/>
            <a:ext cx="31683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79D06C1-9BE6-A449-B03A-5D6C850CF7D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浮点数的编码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34026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236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19DE5-E046-C14F-9291-B8D70A4B097F}"/>
              </a:ext>
            </a:extLst>
          </p:cNvPr>
          <p:cNvSpPr txBox="1"/>
          <p:nvPr/>
        </p:nvSpPr>
        <p:spPr>
          <a:xfrm>
            <a:off x="731404" y="1232756"/>
            <a:ext cx="11089232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阶码</a:t>
            </a:r>
            <a:r>
              <a:rPr lang="en-US" altLang="zh-CN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存储的是</a:t>
            </a:r>
            <a:r>
              <a:rPr lang="zh-CN" altLang="en-US" b="0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指数</a:t>
            </a:r>
            <a:r>
              <a:rPr lang="en-US" altLang="zh-CN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对应的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移码</a:t>
            </a:r>
            <a:r>
              <a:rPr lang="zh-CN" altLang="en-US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（增码</a:t>
            </a:r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偏置码）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，而不是指数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的原码和补码</a:t>
            </a:r>
            <a:endParaRPr lang="en-US" altLang="zh-CN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但是，为什么？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15478C-F418-C64C-81B5-8BF27F6F80D2}"/>
              </a:ext>
            </a:extLst>
          </p:cNvPr>
          <p:cNvSpPr txBox="1"/>
          <p:nvPr/>
        </p:nvSpPr>
        <p:spPr>
          <a:xfrm>
            <a:off x="731404" y="2624945"/>
            <a:ext cx="1055128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如果阶码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的原码或补码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在比较两个浮点数大小时，逻辑不够简单：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1D3F2B-9133-8442-8C5E-5333257C64A4}"/>
              </a:ext>
            </a:extLst>
          </p:cNvPr>
          <p:cNvSpPr txBox="1"/>
          <p:nvPr/>
        </p:nvSpPr>
        <p:spPr>
          <a:xfrm>
            <a:off x="1245185" y="3212976"/>
            <a:ext cx="389561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的更大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418298-5935-3F4B-ACD3-638FEDA8FA10}"/>
              </a:ext>
            </a:extLst>
          </p:cNvPr>
          <p:cNvSpPr txBox="1"/>
          <p:nvPr/>
        </p:nvSpPr>
        <p:spPr>
          <a:xfrm>
            <a:off x="1245185" y="4769536"/>
            <a:ext cx="194316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9F2C75-C52E-674F-A2E6-7526963A8A67}"/>
              </a:ext>
            </a:extLst>
          </p:cNvPr>
          <p:cNvSpPr txBox="1"/>
          <p:nvPr/>
        </p:nvSpPr>
        <p:spPr>
          <a:xfrm>
            <a:off x="3550191" y="5268045"/>
            <a:ext cx="235352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符号位相同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4D8938-5123-2149-BC59-A263C4325822}"/>
              </a:ext>
            </a:extLst>
          </p:cNvPr>
          <p:cNvSpPr txBox="1"/>
          <p:nvPr/>
        </p:nvSpPr>
        <p:spPr>
          <a:xfrm>
            <a:off x="3550191" y="4161215"/>
            <a:ext cx="696056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符号位不同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更大？更小？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68AB58-2D9C-0246-9835-12F4652B1AAC}"/>
              </a:ext>
            </a:extLst>
          </p:cNvPr>
          <p:cNvSpPr txBox="1"/>
          <p:nvPr/>
        </p:nvSpPr>
        <p:spPr>
          <a:xfrm>
            <a:off x="6148774" y="4829067"/>
            <a:ext cx="307327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符号位均为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0……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4D34CB-CA3A-6C4D-9DD5-AF94ECACACAA}"/>
              </a:ext>
            </a:extLst>
          </p:cNvPr>
          <p:cNvSpPr txBox="1"/>
          <p:nvPr/>
        </p:nvSpPr>
        <p:spPr>
          <a:xfrm>
            <a:off x="6140796" y="5664089"/>
            <a:ext cx="307327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符号位均为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1……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6E4CAE29-EC7E-A640-A642-C67A30B2EBD0}"/>
              </a:ext>
            </a:extLst>
          </p:cNvPr>
          <p:cNvSpPr/>
          <p:nvPr/>
        </p:nvSpPr>
        <p:spPr bwMode="auto">
          <a:xfrm>
            <a:off x="929192" y="3238728"/>
            <a:ext cx="522292" cy="195092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8C71AB6-F6D0-2148-9D74-F1115C984EFA}"/>
              </a:ext>
            </a:extLst>
          </p:cNvPr>
          <p:cNvSpPr/>
          <p:nvPr/>
        </p:nvSpPr>
        <p:spPr bwMode="auto">
          <a:xfrm>
            <a:off x="3077919" y="4255831"/>
            <a:ext cx="522292" cy="146575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3B3CD66D-2FF0-4140-88EE-5ED5C90BA8CF}"/>
              </a:ext>
            </a:extLst>
          </p:cNvPr>
          <p:cNvSpPr/>
          <p:nvPr/>
        </p:nvSpPr>
        <p:spPr bwMode="auto">
          <a:xfrm>
            <a:off x="5767082" y="4948255"/>
            <a:ext cx="522292" cy="110124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550F1D-EE0F-4548-9216-CE8F29193DFA}"/>
              </a:ext>
            </a:extLst>
          </p:cNvPr>
          <p:cNvSpPr txBox="1"/>
          <p:nvPr/>
        </p:nvSpPr>
        <p:spPr>
          <a:xfrm>
            <a:off x="4743261" y="1766388"/>
            <a:ext cx="256993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+bias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，取值范围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平移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D17146-7689-2F40-90F6-7F1A75544E53}"/>
              </a:ext>
            </a:extLst>
          </p:cNvPr>
          <p:cNvSpPr txBox="1"/>
          <p:nvPr/>
        </p:nvSpPr>
        <p:spPr>
          <a:xfrm>
            <a:off x="8457068" y="4622880"/>
            <a:ext cx="349573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移码目的：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去除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97AE74-D3E6-084B-B8E0-07BFD71FE57D}"/>
              </a:ext>
            </a:extLst>
          </p:cNvPr>
          <p:cNvSpPr txBox="1"/>
          <p:nvPr/>
        </p:nvSpPr>
        <p:spPr>
          <a:xfrm>
            <a:off x="634669" y="6306489"/>
            <a:ext cx="995971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通常会想到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：用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＋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000" b="1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当做无符号数比较，</a:t>
            </a:r>
            <a:r>
              <a:rPr kumimoji="0" lang="zh-CN" altLang="en-US" sz="20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但阶码</a:t>
            </a:r>
            <a:r>
              <a:rPr kumimoji="0" lang="en-US" altLang="zh-CN" sz="20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0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并不是这样的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34026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236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19DE5-E046-C14F-9291-B8D70A4B097F}"/>
              </a:ext>
            </a:extLst>
          </p:cNvPr>
          <p:cNvSpPr txBox="1"/>
          <p:nvPr/>
        </p:nvSpPr>
        <p:spPr>
          <a:xfrm>
            <a:off x="1847528" y="255654"/>
            <a:ext cx="7668852" cy="6624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zh-CN" altLang="en-US" sz="2800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位阶码</a:t>
            </a:r>
            <a:r>
              <a:rPr lang="en-US" altLang="zh-CN" sz="2800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r>
              <a:rPr lang="zh-CN" altLang="en-US" sz="2800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800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偏置</a:t>
            </a:r>
            <a:r>
              <a:rPr lang="en-US" altLang="zh-CN" sz="2800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bias</a:t>
            </a:r>
            <a:r>
              <a:rPr lang="zh-CN" altLang="en-US" sz="2800" b="1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800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2800" b="1" i="0" u="none" strike="noStrike" baseline="3000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w-1</a:t>
            </a:r>
            <a:r>
              <a:rPr lang="en-US" altLang="zh-CN" sz="2800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，为</a:t>
            </a:r>
            <a:r>
              <a:rPr lang="zh-CN" altLang="en-US" sz="2800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什么？？？</a:t>
            </a:r>
            <a:endParaRPr lang="zh-CN" altLang="en-US" sz="28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8A5E7ED-9DDB-5E4E-95DB-5F5F3C1BF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76850"/>
              </p:ext>
            </p:extLst>
          </p:nvPr>
        </p:nvGraphicFramePr>
        <p:xfrm>
          <a:off x="803412" y="1304762"/>
          <a:ext cx="6052696" cy="518457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13174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513174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513174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513174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</a:tblGrid>
              <a:tr h="37032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单精度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EXP</a:t>
                      </a:r>
                      <a:endParaRPr lang="en-US" sz="180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EXP-----</a:t>
                      </a:r>
                      <a:r>
                        <a:rPr 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IEEE754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真值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补码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bias==</a:t>
                      </a:r>
                      <a:r>
                        <a:rPr lang="en-US" altLang="zh-CN" sz="1800" b="1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bias==</a:t>
                      </a:r>
                      <a:r>
                        <a:rPr lang="en-US" altLang="zh-CN" sz="1800" b="1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sngStrike" dirty="0">
                          <a:solidFill>
                            <a:srgbClr val="6B0874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11111111</a:t>
                      </a:r>
                      <a:endParaRPr lang="en-US" altLang="zh-CN" sz="1800" b="0" i="0" u="none" strike="sngStrike" dirty="0">
                        <a:solidFill>
                          <a:srgbClr val="6B0874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01111101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-126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-127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00000001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sngStrike" dirty="0">
                          <a:solidFill>
                            <a:srgbClr val="6B0874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00000000</a:t>
                      </a:r>
                      <a:endParaRPr lang="en-US" altLang="zh-CN" sz="1800" b="0" i="0" u="none" strike="sngStrike" dirty="0">
                        <a:solidFill>
                          <a:srgbClr val="6B0874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-128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10000000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sngStrike" dirty="0">
                          <a:solidFill>
                            <a:srgbClr val="6B0874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00000000</a:t>
                      </a:r>
                      <a:endParaRPr lang="en-US" altLang="zh-CN" sz="1800" b="0" i="0" u="none" strike="sngStrike" dirty="0">
                        <a:solidFill>
                          <a:srgbClr val="6B0874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sngStrike" dirty="0">
                          <a:solidFill>
                            <a:srgbClr val="6B0874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11111111</a:t>
                      </a:r>
                      <a:endParaRPr lang="en-US" altLang="zh-CN" sz="1800" b="0" i="0" u="none" strike="sngStrike" dirty="0">
                        <a:solidFill>
                          <a:srgbClr val="6B0874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F752377-FFD2-A740-8AC5-271115337BBD}"/>
              </a:ext>
            </a:extLst>
          </p:cNvPr>
          <p:cNvSpPr txBox="1"/>
          <p:nvPr/>
        </p:nvSpPr>
        <p:spPr>
          <a:xfrm>
            <a:off x="6888088" y="1232756"/>
            <a:ext cx="4968552" cy="56409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638" indent="-274638" algn="just">
              <a:lnSpc>
                <a:spcPct val="150000"/>
              </a:lnSpc>
            </a:pP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阶码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和全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保留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用于特殊情况（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、∞等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），故只有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254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个常规阶码</a:t>
            </a:r>
            <a:endParaRPr kumimoji="0" lang="en-US" altLang="zh-CN" sz="20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indent="-274638" algn="just">
              <a:lnSpc>
                <a:spcPct val="150000"/>
              </a:lnSpc>
            </a:pP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254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个阶码，中位数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128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127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bias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均合理</a:t>
            </a:r>
            <a:endParaRPr kumimoji="0" lang="en-US" altLang="zh-CN" sz="20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indent="-274638" algn="just">
              <a:lnSpc>
                <a:spcPct val="150000"/>
              </a:lnSpc>
            </a:pP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如果采用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bias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128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的范围是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indent="-274638" algn="just">
              <a:lnSpc>
                <a:spcPct val="150000"/>
              </a:lnSpc>
            </a:pP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-127~126,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浮点数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范围大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indent="-274638" algn="just">
              <a:lnSpc>
                <a:spcPct val="150000"/>
              </a:lnSpc>
            </a:pP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④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如果采用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bias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127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的范围是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indent="-274638" algn="just">
              <a:lnSpc>
                <a:spcPct val="150000"/>
              </a:lnSpc>
            </a:pP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-126~127,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范围小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indent="-274638" algn="just">
              <a:lnSpc>
                <a:spcPct val="150000"/>
              </a:lnSpc>
            </a:pP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⑤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后面讲到的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编码考虑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74638" indent="-274638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综合因素的作用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00A3A0-31A8-C341-B60A-B184D243237C}"/>
              </a:ext>
            </a:extLst>
          </p:cNvPr>
          <p:cNvSpPr txBox="1"/>
          <p:nvPr/>
        </p:nvSpPr>
        <p:spPr>
          <a:xfrm>
            <a:off x="8472264" y="374541"/>
            <a:ext cx="404644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偏颇指数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Biased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Exponent</a:t>
            </a:r>
          </a:p>
        </p:txBody>
      </p:sp>
    </p:spTree>
    <p:extLst>
      <p:ext uri="{BB962C8B-B14F-4D97-AF65-F5344CB8AC3E}">
        <p14:creationId xmlns:p14="http://schemas.microsoft.com/office/powerpoint/2010/main" val="40665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规范化编码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AFE4E-7498-2641-948F-0C9257E39943}"/>
              </a:ext>
            </a:extLst>
          </p:cNvPr>
          <p:cNvSpPr txBox="1"/>
          <p:nvPr/>
        </p:nvSpPr>
        <p:spPr>
          <a:xfrm>
            <a:off x="2495600" y="389476"/>
            <a:ext cx="20522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(–1)</a:t>
            </a:r>
            <a:r>
              <a:rPr lang="en-US" altLang="zh-CN" sz="2400" baseline="32000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altLang="zh-CN" sz="2400" dirty="0"/>
              <a:t>  2</a:t>
            </a:r>
            <a:r>
              <a:rPr lang="en-US" altLang="zh-CN" sz="2400" i="1" baseline="32000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D9E7D-3A27-4240-96F5-D93333A7195D}"/>
              </a:ext>
            </a:extLst>
          </p:cNvPr>
          <p:cNvSpPr txBox="1"/>
          <p:nvPr/>
        </p:nvSpPr>
        <p:spPr>
          <a:xfrm>
            <a:off x="4187787" y="376012"/>
            <a:ext cx="773099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尾数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</a:t>
            </a:r>
            <a:r>
              <a:rPr lang="zh-CN" altLang="en-US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(mantissa)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: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[1.0,2.0)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E6E3BB-A19D-0443-BDDA-7AD9D1EDF8A3}"/>
              </a:ext>
            </a:extLst>
          </p:cNvPr>
          <p:cNvSpPr txBox="1"/>
          <p:nvPr/>
        </p:nvSpPr>
        <p:spPr>
          <a:xfrm>
            <a:off x="731404" y="1005582"/>
            <a:ext cx="6876764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u="sng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前提</a:t>
            </a:r>
            <a:r>
              <a:rPr lang="en-US" altLang="zh-CN" b="1" u="sng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exp ≠ 000…0 </a:t>
            </a:r>
            <a:r>
              <a:rPr lang="zh-CN" altLang="en-US" b="1" u="sng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且</a:t>
            </a:r>
            <a:r>
              <a:rPr lang="en-US" altLang="zh-CN" b="1" u="sng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exp ≠ 111…1</a:t>
            </a:r>
            <a:endParaRPr lang="en-US" altLang="zh-CN" b="1" i="0" u="sng" strike="noStrike" dirty="0">
              <a:solidFill>
                <a:srgbClr val="6B087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最高位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？是不是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确定的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b="0" i="0" u="none" strike="noStrike" dirty="0">
              <a:solidFill>
                <a:schemeClr val="tx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小数点</a:t>
            </a:r>
            <a:r>
              <a:rPr lang="zh-CN" altLang="en-US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的哪两个位之间？</a:t>
            </a:r>
            <a:endParaRPr lang="zh-CN" alt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4D3A75-6DC1-6644-8DDD-D2E373829131}"/>
              </a:ext>
            </a:extLst>
          </p:cNvPr>
          <p:cNvSpPr txBox="1"/>
          <p:nvPr/>
        </p:nvSpPr>
        <p:spPr>
          <a:xfrm>
            <a:off x="7614489" y="1753367"/>
            <a:ext cx="37084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始终是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1.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XXX……XXX</a:t>
            </a:r>
            <a:r>
              <a:rPr lang="en-US" altLang="zh-CN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280F57-9A3E-E04C-8D2D-CEC26D5DD5DF}"/>
              </a:ext>
            </a:extLst>
          </p:cNvPr>
          <p:cNvSpPr txBox="1"/>
          <p:nvPr/>
        </p:nvSpPr>
        <p:spPr>
          <a:xfrm>
            <a:off x="641394" y="3539326"/>
            <a:ext cx="687676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lvl="1">
              <a:lnSpc>
                <a:spcPct val="150000"/>
              </a:lnSpc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frac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=000…0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(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 Italic" charset="0"/>
              </a:rPr>
              <a:t>M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== 1.0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时     ，表示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尾数最小值</a:t>
            </a:r>
            <a:endParaRPr lang="en-US" altLang="zh-CN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lvl="1">
              <a:lnSpc>
                <a:spcPct val="150000"/>
              </a:lnSpc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frac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=111…1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(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 Italic" charset="0"/>
              </a:rPr>
              <a:t>M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== 2.0 – </a:t>
            </a:r>
            <a:r>
              <a:rPr lang="en-US" altLang="zh-CN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ε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时，表示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尾数最大值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56B2AE-5C7F-0145-9BC4-23F0F7480D3D}"/>
              </a:ext>
            </a:extLst>
          </p:cNvPr>
          <p:cNvSpPr txBox="1"/>
          <p:nvPr/>
        </p:nvSpPr>
        <p:spPr>
          <a:xfrm>
            <a:off x="7596639" y="2611534"/>
            <a:ext cx="37084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frac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XXX……XXX</a:t>
            </a:r>
            <a:r>
              <a:rPr lang="en-US" altLang="zh-CN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Monaco" charset="0"/>
              </a:rPr>
              <a:t>2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52B407-B89C-124D-BB04-BA48E380BCE7}"/>
              </a:ext>
            </a:extLst>
          </p:cNvPr>
          <p:cNvGrpSpPr/>
          <p:nvPr/>
        </p:nvGrpSpPr>
        <p:grpSpPr>
          <a:xfrm>
            <a:off x="9378685" y="2215032"/>
            <a:ext cx="396044" cy="393861"/>
            <a:chOff x="2603612" y="3680570"/>
            <a:chExt cx="396044" cy="393861"/>
          </a:xfrm>
        </p:grpSpPr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A409011B-1729-C24A-AE05-F1CA1B0E3D95}"/>
                </a:ext>
              </a:extLst>
            </p:cNvPr>
            <p:cNvCxnSpPr/>
            <p:nvPr/>
          </p:nvCxnSpPr>
          <p:spPr bwMode="auto">
            <a:xfrm>
              <a:off x="2603612" y="3680570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3CDC1CAB-B31C-5B45-AD2A-D7EFA0D84C27}"/>
                </a:ext>
              </a:extLst>
            </p:cNvPr>
            <p:cNvCxnSpPr/>
            <p:nvPr/>
          </p:nvCxnSpPr>
          <p:spPr bwMode="auto">
            <a:xfrm>
              <a:off x="2999656" y="3680570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6E4E1027-43B0-964D-BF67-A12CA71AD3E2}"/>
                </a:ext>
              </a:extLst>
            </p:cNvPr>
            <p:cNvCxnSpPr/>
            <p:nvPr/>
          </p:nvCxnSpPr>
          <p:spPr bwMode="auto">
            <a:xfrm>
              <a:off x="2801634" y="3690231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15A9FF8-5DD2-B142-9858-C0D198BF6E37}"/>
              </a:ext>
            </a:extLst>
          </p:cNvPr>
          <p:cNvGrpSpPr/>
          <p:nvPr/>
        </p:nvGrpSpPr>
        <p:grpSpPr>
          <a:xfrm>
            <a:off x="10458805" y="2224693"/>
            <a:ext cx="396044" cy="393861"/>
            <a:chOff x="2603612" y="3680570"/>
            <a:chExt cx="396044" cy="393861"/>
          </a:xfrm>
        </p:grpSpPr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94416ECD-2ACE-2349-83CE-6FC039AEA7FD}"/>
                </a:ext>
              </a:extLst>
            </p:cNvPr>
            <p:cNvCxnSpPr/>
            <p:nvPr/>
          </p:nvCxnSpPr>
          <p:spPr bwMode="auto">
            <a:xfrm>
              <a:off x="2603612" y="3680570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AC7F26-9B8A-1A47-BD5D-73336445E802}"/>
                </a:ext>
              </a:extLst>
            </p:cNvPr>
            <p:cNvCxnSpPr/>
            <p:nvPr/>
          </p:nvCxnSpPr>
          <p:spPr bwMode="auto">
            <a:xfrm>
              <a:off x="2999656" y="3680570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BE2B06E-E6DE-A44E-9754-121E8BB57F62}"/>
                </a:ext>
              </a:extLst>
            </p:cNvPr>
            <p:cNvCxnSpPr/>
            <p:nvPr/>
          </p:nvCxnSpPr>
          <p:spPr bwMode="auto">
            <a:xfrm>
              <a:off x="2801634" y="3690231"/>
              <a:ext cx="0" cy="384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270C981-B82E-7F4F-B02A-8B08AC8819FC}"/>
              </a:ext>
            </a:extLst>
          </p:cNvPr>
          <p:cNvSpPr txBox="1"/>
          <p:nvPr/>
        </p:nvSpPr>
        <p:spPr>
          <a:xfrm>
            <a:off x="7835516" y="3638866"/>
            <a:ext cx="4356484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lvl="1"/>
            <a:r>
              <a:rPr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额外增加了</a:t>
            </a:r>
            <a:endParaRPr lang="en-US" altLang="zh-CN" sz="2800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700" lvl="1"/>
            <a:r>
              <a:rPr lang="en-US" altLang="zh-CN" sz="28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位的精度（隐含位</a:t>
            </a:r>
            <a:r>
              <a:rPr lang="en-US" altLang="zh-CN" sz="28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BB75FD9-53D5-684E-966F-6B53484BD84E}"/>
              </a:ext>
            </a:extLst>
          </p:cNvPr>
          <p:cNvSpPr/>
          <p:nvPr/>
        </p:nvSpPr>
        <p:spPr bwMode="auto">
          <a:xfrm rot="10800000">
            <a:off x="7415691" y="3647003"/>
            <a:ext cx="522292" cy="110124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74C95E8-2895-2C4E-A9F0-B4E3F0B2D4EC}"/>
              </a:ext>
            </a:extLst>
          </p:cNvPr>
          <p:cNvSpPr/>
          <p:nvPr/>
        </p:nvSpPr>
        <p:spPr>
          <a:xfrm>
            <a:off x="1607431" y="5236840"/>
            <a:ext cx="89771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32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frac</a:t>
            </a:r>
            <a:r>
              <a:rPr kumimoji="0" lang="zh-CN" altLang="en-US" sz="32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是规范化尾数</a:t>
            </a:r>
            <a:endParaRPr kumimoji="0" lang="en-US" altLang="zh-CN" sz="3200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0"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Normalized</a:t>
            </a:r>
            <a:r>
              <a:rPr kumimoji="0"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Mantissa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既然尾数</a:t>
            </a:r>
            <a:r>
              <a:rPr kumimoji="0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0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的最高位一定是</a:t>
            </a:r>
            <a:r>
              <a:rPr kumimoji="0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0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，这就成为一种常识，不需要存储了</a:t>
            </a:r>
            <a:endParaRPr kumimoji="0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87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AFE4E-7498-2641-948F-0C9257E39943}"/>
              </a:ext>
            </a:extLst>
          </p:cNvPr>
          <p:cNvSpPr txBox="1"/>
          <p:nvPr/>
        </p:nvSpPr>
        <p:spPr>
          <a:xfrm>
            <a:off x="2027548" y="387993"/>
            <a:ext cx="20522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(–1)</a:t>
            </a:r>
            <a:r>
              <a:rPr lang="en-US" altLang="zh-CN" sz="2400" baseline="32000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altLang="zh-CN" sz="2400" dirty="0"/>
              <a:t>  2</a:t>
            </a:r>
            <a:r>
              <a:rPr lang="en-US" altLang="zh-CN" sz="2400" i="1" baseline="32000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D9E7D-3A27-4240-96F5-D93333A7195D}"/>
              </a:ext>
            </a:extLst>
          </p:cNvPr>
          <p:cNvSpPr txBox="1"/>
          <p:nvPr/>
        </p:nvSpPr>
        <p:spPr>
          <a:xfrm>
            <a:off x="3563387" y="376012"/>
            <a:ext cx="835539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尾数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</a:t>
            </a:r>
            <a:r>
              <a:rPr lang="zh-CN" altLang="en-US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(mantissa)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: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[1.0,2.0)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E6E3BB-A19D-0443-BDDA-7AD9D1EDF8A3}"/>
              </a:ext>
            </a:extLst>
          </p:cNvPr>
          <p:cNvSpPr txBox="1"/>
          <p:nvPr/>
        </p:nvSpPr>
        <p:spPr>
          <a:xfrm>
            <a:off x="731404" y="1005582"/>
            <a:ext cx="687676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猜测：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frac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的存储形式可能是一下哪种？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FC172B-3B3E-4244-B47E-5EA96C7D80D6}"/>
              </a:ext>
            </a:extLst>
          </p:cNvPr>
          <p:cNvSpPr/>
          <p:nvPr/>
        </p:nvSpPr>
        <p:spPr>
          <a:xfrm>
            <a:off x="3062249" y="1592796"/>
            <a:ext cx="7572266" cy="167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(-85.125)</a:t>
            </a:r>
            <a:r>
              <a:rPr lang="en-US" altLang="zh-CN" sz="2000" b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变为二进制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(-1010101.001)</a:t>
            </a:r>
            <a:r>
              <a:rPr lang="en-US" altLang="zh-CN" sz="2000" b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0"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小数点前移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(-1.010101001)</a:t>
            </a:r>
            <a:r>
              <a:rPr lang="en-US" altLang="zh-CN" sz="2000" b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lvl="0"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指数部分变二进制表示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(-1.010101001)</a:t>
            </a:r>
            <a:r>
              <a:rPr lang="en-US" altLang="zh-CN" sz="2000" b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(110)</a:t>
            </a:r>
            <a:r>
              <a:rPr lang="en-US" altLang="zh-CN" sz="1400" b="1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baseline="30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7A3C47-14FB-9C40-8940-9FFB2A0D00F6}"/>
              </a:ext>
            </a:extLst>
          </p:cNvPr>
          <p:cNvGrpSpPr/>
          <p:nvPr/>
        </p:nvGrpSpPr>
        <p:grpSpPr>
          <a:xfrm>
            <a:off x="911424" y="2888940"/>
            <a:ext cx="10116267" cy="3413791"/>
            <a:chOff x="1632361" y="3429000"/>
            <a:chExt cx="10116267" cy="341379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FEC9846-7F3B-C246-80FD-1C437A619007}"/>
                </a:ext>
              </a:extLst>
            </p:cNvPr>
            <p:cNvGrpSpPr/>
            <p:nvPr/>
          </p:nvGrpSpPr>
          <p:grpSpPr>
            <a:xfrm>
              <a:off x="2855640" y="3865954"/>
              <a:ext cx="8805408" cy="1445374"/>
              <a:chOff x="75659" y="4867143"/>
              <a:chExt cx="8805408" cy="1445374"/>
            </a:xfrm>
          </p:grpSpPr>
          <p:sp>
            <p:nvSpPr>
              <p:cNvPr id="22" name="Line 93">
                <a:extLst>
                  <a:ext uri="{FF2B5EF4-FFF2-40B4-BE49-F238E27FC236}">
                    <a16:creationId xmlns:a16="http://schemas.microsoft.com/office/drawing/2014/main" id="{E71FC491-7FB9-AB4A-8520-1E0B950A6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8867" y="5846899"/>
                <a:ext cx="6172200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91">
                <a:extLst>
                  <a:ext uri="{FF2B5EF4-FFF2-40B4-BE49-F238E27FC236}">
                    <a16:creationId xmlns:a16="http://schemas.microsoft.com/office/drawing/2014/main" id="{40C4CDF2-3F1A-1A44-82E6-3F28C3E38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867" y="5846899"/>
                <a:ext cx="2133600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87">
                <a:extLst>
                  <a:ext uri="{FF2B5EF4-FFF2-40B4-BE49-F238E27FC236}">
                    <a16:creationId xmlns:a16="http://schemas.microsoft.com/office/drawing/2014/main" id="{CBFFFBB7-6B9E-FE40-98AD-EB6918F9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67" y="5626772"/>
                <a:ext cx="3321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b="0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31" name="Rectangle 88">
                <a:extLst>
                  <a:ext uri="{FF2B5EF4-FFF2-40B4-BE49-F238E27FC236}">
                    <a16:creationId xmlns:a16="http://schemas.microsoft.com/office/drawing/2014/main" id="{9B948079-F999-3C45-8C69-65736D8BB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871" y="5626772"/>
                <a:ext cx="696023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b="0" dirty="0">
                    <a:solidFill>
                      <a:schemeClr val="accent6">
                        <a:lumMod val="50000"/>
                      </a:schemeClr>
                    </a:solidFill>
                  </a:rPr>
                  <a:t>exp</a:t>
                </a:r>
              </a:p>
            </p:txBody>
          </p:sp>
          <p:sp>
            <p:nvSpPr>
              <p:cNvPr id="33" name="Rectangle 89">
                <a:extLst>
                  <a:ext uri="{FF2B5EF4-FFF2-40B4-BE49-F238E27FC236}">
                    <a16:creationId xmlns:a16="http://schemas.microsoft.com/office/drawing/2014/main" id="{AFE3891E-E8FC-D041-BC75-3F359DE58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0388" y="5626772"/>
                <a:ext cx="71673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b="0" dirty="0"/>
                  <a:t>frac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F013280-84DB-DF45-9F56-A670DFF91753}"/>
                  </a:ext>
                </a:extLst>
              </p:cNvPr>
              <p:cNvSpPr/>
              <p:nvPr/>
            </p:nvSpPr>
            <p:spPr>
              <a:xfrm>
                <a:off x="75659" y="4867143"/>
                <a:ext cx="2789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尾数符号</a:t>
                </a:r>
                <a:r>
                  <a:rPr lang="en-US" altLang="zh-CN" sz="1400" b="1" dirty="0">
                    <a:solidFill>
                      <a:schemeClr val="accent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Sign of Mantissa</a:t>
                </a:r>
                <a:endParaRPr lang="zh-CN" altLang="en-US" sz="1400" dirty="0">
                  <a:solidFill>
                    <a:schemeClr val="accent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8ED33DA-AA03-784F-8830-5BC01060A3AB}"/>
                  </a:ext>
                </a:extLst>
              </p:cNvPr>
              <p:cNvSpPr/>
              <p:nvPr/>
            </p:nvSpPr>
            <p:spPr>
              <a:xfrm>
                <a:off x="1084318" y="600474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accent6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偏颇指数</a:t>
                </a:r>
                <a:endParaRPr lang="zh-CN" altLang="en-US" sz="1400" dirty="0">
                  <a:solidFill>
                    <a:schemeClr val="accent6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68337B4-C10E-524A-838A-9B3388CC7A31}"/>
                  </a:ext>
                </a:extLst>
              </p:cNvPr>
              <p:cNvSpPr/>
              <p:nvPr/>
            </p:nvSpPr>
            <p:spPr>
              <a:xfrm>
                <a:off x="5472726" y="5984380"/>
                <a:ext cx="1082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规范化尾数</a:t>
                </a:r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964C3374-007A-F842-8B04-6C28FF439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467" y="5266936"/>
                <a:ext cx="8737600" cy="469900"/>
              </a:xfrm>
              <a:prstGeom prst="rect">
                <a:avLst/>
              </a:prstGeom>
            </p:spPr>
          </p:pic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ED6A011-3D22-B744-9CFB-7B2B089778E9}"/>
                </a:ext>
              </a:extLst>
            </p:cNvPr>
            <p:cNvSpPr/>
            <p:nvPr/>
          </p:nvSpPr>
          <p:spPr>
            <a:xfrm>
              <a:off x="5304043" y="4291688"/>
              <a:ext cx="2618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10E5BC-D236-CE46-87CA-F12EEEEDF8B7}"/>
                </a:ext>
              </a:extLst>
            </p:cNvPr>
            <p:cNvSpPr txBox="1"/>
            <p:nvPr/>
          </p:nvSpPr>
          <p:spPr>
            <a:xfrm>
              <a:off x="2919542" y="4302734"/>
              <a:ext cx="332142" cy="4616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4DDB5E-131E-9343-9F71-D5ED6A69AA43}"/>
                </a:ext>
              </a:extLst>
            </p:cNvPr>
            <p:cNvSpPr/>
            <p:nvPr/>
          </p:nvSpPr>
          <p:spPr>
            <a:xfrm>
              <a:off x="3011021" y="4283453"/>
              <a:ext cx="2559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E5CC7B9-D45F-654A-9335-A95C7CE4ED34}"/>
                </a:ext>
              </a:extLst>
            </p:cNvPr>
            <p:cNvSpPr/>
            <p:nvPr/>
          </p:nvSpPr>
          <p:spPr>
            <a:xfrm>
              <a:off x="7727976" y="4283453"/>
              <a:ext cx="4020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A5D465F-5069-CD48-B628-9366CD0FEAF5}"/>
                </a:ext>
              </a:extLst>
            </p:cNvPr>
            <p:cNvGrpSpPr/>
            <p:nvPr/>
          </p:nvGrpSpPr>
          <p:grpSpPr>
            <a:xfrm>
              <a:off x="2855640" y="5397417"/>
              <a:ext cx="8805408" cy="1445374"/>
              <a:chOff x="75659" y="4867143"/>
              <a:chExt cx="8805408" cy="1445374"/>
            </a:xfrm>
          </p:grpSpPr>
          <p:sp>
            <p:nvSpPr>
              <p:cNvPr id="45" name="Line 93">
                <a:extLst>
                  <a:ext uri="{FF2B5EF4-FFF2-40B4-BE49-F238E27FC236}">
                    <a16:creationId xmlns:a16="http://schemas.microsoft.com/office/drawing/2014/main" id="{F2D78F8A-63CE-E947-8075-DF14B549D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8867" y="5846899"/>
                <a:ext cx="6172200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91">
                <a:extLst>
                  <a:ext uri="{FF2B5EF4-FFF2-40B4-BE49-F238E27FC236}">
                    <a16:creationId xmlns:a16="http://schemas.microsoft.com/office/drawing/2014/main" id="{7466D299-2F7C-1843-B2A7-9FC615CF6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867" y="5846899"/>
                <a:ext cx="2133600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87">
                <a:extLst>
                  <a:ext uri="{FF2B5EF4-FFF2-40B4-BE49-F238E27FC236}">
                    <a16:creationId xmlns:a16="http://schemas.microsoft.com/office/drawing/2014/main" id="{4AA0994B-697A-634E-8BFE-90814BA2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67" y="5626772"/>
                <a:ext cx="3321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b="0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48" name="Rectangle 88">
                <a:extLst>
                  <a:ext uri="{FF2B5EF4-FFF2-40B4-BE49-F238E27FC236}">
                    <a16:creationId xmlns:a16="http://schemas.microsoft.com/office/drawing/2014/main" id="{0AE686A6-1650-AB4A-B28A-2DA2B1681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871" y="5626772"/>
                <a:ext cx="696023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b="0" dirty="0">
                    <a:solidFill>
                      <a:schemeClr val="accent6">
                        <a:lumMod val="50000"/>
                      </a:schemeClr>
                    </a:solidFill>
                  </a:rPr>
                  <a:t>exp</a:t>
                </a:r>
              </a:p>
            </p:txBody>
          </p:sp>
          <p:sp>
            <p:nvSpPr>
              <p:cNvPr id="49" name="Rectangle 89">
                <a:extLst>
                  <a:ext uri="{FF2B5EF4-FFF2-40B4-BE49-F238E27FC236}">
                    <a16:creationId xmlns:a16="http://schemas.microsoft.com/office/drawing/2014/main" id="{9CD5474C-EF73-C24E-AE22-D79FE00A7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0388" y="5626772"/>
                <a:ext cx="71673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b="0" dirty="0"/>
                  <a:t>frac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096D259-C445-0B46-9515-7BE05D6B04B2}"/>
                  </a:ext>
                </a:extLst>
              </p:cNvPr>
              <p:cNvSpPr/>
              <p:nvPr/>
            </p:nvSpPr>
            <p:spPr>
              <a:xfrm>
                <a:off x="75659" y="4867143"/>
                <a:ext cx="2789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尾数符号</a:t>
                </a:r>
                <a:r>
                  <a:rPr lang="en-US" altLang="zh-CN" sz="1400" b="1" dirty="0">
                    <a:solidFill>
                      <a:schemeClr val="accent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Sign of Mantissa</a:t>
                </a:r>
                <a:endParaRPr lang="zh-CN" altLang="en-US" sz="1400" dirty="0">
                  <a:solidFill>
                    <a:schemeClr val="accent2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DC58D56-1247-CF43-AE2B-DB9FDF176A32}"/>
                  </a:ext>
                </a:extLst>
              </p:cNvPr>
              <p:cNvSpPr/>
              <p:nvPr/>
            </p:nvSpPr>
            <p:spPr>
              <a:xfrm>
                <a:off x="1084318" y="600474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accent6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偏颇指数</a:t>
                </a:r>
                <a:endParaRPr lang="zh-CN" altLang="en-US" sz="1400" dirty="0">
                  <a:solidFill>
                    <a:schemeClr val="accent6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7CB16E-471C-9947-8590-BED8CA907E4F}"/>
                  </a:ext>
                </a:extLst>
              </p:cNvPr>
              <p:cNvSpPr/>
              <p:nvPr/>
            </p:nvSpPr>
            <p:spPr>
              <a:xfrm>
                <a:off x="5472726" y="5984380"/>
                <a:ext cx="1082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规范化尾数</a:t>
                </a:r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530A0DDB-354D-6E45-9589-129EB14A3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467" y="5266936"/>
                <a:ext cx="8737600" cy="469900"/>
              </a:xfrm>
              <a:prstGeom prst="rect">
                <a:avLst/>
              </a:prstGeom>
            </p:spPr>
          </p:pic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EB963A2-5A99-7E49-A4A5-9DCB9F52329D}"/>
                </a:ext>
              </a:extLst>
            </p:cNvPr>
            <p:cNvSpPr/>
            <p:nvPr/>
          </p:nvSpPr>
          <p:spPr>
            <a:xfrm>
              <a:off x="9108825" y="5810180"/>
              <a:ext cx="2618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917669-C64B-B640-AF69-E19BBF64F7D3}"/>
                </a:ext>
              </a:extLst>
            </p:cNvPr>
            <p:cNvSpPr txBox="1"/>
            <p:nvPr/>
          </p:nvSpPr>
          <p:spPr>
            <a:xfrm>
              <a:off x="2919542" y="5834197"/>
              <a:ext cx="332142" cy="4616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4676C86-2EF4-0349-A40D-D5067EDB7E2C}"/>
                </a:ext>
              </a:extLst>
            </p:cNvPr>
            <p:cNvSpPr/>
            <p:nvPr/>
          </p:nvSpPr>
          <p:spPr>
            <a:xfrm>
              <a:off x="3011021" y="5814916"/>
              <a:ext cx="2559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4A5C357-3DC7-FC4D-8A23-15D2850B4298}"/>
                </a:ext>
              </a:extLst>
            </p:cNvPr>
            <p:cNvSpPr/>
            <p:nvPr/>
          </p:nvSpPr>
          <p:spPr>
            <a:xfrm>
              <a:off x="5261635" y="5814916"/>
              <a:ext cx="4020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FA2B545-269A-474C-8576-9CF677B34794}"/>
                </a:ext>
              </a:extLst>
            </p:cNvPr>
            <p:cNvSpPr txBox="1"/>
            <p:nvPr/>
          </p:nvSpPr>
          <p:spPr>
            <a:xfrm>
              <a:off x="1632361" y="3429000"/>
              <a:ext cx="987771" cy="2923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endPara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r>
                <a:rPr kumimoji="0" lang="en-US" altLang="zh-CN" sz="40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①</a:t>
              </a:r>
            </a:p>
            <a:p>
              <a:r>
                <a:rPr kumimoji="0" lang="en-US" altLang="zh-CN" sz="40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OR</a:t>
              </a:r>
            </a:p>
            <a:p>
              <a:r>
                <a:rPr kumimoji="0" lang="en-US" altLang="zh-CN" sz="40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②</a:t>
              </a:r>
              <a:endPara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64FB4965-C1DA-5C40-A2B0-8FD389FADC5E}"/>
              </a:ext>
            </a:extLst>
          </p:cNvPr>
          <p:cNvSpPr txBox="1"/>
          <p:nvPr/>
        </p:nvSpPr>
        <p:spPr>
          <a:xfrm>
            <a:off x="1271464" y="6330447"/>
            <a:ext cx="1001316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如果考虑到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尾数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实际是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XXXX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，可以认为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的偏置也是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993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53352B0B-0CA0-774E-B532-910216FC7585}"/>
              </a:ext>
            </a:extLst>
          </p:cNvPr>
          <p:cNvSpPr/>
          <p:nvPr/>
        </p:nvSpPr>
        <p:spPr bwMode="auto">
          <a:xfrm>
            <a:off x="-672752" y="3514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A3BAA1-EC7C-9541-AF1E-E5461FEF3EBA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AFE4E-7498-2641-948F-0C9257E39943}"/>
              </a:ext>
            </a:extLst>
          </p:cNvPr>
          <p:cNvSpPr txBox="1"/>
          <p:nvPr/>
        </p:nvSpPr>
        <p:spPr>
          <a:xfrm>
            <a:off x="2027548" y="387993"/>
            <a:ext cx="20522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(–1)</a:t>
            </a:r>
            <a:r>
              <a:rPr lang="en-US" altLang="zh-CN" sz="2400" baseline="32000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M</a:t>
            </a:r>
            <a:r>
              <a:rPr lang="en-US" altLang="zh-CN" sz="2400" dirty="0"/>
              <a:t>  2</a:t>
            </a:r>
            <a:r>
              <a:rPr lang="en-US" altLang="zh-CN" sz="2400" i="1" baseline="32000" dirty="0">
                <a:solidFill>
                  <a:schemeClr val="accent2"/>
                </a:solidFill>
                <a:cs typeface="Calibri Bold Italic" charset="0"/>
                <a:sym typeface="Calibri Bold Italic" charset="0"/>
              </a:rPr>
              <a:t>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D9E7D-3A27-4240-96F5-D93333A7195D}"/>
              </a:ext>
            </a:extLst>
          </p:cNvPr>
          <p:cNvSpPr txBox="1"/>
          <p:nvPr/>
        </p:nvSpPr>
        <p:spPr>
          <a:xfrm>
            <a:off x="3563387" y="376012"/>
            <a:ext cx="835539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尾数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M</a:t>
            </a:r>
            <a:r>
              <a:rPr lang="zh-CN" altLang="en-US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" charset="0"/>
                <a:sym typeface="Calibri Bold" charset="0"/>
              </a:rPr>
              <a:t>(mantissa)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: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[1.0,2.0)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E6E3BB-A19D-0443-BDDA-7AD9D1EDF8A3}"/>
              </a:ext>
            </a:extLst>
          </p:cNvPr>
          <p:cNvSpPr txBox="1"/>
          <p:nvPr/>
        </p:nvSpPr>
        <p:spPr>
          <a:xfrm>
            <a:off x="731404" y="1005582"/>
            <a:ext cx="10729192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举例，在单精度下，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frac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位，相当于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位的无符号整数，</a:t>
            </a:r>
            <a:r>
              <a:rPr lang="en-US" altLang="zh-CN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CN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lang="en-US" altLang="zh-CN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frac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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值：</a:t>
            </a:r>
            <a:endParaRPr lang="zh-CN" altLang="en-US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FC172B-3B3E-4244-B47E-5EA96C7D80D6}"/>
              </a:ext>
            </a:extLst>
          </p:cNvPr>
          <p:cNvSpPr/>
          <p:nvPr/>
        </p:nvSpPr>
        <p:spPr>
          <a:xfrm>
            <a:off x="1307468" y="2226003"/>
            <a:ext cx="9289032" cy="167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二进制小数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1.010101001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bits</a:t>
            </a:r>
          </a:p>
          <a:p>
            <a:pPr lvl="0"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</a:t>
            </a:r>
            <a:r>
              <a:rPr lang="en-US" altLang="zh-CN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en-US" altLang="zh-CN" sz="2000" baseline="30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E-=22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1010101001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00000000000000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bits</a:t>
            </a:r>
          </a:p>
          <a:p>
            <a:pPr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截取低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位得到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010101001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00000000000000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bits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6A4F3D3-EA84-C446-83B1-62CBF7EBBA7A}"/>
              </a:ext>
            </a:extLst>
          </p:cNvPr>
          <p:cNvSpPr txBox="1"/>
          <p:nvPr/>
        </p:nvSpPr>
        <p:spPr>
          <a:xfrm>
            <a:off x="732925" y="1701478"/>
            <a:ext cx="644718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(1.010101001)</a:t>
            </a:r>
            <a:r>
              <a:rPr lang="en-US" altLang="zh-CN" sz="2400" b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(110)</a:t>
            </a:r>
            <a:r>
              <a:rPr lang="en-US" altLang="zh-CN" sz="1600" b="1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F2F3AB6-EA19-9949-9BCF-5ACAE548E368}"/>
              </a:ext>
            </a:extLst>
          </p:cNvPr>
          <p:cNvSpPr/>
          <p:nvPr/>
        </p:nvSpPr>
        <p:spPr>
          <a:xfrm>
            <a:off x="1320449" y="3936910"/>
            <a:ext cx="9456072" cy="167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左移</a:t>
            </a:r>
            <a:r>
              <a:rPr lang="en-US" altLang="zh-CN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en-US" altLang="zh-CN" sz="2000" baseline="30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E+=23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0.010101001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00000000000000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</a:p>
          <a:p>
            <a:pPr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b="1" baseline="30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010101001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00000000000000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bits</a:t>
            </a:r>
          </a:p>
          <a:p>
            <a:pPr algn="l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</a:t>
            </a:r>
            <a:r>
              <a:rPr lang="en-US" altLang="zh-CN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en-US" altLang="zh-CN" sz="2000" baseline="30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en-US" altLang="zh-CN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E==0</a:t>
            </a:r>
            <a:r>
              <a:rPr lang="zh-CN" altLang="en-US" sz="2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010101.001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进制值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466E85F-C902-CC46-8F30-C395046400D2}"/>
              </a:ext>
            </a:extLst>
          </p:cNvPr>
          <p:cNvCxnSpPr/>
          <p:nvPr/>
        </p:nvCxnSpPr>
        <p:spPr bwMode="auto">
          <a:xfrm>
            <a:off x="1091445" y="3933056"/>
            <a:ext cx="10189131" cy="38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5974565-1571-724B-8760-7488055BC645}"/>
              </a:ext>
            </a:extLst>
          </p:cNvPr>
          <p:cNvSpPr txBox="1"/>
          <p:nvPr/>
        </p:nvSpPr>
        <p:spPr>
          <a:xfrm>
            <a:off x="920459" y="5852418"/>
            <a:ext cx="10921785" cy="10525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求值中，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的小数点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：左移（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23-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右移（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-23+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           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右移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(-23+exp-127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右移（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-22+</a:t>
            </a:r>
            <a:r>
              <a:rPr kumimoji="0" lang="en-US" altLang="zh-CN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exp-128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2C9C34E-8FBE-144C-B2D9-FAB8AF8F6F94}"/>
              </a:ext>
            </a:extLst>
          </p:cNvPr>
          <p:cNvCxnSpPr/>
          <p:nvPr/>
        </p:nvCxnSpPr>
        <p:spPr bwMode="auto">
          <a:xfrm>
            <a:off x="1055674" y="5787504"/>
            <a:ext cx="10189131" cy="38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521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96499" y="5891874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118845" y="5891874"/>
            <a:ext cx="171735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83042" y="5891874"/>
            <a:ext cx="4788532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235460" y="1448780"/>
            <a:ext cx="8255000" cy="5029200"/>
          </a:xfrm>
        </p:spPr>
        <p:txBody>
          <a:bodyPr/>
          <a:lstStyle/>
          <a:p>
            <a:pPr defTabSz="895350"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数值：</a:t>
            </a:r>
            <a:r>
              <a:rPr lang="en-US" b="1" dirty="0">
                <a:solidFill>
                  <a:srgbClr val="6B0874"/>
                </a:solidFill>
              </a:rPr>
              <a:t> </a:t>
            </a:r>
            <a:r>
              <a:rPr lang="en-US" dirty="0">
                <a:cs typeface="Courier New"/>
              </a:rPr>
              <a:t>float F = 15213.0</a:t>
            </a: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15213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11101101101101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1.1101101101101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 2</a:t>
            </a:r>
            <a:r>
              <a:rPr lang="en-US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895350"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尾数部分：</a:t>
            </a:r>
            <a:endParaRPr lang="en-US" b="1" dirty="0">
              <a:solidFill>
                <a:srgbClr val="6B0874"/>
              </a:solidFill>
            </a:endParaRP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itchFamily="49" charset="0"/>
              </a:rPr>
              <a:t>1.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itchFamily="49" charset="0"/>
              </a:rPr>
              <a:t>1101101101101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itchFamily="49" charset="0"/>
              </a:rPr>
              <a:t>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itchFamily="49" charset="0"/>
            </a:endParaRP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frac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1101101101101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0000000000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895350"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阶码部分：</a:t>
            </a:r>
            <a:endParaRPr lang="en-US" b="1" dirty="0">
              <a:solidFill>
                <a:srgbClr val="6B0874"/>
              </a:solidFill>
            </a:endParaRP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13</a:t>
            </a: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bias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= 127</a:t>
            </a:r>
          </a:p>
          <a:p>
            <a:pPr marL="338138" lvl="1" indent="0" defTabSz="895350">
              <a:lnSpc>
                <a:spcPct val="90000"/>
              </a:lnSpc>
              <a:buClr>
                <a:srgbClr val="6B0874"/>
              </a:buClr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	= 140 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10001100</a:t>
            </a:r>
            <a:r>
              <a:rPr 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sz="1800" baseline="-25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895350"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编码结果：</a:t>
            </a:r>
            <a:br>
              <a:rPr lang="en-US" sz="2000" dirty="0"/>
            </a:br>
            <a:r>
              <a:rPr lang="en-US" sz="2800" dirty="0"/>
              <a:t>0 10001100 11011011011010000000000 </a:t>
            </a:r>
          </a:p>
          <a:p>
            <a:pPr marL="623888" lvl="1" defTabSz="895350">
              <a:lnSpc>
                <a:spcPct val="90000"/>
              </a:lnSpc>
              <a:buClr>
                <a:srgbClr val="6B0874"/>
              </a:buClr>
              <a:buFont typeface="Wingdings" pitchFamily="2" charset="2"/>
              <a:buChar char="n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8854" y="62474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200" y="6247475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1681" y="6247475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2" y="351456"/>
            <a:ext cx="34568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482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规范化编码示例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2" y="351456"/>
            <a:ext cx="432048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是不是忘了点儿什么？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EF701-A811-4A4D-870C-998AA3967DAA}"/>
              </a:ext>
            </a:extLst>
          </p:cNvPr>
          <p:cNvSpPr txBox="1"/>
          <p:nvPr/>
        </p:nvSpPr>
        <p:spPr>
          <a:xfrm>
            <a:off x="714975" y="1223288"/>
            <a:ext cx="10241561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最小正数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，最大正数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提问：单精度浮点数规范化编码</a:t>
            </a:r>
            <a:endParaRPr lang="en-US" altLang="zh-CN" b="1" i="0" u="none" strike="noStrike" dirty="0">
              <a:solidFill>
                <a:srgbClr val="6B087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最小负数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最大负数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3B5BB73-3BCD-E447-8AF6-87F56CB5BFA7}"/>
              </a:ext>
            </a:extLst>
          </p:cNvPr>
          <p:cNvSpPr/>
          <p:nvPr/>
        </p:nvSpPr>
        <p:spPr bwMode="auto">
          <a:xfrm>
            <a:off x="5069652" y="1291634"/>
            <a:ext cx="522292" cy="121136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5717" name="组合 115716">
            <a:extLst>
              <a:ext uri="{FF2B5EF4-FFF2-40B4-BE49-F238E27FC236}">
                <a16:creationId xmlns:a16="http://schemas.microsoft.com/office/drawing/2014/main" id="{020B9199-2B06-9F4A-AAA4-13594E1D390E}"/>
              </a:ext>
            </a:extLst>
          </p:cNvPr>
          <p:cNvGrpSpPr/>
          <p:nvPr/>
        </p:nvGrpSpPr>
        <p:grpSpPr>
          <a:xfrm>
            <a:off x="515380" y="3194363"/>
            <a:ext cx="10504890" cy="2100342"/>
            <a:chOff x="843555" y="3194363"/>
            <a:chExt cx="10504890" cy="210034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243D46-5269-0242-B3D8-1FFCF6AD3006}"/>
                </a:ext>
              </a:extLst>
            </p:cNvPr>
            <p:cNvGrpSpPr/>
            <p:nvPr/>
          </p:nvGrpSpPr>
          <p:grpSpPr>
            <a:xfrm>
              <a:off x="843555" y="3898588"/>
              <a:ext cx="10504890" cy="1396117"/>
              <a:chOff x="817361" y="2932403"/>
              <a:chExt cx="10974246" cy="145849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D2DA302-FF36-DB40-B878-8A565C433DFF}"/>
                  </a:ext>
                </a:extLst>
              </p:cNvPr>
              <p:cNvGrpSpPr/>
              <p:nvPr/>
            </p:nvGrpSpPr>
            <p:grpSpPr>
              <a:xfrm>
                <a:off x="983432" y="2932403"/>
                <a:ext cx="10585410" cy="1135916"/>
                <a:chOff x="1019436" y="5370628"/>
                <a:chExt cx="10585410" cy="1135916"/>
              </a:xfrm>
            </p:grpSpPr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63BDAD8F-82BC-C243-BD54-749D430242CE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370628"/>
                  <a:ext cx="0" cy="1135916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457B8693-10CA-4E45-BED7-BF88F5415601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938586"/>
                  <a:ext cx="961306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F46E2E8A-7C0D-C445-8164-047F2B719DE0}"/>
                    </a:ext>
                  </a:extLst>
                </p:cNvPr>
                <p:cNvCxnSpPr/>
                <p:nvPr/>
              </p:nvCxnSpPr>
              <p:spPr bwMode="auto">
                <a:xfrm>
                  <a:off x="10992544" y="5938586"/>
                  <a:ext cx="6123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CDBDA11A-D0A6-054E-9E42-6A3B40DFBFB1}"/>
                    </a:ext>
                  </a:extLst>
                </p:cNvPr>
                <p:cNvCxnSpPr/>
                <p:nvPr/>
              </p:nvCxnSpPr>
              <p:spPr bwMode="auto">
                <a:xfrm>
                  <a:off x="224357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377249B8-761B-9648-98AA-0F4989CFE5DC}"/>
                    </a:ext>
                  </a:extLst>
                </p:cNvPr>
                <p:cNvCxnSpPr/>
                <p:nvPr/>
              </p:nvCxnSpPr>
              <p:spPr bwMode="auto">
                <a:xfrm>
                  <a:off x="350371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43D1E0AA-D25B-4542-A4E7-540A47417692}"/>
                    </a:ext>
                  </a:extLst>
                </p:cNvPr>
                <p:cNvCxnSpPr/>
                <p:nvPr/>
              </p:nvCxnSpPr>
              <p:spPr bwMode="auto">
                <a:xfrm>
                  <a:off x="5898361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4506CEE0-ABB1-1F48-86F4-A87D7E7F8B80}"/>
                    </a:ext>
                  </a:extLst>
                </p:cNvPr>
                <p:cNvCxnSpPr/>
                <p:nvPr/>
              </p:nvCxnSpPr>
              <p:spPr bwMode="auto">
                <a:xfrm>
                  <a:off x="10612403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44030C4E-A1D3-0049-AB2C-2949D5AD538E}"/>
                    </a:ext>
                  </a:extLst>
                </p:cNvPr>
                <p:cNvCxnSpPr/>
                <p:nvPr/>
              </p:nvCxnSpPr>
              <p:spPr bwMode="auto">
                <a:xfrm>
                  <a:off x="10632504" y="5938586"/>
                  <a:ext cx="3600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AFDE49B1-CDED-6B4B-BE0E-0CC0353F431C}"/>
                    </a:ext>
                  </a:extLst>
                </p:cNvPr>
                <p:cNvCxnSpPr/>
                <p:nvPr/>
              </p:nvCxnSpPr>
              <p:spPr bwMode="auto">
                <a:xfrm>
                  <a:off x="11298695" y="5528926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F053AACE-B8F3-6841-985E-AB878EC02BA2}"/>
                    </a:ext>
                  </a:extLst>
                </p:cNvPr>
                <p:cNvCxnSpPr/>
                <p:nvPr/>
              </p:nvCxnSpPr>
              <p:spPr bwMode="auto">
                <a:xfrm>
                  <a:off x="240108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5D68A42-CF3A-B648-A2E4-E2B4E33B773A}"/>
                    </a:ext>
                  </a:extLst>
                </p:cNvPr>
                <p:cNvCxnSpPr/>
                <p:nvPr/>
              </p:nvCxnSpPr>
              <p:spPr bwMode="auto">
                <a:xfrm>
                  <a:off x="255860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2739772A-96B5-9141-B319-02B9A3F3A07B}"/>
                    </a:ext>
                  </a:extLst>
                </p:cNvPr>
                <p:cNvCxnSpPr/>
                <p:nvPr/>
              </p:nvCxnSpPr>
              <p:spPr bwMode="auto">
                <a:xfrm>
                  <a:off x="271612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DB41152D-3B09-044C-AC24-D831F3AE5DC4}"/>
                    </a:ext>
                  </a:extLst>
                </p:cNvPr>
                <p:cNvCxnSpPr/>
                <p:nvPr/>
              </p:nvCxnSpPr>
              <p:spPr bwMode="auto">
                <a:xfrm>
                  <a:off x="287364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758F2E8F-53BB-4B42-AC5D-BC2F77EF1C93}"/>
                    </a:ext>
                  </a:extLst>
                </p:cNvPr>
                <p:cNvCxnSpPr/>
                <p:nvPr/>
              </p:nvCxnSpPr>
              <p:spPr bwMode="auto">
                <a:xfrm>
                  <a:off x="303115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9A175A65-E778-654B-9FCC-F33DA922163D}"/>
                    </a:ext>
                  </a:extLst>
                </p:cNvPr>
                <p:cNvCxnSpPr/>
                <p:nvPr/>
              </p:nvCxnSpPr>
              <p:spPr bwMode="auto">
                <a:xfrm>
                  <a:off x="31886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3B5B98DB-D20C-8341-876F-BBB6CC0C1694}"/>
                    </a:ext>
                  </a:extLst>
                </p:cNvPr>
                <p:cNvCxnSpPr/>
                <p:nvPr/>
              </p:nvCxnSpPr>
              <p:spPr bwMode="auto">
                <a:xfrm>
                  <a:off x="380304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41D40F12-1C4A-884C-A6BD-3E4B7A8752BE}"/>
                    </a:ext>
                  </a:extLst>
                </p:cNvPr>
                <p:cNvCxnSpPr/>
                <p:nvPr/>
              </p:nvCxnSpPr>
              <p:spPr bwMode="auto">
                <a:xfrm>
                  <a:off x="41023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500604D1-527C-B04B-A5AA-D08E1E152426}"/>
                    </a:ext>
                  </a:extLst>
                </p:cNvPr>
                <p:cNvCxnSpPr/>
                <p:nvPr/>
              </p:nvCxnSpPr>
              <p:spPr bwMode="auto">
                <a:xfrm>
                  <a:off x="4401705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9627849-5E84-C648-8044-E60EC725D790}"/>
                    </a:ext>
                  </a:extLst>
                </p:cNvPr>
                <p:cNvCxnSpPr/>
                <p:nvPr/>
              </p:nvCxnSpPr>
              <p:spPr bwMode="auto">
                <a:xfrm>
                  <a:off x="470103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B3F54427-BF8D-0946-B998-455AEC09DDA1}"/>
                    </a:ext>
                  </a:extLst>
                </p:cNvPr>
                <p:cNvCxnSpPr/>
                <p:nvPr/>
              </p:nvCxnSpPr>
              <p:spPr bwMode="auto">
                <a:xfrm>
                  <a:off x="500036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4707F2E0-65FF-ED48-BF12-08B512CE5422}"/>
                    </a:ext>
                  </a:extLst>
                </p:cNvPr>
                <p:cNvCxnSpPr/>
                <p:nvPr/>
              </p:nvCxnSpPr>
              <p:spPr bwMode="auto">
                <a:xfrm>
                  <a:off x="529969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2DF848CE-7E3E-E94B-9004-40AD07A2F2BF}"/>
                    </a:ext>
                  </a:extLst>
                </p:cNvPr>
                <p:cNvCxnSpPr/>
                <p:nvPr/>
              </p:nvCxnSpPr>
              <p:spPr bwMode="auto">
                <a:xfrm>
                  <a:off x="657179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6AA6296B-B9E8-A343-8E65-B2DA20347708}"/>
                    </a:ext>
                  </a:extLst>
                </p:cNvPr>
                <p:cNvCxnSpPr/>
                <p:nvPr/>
              </p:nvCxnSpPr>
              <p:spPr bwMode="auto">
                <a:xfrm>
                  <a:off x="769418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50365EE-76C3-484B-859A-9BB45AFC32C3}"/>
                    </a:ext>
                  </a:extLst>
                </p:cNvPr>
                <p:cNvCxnSpPr/>
                <p:nvPr/>
              </p:nvCxnSpPr>
              <p:spPr bwMode="auto">
                <a:xfrm>
                  <a:off x="825538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F7BFE404-9D20-9547-870E-07AD4B2AB94E}"/>
                    </a:ext>
                  </a:extLst>
                </p:cNvPr>
                <p:cNvCxnSpPr/>
                <p:nvPr/>
              </p:nvCxnSpPr>
              <p:spPr bwMode="auto">
                <a:xfrm>
                  <a:off x="881658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C6F51943-722B-5448-8909-B7E62414857B}"/>
                    </a:ext>
                  </a:extLst>
                </p:cNvPr>
                <p:cNvCxnSpPr/>
                <p:nvPr/>
              </p:nvCxnSpPr>
              <p:spPr bwMode="auto">
                <a:xfrm>
                  <a:off x="937777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4E6A5590-7AA2-C146-AB5B-B230924377D0}"/>
                    </a:ext>
                  </a:extLst>
                </p:cNvPr>
                <p:cNvCxnSpPr/>
                <p:nvPr/>
              </p:nvCxnSpPr>
              <p:spPr bwMode="auto">
                <a:xfrm>
                  <a:off x="993897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082471CA-6B1B-A84E-918C-8CB416B7EBB6}"/>
                    </a:ext>
                  </a:extLst>
                </p:cNvPr>
                <p:cNvCxnSpPr/>
                <p:nvPr/>
              </p:nvCxnSpPr>
              <p:spPr bwMode="auto">
                <a:xfrm>
                  <a:off x="334619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82C5233D-CA1C-F840-AEB8-0FC63FA39962}"/>
                    </a:ext>
                  </a:extLst>
                </p:cNvPr>
                <p:cNvCxnSpPr/>
                <p:nvPr/>
              </p:nvCxnSpPr>
              <p:spPr bwMode="auto">
                <a:xfrm>
                  <a:off x="559902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5418B70-9C8F-914D-8DC7-9986E2471AE5}"/>
                    </a:ext>
                  </a:extLst>
                </p:cNvPr>
                <p:cNvCxnSpPr/>
                <p:nvPr/>
              </p:nvCxnSpPr>
              <p:spPr bwMode="auto">
                <a:xfrm>
                  <a:off x="7132992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D162A6F-0BBB-2C4B-AD71-1FA5C5DEFD7D}"/>
                  </a:ext>
                </a:extLst>
              </p:cNvPr>
              <p:cNvSpPr txBox="1"/>
              <p:nvPr/>
            </p:nvSpPr>
            <p:spPr>
              <a:xfrm>
                <a:off x="817361" y="4005064"/>
                <a:ext cx="346982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A31687-242F-F747-BB29-2153748A4AC8}"/>
                  </a:ext>
                </a:extLst>
              </p:cNvPr>
              <p:cNvSpPr txBox="1"/>
              <p:nvPr/>
            </p:nvSpPr>
            <p:spPr>
              <a:xfrm>
                <a:off x="203460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-126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3F57FC4-8871-774B-A02D-A6ABD4D2FC18}"/>
                  </a:ext>
                </a:extLst>
              </p:cNvPr>
              <p:cNvSpPr txBox="1"/>
              <p:nvPr/>
            </p:nvSpPr>
            <p:spPr>
              <a:xfrm>
                <a:off x="3310187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-125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785FF5-38D0-B647-8898-4B486A2CAB5F}"/>
                  </a:ext>
                </a:extLst>
              </p:cNvPr>
              <p:cNvSpPr txBox="1"/>
              <p:nvPr/>
            </p:nvSpPr>
            <p:spPr>
              <a:xfrm>
                <a:off x="566646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-124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5215203-3517-574B-9EBE-EBA1F4FCF8BC}"/>
                  </a:ext>
                </a:extLst>
              </p:cNvPr>
              <p:cNvSpPr txBox="1"/>
              <p:nvPr/>
            </p:nvSpPr>
            <p:spPr>
              <a:xfrm>
                <a:off x="10382989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-123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CCCF76-F0B4-6F44-844C-BA3AC9E8C45E}"/>
                  </a:ext>
                </a:extLst>
              </p:cNvPr>
              <p:cNvSpPr txBox="1"/>
              <p:nvPr/>
            </p:nvSpPr>
            <p:spPr>
              <a:xfrm>
                <a:off x="11136560" y="4005064"/>
                <a:ext cx="655047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128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9569DC-C651-8841-B9FB-AEBD7CBFFAD2}"/>
                </a:ext>
              </a:extLst>
            </p:cNvPr>
            <p:cNvSpPr txBox="1"/>
            <p:nvPr/>
          </p:nvSpPr>
          <p:spPr>
            <a:xfrm>
              <a:off x="1059579" y="3194363"/>
              <a:ext cx="355347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[</a:t>
              </a:r>
              <a:r>
                <a:rPr kumimoji="0" lang="en-US" altLang="zh-CN" sz="18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1.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0…0×2</a:t>
              </a:r>
              <a:r>
                <a:rPr kumimoji="0" lang="en-US" altLang="zh-CN" sz="1800" spc="1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zh-CN" altLang="en-US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 </a:t>
              </a:r>
              <a:r>
                <a:rPr kumimoji="0" lang="en-US" altLang="zh-CN" sz="18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1.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1…1×2</a:t>
              </a:r>
              <a:r>
                <a:rPr kumimoji="0" lang="en-US" altLang="zh-CN" sz="1800" spc="1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]</a:t>
              </a:r>
              <a:endParaRPr kumimoji="0" lang="zh-CN" altLang="en-US" sz="1800" b="0" i="0" u="none" strike="noStrike" kern="1200" cap="none" spc="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115712" name="直线连接符 115711">
              <a:extLst>
                <a:ext uri="{FF2B5EF4-FFF2-40B4-BE49-F238E27FC236}">
                  <a16:creationId xmlns:a16="http://schemas.microsoft.com/office/drawing/2014/main" id="{4AF76D7F-98B4-954F-AB16-27AB0DAB00C3}"/>
                </a:ext>
              </a:extLst>
            </p:cNvPr>
            <p:cNvCxnSpPr/>
            <p:nvPr/>
          </p:nvCxnSpPr>
          <p:spPr bwMode="auto">
            <a:xfrm flipH="1" flipV="1">
              <a:off x="1349849" y="3562043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889592E-2005-8D4A-881D-BBD20DFB4406}"/>
                </a:ext>
              </a:extLst>
            </p:cNvPr>
            <p:cNvCxnSpPr/>
            <p:nvPr/>
          </p:nvCxnSpPr>
          <p:spPr bwMode="auto">
            <a:xfrm flipV="1">
              <a:off x="3399337" y="3555423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18" name="椭圆 115717">
            <a:extLst>
              <a:ext uri="{FF2B5EF4-FFF2-40B4-BE49-F238E27FC236}">
                <a16:creationId xmlns:a16="http://schemas.microsoft.com/office/drawing/2014/main" id="{39DE16D7-3289-104F-B673-CD09538866A6}"/>
              </a:ext>
            </a:extLst>
          </p:cNvPr>
          <p:cNvSpPr/>
          <p:nvPr/>
        </p:nvSpPr>
        <p:spPr bwMode="auto">
          <a:xfrm>
            <a:off x="674346" y="4145895"/>
            <a:ext cx="1171781" cy="649188"/>
          </a:xfrm>
          <a:prstGeom prst="ellips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B3884F0-ACCB-7549-8BD8-81DD5E4648CB}"/>
              </a:ext>
            </a:extLst>
          </p:cNvPr>
          <p:cNvSpPr txBox="1"/>
          <p:nvPr/>
        </p:nvSpPr>
        <p:spPr>
          <a:xfrm>
            <a:off x="714974" y="5895317"/>
            <a:ext cx="1024156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预对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GAP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区进行浮点编码，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怎么编码？</a:t>
            </a:r>
            <a:endParaRPr lang="en-US" altLang="zh-CN" b="1" i="0" u="none" strike="noStrike" dirty="0">
              <a:solidFill>
                <a:schemeClr val="accent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5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15718" grpId="1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2" y="351456"/>
            <a:ext cx="312199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1342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非规范化编码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8111772-F0F5-1C47-ABF3-E22F5D0B708F}"/>
              </a:ext>
            </a:extLst>
          </p:cNvPr>
          <p:cNvSpPr txBox="1"/>
          <p:nvPr/>
        </p:nvSpPr>
        <p:spPr>
          <a:xfrm>
            <a:off x="710719" y="3992207"/>
            <a:ext cx="10440387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只能取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-126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否则仍会存在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非等间距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GAP[0,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b="1" baseline="30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-127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，又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bias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不能变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，所以：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127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（而不是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127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exp=000…0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.X…X</a:t>
            </a:r>
            <a:r>
              <a:rPr lang="en-US" altLang="zh-CN" b="1" baseline="-25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形式，对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[0,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2-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ε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进行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等间距编码</a:t>
            </a:r>
            <a:endParaRPr lang="en-US" altLang="zh-CN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  </a:t>
            </a:r>
            <a:r>
              <a:rPr lang="en-US" altLang="zh-CN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frac</a:t>
            </a:r>
            <a:r>
              <a:rPr lang="zh-CN" altLang="en-US" b="1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是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X…X</a:t>
            </a:r>
            <a:r>
              <a:rPr lang="en-US" altLang="zh-CN" b="1" baseline="-25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altLang="zh-CN" b="1" i="0" u="none" strike="noStrike" baseline="-25000" dirty="0">
              <a:solidFill>
                <a:schemeClr val="accent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7ECFD5-C16E-3C45-9E6A-A5265207B282}"/>
              </a:ext>
            </a:extLst>
          </p:cNvPr>
          <p:cNvGrpSpPr/>
          <p:nvPr/>
        </p:nvGrpSpPr>
        <p:grpSpPr>
          <a:xfrm>
            <a:off x="191344" y="1540114"/>
            <a:ext cx="11465450" cy="2245661"/>
            <a:chOff x="175166" y="1435367"/>
            <a:chExt cx="11465450" cy="2245661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243D46-5269-0242-B3D8-1FFCF6AD3006}"/>
                </a:ext>
              </a:extLst>
            </p:cNvPr>
            <p:cNvGrpSpPr/>
            <p:nvPr/>
          </p:nvGrpSpPr>
          <p:grpSpPr>
            <a:xfrm>
              <a:off x="1135726" y="1435367"/>
              <a:ext cx="10504890" cy="1396117"/>
              <a:chOff x="817361" y="2932403"/>
              <a:chExt cx="10974246" cy="145849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D2DA302-FF36-DB40-B878-8A565C433DFF}"/>
                  </a:ext>
                </a:extLst>
              </p:cNvPr>
              <p:cNvGrpSpPr/>
              <p:nvPr/>
            </p:nvGrpSpPr>
            <p:grpSpPr>
              <a:xfrm>
                <a:off x="983432" y="2932403"/>
                <a:ext cx="10585410" cy="1135916"/>
                <a:chOff x="1019436" y="5370628"/>
                <a:chExt cx="10585410" cy="1135916"/>
              </a:xfrm>
            </p:grpSpPr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63BDAD8F-82BC-C243-BD54-749D430242CE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370628"/>
                  <a:ext cx="0" cy="1135916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457B8693-10CA-4E45-BED7-BF88F5415601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938586"/>
                  <a:ext cx="961306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F46E2E8A-7C0D-C445-8164-047F2B719DE0}"/>
                    </a:ext>
                  </a:extLst>
                </p:cNvPr>
                <p:cNvCxnSpPr/>
                <p:nvPr/>
              </p:nvCxnSpPr>
              <p:spPr bwMode="auto">
                <a:xfrm>
                  <a:off x="10992544" y="5938586"/>
                  <a:ext cx="6123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CDBDA11A-D0A6-054E-9E42-6A3B40DFBFB1}"/>
                    </a:ext>
                  </a:extLst>
                </p:cNvPr>
                <p:cNvCxnSpPr/>
                <p:nvPr/>
              </p:nvCxnSpPr>
              <p:spPr bwMode="auto">
                <a:xfrm>
                  <a:off x="224357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377249B8-761B-9648-98AA-0F4989CFE5DC}"/>
                    </a:ext>
                  </a:extLst>
                </p:cNvPr>
                <p:cNvCxnSpPr/>
                <p:nvPr/>
              </p:nvCxnSpPr>
              <p:spPr bwMode="auto">
                <a:xfrm>
                  <a:off x="350371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43D1E0AA-D25B-4542-A4E7-540A47417692}"/>
                    </a:ext>
                  </a:extLst>
                </p:cNvPr>
                <p:cNvCxnSpPr/>
                <p:nvPr/>
              </p:nvCxnSpPr>
              <p:spPr bwMode="auto">
                <a:xfrm>
                  <a:off x="5898361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4506CEE0-ABB1-1F48-86F4-A87D7E7F8B80}"/>
                    </a:ext>
                  </a:extLst>
                </p:cNvPr>
                <p:cNvCxnSpPr/>
                <p:nvPr/>
              </p:nvCxnSpPr>
              <p:spPr bwMode="auto">
                <a:xfrm>
                  <a:off x="10612403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44030C4E-A1D3-0049-AB2C-2949D5AD538E}"/>
                    </a:ext>
                  </a:extLst>
                </p:cNvPr>
                <p:cNvCxnSpPr/>
                <p:nvPr/>
              </p:nvCxnSpPr>
              <p:spPr bwMode="auto">
                <a:xfrm>
                  <a:off x="10632504" y="5938586"/>
                  <a:ext cx="3600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AFDE49B1-CDED-6B4B-BE0E-0CC0353F431C}"/>
                    </a:ext>
                  </a:extLst>
                </p:cNvPr>
                <p:cNvCxnSpPr/>
                <p:nvPr/>
              </p:nvCxnSpPr>
              <p:spPr bwMode="auto">
                <a:xfrm>
                  <a:off x="11298695" y="5528926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F053AACE-B8F3-6841-985E-AB878EC02BA2}"/>
                    </a:ext>
                  </a:extLst>
                </p:cNvPr>
                <p:cNvCxnSpPr/>
                <p:nvPr/>
              </p:nvCxnSpPr>
              <p:spPr bwMode="auto">
                <a:xfrm>
                  <a:off x="240108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5D68A42-CF3A-B648-A2E4-E2B4E33B773A}"/>
                    </a:ext>
                  </a:extLst>
                </p:cNvPr>
                <p:cNvCxnSpPr/>
                <p:nvPr/>
              </p:nvCxnSpPr>
              <p:spPr bwMode="auto">
                <a:xfrm>
                  <a:off x="255860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2739772A-96B5-9141-B319-02B9A3F3A07B}"/>
                    </a:ext>
                  </a:extLst>
                </p:cNvPr>
                <p:cNvCxnSpPr/>
                <p:nvPr/>
              </p:nvCxnSpPr>
              <p:spPr bwMode="auto">
                <a:xfrm>
                  <a:off x="271612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DB41152D-3B09-044C-AC24-D831F3AE5DC4}"/>
                    </a:ext>
                  </a:extLst>
                </p:cNvPr>
                <p:cNvCxnSpPr/>
                <p:nvPr/>
              </p:nvCxnSpPr>
              <p:spPr bwMode="auto">
                <a:xfrm>
                  <a:off x="287364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758F2E8F-53BB-4B42-AC5D-BC2F77EF1C93}"/>
                    </a:ext>
                  </a:extLst>
                </p:cNvPr>
                <p:cNvCxnSpPr/>
                <p:nvPr/>
              </p:nvCxnSpPr>
              <p:spPr bwMode="auto">
                <a:xfrm>
                  <a:off x="303115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9A175A65-E778-654B-9FCC-F33DA922163D}"/>
                    </a:ext>
                  </a:extLst>
                </p:cNvPr>
                <p:cNvCxnSpPr/>
                <p:nvPr/>
              </p:nvCxnSpPr>
              <p:spPr bwMode="auto">
                <a:xfrm>
                  <a:off x="31886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3B5B98DB-D20C-8341-876F-BBB6CC0C1694}"/>
                    </a:ext>
                  </a:extLst>
                </p:cNvPr>
                <p:cNvCxnSpPr/>
                <p:nvPr/>
              </p:nvCxnSpPr>
              <p:spPr bwMode="auto">
                <a:xfrm>
                  <a:off x="380304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41D40F12-1C4A-884C-A6BD-3E4B7A8752BE}"/>
                    </a:ext>
                  </a:extLst>
                </p:cNvPr>
                <p:cNvCxnSpPr/>
                <p:nvPr/>
              </p:nvCxnSpPr>
              <p:spPr bwMode="auto">
                <a:xfrm>
                  <a:off x="41023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500604D1-527C-B04B-A5AA-D08E1E152426}"/>
                    </a:ext>
                  </a:extLst>
                </p:cNvPr>
                <p:cNvCxnSpPr/>
                <p:nvPr/>
              </p:nvCxnSpPr>
              <p:spPr bwMode="auto">
                <a:xfrm>
                  <a:off x="4401705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9627849-5E84-C648-8044-E60EC725D790}"/>
                    </a:ext>
                  </a:extLst>
                </p:cNvPr>
                <p:cNvCxnSpPr/>
                <p:nvPr/>
              </p:nvCxnSpPr>
              <p:spPr bwMode="auto">
                <a:xfrm>
                  <a:off x="470103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B3F54427-BF8D-0946-B998-455AEC09DDA1}"/>
                    </a:ext>
                  </a:extLst>
                </p:cNvPr>
                <p:cNvCxnSpPr/>
                <p:nvPr/>
              </p:nvCxnSpPr>
              <p:spPr bwMode="auto">
                <a:xfrm>
                  <a:off x="500036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4707F2E0-65FF-ED48-BF12-08B512CE5422}"/>
                    </a:ext>
                  </a:extLst>
                </p:cNvPr>
                <p:cNvCxnSpPr/>
                <p:nvPr/>
              </p:nvCxnSpPr>
              <p:spPr bwMode="auto">
                <a:xfrm>
                  <a:off x="529969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2DF848CE-7E3E-E94B-9004-40AD07A2F2BF}"/>
                    </a:ext>
                  </a:extLst>
                </p:cNvPr>
                <p:cNvCxnSpPr/>
                <p:nvPr/>
              </p:nvCxnSpPr>
              <p:spPr bwMode="auto">
                <a:xfrm>
                  <a:off x="657179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6AA6296B-B9E8-A343-8E65-B2DA20347708}"/>
                    </a:ext>
                  </a:extLst>
                </p:cNvPr>
                <p:cNvCxnSpPr/>
                <p:nvPr/>
              </p:nvCxnSpPr>
              <p:spPr bwMode="auto">
                <a:xfrm>
                  <a:off x="769418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50365EE-76C3-484B-859A-9BB45AFC32C3}"/>
                    </a:ext>
                  </a:extLst>
                </p:cNvPr>
                <p:cNvCxnSpPr/>
                <p:nvPr/>
              </p:nvCxnSpPr>
              <p:spPr bwMode="auto">
                <a:xfrm>
                  <a:off x="825538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F7BFE404-9D20-9547-870E-07AD4B2AB94E}"/>
                    </a:ext>
                  </a:extLst>
                </p:cNvPr>
                <p:cNvCxnSpPr/>
                <p:nvPr/>
              </p:nvCxnSpPr>
              <p:spPr bwMode="auto">
                <a:xfrm>
                  <a:off x="881658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C6F51943-722B-5448-8909-B7E62414857B}"/>
                    </a:ext>
                  </a:extLst>
                </p:cNvPr>
                <p:cNvCxnSpPr/>
                <p:nvPr/>
              </p:nvCxnSpPr>
              <p:spPr bwMode="auto">
                <a:xfrm>
                  <a:off x="937777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4E6A5590-7AA2-C146-AB5B-B230924377D0}"/>
                    </a:ext>
                  </a:extLst>
                </p:cNvPr>
                <p:cNvCxnSpPr/>
                <p:nvPr/>
              </p:nvCxnSpPr>
              <p:spPr bwMode="auto">
                <a:xfrm>
                  <a:off x="993897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082471CA-6B1B-A84E-918C-8CB416B7EBB6}"/>
                    </a:ext>
                  </a:extLst>
                </p:cNvPr>
                <p:cNvCxnSpPr/>
                <p:nvPr/>
              </p:nvCxnSpPr>
              <p:spPr bwMode="auto">
                <a:xfrm>
                  <a:off x="334619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82C5233D-CA1C-F840-AEB8-0FC63FA39962}"/>
                    </a:ext>
                  </a:extLst>
                </p:cNvPr>
                <p:cNvCxnSpPr/>
                <p:nvPr/>
              </p:nvCxnSpPr>
              <p:spPr bwMode="auto">
                <a:xfrm>
                  <a:off x="559902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5418B70-9C8F-914D-8DC7-9986E2471AE5}"/>
                    </a:ext>
                  </a:extLst>
                </p:cNvPr>
                <p:cNvCxnSpPr/>
                <p:nvPr/>
              </p:nvCxnSpPr>
              <p:spPr bwMode="auto">
                <a:xfrm>
                  <a:off x="7132992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D162A6F-0BBB-2C4B-AD71-1FA5C5DEFD7D}"/>
                  </a:ext>
                </a:extLst>
              </p:cNvPr>
              <p:cNvSpPr txBox="1"/>
              <p:nvPr/>
            </p:nvSpPr>
            <p:spPr>
              <a:xfrm>
                <a:off x="817361" y="4005064"/>
                <a:ext cx="346982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A31687-242F-F747-BB29-2153748A4AC8}"/>
                  </a:ext>
                </a:extLst>
              </p:cNvPr>
              <p:cNvSpPr txBox="1"/>
              <p:nvPr/>
            </p:nvSpPr>
            <p:spPr>
              <a:xfrm>
                <a:off x="203460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-126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3F57FC4-8871-774B-A02D-A6ABD4D2FC18}"/>
                  </a:ext>
                </a:extLst>
              </p:cNvPr>
              <p:cNvSpPr txBox="1"/>
              <p:nvPr/>
            </p:nvSpPr>
            <p:spPr>
              <a:xfrm>
                <a:off x="3310187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-125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785FF5-38D0-B647-8898-4B486A2CAB5F}"/>
                  </a:ext>
                </a:extLst>
              </p:cNvPr>
              <p:cNvSpPr txBox="1"/>
              <p:nvPr/>
            </p:nvSpPr>
            <p:spPr>
              <a:xfrm>
                <a:off x="566646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-124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5215203-3517-574B-9EBE-EBA1F4FCF8BC}"/>
                  </a:ext>
                </a:extLst>
              </p:cNvPr>
              <p:cNvSpPr txBox="1"/>
              <p:nvPr/>
            </p:nvSpPr>
            <p:spPr>
              <a:xfrm>
                <a:off x="10382989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-123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CCCF76-F0B4-6F44-844C-BA3AC9E8C45E}"/>
                  </a:ext>
                </a:extLst>
              </p:cNvPr>
              <p:cNvSpPr txBox="1"/>
              <p:nvPr/>
            </p:nvSpPr>
            <p:spPr>
              <a:xfrm>
                <a:off x="11136560" y="4005064"/>
                <a:ext cx="655047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128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9569DC-C651-8841-B9FB-AEBD7CBFFAD2}"/>
                </a:ext>
              </a:extLst>
            </p:cNvPr>
            <p:cNvSpPr txBox="1"/>
            <p:nvPr/>
          </p:nvSpPr>
          <p:spPr>
            <a:xfrm>
              <a:off x="175166" y="3311696"/>
              <a:ext cx="355347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[</a:t>
              </a:r>
              <a:r>
                <a:rPr kumimoji="0" lang="en-US" altLang="zh-CN" sz="18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0.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0…0×2</a:t>
              </a:r>
              <a:r>
                <a:rPr kumimoji="0" lang="en-US" altLang="zh-CN" sz="1800" spc="1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zh-CN" altLang="en-US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 </a:t>
              </a:r>
              <a:r>
                <a:rPr kumimoji="0" lang="en-US" altLang="zh-CN" sz="18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0.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1…1×2</a:t>
              </a:r>
              <a:r>
                <a:rPr kumimoji="0" lang="en-US" altLang="zh-CN" sz="1800" spc="1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]</a:t>
              </a:r>
              <a:endParaRPr kumimoji="0" lang="zh-CN" altLang="en-US" sz="1800" b="0" i="0" u="none" strike="noStrike" kern="1200" cap="none" spc="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115712" name="直线连接符 115711">
              <a:extLst>
                <a:ext uri="{FF2B5EF4-FFF2-40B4-BE49-F238E27FC236}">
                  <a16:creationId xmlns:a16="http://schemas.microsoft.com/office/drawing/2014/main" id="{4AF76D7F-98B4-954F-AB16-27AB0DAB00C3}"/>
                </a:ext>
              </a:extLst>
            </p:cNvPr>
            <p:cNvCxnSpPr/>
            <p:nvPr/>
          </p:nvCxnSpPr>
          <p:spPr bwMode="auto">
            <a:xfrm flipH="1">
              <a:off x="416987" y="2789599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889592E-2005-8D4A-881D-BBD20DFB4406}"/>
                </a:ext>
              </a:extLst>
            </p:cNvPr>
            <p:cNvCxnSpPr/>
            <p:nvPr/>
          </p:nvCxnSpPr>
          <p:spPr bwMode="auto">
            <a:xfrm>
              <a:off x="2466475" y="2782979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B20689A7-1086-654B-8320-311CE0B65F53}"/>
                </a:ext>
              </a:extLst>
            </p:cNvPr>
            <p:cNvCxnSpPr/>
            <p:nvPr/>
          </p:nvCxnSpPr>
          <p:spPr bwMode="auto">
            <a:xfrm>
              <a:off x="1437489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17A6DC22-312B-3147-AB30-3EE474B8AA3D}"/>
                </a:ext>
              </a:extLst>
            </p:cNvPr>
            <p:cNvCxnSpPr/>
            <p:nvPr/>
          </p:nvCxnSpPr>
          <p:spPr bwMode="auto">
            <a:xfrm>
              <a:off x="1588269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0A8D7B2-B590-E740-B47A-A60C649B26E1}"/>
                </a:ext>
              </a:extLst>
            </p:cNvPr>
            <p:cNvCxnSpPr/>
            <p:nvPr/>
          </p:nvCxnSpPr>
          <p:spPr bwMode="auto">
            <a:xfrm>
              <a:off x="173905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680F3E23-26E6-8640-BC48-C2665418A215}"/>
                </a:ext>
              </a:extLst>
            </p:cNvPr>
            <p:cNvCxnSpPr/>
            <p:nvPr/>
          </p:nvCxnSpPr>
          <p:spPr bwMode="auto">
            <a:xfrm>
              <a:off x="188983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6CCEFE3-257D-4542-A7D7-7D47555DC563}"/>
                </a:ext>
              </a:extLst>
            </p:cNvPr>
            <p:cNvCxnSpPr/>
            <p:nvPr/>
          </p:nvCxnSpPr>
          <p:spPr bwMode="auto">
            <a:xfrm>
              <a:off x="204061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5A9408F8-248A-BD43-B281-BC476394316C}"/>
                </a:ext>
              </a:extLst>
            </p:cNvPr>
            <p:cNvCxnSpPr/>
            <p:nvPr/>
          </p:nvCxnSpPr>
          <p:spPr bwMode="auto">
            <a:xfrm>
              <a:off x="219139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E67B5942-3B85-9C4D-BACA-1053E2D42411}"/>
                </a:ext>
              </a:extLst>
            </p:cNvPr>
            <p:cNvCxnSpPr/>
            <p:nvPr/>
          </p:nvCxnSpPr>
          <p:spPr bwMode="auto">
            <a:xfrm>
              <a:off x="234217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953818DD-8330-2A45-9B96-65678DE03E38}"/>
              </a:ext>
            </a:extLst>
          </p:cNvPr>
          <p:cNvSpPr/>
          <p:nvPr/>
        </p:nvSpPr>
        <p:spPr bwMode="auto">
          <a:xfrm rot="10800000">
            <a:off x="8112224" y="4761148"/>
            <a:ext cx="522292" cy="161233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4B297C0-1D5E-1C4C-96F0-A9118B646CDE}"/>
              </a:ext>
            </a:extLst>
          </p:cNvPr>
          <p:cNvSpPr/>
          <p:nvPr/>
        </p:nvSpPr>
        <p:spPr>
          <a:xfrm>
            <a:off x="8954408" y="5090260"/>
            <a:ext cx="23462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2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非规范化</a:t>
            </a:r>
            <a:endParaRPr kumimoji="0" lang="en-US" altLang="zh-CN" sz="3200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Denormalized</a:t>
            </a:r>
          </a:p>
        </p:txBody>
      </p:sp>
    </p:spTree>
    <p:extLst>
      <p:ext uri="{BB962C8B-B14F-4D97-AF65-F5344CB8AC3E}">
        <p14:creationId xmlns:p14="http://schemas.microsoft.com/office/powerpoint/2010/main" val="233299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二进制无法表示部分实数的精确值</a:t>
            </a:r>
          </a:p>
        </p:txBody>
      </p:sp>
    </p:spTree>
    <p:extLst>
      <p:ext uri="{BB962C8B-B14F-4D97-AF65-F5344CB8AC3E}">
        <p14:creationId xmlns:p14="http://schemas.microsoft.com/office/powerpoint/2010/main" val="312550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2" y="351456"/>
            <a:ext cx="312199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1342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非规范化编码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7ECFD5-C16E-3C45-9E6A-A5265207B282}"/>
              </a:ext>
            </a:extLst>
          </p:cNvPr>
          <p:cNvGrpSpPr/>
          <p:nvPr/>
        </p:nvGrpSpPr>
        <p:grpSpPr>
          <a:xfrm>
            <a:off x="191344" y="1540114"/>
            <a:ext cx="11465450" cy="2245661"/>
            <a:chOff x="175166" y="1435367"/>
            <a:chExt cx="11465450" cy="2245661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243D46-5269-0242-B3D8-1FFCF6AD3006}"/>
                </a:ext>
              </a:extLst>
            </p:cNvPr>
            <p:cNvGrpSpPr/>
            <p:nvPr/>
          </p:nvGrpSpPr>
          <p:grpSpPr>
            <a:xfrm>
              <a:off x="1135726" y="1435367"/>
              <a:ext cx="10504890" cy="1396117"/>
              <a:chOff x="817361" y="2932403"/>
              <a:chExt cx="10974246" cy="145849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D2DA302-FF36-DB40-B878-8A565C433DFF}"/>
                  </a:ext>
                </a:extLst>
              </p:cNvPr>
              <p:cNvGrpSpPr/>
              <p:nvPr/>
            </p:nvGrpSpPr>
            <p:grpSpPr>
              <a:xfrm>
                <a:off x="983432" y="2932403"/>
                <a:ext cx="10585410" cy="1135916"/>
                <a:chOff x="1019436" y="5370628"/>
                <a:chExt cx="10585410" cy="1135916"/>
              </a:xfrm>
            </p:grpSpPr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63BDAD8F-82BC-C243-BD54-749D430242CE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370628"/>
                  <a:ext cx="0" cy="1135916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457B8693-10CA-4E45-BED7-BF88F5415601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938586"/>
                  <a:ext cx="961306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F46E2E8A-7C0D-C445-8164-047F2B719DE0}"/>
                    </a:ext>
                  </a:extLst>
                </p:cNvPr>
                <p:cNvCxnSpPr/>
                <p:nvPr/>
              </p:nvCxnSpPr>
              <p:spPr bwMode="auto">
                <a:xfrm>
                  <a:off x="10992544" y="5938586"/>
                  <a:ext cx="6123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CDBDA11A-D0A6-054E-9E42-6A3B40DFBFB1}"/>
                    </a:ext>
                  </a:extLst>
                </p:cNvPr>
                <p:cNvCxnSpPr/>
                <p:nvPr/>
              </p:nvCxnSpPr>
              <p:spPr bwMode="auto">
                <a:xfrm>
                  <a:off x="224357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377249B8-761B-9648-98AA-0F4989CFE5DC}"/>
                    </a:ext>
                  </a:extLst>
                </p:cNvPr>
                <p:cNvCxnSpPr/>
                <p:nvPr/>
              </p:nvCxnSpPr>
              <p:spPr bwMode="auto">
                <a:xfrm>
                  <a:off x="350371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43D1E0AA-D25B-4542-A4E7-540A47417692}"/>
                    </a:ext>
                  </a:extLst>
                </p:cNvPr>
                <p:cNvCxnSpPr/>
                <p:nvPr/>
              </p:nvCxnSpPr>
              <p:spPr bwMode="auto">
                <a:xfrm>
                  <a:off x="5898361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4506CEE0-ABB1-1F48-86F4-A87D7E7F8B80}"/>
                    </a:ext>
                  </a:extLst>
                </p:cNvPr>
                <p:cNvCxnSpPr/>
                <p:nvPr/>
              </p:nvCxnSpPr>
              <p:spPr bwMode="auto">
                <a:xfrm>
                  <a:off x="10612403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44030C4E-A1D3-0049-AB2C-2949D5AD538E}"/>
                    </a:ext>
                  </a:extLst>
                </p:cNvPr>
                <p:cNvCxnSpPr/>
                <p:nvPr/>
              </p:nvCxnSpPr>
              <p:spPr bwMode="auto">
                <a:xfrm>
                  <a:off x="10632504" y="5938586"/>
                  <a:ext cx="3600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AFDE49B1-CDED-6B4B-BE0E-0CC0353F431C}"/>
                    </a:ext>
                  </a:extLst>
                </p:cNvPr>
                <p:cNvCxnSpPr/>
                <p:nvPr/>
              </p:nvCxnSpPr>
              <p:spPr bwMode="auto">
                <a:xfrm>
                  <a:off x="11298695" y="5528926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F053AACE-B8F3-6841-985E-AB878EC02BA2}"/>
                    </a:ext>
                  </a:extLst>
                </p:cNvPr>
                <p:cNvCxnSpPr/>
                <p:nvPr/>
              </p:nvCxnSpPr>
              <p:spPr bwMode="auto">
                <a:xfrm>
                  <a:off x="240108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5D68A42-CF3A-B648-A2E4-E2B4E33B773A}"/>
                    </a:ext>
                  </a:extLst>
                </p:cNvPr>
                <p:cNvCxnSpPr/>
                <p:nvPr/>
              </p:nvCxnSpPr>
              <p:spPr bwMode="auto">
                <a:xfrm>
                  <a:off x="255860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2739772A-96B5-9141-B319-02B9A3F3A07B}"/>
                    </a:ext>
                  </a:extLst>
                </p:cNvPr>
                <p:cNvCxnSpPr/>
                <p:nvPr/>
              </p:nvCxnSpPr>
              <p:spPr bwMode="auto">
                <a:xfrm>
                  <a:off x="271612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DB41152D-3B09-044C-AC24-D831F3AE5DC4}"/>
                    </a:ext>
                  </a:extLst>
                </p:cNvPr>
                <p:cNvCxnSpPr/>
                <p:nvPr/>
              </p:nvCxnSpPr>
              <p:spPr bwMode="auto">
                <a:xfrm>
                  <a:off x="287364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758F2E8F-53BB-4B42-AC5D-BC2F77EF1C93}"/>
                    </a:ext>
                  </a:extLst>
                </p:cNvPr>
                <p:cNvCxnSpPr/>
                <p:nvPr/>
              </p:nvCxnSpPr>
              <p:spPr bwMode="auto">
                <a:xfrm>
                  <a:off x="303115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9A175A65-E778-654B-9FCC-F33DA922163D}"/>
                    </a:ext>
                  </a:extLst>
                </p:cNvPr>
                <p:cNvCxnSpPr/>
                <p:nvPr/>
              </p:nvCxnSpPr>
              <p:spPr bwMode="auto">
                <a:xfrm>
                  <a:off x="31886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3B5B98DB-D20C-8341-876F-BBB6CC0C1694}"/>
                    </a:ext>
                  </a:extLst>
                </p:cNvPr>
                <p:cNvCxnSpPr/>
                <p:nvPr/>
              </p:nvCxnSpPr>
              <p:spPr bwMode="auto">
                <a:xfrm>
                  <a:off x="380304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41D40F12-1C4A-884C-A6BD-3E4B7A8752BE}"/>
                    </a:ext>
                  </a:extLst>
                </p:cNvPr>
                <p:cNvCxnSpPr/>
                <p:nvPr/>
              </p:nvCxnSpPr>
              <p:spPr bwMode="auto">
                <a:xfrm>
                  <a:off x="41023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500604D1-527C-B04B-A5AA-D08E1E152426}"/>
                    </a:ext>
                  </a:extLst>
                </p:cNvPr>
                <p:cNvCxnSpPr/>
                <p:nvPr/>
              </p:nvCxnSpPr>
              <p:spPr bwMode="auto">
                <a:xfrm>
                  <a:off x="4401705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9627849-5E84-C648-8044-E60EC725D790}"/>
                    </a:ext>
                  </a:extLst>
                </p:cNvPr>
                <p:cNvCxnSpPr/>
                <p:nvPr/>
              </p:nvCxnSpPr>
              <p:spPr bwMode="auto">
                <a:xfrm>
                  <a:off x="470103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B3F54427-BF8D-0946-B998-455AEC09DDA1}"/>
                    </a:ext>
                  </a:extLst>
                </p:cNvPr>
                <p:cNvCxnSpPr/>
                <p:nvPr/>
              </p:nvCxnSpPr>
              <p:spPr bwMode="auto">
                <a:xfrm>
                  <a:off x="500036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4707F2E0-65FF-ED48-BF12-08B512CE5422}"/>
                    </a:ext>
                  </a:extLst>
                </p:cNvPr>
                <p:cNvCxnSpPr/>
                <p:nvPr/>
              </p:nvCxnSpPr>
              <p:spPr bwMode="auto">
                <a:xfrm>
                  <a:off x="529969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2DF848CE-7E3E-E94B-9004-40AD07A2F2BF}"/>
                    </a:ext>
                  </a:extLst>
                </p:cNvPr>
                <p:cNvCxnSpPr/>
                <p:nvPr/>
              </p:nvCxnSpPr>
              <p:spPr bwMode="auto">
                <a:xfrm>
                  <a:off x="657179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6AA6296B-B9E8-A343-8E65-B2DA20347708}"/>
                    </a:ext>
                  </a:extLst>
                </p:cNvPr>
                <p:cNvCxnSpPr/>
                <p:nvPr/>
              </p:nvCxnSpPr>
              <p:spPr bwMode="auto">
                <a:xfrm>
                  <a:off x="769418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50365EE-76C3-484B-859A-9BB45AFC32C3}"/>
                    </a:ext>
                  </a:extLst>
                </p:cNvPr>
                <p:cNvCxnSpPr/>
                <p:nvPr/>
              </p:nvCxnSpPr>
              <p:spPr bwMode="auto">
                <a:xfrm>
                  <a:off x="825538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F7BFE404-9D20-9547-870E-07AD4B2AB94E}"/>
                    </a:ext>
                  </a:extLst>
                </p:cNvPr>
                <p:cNvCxnSpPr/>
                <p:nvPr/>
              </p:nvCxnSpPr>
              <p:spPr bwMode="auto">
                <a:xfrm>
                  <a:off x="881658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C6F51943-722B-5448-8909-B7E62414857B}"/>
                    </a:ext>
                  </a:extLst>
                </p:cNvPr>
                <p:cNvCxnSpPr/>
                <p:nvPr/>
              </p:nvCxnSpPr>
              <p:spPr bwMode="auto">
                <a:xfrm>
                  <a:off x="937777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4E6A5590-7AA2-C146-AB5B-B230924377D0}"/>
                    </a:ext>
                  </a:extLst>
                </p:cNvPr>
                <p:cNvCxnSpPr/>
                <p:nvPr/>
              </p:nvCxnSpPr>
              <p:spPr bwMode="auto">
                <a:xfrm>
                  <a:off x="993897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082471CA-6B1B-A84E-918C-8CB416B7EBB6}"/>
                    </a:ext>
                  </a:extLst>
                </p:cNvPr>
                <p:cNvCxnSpPr/>
                <p:nvPr/>
              </p:nvCxnSpPr>
              <p:spPr bwMode="auto">
                <a:xfrm>
                  <a:off x="334619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82C5233D-CA1C-F840-AEB8-0FC63FA39962}"/>
                    </a:ext>
                  </a:extLst>
                </p:cNvPr>
                <p:cNvCxnSpPr/>
                <p:nvPr/>
              </p:nvCxnSpPr>
              <p:spPr bwMode="auto">
                <a:xfrm>
                  <a:off x="559902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5418B70-9C8F-914D-8DC7-9986E2471AE5}"/>
                    </a:ext>
                  </a:extLst>
                </p:cNvPr>
                <p:cNvCxnSpPr/>
                <p:nvPr/>
              </p:nvCxnSpPr>
              <p:spPr bwMode="auto">
                <a:xfrm>
                  <a:off x="7132992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D162A6F-0BBB-2C4B-AD71-1FA5C5DEFD7D}"/>
                  </a:ext>
                </a:extLst>
              </p:cNvPr>
              <p:cNvSpPr txBox="1"/>
              <p:nvPr/>
            </p:nvSpPr>
            <p:spPr>
              <a:xfrm>
                <a:off x="817361" y="4005064"/>
                <a:ext cx="346982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A31687-242F-F747-BB29-2153748A4AC8}"/>
                  </a:ext>
                </a:extLst>
              </p:cNvPr>
              <p:cNvSpPr txBox="1"/>
              <p:nvPr/>
            </p:nvSpPr>
            <p:spPr>
              <a:xfrm>
                <a:off x="203460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-126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3F57FC4-8871-774B-A02D-A6ABD4D2FC18}"/>
                  </a:ext>
                </a:extLst>
              </p:cNvPr>
              <p:cNvSpPr txBox="1"/>
              <p:nvPr/>
            </p:nvSpPr>
            <p:spPr>
              <a:xfrm>
                <a:off x="3310187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-125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785FF5-38D0-B647-8898-4B486A2CAB5F}"/>
                  </a:ext>
                </a:extLst>
              </p:cNvPr>
              <p:cNvSpPr txBox="1"/>
              <p:nvPr/>
            </p:nvSpPr>
            <p:spPr>
              <a:xfrm>
                <a:off x="566646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-124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5215203-3517-574B-9EBE-EBA1F4FCF8BC}"/>
                  </a:ext>
                </a:extLst>
              </p:cNvPr>
              <p:cNvSpPr txBox="1"/>
              <p:nvPr/>
            </p:nvSpPr>
            <p:spPr>
              <a:xfrm>
                <a:off x="10382989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-123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CCCF76-F0B4-6F44-844C-BA3AC9E8C45E}"/>
                  </a:ext>
                </a:extLst>
              </p:cNvPr>
              <p:cNvSpPr txBox="1"/>
              <p:nvPr/>
            </p:nvSpPr>
            <p:spPr>
              <a:xfrm>
                <a:off x="11136560" y="4005064"/>
                <a:ext cx="655047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128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9569DC-C651-8841-B9FB-AEBD7CBFFAD2}"/>
                </a:ext>
              </a:extLst>
            </p:cNvPr>
            <p:cNvSpPr txBox="1"/>
            <p:nvPr/>
          </p:nvSpPr>
          <p:spPr>
            <a:xfrm>
              <a:off x="175166" y="3311696"/>
              <a:ext cx="355347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[</a:t>
              </a:r>
              <a:r>
                <a:rPr kumimoji="0" lang="en-US" altLang="zh-CN" sz="18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0.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0…0×2</a:t>
              </a:r>
              <a:r>
                <a:rPr kumimoji="0" lang="en-US" altLang="zh-CN" sz="1800" spc="1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zh-CN" altLang="en-US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 </a:t>
              </a:r>
              <a:r>
                <a:rPr kumimoji="0" lang="en-US" altLang="zh-CN" sz="18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0.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1…1×2</a:t>
              </a:r>
              <a:r>
                <a:rPr kumimoji="0" lang="en-US" altLang="zh-CN" sz="1800" spc="1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]</a:t>
              </a:r>
              <a:endParaRPr kumimoji="0" lang="zh-CN" altLang="en-US" sz="1800" b="0" i="0" u="none" strike="noStrike" kern="1200" cap="none" spc="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115712" name="直线连接符 115711">
              <a:extLst>
                <a:ext uri="{FF2B5EF4-FFF2-40B4-BE49-F238E27FC236}">
                  <a16:creationId xmlns:a16="http://schemas.microsoft.com/office/drawing/2014/main" id="{4AF76D7F-98B4-954F-AB16-27AB0DAB00C3}"/>
                </a:ext>
              </a:extLst>
            </p:cNvPr>
            <p:cNvCxnSpPr/>
            <p:nvPr/>
          </p:nvCxnSpPr>
          <p:spPr bwMode="auto">
            <a:xfrm flipH="1">
              <a:off x="416987" y="2789599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889592E-2005-8D4A-881D-BBD20DFB4406}"/>
                </a:ext>
              </a:extLst>
            </p:cNvPr>
            <p:cNvCxnSpPr/>
            <p:nvPr/>
          </p:nvCxnSpPr>
          <p:spPr bwMode="auto">
            <a:xfrm>
              <a:off x="2466475" y="2782979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B20689A7-1086-654B-8320-311CE0B65F53}"/>
                </a:ext>
              </a:extLst>
            </p:cNvPr>
            <p:cNvCxnSpPr/>
            <p:nvPr/>
          </p:nvCxnSpPr>
          <p:spPr bwMode="auto">
            <a:xfrm>
              <a:off x="1437489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17A6DC22-312B-3147-AB30-3EE474B8AA3D}"/>
                </a:ext>
              </a:extLst>
            </p:cNvPr>
            <p:cNvCxnSpPr/>
            <p:nvPr/>
          </p:nvCxnSpPr>
          <p:spPr bwMode="auto">
            <a:xfrm>
              <a:off x="1588269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0A8D7B2-B590-E740-B47A-A60C649B26E1}"/>
                </a:ext>
              </a:extLst>
            </p:cNvPr>
            <p:cNvCxnSpPr/>
            <p:nvPr/>
          </p:nvCxnSpPr>
          <p:spPr bwMode="auto">
            <a:xfrm>
              <a:off x="173905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680F3E23-26E6-8640-BC48-C2665418A215}"/>
                </a:ext>
              </a:extLst>
            </p:cNvPr>
            <p:cNvCxnSpPr/>
            <p:nvPr/>
          </p:nvCxnSpPr>
          <p:spPr bwMode="auto">
            <a:xfrm>
              <a:off x="188983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6CCEFE3-257D-4542-A7D7-7D47555DC563}"/>
                </a:ext>
              </a:extLst>
            </p:cNvPr>
            <p:cNvCxnSpPr/>
            <p:nvPr/>
          </p:nvCxnSpPr>
          <p:spPr bwMode="auto">
            <a:xfrm>
              <a:off x="204061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5A9408F8-248A-BD43-B281-BC476394316C}"/>
                </a:ext>
              </a:extLst>
            </p:cNvPr>
            <p:cNvCxnSpPr/>
            <p:nvPr/>
          </p:nvCxnSpPr>
          <p:spPr bwMode="auto">
            <a:xfrm>
              <a:off x="219139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E67B5942-3B85-9C4D-BACA-1053E2D42411}"/>
                </a:ext>
              </a:extLst>
            </p:cNvPr>
            <p:cNvCxnSpPr/>
            <p:nvPr/>
          </p:nvCxnSpPr>
          <p:spPr bwMode="auto">
            <a:xfrm>
              <a:off x="2342170" y="1732985"/>
              <a:ext cx="0" cy="4824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E6FA5AE-2CF6-F44F-AFD3-897690FA49BC}"/>
              </a:ext>
            </a:extLst>
          </p:cNvPr>
          <p:cNvSpPr txBox="1"/>
          <p:nvPr/>
        </p:nvSpPr>
        <p:spPr>
          <a:xfrm>
            <a:off x="1139093" y="4290515"/>
            <a:ext cx="10196145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l">
              <a:lnSpc>
                <a:spcPct val="150000"/>
              </a:lnSpc>
            </a:pP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000…0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且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≠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000…0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：最接近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的那些数，间隔均匀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lvl="2" algn="l">
              <a:lnSpc>
                <a:spcPct val="150000"/>
              </a:lnSpc>
            </a:pP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lvl="2" algn="l">
              <a:lnSpc>
                <a:spcPct val="150000"/>
              </a:lnSpc>
            </a:pP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000…0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且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frac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000…0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±0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为什么会有两个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？？？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0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3" y="351456"/>
            <a:ext cx="456836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55978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是不是还忘了点儿什么？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EF701-A811-4A4D-870C-998AA3967DAA}"/>
              </a:ext>
            </a:extLst>
          </p:cNvPr>
          <p:cNvSpPr txBox="1"/>
          <p:nvPr/>
        </p:nvSpPr>
        <p:spPr>
          <a:xfrm>
            <a:off x="714975" y="1223288"/>
            <a:ext cx="10745619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    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最大正数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提问：单精度浮点数非规范化编码</a:t>
            </a:r>
            <a:endParaRPr lang="en-US" altLang="zh-CN" b="1" i="0" u="none" strike="noStrike" dirty="0">
              <a:solidFill>
                <a:srgbClr val="6B087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    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最小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负数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3B5BB73-3BCD-E447-8AF6-87F56CB5BFA7}"/>
              </a:ext>
            </a:extLst>
          </p:cNvPr>
          <p:cNvSpPr/>
          <p:nvPr/>
        </p:nvSpPr>
        <p:spPr bwMode="auto">
          <a:xfrm>
            <a:off x="5393688" y="1291634"/>
            <a:ext cx="522292" cy="121136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5717" name="组合 115716">
            <a:extLst>
              <a:ext uri="{FF2B5EF4-FFF2-40B4-BE49-F238E27FC236}">
                <a16:creationId xmlns:a16="http://schemas.microsoft.com/office/drawing/2014/main" id="{020B9199-2B06-9F4A-AAA4-13594E1D390E}"/>
              </a:ext>
            </a:extLst>
          </p:cNvPr>
          <p:cNvGrpSpPr/>
          <p:nvPr/>
        </p:nvGrpSpPr>
        <p:grpSpPr>
          <a:xfrm>
            <a:off x="847694" y="3194363"/>
            <a:ext cx="10504890" cy="2100342"/>
            <a:chOff x="843555" y="3194363"/>
            <a:chExt cx="10504890" cy="210034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243D46-5269-0242-B3D8-1FFCF6AD3006}"/>
                </a:ext>
              </a:extLst>
            </p:cNvPr>
            <p:cNvGrpSpPr/>
            <p:nvPr/>
          </p:nvGrpSpPr>
          <p:grpSpPr>
            <a:xfrm>
              <a:off x="843555" y="3898588"/>
              <a:ext cx="10504890" cy="1396117"/>
              <a:chOff x="817361" y="2932403"/>
              <a:chExt cx="10974246" cy="145849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D2DA302-FF36-DB40-B878-8A565C433DFF}"/>
                  </a:ext>
                </a:extLst>
              </p:cNvPr>
              <p:cNvGrpSpPr/>
              <p:nvPr/>
            </p:nvGrpSpPr>
            <p:grpSpPr>
              <a:xfrm>
                <a:off x="983432" y="2932403"/>
                <a:ext cx="10585410" cy="1135916"/>
                <a:chOff x="1019436" y="5370628"/>
                <a:chExt cx="10585410" cy="1135916"/>
              </a:xfrm>
            </p:grpSpPr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63BDAD8F-82BC-C243-BD54-749D430242CE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370628"/>
                  <a:ext cx="0" cy="1135916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457B8693-10CA-4E45-BED7-BF88F5415601}"/>
                    </a:ext>
                  </a:extLst>
                </p:cNvPr>
                <p:cNvCxnSpPr/>
                <p:nvPr/>
              </p:nvCxnSpPr>
              <p:spPr bwMode="auto">
                <a:xfrm>
                  <a:off x="1019436" y="5938586"/>
                  <a:ext cx="961306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F46E2E8A-7C0D-C445-8164-047F2B719DE0}"/>
                    </a:ext>
                  </a:extLst>
                </p:cNvPr>
                <p:cNvCxnSpPr/>
                <p:nvPr/>
              </p:nvCxnSpPr>
              <p:spPr bwMode="auto">
                <a:xfrm>
                  <a:off x="10992544" y="5938586"/>
                  <a:ext cx="61230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CDBDA11A-D0A6-054E-9E42-6A3B40DFBFB1}"/>
                    </a:ext>
                  </a:extLst>
                </p:cNvPr>
                <p:cNvCxnSpPr/>
                <p:nvPr/>
              </p:nvCxnSpPr>
              <p:spPr bwMode="auto">
                <a:xfrm>
                  <a:off x="224357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377249B8-761B-9648-98AA-0F4989CFE5DC}"/>
                    </a:ext>
                  </a:extLst>
                </p:cNvPr>
                <p:cNvCxnSpPr/>
                <p:nvPr/>
              </p:nvCxnSpPr>
              <p:spPr bwMode="auto">
                <a:xfrm>
                  <a:off x="3503712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43D1E0AA-D25B-4542-A4E7-540A47417692}"/>
                    </a:ext>
                  </a:extLst>
                </p:cNvPr>
                <p:cNvCxnSpPr/>
                <p:nvPr/>
              </p:nvCxnSpPr>
              <p:spPr bwMode="auto">
                <a:xfrm>
                  <a:off x="5898361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4506CEE0-ABB1-1F48-86F4-A87D7E7F8B80}"/>
                    </a:ext>
                  </a:extLst>
                </p:cNvPr>
                <p:cNvCxnSpPr/>
                <p:nvPr/>
              </p:nvCxnSpPr>
              <p:spPr bwMode="auto">
                <a:xfrm>
                  <a:off x="10612403" y="5533940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44030C4E-A1D3-0049-AB2C-2949D5AD538E}"/>
                    </a:ext>
                  </a:extLst>
                </p:cNvPr>
                <p:cNvCxnSpPr/>
                <p:nvPr/>
              </p:nvCxnSpPr>
              <p:spPr bwMode="auto">
                <a:xfrm>
                  <a:off x="10632504" y="5938586"/>
                  <a:ext cx="36004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AFDE49B1-CDED-6B4B-BE0E-0CC0353F431C}"/>
                    </a:ext>
                  </a:extLst>
                </p:cNvPr>
                <p:cNvCxnSpPr/>
                <p:nvPr/>
              </p:nvCxnSpPr>
              <p:spPr bwMode="auto">
                <a:xfrm>
                  <a:off x="11298695" y="5528926"/>
                  <a:ext cx="0" cy="809292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F053AACE-B8F3-6841-985E-AB878EC02BA2}"/>
                    </a:ext>
                  </a:extLst>
                </p:cNvPr>
                <p:cNvCxnSpPr/>
                <p:nvPr/>
              </p:nvCxnSpPr>
              <p:spPr bwMode="auto">
                <a:xfrm>
                  <a:off x="240108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5D68A42-CF3A-B648-A2E4-E2B4E33B773A}"/>
                    </a:ext>
                  </a:extLst>
                </p:cNvPr>
                <p:cNvCxnSpPr/>
                <p:nvPr/>
              </p:nvCxnSpPr>
              <p:spPr bwMode="auto">
                <a:xfrm>
                  <a:off x="255860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2739772A-96B5-9141-B319-02B9A3F3A07B}"/>
                    </a:ext>
                  </a:extLst>
                </p:cNvPr>
                <p:cNvCxnSpPr/>
                <p:nvPr/>
              </p:nvCxnSpPr>
              <p:spPr bwMode="auto">
                <a:xfrm>
                  <a:off x="271612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DB41152D-3B09-044C-AC24-D831F3AE5DC4}"/>
                    </a:ext>
                  </a:extLst>
                </p:cNvPr>
                <p:cNvCxnSpPr/>
                <p:nvPr/>
              </p:nvCxnSpPr>
              <p:spPr bwMode="auto">
                <a:xfrm>
                  <a:off x="287364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758F2E8F-53BB-4B42-AC5D-BC2F77EF1C93}"/>
                    </a:ext>
                  </a:extLst>
                </p:cNvPr>
                <p:cNvCxnSpPr/>
                <p:nvPr/>
              </p:nvCxnSpPr>
              <p:spPr bwMode="auto">
                <a:xfrm>
                  <a:off x="303115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9A175A65-E778-654B-9FCC-F33DA922163D}"/>
                    </a:ext>
                  </a:extLst>
                </p:cNvPr>
                <p:cNvCxnSpPr/>
                <p:nvPr/>
              </p:nvCxnSpPr>
              <p:spPr bwMode="auto">
                <a:xfrm>
                  <a:off x="31886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3B5B98DB-D20C-8341-876F-BBB6CC0C1694}"/>
                    </a:ext>
                  </a:extLst>
                </p:cNvPr>
                <p:cNvCxnSpPr/>
                <p:nvPr/>
              </p:nvCxnSpPr>
              <p:spPr bwMode="auto">
                <a:xfrm>
                  <a:off x="3803043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41D40F12-1C4A-884C-A6BD-3E4B7A8752BE}"/>
                    </a:ext>
                  </a:extLst>
                </p:cNvPr>
                <p:cNvCxnSpPr/>
                <p:nvPr/>
              </p:nvCxnSpPr>
              <p:spPr bwMode="auto">
                <a:xfrm>
                  <a:off x="410237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500604D1-527C-B04B-A5AA-D08E1E152426}"/>
                    </a:ext>
                  </a:extLst>
                </p:cNvPr>
                <p:cNvCxnSpPr/>
                <p:nvPr/>
              </p:nvCxnSpPr>
              <p:spPr bwMode="auto">
                <a:xfrm>
                  <a:off x="4401705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89627849-5E84-C648-8044-E60EC725D790}"/>
                    </a:ext>
                  </a:extLst>
                </p:cNvPr>
                <p:cNvCxnSpPr/>
                <p:nvPr/>
              </p:nvCxnSpPr>
              <p:spPr bwMode="auto">
                <a:xfrm>
                  <a:off x="470103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B3F54427-BF8D-0946-B998-455AEC09DDA1}"/>
                    </a:ext>
                  </a:extLst>
                </p:cNvPr>
                <p:cNvCxnSpPr/>
                <p:nvPr/>
              </p:nvCxnSpPr>
              <p:spPr bwMode="auto">
                <a:xfrm>
                  <a:off x="5000367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4707F2E0-65FF-ED48-BF12-08B512CE5422}"/>
                    </a:ext>
                  </a:extLst>
                </p:cNvPr>
                <p:cNvCxnSpPr/>
                <p:nvPr/>
              </p:nvCxnSpPr>
              <p:spPr bwMode="auto">
                <a:xfrm>
                  <a:off x="529969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2DF848CE-7E3E-E94B-9004-40AD07A2F2BF}"/>
                    </a:ext>
                  </a:extLst>
                </p:cNvPr>
                <p:cNvCxnSpPr/>
                <p:nvPr/>
              </p:nvCxnSpPr>
              <p:spPr bwMode="auto">
                <a:xfrm>
                  <a:off x="657179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6AA6296B-B9E8-A343-8E65-B2DA20347708}"/>
                    </a:ext>
                  </a:extLst>
                </p:cNvPr>
                <p:cNvCxnSpPr/>
                <p:nvPr/>
              </p:nvCxnSpPr>
              <p:spPr bwMode="auto">
                <a:xfrm>
                  <a:off x="7694188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150365EE-76C3-484B-859A-9BB45AFC32C3}"/>
                    </a:ext>
                  </a:extLst>
                </p:cNvPr>
                <p:cNvCxnSpPr/>
                <p:nvPr/>
              </p:nvCxnSpPr>
              <p:spPr bwMode="auto">
                <a:xfrm>
                  <a:off x="8255384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F7BFE404-9D20-9547-870E-07AD4B2AB94E}"/>
                    </a:ext>
                  </a:extLst>
                </p:cNvPr>
                <p:cNvCxnSpPr/>
                <p:nvPr/>
              </p:nvCxnSpPr>
              <p:spPr bwMode="auto">
                <a:xfrm>
                  <a:off x="8816580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C6F51943-722B-5448-8909-B7E62414857B}"/>
                    </a:ext>
                  </a:extLst>
                </p:cNvPr>
                <p:cNvCxnSpPr/>
                <p:nvPr/>
              </p:nvCxnSpPr>
              <p:spPr bwMode="auto">
                <a:xfrm>
                  <a:off x="9377776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4E6A5590-7AA2-C146-AB5B-B230924377D0}"/>
                    </a:ext>
                  </a:extLst>
                </p:cNvPr>
                <p:cNvCxnSpPr/>
                <p:nvPr/>
              </p:nvCxnSpPr>
              <p:spPr bwMode="auto">
                <a:xfrm>
                  <a:off x="993897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082471CA-6B1B-A84E-918C-8CB416B7EBB6}"/>
                    </a:ext>
                  </a:extLst>
                </p:cNvPr>
                <p:cNvCxnSpPr/>
                <p:nvPr/>
              </p:nvCxnSpPr>
              <p:spPr bwMode="auto">
                <a:xfrm>
                  <a:off x="3346191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82C5233D-CA1C-F840-AEB8-0FC63FA39962}"/>
                    </a:ext>
                  </a:extLst>
                </p:cNvPr>
                <p:cNvCxnSpPr/>
                <p:nvPr/>
              </p:nvCxnSpPr>
              <p:spPr bwMode="auto">
                <a:xfrm>
                  <a:off x="5599029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线连接符 53">
                  <a:extLst>
                    <a:ext uri="{FF2B5EF4-FFF2-40B4-BE49-F238E27FC236}">
                      <a16:creationId xmlns:a16="http://schemas.microsoft.com/office/drawing/2014/main" id="{E5418B70-9C8F-914D-8DC7-9986E2471AE5}"/>
                    </a:ext>
                  </a:extLst>
                </p:cNvPr>
                <p:cNvCxnSpPr/>
                <p:nvPr/>
              </p:nvCxnSpPr>
              <p:spPr bwMode="auto">
                <a:xfrm>
                  <a:off x="7132992" y="5681544"/>
                  <a:ext cx="0" cy="50405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D162A6F-0BBB-2C4B-AD71-1FA5C5DEFD7D}"/>
                  </a:ext>
                </a:extLst>
              </p:cNvPr>
              <p:cNvSpPr txBox="1"/>
              <p:nvPr/>
            </p:nvSpPr>
            <p:spPr>
              <a:xfrm>
                <a:off x="817361" y="4005064"/>
                <a:ext cx="346982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A31687-242F-F747-BB29-2153748A4AC8}"/>
                  </a:ext>
                </a:extLst>
              </p:cNvPr>
              <p:cNvSpPr txBox="1"/>
              <p:nvPr/>
            </p:nvSpPr>
            <p:spPr>
              <a:xfrm>
                <a:off x="203460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-126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3F57FC4-8871-774B-A02D-A6ABD4D2FC18}"/>
                  </a:ext>
                </a:extLst>
              </p:cNvPr>
              <p:cNvSpPr txBox="1"/>
              <p:nvPr/>
            </p:nvSpPr>
            <p:spPr>
              <a:xfrm>
                <a:off x="3310187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-125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785FF5-38D0-B647-8898-4B486A2CAB5F}"/>
                  </a:ext>
                </a:extLst>
              </p:cNvPr>
              <p:cNvSpPr txBox="1"/>
              <p:nvPr/>
            </p:nvSpPr>
            <p:spPr>
              <a:xfrm>
                <a:off x="5666465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-124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5215203-3517-574B-9EBE-EBA1F4FCF8BC}"/>
                  </a:ext>
                </a:extLst>
              </p:cNvPr>
              <p:cNvSpPr txBox="1"/>
              <p:nvPr/>
            </p:nvSpPr>
            <p:spPr>
              <a:xfrm>
                <a:off x="10382989" y="4005064"/>
                <a:ext cx="734290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-123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CCCCF76-F0B4-6F44-844C-BA3AC9E8C45E}"/>
                  </a:ext>
                </a:extLst>
              </p:cNvPr>
              <p:cNvSpPr txBox="1"/>
              <p:nvPr/>
            </p:nvSpPr>
            <p:spPr>
              <a:xfrm>
                <a:off x="11136560" y="4005064"/>
                <a:ext cx="655047" cy="38583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spc="1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0" lang="en-US" altLang="zh-CN" sz="1800" spc="100" baseline="30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128</a:t>
                </a:r>
                <a:endParaRPr kumimoji="0" lang="zh-CN" altLang="en-US" sz="1800" b="0" i="0" u="none" strike="noStrike" kern="1200" cap="none" spc="100" normalizeH="0" baseline="3000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C9569DC-C651-8841-B9FB-AEBD7CBFFAD2}"/>
                </a:ext>
              </a:extLst>
            </p:cNvPr>
            <p:cNvSpPr txBox="1"/>
            <p:nvPr/>
          </p:nvSpPr>
          <p:spPr>
            <a:xfrm>
              <a:off x="1059579" y="3194363"/>
              <a:ext cx="3553473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[</a:t>
              </a:r>
              <a:r>
                <a:rPr kumimoji="0" lang="en-US" altLang="zh-CN" sz="18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1.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0…0×2</a:t>
              </a:r>
              <a:r>
                <a:rPr kumimoji="0" lang="en-US" altLang="zh-CN" sz="1800" spc="1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zh-CN" altLang="en-US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 </a:t>
              </a:r>
              <a:r>
                <a:rPr kumimoji="0" lang="en-US" altLang="zh-CN" sz="1800" b="1" spc="100" dirty="0">
                  <a:solidFill>
                    <a:srgbClr val="6B087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1.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1…1×2</a:t>
              </a:r>
              <a:r>
                <a:rPr kumimoji="0" lang="en-US" altLang="zh-CN" sz="1800" spc="100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-126</a:t>
              </a:r>
              <a:r>
                <a:rPr kumimoji="0" lang="en-US" altLang="zh-CN" sz="1800" spc="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]</a:t>
              </a:r>
              <a:endParaRPr kumimoji="0" lang="zh-CN" altLang="en-US" sz="1800" b="0" i="0" u="none" strike="noStrike" kern="1200" cap="none" spc="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115712" name="直线连接符 115711">
              <a:extLst>
                <a:ext uri="{FF2B5EF4-FFF2-40B4-BE49-F238E27FC236}">
                  <a16:creationId xmlns:a16="http://schemas.microsoft.com/office/drawing/2014/main" id="{4AF76D7F-98B4-954F-AB16-27AB0DAB00C3}"/>
                </a:ext>
              </a:extLst>
            </p:cNvPr>
            <p:cNvCxnSpPr/>
            <p:nvPr/>
          </p:nvCxnSpPr>
          <p:spPr bwMode="auto">
            <a:xfrm flipH="1" flipV="1">
              <a:off x="1349849" y="3562043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889592E-2005-8D4A-881D-BBD20DFB4406}"/>
                </a:ext>
              </a:extLst>
            </p:cNvPr>
            <p:cNvCxnSpPr/>
            <p:nvPr/>
          </p:nvCxnSpPr>
          <p:spPr bwMode="auto">
            <a:xfrm flipV="1">
              <a:off x="3399337" y="3555423"/>
              <a:ext cx="824455" cy="4880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719" name="左中括号 115718">
            <a:extLst>
              <a:ext uri="{FF2B5EF4-FFF2-40B4-BE49-F238E27FC236}">
                <a16:creationId xmlns:a16="http://schemas.microsoft.com/office/drawing/2014/main" id="{E624DB0A-1D8C-214F-996E-A5BE796BEB81}"/>
              </a:ext>
            </a:extLst>
          </p:cNvPr>
          <p:cNvSpPr/>
          <p:nvPr/>
        </p:nvSpPr>
        <p:spPr bwMode="auto">
          <a:xfrm>
            <a:off x="10868651" y="4161974"/>
            <a:ext cx="1280575" cy="550962"/>
          </a:xfrm>
          <a:prstGeom prst="leftBracket">
            <a:avLst>
              <a:gd name="adj" fmla="val 28945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GAP</a:t>
            </a:r>
            <a:endParaRPr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107FB2-8825-C245-ADC3-2F59CE5C32FC}"/>
              </a:ext>
            </a:extLst>
          </p:cNvPr>
          <p:cNvSpPr txBox="1"/>
          <p:nvPr/>
        </p:nvSpPr>
        <p:spPr>
          <a:xfrm>
            <a:off x="-24603" y="5910232"/>
            <a:ext cx="355347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0.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0…0×2</a:t>
            </a:r>
            <a:r>
              <a:rPr kumimoji="0" lang="en-US" altLang="zh-CN" sz="1800" spc="1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-126</a:t>
            </a:r>
            <a:r>
              <a:rPr kumimoji="0" lang="zh-CN" altLang="en-US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0.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1…1×2</a:t>
            </a:r>
            <a:r>
              <a:rPr kumimoji="0" lang="en-US" altLang="zh-CN" sz="1800" spc="1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-126</a:t>
            </a:r>
            <a:r>
              <a:rPr kumimoji="0" lang="en-US" altLang="zh-CN" sz="18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endParaRPr kumimoji="0" lang="zh-CN" altLang="en-US" sz="1800" b="0" i="0" u="none" strike="noStrike" kern="1200" cap="none" spc="10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8502DD9D-B445-6C45-90DD-8C65271840CF}"/>
              </a:ext>
            </a:extLst>
          </p:cNvPr>
          <p:cNvCxnSpPr/>
          <p:nvPr/>
        </p:nvCxnSpPr>
        <p:spPr bwMode="auto">
          <a:xfrm flipH="1">
            <a:off x="217218" y="5388135"/>
            <a:ext cx="824455" cy="488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93C093B-B8E3-5D41-97DA-7373A67A22BE}"/>
              </a:ext>
            </a:extLst>
          </p:cNvPr>
          <p:cNvCxnSpPr/>
          <p:nvPr/>
        </p:nvCxnSpPr>
        <p:spPr bwMode="auto">
          <a:xfrm>
            <a:off x="2266706" y="5381515"/>
            <a:ext cx="824455" cy="488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CB49C2F5-73AD-5044-B9E1-01CCDE55FB70}"/>
              </a:ext>
            </a:extLst>
          </p:cNvPr>
          <p:cNvCxnSpPr/>
          <p:nvPr/>
        </p:nvCxnSpPr>
        <p:spPr bwMode="auto">
          <a:xfrm>
            <a:off x="1126116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183D4B06-6086-0F49-9F88-957AF41FD83D}"/>
              </a:ext>
            </a:extLst>
          </p:cNvPr>
          <p:cNvCxnSpPr/>
          <p:nvPr/>
        </p:nvCxnSpPr>
        <p:spPr bwMode="auto">
          <a:xfrm>
            <a:off x="1276896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ACBFED21-E7B4-2A45-B863-9C0F7CCEE6B3}"/>
              </a:ext>
            </a:extLst>
          </p:cNvPr>
          <p:cNvCxnSpPr/>
          <p:nvPr/>
        </p:nvCxnSpPr>
        <p:spPr bwMode="auto">
          <a:xfrm>
            <a:off x="142767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73FC8F7-8137-4245-AAFE-9BB51BBF2F45}"/>
              </a:ext>
            </a:extLst>
          </p:cNvPr>
          <p:cNvCxnSpPr/>
          <p:nvPr/>
        </p:nvCxnSpPr>
        <p:spPr bwMode="auto">
          <a:xfrm>
            <a:off x="157845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1B1236D-41E0-2047-BE4A-A6823B34B4A4}"/>
              </a:ext>
            </a:extLst>
          </p:cNvPr>
          <p:cNvCxnSpPr/>
          <p:nvPr/>
        </p:nvCxnSpPr>
        <p:spPr bwMode="auto">
          <a:xfrm>
            <a:off x="172923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DC5F631-60C7-BF40-ADBE-753AFE3CB1EC}"/>
              </a:ext>
            </a:extLst>
          </p:cNvPr>
          <p:cNvCxnSpPr/>
          <p:nvPr/>
        </p:nvCxnSpPr>
        <p:spPr bwMode="auto">
          <a:xfrm>
            <a:off x="188001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E3C508-F9A4-B144-A7F3-955CF6C16327}"/>
              </a:ext>
            </a:extLst>
          </p:cNvPr>
          <p:cNvCxnSpPr/>
          <p:nvPr/>
        </p:nvCxnSpPr>
        <p:spPr bwMode="auto">
          <a:xfrm>
            <a:off x="2030797" y="4201006"/>
            <a:ext cx="0" cy="4824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84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nimBg="1"/>
      <p:bldP spid="1157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3" y="351456"/>
            <a:ext cx="21962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11876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特殊值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B855E3E0-206B-E347-9234-2C93DAE23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7428" y="1199517"/>
            <a:ext cx="10668839" cy="5109208"/>
          </a:xfrm>
          <a:ln/>
        </p:spPr>
        <p:txBody>
          <a:bodyPr/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6B0874"/>
                </a:solidFill>
              </a:rPr>
              <a:t>条件</a:t>
            </a:r>
            <a:r>
              <a:rPr lang="en-US" b="1" dirty="0">
                <a:solidFill>
                  <a:srgbClr val="6B0874"/>
                </a:solidFill>
              </a:rPr>
              <a:t>: </a:t>
            </a:r>
            <a:r>
              <a:rPr lang="en-US" dirty="0">
                <a:solidFill>
                  <a:srgbClr val="6B0874"/>
                </a:solidFill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/>
                </a:solidFill>
                <a:cs typeface="Courier New"/>
                <a:sym typeface="Monaco" charset="0"/>
              </a:rPr>
              <a:t>111…1</a:t>
            </a:r>
            <a:endParaRPr lang="en-US" b="1" dirty="0">
              <a:solidFill>
                <a:schemeClr val="accent2"/>
              </a:solidFill>
              <a:cs typeface="Courier New"/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endParaRPr lang="en-US" dirty="0"/>
          </a:p>
          <a:p>
            <a:pPr marL="0" indent="0">
              <a:buClr>
                <a:srgbClr val="6B0874"/>
              </a:buClr>
              <a:buNone/>
            </a:pPr>
            <a:r>
              <a:rPr lang="en-US" altLang="zh-CN" b="1" dirty="0">
                <a:solidFill>
                  <a:srgbClr val="6B0874"/>
                </a:solidFill>
              </a:rPr>
              <a:t>①</a:t>
            </a:r>
            <a:r>
              <a:rPr lang="zh-CN" altLang="en-US" dirty="0"/>
              <a:t> </a:t>
            </a:r>
            <a:r>
              <a:rPr lang="en-US" dirty="0">
                <a:solidFill>
                  <a:srgbClr val="6B0874"/>
                </a:solidFill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  <a:cs typeface="Courier New"/>
                <a:sym typeface="Monaco" charset="0"/>
              </a:rPr>
              <a:t>000…0</a:t>
            </a:r>
            <a:endParaRPr lang="en-US" b="1" dirty="0">
              <a:solidFill>
                <a:schemeClr val="accent2"/>
              </a:solidFill>
              <a:cs typeface="Courier New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表示：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无穷</a:t>
            </a:r>
            <a:r>
              <a:rPr 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(infinity)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 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溢出的运算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正无穷、负无穷。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1.0/0.0 = −1.0/−0.0 = +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 1.0/−0.0 = −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endParaRPr lang="en-US" dirty="0"/>
          </a:p>
          <a:p>
            <a:pPr marL="0" indent="0">
              <a:buClr>
                <a:srgbClr val="6B0874"/>
              </a:buClr>
              <a:buNone/>
            </a:pPr>
            <a:r>
              <a:rPr lang="en-US" altLang="zh-CN" b="1" dirty="0">
                <a:solidFill>
                  <a:srgbClr val="6B0874"/>
                </a:solidFill>
              </a:rPr>
              <a:t>②</a:t>
            </a:r>
            <a:r>
              <a:rPr lang="en-US" dirty="0"/>
              <a:t> </a:t>
            </a:r>
            <a:r>
              <a:rPr lang="en-US" dirty="0">
                <a:solidFill>
                  <a:srgbClr val="6B0874"/>
                </a:solidFill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Courier New"/>
                <a:sym typeface="Monaco" charset="0"/>
              </a:rPr>
              <a:t>000…0</a:t>
            </a:r>
            <a:endParaRPr lang="en-US" b="1" dirty="0">
              <a:solidFill>
                <a:schemeClr val="accent2"/>
              </a:solidFill>
              <a:cs typeface="Courier New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表示：</a:t>
            </a:r>
            <a:r>
              <a:rPr lang="zh-CN" alt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不是一个数</a:t>
            </a:r>
            <a:r>
              <a:rPr 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Not-a-Number (</a:t>
            </a:r>
            <a:r>
              <a:rPr lang="en-US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没有数值结果（实数或无穷）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1" indent="-342900"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sqrt(–1),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−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,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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  <a:sym typeface="Symbol"/>
              </a:rPr>
              <a:t>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pple Symbols" charset="0"/>
              </a:rPr>
              <a:t> 0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3" y="351456"/>
            <a:ext cx="280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205176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总结与练习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2CD9CD-47E1-A84F-A185-053993D33A1A}"/>
              </a:ext>
            </a:extLst>
          </p:cNvPr>
          <p:cNvGrpSpPr/>
          <p:nvPr/>
        </p:nvGrpSpPr>
        <p:grpSpPr>
          <a:xfrm>
            <a:off x="660604" y="881034"/>
            <a:ext cx="10870791" cy="2344532"/>
            <a:chOff x="660604" y="881034"/>
            <a:chExt cx="10870791" cy="23445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D83645-8C9B-984A-9F88-B16D9F00A7AB}"/>
                </a:ext>
              </a:extLst>
            </p:cNvPr>
            <p:cNvGrpSpPr/>
            <p:nvPr/>
          </p:nvGrpSpPr>
          <p:grpSpPr>
            <a:xfrm>
              <a:off x="660604" y="881034"/>
              <a:ext cx="10870791" cy="2344532"/>
              <a:chOff x="2084304" y="1558170"/>
              <a:chExt cx="7665833" cy="1653311"/>
            </a:xfrm>
          </p:grpSpPr>
          <p:sp>
            <p:nvSpPr>
              <p:cNvPr id="6" name="Line 4">
                <a:extLst>
                  <a:ext uri="{FF2B5EF4-FFF2-40B4-BE49-F238E27FC236}">
                    <a16:creationId xmlns:a16="http://schemas.microsoft.com/office/drawing/2014/main" id="{9CEC1BBD-B9AA-2C42-B5B1-03598411C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6804" y="2429272"/>
                <a:ext cx="73152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7" name="Line 5">
                <a:extLst>
                  <a:ext uri="{FF2B5EF4-FFF2-40B4-BE49-F238E27FC236}">
                    <a16:creationId xmlns:a16="http://schemas.microsoft.com/office/drawing/2014/main" id="{546AD8F7-04ED-4947-8770-B5AAA53D4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68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751E6317-AFE2-EE49-A0DC-1FC1EE200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420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9E79D290-0092-8A40-B1D7-5E792008E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58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0816D92E-FEDE-8045-98A2-BAD1C71F4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3850" y="1558170"/>
                <a:ext cx="430683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>
                    <a:latin typeface="+mn-lt"/>
                  </a:rPr>
                  <a:t>+</a:t>
                </a:r>
                <a:r>
                  <a:rPr lang="en-US" sz="3200" dirty="0">
                    <a:latin typeface="+mn-lt"/>
                    <a:sym typeface="Symbol"/>
                  </a:rPr>
                  <a:t></a:t>
                </a:r>
                <a:endParaRPr lang="en-US" sz="3200" dirty="0">
                  <a:latin typeface="+mn-lt"/>
                  <a:ea typeface="Symbol" pitchFamily="18" charset="2"/>
                  <a:cs typeface="Symbol" pitchFamily="18" charset="2"/>
                  <a:sym typeface="Symbol" pitchFamily="18" charset="2"/>
                </a:endParaRPr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98BCCB16-C718-724E-B188-DF0C40DB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868" y="1558170"/>
                <a:ext cx="430683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>
                    <a:latin typeface="+mn-lt"/>
                  </a:rPr>
                  <a:t>−</a:t>
                </a:r>
                <a:r>
                  <a:rPr lang="en-US" sz="3200" dirty="0">
                    <a:latin typeface="+mn-lt"/>
                    <a:sym typeface="Symbol"/>
                  </a:rPr>
                  <a:t></a:t>
                </a:r>
                <a:endParaRPr lang="en-US" sz="3200" dirty="0">
                  <a:latin typeface="+mn-lt"/>
                  <a:ea typeface="Symbol" pitchFamily="18" charset="2"/>
                  <a:cs typeface="Symbol" pitchFamily="18" charset="2"/>
                  <a:sym typeface="Symbol" pitchFamily="18" charset="2"/>
                </a:endParaRP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7D067F1-36CF-DE4F-A28D-E730C9963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028" y="2809962"/>
                <a:ext cx="374163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>
                    <a:latin typeface="+mn-lt"/>
                    <a:ea typeface="Symbol" pitchFamily="18" charset="2"/>
                    <a:cs typeface="Symbol" pitchFamily="18" charset="2"/>
                    <a:sym typeface="Symbol"/>
                  </a:rPr>
                  <a:t></a:t>
                </a:r>
                <a:r>
                  <a:rPr lang="en-US" sz="3200" dirty="0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0</a:t>
                </a:r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D9F3210D-1CBB-B743-8BEB-1972F3201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60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BEAD7C6-04FE-0B4B-AA7E-5C004AF1D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0850" y="2061091"/>
                <a:ext cx="1251354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+</a:t>
                </a:r>
                <a:r>
                  <a:rPr lang="en-US" sz="3200" dirty="0" err="1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Denorm</a:t>
                </a:r>
                <a:endParaRPr lang="en-US" sz="3200" dirty="0">
                  <a:latin typeface="+mn-lt"/>
                  <a:ea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2C2281C1-C4BA-614A-9B9F-E13E7D64E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1991" y="2056843"/>
                <a:ext cx="1685428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+Normalized</a:t>
                </a: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630D1B2E-4206-C144-B749-04778CDC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6604" y="2062560"/>
                <a:ext cx="1251354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>
                    <a:latin typeface="+mn-lt"/>
                  </a:rPr>
                  <a:t>−</a:t>
                </a:r>
                <a:r>
                  <a:rPr lang="en-US" sz="3200" dirty="0" err="1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Denorm</a:t>
                </a:r>
                <a:endParaRPr lang="en-US" sz="3200" dirty="0">
                  <a:latin typeface="+mn-lt"/>
                  <a:ea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2B20126-B549-C747-BB73-D6295D619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6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2D0207C-D44B-5E4D-A42B-1777B4EE2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983" y="2035889"/>
                <a:ext cx="1685428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>
                    <a:latin typeface="+mn-lt"/>
                  </a:rPr>
                  <a:t>−</a:t>
                </a:r>
                <a:r>
                  <a:rPr lang="en-US" sz="3200" dirty="0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Normalized</a:t>
                </a:r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5F5280F3-1A0B-BA4E-A6E0-BD67352F6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0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DF2A315-9DA9-7C45-8156-51575AF3D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4404" y="2276872"/>
                <a:ext cx="0" cy="3048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21CACA2F-FD36-B842-9EF6-C7945C68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66893" y="1870486"/>
                <a:ext cx="0" cy="71118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608AF9A5-A9FF-BD4D-8489-EDA254116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1603" y="1870486"/>
                <a:ext cx="1" cy="71118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A4618568-A03F-774E-8710-F63D990FD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636989" y="2495947"/>
                <a:ext cx="228600" cy="3810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93B8CE48-A05E-0C43-9E9B-1DDFF7628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916367" y="2495947"/>
                <a:ext cx="228600" cy="3810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 sz="6000">
                  <a:latin typeface="+mn-lt"/>
                </a:endParaRPr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240DFEC8-A973-0343-8E92-BC88689B0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501" y="2809962"/>
                <a:ext cx="384336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+0</a:t>
                </a: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8A6D6FDD-EC52-3F49-AE58-A7B3E59F8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304" y="2809962"/>
                <a:ext cx="633025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 err="1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NaN</a:t>
                </a:r>
                <a:endParaRPr lang="en-US" sz="3200" dirty="0">
                  <a:latin typeface="+mn-lt"/>
                  <a:ea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7CEB08D9-6656-A34F-BE1F-57A83C1CA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7112" y="2809962"/>
                <a:ext cx="633025" cy="401519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sz="3200" dirty="0" err="1">
                    <a:latin typeface="+mn-lt"/>
                    <a:ea typeface="Calibri" charset="0"/>
                    <a:cs typeface="Calibri" charset="0"/>
                    <a:sym typeface="Calibri" charset="0"/>
                  </a:rPr>
                  <a:t>NaN</a:t>
                </a:r>
                <a:endParaRPr lang="en-US" sz="3200" dirty="0">
                  <a:latin typeface="+mn-lt"/>
                  <a:ea typeface="Calibri" charset="0"/>
                  <a:cs typeface="Calibri" charset="0"/>
                  <a:sym typeface="Calibri" charset="0"/>
                </a:endParaRPr>
              </a:p>
            </p:txBody>
          </p:sp>
        </p:grpSp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683398D0-FE1B-2C4E-ADAF-7B0FCA5346E7}"/>
                </a:ext>
              </a:extLst>
            </p:cNvPr>
            <p:cNvCxnSpPr/>
            <p:nvPr/>
          </p:nvCxnSpPr>
          <p:spPr bwMode="auto">
            <a:xfrm flipH="1">
              <a:off x="701253" y="2332445"/>
              <a:ext cx="161429" cy="418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7FFF7EB2-C870-C44E-8522-1CBE6613D619}"/>
                </a:ext>
              </a:extLst>
            </p:cNvPr>
            <p:cNvCxnSpPr/>
            <p:nvPr/>
          </p:nvCxnSpPr>
          <p:spPr bwMode="auto">
            <a:xfrm>
              <a:off x="1293350" y="2332445"/>
              <a:ext cx="161429" cy="418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178C294E-23E0-0046-8C38-C6BE73BB2705}"/>
                </a:ext>
              </a:extLst>
            </p:cNvPr>
            <p:cNvCxnSpPr/>
            <p:nvPr/>
          </p:nvCxnSpPr>
          <p:spPr bwMode="auto">
            <a:xfrm flipH="1">
              <a:off x="10667299" y="2326662"/>
              <a:ext cx="161429" cy="418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70A1E63-F23B-FF40-BAD2-8785A0C38311}"/>
                </a:ext>
              </a:extLst>
            </p:cNvPr>
            <p:cNvCxnSpPr/>
            <p:nvPr/>
          </p:nvCxnSpPr>
          <p:spPr bwMode="auto">
            <a:xfrm>
              <a:off x="11259396" y="2326662"/>
              <a:ext cx="161429" cy="418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5CC78F-0155-A14B-B4DD-BE9B82329B3F}"/>
              </a:ext>
            </a:extLst>
          </p:cNvPr>
          <p:cNvGrpSpPr/>
          <p:nvPr/>
        </p:nvGrpSpPr>
        <p:grpSpPr>
          <a:xfrm>
            <a:off x="346059" y="4028561"/>
            <a:ext cx="11428549" cy="988748"/>
            <a:chOff x="685669" y="3785219"/>
            <a:chExt cx="8783333" cy="759895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DB12A1F-E5DE-7642-95E0-89250E00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304DC2-614D-E243-B68D-D755C95B2ED4}"/>
                </a:ext>
              </a:extLst>
            </p:cNvPr>
            <p:cNvSpPr txBox="1"/>
            <p:nvPr/>
          </p:nvSpPr>
          <p:spPr>
            <a:xfrm>
              <a:off x="685669" y="3785219"/>
              <a:ext cx="5227259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①IEEE754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+0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80C5B5-B127-0244-8474-C4FD825E7D4B}"/>
              </a:ext>
            </a:extLst>
          </p:cNvPr>
          <p:cNvGrpSpPr/>
          <p:nvPr/>
        </p:nvGrpSpPr>
        <p:grpSpPr>
          <a:xfrm>
            <a:off x="346059" y="5108676"/>
            <a:ext cx="11428549" cy="994171"/>
            <a:chOff x="685669" y="3781051"/>
            <a:chExt cx="8783333" cy="764063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D568718-D29A-3943-8F29-3E322BED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A98A45A-6501-0742-9621-D36D2C0508B5}"/>
                </a:ext>
              </a:extLst>
            </p:cNvPr>
            <p:cNvSpPr txBox="1"/>
            <p:nvPr/>
          </p:nvSpPr>
          <p:spPr>
            <a:xfrm>
              <a:off x="685669" y="3781051"/>
              <a:ext cx="5227259" cy="28384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②IEEE754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424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3" y="351456"/>
            <a:ext cx="280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205176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总结与练习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5CC78F-0155-A14B-B4DD-BE9B82329B3F}"/>
              </a:ext>
            </a:extLst>
          </p:cNvPr>
          <p:cNvGrpSpPr>
            <a:grpSpLocks noChangeAspect="1"/>
          </p:cNvGrpSpPr>
          <p:nvPr/>
        </p:nvGrpSpPr>
        <p:grpSpPr>
          <a:xfrm>
            <a:off x="346843" y="1616227"/>
            <a:ext cx="11430000" cy="985784"/>
            <a:chOff x="685669" y="3787592"/>
            <a:chExt cx="8783333" cy="75752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DB12A1F-E5DE-7642-95E0-89250E00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304DC2-614D-E243-B68D-D755C95B2ED4}"/>
                </a:ext>
              </a:extLst>
            </p:cNvPr>
            <p:cNvSpPr txBox="1"/>
            <p:nvPr/>
          </p:nvSpPr>
          <p:spPr>
            <a:xfrm>
              <a:off x="685669" y="3787592"/>
              <a:ext cx="5227259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③IEEE754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+∞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80C5B5-B127-0244-8474-C4FD825E7D4B}"/>
              </a:ext>
            </a:extLst>
          </p:cNvPr>
          <p:cNvGrpSpPr>
            <a:grpSpLocks noChangeAspect="1"/>
          </p:cNvGrpSpPr>
          <p:nvPr/>
        </p:nvGrpSpPr>
        <p:grpSpPr>
          <a:xfrm>
            <a:off x="346843" y="2696347"/>
            <a:ext cx="11430000" cy="991204"/>
            <a:chOff x="685669" y="3783427"/>
            <a:chExt cx="8783333" cy="761687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D568718-D29A-3943-8F29-3E322BED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A98A45A-6501-0742-9621-D36D2C0508B5}"/>
                </a:ext>
              </a:extLst>
            </p:cNvPr>
            <p:cNvSpPr txBox="1"/>
            <p:nvPr/>
          </p:nvSpPr>
          <p:spPr>
            <a:xfrm>
              <a:off x="685669" y="3783427"/>
              <a:ext cx="5227259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④IEEE754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-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∞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D1F0D08-490B-384A-BA9A-EB97DFCB3B40}"/>
              </a:ext>
            </a:extLst>
          </p:cNvPr>
          <p:cNvGrpSpPr>
            <a:grpSpLocks noChangeAspect="1"/>
          </p:cNvGrpSpPr>
          <p:nvPr/>
        </p:nvGrpSpPr>
        <p:grpSpPr>
          <a:xfrm>
            <a:off x="406357" y="4005064"/>
            <a:ext cx="11430000" cy="985784"/>
            <a:chOff x="685669" y="3787592"/>
            <a:chExt cx="8783333" cy="75752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68D51C5-9101-184F-84CB-BEE9E5068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F844F5-904A-5940-A741-B3566632DE8A}"/>
                </a:ext>
              </a:extLst>
            </p:cNvPr>
            <p:cNvSpPr txBox="1"/>
            <p:nvPr/>
          </p:nvSpPr>
          <p:spPr>
            <a:xfrm>
              <a:off x="685669" y="3787592"/>
              <a:ext cx="5227259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⑤IEEE754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NaN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编码，当做无符号整数值最小的是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584137A-B522-B24E-8C96-6068903252BC}"/>
              </a:ext>
            </a:extLst>
          </p:cNvPr>
          <p:cNvGrpSpPr>
            <a:grpSpLocks noChangeAspect="1"/>
          </p:cNvGrpSpPr>
          <p:nvPr/>
        </p:nvGrpSpPr>
        <p:grpSpPr>
          <a:xfrm>
            <a:off x="406357" y="5085184"/>
            <a:ext cx="11430000" cy="991204"/>
            <a:chOff x="685669" y="3783427"/>
            <a:chExt cx="8783333" cy="76168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D5174DC-A34F-F841-A5FA-42D0DD7F6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C748F62-799E-2A47-AF54-C1EA24F7085B}"/>
                </a:ext>
              </a:extLst>
            </p:cNvPr>
            <p:cNvSpPr txBox="1"/>
            <p:nvPr/>
          </p:nvSpPr>
          <p:spPr>
            <a:xfrm>
              <a:off x="685669" y="3783427"/>
              <a:ext cx="5227259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⑥ 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NaN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编码，当做无符号整数值最大的是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40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BBDB3-2436-DD48-BFDB-0D349DA55DBE}"/>
              </a:ext>
            </a:extLst>
          </p:cNvPr>
          <p:cNvSpPr/>
          <p:nvPr/>
        </p:nvSpPr>
        <p:spPr bwMode="auto">
          <a:xfrm>
            <a:off x="-672753" y="351456"/>
            <a:ext cx="280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DE7C7AD-84AF-5446-98FB-58610F464F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205176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总结与练习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5CC78F-0155-A14B-B4DD-BE9B82329B3F}"/>
              </a:ext>
            </a:extLst>
          </p:cNvPr>
          <p:cNvGrpSpPr>
            <a:grpSpLocks noChangeAspect="1"/>
          </p:cNvGrpSpPr>
          <p:nvPr/>
        </p:nvGrpSpPr>
        <p:grpSpPr>
          <a:xfrm>
            <a:off x="346843" y="1616227"/>
            <a:ext cx="11430000" cy="985784"/>
            <a:chOff x="685669" y="3787592"/>
            <a:chExt cx="8783333" cy="75752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DB12A1F-E5DE-7642-95E0-89250E00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304DC2-614D-E243-B68D-D755C95B2ED4}"/>
                </a:ext>
              </a:extLst>
            </p:cNvPr>
            <p:cNvSpPr txBox="1"/>
            <p:nvPr/>
          </p:nvSpPr>
          <p:spPr>
            <a:xfrm>
              <a:off x="685669" y="3787592"/>
              <a:ext cx="5227259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⑦ 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Normalized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编码，当做无符号整数值最小的是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80C5B5-B127-0244-8474-C4FD825E7D4B}"/>
              </a:ext>
            </a:extLst>
          </p:cNvPr>
          <p:cNvGrpSpPr>
            <a:grpSpLocks noChangeAspect="1"/>
          </p:cNvGrpSpPr>
          <p:nvPr/>
        </p:nvGrpSpPr>
        <p:grpSpPr>
          <a:xfrm>
            <a:off x="346843" y="2696347"/>
            <a:ext cx="11430000" cy="991204"/>
            <a:chOff x="685669" y="3783427"/>
            <a:chExt cx="8783333" cy="761687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D568718-D29A-3943-8F29-3E322BED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A98A45A-6501-0742-9621-D36D2C0508B5}"/>
                </a:ext>
              </a:extLst>
            </p:cNvPr>
            <p:cNvSpPr txBox="1"/>
            <p:nvPr/>
          </p:nvSpPr>
          <p:spPr>
            <a:xfrm>
              <a:off x="685669" y="3783427"/>
              <a:ext cx="5227259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⑧ 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Normalized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编码，当做无符号整数值最大的是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99FFF40-834A-9549-9315-1160677B696D}"/>
              </a:ext>
            </a:extLst>
          </p:cNvPr>
          <p:cNvGrpSpPr>
            <a:grpSpLocks noChangeAspect="1"/>
          </p:cNvGrpSpPr>
          <p:nvPr/>
        </p:nvGrpSpPr>
        <p:grpSpPr>
          <a:xfrm>
            <a:off x="345666" y="3848475"/>
            <a:ext cx="11430001" cy="1000817"/>
            <a:chOff x="685668" y="3776040"/>
            <a:chExt cx="8783334" cy="76907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0D06D149-F7BF-E145-BC45-88AF4F332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7520D6-6562-1B4A-938A-6952F3D3633A}"/>
                </a:ext>
              </a:extLst>
            </p:cNvPr>
            <p:cNvSpPr txBox="1"/>
            <p:nvPr/>
          </p:nvSpPr>
          <p:spPr>
            <a:xfrm>
              <a:off x="685668" y="3776040"/>
              <a:ext cx="5470168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⑨IEEE754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Den</a:t>
              </a:r>
              <a:r>
                <a:rPr kumimoji="0" lang="en-US" altLang="zh-CN" sz="1800" b="0" i="0" u="none" strike="noStrike" kern="1200" cap="none" spc="1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ormalized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编码，当做无符号整数值最小的是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5085270-CC2F-104F-A82F-E5CDA946E28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66" y="4928595"/>
            <a:ext cx="11430001" cy="1006237"/>
            <a:chOff x="685668" y="3771875"/>
            <a:chExt cx="8783334" cy="77323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4D292363-20EA-F54B-B36C-DB06630B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02" y="4075214"/>
              <a:ext cx="8737600" cy="46990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95DBBC4-E02F-564A-9185-4F1FFA6E1222}"/>
                </a:ext>
              </a:extLst>
            </p:cNvPr>
            <p:cNvSpPr txBox="1"/>
            <p:nvPr/>
          </p:nvSpPr>
          <p:spPr>
            <a:xfrm>
              <a:off x="685668" y="3771875"/>
              <a:ext cx="5470167" cy="283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⑩ IEEE754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Denormalized</a:t>
              </a:r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编码，当做无符号整数值最大的是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585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从位组操作理解逻辑电路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CB126C0-AE2F-D64C-B30B-F6F654AF7E78}"/>
              </a:ext>
            </a:extLst>
          </p:cNvPr>
          <p:cNvSpPr/>
          <p:nvPr/>
        </p:nvSpPr>
        <p:spPr bwMode="auto">
          <a:xfrm>
            <a:off x="-672753" y="351456"/>
            <a:ext cx="306034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CEEBBA-BDA1-C84D-B7D2-27A04835B52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205176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整型计算补充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C153D6-2F02-2D4B-A935-74783DA7D104}"/>
              </a:ext>
            </a:extLst>
          </p:cNvPr>
          <p:cNvSpPr txBox="1"/>
          <p:nvPr/>
        </p:nvSpPr>
        <p:spPr>
          <a:xfrm>
            <a:off x="1838128" y="3782943"/>
            <a:ext cx="851574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X+~Y+1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==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X-Y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到底是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布尔运算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还是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补码机制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1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8B20B1E5-B18B-F94C-9E05-1B1005FA3C0A}"/>
              </a:ext>
            </a:extLst>
          </p:cNvPr>
          <p:cNvGrpSpPr/>
          <p:nvPr/>
        </p:nvGrpSpPr>
        <p:grpSpPr>
          <a:xfrm>
            <a:off x="514727" y="296652"/>
            <a:ext cx="3609102" cy="369332"/>
            <a:chOff x="514727" y="296652"/>
            <a:chExt cx="3609102" cy="36933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70CFA0F-B8E1-E741-8F1B-E9A12EA5230A}"/>
                </a:ext>
              </a:extLst>
            </p:cNvPr>
            <p:cNvSpPr txBox="1"/>
            <p:nvPr/>
          </p:nvSpPr>
          <p:spPr>
            <a:xfrm>
              <a:off x="514727" y="296652"/>
              <a:ext cx="1646605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Times New Roman" pitchFamily="18" charset="0"/>
                </a:rPr>
                <a:t>布尔“加法”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0D61865-6799-4442-AC51-4F4C53858F39}"/>
                </a:ext>
              </a:extLst>
            </p:cNvPr>
            <p:cNvSpPr txBox="1"/>
            <p:nvPr/>
          </p:nvSpPr>
          <p:spPr>
            <a:xfrm>
              <a:off x="1980293" y="296652"/>
              <a:ext cx="2143536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endPara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0A9CAB7-7F10-D249-93CA-038A6BDF7873}"/>
              </a:ext>
            </a:extLst>
          </p:cNvPr>
          <p:cNvGrpSpPr/>
          <p:nvPr/>
        </p:nvGrpSpPr>
        <p:grpSpPr>
          <a:xfrm>
            <a:off x="504129" y="827401"/>
            <a:ext cx="9948355" cy="369332"/>
            <a:chOff x="504129" y="827401"/>
            <a:chExt cx="9948355" cy="36933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90A540-9410-2943-AC5C-D322F232ADCD}"/>
                </a:ext>
              </a:extLst>
            </p:cNvPr>
            <p:cNvSpPr txBox="1"/>
            <p:nvPr/>
          </p:nvSpPr>
          <p:spPr>
            <a:xfrm>
              <a:off x="1980293" y="827401"/>
              <a:ext cx="8472191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-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(~y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1)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~y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~y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endPara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517EBCB-67DD-D64E-8C43-2CEF8A08D68E}"/>
                </a:ext>
              </a:extLst>
            </p:cNvPr>
            <p:cNvSpPr txBox="1"/>
            <p:nvPr/>
          </p:nvSpPr>
          <p:spPr>
            <a:xfrm>
              <a:off x="504129" y="827401"/>
              <a:ext cx="1646605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Times New Roman" pitchFamily="18" charset="0"/>
                </a:rPr>
                <a:t>布尔“减法”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6CBC773-D05B-0C46-9A12-37DEE1AA0C93}"/>
              </a:ext>
            </a:extLst>
          </p:cNvPr>
          <p:cNvSpPr txBox="1"/>
          <p:nvPr/>
        </p:nvSpPr>
        <p:spPr>
          <a:xfrm>
            <a:off x="102079" y="1700808"/>
            <a:ext cx="660904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全加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 err="1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kumimoji="0" lang="en-US" altLang="zh-CN" sz="1800" spc="100" baseline="-25000" dirty="0" err="1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" pitchFamily="2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50F20F-4F0A-994B-B6DD-4DDA31CFB613}"/>
              </a:ext>
            </a:extLst>
          </p:cNvPr>
          <p:cNvSpPr txBox="1"/>
          <p:nvPr/>
        </p:nvSpPr>
        <p:spPr>
          <a:xfrm>
            <a:off x="115632" y="2551976"/>
            <a:ext cx="633670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全减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kumimoji="0" lang="en-US" altLang="zh-CN" sz="1800" spc="100" baseline="-250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–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kumimoji="0" lang="zh-CN" altLang="en-US" sz="1800" i="0" u="none" strike="noStrike" kern="1200" cap="none" spc="100" normalizeH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" pitchFamily="2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A3F6072-A25D-BF4C-BC02-4EBEDBF6D93D}"/>
              </a:ext>
            </a:extLst>
          </p:cNvPr>
          <p:cNvSpPr txBox="1"/>
          <p:nvPr/>
        </p:nvSpPr>
        <p:spPr>
          <a:xfrm>
            <a:off x="94545" y="4227829"/>
            <a:ext cx="6429799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全减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spc="100" baseline="-250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(~X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)|(~X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3333CC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)|(Y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1425575" algn="l"/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 (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| B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3C4440C-B1CC-0B40-B518-4AE7BD8CB4D6}"/>
              </a:ext>
            </a:extLst>
          </p:cNvPr>
          <p:cNvSpPr txBox="1"/>
          <p:nvPr/>
        </p:nvSpPr>
        <p:spPr>
          <a:xfrm>
            <a:off x="103518" y="2141236"/>
            <a:ext cx="94451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全加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 err="1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kumimoji="0" lang="en-US" altLang="zh-CN" sz="1800" spc="100" baseline="-25000" dirty="0" err="1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~Y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1)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" pitchFamily="2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5ED3834-846C-AC44-B84B-3C2D6E7DCB7D}"/>
              </a:ext>
            </a:extLst>
          </p:cNvPr>
          <p:cNvGrpSpPr/>
          <p:nvPr/>
        </p:nvGrpSpPr>
        <p:grpSpPr>
          <a:xfrm>
            <a:off x="5758633" y="2033693"/>
            <a:ext cx="6336704" cy="958435"/>
            <a:chOff x="5758633" y="1736369"/>
            <a:chExt cx="6336704" cy="9584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EC7B3F9-73C2-954C-9DF4-0ED941643526}"/>
                </a:ext>
              </a:extLst>
            </p:cNvPr>
            <p:cNvSpPr/>
            <p:nvPr/>
          </p:nvSpPr>
          <p:spPr bwMode="auto">
            <a:xfrm>
              <a:off x="8108520" y="1792987"/>
              <a:ext cx="1440160" cy="461665"/>
            </a:xfrm>
            <a:prstGeom prst="rect">
              <a:avLst/>
            </a:prstGeom>
            <a:noFill/>
            <a:ln w="19050" cap="flat" cmpd="sng" algn="ctr">
              <a:solidFill>
                <a:srgbClr val="903E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A37F20A-E7A2-F34E-937E-C3503F22EBD0}"/>
                </a:ext>
              </a:extLst>
            </p:cNvPr>
            <p:cNvSpPr/>
            <p:nvPr/>
          </p:nvSpPr>
          <p:spPr bwMode="auto">
            <a:xfrm>
              <a:off x="5758633" y="2233139"/>
              <a:ext cx="693703" cy="461665"/>
            </a:xfrm>
            <a:prstGeom prst="rect">
              <a:avLst/>
            </a:prstGeom>
            <a:noFill/>
            <a:ln w="19050" cap="flat" cmpd="sng" algn="ctr">
              <a:solidFill>
                <a:srgbClr val="903E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6FC6C78-014A-FA42-8D91-918C20F09AAD}"/>
                </a:ext>
              </a:extLst>
            </p:cNvPr>
            <p:cNvSpPr txBox="1"/>
            <p:nvPr/>
          </p:nvSpPr>
          <p:spPr>
            <a:xfrm>
              <a:off x="9768408" y="1736369"/>
              <a:ext cx="2326929" cy="8876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altLang="zh-CN" sz="1800" b="1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800" b="1" i="0" u="none" strike="noStrike" kern="1200" cap="none" spc="10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i-1</a:t>
              </a:r>
              <a:r>
                <a: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~C</a:t>
              </a:r>
              <a:r>
                <a:rPr kumimoji="0" lang="en-US" altLang="zh-CN" sz="1800" b="1" i="0" u="none" strike="noStrike" kern="1200" cap="none" spc="10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i-1</a:t>
              </a:r>
              <a:r>
                <a:rPr kumimoji="0" lang="zh-CN" altLang="en-US" sz="18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时</a:t>
              </a:r>
              <a:r>
                <a:rPr kumimoji="0" lang="en-US" altLang="zh-CN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en-US" altLang="zh-CN" sz="1800" b="1" spc="100" baseline="-250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+~Y</a:t>
              </a:r>
              <a:r>
                <a:rPr kumimoji="0" lang="en-US" altLang="zh-CN" sz="1800" b="1" spc="100" baseline="-250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zh-CN" altLang="en-US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en-US" altLang="zh-CN" sz="1800" b="1" spc="100" baseline="-250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-Y</a:t>
              </a:r>
              <a:r>
                <a:rPr kumimoji="0" lang="en-US" altLang="zh-CN" sz="1800" b="1" spc="100" baseline="-250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endParaRPr lang="zh-CN" alt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54" name="右大括号 53">
              <a:extLst>
                <a:ext uri="{FF2B5EF4-FFF2-40B4-BE49-F238E27FC236}">
                  <a16:creationId xmlns:a16="http://schemas.microsoft.com/office/drawing/2014/main" id="{DE42E58C-7233-144D-927E-300A60D651A4}"/>
                </a:ext>
              </a:extLst>
            </p:cNvPr>
            <p:cNvSpPr/>
            <p:nvPr/>
          </p:nvSpPr>
          <p:spPr bwMode="auto">
            <a:xfrm>
              <a:off x="9656692" y="1792987"/>
              <a:ext cx="254932" cy="830997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7B999668-82B2-DA49-88EA-161E313FF926}"/>
              </a:ext>
            </a:extLst>
          </p:cNvPr>
          <p:cNvSpPr txBox="1"/>
          <p:nvPr/>
        </p:nvSpPr>
        <p:spPr>
          <a:xfrm>
            <a:off x="83332" y="3492289"/>
            <a:ext cx="6519029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全加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)|(X</a:t>
            </a:r>
            <a:r>
              <a:rPr kumimoji="0" lang="en-US" altLang="zh-CN" sz="1800" i="0" u="none" strike="noStrike" kern="1200" cap="none" spc="100" normalizeH="0" baseline="-2500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 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1425575" algn="l"/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44F4601-C889-A142-8F65-56E86ECCC565}"/>
              </a:ext>
            </a:extLst>
          </p:cNvPr>
          <p:cNvSpPr txBox="1"/>
          <p:nvPr/>
        </p:nvSpPr>
        <p:spPr>
          <a:xfrm>
            <a:off x="94545" y="4924320"/>
            <a:ext cx="651902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全加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(~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)|(~Y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BD9D1FF-D719-DF4F-A673-D4CD35C28AC3}"/>
              </a:ext>
            </a:extLst>
          </p:cNvPr>
          <p:cNvSpPr txBox="1"/>
          <p:nvPr/>
        </p:nvSpPr>
        <p:spPr>
          <a:xfrm>
            <a:off x="9984432" y="4107186"/>
            <a:ext cx="1836204" cy="94301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chemeClr val="tx1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b="1" i="0" u="none" strike="noStrike" kern="1200" cap="none" spc="10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~C</a:t>
            </a:r>
            <a:r>
              <a:rPr kumimoji="0" lang="en-US" altLang="zh-CN" sz="1800" b="1" i="0" u="none" strike="noStrike" kern="1200" cap="none" spc="10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chemeClr val="tx1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时</a:t>
            </a:r>
            <a:endParaRPr kumimoji="0" lang="en-US" altLang="zh-CN" sz="1800" spc="100" dirty="0">
              <a:solidFill>
                <a:schemeClr val="tx1"/>
              </a:solidFill>
              <a:latin typeface="Courier" pitchFamily="2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b="1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b="1" i="0" u="none" strike="noStrike" kern="1200" cap="none" spc="10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~C</a:t>
            </a:r>
            <a:r>
              <a:rPr kumimoji="0" lang="en-US" altLang="zh-CN" sz="1800" b="1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endParaRPr lang="zh-CN" altLang="en-US" b="1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39778A35-BA43-8543-AC02-84350612F754}"/>
              </a:ext>
            </a:extLst>
          </p:cNvPr>
          <p:cNvGraphicFramePr>
            <a:graphicFrameLocks noGrp="1"/>
          </p:cNvGraphicFramePr>
          <p:nvPr/>
        </p:nvGraphicFramePr>
        <p:xfrm>
          <a:off x="6510173" y="3508412"/>
          <a:ext cx="3474392" cy="1828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34299">
                  <a:extLst>
                    <a:ext uri="{9D8B030D-6E8A-4147-A177-3AD203B41FA5}">
                      <a16:colId xmlns:a16="http://schemas.microsoft.com/office/drawing/2014/main" val="1091224103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1683729934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4025531400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3911343068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1752828859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3818109511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3123073986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36429318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~x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~y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</a:t>
                      </a:r>
                      <a:r>
                        <a:rPr lang="en-US" sz="1050" u="none" strike="noStrike" baseline="-25000" dirty="0">
                          <a:effectLst/>
                        </a:rPr>
                        <a:t>i-1</a:t>
                      </a:r>
                      <a:endParaRPr lang="en-US" sz="105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B</a:t>
                      </a:r>
                      <a:r>
                        <a:rPr lang="en-US" sz="1050" u="none" strike="noStrike" baseline="-25000" dirty="0">
                          <a:effectLst/>
                        </a:rPr>
                        <a:t>i-1</a:t>
                      </a:r>
                      <a:endParaRPr lang="en-US" sz="105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B</a:t>
                      </a:r>
                      <a:r>
                        <a:rPr lang="en-US" sz="1050" u="none" strike="noStrike" baseline="-25000" dirty="0">
                          <a:effectLst/>
                        </a:rPr>
                        <a:t>i</a:t>
                      </a:r>
                      <a:endParaRPr lang="en-US" sz="105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7988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3928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298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34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926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757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3985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9432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928901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339ACAC4-5377-F343-BD1C-55614514CFA6}"/>
              </a:ext>
            </a:extLst>
          </p:cNvPr>
          <p:cNvSpPr/>
          <p:nvPr/>
        </p:nvSpPr>
        <p:spPr bwMode="auto">
          <a:xfrm>
            <a:off x="1762236" y="4594731"/>
            <a:ext cx="4117739" cy="675925"/>
          </a:xfrm>
          <a:prstGeom prst="rect">
            <a:avLst/>
          </a:prstGeom>
          <a:noFill/>
          <a:ln w="19050" cap="flat" cmpd="sng" algn="ctr">
            <a:solidFill>
              <a:srgbClr val="903ED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宋体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E1F55E6-4BC4-1D46-911C-AFCDE14647A9}"/>
              </a:ext>
            </a:extLst>
          </p:cNvPr>
          <p:cNvGrpSpPr/>
          <p:nvPr/>
        </p:nvGrpSpPr>
        <p:grpSpPr>
          <a:xfrm>
            <a:off x="2957989" y="5626927"/>
            <a:ext cx="5843971" cy="1122585"/>
            <a:chOff x="6348029" y="5242484"/>
            <a:chExt cx="5843971" cy="1122585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60619CA-A8EE-6D45-9E2E-4FD7102F389D}"/>
                </a:ext>
              </a:extLst>
            </p:cNvPr>
            <p:cNvSpPr txBox="1"/>
            <p:nvPr/>
          </p:nvSpPr>
          <p:spPr>
            <a:xfrm>
              <a:off x="6348029" y="5242484"/>
              <a:ext cx="5659812" cy="104028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布尔加减可扩展到位组</a:t>
              </a:r>
              <a:endPara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0" lang="en-US" altLang="zh-CN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en-US" altLang="zh-CN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zh-CN" altLang="en-US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~Y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en-US" altLang="zh-CN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en-US" altLang="zh-CN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X</a:t>
              </a:r>
              <a:r>
                <a:rPr kumimoji="0" lang="zh-CN" altLang="en-US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–</a:t>
              </a:r>
              <a:r>
                <a:rPr kumimoji="0" lang="en-US" altLang="zh-CN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zh-CN" altLang="en-US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 -</a:t>
              </a:r>
              <a:r>
                <a:rPr kumimoji="0" lang="en-US" altLang="zh-CN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51D99FE-97CA-6643-94B4-F2163397BD6B}"/>
                </a:ext>
              </a:extLst>
            </p:cNvPr>
            <p:cNvSpPr txBox="1"/>
            <p:nvPr/>
          </p:nvSpPr>
          <p:spPr>
            <a:xfrm>
              <a:off x="8367591" y="6057292"/>
              <a:ext cx="922018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kumimoji="0" lang="en-US" altLang="zh-CN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kumimoji="0" lang="zh-CN" altLang="en-US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即</a:t>
              </a:r>
              <a:r>
                <a:rPr kumimoji="0" lang="en-US" altLang="zh-CN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400" i="0" u="none" strike="noStrike" kern="1200" cap="none" spc="10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kumimoji="0" lang="en-US" altLang="zh-CN" sz="1400" i="0" u="none" strike="noStrike" kern="1200" cap="none" spc="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en-US" sz="14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A493381-B9D5-F34C-B85A-BDD79F786B95}"/>
                </a:ext>
              </a:extLst>
            </p:cNvPr>
            <p:cNvSpPr txBox="1"/>
            <p:nvPr/>
          </p:nvSpPr>
          <p:spPr>
            <a:xfrm>
              <a:off x="11269982" y="6057291"/>
              <a:ext cx="922018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kumimoji="0" lang="en-US" altLang="zh-CN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kumimoji="0" lang="zh-CN" altLang="en-US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即</a:t>
              </a:r>
              <a:r>
                <a:rPr kumimoji="0" lang="en-US" altLang="zh-CN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400" i="0" u="none" strike="noStrike" kern="1200" cap="none" spc="10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kumimoji="0" lang="en-US" altLang="zh-CN" sz="1400" i="0" u="none" strike="noStrike" kern="1200" cap="none" spc="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32" grpId="0"/>
      <p:bldP spid="49" grpId="0"/>
      <p:bldP spid="55" grpId="0"/>
      <p:bldP spid="60" grpId="0"/>
      <p:bldP spid="61" grpId="0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回顾：数学意义的二进制小数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CC5FFAAA-9C11-AE47-97BD-AD82B7F630CB}"/>
              </a:ext>
            </a:extLst>
          </p:cNvPr>
          <p:cNvGrpSpPr>
            <a:grpSpLocks/>
          </p:cNvGrpSpPr>
          <p:nvPr/>
        </p:nvGrpSpPr>
        <p:grpSpPr bwMode="auto">
          <a:xfrm>
            <a:off x="911424" y="1120653"/>
            <a:ext cx="6048672" cy="4616694"/>
            <a:chOff x="970" y="480"/>
            <a:chExt cx="3168" cy="2418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952FF38-B3BB-E740-ADD5-1AEEDF0EC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30" name="Rectangle 7">
                <a:extLst>
                  <a:ext uri="{FF2B5EF4-FFF2-40B4-BE49-F238E27FC236}">
                    <a16:creationId xmlns:a16="http://schemas.microsoft.com/office/drawing/2014/main" id="{0B535630-1964-0D49-BA9F-986288FE8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i="1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</a:t>
                </a:r>
                <a:endParaRPr lang="en-US" altLang="zh-CN" sz="2000" i="1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Rectangle 8">
                <a:extLst>
                  <a:ext uri="{FF2B5EF4-FFF2-40B4-BE49-F238E27FC236}">
                    <a16:creationId xmlns:a16="http://schemas.microsoft.com/office/drawing/2014/main" id="{CE59ED84-31F0-4B48-A44A-8E143CE43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i="1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–1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Rectangle 9">
                <a:extLst>
                  <a:ext uri="{FF2B5EF4-FFF2-40B4-BE49-F238E27FC236}">
                    <a16:creationId xmlns:a16="http://schemas.microsoft.com/office/drawing/2014/main" id="{3948EF27-6A8D-3343-9616-C4430ED88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33EA56D0-2A7E-3140-AF24-1A3252BEB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" name="Rectangle 11">
                <a:extLst>
                  <a:ext uri="{FF2B5EF4-FFF2-40B4-BE49-F238E27FC236}">
                    <a16:creationId xmlns:a16="http://schemas.microsoft.com/office/drawing/2014/main" id="{AD5BD260-6CA5-FD44-9170-F4A282C5F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11A313A4-D3A1-2041-AEEB-493777EF8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–1</a:t>
                </a:r>
                <a:endParaRPr lang="en-US" altLang="zh-CN" sz="2000" i="1" baseline="-25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Rectangle 13">
                <a:extLst>
                  <a:ext uri="{FF2B5EF4-FFF2-40B4-BE49-F238E27FC236}">
                    <a16:creationId xmlns:a16="http://schemas.microsoft.com/office/drawing/2014/main" id="{0B98C830-54C6-3349-8282-3AB13B08E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–2</a:t>
                </a:r>
              </a:p>
            </p:txBody>
          </p:sp>
          <p:sp>
            <p:nvSpPr>
              <p:cNvPr id="37" name="Rectangle 14">
                <a:extLst>
                  <a:ext uri="{FF2B5EF4-FFF2-40B4-BE49-F238E27FC236}">
                    <a16:creationId xmlns:a16="http://schemas.microsoft.com/office/drawing/2014/main" id="{C22C5106-39C2-2B42-98F9-7492F848D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–3</a:t>
                </a:r>
              </a:p>
            </p:txBody>
          </p:sp>
          <p:sp>
            <p:nvSpPr>
              <p:cNvPr id="38" name="Rectangle 15">
                <a:extLst>
                  <a:ext uri="{FF2B5EF4-FFF2-40B4-BE49-F238E27FC236}">
                    <a16:creationId xmlns:a16="http://schemas.microsoft.com/office/drawing/2014/main" id="{F89331B1-68CD-E54F-9052-CDADFD125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</a:t>
                </a:r>
                <a:r>
                  <a:rPr lang="en-US" altLang="zh-CN" sz="2000" i="1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</a:t>
                </a:r>
                <a:endParaRPr lang="en-US" altLang="zh-CN" sz="2000" baseline="-25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Rectangle 16">
                <a:extLst>
                  <a:ext uri="{FF2B5EF4-FFF2-40B4-BE49-F238E27FC236}">
                    <a16:creationId xmlns:a16="http://schemas.microsoft.com/office/drawing/2014/main" id="{7679F3BD-8E0A-4D42-B08F-03B702F2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• • •</a:t>
                </a:r>
              </a:p>
            </p:txBody>
          </p:sp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FA213C2B-0734-AA45-A6FF-DEE8D40EE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• • •</a:t>
                </a: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47E47D15-E63D-FC40-949D-598527838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.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15679532-2B03-5F4D-AF0E-49F22511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40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EF7DFB5D-03C0-2248-9CAB-B100C3297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8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84F10B85-3D4A-2B4C-9982-05B5B8A6A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56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</a:p>
          </p:txBody>
        </p:sp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EC0D5820-771C-CF49-B64C-A13B0178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88"/>
              <a:ext cx="3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-US" altLang="zh-CN" sz="2000" i="1" baseline="30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</a:t>
              </a:r>
              <a:r>
                <a:rPr lang="en-US" altLang="zh-CN" sz="2000" baseline="30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–1</a:t>
              </a:r>
              <a:endParaRPr lang="en-US" altLang="zh-CN" sz="2000" baseline="-2500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E7E8C520-4B5D-E84A-981F-44AA86B4E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0"/>
              <a:ext cx="2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-US" altLang="zh-CN" sz="2000" i="1" baseline="30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</a:t>
              </a:r>
              <a:endParaRPr lang="en-US" altLang="zh-CN" sz="2000" baseline="-2500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6F2DDD5-FADB-4C49-A654-29F0ABD33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45B6E170-5E0C-5A4D-8F6C-2FE62A02D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7222E405-4831-5E4A-98A7-89F388C14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A4163132-5BF2-7242-AB69-B1AFD9BD8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9B9ABE8E-DB9F-1B46-9B8A-7F1BABD5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DA366A43-65F6-2442-B067-18CD08125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Rectangle 30">
                <a:extLst>
                  <a:ext uri="{FF2B5EF4-FFF2-40B4-BE49-F238E27FC236}">
                    <a16:creationId xmlns:a16="http://schemas.microsoft.com/office/drawing/2014/main" id="{32A702E7-1E14-8B4B-A16B-0E8F3FC9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• • •</a:t>
                </a:r>
              </a:p>
            </p:txBody>
          </p:sp>
        </p:grp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9B7914E-D6CE-3747-B0C8-729B31E648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48638F0-205B-074D-A7FB-258ACDCEFE4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7E7C5AAA-27CB-0D40-8B92-87C22496F5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0EB84C4F-41C4-7C43-B9C3-074C463B12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C100C2EE-C1E1-1A42-9E70-4382601CC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• • •</a:t>
              </a: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62A8143F-4B50-F540-9749-0C2C17079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1920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1/2</a:t>
              </a:r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12852AFE-2395-6649-8FFF-CA5C9F820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112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1/4</a:t>
              </a: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EF47202A-730D-BA4B-9515-69EA21A4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313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1/8</a:t>
              </a:r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65EA0E73-6969-CC48-9C2E-8258B33DE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2688"/>
              <a:ext cx="2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-US" altLang="zh-CN" sz="2000" baseline="300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–</a:t>
              </a:r>
              <a:r>
                <a:rPr lang="en-US" altLang="zh-CN" sz="2000" i="1" baseline="300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B415FFC-94B0-6B46-B20F-E72961034AD8}"/>
              </a:ext>
            </a:extLst>
          </p:cNvPr>
          <p:cNvSpPr txBox="1"/>
          <p:nvPr/>
        </p:nvSpPr>
        <p:spPr>
          <a:xfrm>
            <a:off x="4832163" y="1068610"/>
            <a:ext cx="7506029" cy="2069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二进制的常规认知：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无法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无理数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（无限不循环）的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精确值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无法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全部有理数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（无限循环，有限不循环）的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精确值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整数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特殊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的小数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E0F0847-596A-D542-A718-00D151C21B23}"/>
                  </a:ext>
                </a:extLst>
              </p:cNvPr>
              <p:cNvSpPr txBox="1"/>
              <p:nvPr/>
            </p:nvSpPr>
            <p:spPr>
              <a:xfrm>
                <a:off x="668176" y="4129313"/>
                <a:ext cx="2431691" cy="13443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spc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kumimoji="0" lang="zh-CN" altLang="en-US" sz="320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=−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320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320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320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320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E0F0847-596A-D542-A718-00D151C2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6" y="4129313"/>
                <a:ext cx="2431691" cy="1344342"/>
              </a:xfrm>
              <a:prstGeom prst="rect">
                <a:avLst/>
              </a:prstGeom>
              <a:blipFill>
                <a:blip r:embed="rId2"/>
                <a:stretch>
                  <a:fillRect l="-39378" t="-118519" b="-178704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F7C608C-F42B-3E46-B16C-73C40948ECC8}"/>
                  </a:ext>
                </a:extLst>
              </p:cNvPr>
              <p:cNvSpPr txBox="1"/>
              <p:nvPr/>
            </p:nvSpPr>
            <p:spPr>
              <a:xfrm>
                <a:off x="594480" y="3339069"/>
                <a:ext cx="416228" cy="46166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i="1" spc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F7C608C-F42B-3E46-B16C-73C40948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3339069"/>
                <a:ext cx="416228" cy="461665"/>
              </a:xfrm>
              <a:prstGeom prst="rect">
                <a:avLst/>
              </a:prstGeom>
              <a:blipFill>
                <a:blip r:embed="rId3"/>
                <a:stretch>
                  <a:fillRect l="-18182" b="-2703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8008560D-6778-8048-9E45-54C2D9C80FB7}"/>
              </a:ext>
            </a:extLst>
          </p:cNvPr>
          <p:cNvSpPr txBox="1"/>
          <p:nvPr/>
        </p:nvSpPr>
        <p:spPr>
          <a:xfrm>
            <a:off x="1486450" y="5763694"/>
            <a:ext cx="921909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任何进制都可能：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无法表示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XX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的精确值，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制约在于进制</a:t>
            </a:r>
            <a:endParaRPr lang="zh-CN" altLang="en-US" sz="2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A1656B9-6D1B-3C47-8A94-EEEEB7484E5F}"/>
              </a:ext>
            </a:extLst>
          </p:cNvPr>
          <p:cNvSpPr txBox="1"/>
          <p:nvPr/>
        </p:nvSpPr>
        <p:spPr>
          <a:xfrm>
            <a:off x="3099867" y="6401937"/>
            <a:ext cx="713368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请举例，哪些小数，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进制无法精确表示，但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进制确可以？</a:t>
            </a:r>
          </a:p>
        </p:txBody>
      </p:sp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4006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3200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回顾：数学意义的二进制小数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0BD0186E-F54D-714D-B19A-A6EC76AC2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439" y="2888940"/>
            <a:ext cx="5580620" cy="3096344"/>
          </a:xfrm>
          <a:ln/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zh-CN" altLang="en-US" b="1" dirty="0">
                <a:solidFill>
                  <a:srgbClr val="6B0874"/>
                </a:solidFill>
              </a:rPr>
              <a:t>二进制精确表示</a:t>
            </a:r>
            <a:endParaRPr lang="en-US" b="1" dirty="0">
              <a:solidFill>
                <a:srgbClr val="6B0874"/>
              </a:solidFill>
            </a:endParaRPr>
          </a:p>
          <a:p>
            <a:pPr marL="266700" lvl="1" indent="0">
              <a:lnSpc>
                <a:spcPct val="150000"/>
              </a:lnSpc>
              <a:buNone/>
              <a:tabLst>
                <a:tab pos="1828800" algn="l"/>
              </a:tabLst>
            </a:pPr>
            <a:r>
              <a:rPr lang="zh-CN" alt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精确表示形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 </a:t>
            </a:r>
            <a:r>
              <a:rPr 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x/2</a:t>
            </a:r>
            <a:r>
              <a:rPr lang="en-US" baseline="3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的数值</a:t>
            </a:r>
            <a:endParaRPr lang="en-US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28800" lvl="4" indent="0">
              <a:buNone/>
              <a:tabLst>
                <a:tab pos="1828800" algn="l"/>
              </a:tabLst>
            </a:pPr>
            <a:endParaRPr lang="en-US" sz="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  <a:tabLst>
                <a:tab pos="1828800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二进制表示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1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.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1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1</a:t>
            </a:r>
            <a:r>
              <a:rPr lang="en-US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  <a:sym typeface="Monaco" charset="0"/>
            </a:endParaRP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010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.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111</a:t>
            </a:r>
            <a:r>
              <a:rPr lang="en-US" b="1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  <a:sym typeface="Monaco" charset="0"/>
            </a:endParaRP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01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.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0111</a:t>
            </a:r>
            <a:r>
              <a:rPr lang="en-US" b="1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CA4D458A-90F1-D14F-99AA-B53430AC3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043" y="2888940"/>
            <a:ext cx="55806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1828800" algn="l"/>
              </a:tabLst>
            </a:pPr>
            <a:r>
              <a:rPr lang="zh-CN" altLang="en-US" b="1" kern="0" dirty="0">
                <a:solidFill>
                  <a:srgbClr val="6B0874"/>
                </a:solidFill>
              </a:rPr>
              <a:t>二进制近似表示</a:t>
            </a:r>
            <a:endParaRPr lang="en-US" b="1" kern="0" dirty="0">
              <a:solidFill>
                <a:srgbClr val="6B0874"/>
              </a:solidFill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tabLst>
                <a:tab pos="1828800" algn="l"/>
              </a:tabLst>
            </a:pPr>
            <a:r>
              <a:rPr lang="zh-CN" altLang="en-US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其他有理数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的二进制表示存在</a:t>
            </a:r>
            <a:r>
              <a:rPr lang="zh-CN" altLang="en-US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重复段</a:t>
            </a:r>
            <a:endParaRPr lang="en-US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28800" lvl="4" indent="0">
              <a:buFont typeface="Wingdings" pitchFamily="2" charset="2"/>
              <a:buNone/>
              <a:tabLst>
                <a:tab pos="1828800" algn="l"/>
              </a:tabLst>
            </a:pPr>
            <a:endParaRPr lang="en-US" sz="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Font typeface="Wingdings" pitchFamily="2" charset="2"/>
              <a:buNone/>
              <a:tabLst>
                <a:tab pos="1828800" algn="l"/>
              </a:tabLst>
            </a:pP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</a:t>
            </a: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二进制表示</a:t>
            </a:r>
            <a:endParaRPr lang="en-US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09600" lvl="2" indent="0">
              <a:buFont typeface="Wingdings" pitchFamily="2" charset="2"/>
              <a:buNone/>
              <a:tabLst>
                <a:tab pos="1828800" algn="l"/>
              </a:tabLst>
            </a:pP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1/3	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0.0101010101</a:t>
            </a:r>
            <a:r>
              <a:rPr lang="en-US" b="1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[01]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…</a:t>
            </a:r>
            <a:r>
              <a:rPr lang="en-US" b="1" kern="0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  <a:endParaRPr 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  <a:sym typeface="Monaco" charset="0"/>
            </a:endParaRPr>
          </a:p>
          <a:p>
            <a:pPr marL="609600" lvl="2" indent="0">
              <a:buFont typeface="Wingdings" pitchFamily="2" charset="2"/>
              <a:buNone/>
              <a:tabLst>
                <a:tab pos="1828800" algn="l"/>
              </a:tabLst>
            </a:pP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1/5	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0.001100110011</a:t>
            </a:r>
            <a:r>
              <a:rPr lang="en-US" b="1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[0011]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…</a:t>
            </a:r>
            <a:r>
              <a:rPr lang="en-US" b="1" kern="0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  <a:endParaRPr 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  <a:sym typeface="Monaco" charset="0"/>
            </a:endParaRPr>
          </a:p>
          <a:p>
            <a:pPr marL="609600" lvl="2" indent="0">
              <a:buFont typeface="Wingdings" pitchFamily="2" charset="2"/>
              <a:buNone/>
              <a:tabLst>
                <a:tab pos="1828800" algn="l"/>
              </a:tabLst>
            </a:pPr>
            <a:r>
              <a:rPr 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1/10	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0.0001100110011</a:t>
            </a:r>
            <a:r>
              <a:rPr lang="en-US" b="1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[0011]</a:t>
            </a:r>
            <a:r>
              <a:rPr 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…</a:t>
            </a:r>
            <a:r>
              <a:rPr lang="en-US" b="1" kern="0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  <a:sym typeface="Monaco" charset="0"/>
              </a:rPr>
              <a:t>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9C32D3-4BEB-894B-9505-DAC6C68C0326}"/>
              </a:ext>
            </a:extLst>
          </p:cNvPr>
          <p:cNvSpPr txBox="1"/>
          <p:nvPr/>
        </p:nvSpPr>
        <p:spPr>
          <a:xfrm>
            <a:off x="3477800" y="1448780"/>
            <a:ext cx="5192486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进制只能精确表示：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</a:t>
            </a:r>
            <a:r>
              <a:rPr kumimoji="0" lang="en-US" altLang="zh-CN" sz="28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2800" b="1" spc="100" baseline="-25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en-US" altLang="zh-CN" sz="2800" b="1" spc="100" baseline="30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52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44760" y="332656"/>
            <a:ext cx="568863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6080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二进制小数：长度和精度的矛盾</a:t>
            </a:r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1294BFD0-3AE4-B049-9DEF-B1B70EDA45B1}"/>
              </a:ext>
            </a:extLst>
          </p:cNvPr>
          <p:cNvGrpSpPr>
            <a:grpSpLocks/>
          </p:cNvGrpSpPr>
          <p:nvPr/>
        </p:nvGrpSpPr>
        <p:grpSpPr bwMode="auto">
          <a:xfrm>
            <a:off x="2963652" y="692696"/>
            <a:ext cx="6048672" cy="4616694"/>
            <a:chOff x="970" y="480"/>
            <a:chExt cx="3168" cy="2418"/>
          </a:xfrm>
        </p:grpSpPr>
        <p:grpSp>
          <p:nvGrpSpPr>
            <p:cNvPr id="52" name="Group 6">
              <a:extLst>
                <a:ext uri="{FF2B5EF4-FFF2-40B4-BE49-F238E27FC236}">
                  <a16:creationId xmlns:a16="http://schemas.microsoft.com/office/drawing/2014/main" id="{2DFCD27E-3712-1947-B6BE-AA809F3EB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74" name="Rectangle 7">
                <a:extLst>
                  <a:ext uri="{FF2B5EF4-FFF2-40B4-BE49-F238E27FC236}">
                    <a16:creationId xmlns:a16="http://schemas.microsoft.com/office/drawing/2014/main" id="{46C50645-3BB0-4841-B569-3559DA1B6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i="1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</a:t>
                </a:r>
                <a:endParaRPr lang="en-US" altLang="zh-CN" sz="2000" i="1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5" name="Rectangle 8">
                <a:extLst>
                  <a:ext uri="{FF2B5EF4-FFF2-40B4-BE49-F238E27FC236}">
                    <a16:creationId xmlns:a16="http://schemas.microsoft.com/office/drawing/2014/main" id="{D56A0161-AD1E-BC47-B2DB-E36E229A1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i="1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–1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Rectangle 9">
                <a:extLst>
                  <a:ext uri="{FF2B5EF4-FFF2-40B4-BE49-F238E27FC236}">
                    <a16:creationId xmlns:a16="http://schemas.microsoft.com/office/drawing/2014/main" id="{9F104BAF-108C-F740-A894-AF26BF7B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1DAC5B8-8D0B-5F47-9CF4-F491BCB0E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80146F5-1A14-A246-8182-029E8DAD9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9" name="Rectangle 12">
                <a:extLst>
                  <a:ext uri="{FF2B5EF4-FFF2-40B4-BE49-F238E27FC236}">
                    <a16:creationId xmlns:a16="http://schemas.microsoft.com/office/drawing/2014/main" id="{39E83E72-FB2C-7E46-86AD-1E3C681E2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–1</a:t>
                </a:r>
                <a:endParaRPr lang="en-US" altLang="zh-CN" sz="2000" i="1" baseline="-25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" name="Rectangle 13">
                <a:extLst>
                  <a:ext uri="{FF2B5EF4-FFF2-40B4-BE49-F238E27FC236}">
                    <a16:creationId xmlns:a16="http://schemas.microsoft.com/office/drawing/2014/main" id="{E289E833-F208-984E-AC04-E38B444DB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–2</a:t>
                </a:r>
              </a:p>
            </p:txBody>
          </p:sp>
          <p:sp>
            <p:nvSpPr>
              <p:cNvPr id="81" name="Rectangle 14">
                <a:extLst>
                  <a:ext uri="{FF2B5EF4-FFF2-40B4-BE49-F238E27FC236}">
                    <a16:creationId xmlns:a16="http://schemas.microsoft.com/office/drawing/2014/main" id="{9388A215-68D4-5046-AF1E-65F39B2DA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–3</a:t>
                </a:r>
              </a:p>
            </p:txBody>
          </p:sp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0D0FF429-248D-DD49-8EA8-2B71EF596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r>
                  <a:rPr lang="en-US" altLang="zh-CN" sz="2000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</a:t>
                </a:r>
                <a:r>
                  <a:rPr lang="en-US" altLang="zh-CN" sz="2000" i="1" baseline="-25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</a:t>
                </a:r>
                <a:endParaRPr lang="en-US" altLang="zh-CN" sz="2000" baseline="-25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Rectangle 16">
                <a:extLst>
                  <a:ext uri="{FF2B5EF4-FFF2-40B4-BE49-F238E27FC236}">
                    <a16:creationId xmlns:a16="http://schemas.microsoft.com/office/drawing/2014/main" id="{4457C35E-3A19-BF4B-96CE-2771353AF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• • •</a:t>
                </a:r>
              </a:p>
            </p:txBody>
          </p:sp>
          <p:sp>
            <p:nvSpPr>
              <p:cNvPr id="84" name="Rectangle 17">
                <a:extLst>
                  <a:ext uri="{FF2B5EF4-FFF2-40B4-BE49-F238E27FC236}">
                    <a16:creationId xmlns:a16="http://schemas.microsoft.com/office/drawing/2014/main" id="{7E1E505E-C6FE-C34B-94B1-91E4A465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• • •</a:t>
                </a:r>
              </a:p>
            </p:txBody>
          </p:sp>
          <p:sp>
            <p:nvSpPr>
              <p:cNvPr id="85" name="Rectangle 18">
                <a:extLst>
                  <a:ext uri="{FF2B5EF4-FFF2-40B4-BE49-F238E27FC236}">
                    <a16:creationId xmlns:a16="http://schemas.microsoft.com/office/drawing/2014/main" id="{A018630B-FF11-C144-9E0E-E73D57796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.</a:t>
                </a:r>
                <a:endPara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33984F86-DEB3-D041-8B01-EF662BCDE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40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  <p:sp>
          <p:nvSpPr>
            <p:cNvPr id="54" name="Text Box 20">
              <a:extLst>
                <a:ext uri="{FF2B5EF4-FFF2-40B4-BE49-F238E27FC236}">
                  <a16:creationId xmlns:a16="http://schemas.microsoft.com/office/drawing/2014/main" id="{8B51B7B5-B410-1B46-9EE3-23960A352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8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  <p:sp>
          <p:nvSpPr>
            <p:cNvPr id="55" name="Text Box 21">
              <a:extLst>
                <a:ext uri="{FF2B5EF4-FFF2-40B4-BE49-F238E27FC236}">
                  <a16:creationId xmlns:a16="http://schemas.microsoft.com/office/drawing/2014/main" id="{22BE5D9C-EB98-F744-A54D-C6A7A9084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56"/>
              <a:ext cx="1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</a:p>
          </p:txBody>
        </p:sp>
        <p:sp>
          <p:nvSpPr>
            <p:cNvPr id="56" name="Text Box 22">
              <a:extLst>
                <a:ext uri="{FF2B5EF4-FFF2-40B4-BE49-F238E27FC236}">
                  <a16:creationId xmlns:a16="http://schemas.microsoft.com/office/drawing/2014/main" id="{B869B390-B66D-3247-836C-6534EA744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88"/>
              <a:ext cx="3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-US" altLang="zh-CN" sz="2000" i="1" baseline="30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</a:t>
              </a:r>
              <a:r>
                <a:rPr lang="en-US" altLang="zh-CN" sz="2000" baseline="30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–1</a:t>
              </a:r>
              <a:endParaRPr lang="en-US" altLang="zh-CN" sz="2000" baseline="-2500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Text Box 23">
              <a:extLst>
                <a:ext uri="{FF2B5EF4-FFF2-40B4-BE49-F238E27FC236}">
                  <a16:creationId xmlns:a16="http://schemas.microsoft.com/office/drawing/2014/main" id="{0A2A1CD1-14E3-044E-88CA-9BBCCB94A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0"/>
              <a:ext cx="2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-US" altLang="zh-CN" sz="2000" i="1" baseline="30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</a:t>
              </a:r>
              <a:endParaRPr lang="en-US" altLang="zh-CN" sz="2000" baseline="-2500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8" name="Group 24">
              <a:extLst>
                <a:ext uri="{FF2B5EF4-FFF2-40B4-BE49-F238E27FC236}">
                  <a16:creationId xmlns:a16="http://schemas.microsoft.com/office/drawing/2014/main" id="{41999FCA-9EFE-674B-907A-BC396F2BC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68" name="Freeform 25">
                <a:extLst>
                  <a:ext uri="{FF2B5EF4-FFF2-40B4-BE49-F238E27FC236}">
                    <a16:creationId xmlns:a16="http://schemas.microsoft.com/office/drawing/2014/main" id="{3CC7FFF4-D193-C043-88CD-E12CBCF7A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" name="Freeform 26">
                <a:extLst>
                  <a:ext uri="{FF2B5EF4-FFF2-40B4-BE49-F238E27FC236}">
                    <a16:creationId xmlns:a16="http://schemas.microsoft.com/office/drawing/2014/main" id="{4EEB5D00-248B-674E-8382-130760CB7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0" name="Freeform 27">
                <a:extLst>
                  <a:ext uri="{FF2B5EF4-FFF2-40B4-BE49-F238E27FC236}">
                    <a16:creationId xmlns:a16="http://schemas.microsoft.com/office/drawing/2014/main" id="{3C77D040-D65F-2A45-98A0-898D7652F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1" name="Freeform 28">
                <a:extLst>
                  <a:ext uri="{FF2B5EF4-FFF2-40B4-BE49-F238E27FC236}">
                    <a16:creationId xmlns:a16="http://schemas.microsoft.com/office/drawing/2014/main" id="{E762D4E8-5736-BA45-9A4F-3745008D4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2" name="Freeform 29">
                <a:extLst>
                  <a:ext uri="{FF2B5EF4-FFF2-40B4-BE49-F238E27FC236}">
                    <a16:creationId xmlns:a16="http://schemas.microsoft.com/office/drawing/2014/main" id="{04B5F989-C9BA-4F4C-BF6C-A4E4BE00D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8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3" name="Rectangle 30">
                <a:extLst>
                  <a:ext uri="{FF2B5EF4-FFF2-40B4-BE49-F238E27FC236}">
                    <a16:creationId xmlns:a16="http://schemas.microsoft.com/office/drawing/2014/main" id="{B7B520B8-7E71-164F-A9AC-7CFDEF093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• • •</a:t>
                </a:r>
              </a:p>
            </p:txBody>
          </p:sp>
        </p:grp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E8A3079C-6D33-F84C-858A-16A056616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34851A93-D981-6440-AED3-60ACD137B3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D3A3C794-B42E-624A-8DF7-0C28F4702C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B8FFD26D-220B-214E-82A8-7167BD16BF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Rectangle 35">
              <a:extLst>
                <a:ext uri="{FF2B5EF4-FFF2-40B4-BE49-F238E27FC236}">
                  <a16:creationId xmlns:a16="http://schemas.microsoft.com/office/drawing/2014/main" id="{5C1BE7B9-C89E-0E43-9059-6A64CD02E0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• • •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2CFD66-6F36-C548-95E5-E21D5F7D5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1920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1/2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7DEB86FC-4B25-0240-94E6-57038D47C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112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1/4</a:t>
              </a:r>
            </a:p>
          </p:txBody>
        </p:sp>
        <p:sp>
          <p:nvSpPr>
            <p:cNvPr id="66" name="Text Box 38">
              <a:extLst>
                <a:ext uri="{FF2B5EF4-FFF2-40B4-BE49-F238E27FC236}">
                  <a16:creationId xmlns:a16="http://schemas.microsoft.com/office/drawing/2014/main" id="{6443EB69-41FC-644F-84F2-F179B2FAE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313"/>
              <a:ext cx="3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1/8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0EB56635-4A13-F743-84D7-000F09B52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2688"/>
              <a:ext cx="2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-US" altLang="zh-CN" sz="2000" baseline="300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–</a:t>
              </a:r>
              <a:r>
                <a:rPr lang="en-US" altLang="zh-CN" sz="2000" i="1" baseline="30000" dirty="0">
                  <a:solidFill>
                    <a:srgbClr val="000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F03F44A-3579-CF49-8BCB-1C1BAB3EAA09}"/>
              </a:ext>
            </a:extLst>
          </p:cNvPr>
          <p:cNvSpPr txBox="1"/>
          <p:nvPr/>
        </p:nvSpPr>
        <p:spPr>
          <a:xfrm>
            <a:off x="6842934" y="921398"/>
            <a:ext cx="3897157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纯整数的二进制长度：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范围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[0,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000" spc="1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m+1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决定长度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zh-CN" altLang="en-US" sz="20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精度固定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000" spc="1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不决定长度</a:t>
            </a:r>
            <a:endParaRPr kumimoji="0" lang="en-US" altLang="zh-CN" sz="2000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5154085-DDAC-784A-806B-FF803E1644A4}"/>
              </a:ext>
            </a:extLst>
          </p:cNvPr>
          <p:cNvSpPr txBox="1"/>
          <p:nvPr/>
        </p:nvSpPr>
        <p:spPr>
          <a:xfrm>
            <a:off x="701567" y="4053332"/>
            <a:ext cx="3590470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纯小数的二进制长度：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范围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[0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不决定长度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zh-CN" altLang="en-US" sz="20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最高精度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000" spc="1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-n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决定长度</a:t>
            </a:r>
            <a:endParaRPr kumimoji="0" lang="en-US" altLang="zh-CN" sz="2000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18FD857-FBF8-3D41-B58F-40B5BD0E3914}"/>
              </a:ext>
            </a:extLst>
          </p:cNvPr>
          <p:cNvSpPr txBox="1"/>
          <p:nvPr/>
        </p:nvSpPr>
        <p:spPr>
          <a:xfrm>
            <a:off x="515380" y="5192105"/>
            <a:ext cx="963356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spcBef>
                <a:spcPts val="475"/>
              </a:spcBef>
              <a:tabLst>
                <a:tab pos="2398713" algn="l"/>
              </a:tabLst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0.111111…</a:t>
            </a:r>
            <a:r>
              <a:rPr lang="en-US" altLang="zh-CN" sz="2000" baseline="-6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等于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1/2 + 1/4 + 1/8 + … + 1/2</a:t>
            </a:r>
            <a:r>
              <a:rPr lang="en-US" altLang="zh-CN" sz="2000" baseline="3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i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  <a:sym typeface="Calibri" charset="0"/>
              </a:rPr>
              <a:t> + … 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  <a:sym typeface="Calibri" charset="0"/>
              </a:rPr>
              <a:t> 1.0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Zapf Dingbats" charset="0"/>
                <a:sym typeface="Calibri" charset="0"/>
              </a:rPr>
              <a:t>，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是最接近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1.0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  <a:sym typeface="Calibri" charset="0"/>
              </a:rPr>
              <a:t>的小数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Zapf Dingbats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4767F7B-229E-3843-9D07-936CB7988D8D}"/>
                  </a:ext>
                </a:extLst>
              </p:cNvPr>
              <p:cNvSpPr txBox="1"/>
              <p:nvPr/>
            </p:nvSpPr>
            <p:spPr>
              <a:xfrm>
                <a:off x="565215" y="5675158"/>
                <a:ext cx="11061569" cy="108952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9525" lvl="1">
                  <a:lnSpc>
                    <a:spcPct val="150000"/>
                  </a:lnSpc>
                </a:pPr>
                <a:r>
                  <a:rPr lang="zh-CN" altLang="en-US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有理数可能是：范围非常大的整数</a:t>
                </a:r>
                <a:r>
                  <a:rPr lang="en-US" altLang="zh-CN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)</a:t>
                </a:r>
                <a:r>
                  <a:rPr lang="zh-CN" altLang="en-US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+</a:t>
                </a:r>
                <a:r>
                  <a:rPr lang="zh-CN" altLang="en-US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精度非常高的小数</a:t>
                </a:r>
                <a:r>
                  <a:rPr lang="en-US" altLang="zh-CN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</a:p>
              <a:p>
                <a:pPr marL="9525" lvl="1"/>
                <a:r>
                  <a:rPr lang="zh-CN" altLang="en-US" sz="2400" b="1" dirty="0">
                    <a:solidFill>
                      <a:srgbClr val="6B087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二进制长度，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既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取决于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范围</a:t>
                </a:r>
                <a:r>
                  <a:rPr lang="zh-CN" altLang="en-US" sz="2400" b="1" dirty="0">
                    <a:solidFill>
                      <a:srgbClr val="6B087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又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取决于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精度</a:t>
                </a:r>
                <a:endPara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4767F7B-229E-3843-9D07-936CB798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5" y="5675158"/>
                <a:ext cx="11061569" cy="1089529"/>
              </a:xfrm>
              <a:prstGeom prst="rect">
                <a:avLst/>
              </a:prstGeom>
              <a:blipFill>
                <a:blip r:embed="rId2"/>
                <a:stretch>
                  <a:fillRect b="-12644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75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722711" y="343744"/>
            <a:ext cx="460282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科学记数法产生浮点表示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235AA5-772D-7144-9526-A7B66DC6F538}"/>
              </a:ext>
            </a:extLst>
          </p:cNvPr>
          <p:cNvSpPr txBox="1"/>
          <p:nvPr/>
        </p:nvSpPr>
        <p:spPr>
          <a:xfrm>
            <a:off x="335828" y="1268760"/>
            <a:ext cx="1185617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科学记数法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：把一个数表示成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有效数字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Significand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zh-CN" altLang="en-US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基数</a:t>
            </a:r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Base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指数</a:t>
            </a:r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次幂相乘的形式</a:t>
            </a:r>
            <a:endParaRPr lang="en-US" altLang="zh-CN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（</a:t>
            </a:r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1≤|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Significand </a:t>
            </a:r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|&lt;Base</a:t>
            </a:r>
            <a:r>
              <a:rPr lang="zh-CN" altLang="en-US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0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为整数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F1A5E0-E04C-9140-A142-4FCD9FF16DE4}"/>
                  </a:ext>
                </a:extLst>
              </p:cNvPr>
              <p:cNvSpPr txBox="1"/>
              <p:nvPr/>
            </p:nvSpPr>
            <p:spPr>
              <a:xfrm>
                <a:off x="2618197" y="2990281"/>
                <a:ext cx="4802277" cy="56393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1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𝑺𝒊𝒈𝒏𝒊𝒇𝒊𝒄𝒂𝒏𝒅</m:t>
                      </m:r>
                      <m:r>
                        <a:rPr kumimoji="0" lang="en-US" altLang="zh-CN" sz="3600" b="1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altLang="zh-CN" sz="3600" b="1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600" b="1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𝑩𝒂𝒔𝒆</m:t>
                          </m:r>
                        </m:e>
                        <m:sup>
                          <m:r>
                            <a:rPr kumimoji="0" lang="en-US" altLang="zh-CN" sz="3600" b="1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sup>
                      </m:sSup>
                    </m:oMath>
                  </m:oMathPara>
                </a14:m>
                <a:endParaRPr kumimoji="0" lang="zh-CN" altLang="en-US" sz="36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F1A5E0-E04C-9140-A142-4FCD9FF1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197" y="2990281"/>
                <a:ext cx="4802277" cy="563937"/>
              </a:xfrm>
              <a:prstGeom prst="rect">
                <a:avLst/>
              </a:prstGeom>
              <a:blipFill>
                <a:blip r:embed="rId2"/>
                <a:stretch>
                  <a:fillRect l="-2105" b="-37778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2BBBEE2-802B-6344-A79B-64E7FB019B1C}"/>
              </a:ext>
            </a:extLst>
          </p:cNvPr>
          <p:cNvSpPr txBox="1"/>
          <p:nvPr/>
        </p:nvSpPr>
        <p:spPr>
          <a:xfrm>
            <a:off x="2927648" y="3582544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有效数字位数，决定精度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04E4220-D1F2-654B-BC5D-86407437834E}"/>
              </a:ext>
            </a:extLst>
          </p:cNvPr>
          <p:cNvSpPr txBox="1"/>
          <p:nvPr/>
        </p:nvSpPr>
        <p:spPr>
          <a:xfrm>
            <a:off x="7420474" y="2977839"/>
            <a:ext cx="3108543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指数数值，决定小数点位置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sz="1800" b="1" i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floating-point</a:t>
            </a:r>
            <a:endParaRPr kumimoji="0" lang="zh-CN" altLang="en-US" sz="1800" b="1" i="1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3B85E51-5BA0-EE4D-93F9-048F8FEC90C1}"/>
              </a:ext>
            </a:extLst>
          </p:cNvPr>
          <p:cNvSpPr txBox="1"/>
          <p:nvPr/>
        </p:nvSpPr>
        <p:spPr>
          <a:xfrm>
            <a:off x="335828" y="5049180"/>
            <a:ext cx="1185617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范围和精度关联变化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Significand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都用二进制表示，在总位数不变的前提下</a:t>
            </a:r>
            <a:endParaRPr lang="en-US" altLang="zh-CN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数的绝对值大则精度低</a:t>
            </a:r>
            <a:r>
              <a:rPr lang="zh-CN" altLang="en-US" b="1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数的绝对值小则精度高</a:t>
            </a:r>
            <a:endParaRPr lang="en-US" altLang="zh-CN" b="1" i="0" u="none" strike="noStrike" dirty="0">
              <a:solidFill>
                <a:schemeClr val="accent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06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IEEE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754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浮点数编码</a:t>
            </a:r>
          </a:p>
        </p:txBody>
      </p:sp>
    </p:spTree>
    <p:extLst>
      <p:ext uri="{BB962C8B-B14F-4D97-AF65-F5344CB8AC3E}">
        <p14:creationId xmlns:p14="http://schemas.microsoft.com/office/powerpoint/2010/main" val="404114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51456"/>
            <a:ext cx="31683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浮点数的编码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BC8E045B-4EB6-6A4D-9983-F71522A5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4" y="1199517"/>
            <a:ext cx="10945283" cy="51092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6B0874"/>
                </a:solidFill>
              </a:rPr>
              <a:t>IEEE </a:t>
            </a:r>
            <a:r>
              <a:rPr lang="zh-CN" altLang="en-US" b="1" dirty="0">
                <a:solidFill>
                  <a:srgbClr val="6B0874"/>
                </a:solidFill>
              </a:rPr>
              <a:t>标准 </a:t>
            </a:r>
            <a:r>
              <a:rPr lang="en-US" altLang="zh-CN" b="1" dirty="0">
                <a:solidFill>
                  <a:srgbClr val="6B0874"/>
                </a:solidFill>
              </a:rPr>
              <a:t>754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William  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Kahan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1976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年开始为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(1989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获图灵奖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1985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年成为浮点运算的统一标准，快速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易于实现、精度损失小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优雅、易理解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所有主流的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都支持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之前有很多不同格式、不太关注精确性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10" name="图片 4" descr="untitled.bmp">
            <a:extLst>
              <a:ext uri="{FF2B5EF4-FFF2-40B4-BE49-F238E27FC236}">
                <a16:creationId xmlns:a16="http://schemas.microsoft.com/office/drawing/2014/main" id="{D3889915-CB8F-3444-94C4-23DAC71C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104964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8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57585BC-8A36-6044-9166-B67F82AAB548}"/>
              </a:ext>
            </a:extLst>
          </p:cNvPr>
          <p:cNvSpPr/>
          <p:nvPr/>
        </p:nvSpPr>
        <p:spPr bwMode="auto">
          <a:xfrm>
            <a:off x="-672752" y="351456"/>
            <a:ext cx="31683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6E2072-0731-8942-8D35-952277F41E7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0517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浮点数的编码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BC8E045B-4EB6-6A4D-9983-F71522A5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4" y="1199517"/>
            <a:ext cx="10945283" cy="51092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6B0874"/>
                </a:solidFill>
              </a:rPr>
              <a:t>IEEE </a:t>
            </a:r>
            <a:r>
              <a:rPr lang="zh-CN" altLang="en-US" b="1" dirty="0">
                <a:solidFill>
                  <a:srgbClr val="6B0874"/>
                </a:solidFill>
              </a:rPr>
              <a:t>标准 </a:t>
            </a:r>
            <a:r>
              <a:rPr lang="en-US" altLang="zh-CN" b="1" dirty="0">
                <a:solidFill>
                  <a:srgbClr val="6B0874"/>
                </a:solidFill>
              </a:rPr>
              <a:t>754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 754-1985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，只涉及二进制浮点运算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 854-1987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，增加了基数无关的浮点算法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 754-2008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，一种二进制格式和两种十进制格式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 754-2019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，澄清和缺陷修复，一些新的推荐操作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国际标准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ISO/IEC/IEEE 60559:2011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（内容与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 754-2008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相同）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国际标准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ISO/IEC 60559:2020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（内容与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 754-2019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64891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53288</TotalTime>
  <Words>2562</Words>
  <Application>Microsoft Macintosh PowerPoint</Application>
  <PresentationFormat>宽屏</PresentationFormat>
  <Paragraphs>500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等线</vt:lpstr>
      <vt:lpstr>黑体</vt:lpstr>
      <vt:lpstr>微软雅黑</vt:lpstr>
      <vt:lpstr>微软雅黑</vt:lpstr>
      <vt:lpstr>Arial</vt:lpstr>
      <vt:lpstr>Arial Black</vt:lpstr>
      <vt:lpstr>Cambria Math</vt:lpstr>
      <vt:lpstr>Courier</vt:lpstr>
      <vt:lpstr>Courier New</vt:lpstr>
      <vt:lpstr>Times New Roman</vt:lpstr>
      <vt:lpstr>Verdana</vt:lpstr>
      <vt:lpstr>Wingdings</vt:lpstr>
      <vt:lpstr>Wingdings 2</vt:lpstr>
      <vt:lpstr>默认设计模板</vt:lpstr>
      <vt:lpstr>计算机原理与系统 04 信息的表示II 浮点数part1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3276</cp:revision>
  <cp:lastPrinted>2019-07-03T00:25:39Z</cp:lastPrinted>
  <dcterms:modified xsi:type="dcterms:W3CDTF">2022-03-03T14:56:55Z</dcterms:modified>
</cp:coreProperties>
</file>