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07" r:id="rId2"/>
    <p:sldId id="1068" r:id="rId3"/>
    <p:sldId id="304" r:id="rId4"/>
    <p:sldId id="1120" r:id="rId5"/>
    <p:sldId id="1121" r:id="rId6"/>
    <p:sldId id="1122" r:id="rId7"/>
    <p:sldId id="1128" r:id="rId8"/>
    <p:sldId id="1124" r:id="rId9"/>
    <p:sldId id="1136" r:id="rId10"/>
    <p:sldId id="1125" r:id="rId11"/>
    <p:sldId id="1127" r:id="rId12"/>
    <p:sldId id="1129" r:id="rId13"/>
    <p:sldId id="1130" r:id="rId14"/>
    <p:sldId id="1131" r:id="rId15"/>
    <p:sldId id="1132" r:id="rId16"/>
    <p:sldId id="1133" r:id="rId17"/>
    <p:sldId id="1134" r:id="rId18"/>
    <p:sldId id="1135" r:id="rId19"/>
    <p:sldId id="1137" r:id="rId20"/>
    <p:sldId id="1138" r:id="rId21"/>
    <p:sldId id="1139" r:id="rId22"/>
    <p:sldId id="1141" r:id="rId23"/>
    <p:sldId id="1140" r:id="rId24"/>
    <p:sldId id="1142" r:id="rId25"/>
    <p:sldId id="1143" r:id="rId26"/>
    <p:sldId id="1145" r:id="rId27"/>
    <p:sldId id="938" r:id="rId28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C00003"/>
    <a:srgbClr val="006600"/>
    <a:srgbClr val="FFFFB2"/>
    <a:srgbClr val="903ED0"/>
    <a:srgbClr val="FFCB2F"/>
    <a:srgbClr val="999AFF"/>
    <a:srgbClr val="FFBF01"/>
    <a:srgbClr val="6A087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5" autoAdjust="0"/>
    <p:restoredTop sz="96650" autoAdjust="0"/>
  </p:normalViewPr>
  <p:slideViewPr>
    <p:cSldViewPr>
      <p:cViewPr varScale="1">
        <p:scale>
          <a:sx n="91" d="100"/>
          <a:sy n="91" d="100"/>
        </p:scale>
        <p:origin x="111" y="393"/>
      </p:cViewPr>
      <p:guideLst>
        <p:guide orient="horz" pos="4065"/>
        <p:guide pos="211"/>
        <p:guide pos="3840"/>
        <p:guide pos="7469"/>
        <p:guide orient="horz" pos="2160"/>
        <p:guide orient="horz" pos="1275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96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2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68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85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2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99556" y="2205504"/>
            <a:ext cx="799288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信息的表示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浮点数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5840" y="392405"/>
            <a:ext cx="7464152" cy="504055"/>
          </a:xfrm>
          <a:ln/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6B0874"/>
                </a:solidFill>
              </a:rPr>
              <a:t>二进制，</a:t>
            </a:r>
            <a:r>
              <a:rPr lang="zh-CN" altLang="en-US" sz="1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最接近值舍入，偏向偶数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(Round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nearest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ties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even)</a:t>
            </a:r>
            <a:endParaRPr lang="en-US" altLang="zh-CN" sz="1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D1C99E-D4E4-724E-BF49-2018FFB7024D}"/>
              </a:ext>
            </a:extLst>
          </p:cNvPr>
          <p:cNvSpPr txBox="1"/>
          <p:nvPr/>
        </p:nvSpPr>
        <p:spPr>
          <a:xfrm>
            <a:off x="479376" y="1444440"/>
            <a:ext cx="419057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二进制序列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(B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AFE9AD4-E41A-1149-B74A-1D1E1C604B4D}"/>
              </a:ext>
            </a:extLst>
          </p:cNvPr>
          <p:cNvSpPr>
            <a:spLocks/>
          </p:cNvSpPr>
          <p:nvPr/>
        </p:nvSpPr>
        <p:spPr bwMode="auto">
          <a:xfrm>
            <a:off x="4949237" y="1370958"/>
            <a:ext cx="257281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1C46D5-67D2-7942-A72F-3DB5A2A0987B}"/>
              </a:ext>
            </a:extLst>
          </p:cNvPr>
          <p:cNvSpPr>
            <a:spLocks/>
          </p:cNvSpPr>
          <p:nvPr/>
        </p:nvSpPr>
        <p:spPr bwMode="auto">
          <a:xfrm>
            <a:off x="467951" y="2423894"/>
            <a:ext cx="47199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保护位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</a:rPr>
              <a:t>Guard bit)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: 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结果的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62990BCA-56B2-FD45-BFC5-3F1AC2EFD9D9}"/>
              </a:ext>
            </a:extLst>
          </p:cNvPr>
          <p:cNvSpPr>
            <a:spLocks/>
          </p:cNvSpPr>
          <p:nvPr/>
        </p:nvSpPr>
        <p:spPr bwMode="auto">
          <a:xfrm>
            <a:off x="4887495" y="3054837"/>
            <a:ext cx="5674631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舍入位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</a:rPr>
              <a:t>Round bit)</a:t>
            </a:r>
            <a:r>
              <a:rPr 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: 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bit</a:t>
            </a:r>
            <a:endParaRPr 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9E4E8194-6047-7F4F-B5CD-35AA7E5BC819}"/>
              </a:ext>
            </a:extLst>
          </p:cNvPr>
          <p:cNvSpPr>
            <a:spLocks/>
          </p:cNvSpPr>
          <p:nvPr/>
        </p:nvSpPr>
        <p:spPr bwMode="auto">
          <a:xfrm>
            <a:off x="6840978" y="2551985"/>
            <a:ext cx="372114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: </a:t>
            </a:r>
            <a:r>
              <a:rPr lang="zh-CN" altLang="en-US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剩余位</a:t>
            </a:r>
            <a:endParaRPr lang="en-US" dirty="0">
              <a:solidFill>
                <a:srgbClr val="0066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ED1D7CBD-6E45-A44E-BBB7-019F7B6C455A}"/>
              </a:ext>
            </a:extLst>
          </p:cNvPr>
          <p:cNvCxnSpPr>
            <a:stCxn id="16" idx="0"/>
            <a:endCxn id="15" idx="2"/>
          </p:cNvCxnSpPr>
          <p:nvPr/>
        </p:nvCxnSpPr>
        <p:spPr bwMode="auto">
          <a:xfrm rot="5400000" flipH="1" flipV="1">
            <a:off x="4320786" y="509034"/>
            <a:ext cx="421994" cy="3407727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20506BA-7420-0C4C-A988-9D1170EBBBEC}"/>
              </a:ext>
            </a:extLst>
          </p:cNvPr>
          <p:cNvCxnSpPr/>
          <p:nvPr/>
        </p:nvCxnSpPr>
        <p:spPr bwMode="auto">
          <a:xfrm flipV="1">
            <a:off x="6492044" y="1990742"/>
            <a:ext cx="0" cy="950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E4CBF9C-0728-9540-BBF5-FC47F0FDAB91}"/>
              </a:ext>
            </a:extLst>
          </p:cNvPr>
          <p:cNvCxnSpPr/>
          <p:nvPr/>
        </p:nvCxnSpPr>
        <p:spPr bwMode="auto">
          <a:xfrm flipV="1">
            <a:off x="7032104" y="2138899"/>
            <a:ext cx="0" cy="403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C2A88920-D276-2C43-8F6B-BA3F8CB98AB3}"/>
              </a:ext>
            </a:extLst>
          </p:cNvPr>
          <p:cNvSpPr/>
          <p:nvPr/>
        </p:nvSpPr>
        <p:spPr bwMode="auto">
          <a:xfrm rot="5400000">
            <a:off x="6920291" y="1607195"/>
            <a:ext cx="220472" cy="795243"/>
          </a:xfrm>
          <a:prstGeom prst="rightBrace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B88B4D-51BB-B04C-8AFB-7656E6865A96}"/>
              </a:ext>
            </a:extLst>
          </p:cNvPr>
          <p:cNvSpPr txBox="1"/>
          <p:nvPr/>
        </p:nvSpPr>
        <p:spPr>
          <a:xfrm>
            <a:off x="209593" y="3588722"/>
            <a:ext cx="4302231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r>
              <a:rPr lang="en-US" altLang="zh-CN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Wingdings" pitchFamily="2" charset="2"/>
              </a:rPr>
              <a:t>-&gt;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11…00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628EA5-06E8-AB43-90CA-1FD18D2A3D49}"/>
              </a:ext>
            </a:extLst>
          </p:cNvPr>
          <p:cNvSpPr txBox="1"/>
          <p:nvPr/>
        </p:nvSpPr>
        <p:spPr>
          <a:xfrm>
            <a:off x="209593" y="4264769"/>
            <a:ext cx="4248472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00…01</a:t>
            </a:r>
            <a:r>
              <a:rPr lang="en-US" altLang="zh-CN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Wingdings" pitchFamily="2" charset="2"/>
              </a:rPr>
              <a:t>-&gt;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11…11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2BC84A3-4D4A-B24F-85A9-C205AAE16C75}"/>
              </a:ext>
            </a:extLst>
          </p:cNvPr>
          <p:cNvSpPr>
            <a:spLocks/>
          </p:cNvSpPr>
          <p:nvPr/>
        </p:nvSpPr>
        <p:spPr bwMode="auto">
          <a:xfrm>
            <a:off x="4187788" y="3681028"/>
            <a:ext cx="504076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全部小于中值，舍，</a:t>
            </a:r>
            <a:r>
              <a:rPr lang="en-US" altLang="zh-CN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G</a:t>
            </a:r>
            <a:r>
              <a:rPr lang="en-US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不变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7F4FE2A-F6CE-C144-A581-D3CA1E41627F}"/>
              </a:ext>
            </a:extLst>
          </p:cNvPr>
          <p:cNvSpPr>
            <a:spLocks/>
          </p:cNvSpPr>
          <p:nvPr/>
        </p:nvSpPr>
        <p:spPr bwMode="auto">
          <a:xfrm>
            <a:off x="4187788" y="4346902"/>
            <a:ext cx="504076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全部大于中值，入，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向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G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进位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E55D7A-4725-AA4A-BCD8-DEC3EEB2E2ED}"/>
              </a:ext>
            </a:extLst>
          </p:cNvPr>
          <p:cNvSpPr txBox="1"/>
          <p:nvPr/>
        </p:nvSpPr>
        <p:spPr>
          <a:xfrm>
            <a:off x="209593" y="5429484"/>
            <a:ext cx="1966195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8A0BADC9-C92D-A647-B6F2-9D751D015D32}"/>
              </a:ext>
            </a:extLst>
          </p:cNvPr>
          <p:cNvSpPr>
            <a:spLocks/>
          </p:cNvSpPr>
          <p:nvPr/>
        </p:nvSpPr>
        <p:spPr bwMode="auto">
          <a:xfrm>
            <a:off x="1991544" y="5530399"/>
            <a:ext cx="424847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为中值，舍入让</a:t>
            </a:r>
            <a:r>
              <a:rPr lang="en-US" altLang="zh-CN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0</a:t>
            </a:r>
            <a:endParaRPr lang="en-US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8BB9A22-9E0A-7E4D-8131-CCBA2704D94F}"/>
              </a:ext>
            </a:extLst>
          </p:cNvPr>
          <p:cNvSpPr>
            <a:spLocks/>
          </p:cNvSpPr>
          <p:nvPr/>
        </p:nvSpPr>
        <p:spPr bwMode="auto">
          <a:xfrm>
            <a:off x="4727848" y="5958735"/>
            <a:ext cx="1332148" cy="342553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（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0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偶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，</a:t>
            </a:r>
            <a:r>
              <a:rPr lang="en-US" altLang="zh-CN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1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奇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）</a:t>
            </a:r>
            <a:endParaRPr lang="en-US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1794049-AB62-9A46-870A-D8A1788F5A24}"/>
              </a:ext>
            </a:extLst>
          </p:cNvPr>
          <p:cNvSpPr>
            <a:spLocks/>
          </p:cNvSpPr>
          <p:nvPr/>
        </p:nvSpPr>
        <p:spPr bwMode="auto">
          <a:xfrm>
            <a:off x="6198336" y="5155448"/>
            <a:ext cx="257281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0…0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448EBA74-F0A1-0E40-8498-98B449F71670}"/>
              </a:ext>
            </a:extLst>
          </p:cNvPr>
          <p:cNvSpPr>
            <a:spLocks/>
          </p:cNvSpPr>
          <p:nvPr/>
        </p:nvSpPr>
        <p:spPr bwMode="auto">
          <a:xfrm>
            <a:off x="6198336" y="5786390"/>
            <a:ext cx="257281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0…0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FE4DFF06-3B64-8445-BBDB-28E3D8EE8D69}"/>
              </a:ext>
            </a:extLst>
          </p:cNvPr>
          <p:cNvSpPr>
            <a:spLocks/>
          </p:cNvSpPr>
          <p:nvPr/>
        </p:nvSpPr>
        <p:spPr bwMode="auto">
          <a:xfrm>
            <a:off x="8765726" y="5210048"/>
            <a:ext cx="154817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舍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CE0209C-604D-6240-BED9-115A75E5A346}"/>
              </a:ext>
            </a:extLst>
          </p:cNvPr>
          <p:cNvSpPr>
            <a:spLocks/>
          </p:cNvSpPr>
          <p:nvPr/>
        </p:nvSpPr>
        <p:spPr bwMode="auto">
          <a:xfrm>
            <a:off x="8765726" y="5879611"/>
            <a:ext cx="154817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入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E64F9FDF-C3D3-094D-BB12-401AF3B60DAB}"/>
              </a:ext>
            </a:extLst>
          </p:cNvPr>
          <p:cNvSpPr/>
          <p:nvPr/>
        </p:nvSpPr>
        <p:spPr bwMode="auto">
          <a:xfrm rot="10800000">
            <a:off x="5987989" y="5256925"/>
            <a:ext cx="197204" cy="9961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00D73D37-BA6F-E14C-A0E9-0B686C2C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324" y="3804941"/>
            <a:ext cx="2798668" cy="82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6B0874"/>
                </a:solidFill>
              </a:rPr>
              <a:t>最接近值舍入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>
                <a:solidFill>
                  <a:srgbClr val="6B0874"/>
                </a:solidFill>
              </a:rPr>
              <a:t>Round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to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nearest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21B6EE48-EF29-F448-836A-659B61B19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8181" y="5331555"/>
            <a:ext cx="2174976" cy="100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6B0874"/>
                </a:solidFill>
              </a:rPr>
              <a:t>偏向偶数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>
                <a:solidFill>
                  <a:srgbClr val="6B0874"/>
                </a:solidFill>
              </a:rPr>
              <a:t>ties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to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even</a:t>
            </a:r>
            <a:endParaRPr lang="en-US" altLang="zh-CN" sz="1800" kern="0" dirty="0">
              <a:solidFill>
                <a:srgbClr val="6B0874"/>
              </a:solidFill>
            </a:endParaRPr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FE08B810-652F-7A46-A93A-21F3727EB94D}"/>
              </a:ext>
            </a:extLst>
          </p:cNvPr>
          <p:cNvSpPr/>
          <p:nvPr/>
        </p:nvSpPr>
        <p:spPr bwMode="auto">
          <a:xfrm>
            <a:off x="9084332" y="3629203"/>
            <a:ext cx="468052" cy="121477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9E329B54-FB69-794E-8853-01691B30C2A7}"/>
              </a:ext>
            </a:extLst>
          </p:cNvPr>
          <p:cNvSpPr/>
          <p:nvPr/>
        </p:nvSpPr>
        <p:spPr bwMode="auto">
          <a:xfrm>
            <a:off x="10052216" y="5155448"/>
            <a:ext cx="468052" cy="121477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9" name="灯片编号占位符 15">
            <a:extLst>
              <a:ext uri="{FF2B5EF4-FFF2-40B4-BE49-F238E27FC236}">
                <a16:creationId xmlns:a16="http://schemas.microsoft.com/office/drawing/2014/main" id="{7110335B-7589-D54A-B58D-B2B89B29A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49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1794049-AB62-9A46-870A-D8A1788F5A24}"/>
              </a:ext>
            </a:extLst>
          </p:cNvPr>
          <p:cNvSpPr>
            <a:spLocks/>
          </p:cNvSpPr>
          <p:nvPr/>
        </p:nvSpPr>
        <p:spPr bwMode="auto">
          <a:xfrm>
            <a:off x="659396" y="3284984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448EBA74-F0A1-0E40-8498-98B449F71670}"/>
              </a:ext>
            </a:extLst>
          </p:cNvPr>
          <p:cNvSpPr>
            <a:spLocks/>
          </p:cNvSpPr>
          <p:nvPr/>
        </p:nvSpPr>
        <p:spPr bwMode="auto">
          <a:xfrm>
            <a:off x="659396" y="3804426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5E30E11B-3AD5-A645-8356-8CAF45CE4681}"/>
              </a:ext>
            </a:extLst>
          </p:cNvPr>
          <p:cNvSpPr>
            <a:spLocks/>
          </p:cNvSpPr>
          <p:nvPr/>
        </p:nvSpPr>
        <p:spPr bwMode="auto">
          <a:xfrm>
            <a:off x="661588" y="2081792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11…11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3A47DC09-9ECC-924B-839C-EAF276A75865}"/>
              </a:ext>
            </a:extLst>
          </p:cNvPr>
          <p:cNvSpPr>
            <a:spLocks/>
          </p:cNvSpPr>
          <p:nvPr/>
        </p:nvSpPr>
        <p:spPr bwMode="auto">
          <a:xfrm>
            <a:off x="659396" y="1076012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8FD4695F-ABB4-D047-971A-C4CB181C9E15}"/>
              </a:ext>
            </a:extLst>
          </p:cNvPr>
          <p:cNvSpPr>
            <a:spLocks/>
          </p:cNvSpPr>
          <p:nvPr/>
        </p:nvSpPr>
        <p:spPr bwMode="auto">
          <a:xfrm>
            <a:off x="659396" y="5906204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11…11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6E6D1D0-2EB8-2A4F-A5AB-0AA54E7D37E5}"/>
              </a:ext>
            </a:extLst>
          </p:cNvPr>
          <p:cNvSpPr>
            <a:spLocks/>
          </p:cNvSpPr>
          <p:nvPr/>
        </p:nvSpPr>
        <p:spPr bwMode="auto">
          <a:xfrm>
            <a:off x="659397" y="4900424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00…01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29860E1-9024-5F41-8D21-7E7EAB8BAF27}"/>
              </a:ext>
            </a:extLst>
          </p:cNvPr>
          <p:cNvSpPr>
            <a:spLocks/>
          </p:cNvSpPr>
          <p:nvPr/>
        </p:nvSpPr>
        <p:spPr bwMode="auto">
          <a:xfrm rot="5400000">
            <a:off x="2045993" y="1568615"/>
            <a:ext cx="354264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64833A69-1596-2444-A85C-862FEF339AA2}"/>
              </a:ext>
            </a:extLst>
          </p:cNvPr>
          <p:cNvSpPr>
            <a:spLocks/>
          </p:cNvSpPr>
          <p:nvPr/>
        </p:nvSpPr>
        <p:spPr bwMode="auto">
          <a:xfrm rot="5400000">
            <a:off x="2045993" y="5393027"/>
            <a:ext cx="354264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4F6733-264F-4947-9174-E9305765ACBE}"/>
              </a:ext>
            </a:extLst>
          </p:cNvPr>
          <p:cNvSpPr txBox="1"/>
          <p:nvPr/>
        </p:nvSpPr>
        <p:spPr>
          <a:xfrm>
            <a:off x="3749160" y="1530143"/>
            <a:ext cx="176202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一定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舍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6BE55C0-6B54-5243-A4B5-22CF7FF49873}"/>
              </a:ext>
            </a:extLst>
          </p:cNvPr>
          <p:cNvSpPr txBox="1"/>
          <p:nvPr/>
        </p:nvSpPr>
        <p:spPr>
          <a:xfrm>
            <a:off x="3749160" y="5354555"/>
            <a:ext cx="1812997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一定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入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38B7122-0C7A-8546-BEFD-589825AF3BB0}"/>
              </a:ext>
            </a:extLst>
          </p:cNvPr>
          <p:cNvSpPr txBox="1"/>
          <p:nvPr/>
        </p:nvSpPr>
        <p:spPr>
          <a:xfrm>
            <a:off x="3749160" y="3524947"/>
            <a:ext cx="1641796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取决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AAE49-2090-804B-91BE-6D195719E939}"/>
              </a:ext>
            </a:extLst>
          </p:cNvPr>
          <p:cNvSpPr/>
          <p:nvPr/>
        </p:nvSpPr>
        <p:spPr bwMode="auto">
          <a:xfrm>
            <a:off x="1804944" y="3869567"/>
            <a:ext cx="1981911" cy="48023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43CBE0-5FDC-434D-986E-40A4650F9747}"/>
              </a:ext>
            </a:extLst>
          </p:cNvPr>
          <p:cNvSpPr txBox="1"/>
          <p:nvPr/>
        </p:nvSpPr>
        <p:spPr>
          <a:xfrm>
            <a:off x="1502675" y="4298564"/>
            <a:ext cx="262123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只此一种进位趋偶行为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F047E681-DCC1-5E48-9FB3-5B57C0E85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5840" y="392405"/>
            <a:ext cx="7464152" cy="504055"/>
          </a:xfrm>
          <a:ln/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6B0874"/>
                </a:solidFill>
              </a:rPr>
              <a:t>二进制，</a:t>
            </a:r>
            <a:r>
              <a:rPr lang="zh-CN" altLang="en-US" sz="1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最接近值舍入，偏向偶数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(Round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nearest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ties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even)</a:t>
            </a:r>
            <a:endParaRPr lang="en-US" altLang="zh-CN" sz="1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244A19A-D174-3A4B-A6DF-10D086DEF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976" y="1149453"/>
            <a:ext cx="5804967" cy="32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小数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	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GRX	</a:t>
            </a:r>
            <a:r>
              <a:rPr lang="en-US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进位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？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 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舍入后</a:t>
            </a:r>
            <a:endParaRPr 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ヒラギノ角ゴ ProN W6" charset="0"/>
              <a:sym typeface="Calibri Bold Italic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1.10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1.11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.000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F37F48-4155-B345-ADBE-93B57863554C}"/>
              </a:ext>
            </a:extLst>
          </p:cNvPr>
          <p:cNvSpPr txBox="1"/>
          <p:nvPr/>
        </p:nvSpPr>
        <p:spPr>
          <a:xfrm>
            <a:off x="6576567" y="4629868"/>
            <a:ext cx="4411785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舍入可能导致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溢出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7E13B-802C-414A-9334-F35714E40BF1}"/>
              </a:ext>
            </a:extLst>
          </p:cNvPr>
          <p:cNvSpPr txBox="1"/>
          <p:nvPr/>
        </p:nvSpPr>
        <p:spPr>
          <a:xfrm>
            <a:off x="6130987" y="5258796"/>
            <a:ext cx="530294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lvl="1">
              <a:tabLst>
                <a:tab pos="1866900" algn="l"/>
                <a:tab pos="3511550" algn="l"/>
                <a:tab pos="3603625" algn="l"/>
                <a:tab pos="4335463" algn="l"/>
                <a:tab pos="5981700" algn="l"/>
                <a:tab pos="6072188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解决：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单次右移、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1DBA5E-155D-D848-8BFD-59B87FF6834D}"/>
              </a:ext>
            </a:extLst>
          </p:cNvPr>
          <p:cNvSpPr txBox="1"/>
          <p:nvPr/>
        </p:nvSpPr>
        <p:spPr>
          <a:xfrm>
            <a:off x="5811806" y="5908672"/>
            <a:ext cx="5941306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后规范化</a:t>
            </a:r>
            <a:r>
              <a:rPr kumimoji="0" lang="en-US" altLang="zh-CN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36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Postnormalize</a:t>
            </a:r>
            <a:r>
              <a:rPr kumimoji="0" lang="en-US" altLang="zh-CN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3D4B7C6-68CA-0F45-B73E-BA0697870637}"/>
              </a:ext>
            </a:extLst>
          </p:cNvPr>
          <p:cNvCxnSpPr/>
          <p:nvPr/>
        </p:nvCxnSpPr>
        <p:spPr bwMode="auto">
          <a:xfrm>
            <a:off x="5735960" y="1232756"/>
            <a:ext cx="0" cy="5112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3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浮点数运算的基本思想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04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40684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9878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理解中间结果的舍入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EE62D2DC-3B63-F741-9C85-017FC8A0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854" y="1268760"/>
            <a:ext cx="10990559" cy="2698959"/>
          </a:xfrm>
          <a:ln/>
        </p:spPr>
        <p:txBody>
          <a:bodyPr/>
          <a:lstStyle/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首先，计算精确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中间结果</a:t>
            </a:r>
            <a:endParaRPr 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然后，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舍入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中间结果到指定格式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可能：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上溢出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overflow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，即使用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altLang="zh-CN" b="1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也无法表示中间结果，结果是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可能：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下溢出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underflow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，即使用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altLang="zh-CN" b="1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也无法表示中间结果，精度完全损失）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3D58EB-BF53-904E-A633-9D3330C13307}"/>
                  </a:ext>
                </a:extLst>
              </p:cNvPr>
              <p:cNvSpPr txBox="1"/>
              <p:nvPr/>
            </p:nvSpPr>
            <p:spPr>
              <a:xfrm>
                <a:off x="5231904" y="348117"/>
                <a:ext cx="4975273" cy="53905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𝒙</m:t>
                        </m:r>
                        <m:r>
                          <a:rPr kumimoji="0" lang="zh-CN" altLang="en-US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𝒐𝒑</m:t>
                        </m:r>
                      </m:e>
                      <m:sub>
                        <m: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en-US" altLang="zh-CN" sz="3200" b="1" spc="10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𝒚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=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𝑹𝒐𝒖𝒏𝒅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(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𝒙</m:t>
                    </m:r>
                    <m:r>
                      <a:rPr kumimoji="0" lang="zh-CN" altLang="en-US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 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𝒐𝒑</m:t>
                    </m:r>
                    <m:r>
                      <a:rPr kumimoji="0" lang="zh-CN" altLang="en-US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 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𝒚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)</m:t>
                    </m:r>
                  </m:oMath>
                </a14:m>
                <a:endPara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3D58EB-BF53-904E-A633-9D3330C1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48117"/>
                <a:ext cx="4975273" cy="539058"/>
              </a:xfrm>
              <a:prstGeom prst="rect">
                <a:avLst/>
              </a:prstGeom>
              <a:blipFill>
                <a:blip r:embed="rId2"/>
                <a:stretch>
                  <a:fillRect l="-2036" t="-4545" r="-3053" b="-27273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4">
            <a:extLst>
              <a:ext uri="{FF2B5EF4-FFF2-40B4-BE49-F238E27FC236}">
                <a16:creationId xmlns:a16="http://schemas.microsoft.com/office/drawing/2014/main" id="{A653C4F8-A58C-554A-AF34-A2BC1D75D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37" y="4020321"/>
            <a:ext cx="8208912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算数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(Arithmetic)</a:t>
            </a: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：加、减、乘、除、取余</a:t>
            </a:r>
            <a:endParaRPr lang="en-US" altLang="zh-CN" sz="16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平方根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(Square</a:t>
            </a: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Root)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浮点类型转换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(Floating-Point Format Conversions) 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浮点与整数相互转换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(Conversion Between Floating-Point and Integer Formats)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浮点数到整数值的舍入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Floating-Point Number to Integer Value)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不同精度浮点数比较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(Comparison</a:t>
            </a:r>
            <a:r>
              <a:rPr lang="en-US" altLang="zh-CN" sz="1800" kern="0" dirty="0"/>
              <a:t>)</a:t>
            </a:r>
            <a:endParaRPr lang="en-US" altLang="zh-CN" sz="1800" b="1" kern="0" dirty="0">
              <a:solidFill>
                <a:srgbClr val="6B0874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AF6F221-B24A-8C48-BFAA-7F1A20A390BA}"/>
              </a:ext>
            </a:extLst>
          </p:cNvPr>
          <p:cNvCxnSpPr/>
          <p:nvPr/>
        </p:nvCxnSpPr>
        <p:spPr bwMode="auto">
          <a:xfrm flipV="1">
            <a:off x="3503712" y="887175"/>
            <a:ext cx="5832648" cy="777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88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08756" y="332656"/>
            <a:ext cx="30963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浮点数加减法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F6BAC8-5A79-2D4E-A2B1-9706F18C8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9606" y="1200652"/>
            <a:ext cx="6766533" cy="5109208"/>
          </a:xfrm>
          <a:ln/>
        </p:spPr>
        <p:txBody>
          <a:bodyPr/>
          <a:lstStyle/>
          <a:p>
            <a:pPr marL="0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b="1" dirty="0">
                <a:solidFill>
                  <a:srgbClr val="6B0874"/>
                </a:solidFill>
              </a:rPr>
              <a:t>(–1)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s1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b="1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M1</a:t>
            </a:r>
            <a:r>
              <a:rPr lang="en-US" b="1" dirty="0">
                <a:solidFill>
                  <a:srgbClr val="6B0874"/>
                </a:solidFill>
              </a:rPr>
              <a:t>  2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E1</a:t>
            </a:r>
            <a:r>
              <a:rPr lang="en-US" b="1" dirty="0">
                <a:solidFill>
                  <a:srgbClr val="6B0874"/>
                </a:solidFill>
              </a:rPr>
              <a:t>   ±   (-1)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s2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b="1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M2</a:t>
            </a:r>
            <a:r>
              <a:rPr lang="en-US" b="1" dirty="0">
                <a:solidFill>
                  <a:srgbClr val="6B0874"/>
                </a:solidFill>
              </a:rPr>
              <a:t>  2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E2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E1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&gt;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E2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6B0874"/>
              </a:buClr>
              <a:buNone/>
              <a:tabLst>
                <a:tab pos="2049463" algn="l"/>
              </a:tabLst>
            </a:pPr>
            <a:endParaRPr lang="en-US" dirty="0"/>
          </a:p>
          <a:p>
            <a:pPr marL="0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b="1" dirty="0"/>
              <a:t>准确结果</a:t>
            </a:r>
            <a:r>
              <a:rPr lang="en-US" b="1" dirty="0"/>
              <a:t>: </a:t>
            </a:r>
            <a:r>
              <a:rPr lang="en-US" b="1" dirty="0">
                <a:solidFill>
                  <a:srgbClr val="6B0874"/>
                </a:solidFill>
              </a:rPr>
              <a:t>(–1)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b="1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b="1" dirty="0">
                <a:solidFill>
                  <a:srgbClr val="6B0874"/>
                </a:solidFill>
              </a:rPr>
              <a:t>  2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符号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尾数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有符号数对齐、相加的结果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Exponent)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E1</a:t>
            </a: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spcBef>
                <a:spcPts val="1800"/>
              </a:spcBef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b="1" dirty="0"/>
              <a:t>修正</a:t>
            </a:r>
            <a:endParaRPr lang="en-US" b="1" dirty="0"/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≥ 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右移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位，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加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 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，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减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k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超范围：溢出，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3560181-138E-814F-A5D0-9748D95D4E36}"/>
              </a:ext>
            </a:extLst>
          </p:cNvPr>
          <p:cNvSpPr>
            <a:spLocks/>
          </p:cNvSpPr>
          <p:nvPr/>
        </p:nvSpPr>
        <p:spPr bwMode="auto">
          <a:xfrm>
            <a:off x="6877608" y="2464779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27B4A2A-432D-8347-8888-8DA1361A01FC}"/>
              </a:ext>
            </a:extLst>
          </p:cNvPr>
          <p:cNvSpPr>
            <a:spLocks/>
          </p:cNvSpPr>
          <p:nvPr/>
        </p:nvSpPr>
        <p:spPr bwMode="auto">
          <a:xfrm>
            <a:off x="8455583" y="3010879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8032F5BA-4988-154C-8C67-625AF72D0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8308" y="2147279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8A43D91C-B8AD-3642-9D77-23C7D2877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2208" y="2147279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CB7E2C9D-1570-274C-87ED-D7C7F61DA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1008" y="2274279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6FF61ED-17B8-2C4D-8D7E-0DD1608FF789}"/>
              </a:ext>
            </a:extLst>
          </p:cNvPr>
          <p:cNvSpPr>
            <a:spLocks/>
          </p:cNvSpPr>
          <p:nvPr/>
        </p:nvSpPr>
        <p:spPr bwMode="auto">
          <a:xfrm>
            <a:off x="9377922" y="2044093"/>
            <a:ext cx="633187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8B580EC-A7E0-D545-B4F3-C264E2316435}"/>
              </a:ext>
            </a:extLst>
          </p:cNvPr>
          <p:cNvSpPr>
            <a:spLocks/>
          </p:cNvSpPr>
          <p:nvPr/>
        </p:nvSpPr>
        <p:spPr bwMode="auto">
          <a:xfrm>
            <a:off x="6507722" y="2874355"/>
            <a:ext cx="254878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±</a:t>
            </a: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E8B8C040-59C4-5546-801F-F5CEED2D1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6308" y="3607779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903F4C1-308C-2646-BAE7-B76912124506}"/>
              </a:ext>
            </a:extLst>
          </p:cNvPr>
          <p:cNvSpPr>
            <a:spLocks/>
          </p:cNvSpPr>
          <p:nvPr/>
        </p:nvSpPr>
        <p:spPr bwMode="auto">
          <a:xfrm>
            <a:off x="6877608" y="3760179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4BD6E5F-AFB8-9242-B9E8-ED24A4160D13}"/>
              </a:ext>
            </a:extLst>
          </p:cNvPr>
          <p:cNvSpPr txBox="1"/>
          <p:nvPr/>
        </p:nvSpPr>
        <p:spPr>
          <a:xfrm>
            <a:off x="7068108" y="144878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二进制小数点对齐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E47749E1-9DAD-E246-ADF7-6CFF396025C7}"/>
              </a:ext>
            </a:extLst>
          </p:cNvPr>
          <p:cNvSpPr txBox="1"/>
          <p:nvPr/>
        </p:nvSpPr>
        <p:spPr>
          <a:xfrm>
            <a:off x="6618257" y="4757763"/>
            <a:ext cx="428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阶码差距太大，导致精度损失</a:t>
            </a:r>
            <a:endParaRPr 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61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08756" y="332656"/>
            <a:ext cx="30963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浮点数乘法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354A5E8A-A8FD-0F44-BAF8-C1C8EC85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268760"/>
            <a:ext cx="5868652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>
                <a:solidFill>
                  <a:srgbClr val="6B0874"/>
                </a:solidFill>
              </a:rPr>
              <a:t>(–1)</a:t>
            </a:r>
            <a:r>
              <a:rPr lang="en-US" b="1" kern="0" baseline="32000" dirty="0">
                <a:solidFill>
                  <a:srgbClr val="6B0874"/>
                </a:solidFill>
              </a:rPr>
              <a:t>s1</a:t>
            </a:r>
            <a:r>
              <a:rPr 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M1</a:t>
            </a:r>
            <a:r>
              <a:rPr lang="en-US" b="1" kern="0" dirty="0">
                <a:solidFill>
                  <a:srgbClr val="6B0874"/>
                </a:solidFill>
              </a:rPr>
              <a:t>  2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E1</a:t>
            </a:r>
            <a:r>
              <a:rPr lang="en-US" b="1" kern="0" dirty="0">
                <a:solidFill>
                  <a:srgbClr val="6B0874"/>
                </a:solidFill>
              </a:rPr>
              <a:t>   x   (–1)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s2</a:t>
            </a:r>
            <a:r>
              <a:rPr 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M2</a:t>
            </a:r>
            <a:r>
              <a:rPr lang="en-US" b="1" kern="0" dirty="0">
                <a:solidFill>
                  <a:srgbClr val="6B0874"/>
                </a:solidFill>
              </a:rPr>
              <a:t>  2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E2</a:t>
            </a:r>
          </a:p>
          <a:p>
            <a:pPr marL="0" indent="0">
              <a:buNone/>
            </a:pPr>
            <a:endParaRPr lang="en-US" b="1" kern="0" dirty="0">
              <a:solidFill>
                <a:srgbClr val="6B0874"/>
              </a:solidFill>
            </a:endParaRPr>
          </a:p>
          <a:p>
            <a:pPr marL="0" indent="0">
              <a:buNone/>
            </a:pPr>
            <a:r>
              <a:rPr lang="zh-CN" altLang="en-US" b="1" kern="0" dirty="0"/>
              <a:t>精确结果</a:t>
            </a:r>
            <a:r>
              <a:rPr lang="en-US" b="1" kern="0" dirty="0"/>
              <a:t>: </a:t>
            </a:r>
            <a:r>
              <a:rPr lang="en-US" b="1" kern="0" dirty="0">
                <a:solidFill>
                  <a:srgbClr val="6B0874"/>
                </a:solidFill>
              </a:rPr>
              <a:t>(–1)</a:t>
            </a:r>
            <a:r>
              <a:rPr lang="en-US" b="1" kern="0" baseline="32000" dirty="0">
                <a:solidFill>
                  <a:srgbClr val="6B0874"/>
                </a:solidFill>
              </a:rPr>
              <a:t>s</a:t>
            </a:r>
            <a:r>
              <a:rPr 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b="1" kern="0" dirty="0">
                <a:solidFill>
                  <a:srgbClr val="6B0874"/>
                </a:solidFill>
              </a:rPr>
              <a:t>  2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</a:t>
            </a:r>
            <a:endParaRPr lang="en-US" b="1" kern="0" dirty="0">
              <a:solidFill>
                <a:srgbClr val="6B0874"/>
              </a:solidFill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符号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Sign)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		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s1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^ 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s2</a:t>
            </a:r>
            <a:endParaRPr lang="en-US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尾数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Significand)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	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M1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x  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M2</a:t>
            </a:r>
            <a:endParaRPr lang="en-US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阶码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Exponent)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	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E1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 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E2</a:t>
            </a:r>
            <a:endParaRPr lang="en-US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zh-CN" altLang="en-US" b="1" kern="0" dirty="0"/>
              <a:t>修正</a:t>
            </a:r>
            <a:endParaRPr lang="en-US" b="1" kern="0" dirty="0"/>
          </a:p>
          <a:p>
            <a:pPr marL="266700" lvl="1" indent="0">
              <a:buNone/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≥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右移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Calibri Italic" charset="0"/>
              </a:rPr>
              <a:t>1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加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1</a:t>
            </a:r>
          </a:p>
          <a:p>
            <a:pPr marL="266700" lvl="1" indent="0">
              <a:buNone/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超范围：溢出</a:t>
            </a:r>
            <a:endParaRPr lang="en-US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61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浮点数学性质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A3D1E65-238A-8C4D-BC6E-E1114A97B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984" y="1199517"/>
            <a:ext cx="10945283" cy="51092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加法运算下</a:t>
            </a:r>
            <a:r>
              <a:rPr lang="en-US" altLang="zh-CN" sz="2400" b="1" dirty="0"/>
              <a:t>:</a:t>
            </a: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分配性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溢出和舍入的不确定性</a:t>
            </a:r>
            <a:endParaRPr lang="en-US" dirty="0"/>
          </a:p>
          <a:p>
            <a:pPr lvl="2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单调性</a:t>
            </a:r>
            <a:r>
              <a:rPr lang="en-US" altLang="zh-CN" dirty="0"/>
              <a:t>(</a:t>
            </a:r>
            <a:r>
              <a:rPr lang="en-US" dirty="0"/>
              <a:t>Monotonicity)</a:t>
            </a:r>
            <a:r>
              <a:rPr lang="zh-CN" altLang="en-US" dirty="0"/>
              <a:t> </a:t>
            </a:r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F604541-0614-E542-B236-B26AE5A92532}"/>
              </a:ext>
            </a:extLst>
          </p:cNvPr>
          <p:cNvSpPr>
            <a:spLocks/>
          </p:cNvSpPr>
          <p:nvPr/>
        </p:nvSpPr>
        <p:spPr bwMode="auto">
          <a:xfrm>
            <a:off x="7041018" y="1700808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BC1E3D3-7251-8944-8622-8DB796D6C5B2}"/>
              </a:ext>
            </a:extLst>
          </p:cNvPr>
          <p:cNvSpPr>
            <a:spLocks/>
          </p:cNvSpPr>
          <p:nvPr/>
        </p:nvSpPr>
        <p:spPr bwMode="auto">
          <a:xfrm>
            <a:off x="7032646" y="2157224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无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66E6854-571B-CD48-B566-1B3FFD23A9EE}"/>
              </a:ext>
            </a:extLst>
          </p:cNvPr>
          <p:cNvSpPr>
            <a:spLocks/>
          </p:cNvSpPr>
          <p:nvPr/>
        </p:nvSpPr>
        <p:spPr bwMode="auto">
          <a:xfrm>
            <a:off x="6724869" y="3338069"/>
            <a:ext cx="1000274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大多有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6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浮点数学性质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F604541-0614-E542-B236-B26AE5A92532}"/>
              </a:ext>
            </a:extLst>
          </p:cNvPr>
          <p:cNvSpPr>
            <a:spLocks/>
          </p:cNvSpPr>
          <p:nvPr/>
        </p:nvSpPr>
        <p:spPr bwMode="auto">
          <a:xfrm>
            <a:off x="7041018" y="1700808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BC1E3D3-7251-8944-8622-8DB796D6C5B2}"/>
              </a:ext>
            </a:extLst>
          </p:cNvPr>
          <p:cNvSpPr>
            <a:spLocks/>
          </p:cNvSpPr>
          <p:nvPr/>
        </p:nvSpPr>
        <p:spPr bwMode="auto">
          <a:xfrm>
            <a:off x="7032646" y="2157224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无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66E6854-571B-CD48-B566-1B3FFD23A9EE}"/>
              </a:ext>
            </a:extLst>
          </p:cNvPr>
          <p:cNvSpPr>
            <a:spLocks/>
          </p:cNvSpPr>
          <p:nvPr/>
        </p:nvSpPr>
        <p:spPr bwMode="auto">
          <a:xfrm>
            <a:off x="6733241" y="4833156"/>
            <a:ext cx="1000274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大多有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A113D0-12F5-8649-9475-7E3A5892F4CE}"/>
              </a:ext>
            </a:extLst>
          </p:cNvPr>
          <p:cNvSpPr txBox="1"/>
          <p:nvPr/>
        </p:nvSpPr>
        <p:spPr>
          <a:xfrm>
            <a:off x="680697" y="1212963"/>
            <a:ext cx="8259619" cy="41919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乘法运算下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:</a:t>
            </a: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乘法的交换性？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乘法的结合性？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可能溢出、舍入不精确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例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: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</a:rPr>
              <a:t>(1e20*1e20)*1e-20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inf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,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1e20*(1e20*1e-20)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</a:t>
            </a: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乘法对加法的分配性？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可能溢出、舍入不精确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1e20*(1e20-1e20)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0.0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, 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1e20*1e20 – 1e20*1e20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NaN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318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单调性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≥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 &amp;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≥ 0  ⇒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*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≥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*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?</a:t>
            </a: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除了无穷和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NaN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B0FA0-7A64-EB40-A402-2543EB12BA46}"/>
              </a:ext>
            </a:extLst>
          </p:cNvPr>
          <p:cNvSpPr>
            <a:spLocks/>
          </p:cNvSpPr>
          <p:nvPr/>
        </p:nvSpPr>
        <p:spPr bwMode="auto">
          <a:xfrm>
            <a:off x="7008881" y="3272052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无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0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举个例子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97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生成浮点数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10" name="Group 5">
            <a:extLst>
              <a:ext uri="{FF2B5EF4-FFF2-40B4-BE49-F238E27FC236}">
                <a16:creationId xmlns:a16="http://schemas.microsoft.com/office/drawing/2014/main" id="{F7E02304-B974-2F46-9AB4-B629E842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733"/>
              </p:ext>
            </p:extLst>
          </p:nvPr>
        </p:nvGraphicFramePr>
        <p:xfrm>
          <a:off x="1199456" y="1510574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B4C3652-ED72-494C-AD8C-C0BC819980BC}"/>
              </a:ext>
            </a:extLst>
          </p:cNvPr>
          <p:cNvSpPr txBox="1"/>
          <p:nvPr/>
        </p:nvSpPr>
        <p:spPr>
          <a:xfrm>
            <a:off x="371364" y="1578519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C1B9C5-4709-764D-BF61-006CB621C99F}"/>
              </a:ext>
            </a:extLst>
          </p:cNvPr>
          <p:cNvSpPr txBox="1"/>
          <p:nvPr/>
        </p:nvSpPr>
        <p:spPr>
          <a:xfrm>
            <a:off x="6996100" y="692696"/>
            <a:ext cx="4536504" cy="201285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步骤：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生成二进制序列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zh-CN" altLang="en-US" sz="2000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规范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化为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开头的数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小数部分舍入成符合的形式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后规范化，处理舍入的效果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5B7BB14E-7418-234F-93E0-609C272E5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74331"/>
              </p:ext>
            </p:extLst>
          </p:nvPr>
        </p:nvGraphicFramePr>
        <p:xfrm>
          <a:off x="318203" y="3186992"/>
          <a:ext cx="11142393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600">
                  <a:extLst>
                    <a:ext uri="{9D8B030D-6E8A-4147-A177-3AD203B41FA5}">
                      <a16:colId xmlns:a16="http://schemas.microsoft.com/office/drawing/2014/main" val="592291034"/>
                    </a:ext>
                  </a:extLst>
                </a:gridCol>
                <a:gridCol w="1440955">
                  <a:extLst>
                    <a:ext uri="{9D8B030D-6E8A-4147-A177-3AD203B41FA5}">
                      <a16:colId xmlns:a16="http://schemas.microsoft.com/office/drawing/2014/main" val="2739478127"/>
                    </a:ext>
                  </a:extLst>
                </a:gridCol>
                <a:gridCol w="1240966">
                  <a:extLst>
                    <a:ext uri="{9D8B030D-6E8A-4147-A177-3AD203B41FA5}">
                      <a16:colId xmlns:a16="http://schemas.microsoft.com/office/drawing/2014/main" val="40465826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468701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9482134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29937244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72541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5562131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2894213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5903773"/>
                    </a:ext>
                  </a:extLst>
                </a:gridCol>
              </a:tblGrid>
              <a:tr h="1315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二进制序列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舍入后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修正后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修正后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exp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frac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3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1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8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5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63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8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6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同类型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浮点数比较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50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56439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8380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整型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C1B9C5-4709-764D-BF61-006CB621C99F}"/>
              </a:ext>
            </a:extLst>
          </p:cNvPr>
          <p:cNvSpPr txBox="1"/>
          <p:nvPr/>
        </p:nvSpPr>
        <p:spPr>
          <a:xfrm>
            <a:off x="623392" y="1088740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F6C153-4D30-7143-9CC4-8E084A2941D7}"/>
              </a:ext>
            </a:extLst>
          </p:cNvPr>
          <p:cNvSpPr txBox="1"/>
          <p:nvPr/>
        </p:nvSpPr>
        <p:spPr>
          <a:xfrm>
            <a:off x="623392" y="2456892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C70A29-C374-214C-9084-AD53D3E792DF}"/>
              </a:ext>
            </a:extLst>
          </p:cNvPr>
          <p:cNvSpPr txBox="1"/>
          <p:nvPr/>
        </p:nvSpPr>
        <p:spPr>
          <a:xfrm>
            <a:off x="630355" y="3818317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E3E28E-BD99-F646-B901-A9B89EE2318F}"/>
              </a:ext>
            </a:extLst>
          </p:cNvPr>
          <p:cNvSpPr txBox="1"/>
          <p:nvPr/>
        </p:nvSpPr>
        <p:spPr>
          <a:xfrm>
            <a:off x="630355" y="5085184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39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的浮点坑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8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类型转换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D8D4DAE-AC86-D843-B8C4-4F79BE4AD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984" y="1199517"/>
            <a:ext cx="10945283" cy="5109208"/>
          </a:xfrm>
          <a:ln/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两种精度</a:t>
            </a:r>
            <a:endParaRPr lang="en-US" b="1" dirty="0">
              <a:solidFill>
                <a:srgbClr val="6B0874"/>
              </a:solidFill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单精度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双精度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160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类型转换</a:t>
            </a:r>
            <a:endParaRPr lang="en-US" b="1" dirty="0">
              <a:solidFill>
                <a:srgbClr val="6B0874"/>
              </a:solidFill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间转换，将改变位模式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→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截掉小数部分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舍入</a:t>
            </a:r>
            <a:endParaRPr lang="en-US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当数值超范围或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时无定义：通常设置为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TMin</a:t>
            </a:r>
            <a:endParaRPr lang="en-US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→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精确转换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只要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的位宽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≤ 53 bit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，即可精确转换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→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将根据舍入模式进行舍入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43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18002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276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D8D4DAE-AC86-D843-B8C4-4F79BE4AD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358" y="1544356"/>
            <a:ext cx="10945283" cy="510778"/>
          </a:xfrm>
          <a:ln/>
        </p:spPr>
        <p:txBody>
          <a:bodyPr/>
          <a:lstStyle/>
          <a:p>
            <a:pPr marL="0" indent="0">
              <a:buClr>
                <a:srgbClr val="6B0874"/>
              </a:buClr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下列表达式何时成立，何时不成立，或所有条件都成立？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747BE9-C863-854A-9D18-FAEB8E3DF5C0}"/>
              </a:ext>
            </a:extLst>
          </p:cNvPr>
          <p:cNvSpPr txBox="1"/>
          <p:nvPr/>
        </p:nvSpPr>
        <p:spPr>
          <a:xfrm>
            <a:off x="1955540" y="162680"/>
            <a:ext cx="2745769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9F5CF5-8C89-CD43-B66D-3F78832C48ED}"/>
              </a:ext>
            </a:extLst>
          </p:cNvPr>
          <p:cNvSpPr txBox="1"/>
          <p:nvPr/>
        </p:nvSpPr>
        <p:spPr>
          <a:xfrm>
            <a:off x="762960" y="2198217"/>
            <a:ext cx="6451600" cy="44504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x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x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 == -(-f);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⇒  ((d*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&gt; f     ⇒  -f &gt; -d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* d &gt;=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(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d+f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)-d == f</a:t>
            </a:r>
          </a:p>
        </p:txBody>
      </p:sp>
    </p:spTree>
    <p:extLst>
      <p:ext uri="{BB962C8B-B14F-4D97-AF65-F5344CB8AC3E}">
        <p14:creationId xmlns:p14="http://schemas.microsoft.com/office/powerpoint/2010/main" val="65224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1242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陷阱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428D5-8649-064F-9F2C-ED95C1ABF2F9}"/>
              </a:ext>
            </a:extLst>
          </p:cNvPr>
          <p:cNvSpPr txBox="1"/>
          <p:nvPr/>
        </p:nvSpPr>
        <p:spPr>
          <a:xfrm>
            <a:off x="587388" y="1172593"/>
            <a:ext cx="411676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double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比用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float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精度更高？？？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0DCEE1-78AC-D246-B5ED-8F3A0684211E}"/>
              </a:ext>
            </a:extLst>
          </p:cNvPr>
          <p:cNvSpPr txBox="1"/>
          <p:nvPr/>
        </p:nvSpPr>
        <p:spPr>
          <a:xfrm>
            <a:off x="1426162" y="2276872"/>
            <a:ext cx="4116768" cy="26899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(Sum &lt;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Sum = Sum +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</a:t>
            </a:r>
            <a:r>
              <a:rPr lang="en-US" altLang="zh-CN" sz="20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lf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Sum);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1.1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CFA719-B725-5144-A69F-782EC8760D03}"/>
              </a:ext>
            </a:extLst>
          </p:cNvPr>
          <p:cNvSpPr txBox="1"/>
          <p:nvPr/>
        </p:nvSpPr>
        <p:spPr>
          <a:xfrm>
            <a:off x="6096000" y="2276872"/>
            <a:ext cx="4356484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(Sum &lt;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1.0f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Sum = Sum +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"%f\n"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Sum);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96966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1242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陷阱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7170B-B502-A449-BE3A-500B3F318DE8}"/>
              </a:ext>
            </a:extLst>
          </p:cNvPr>
          <p:cNvSpPr txBox="1"/>
          <p:nvPr/>
        </p:nvSpPr>
        <p:spPr>
          <a:xfrm>
            <a:off x="1559496" y="2318973"/>
            <a:ext cx="3492388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zh-CN" altLang="en-US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"=="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"!="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=</a:t>
            </a:r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428D5-8649-064F-9F2C-ED95C1ABF2F9}"/>
              </a:ext>
            </a:extLst>
          </p:cNvPr>
          <p:cNvSpPr txBox="1"/>
          <p:nvPr/>
        </p:nvSpPr>
        <p:spPr>
          <a:xfrm>
            <a:off x="587388" y="1172593"/>
            <a:ext cx="457048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浮点数不能直接用关系运算符比较？？？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8883EC-499F-3B41-AC4D-1FA82AF724C8}"/>
              </a:ext>
            </a:extLst>
          </p:cNvPr>
          <p:cNvSpPr txBox="1"/>
          <p:nvPr/>
        </p:nvSpPr>
        <p:spPr>
          <a:xfrm>
            <a:off x="5987990" y="2318972"/>
            <a:ext cx="3492388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zh-CN" altLang="en-US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"=="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"!="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==</a:t>
            </a:r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3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1242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陷阱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428D5-8649-064F-9F2C-ED95C1ABF2F9}"/>
              </a:ext>
            </a:extLst>
          </p:cNvPr>
          <p:cNvSpPr txBox="1"/>
          <p:nvPr/>
        </p:nvSpPr>
        <p:spPr>
          <a:xfrm>
            <a:off x="587388" y="1016732"/>
            <a:ext cx="5301451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到底能不能直接比较两个浮点数关系？？？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答：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一般不能！！！但同类型浮点数排序里可以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3D453F-B39C-E04C-820C-91ACFF026411}"/>
              </a:ext>
            </a:extLst>
          </p:cNvPr>
          <p:cNvSpPr txBox="1"/>
          <p:nvPr/>
        </p:nvSpPr>
        <p:spPr>
          <a:xfrm>
            <a:off x="587388" y="2366574"/>
            <a:ext cx="4725974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原因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比的是码，而不是程序员认为的值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原因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编译器优化或漏洞可能导致问题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27E2F0-0321-8047-9344-B88148925A80}"/>
              </a:ext>
            </a:extLst>
          </p:cNvPr>
          <p:cNvSpPr txBox="1"/>
          <p:nvPr/>
        </p:nvSpPr>
        <p:spPr>
          <a:xfrm>
            <a:off x="7130198" y="317379"/>
            <a:ext cx="4725974" cy="62232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/2016990079_50_01.c Ver1</a:t>
            </a:r>
          </a:p>
          <a:p>
            <a:pPr algn="l"/>
            <a:r>
              <a:rPr lang="en-US" altLang="zh-CN" sz="12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Total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"%u"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&amp;Coins);</a:t>
            </a:r>
          </a:p>
          <a:p>
            <a:pPr algn="l"/>
            <a:b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Total = Coins;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0.05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0.03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Total += Add;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"%u\n"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Total);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43AA72-9B5F-D841-9A3F-E6B989588B8E}"/>
              </a:ext>
            </a:extLst>
          </p:cNvPr>
          <p:cNvSpPr txBox="1"/>
          <p:nvPr/>
        </p:nvSpPr>
        <p:spPr>
          <a:xfrm>
            <a:off x="587388" y="3553509"/>
            <a:ext cx="6431569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结论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不同精度的浮点数，不能比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结论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相同精度的浮点数比较结果，不完全反应值的关系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BAB5BA-2808-B44B-B1E7-3106EDD1B452}"/>
              </a:ext>
            </a:extLst>
          </p:cNvPr>
          <p:cNvSpPr txBox="1"/>
          <p:nvPr/>
        </p:nvSpPr>
        <p:spPr>
          <a:xfrm>
            <a:off x="587388" y="4856893"/>
            <a:ext cx="4310795" cy="13453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等于：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fabs(a-b)&lt;=1e-6</a:t>
            </a: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大于：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a&gt;b &amp;&amp; fabs(a-b)&gt;1e-6</a:t>
            </a:r>
            <a:b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小于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a&lt;b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&amp;&amp;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fabs(a-b)&gt;1e-6)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E2B18E-3712-4C43-8A95-B422DC4780C2}"/>
              </a:ext>
            </a:extLst>
          </p:cNvPr>
          <p:cNvSpPr txBox="1"/>
          <p:nvPr/>
        </p:nvSpPr>
        <p:spPr>
          <a:xfrm>
            <a:off x="583263" y="6415403"/>
            <a:ext cx="1022267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浮点运算器件发展参考资料：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http://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blog.sina.com.cn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/s/blog_c3166ae50102uwz3.html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4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位级比较：不需要求浮点值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DDF47-5296-7F41-99C2-FD4E42813774}"/>
              </a:ext>
            </a:extLst>
          </p:cNvPr>
          <p:cNvSpPr txBox="1"/>
          <p:nvPr/>
        </p:nvSpPr>
        <p:spPr>
          <a:xfrm>
            <a:off x="8292244" y="332656"/>
            <a:ext cx="33906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正数：编码与值的关系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6D2C8CF-0478-0C43-85EE-ECEDAACD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64576"/>
              </p:ext>
            </p:extLst>
          </p:nvPr>
        </p:nvGraphicFramePr>
        <p:xfrm>
          <a:off x="181288" y="921000"/>
          <a:ext cx="9335092" cy="585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800">
                  <a:extLst>
                    <a:ext uri="{9D8B030D-6E8A-4147-A177-3AD203B41FA5}">
                      <a16:colId xmlns:a16="http://schemas.microsoft.com/office/drawing/2014/main" val="2943664814"/>
                    </a:ext>
                  </a:extLst>
                </a:gridCol>
                <a:gridCol w="1191132">
                  <a:extLst>
                    <a:ext uri="{9D8B030D-6E8A-4147-A177-3AD203B41FA5}">
                      <a16:colId xmlns:a16="http://schemas.microsoft.com/office/drawing/2014/main" val="1543839927"/>
                    </a:ext>
                  </a:extLst>
                </a:gridCol>
                <a:gridCol w="1385294">
                  <a:extLst>
                    <a:ext uri="{9D8B030D-6E8A-4147-A177-3AD203B41FA5}">
                      <a16:colId xmlns:a16="http://schemas.microsoft.com/office/drawing/2014/main" val="203140152"/>
                    </a:ext>
                  </a:extLst>
                </a:gridCol>
                <a:gridCol w="1789358">
                  <a:extLst>
                    <a:ext uri="{9D8B030D-6E8A-4147-A177-3AD203B41FA5}">
                      <a16:colId xmlns:a16="http://schemas.microsoft.com/office/drawing/2014/main" val="34270445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57904715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73888995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430712423"/>
                    </a:ext>
                  </a:extLst>
                </a:gridCol>
              </a:tblGrid>
              <a:tr h="359273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解读值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090910"/>
                  </a:ext>
                </a:extLst>
              </a:tr>
              <a:tr h="35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exp(8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frac(23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变化点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741503"/>
                  </a:ext>
                </a:extLst>
              </a:tr>
              <a:tr h="359273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000…00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最小</a:t>
                      </a:r>
                      <a:r>
                        <a:rPr lang="zh-CN" altLang="en-US"/>
                        <a:t>非规范化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20976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9258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最大非规范化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0x07FFFFFF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46409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000…01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/>
                        <a:t>最小规范化</a:t>
                      </a:r>
                      <a:endParaRPr lang="zh-CN" altLang="en-US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kumimoji="0" lang="en-US" altLang="zh-CN" sz="1800" spc="100" baseline="30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0x08000000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8825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925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0x08FFFFFF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36090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534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111…10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0x7F000000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8891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144638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最大规范化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0x7F7FFFFF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28863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无穷大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en-US" altLang="zh-CN" dirty="0"/>
                        <a:t>∞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0x7F800000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84978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000…01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无值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0x7F800001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0x7FFFFFFF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18633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123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78391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98757916-0E97-1447-A49F-18B0F7CF262B}"/>
              </a:ext>
            </a:extLst>
          </p:cNvPr>
          <p:cNvSpPr txBox="1"/>
          <p:nvPr/>
        </p:nvSpPr>
        <p:spPr>
          <a:xfrm>
            <a:off x="9987580" y="3440648"/>
            <a:ext cx="1790875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正浮点数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趋势相同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9859DD66-E5C1-494F-A386-B5E68D1588D3}"/>
              </a:ext>
            </a:extLst>
          </p:cNvPr>
          <p:cNvSpPr/>
          <p:nvPr/>
        </p:nvSpPr>
        <p:spPr bwMode="auto">
          <a:xfrm rot="5400000">
            <a:off x="4313611" y="3446809"/>
            <a:ext cx="3672408" cy="10839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562DF920-0A93-7441-BC29-9E0E0B9F9616}"/>
              </a:ext>
            </a:extLst>
          </p:cNvPr>
          <p:cNvSpPr/>
          <p:nvPr/>
        </p:nvSpPr>
        <p:spPr bwMode="auto">
          <a:xfrm rot="5400000">
            <a:off x="6944131" y="4070498"/>
            <a:ext cx="4991790" cy="10839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3" name="灯片编号占位符 15">
            <a:extLst>
              <a:ext uri="{FF2B5EF4-FFF2-40B4-BE49-F238E27FC236}">
                <a16:creationId xmlns:a16="http://schemas.microsoft.com/office/drawing/2014/main" id="{481F1914-675B-2541-8B0D-E3F5FA560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位级比较：不需要求浮点值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DDF47-5296-7F41-99C2-FD4E42813774}"/>
              </a:ext>
            </a:extLst>
          </p:cNvPr>
          <p:cNvSpPr txBox="1"/>
          <p:nvPr/>
        </p:nvSpPr>
        <p:spPr>
          <a:xfrm>
            <a:off x="8292244" y="332656"/>
            <a:ext cx="341952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负数：编码与值的关系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6D2C8CF-0478-0C43-85EE-ECEDAACD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4988"/>
              </p:ext>
            </p:extLst>
          </p:nvPr>
        </p:nvGraphicFramePr>
        <p:xfrm>
          <a:off x="181288" y="921000"/>
          <a:ext cx="9335092" cy="585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800">
                  <a:extLst>
                    <a:ext uri="{9D8B030D-6E8A-4147-A177-3AD203B41FA5}">
                      <a16:colId xmlns:a16="http://schemas.microsoft.com/office/drawing/2014/main" val="2943664814"/>
                    </a:ext>
                  </a:extLst>
                </a:gridCol>
                <a:gridCol w="1191132">
                  <a:extLst>
                    <a:ext uri="{9D8B030D-6E8A-4147-A177-3AD203B41FA5}">
                      <a16:colId xmlns:a16="http://schemas.microsoft.com/office/drawing/2014/main" val="1543839927"/>
                    </a:ext>
                  </a:extLst>
                </a:gridCol>
                <a:gridCol w="1385294">
                  <a:extLst>
                    <a:ext uri="{9D8B030D-6E8A-4147-A177-3AD203B41FA5}">
                      <a16:colId xmlns:a16="http://schemas.microsoft.com/office/drawing/2014/main" val="203140152"/>
                    </a:ext>
                  </a:extLst>
                </a:gridCol>
                <a:gridCol w="1789358">
                  <a:extLst>
                    <a:ext uri="{9D8B030D-6E8A-4147-A177-3AD203B41FA5}">
                      <a16:colId xmlns:a16="http://schemas.microsoft.com/office/drawing/2014/main" val="34270445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57904715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73888995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430712423"/>
                    </a:ext>
                  </a:extLst>
                </a:gridCol>
              </a:tblGrid>
              <a:tr h="359273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解读值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090910"/>
                  </a:ext>
                </a:extLst>
              </a:tr>
              <a:tr h="35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exp(8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frac(23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变化点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741503"/>
                  </a:ext>
                </a:extLst>
              </a:tr>
              <a:tr h="359273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000…00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最大非规范化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20976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9258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最小非规范化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-0.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0x87FFFFFF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46409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000…01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最大规范化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0x88000000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8825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925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0x88FFFFFF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36090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534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111…10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0xFF000000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8891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144638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最小规范化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0xFF7FFFFF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28863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无穷大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en-US" altLang="zh-CN" dirty="0"/>
                        <a:t>∞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0xFF800000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84978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000…01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无值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0xFF800001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18633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123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78391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98757916-0E97-1447-A49F-18B0F7CF262B}"/>
              </a:ext>
            </a:extLst>
          </p:cNvPr>
          <p:cNvSpPr txBox="1"/>
          <p:nvPr/>
        </p:nvSpPr>
        <p:spPr>
          <a:xfrm>
            <a:off x="9987580" y="3440648"/>
            <a:ext cx="1790875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负浮点数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趋势相反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0C562A6-0C29-D049-902E-791D93DE6B9B}"/>
              </a:ext>
            </a:extLst>
          </p:cNvPr>
          <p:cNvSpPr/>
          <p:nvPr/>
        </p:nvSpPr>
        <p:spPr bwMode="auto">
          <a:xfrm rot="16200000">
            <a:off x="4313611" y="3446809"/>
            <a:ext cx="3672408" cy="10839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F480C31D-682B-974B-9B47-40B87745393E}"/>
              </a:ext>
            </a:extLst>
          </p:cNvPr>
          <p:cNvSpPr/>
          <p:nvPr/>
        </p:nvSpPr>
        <p:spPr bwMode="auto">
          <a:xfrm rot="5400000">
            <a:off x="6944131" y="4070498"/>
            <a:ext cx="4991790" cy="10839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3B4FC18E-7D1D-4F4C-B920-83E0560CD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0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483B6CA-B98B-CF42-BDA8-D8837801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52" y="3212976"/>
            <a:ext cx="5069488" cy="3240362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位级比较：不需要求浮点值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F60605D-DEDE-D44A-9E9F-0BAACD4A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53" y="440670"/>
            <a:ext cx="5069487" cy="3240361"/>
          </a:xfrm>
          <a:prstGeom prst="rect">
            <a:avLst/>
          </a:prstGeom>
        </p:spPr>
      </p:pic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384" y="874396"/>
            <a:ext cx="6120680" cy="5109208"/>
          </a:xfrm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b="1" dirty="0">
                <a:solidFill>
                  <a:srgbClr val="6B0874"/>
                </a:solidFill>
              </a:rPr>
              <a:t>几乎可以用与无符号整数相同的方式进行浮点数的比较</a:t>
            </a:r>
            <a:endParaRPr lang="en-US" sz="1800" b="1" dirty="0">
              <a:solidFill>
                <a:srgbClr val="6B0874"/>
              </a:solidFill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先比较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符号位</a:t>
            </a:r>
            <a:endParaRPr lang="en-US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异号，先考虑</a:t>
            </a:r>
            <a:r>
              <a:rPr lang="en-US" altLang="zh-CN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±0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相等，否则符号决定大小关系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同号，用去掉符号位的部分当做无符号比较，不等则用符号位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修正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大小关系。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sz="16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的不确定性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绝对值最大的范围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比较将产生什么结果？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其他方面均</a:t>
            </a:r>
            <a:r>
              <a:rPr 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OK</a:t>
            </a: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规格化值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vs.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非规格化值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规格化值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vs.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无穷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6B0874"/>
                </a:solidFill>
              </a:rPr>
              <a:t>有指令集和硬件支持浮点数比较，效率很高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C/C++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的浮点数比较是“码的精确比较，与值无关“但为什么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C/C++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中建议不能用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==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比较浮点数？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</a:endParaRPr>
          </a:p>
        </p:txBody>
      </p:sp>
      <p:sp>
        <p:nvSpPr>
          <p:cNvPr id="51" name="灯片编号占位符 15">
            <a:extLst>
              <a:ext uri="{FF2B5EF4-FFF2-40B4-BE49-F238E27FC236}">
                <a16:creationId xmlns:a16="http://schemas.microsoft.com/office/drawing/2014/main" id="{D8E544BD-BB00-514A-82EC-4D375F7F5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1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384" y="1052736"/>
            <a:ext cx="8208912" cy="5109208"/>
          </a:xfrm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1" dirty="0">
                <a:solidFill>
                  <a:srgbClr val="6B0874"/>
                </a:solidFill>
              </a:rPr>
              <a:t>IEEE754</a:t>
            </a:r>
            <a:r>
              <a:rPr lang="zh-CN" altLang="en-US" sz="1800" b="1" dirty="0">
                <a:solidFill>
                  <a:srgbClr val="6B0874"/>
                </a:solidFill>
              </a:rPr>
              <a:t> 规定了多种运算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算数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(Arithmetic)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：加、减、乘、除、取余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平方根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(Square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Root)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浮点类型转换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(Floating-Point Format Conversions) 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浮点与整数相互转换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(Conversion Between Floating-Point and Integer Formats)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浮点数到整数值的舍入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Floating-Point Number to Integer Value)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二进制与十进制相互转换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(Binary &lt;-&gt; Decimal Conversion) 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(Comparison)  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6B0874"/>
                </a:solidFill>
              </a:rPr>
              <a:t>除二进制</a:t>
            </a:r>
            <a:r>
              <a:rPr lang="en-US" altLang="zh-CN" sz="1800" b="1" dirty="0">
                <a:solidFill>
                  <a:srgbClr val="6B0874"/>
                </a:solidFill>
              </a:rPr>
              <a:t>&lt;--&gt;</a:t>
            </a:r>
            <a:r>
              <a:rPr lang="zh-CN" altLang="en-US" sz="1800" b="1" dirty="0">
                <a:solidFill>
                  <a:srgbClr val="6B0874"/>
                </a:solidFill>
              </a:rPr>
              <a:t>十进制转换外，每项操作都应首先产生一个精度无限、范围无限的</a:t>
            </a:r>
            <a:r>
              <a:rPr lang="zh-CN" altLang="en-US" sz="1800" b="1" dirty="0">
                <a:solidFill>
                  <a:schemeClr val="accent2"/>
                </a:solidFill>
              </a:rPr>
              <a:t>中间</a:t>
            </a:r>
            <a:r>
              <a:rPr lang="zh-CN" altLang="en-US" sz="1800" b="1" dirty="0">
                <a:solidFill>
                  <a:srgbClr val="6B0874"/>
                </a:solidFill>
              </a:rPr>
              <a:t>结果</a:t>
            </a:r>
            <a:r>
              <a:rPr lang="zh-CN" altLang="en-US" sz="1800" b="1" dirty="0">
                <a:solidFill>
                  <a:schemeClr val="accent2"/>
                </a:solidFill>
              </a:rPr>
              <a:t>（数学意义上的精确值）</a:t>
            </a:r>
            <a:r>
              <a:rPr lang="zh-CN" altLang="en-US" sz="1800" b="1" dirty="0">
                <a:solidFill>
                  <a:srgbClr val="6B0874"/>
                </a:solidFill>
              </a:rPr>
              <a:t>，然后对其进行</a:t>
            </a:r>
            <a:r>
              <a:rPr lang="zh-CN" altLang="en-US" sz="1800" b="1" dirty="0">
                <a:solidFill>
                  <a:schemeClr val="accent2"/>
                </a:solidFill>
              </a:rPr>
              <a:t>某种舍入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6B0874"/>
                </a:solidFill>
              </a:rPr>
              <a:t>可能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引起：</a:t>
            </a:r>
            <a:r>
              <a:rPr lang="zh-CN" altLang="en-US" sz="1800" b="1" dirty="0">
                <a:solidFill>
                  <a:schemeClr val="accent2"/>
                </a:solidFill>
              </a:rPr>
              <a:t>溢出</a:t>
            </a:r>
            <a:r>
              <a:rPr lang="en-US" altLang="zh-CN" sz="1800" dirty="0"/>
              <a:t>(exp</a:t>
            </a:r>
            <a:r>
              <a:rPr lang="zh-CN" altLang="en-US" sz="1800" dirty="0"/>
              <a:t>太大或</a:t>
            </a:r>
            <a:r>
              <a:rPr lang="en-US" altLang="zh-CN" sz="1800" dirty="0"/>
              <a:t>frac</a:t>
            </a:r>
            <a:r>
              <a:rPr lang="zh-CN" altLang="en-US" sz="1800" dirty="0"/>
              <a:t>太小</a:t>
            </a:r>
            <a:r>
              <a:rPr lang="en-US" altLang="zh-CN" sz="1800" dirty="0"/>
              <a:t>) </a:t>
            </a:r>
            <a:r>
              <a:rPr lang="en-US" altLang="zh-CN" sz="1800" b="1" dirty="0">
                <a:solidFill>
                  <a:srgbClr val="6B0874"/>
                </a:solidFill>
              </a:rPr>
              <a:t>,</a:t>
            </a:r>
            <a:r>
              <a:rPr lang="zh-CN" altLang="en-US" sz="1800" b="1" dirty="0">
                <a:solidFill>
                  <a:schemeClr val="accent2"/>
                </a:solidFill>
              </a:rPr>
              <a:t>精度变化</a:t>
            </a:r>
            <a:r>
              <a:rPr lang="en-US" altLang="zh-CN" sz="1800" dirty="0"/>
              <a:t>(</a:t>
            </a:r>
            <a:r>
              <a:rPr lang="zh-CN" altLang="en-US" sz="1800" dirty="0"/>
              <a:t>小数部分可能需要舍入</a:t>
            </a:r>
            <a:r>
              <a:rPr lang="en-US" altLang="zh-CN" sz="1800" dirty="0"/>
              <a:t>)</a:t>
            </a:r>
            <a:endParaRPr lang="en-US" altLang="zh-CN" sz="1800" b="1" dirty="0">
              <a:solidFill>
                <a:srgbClr val="6B0874"/>
              </a:solidFill>
            </a:endParaRP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52E71C0A-4C6B-6A47-8F20-0F55A653E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9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浮点数舍入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1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384" y="1052736"/>
            <a:ext cx="8208912" cy="2412268"/>
          </a:xfrm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1" dirty="0">
                <a:solidFill>
                  <a:srgbClr val="6B0874"/>
                </a:solidFill>
              </a:rPr>
              <a:t>2</a:t>
            </a:r>
            <a:r>
              <a:rPr lang="zh-CN" altLang="en-US" sz="1800" b="1" dirty="0">
                <a:solidFill>
                  <a:srgbClr val="6B0874"/>
                </a:solidFill>
              </a:rPr>
              <a:t>类，</a:t>
            </a:r>
            <a:r>
              <a:rPr lang="zh-CN" altLang="en-US" sz="1800" b="1" dirty="0">
                <a:solidFill>
                  <a:schemeClr val="accent2"/>
                </a:solidFill>
              </a:rPr>
              <a:t>二进制</a:t>
            </a:r>
            <a:r>
              <a:rPr lang="zh-CN" altLang="en-US" sz="1800" b="1" dirty="0">
                <a:solidFill>
                  <a:srgbClr val="6B0874"/>
                </a:solidFill>
              </a:rPr>
              <a:t>浮点数舍入（</a:t>
            </a:r>
            <a:r>
              <a:rPr lang="en-US" altLang="zh-CN" sz="1800" b="1" dirty="0">
                <a:solidFill>
                  <a:srgbClr val="6B0874"/>
                </a:solidFill>
              </a:rPr>
              <a:t>Rounding</a:t>
            </a:r>
            <a:r>
              <a:rPr lang="zh-CN" altLang="en-US" sz="1800" b="1" dirty="0">
                <a:solidFill>
                  <a:srgbClr val="6B0874"/>
                </a:solidFill>
              </a:rPr>
              <a:t>）模式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值舍入，偏向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偶数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nearest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ties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默认舍入模式</a:t>
            </a:r>
            <a:endParaRPr lang="en-US" altLang="zh-CN" sz="1600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舍入模式：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00" lvl="2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向上舍入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toward +∞)</a:t>
            </a:r>
          </a:p>
          <a:p>
            <a:pPr marL="952500" lvl="2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向下舍入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toward −∞)</a:t>
            </a:r>
          </a:p>
          <a:p>
            <a:pPr marL="952500" lvl="2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向零舍入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toward 0)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9D8C8C-FBDC-B14B-BA2C-F8DB0914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88" y="2528900"/>
            <a:ext cx="7343290" cy="379842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6EAA15F-B15B-DB44-A950-084DAB43CAF6}"/>
              </a:ext>
            </a:extLst>
          </p:cNvPr>
          <p:cNvSpPr/>
          <p:nvPr/>
        </p:nvSpPr>
        <p:spPr bwMode="auto">
          <a:xfrm>
            <a:off x="5879976" y="2528900"/>
            <a:ext cx="244827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D9BF84-7AB3-A64A-B4AA-9E8014042B14}"/>
              </a:ext>
            </a:extLst>
          </p:cNvPr>
          <p:cNvSpPr txBox="1"/>
          <p:nvPr/>
        </p:nvSpPr>
        <p:spPr>
          <a:xfrm>
            <a:off x="2751352" y="4917226"/>
            <a:ext cx="140294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绝对值变小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9FBE6D-51DE-404E-9EDD-1275CC333C25}"/>
              </a:ext>
            </a:extLst>
          </p:cNvPr>
          <p:cNvSpPr txBox="1"/>
          <p:nvPr/>
        </p:nvSpPr>
        <p:spPr>
          <a:xfrm>
            <a:off x="2512515" y="5373216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超邻近的大数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9D16B1-3337-294A-B879-BF9E7FA5CDAC}"/>
              </a:ext>
            </a:extLst>
          </p:cNvPr>
          <p:cNvSpPr txBox="1"/>
          <p:nvPr/>
        </p:nvSpPr>
        <p:spPr>
          <a:xfrm>
            <a:off x="2499347" y="5877272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超邻近的小数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372BEE-0583-B54B-B5C9-85A4032A9395}"/>
              </a:ext>
            </a:extLst>
          </p:cNvPr>
          <p:cNvSpPr txBox="1"/>
          <p:nvPr/>
        </p:nvSpPr>
        <p:spPr>
          <a:xfrm>
            <a:off x="1766305" y="4391816"/>
            <a:ext cx="242566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IEEE754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十进制专属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1B8905-5553-3F4F-A8A1-F95AA707F3A7}"/>
              </a:ext>
            </a:extLst>
          </p:cNvPr>
          <p:cNvSpPr txBox="1"/>
          <p:nvPr/>
        </p:nvSpPr>
        <p:spPr>
          <a:xfrm>
            <a:off x="2005780" y="3866406"/>
            <a:ext cx="218200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IEEE754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默认舍入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C9BF55-D78B-004F-9649-9258F5F7AA3E}"/>
              </a:ext>
            </a:extLst>
          </p:cNvPr>
          <p:cNvSpPr txBox="1"/>
          <p:nvPr/>
        </p:nvSpPr>
        <p:spPr>
          <a:xfrm>
            <a:off x="4399739" y="2127498"/>
            <a:ext cx="169790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进制为例</a:t>
            </a:r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FF3951F8-EBC7-3845-9774-0B1DE2385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87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FF3951F8-EBC7-3845-9774-0B1DE2385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3BCA7C0-16E9-FF4D-85F9-5312F1D6C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866669"/>
            <a:ext cx="10369152" cy="5435600"/>
          </a:xfrm>
          <a:ln/>
        </p:spPr>
        <p:txBody>
          <a:bodyPr/>
          <a:lstStyle/>
          <a:p>
            <a:pPr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6B0874"/>
                </a:solidFill>
              </a:rPr>
              <a:t>默认的舍入模式</a:t>
            </a:r>
            <a:endParaRPr lang="en-US" sz="2000" b="1" dirty="0">
              <a:solidFill>
                <a:srgbClr val="6B0874"/>
              </a:solidFill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很难找到更好的方法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其他方法都有统计偏差，如：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对正整数集合求和时，和将始终被低估或高估（负偏差、正偏差）</a:t>
            </a:r>
            <a:endParaRPr lang="en-US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6B0874"/>
                </a:solidFill>
              </a:rPr>
              <a:t>偏向偶数</a:t>
            </a:r>
            <a:endParaRPr lang="en-US" altLang="zh-CN" sz="2000" b="1" dirty="0">
              <a:solidFill>
                <a:srgbClr val="6B0874"/>
              </a:solidFill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当恰好在两个可能的数值正中间时（中间值）：舍入后，最低有效位的数码为偶数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其他时候：向最近的数值舍入，比中间值小向下舍入，比中间值大向上舍入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000" dirty="0"/>
              <a:t>以</a:t>
            </a:r>
            <a:r>
              <a:rPr lang="en-US" altLang="zh-CN" sz="2000" dirty="0"/>
              <a:t>10</a:t>
            </a:r>
            <a:r>
              <a:rPr lang="zh-CN" altLang="en-US" sz="2000" dirty="0"/>
              <a:t>进制数向最近的百分位舍入为例：</a:t>
            </a:r>
            <a:endParaRPr lang="en-US" sz="2000" dirty="0"/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49999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比中间值小：向下舍入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</a:t>
            </a:r>
            <a:r>
              <a:rPr lang="en-US" sz="16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50001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7.90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比中间值大：向上舍入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</a:t>
            </a:r>
            <a:r>
              <a:rPr 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50000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7.90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中间值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7.88</a:t>
            </a:r>
            <a:r>
              <a:rPr 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50000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7.88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中间值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0E6B65-D7C5-9541-A653-CFF0634DC14E}"/>
              </a:ext>
            </a:extLst>
          </p:cNvPr>
          <p:cNvSpPr txBox="1"/>
          <p:nvPr/>
        </p:nvSpPr>
        <p:spPr>
          <a:xfrm>
            <a:off x="5015880" y="397297"/>
            <a:ext cx="65060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最接近值舍入，偏向偶数</a:t>
            </a:r>
            <a:endParaRPr lang="zh-CN" altLang="en-US" dirty="0">
              <a:solidFill>
                <a:srgbClr val="6B0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0754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54878</TotalTime>
  <Words>2542</Words>
  <Application>Microsoft Office PowerPoint</Application>
  <PresentationFormat>宽屏</PresentationFormat>
  <Paragraphs>491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Courier</vt:lpstr>
      <vt:lpstr>黑体</vt:lpstr>
      <vt:lpstr>微软雅黑</vt:lpstr>
      <vt:lpstr>微软雅黑</vt:lpstr>
      <vt:lpstr>Arial</vt:lpstr>
      <vt:lpstr>Arial Black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Courier New</vt:lpstr>
      <vt:lpstr>Menlo</vt:lpstr>
      <vt:lpstr>Times New Roman</vt:lpstr>
      <vt:lpstr>Wingdings</vt:lpstr>
      <vt:lpstr>Wingdings 2</vt:lpstr>
      <vt:lpstr>默认设计模板</vt:lpstr>
      <vt:lpstr>计算机原理与系统 05 信息的表示II 浮点数part2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FAN Jingtao</cp:lastModifiedBy>
  <cp:revision>3285</cp:revision>
  <cp:lastPrinted>2019-07-03T00:25:39Z</cp:lastPrinted>
  <dcterms:modified xsi:type="dcterms:W3CDTF">2022-03-06T08:26:40Z</dcterms:modified>
</cp:coreProperties>
</file>