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07" r:id="rId2"/>
    <p:sldId id="1069" r:id="rId3"/>
    <p:sldId id="581" r:id="rId4"/>
    <p:sldId id="582" r:id="rId5"/>
    <p:sldId id="662" r:id="rId6"/>
    <p:sldId id="584" r:id="rId7"/>
    <p:sldId id="681" r:id="rId8"/>
    <p:sldId id="1070" r:id="rId9"/>
    <p:sldId id="1071" r:id="rId10"/>
    <p:sldId id="1072" r:id="rId11"/>
    <p:sldId id="1089" r:id="rId12"/>
    <p:sldId id="1085" r:id="rId13"/>
    <p:sldId id="1087" r:id="rId14"/>
    <p:sldId id="1088" r:id="rId15"/>
    <p:sldId id="1091" r:id="rId16"/>
    <p:sldId id="1092" r:id="rId17"/>
    <p:sldId id="1093" r:id="rId18"/>
    <p:sldId id="1094" r:id="rId19"/>
    <p:sldId id="1090" r:id="rId20"/>
    <p:sldId id="1073" r:id="rId21"/>
    <p:sldId id="1074" r:id="rId22"/>
    <p:sldId id="1075" r:id="rId23"/>
    <p:sldId id="1076" r:id="rId24"/>
    <p:sldId id="1077" r:id="rId25"/>
    <p:sldId id="1078" r:id="rId26"/>
    <p:sldId id="1095" r:id="rId27"/>
    <p:sldId id="1108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9" r:id="rId40"/>
    <p:sldId id="1110" r:id="rId41"/>
    <p:sldId id="1111" r:id="rId42"/>
    <p:sldId id="1112" r:id="rId43"/>
    <p:sldId id="938" r:id="rId44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8" pos="3908" userDrawn="1">
          <p15:clr>
            <a:srgbClr val="A4A3A4"/>
          </p15:clr>
        </p15:guide>
        <p15:guide id="9" pos="2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D3E4EF"/>
    <a:srgbClr val="FED3CD"/>
    <a:srgbClr val="E8E7F1"/>
    <a:srgbClr val="FFFFE3"/>
    <a:srgbClr val="D7F0EA"/>
    <a:srgbClr val="005493"/>
    <a:srgbClr val="0096FF"/>
    <a:srgbClr val="76D6FF"/>
    <a:srgbClr val="00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2" autoAdjust="0"/>
    <p:restoredTop sz="96650" autoAdjust="0"/>
  </p:normalViewPr>
  <p:slideViewPr>
    <p:cSldViewPr>
      <p:cViewPr>
        <p:scale>
          <a:sx n="190" d="100"/>
          <a:sy n="190" d="100"/>
        </p:scale>
        <p:origin x="736" y="576"/>
      </p:cViewPr>
      <p:guideLst>
        <p:guide orient="horz" pos="4065"/>
        <p:guide pos="211"/>
        <p:guide pos="3840"/>
        <p:guide pos="7469"/>
        <p:guide orient="horz" pos="2160"/>
        <p:guide orient="horz" pos="1275"/>
        <p:guide pos="3908"/>
        <p:guide pos="2887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1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39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58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8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6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2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9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366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6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75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4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7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9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5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12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9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48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5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1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0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51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0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9556" y="2205504"/>
            <a:ext cx="799288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基础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57611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68052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只有处理器才是程序的执行部件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AA31C95-D4F5-954B-93E9-63138211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292" y="351413"/>
            <a:ext cx="2987864" cy="504056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一条指令包含的信息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B4D75-0BED-0D46-9EB4-CC64B418CFD8}"/>
              </a:ext>
            </a:extLst>
          </p:cNvPr>
          <p:cNvSpPr txBox="1"/>
          <p:nvPr/>
        </p:nvSpPr>
        <p:spPr>
          <a:xfrm>
            <a:off x="335828" y="1101068"/>
            <a:ext cx="10765196" cy="54055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操作码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：指定操作类型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指令类型 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操作码长度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固定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可变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r>
              <a:rPr lang="en-US" altLang="zh-CN" sz="1800" dirty="0" err="1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bwlq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，短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近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远，方向，寻址方式，条件码等 </a:t>
            </a:r>
            <a:endParaRPr lang="zh-CN" altLang="en-US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源操作数位置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：一个或多个源操作数所在的位置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操作数来源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800" dirty="0">
                <a:solidFill>
                  <a:srgbClr val="3333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/I/O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端口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指令本身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zh-CN" altLang="en-US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结果值位置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产生的结果存放何处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目的操作数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结果地址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800" dirty="0">
                <a:solidFill>
                  <a:srgbClr val="3333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/I/O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端口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zh-CN" altLang="en-US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下一条指令地址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下条指令存放何处 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下条指令地址 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800" dirty="0">
                <a:solidFill>
                  <a:srgbClr val="3333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zh-CN" altLang="en-US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(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正常情况隐含在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中，改变顺序时由指令给出</a:t>
            </a:r>
            <a:r>
              <a:rPr lang="en-US" altLang="zh-CN" sz="1800" dirty="0">
                <a:solidFill>
                  <a:srgbClr val="301E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zh-CN" altLang="en-US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47692D-04C4-0B4F-9B47-1522A134320C}"/>
              </a:ext>
            </a:extLst>
          </p:cNvPr>
          <p:cNvGrpSpPr/>
          <p:nvPr/>
        </p:nvGrpSpPr>
        <p:grpSpPr>
          <a:xfrm>
            <a:off x="7527413" y="1664804"/>
            <a:ext cx="4661207" cy="4481743"/>
            <a:chOff x="8777459" y="3303635"/>
            <a:chExt cx="3331209" cy="32029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9E50AD-3CBD-984B-91A4-96EE823C8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21"/>
            <a:stretch/>
          </p:blipFill>
          <p:spPr>
            <a:xfrm>
              <a:off x="8777459" y="3303635"/>
              <a:ext cx="3331209" cy="320295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2FD964-47BB-8E4A-97FE-7108BE164672}"/>
                </a:ext>
              </a:extLst>
            </p:cNvPr>
            <p:cNvSpPr/>
            <p:nvPr/>
          </p:nvSpPr>
          <p:spPr bwMode="auto">
            <a:xfrm>
              <a:off x="10596500" y="6057292"/>
              <a:ext cx="1512168" cy="4492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096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操作数和结果主要来源之一：寄存器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22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34563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寄存器向后兼容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AAF70A-6DDE-5E45-BF1C-9460BA7D1D1F}"/>
              </a:ext>
            </a:extLst>
          </p:cNvPr>
          <p:cNvSpPr/>
          <p:nvPr/>
        </p:nvSpPr>
        <p:spPr bwMode="auto">
          <a:xfrm>
            <a:off x="6599246" y="11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F0F122-A22A-4F47-AE2E-DAA389469635}"/>
              </a:ext>
            </a:extLst>
          </p:cNvPr>
          <p:cNvSpPr/>
          <p:nvPr/>
        </p:nvSpPr>
        <p:spPr bwMode="auto">
          <a:xfrm>
            <a:off x="6599246" y="15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6E0462-2178-F146-9AE7-CD74EA40395F}"/>
              </a:ext>
            </a:extLst>
          </p:cNvPr>
          <p:cNvSpPr/>
          <p:nvPr/>
        </p:nvSpPr>
        <p:spPr bwMode="auto">
          <a:xfrm>
            <a:off x="6599246" y="18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F3FFE4-4789-3F45-905D-C02521B3F274}"/>
              </a:ext>
            </a:extLst>
          </p:cNvPr>
          <p:cNvSpPr/>
          <p:nvPr/>
        </p:nvSpPr>
        <p:spPr bwMode="auto">
          <a:xfrm>
            <a:off x="6599246" y="259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1613F5E-8C0C-9E40-97AC-3287CDF89AF8}"/>
              </a:ext>
            </a:extLst>
          </p:cNvPr>
          <p:cNvSpPr/>
          <p:nvPr/>
        </p:nvSpPr>
        <p:spPr bwMode="auto">
          <a:xfrm>
            <a:off x="6599246" y="29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4AAAEB-BD2B-A946-8115-BF2402CB1F2D}"/>
              </a:ext>
            </a:extLst>
          </p:cNvPr>
          <p:cNvSpPr/>
          <p:nvPr/>
        </p:nvSpPr>
        <p:spPr bwMode="auto">
          <a:xfrm>
            <a:off x="6599246" y="33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410662-7371-0A40-B101-E1FC73C75090}"/>
              </a:ext>
            </a:extLst>
          </p:cNvPr>
          <p:cNvSpPr/>
          <p:nvPr/>
        </p:nvSpPr>
        <p:spPr bwMode="auto">
          <a:xfrm>
            <a:off x="6599246" y="36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D81917-EFC8-9C40-862C-07B6C2B54F62}"/>
              </a:ext>
            </a:extLst>
          </p:cNvPr>
          <p:cNvSpPr/>
          <p:nvPr/>
        </p:nvSpPr>
        <p:spPr bwMode="auto">
          <a:xfrm>
            <a:off x="6599246" y="40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C1CB8D-475C-D441-A7E0-C133F7A25812}"/>
              </a:ext>
            </a:extLst>
          </p:cNvPr>
          <p:cNvSpPr/>
          <p:nvPr/>
        </p:nvSpPr>
        <p:spPr bwMode="auto">
          <a:xfrm>
            <a:off x="6599246" y="439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A4BBBFE-F752-5E43-B0DC-B0C85F20599D}"/>
              </a:ext>
            </a:extLst>
          </p:cNvPr>
          <p:cNvSpPr/>
          <p:nvPr/>
        </p:nvSpPr>
        <p:spPr bwMode="auto">
          <a:xfrm>
            <a:off x="6599246" y="47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5CE13AF-55F6-8449-8C23-0E75E62AE8FB}"/>
              </a:ext>
            </a:extLst>
          </p:cNvPr>
          <p:cNvSpPr/>
          <p:nvPr/>
        </p:nvSpPr>
        <p:spPr bwMode="auto">
          <a:xfrm>
            <a:off x="6599246" y="51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B2D62F5-7E39-D147-8FF5-637D69FFBA2F}"/>
              </a:ext>
            </a:extLst>
          </p:cNvPr>
          <p:cNvSpPr/>
          <p:nvPr/>
        </p:nvSpPr>
        <p:spPr bwMode="auto">
          <a:xfrm>
            <a:off x="6599246" y="54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01C0A4B-C4F4-6440-A1EC-2EF8413C8A8A}"/>
              </a:ext>
            </a:extLst>
          </p:cNvPr>
          <p:cNvSpPr/>
          <p:nvPr/>
        </p:nvSpPr>
        <p:spPr bwMode="auto">
          <a:xfrm>
            <a:off x="6599246" y="58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CC59D59-B57B-3D46-8BBB-9725D2B34BAB}"/>
              </a:ext>
            </a:extLst>
          </p:cNvPr>
          <p:cNvSpPr/>
          <p:nvPr/>
        </p:nvSpPr>
        <p:spPr bwMode="auto">
          <a:xfrm>
            <a:off x="6599246" y="22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7110EE-0E82-6A49-8044-B375B877DDAC}"/>
              </a:ext>
            </a:extLst>
          </p:cNvPr>
          <p:cNvSpPr/>
          <p:nvPr/>
        </p:nvSpPr>
        <p:spPr bwMode="auto">
          <a:xfrm>
            <a:off x="7319246" y="119082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4B5CA7C-B1AA-3340-BD7A-27153B804129}"/>
              </a:ext>
            </a:extLst>
          </p:cNvPr>
          <p:cNvSpPr/>
          <p:nvPr/>
        </p:nvSpPr>
        <p:spPr bwMode="auto">
          <a:xfrm>
            <a:off x="7319246" y="154874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F1EDEA-14FA-6A44-9D86-A4A88CF21C98}"/>
              </a:ext>
            </a:extLst>
          </p:cNvPr>
          <p:cNvSpPr/>
          <p:nvPr/>
        </p:nvSpPr>
        <p:spPr bwMode="auto">
          <a:xfrm>
            <a:off x="7319246" y="190666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DE860A-8D40-4846-9FF8-F601BDFBD74B}"/>
              </a:ext>
            </a:extLst>
          </p:cNvPr>
          <p:cNvSpPr/>
          <p:nvPr/>
        </p:nvSpPr>
        <p:spPr bwMode="auto">
          <a:xfrm>
            <a:off x="7319246" y="2264585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FEE52A3-D0F5-6F4A-B8A1-9BF1BF44C9E9}"/>
              </a:ext>
            </a:extLst>
          </p:cNvPr>
          <p:cNvSpPr/>
          <p:nvPr/>
        </p:nvSpPr>
        <p:spPr bwMode="auto">
          <a:xfrm>
            <a:off x="6599246" y="119082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F1A843-46F7-8341-93E1-124D64B4B081}"/>
              </a:ext>
            </a:extLst>
          </p:cNvPr>
          <p:cNvSpPr/>
          <p:nvPr/>
        </p:nvSpPr>
        <p:spPr bwMode="auto">
          <a:xfrm>
            <a:off x="6599246" y="154874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CCF9617-EA27-814E-996F-B6A5C2A36285}"/>
              </a:ext>
            </a:extLst>
          </p:cNvPr>
          <p:cNvSpPr/>
          <p:nvPr/>
        </p:nvSpPr>
        <p:spPr bwMode="auto">
          <a:xfrm>
            <a:off x="6599246" y="190666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46F9-BC14-7A4B-9F46-7CF9DE84B1D6}"/>
              </a:ext>
            </a:extLst>
          </p:cNvPr>
          <p:cNvSpPr/>
          <p:nvPr/>
        </p:nvSpPr>
        <p:spPr bwMode="auto">
          <a:xfrm>
            <a:off x="6599246" y="2264585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2C2285-5BA3-AA48-9F41-CCB1D2A0C73C}"/>
              </a:ext>
            </a:extLst>
          </p:cNvPr>
          <p:cNvSpPr txBox="1"/>
          <p:nvPr/>
        </p:nvSpPr>
        <p:spPr>
          <a:xfrm>
            <a:off x="4152754" y="2413292"/>
            <a:ext cx="145745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个通用寄存器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E8CA31-2321-1648-B457-218904641D8E}"/>
              </a:ext>
            </a:extLst>
          </p:cNvPr>
          <p:cNvSpPr txBox="1"/>
          <p:nvPr/>
        </p:nvSpPr>
        <p:spPr>
          <a:xfrm>
            <a:off x="4362528" y="5320719"/>
            <a:ext cx="126509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个段寄存器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C41AEE-DE64-C945-94B9-3163E49120B8}"/>
              </a:ext>
            </a:extLst>
          </p:cNvPr>
          <p:cNvSpPr txBox="1"/>
          <p:nvPr/>
        </p:nvSpPr>
        <p:spPr>
          <a:xfrm>
            <a:off x="5699626" y="1052736"/>
            <a:ext cx="899620" cy="51349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累加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栈顶指针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基址指针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源索引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目标索引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指令指针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程序段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数据段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扩展段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堆栈段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E502DAFC-9E19-2944-AA3F-D9D506E00921}"/>
              </a:ext>
            </a:extLst>
          </p:cNvPr>
          <p:cNvSpPr/>
          <p:nvPr/>
        </p:nvSpPr>
        <p:spPr bwMode="auto">
          <a:xfrm>
            <a:off x="5555610" y="1168942"/>
            <a:ext cx="144016" cy="272188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E7317B99-C17C-3947-9000-F99EDB3DA9A1}"/>
              </a:ext>
            </a:extLst>
          </p:cNvPr>
          <p:cNvSpPr/>
          <p:nvPr/>
        </p:nvSpPr>
        <p:spPr bwMode="auto">
          <a:xfrm>
            <a:off x="5555610" y="4811268"/>
            <a:ext cx="144016" cy="128202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5F3C39D-7796-1347-910F-ED8731B6DEC5}"/>
              </a:ext>
            </a:extLst>
          </p:cNvPr>
          <p:cNvGraphicFramePr>
            <a:graphicFrameLocks noGrp="1"/>
          </p:cNvGraphicFramePr>
          <p:nvPr/>
        </p:nvGraphicFramePr>
        <p:xfrm>
          <a:off x="6803286" y="1085886"/>
          <a:ext cx="1044926" cy="50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25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35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742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1610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38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210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337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196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94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60792"/>
                  </a:ext>
                </a:extLst>
              </a:tr>
            </a:tbl>
          </a:graphicData>
        </a:graphic>
      </p:graphicFrame>
      <p:graphicFrame>
        <p:nvGraphicFramePr>
          <p:cNvPr id="101" name="表格 97">
            <a:extLst>
              <a:ext uri="{FF2B5EF4-FFF2-40B4-BE49-F238E27FC236}">
                <a16:creationId xmlns:a16="http://schemas.microsoft.com/office/drawing/2014/main" id="{370B0F89-1702-C74C-9678-22ACA8809D45}"/>
              </a:ext>
            </a:extLst>
          </p:cNvPr>
          <p:cNvGraphicFramePr>
            <a:graphicFrameLocks noGrp="1"/>
          </p:cNvGraphicFramePr>
          <p:nvPr/>
        </p:nvGraphicFramePr>
        <p:xfrm>
          <a:off x="7692753" y="1085886"/>
          <a:ext cx="429942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9942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509C10C-FF62-6E46-9044-52EB42ABF686}"/>
              </a:ext>
            </a:extLst>
          </p:cNvPr>
          <p:cNvGraphicFramePr>
            <a:graphicFrameLocks noGrp="1"/>
          </p:cNvGraphicFramePr>
          <p:nvPr/>
        </p:nvGraphicFramePr>
        <p:xfrm>
          <a:off x="6528048" y="1085886"/>
          <a:ext cx="520670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20670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2EC64AF-C069-3347-BB86-A621BBCF7B79}"/>
              </a:ext>
            </a:extLst>
          </p:cNvPr>
          <p:cNvSpPr txBox="1"/>
          <p:nvPr/>
        </p:nvSpPr>
        <p:spPr>
          <a:xfrm>
            <a:off x="2867920" y="400017"/>
            <a:ext cx="184858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8086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5833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34563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寄存器向后兼容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06482F-E9CB-0948-A7AC-5B8244302A6B}"/>
              </a:ext>
            </a:extLst>
          </p:cNvPr>
          <p:cNvSpPr/>
          <p:nvPr/>
        </p:nvSpPr>
        <p:spPr bwMode="auto">
          <a:xfrm>
            <a:off x="5447438" y="111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DFA586-2696-3E46-9149-3762CB2319C4}"/>
              </a:ext>
            </a:extLst>
          </p:cNvPr>
          <p:cNvSpPr/>
          <p:nvPr/>
        </p:nvSpPr>
        <p:spPr bwMode="auto">
          <a:xfrm>
            <a:off x="5447438" y="147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3EA124-49BE-804E-A944-157BDEC9A33D}"/>
              </a:ext>
            </a:extLst>
          </p:cNvPr>
          <p:cNvSpPr/>
          <p:nvPr/>
        </p:nvSpPr>
        <p:spPr bwMode="auto">
          <a:xfrm>
            <a:off x="5447438" y="183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FA20E9-CC82-A248-B656-995823CE8F70}"/>
              </a:ext>
            </a:extLst>
          </p:cNvPr>
          <p:cNvSpPr/>
          <p:nvPr/>
        </p:nvSpPr>
        <p:spPr bwMode="auto">
          <a:xfrm>
            <a:off x="5447438" y="255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63D7C5-10CA-7548-8DC3-77FD2D1DB99A}"/>
              </a:ext>
            </a:extLst>
          </p:cNvPr>
          <p:cNvSpPr/>
          <p:nvPr/>
        </p:nvSpPr>
        <p:spPr bwMode="auto">
          <a:xfrm>
            <a:off x="5447438" y="291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4F5993-79AF-234C-949A-5F324808101C}"/>
              </a:ext>
            </a:extLst>
          </p:cNvPr>
          <p:cNvSpPr/>
          <p:nvPr/>
        </p:nvSpPr>
        <p:spPr bwMode="auto">
          <a:xfrm>
            <a:off x="5447438" y="327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FD8D3E-50E3-1142-A23B-F8D32EBB3FB4}"/>
              </a:ext>
            </a:extLst>
          </p:cNvPr>
          <p:cNvSpPr/>
          <p:nvPr/>
        </p:nvSpPr>
        <p:spPr bwMode="auto">
          <a:xfrm>
            <a:off x="5447438" y="363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DBE1A6-2901-F44C-ACE0-1014D8A5FBC7}"/>
              </a:ext>
            </a:extLst>
          </p:cNvPr>
          <p:cNvSpPr/>
          <p:nvPr/>
        </p:nvSpPr>
        <p:spPr bwMode="auto">
          <a:xfrm>
            <a:off x="5447438" y="399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F230D3-D6C1-B544-9540-D3F261AC52CA}"/>
              </a:ext>
            </a:extLst>
          </p:cNvPr>
          <p:cNvSpPr/>
          <p:nvPr/>
        </p:nvSpPr>
        <p:spPr bwMode="auto">
          <a:xfrm>
            <a:off x="5447438" y="435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F501E6-4A3C-494F-9803-CA6370520B2F}"/>
              </a:ext>
            </a:extLst>
          </p:cNvPr>
          <p:cNvSpPr/>
          <p:nvPr/>
        </p:nvSpPr>
        <p:spPr bwMode="auto">
          <a:xfrm>
            <a:off x="5447438" y="2198826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440B273-2AA9-AF49-B336-6746846CEEB2}"/>
              </a:ext>
            </a:extLst>
          </p:cNvPr>
          <p:cNvSpPr/>
          <p:nvPr/>
        </p:nvSpPr>
        <p:spPr bwMode="auto">
          <a:xfrm>
            <a:off x="6887438" y="619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7309A15-A9A7-7B4A-9FBA-E0A256131E10}"/>
              </a:ext>
            </a:extLst>
          </p:cNvPr>
          <p:cNvSpPr/>
          <p:nvPr/>
        </p:nvSpPr>
        <p:spPr bwMode="auto">
          <a:xfrm>
            <a:off x="6887438" y="65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AAF70A-6DDE-5E45-BF1C-9460BA7D1D1F}"/>
              </a:ext>
            </a:extLst>
          </p:cNvPr>
          <p:cNvSpPr/>
          <p:nvPr/>
        </p:nvSpPr>
        <p:spPr bwMode="auto">
          <a:xfrm>
            <a:off x="6886788" y="11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F0F122-A22A-4F47-AE2E-DAA389469635}"/>
              </a:ext>
            </a:extLst>
          </p:cNvPr>
          <p:cNvSpPr/>
          <p:nvPr/>
        </p:nvSpPr>
        <p:spPr bwMode="auto">
          <a:xfrm>
            <a:off x="6886788" y="15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6E0462-2178-F146-9AE7-CD74EA40395F}"/>
              </a:ext>
            </a:extLst>
          </p:cNvPr>
          <p:cNvSpPr/>
          <p:nvPr/>
        </p:nvSpPr>
        <p:spPr bwMode="auto">
          <a:xfrm>
            <a:off x="6886788" y="18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F3FFE4-4789-3F45-905D-C02521B3F274}"/>
              </a:ext>
            </a:extLst>
          </p:cNvPr>
          <p:cNvSpPr/>
          <p:nvPr/>
        </p:nvSpPr>
        <p:spPr bwMode="auto">
          <a:xfrm>
            <a:off x="6886788" y="259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1613F5E-8C0C-9E40-97AC-3287CDF89AF8}"/>
              </a:ext>
            </a:extLst>
          </p:cNvPr>
          <p:cNvSpPr/>
          <p:nvPr/>
        </p:nvSpPr>
        <p:spPr bwMode="auto">
          <a:xfrm>
            <a:off x="6886788" y="29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4AAAEB-BD2B-A946-8115-BF2402CB1F2D}"/>
              </a:ext>
            </a:extLst>
          </p:cNvPr>
          <p:cNvSpPr/>
          <p:nvPr/>
        </p:nvSpPr>
        <p:spPr bwMode="auto">
          <a:xfrm>
            <a:off x="6886788" y="33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410662-7371-0A40-B101-E1FC73C75090}"/>
              </a:ext>
            </a:extLst>
          </p:cNvPr>
          <p:cNvSpPr/>
          <p:nvPr/>
        </p:nvSpPr>
        <p:spPr bwMode="auto">
          <a:xfrm>
            <a:off x="6886788" y="36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D81917-EFC8-9C40-862C-07B6C2B54F62}"/>
              </a:ext>
            </a:extLst>
          </p:cNvPr>
          <p:cNvSpPr/>
          <p:nvPr/>
        </p:nvSpPr>
        <p:spPr bwMode="auto">
          <a:xfrm>
            <a:off x="6886788" y="40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C1CB8D-475C-D441-A7E0-C133F7A25812}"/>
              </a:ext>
            </a:extLst>
          </p:cNvPr>
          <p:cNvSpPr/>
          <p:nvPr/>
        </p:nvSpPr>
        <p:spPr bwMode="auto">
          <a:xfrm>
            <a:off x="6886788" y="439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A4BBBFE-F752-5E43-B0DC-B0C85F20599D}"/>
              </a:ext>
            </a:extLst>
          </p:cNvPr>
          <p:cNvSpPr/>
          <p:nvPr/>
        </p:nvSpPr>
        <p:spPr bwMode="auto">
          <a:xfrm>
            <a:off x="6886788" y="475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5CE13AF-55F6-8449-8C23-0E75E62AE8FB}"/>
              </a:ext>
            </a:extLst>
          </p:cNvPr>
          <p:cNvSpPr/>
          <p:nvPr/>
        </p:nvSpPr>
        <p:spPr bwMode="auto">
          <a:xfrm>
            <a:off x="6886788" y="511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B2D62F5-7E39-D147-8FF5-637D69FFBA2F}"/>
              </a:ext>
            </a:extLst>
          </p:cNvPr>
          <p:cNvSpPr/>
          <p:nvPr/>
        </p:nvSpPr>
        <p:spPr bwMode="auto">
          <a:xfrm>
            <a:off x="6886788" y="547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01C0A4B-C4F4-6440-A1EC-2EF8413C8A8A}"/>
              </a:ext>
            </a:extLst>
          </p:cNvPr>
          <p:cNvSpPr/>
          <p:nvPr/>
        </p:nvSpPr>
        <p:spPr bwMode="auto">
          <a:xfrm>
            <a:off x="6886788" y="58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CC59D59-B57B-3D46-8BBB-9725D2B34BAB}"/>
              </a:ext>
            </a:extLst>
          </p:cNvPr>
          <p:cNvSpPr/>
          <p:nvPr/>
        </p:nvSpPr>
        <p:spPr bwMode="auto">
          <a:xfrm>
            <a:off x="6886788" y="2234826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7110EE-0E82-6A49-8044-B375B877DDAC}"/>
              </a:ext>
            </a:extLst>
          </p:cNvPr>
          <p:cNvSpPr/>
          <p:nvPr/>
        </p:nvSpPr>
        <p:spPr bwMode="auto">
          <a:xfrm>
            <a:off x="7606788" y="119082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4B5CA7C-B1AA-3340-BD7A-27153B804129}"/>
              </a:ext>
            </a:extLst>
          </p:cNvPr>
          <p:cNvSpPr/>
          <p:nvPr/>
        </p:nvSpPr>
        <p:spPr bwMode="auto">
          <a:xfrm>
            <a:off x="7606788" y="154874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F1EDEA-14FA-6A44-9D86-A4A88CF21C98}"/>
              </a:ext>
            </a:extLst>
          </p:cNvPr>
          <p:cNvSpPr/>
          <p:nvPr/>
        </p:nvSpPr>
        <p:spPr bwMode="auto">
          <a:xfrm>
            <a:off x="7606788" y="1906666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DE860A-8D40-4846-9FF8-F601BDFBD74B}"/>
              </a:ext>
            </a:extLst>
          </p:cNvPr>
          <p:cNvSpPr/>
          <p:nvPr/>
        </p:nvSpPr>
        <p:spPr bwMode="auto">
          <a:xfrm>
            <a:off x="7606788" y="2264585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FEE52A3-D0F5-6F4A-B8A1-9BF1BF44C9E9}"/>
              </a:ext>
            </a:extLst>
          </p:cNvPr>
          <p:cNvSpPr/>
          <p:nvPr/>
        </p:nvSpPr>
        <p:spPr bwMode="auto">
          <a:xfrm>
            <a:off x="6886788" y="119082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F1A843-46F7-8341-93E1-124D64B4B081}"/>
              </a:ext>
            </a:extLst>
          </p:cNvPr>
          <p:cNvSpPr/>
          <p:nvPr/>
        </p:nvSpPr>
        <p:spPr bwMode="auto">
          <a:xfrm>
            <a:off x="6886788" y="154874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CCF9617-EA27-814E-996F-B6A5C2A36285}"/>
              </a:ext>
            </a:extLst>
          </p:cNvPr>
          <p:cNvSpPr/>
          <p:nvPr/>
        </p:nvSpPr>
        <p:spPr bwMode="auto">
          <a:xfrm>
            <a:off x="6886788" y="1906666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46F9-BC14-7A4B-9F46-7CF9DE84B1D6}"/>
              </a:ext>
            </a:extLst>
          </p:cNvPr>
          <p:cNvSpPr/>
          <p:nvPr/>
        </p:nvSpPr>
        <p:spPr bwMode="auto">
          <a:xfrm>
            <a:off x="6886788" y="2264585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2C2285-5BA3-AA48-9F41-CCB1D2A0C73C}"/>
              </a:ext>
            </a:extLst>
          </p:cNvPr>
          <p:cNvSpPr txBox="1"/>
          <p:nvPr/>
        </p:nvSpPr>
        <p:spPr>
          <a:xfrm>
            <a:off x="3864562" y="2413292"/>
            <a:ext cx="145745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个通用寄存器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E8CA31-2321-1648-B457-218904641D8E}"/>
              </a:ext>
            </a:extLst>
          </p:cNvPr>
          <p:cNvSpPr txBox="1"/>
          <p:nvPr/>
        </p:nvSpPr>
        <p:spPr>
          <a:xfrm>
            <a:off x="5478492" y="5605499"/>
            <a:ext cx="126509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6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个段寄存器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E502DAFC-9E19-2944-AA3F-D9D506E00921}"/>
              </a:ext>
            </a:extLst>
          </p:cNvPr>
          <p:cNvSpPr/>
          <p:nvPr/>
        </p:nvSpPr>
        <p:spPr bwMode="auto">
          <a:xfrm>
            <a:off x="5267418" y="1168942"/>
            <a:ext cx="144016" cy="272188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E7317B99-C17C-3947-9000-F99EDB3DA9A1}"/>
              </a:ext>
            </a:extLst>
          </p:cNvPr>
          <p:cNvSpPr/>
          <p:nvPr/>
        </p:nvSpPr>
        <p:spPr bwMode="auto">
          <a:xfrm>
            <a:off x="6671574" y="4811268"/>
            <a:ext cx="144016" cy="19595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5F3C39D-7796-1347-910F-ED8731B6DEC5}"/>
              </a:ext>
            </a:extLst>
          </p:cNvPr>
          <p:cNvGraphicFramePr>
            <a:graphicFrameLocks noGrp="1"/>
          </p:cNvGraphicFramePr>
          <p:nvPr/>
        </p:nvGraphicFramePr>
        <p:xfrm>
          <a:off x="7084815" y="1082761"/>
          <a:ext cx="1044926" cy="50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25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35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742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1610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38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210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337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196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94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60792"/>
                  </a:ext>
                </a:extLst>
              </a:tr>
            </a:tbl>
          </a:graphicData>
        </a:graphic>
      </p:graphicFrame>
      <p:graphicFrame>
        <p:nvGraphicFramePr>
          <p:cNvPr id="101" name="表格 97">
            <a:extLst>
              <a:ext uri="{FF2B5EF4-FFF2-40B4-BE49-F238E27FC236}">
                <a16:creationId xmlns:a16="http://schemas.microsoft.com/office/drawing/2014/main" id="{370B0F89-1702-C74C-9678-22ACA8809D45}"/>
              </a:ext>
            </a:extLst>
          </p:cNvPr>
          <p:cNvGraphicFramePr>
            <a:graphicFrameLocks noGrp="1"/>
          </p:cNvGraphicFramePr>
          <p:nvPr/>
        </p:nvGraphicFramePr>
        <p:xfrm>
          <a:off x="7980785" y="1085886"/>
          <a:ext cx="429942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9942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509C10C-FF62-6E46-9044-52EB42ABF686}"/>
              </a:ext>
            </a:extLst>
          </p:cNvPr>
          <p:cNvGraphicFramePr>
            <a:graphicFrameLocks noGrp="1"/>
          </p:cNvGraphicFramePr>
          <p:nvPr/>
        </p:nvGraphicFramePr>
        <p:xfrm>
          <a:off x="6816080" y="1085886"/>
          <a:ext cx="520670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20670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graphicFrame>
        <p:nvGraphicFramePr>
          <p:cNvPr id="45" name="表格 97">
            <a:extLst>
              <a:ext uri="{FF2B5EF4-FFF2-40B4-BE49-F238E27FC236}">
                <a16:creationId xmlns:a16="http://schemas.microsoft.com/office/drawing/2014/main" id="{EF62C86A-F7F7-9746-A6F3-C3A1852DA7CA}"/>
              </a:ext>
            </a:extLst>
          </p:cNvPr>
          <p:cNvGraphicFramePr>
            <a:graphicFrameLocks noGrp="1"/>
          </p:cNvGraphicFramePr>
          <p:nvPr/>
        </p:nvGraphicFramePr>
        <p:xfrm>
          <a:off x="5447437" y="1088740"/>
          <a:ext cx="850139" cy="360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268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148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4CF565-6410-0840-9025-CB5F31D0B46D}"/>
              </a:ext>
            </a:extLst>
          </p:cNvPr>
          <p:cNvGraphicFramePr>
            <a:graphicFrameLocks noGrp="1"/>
          </p:cNvGraphicFramePr>
          <p:nvPr/>
        </p:nvGraphicFramePr>
        <p:xfrm>
          <a:off x="7084815" y="6135136"/>
          <a:ext cx="1044926" cy="72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954450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20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441213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6E18BB32-576D-4549-9163-67C33D040472}"/>
              </a:ext>
            </a:extLst>
          </p:cNvPr>
          <p:cNvSpPr txBox="1"/>
          <p:nvPr/>
        </p:nvSpPr>
        <p:spPr>
          <a:xfrm>
            <a:off x="2867920" y="400017"/>
            <a:ext cx="125867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IA32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874348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F88AE63-45E0-4744-896C-757DF4A2A542}"/>
              </a:ext>
            </a:extLst>
          </p:cNvPr>
          <p:cNvSpPr/>
          <p:nvPr/>
        </p:nvSpPr>
        <p:spPr bwMode="auto">
          <a:xfrm>
            <a:off x="6157367" y="7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023CD95-D1C3-A846-AF43-D55757B3A298}"/>
              </a:ext>
            </a:extLst>
          </p:cNvPr>
          <p:cNvSpPr/>
          <p:nvPr/>
        </p:nvSpPr>
        <p:spPr bwMode="auto">
          <a:xfrm>
            <a:off x="6157367" y="11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71FAB0-6322-794E-82E0-12F345E74A72}"/>
              </a:ext>
            </a:extLst>
          </p:cNvPr>
          <p:cNvSpPr/>
          <p:nvPr/>
        </p:nvSpPr>
        <p:spPr bwMode="auto">
          <a:xfrm>
            <a:off x="6157367" y="14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34B7B1-6430-8546-A97F-59B5AFD7CC1F}"/>
              </a:ext>
            </a:extLst>
          </p:cNvPr>
          <p:cNvSpPr/>
          <p:nvPr/>
        </p:nvSpPr>
        <p:spPr bwMode="auto">
          <a:xfrm>
            <a:off x="6157367" y="220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D58D211-ADF4-D44B-996E-3883917555C0}"/>
              </a:ext>
            </a:extLst>
          </p:cNvPr>
          <p:cNvSpPr/>
          <p:nvPr/>
        </p:nvSpPr>
        <p:spPr bwMode="auto">
          <a:xfrm>
            <a:off x="6157367" y="25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1AACD2C-F062-DE44-80A6-3E3DA18A5EDE}"/>
              </a:ext>
            </a:extLst>
          </p:cNvPr>
          <p:cNvSpPr/>
          <p:nvPr/>
        </p:nvSpPr>
        <p:spPr bwMode="auto">
          <a:xfrm>
            <a:off x="6157367" y="29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EB5C67-B8D7-934D-84C9-6CEBA1E28302}"/>
              </a:ext>
            </a:extLst>
          </p:cNvPr>
          <p:cNvSpPr/>
          <p:nvPr/>
        </p:nvSpPr>
        <p:spPr bwMode="auto">
          <a:xfrm>
            <a:off x="6157367" y="32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10CC67-793C-6D45-9765-DA05FAE359E4}"/>
              </a:ext>
            </a:extLst>
          </p:cNvPr>
          <p:cNvSpPr/>
          <p:nvPr/>
        </p:nvSpPr>
        <p:spPr bwMode="auto">
          <a:xfrm>
            <a:off x="6157367" y="3998830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29633F4-EBEF-1B4B-97D7-8185E1950070}"/>
              </a:ext>
            </a:extLst>
          </p:cNvPr>
          <p:cNvSpPr/>
          <p:nvPr/>
        </p:nvSpPr>
        <p:spPr bwMode="auto">
          <a:xfrm>
            <a:off x="6157367" y="4358830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D33F5B-1527-1448-8488-C3BCA03F328A}"/>
              </a:ext>
            </a:extLst>
          </p:cNvPr>
          <p:cNvSpPr/>
          <p:nvPr/>
        </p:nvSpPr>
        <p:spPr bwMode="auto">
          <a:xfrm>
            <a:off x="6157367" y="184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7" name="表格 97">
            <a:extLst>
              <a:ext uri="{FF2B5EF4-FFF2-40B4-BE49-F238E27FC236}">
                <a16:creationId xmlns:a16="http://schemas.microsoft.com/office/drawing/2014/main" id="{E6CFB6B4-77E3-C943-BA16-3A0BB321E589}"/>
              </a:ext>
            </a:extLst>
          </p:cNvPr>
          <p:cNvGraphicFramePr>
            <a:graphicFrameLocks noGrp="1"/>
          </p:cNvGraphicFramePr>
          <p:nvPr/>
        </p:nvGraphicFramePr>
        <p:xfrm>
          <a:off x="6137275" y="778994"/>
          <a:ext cx="1074849" cy="39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7484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96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268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14877"/>
                  </a:ext>
                </a:extLst>
              </a:tr>
            </a:tbl>
          </a:graphicData>
        </a:graphic>
      </p:graphicFrame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80628"/>
            <a:ext cx="34563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80628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寄存器向后兼容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06482F-E9CB-0948-A7AC-5B8244302A6B}"/>
              </a:ext>
            </a:extLst>
          </p:cNvPr>
          <p:cNvSpPr/>
          <p:nvPr/>
        </p:nvSpPr>
        <p:spPr bwMode="auto">
          <a:xfrm>
            <a:off x="9037367" y="8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DFA586-2696-3E46-9149-3762CB2319C4}"/>
              </a:ext>
            </a:extLst>
          </p:cNvPr>
          <p:cNvSpPr/>
          <p:nvPr/>
        </p:nvSpPr>
        <p:spPr bwMode="auto">
          <a:xfrm>
            <a:off x="9037367" y="11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3EA124-49BE-804E-A944-157BDEC9A33D}"/>
              </a:ext>
            </a:extLst>
          </p:cNvPr>
          <p:cNvSpPr/>
          <p:nvPr/>
        </p:nvSpPr>
        <p:spPr bwMode="auto">
          <a:xfrm>
            <a:off x="9037367" y="15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FA20E9-CC82-A248-B656-995823CE8F70}"/>
              </a:ext>
            </a:extLst>
          </p:cNvPr>
          <p:cNvSpPr/>
          <p:nvPr/>
        </p:nvSpPr>
        <p:spPr bwMode="auto">
          <a:xfrm>
            <a:off x="9037367" y="224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63D7C5-10CA-7548-8DC3-77FD2D1DB99A}"/>
              </a:ext>
            </a:extLst>
          </p:cNvPr>
          <p:cNvSpPr/>
          <p:nvPr/>
        </p:nvSpPr>
        <p:spPr bwMode="auto">
          <a:xfrm>
            <a:off x="9037367" y="26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4F5993-79AF-234C-949A-5F324808101C}"/>
              </a:ext>
            </a:extLst>
          </p:cNvPr>
          <p:cNvSpPr/>
          <p:nvPr/>
        </p:nvSpPr>
        <p:spPr bwMode="auto">
          <a:xfrm>
            <a:off x="9037367" y="29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FD8D3E-50E3-1142-A23B-F8D32EBB3FB4}"/>
              </a:ext>
            </a:extLst>
          </p:cNvPr>
          <p:cNvSpPr/>
          <p:nvPr/>
        </p:nvSpPr>
        <p:spPr bwMode="auto">
          <a:xfrm>
            <a:off x="9037367" y="33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DBE1A6-2901-F44C-ACE0-1014D8A5FBC7}"/>
              </a:ext>
            </a:extLst>
          </p:cNvPr>
          <p:cNvSpPr/>
          <p:nvPr/>
        </p:nvSpPr>
        <p:spPr bwMode="auto">
          <a:xfrm>
            <a:off x="9037367" y="4034830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F230D3-D6C1-B544-9540-D3F261AC52CA}"/>
              </a:ext>
            </a:extLst>
          </p:cNvPr>
          <p:cNvSpPr/>
          <p:nvPr/>
        </p:nvSpPr>
        <p:spPr bwMode="auto">
          <a:xfrm>
            <a:off x="9037367" y="4394830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F501E6-4A3C-494F-9803-CA6370520B2F}"/>
              </a:ext>
            </a:extLst>
          </p:cNvPr>
          <p:cNvSpPr/>
          <p:nvPr/>
        </p:nvSpPr>
        <p:spPr bwMode="auto">
          <a:xfrm>
            <a:off x="9037367" y="188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440B273-2AA9-AF49-B336-6746846CEEB2}"/>
              </a:ext>
            </a:extLst>
          </p:cNvPr>
          <p:cNvSpPr/>
          <p:nvPr/>
        </p:nvSpPr>
        <p:spPr bwMode="auto">
          <a:xfrm>
            <a:off x="10477367" y="623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7309A15-A9A7-7B4A-9FBA-E0A256131E10}"/>
              </a:ext>
            </a:extLst>
          </p:cNvPr>
          <p:cNvSpPr/>
          <p:nvPr/>
        </p:nvSpPr>
        <p:spPr bwMode="auto">
          <a:xfrm>
            <a:off x="10477367" y="659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AAF70A-6DDE-5E45-BF1C-9460BA7D1D1F}"/>
              </a:ext>
            </a:extLst>
          </p:cNvPr>
          <p:cNvSpPr/>
          <p:nvPr/>
        </p:nvSpPr>
        <p:spPr bwMode="auto">
          <a:xfrm>
            <a:off x="10476717" y="8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F0F122-A22A-4F47-AE2E-DAA389469635}"/>
              </a:ext>
            </a:extLst>
          </p:cNvPr>
          <p:cNvSpPr/>
          <p:nvPr/>
        </p:nvSpPr>
        <p:spPr bwMode="auto">
          <a:xfrm>
            <a:off x="10476717" y="11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6E0462-2178-F146-9AE7-CD74EA40395F}"/>
              </a:ext>
            </a:extLst>
          </p:cNvPr>
          <p:cNvSpPr/>
          <p:nvPr/>
        </p:nvSpPr>
        <p:spPr bwMode="auto">
          <a:xfrm>
            <a:off x="10476717" y="15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F3FFE4-4789-3F45-905D-C02521B3F274}"/>
              </a:ext>
            </a:extLst>
          </p:cNvPr>
          <p:cNvSpPr/>
          <p:nvPr/>
        </p:nvSpPr>
        <p:spPr bwMode="auto">
          <a:xfrm>
            <a:off x="10476717" y="227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1613F5E-8C0C-9E40-97AC-3287CDF89AF8}"/>
              </a:ext>
            </a:extLst>
          </p:cNvPr>
          <p:cNvSpPr/>
          <p:nvPr/>
        </p:nvSpPr>
        <p:spPr bwMode="auto">
          <a:xfrm>
            <a:off x="10476717" y="26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4AAAEB-BD2B-A946-8115-BF2402CB1F2D}"/>
              </a:ext>
            </a:extLst>
          </p:cNvPr>
          <p:cNvSpPr/>
          <p:nvPr/>
        </p:nvSpPr>
        <p:spPr bwMode="auto">
          <a:xfrm>
            <a:off x="10476717" y="29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410662-7371-0A40-B101-E1FC73C75090}"/>
              </a:ext>
            </a:extLst>
          </p:cNvPr>
          <p:cNvSpPr/>
          <p:nvPr/>
        </p:nvSpPr>
        <p:spPr bwMode="auto">
          <a:xfrm>
            <a:off x="10476717" y="33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D81917-EFC8-9C40-862C-07B6C2B54F62}"/>
              </a:ext>
            </a:extLst>
          </p:cNvPr>
          <p:cNvSpPr/>
          <p:nvPr/>
        </p:nvSpPr>
        <p:spPr bwMode="auto">
          <a:xfrm>
            <a:off x="10476717" y="407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C1CB8D-475C-D441-A7E0-C133F7A25812}"/>
              </a:ext>
            </a:extLst>
          </p:cNvPr>
          <p:cNvSpPr/>
          <p:nvPr/>
        </p:nvSpPr>
        <p:spPr bwMode="auto">
          <a:xfrm>
            <a:off x="10477367" y="443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A4BBBFE-F752-5E43-B0DC-B0C85F20599D}"/>
              </a:ext>
            </a:extLst>
          </p:cNvPr>
          <p:cNvSpPr/>
          <p:nvPr/>
        </p:nvSpPr>
        <p:spPr bwMode="auto">
          <a:xfrm>
            <a:off x="10476717" y="479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5CE13AF-55F6-8449-8C23-0E75E62AE8FB}"/>
              </a:ext>
            </a:extLst>
          </p:cNvPr>
          <p:cNvSpPr/>
          <p:nvPr/>
        </p:nvSpPr>
        <p:spPr bwMode="auto">
          <a:xfrm>
            <a:off x="10476717" y="515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B2D62F5-7E39-D147-8FF5-637D69FFBA2F}"/>
              </a:ext>
            </a:extLst>
          </p:cNvPr>
          <p:cNvSpPr/>
          <p:nvPr/>
        </p:nvSpPr>
        <p:spPr bwMode="auto">
          <a:xfrm>
            <a:off x="10476717" y="551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01C0A4B-C4F4-6440-A1EC-2EF8413C8A8A}"/>
              </a:ext>
            </a:extLst>
          </p:cNvPr>
          <p:cNvSpPr/>
          <p:nvPr/>
        </p:nvSpPr>
        <p:spPr bwMode="auto">
          <a:xfrm>
            <a:off x="10476717" y="587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CC59D59-B57B-3D46-8BBB-9725D2B34BAB}"/>
              </a:ext>
            </a:extLst>
          </p:cNvPr>
          <p:cNvSpPr/>
          <p:nvPr/>
        </p:nvSpPr>
        <p:spPr bwMode="auto">
          <a:xfrm>
            <a:off x="10476717" y="191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7110EE-0E82-6A49-8044-B375B877DDAC}"/>
              </a:ext>
            </a:extLst>
          </p:cNvPr>
          <p:cNvSpPr/>
          <p:nvPr/>
        </p:nvSpPr>
        <p:spPr bwMode="auto">
          <a:xfrm>
            <a:off x="11196717" y="87270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4B5CA7C-B1AA-3340-BD7A-27153B804129}"/>
              </a:ext>
            </a:extLst>
          </p:cNvPr>
          <p:cNvSpPr/>
          <p:nvPr/>
        </p:nvSpPr>
        <p:spPr bwMode="auto">
          <a:xfrm>
            <a:off x="11196717" y="123062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F1EDEA-14FA-6A44-9D86-A4A88CF21C98}"/>
              </a:ext>
            </a:extLst>
          </p:cNvPr>
          <p:cNvSpPr/>
          <p:nvPr/>
        </p:nvSpPr>
        <p:spPr bwMode="auto">
          <a:xfrm>
            <a:off x="11196717" y="158854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DE860A-8D40-4846-9FF8-F601BDFBD74B}"/>
              </a:ext>
            </a:extLst>
          </p:cNvPr>
          <p:cNvSpPr/>
          <p:nvPr/>
        </p:nvSpPr>
        <p:spPr bwMode="auto">
          <a:xfrm>
            <a:off x="11196717" y="1946463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FEE52A3-D0F5-6F4A-B8A1-9BF1BF44C9E9}"/>
              </a:ext>
            </a:extLst>
          </p:cNvPr>
          <p:cNvSpPr/>
          <p:nvPr/>
        </p:nvSpPr>
        <p:spPr bwMode="auto">
          <a:xfrm>
            <a:off x="10476717" y="87270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F1A843-46F7-8341-93E1-124D64B4B081}"/>
              </a:ext>
            </a:extLst>
          </p:cNvPr>
          <p:cNvSpPr/>
          <p:nvPr/>
        </p:nvSpPr>
        <p:spPr bwMode="auto">
          <a:xfrm>
            <a:off x="10476717" y="123062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CCF9617-EA27-814E-996F-B6A5C2A36285}"/>
              </a:ext>
            </a:extLst>
          </p:cNvPr>
          <p:cNvSpPr/>
          <p:nvPr/>
        </p:nvSpPr>
        <p:spPr bwMode="auto">
          <a:xfrm>
            <a:off x="10476717" y="158854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46F9-BC14-7A4B-9F46-7CF9DE84B1D6}"/>
              </a:ext>
            </a:extLst>
          </p:cNvPr>
          <p:cNvSpPr/>
          <p:nvPr/>
        </p:nvSpPr>
        <p:spPr bwMode="auto">
          <a:xfrm>
            <a:off x="10476717" y="1946463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2C2285-5BA3-AA48-9F41-CCB1D2A0C73C}"/>
              </a:ext>
            </a:extLst>
          </p:cNvPr>
          <p:cNvSpPr txBox="1"/>
          <p:nvPr/>
        </p:nvSpPr>
        <p:spPr>
          <a:xfrm>
            <a:off x="1982899" y="3900049"/>
            <a:ext cx="1576072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个通用寄存器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E8CA31-2321-1648-B457-218904641D8E}"/>
              </a:ext>
            </a:extLst>
          </p:cNvPr>
          <p:cNvSpPr txBox="1"/>
          <p:nvPr/>
        </p:nvSpPr>
        <p:spPr>
          <a:xfrm>
            <a:off x="9068421" y="5641503"/>
            <a:ext cx="126509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6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个段寄存器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E502DAFC-9E19-2944-AA3F-D9D506E00921}"/>
              </a:ext>
            </a:extLst>
          </p:cNvPr>
          <p:cNvSpPr/>
          <p:nvPr/>
        </p:nvSpPr>
        <p:spPr bwMode="auto">
          <a:xfrm rot="16200000">
            <a:off x="5999635" y="-2068558"/>
            <a:ext cx="192082" cy="11642086"/>
          </a:xfrm>
          <a:prstGeom prst="leftBrace">
            <a:avLst>
              <a:gd name="adj1" fmla="val 8333"/>
              <a:gd name="adj2" fmla="val 208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E7317B99-C17C-3947-9000-F99EDB3DA9A1}"/>
              </a:ext>
            </a:extLst>
          </p:cNvPr>
          <p:cNvSpPr/>
          <p:nvPr/>
        </p:nvSpPr>
        <p:spPr bwMode="auto">
          <a:xfrm>
            <a:off x="10261503" y="4847272"/>
            <a:ext cx="144016" cy="19595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5F3C39D-7796-1347-910F-ED8731B6DEC5}"/>
              </a:ext>
            </a:extLst>
          </p:cNvPr>
          <p:cNvGraphicFramePr>
            <a:graphicFrameLocks noGrp="1"/>
          </p:cNvGraphicFramePr>
          <p:nvPr/>
        </p:nvGraphicFramePr>
        <p:xfrm>
          <a:off x="10674744" y="764704"/>
          <a:ext cx="1044926" cy="540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25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35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742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1610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21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38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210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337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196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94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60792"/>
                  </a:ext>
                </a:extLst>
              </a:tr>
            </a:tbl>
          </a:graphicData>
        </a:graphic>
      </p:graphicFrame>
      <p:graphicFrame>
        <p:nvGraphicFramePr>
          <p:cNvPr id="101" name="表格 97">
            <a:extLst>
              <a:ext uri="{FF2B5EF4-FFF2-40B4-BE49-F238E27FC236}">
                <a16:creationId xmlns:a16="http://schemas.microsoft.com/office/drawing/2014/main" id="{370B0F89-1702-C74C-9678-22ACA8809D45}"/>
              </a:ext>
            </a:extLst>
          </p:cNvPr>
          <p:cNvGraphicFramePr>
            <a:graphicFrameLocks noGrp="1"/>
          </p:cNvGraphicFramePr>
          <p:nvPr/>
        </p:nvGraphicFramePr>
        <p:xfrm>
          <a:off x="11570714" y="767764"/>
          <a:ext cx="429942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9942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509C10C-FF62-6E46-9044-52EB42ABF686}"/>
              </a:ext>
            </a:extLst>
          </p:cNvPr>
          <p:cNvGraphicFramePr>
            <a:graphicFrameLocks noGrp="1"/>
          </p:cNvGraphicFramePr>
          <p:nvPr/>
        </p:nvGraphicFramePr>
        <p:xfrm>
          <a:off x="10406009" y="767764"/>
          <a:ext cx="520670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20670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C4699458-22EF-F445-94B3-BD0D208E3D2F}"/>
              </a:ext>
            </a:extLst>
          </p:cNvPr>
          <p:cNvSpPr/>
          <p:nvPr/>
        </p:nvSpPr>
        <p:spPr bwMode="auto">
          <a:xfrm>
            <a:off x="274634" y="7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DFE310-B30E-1943-A601-AA6F860027AA}"/>
              </a:ext>
            </a:extLst>
          </p:cNvPr>
          <p:cNvSpPr/>
          <p:nvPr/>
        </p:nvSpPr>
        <p:spPr bwMode="auto">
          <a:xfrm>
            <a:off x="274634" y="11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FC20B1-50EB-4543-9B83-8981A552F411}"/>
              </a:ext>
            </a:extLst>
          </p:cNvPr>
          <p:cNvSpPr/>
          <p:nvPr/>
        </p:nvSpPr>
        <p:spPr bwMode="auto">
          <a:xfrm>
            <a:off x="274634" y="14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95D3205-D725-0343-AD40-EFE10BBD7CD5}"/>
              </a:ext>
            </a:extLst>
          </p:cNvPr>
          <p:cNvSpPr/>
          <p:nvPr/>
        </p:nvSpPr>
        <p:spPr bwMode="auto">
          <a:xfrm>
            <a:off x="274634" y="220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E4315E-D812-DC45-80BB-247A7E0C637E}"/>
              </a:ext>
            </a:extLst>
          </p:cNvPr>
          <p:cNvSpPr/>
          <p:nvPr/>
        </p:nvSpPr>
        <p:spPr bwMode="auto">
          <a:xfrm>
            <a:off x="274634" y="25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E6852D-C5D2-6D4F-9B81-A4BE85B3CFD9}"/>
              </a:ext>
            </a:extLst>
          </p:cNvPr>
          <p:cNvSpPr/>
          <p:nvPr/>
        </p:nvSpPr>
        <p:spPr bwMode="auto">
          <a:xfrm>
            <a:off x="274634" y="29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9D4DDE-C9B4-C34E-B1F6-BA0E88628C8C}"/>
              </a:ext>
            </a:extLst>
          </p:cNvPr>
          <p:cNvSpPr/>
          <p:nvPr/>
        </p:nvSpPr>
        <p:spPr bwMode="auto">
          <a:xfrm>
            <a:off x="274634" y="328498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6BBD366-E31B-0D43-95CD-7F1A1AC48E9D}"/>
              </a:ext>
            </a:extLst>
          </p:cNvPr>
          <p:cNvSpPr/>
          <p:nvPr/>
        </p:nvSpPr>
        <p:spPr bwMode="auto">
          <a:xfrm>
            <a:off x="274634" y="184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1" name="表格 97">
            <a:extLst>
              <a:ext uri="{FF2B5EF4-FFF2-40B4-BE49-F238E27FC236}">
                <a16:creationId xmlns:a16="http://schemas.microsoft.com/office/drawing/2014/main" id="{46FB5671-D9EF-5B47-9668-49631C009826}"/>
              </a:ext>
            </a:extLst>
          </p:cNvPr>
          <p:cNvGraphicFramePr>
            <a:graphicFrameLocks noGrp="1"/>
          </p:cNvGraphicFramePr>
          <p:nvPr/>
        </p:nvGraphicFramePr>
        <p:xfrm>
          <a:off x="274632" y="764769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R8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R10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R11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R12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R14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R15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5F61892D-5C39-C341-8361-C3E0505C3533}"/>
              </a:ext>
            </a:extLst>
          </p:cNvPr>
          <p:cNvSpPr/>
          <p:nvPr/>
        </p:nvSpPr>
        <p:spPr bwMode="auto">
          <a:xfrm>
            <a:off x="3154634" y="8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6613B63-074C-5B49-B42F-C8C8977DF228}"/>
              </a:ext>
            </a:extLst>
          </p:cNvPr>
          <p:cNvSpPr/>
          <p:nvPr/>
        </p:nvSpPr>
        <p:spPr bwMode="auto">
          <a:xfrm>
            <a:off x="3154634" y="11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38FB49D-7216-FF41-9FFF-60B331642FE8}"/>
              </a:ext>
            </a:extLst>
          </p:cNvPr>
          <p:cNvSpPr/>
          <p:nvPr/>
        </p:nvSpPr>
        <p:spPr bwMode="auto">
          <a:xfrm>
            <a:off x="3154634" y="15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98DD4DB-1674-1742-BDE2-DA4DFEC2F37F}"/>
              </a:ext>
            </a:extLst>
          </p:cNvPr>
          <p:cNvSpPr/>
          <p:nvPr/>
        </p:nvSpPr>
        <p:spPr bwMode="auto">
          <a:xfrm>
            <a:off x="3154634" y="224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8811987-1188-F14C-B0C9-B9103D63C7F1}"/>
              </a:ext>
            </a:extLst>
          </p:cNvPr>
          <p:cNvSpPr/>
          <p:nvPr/>
        </p:nvSpPr>
        <p:spPr bwMode="auto">
          <a:xfrm>
            <a:off x="3154634" y="26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B451F00-B712-5A40-9DD2-AE29680CC5D8}"/>
              </a:ext>
            </a:extLst>
          </p:cNvPr>
          <p:cNvSpPr/>
          <p:nvPr/>
        </p:nvSpPr>
        <p:spPr bwMode="auto">
          <a:xfrm>
            <a:off x="3154634" y="29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7F14F26-73C7-A247-9A99-794ADC7D8F32}"/>
              </a:ext>
            </a:extLst>
          </p:cNvPr>
          <p:cNvSpPr/>
          <p:nvPr/>
        </p:nvSpPr>
        <p:spPr bwMode="auto">
          <a:xfrm>
            <a:off x="3154634" y="33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388B54C-E2B2-C346-8766-F9870543F566}"/>
              </a:ext>
            </a:extLst>
          </p:cNvPr>
          <p:cNvSpPr/>
          <p:nvPr/>
        </p:nvSpPr>
        <p:spPr bwMode="auto">
          <a:xfrm>
            <a:off x="3154634" y="188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41A76A5-835D-334F-8F37-248480F57F9F}"/>
              </a:ext>
            </a:extLst>
          </p:cNvPr>
          <p:cNvSpPr/>
          <p:nvPr/>
        </p:nvSpPr>
        <p:spPr bwMode="auto">
          <a:xfrm>
            <a:off x="4593984" y="8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A676DB-BEBF-514A-BAC9-021E28005831}"/>
              </a:ext>
            </a:extLst>
          </p:cNvPr>
          <p:cNvSpPr/>
          <p:nvPr/>
        </p:nvSpPr>
        <p:spPr bwMode="auto">
          <a:xfrm>
            <a:off x="4593984" y="11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3B8EB12-8DF4-4742-8D38-C97222CA8F96}"/>
              </a:ext>
            </a:extLst>
          </p:cNvPr>
          <p:cNvSpPr/>
          <p:nvPr/>
        </p:nvSpPr>
        <p:spPr bwMode="auto">
          <a:xfrm>
            <a:off x="4593984" y="15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0B3DBFA-B43C-254A-82E8-D75D6F1693D5}"/>
              </a:ext>
            </a:extLst>
          </p:cNvPr>
          <p:cNvSpPr/>
          <p:nvPr/>
        </p:nvSpPr>
        <p:spPr bwMode="auto">
          <a:xfrm>
            <a:off x="4593984" y="227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BA040B0-B697-4C47-9A1C-4A7739CE6B44}"/>
              </a:ext>
            </a:extLst>
          </p:cNvPr>
          <p:cNvSpPr/>
          <p:nvPr/>
        </p:nvSpPr>
        <p:spPr bwMode="auto">
          <a:xfrm>
            <a:off x="4593984" y="26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F160205-90BF-294C-A039-476919664E66}"/>
              </a:ext>
            </a:extLst>
          </p:cNvPr>
          <p:cNvSpPr/>
          <p:nvPr/>
        </p:nvSpPr>
        <p:spPr bwMode="auto">
          <a:xfrm>
            <a:off x="4593984" y="29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9D50D6-9754-1947-B9E4-07120C5ABA1C}"/>
              </a:ext>
            </a:extLst>
          </p:cNvPr>
          <p:cNvSpPr/>
          <p:nvPr/>
        </p:nvSpPr>
        <p:spPr bwMode="auto">
          <a:xfrm>
            <a:off x="4593984" y="33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0C7E22-3741-F940-AD65-55D2A4F6D69E}"/>
              </a:ext>
            </a:extLst>
          </p:cNvPr>
          <p:cNvSpPr/>
          <p:nvPr/>
        </p:nvSpPr>
        <p:spPr bwMode="auto">
          <a:xfrm>
            <a:off x="4593984" y="191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B8E927D-331F-DA4C-BB5A-1A8F6D40BFDE}"/>
              </a:ext>
            </a:extLst>
          </p:cNvPr>
          <p:cNvSpPr/>
          <p:nvPr/>
        </p:nvSpPr>
        <p:spPr bwMode="auto">
          <a:xfrm>
            <a:off x="5313984" y="87270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A65C18A-B6FF-5D43-B023-4876BF545B28}"/>
              </a:ext>
            </a:extLst>
          </p:cNvPr>
          <p:cNvSpPr/>
          <p:nvPr/>
        </p:nvSpPr>
        <p:spPr bwMode="auto">
          <a:xfrm>
            <a:off x="5313984" y="123062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3F81B09-2FE8-454E-932E-01B4D5FB04B2}"/>
              </a:ext>
            </a:extLst>
          </p:cNvPr>
          <p:cNvSpPr/>
          <p:nvPr/>
        </p:nvSpPr>
        <p:spPr bwMode="auto">
          <a:xfrm>
            <a:off x="5313984" y="158854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9F83C44-182A-1642-97E8-5CEDDE74F615}"/>
              </a:ext>
            </a:extLst>
          </p:cNvPr>
          <p:cNvSpPr/>
          <p:nvPr/>
        </p:nvSpPr>
        <p:spPr bwMode="auto">
          <a:xfrm>
            <a:off x="5313984" y="1946463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28" name="表格 97">
            <a:extLst>
              <a:ext uri="{FF2B5EF4-FFF2-40B4-BE49-F238E27FC236}">
                <a16:creationId xmlns:a16="http://schemas.microsoft.com/office/drawing/2014/main" id="{8F6A447F-40C3-5348-BEEF-9D0547C7419A}"/>
              </a:ext>
            </a:extLst>
          </p:cNvPr>
          <p:cNvGraphicFramePr>
            <a:graphicFrameLocks noGrp="1"/>
          </p:cNvGraphicFramePr>
          <p:nvPr/>
        </p:nvGraphicFramePr>
        <p:xfrm>
          <a:off x="3154633" y="770683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R8D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R9D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R10D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R11D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R12D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R14D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R15D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sp>
        <p:nvSpPr>
          <p:cNvPr id="129" name="矩形 128">
            <a:extLst>
              <a:ext uri="{FF2B5EF4-FFF2-40B4-BE49-F238E27FC236}">
                <a16:creationId xmlns:a16="http://schemas.microsoft.com/office/drawing/2014/main" id="{5701FCE5-8F55-7844-AFD0-1B0BB3F3DA4B}"/>
              </a:ext>
            </a:extLst>
          </p:cNvPr>
          <p:cNvSpPr/>
          <p:nvPr/>
        </p:nvSpPr>
        <p:spPr bwMode="auto">
          <a:xfrm>
            <a:off x="5313984" y="2315387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AD9D6AD-91C8-F446-B260-8063132476F5}"/>
              </a:ext>
            </a:extLst>
          </p:cNvPr>
          <p:cNvSpPr/>
          <p:nvPr/>
        </p:nvSpPr>
        <p:spPr bwMode="auto">
          <a:xfrm>
            <a:off x="5313984" y="267552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AE170A8-D532-2E47-8D24-C4D95AB40D62}"/>
              </a:ext>
            </a:extLst>
          </p:cNvPr>
          <p:cNvSpPr/>
          <p:nvPr/>
        </p:nvSpPr>
        <p:spPr bwMode="auto">
          <a:xfrm>
            <a:off x="5313984" y="303344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A4951D7-28F2-5742-8A7C-2DA07EC8EFDE}"/>
              </a:ext>
            </a:extLst>
          </p:cNvPr>
          <p:cNvSpPr/>
          <p:nvPr/>
        </p:nvSpPr>
        <p:spPr bwMode="auto">
          <a:xfrm>
            <a:off x="5313984" y="339136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33" name="表格 97">
            <a:extLst>
              <a:ext uri="{FF2B5EF4-FFF2-40B4-BE49-F238E27FC236}">
                <a16:creationId xmlns:a16="http://schemas.microsoft.com/office/drawing/2014/main" id="{02202963-73BB-124E-875C-25B1AFE8E02B}"/>
              </a:ext>
            </a:extLst>
          </p:cNvPr>
          <p:cNvGraphicFramePr>
            <a:graphicFrameLocks noGrp="1"/>
          </p:cNvGraphicFramePr>
          <p:nvPr/>
        </p:nvGraphicFramePr>
        <p:xfrm>
          <a:off x="4557489" y="776444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R8W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R9W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R10W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R11W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R12W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R13W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R14W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R15W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graphicFrame>
        <p:nvGraphicFramePr>
          <p:cNvPr id="134" name="表格 97">
            <a:extLst>
              <a:ext uri="{FF2B5EF4-FFF2-40B4-BE49-F238E27FC236}">
                <a16:creationId xmlns:a16="http://schemas.microsoft.com/office/drawing/2014/main" id="{24764594-AD90-A14F-8682-AAA9E850D7CF}"/>
              </a:ext>
            </a:extLst>
          </p:cNvPr>
          <p:cNvGraphicFramePr>
            <a:graphicFrameLocks noGrp="1"/>
          </p:cNvGraphicFramePr>
          <p:nvPr/>
        </p:nvGraphicFramePr>
        <p:xfrm>
          <a:off x="5256749" y="776444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R8B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R9B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R10B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R11B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R12B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R13B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R14B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R15B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graphicFrame>
        <p:nvGraphicFramePr>
          <p:cNvPr id="135" name="表格 97">
            <a:extLst>
              <a:ext uri="{FF2B5EF4-FFF2-40B4-BE49-F238E27FC236}">
                <a16:creationId xmlns:a16="http://schemas.microsoft.com/office/drawing/2014/main" id="{EB0CAB55-CEBE-0947-967D-D0143CB81A37}"/>
              </a:ext>
            </a:extLst>
          </p:cNvPr>
          <p:cNvGraphicFramePr>
            <a:graphicFrameLocks noGrp="1"/>
          </p:cNvGraphicFramePr>
          <p:nvPr/>
        </p:nvGraphicFramePr>
        <p:xfrm>
          <a:off x="9026281" y="770683"/>
          <a:ext cx="850139" cy="39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167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268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14877"/>
                  </a:ext>
                </a:extLst>
              </a:tr>
            </a:tbl>
          </a:graphicData>
        </a:graphic>
      </p:graphicFrame>
      <p:graphicFrame>
        <p:nvGraphicFramePr>
          <p:cNvPr id="136" name="表格 135">
            <a:extLst>
              <a:ext uri="{FF2B5EF4-FFF2-40B4-BE49-F238E27FC236}">
                <a16:creationId xmlns:a16="http://schemas.microsoft.com/office/drawing/2014/main" id="{3C10C8C1-A72F-2F45-9FBE-33EF2E7A0AD6}"/>
              </a:ext>
            </a:extLst>
          </p:cNvPr>
          <p:cNvGraphicFramePr>
            <a:graphicFrameLocks noGrp="1"/>
          </p:cNvGraphicFramePr>
          <p:nvPr/>
        </p:nvGraphicFramePr>
        <p:xfrm>
          <a:off x="10673150" y="6168604"/>
          <a:ext cx="1044926" cy="72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954450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20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441213"/>
                  </a:ext>
                </a:extLst>
              </a:tr>
            </a:tbl>
          </a:graphicData>
        </a:graphic>
      </p:graphicFrame>
      <p:sp>
        <p:nvSpPr>
          <p:cNvPr id="137" name="文本框 136">
            <a:extLst>
              <a:ext uri="{FF2B5EF4-FFF2-40B4-BE49-F238E27FC236}">
                <a16:creationId xmlns:a16="http://schemas.microsoft.com/office/drawing/2014/main" id="{4C00F510-989C-144D-BBBC-A3762AE4CC7D}"/>
              </a:ext>
            </a:extLst>
          </p:cNvPr>
          <p:cNvSpPr txBox="1"/>
          <p:nvPr/>
        </p:nvSpPr>
        <p:spPr>
          <a:xfrm>
            <a:off x="2867920" y="152636"/>
            <a:ext cx="125867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IA64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BE7A0B-6B46-F34C-8478-48592B4422D6}"/>
              </a:ext>
            </a:extLst>
          </p:cNvPr>
          <p:cNvSpPr txBox="1"/>
          <p:nvPr/>
        </p:nvSpPr>
        <p:spPr>
          <a:xfrm>
            <a:off x="1309159" y="5392970"/>
            <a:ext cx="5634877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除了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IP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FLAGS</a:t>
            </a: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其余寄存器的含义已经发生了很大变化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操作数和结果主要来源之二：立即数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6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立即数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18BB32-576D-4549-9163-67C33D040472}"/>
              </a:ext>
            </a:extLst>
          </p:cNvPr>
          <p:cNvSpPr txBox="1"/>
          <p:nvPr/>
        </p:nvSpPr>
        <p:spPr>
          <a:xfrm>
            <a:off x="1559496" y="400017"/>
            <a:ext cx="26212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直接写在指令里的数据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B6AC84-5C3B-9446-BFA4-23A776796C6C}"/>
              </a:ext>
            </a:extLst>
          </p:cNvPr>
          <p:cNvGrpSpPr/>
          <p:nvPr/>
        </p:nvGrpSpPr>
        <p:grpSpPr>
          <a:xfrm>
            <a:off x="2963652" y="1160748"/>
            <a:ext cx="6264696" cy="5196220"/>
            <a:chOff x="2881679" y="1160748"/>
            <a:chExt cx="6264696" cy="51962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4FD9E8-58DE-A742-B3D4-74BE15394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176"/>
            <a:stretch/>
          </p:blipFill>
          <p:spPr>
            <a:xfrm>
              <a:off x="2881679" y="1160748"/>
              <a:ext cx="6264696" cy="5196220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D5EE77C-33C1-DF45-B8D3-49F25E6264AA}"/>
                </a:ext>
              </a:extLst>
            </p:cNvPr>
            <p:cNvSpPr/>
            <p:nvPr/>
          </p:nvSpPr>
          <p:spPr bwMode="auto">
            <a:xfrm>
              <a:off x="3817783" y="2492896"/>
              <a:ext cx="280970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27FCA441-909C-2540-98A8-690C555D8E73}"/>
                </a:ext>
              </a:extLst>
            </p:cNvPr>
            <p:cNvSpPr/>
            <p:nvPr/>
          </p:nvSpPr>
          <p:spPr bwMode="auto">
            <a:xfrm>
              <a:off x="4213827" y="2780928"/>
              <a:ext cx="468052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A680FB0-CF00-C441-9FCF-FAF09AB6F328}"/>
                </a:ext>
              </a:extLst>
            </p:cNvPr>
            <p:cNvSpPr/>
            <p:nvPr/>
          </p:nvSpPr>
          <p:spPr bwMode="auto">
            <a:xfrm>
              <a:off x="3536813" y="4689140"/>
              <a:ext cx="2225186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CA561434-77DF-F44B-82E1-92474BF20000}"/>
                </a:ext>
              </a:extLst>
            </p:cNvPr>
            <p:cNvSpPr/>
            <p:nvPr/>
          </p:nvSpPr>
          <p:spPr bwMode="auto">
            <a:xfrm>
              <a:off x="4211805" y="4958051"/>
              <a:ext cx="938126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2F6F809-C25B-0B4B-AE61-75AB6783F222}"/>
                </a:ext>
              </a:extLst>
            </p:cNvPr>
            <p:cNvSpPr/>
            <p:nvPr/>
          </p:nvSpPr>
          <p:spPr bwMode="auto">
            <a:xfrm>
              <a:off x="4098753" y="6057292"/>
              <a:ext cx="367102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90841262-CC43-9C45-8A49-2FFB11460887}"/>
                </a:ext>
              </a:extLst>
            </p:cNvPr>
            <p:cNvSpPr/>
            <p:nvPr/>
          </p:nvSpPr>
          <p:spPr bwMode="auto">
            <a:xfrm>
              <a:off x="3241719" y="5769260"/>
              <a:ext cx="295094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9056FD-C90C-974E-A48A-5DB0BF2C1FCB}"/>
                </a:ext>
              </a:extLst>
            </p:cNvPr>
            <p:cNvSpPr txBox="1"/>
            <p:nvPr/>
          </p:nvSpPr>
          <p:spPr>
            <a:xfrm>
              <a:off x="3241719" y="1313474"/>
              <a:ext cx="291618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指令机器码的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进制表示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7726AB9-9FF3-0443-BD3F-99DB52662EA9}"/>
                </a:ext>
              </a:extLst>
            </p:cNvPr>
            <p:cNvSpPr txBox="1"/>
            <p:nvPr/>
          </p:nvSpPr>
          <p:spPr>
            <a:xfrm>
              <a:off x="4201203" y="1619508"/>
              <a:ext cx="2621230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指令机器码的汇编形式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711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操作数和结果主要来源之三：内存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1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内存访问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B6AC84-5C3B-9446-BFA4-23A776796C6C}"/>
              </a:ext>
            </a:extLst>
          </p:cNvPr>
          <p:cNvGrpSpPr/>
          <p:nvPr/>
        </p:nvGrpSpPr>
        <p:grpSpPr>
          <a:xfrm>
            <a:off x="1523492" y="1160748"/>
            <a:ext cx="6264696" cy="5196220"/>
            <a:chOff x="2881679" y="1160748"/>
            <a:chExt cx="6264696" cy="51962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4FD9E8-58DE-A742-B3D4-74BE15394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176"/>
            <a:stretch/>
          </p:blipFill>
          <p:spPr>
            <a:xfrm>
              <a:off x="2881679" y="1160748"/>
              <a:ext cx="6264696" cy="5196220"/>
            </a:xfrm>
            <a:prstGeom prst="rect">
              <a:avLst/>
            </a:prstGeom>
          </p:spPr>
        </p:pic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CA561434-77DF-F44B-82E1-92474BF20000}"/>
                </a:ext>
              </a:extLst>
            </p:cNvPr>
            <p:cNvSpPr/>
            <p:nvPr/>
          </p:nvSpPr>
          <p:spPr bwMode="auto">
            <a:xfrm>
              <a:off x="4887001" y="3320988"/>
              <a:ext cx="1031939" cy="25202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9056FD-C90C-974E-A48A-5DB0BF2C1FCB}"/>
                </a:ext>
              </a:extLst>
            </p:cNvPr>
            <p:cNvSpPr txBox="1"/>
            <p:nvPr/>
          </p:nvSpPr>
          <p:spPr>
            <a:xfrm>
              <a:off x="3241719" y="1313474"/>
              <a:ext cx="291618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指令机器码的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进制表示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7726AB9-9FF3-0443-BD3F-99DB52662EA9}"/>
                </a:ext>
              </a:extLst>
            </p:cNvPr>
            <p:cNvSpPr txBox="1"/>
            <p:nvPr/>
          </p:nvSpPr>
          <p:spPr>
            <a:xfrm>
              <a:off x="4201203" y="1619508"/>
              <a:ext cx="2621230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指令机器码的汇编形式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250DD4E-4286-CE41-B912-4702DE84500F}"/>
              </a:ext>
            </a:extLst>
          </p:cNvPr>
          <p:cNvSpPr/>
          <p:nvPr/>
        </p:nvSpPr>
        <p:spPr bwMode="auto">
          <a:xfrm>
            <a:off x="3528814" y="3861048"/>
            <a:ext cx="1031939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53146D2-CC77-B74F-8AE3-5EF743DB09BD}"/>
              </a:ext>
            </a:extLst>
          </p:cNvPr>
          <p:cNvSpPr/>
          <p:nvPr/>
        </p:nvSpPr>
        <p:spPr bwMode="auto">
          <a:xfrm>
            <a:off x="3539716" y="4401108"/>
            <a:ext cx="1116124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17B75A-B1D7-2542-890F-D1B9B6E3769A}"/>
              </a:ext>
            </a:extLst>
          </p:cNvPr>
          <p:cNvSpPr txBox="1"/>
          <p:nvPr/>
        </p:nvSpPr>
        <p:spPr>
          <a:xfrm>
            <a:off x="8400256" y="3494596"/>
            <a:ext cx="308449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为什么都用栈底指针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-XX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1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从高级语言到机器码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3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307468" y="1196752"/>
            <a:ext cx="9721080" cy="4972050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笔记本、台机、服务器市场的统治者</a:t>
            </a:r>
            <a:endParaRPr lang="en-US" dirty="0"/>
          </a:p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进化设计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向后兼容，直至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1978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年推出的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8086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与时俱进：不断引入新特征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computer,</a:t>
            </a:r>
            <a:r>
              <a:rPr lang="zh-CN" altLang="en-US" dirty="0"/>
              <a:t> </a:t>
            </a:r>
            <a:r>
              <a:rPr lang="en-US" dirty="0"/>
              <a:t>CISC)</a:t>
            </a: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指令多、指令格式多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程序设计只用到其中较小的子集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性能难与精简指令计算机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Reduced Instruction Set Computers,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RISC)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相比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做到了：主要在速度方面、功耗不低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36724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59182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处理器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839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语言的目标是人看得懂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17C7009-FAC1-8945-843F-1AF88E433475}"/>
              </a:ext>
            </a:extLst>
          </p:cNvPr>
          <p:cNvGrpSpPr/>
          <p:nvPr/>
        </p:nvGrpSpPr>
        <p:grpSpPr>
          <a:xfrm>
            <a:off x="479376" y="1160748"/>
            <a:ext cx="11149455" cy="5004556"/>
            <a:chOff x="1031864" y="2615503"/>
            <a:chExt cx="7483719" cy="3359150"/>
          </a:xfrm>
        </p:grpSpPr>
        <p:sp>
          <p:nvSpPr>
            <p:cNvPr id="66" name="Text Box 248">
              <a:extLst>
                <a:ext uri="{FF2B5EF4-FFF2-40B4-BE49-F238E27FC236}">
                  <a16:creationId xmlns:a16="http://schemas.microsoft.com/office/drawing/2014/main" id="{31697D84-FA97-C543-92C0-5512E83FA8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31891" y="5363924"/>
              <a:ext cx="1471246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D7AC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13F7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kumimoji="0" lang="zh-CN" altLang="en-US"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机器语言</a:t>
              </a:r>
            </a:p>
          </p:txBody>
        </p:sp>
        <p:sp>
          <p:nvSpPr>
            <p:cNvPr id="67" name="Text Box 249">
              <a:extLst>
                <a:ext uri="{FF2B5EF4-FFF2-40B4-BE49-F238E27FC236}">
                  <a16:creationId xmlns:a16="http://schemas.microsoft.com/office/drawing/2014/main" id="{22C3E34D-FFB1-6746-9069-C976562B1B1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31891" y="4404224"/>
              <a:ext cx="2897062" cy="640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D7AC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13F7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汇编语言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Assembly Language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Text Box 250">
              <a:extLst>
                <a:ext uri="{FF2B5EF4-FFF2-40B4-BE49-F238E27FC236}">
                  <a16:creationId xmlns:a16="http://schemas.microsoft.com/office/drawing/2014/main" id="{B1E9FCD9-5BA5-0D43-85EB-0686884778C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31891" y="3669881"/>
              <a:ext cx="2656827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D7AC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13F7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kumimoji="0" lang="zh-CN" altLang="en-US"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面向过程高级语言</a:t>
              </a:r>
            </a:p>
          </p:txBody>
        </p:sp>
        <p:sp>
          <p:nvSpPr>
            <p:cNvPr id="69" name="Text Box 251">
              <a:extLst>
                <a:ext uri="{FF2B5EF4-FFF2-40B4-BE49-F238E27FC236}">
                  <a16:creationId xmlns:a16="http://schemas.microsoft.com/office/drawing/2014/main" id="{89DCCDAF-5F6C-1B4F-9C2B-52A16C0C80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31891" y="2876131"/>
              <a:ext cx="2540977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D7AC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13F7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rgbClr val="000000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面向对象高级语言</a:t>
              </a:r>
            </a:p>
          </p:txBody>
        </p:sp>
        <p:grpSp>
          <p:nvGrpSpPr>
            <p:cNvPr id="70" name="Group 266">
              <a:extLst>
                <a:ext uri="{FF2B5EF4-FFF2-40B4-BE49-F238E27FC236}">
                  <a16:creationId xmlns:a16="http://schemas.microsoft.com/office/drawing/2014/main" id="{9CFB4F8F-89AC-D84E-959F-577FED1F9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64" y="2615503"/>
              <a:ext cx="7483719" cy="3359150"/>
              <a:chOff x="195" y="1430"/>
              <a:chExt cx="5107" cy="2116"/>
            </a:xfrm>
          </p:grpSpPr>
          <p:sp>
            <p:nvSpPr>
              <p:cNvPr id="71" name="Line 239">
                <a:extLst>
                  <a:ext uri="{FF2B5EF4-FFF2-40B4-BE49-F238E27FC236}">
                    <a16:creationId xmlns:a16="http://schemas.microsoft.com/office/drawing/2014/main" id="{78CDD8B4-9BDF-A245-8D5D-8BA5495DFF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195" y="3533"/>
                <a:ext cx="1416" cy="9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2" name="Line 240">
                <a:extLst>
                  <a:ext uri="{FF2B5EF4-FFF2-40B4-BE49-F238E27FC236}">
                    <a16:creationId xmlns:a16="http://schemas.microsoft.com/office/drawing/2014/main" id="{21DE82D9-8AF2-6A48-9A1F-F279B37D58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195" y="3005"/>
                <a:ext cx="1915" cy="8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3" name="Line 241">
                <a:extLst>
                  <a:ext uri="{FF2B5EF4-FFF2-40B4-BE49-F238E27FC236}">
                    <a16:creationId xmlns:a16="http://schemas.microsoft.com/office/drawing/2014/main" id="{97A50E29-799A-6046-A4A6-69FD1E00798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195" y="2483"/>
                <a:ext cx="2467" cy="7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4" name="Line 242">
                <a:extLst>
                  <a:ext uri="{FF2B5EF4-FFF2-40B4-BE49-F238E27FC236}">
                    <a16:creationId xmlns:a16="http://schemas.microsoft.com/office/drawing/2014/main" id="{6019C101-524C-664D-96FA-4C5F3300CE8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195" y="1968"/>
                <a:ext cx="2955" cy="0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5" name="Line 243">
                <a:extLst>
                  <a:ext uri="{FF2B5EF4-FFF2-40B4-BE49-F238E27FC236}">
                    <a16:creationId xmlns:a16="http://schemas.microsoft.com/office/drawing/2014/main" id="{81278B13-8578-F54C-95B3-78BD9B37B92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195" y="1430"/>
                <a:ext cx="3368" cy="8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6" name="Line 244">
                <a:extLst>
                  <a:ext uri="{FF2B5EF4-FFF2-40B4-BE49-F238E27FC236}">
                    <a16:creationId xmlns:a16="http://schemas.microsoft.com/office/drawing/2014/main" id="{B1B29112-4ADA-B749-8275-77D99FBA276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91" y="1434"/>
                <a:ext cx="0" cy="549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7" name="Line 245">
                <a:extLst>
                  <a:ext uri="{FF2B5EF4-FFF2-40B4-BE49-F238E27FC236}">
                    <a16:creationId xmlns:a16="http://schemas.microsoft.com/office/drawing/2014/main" id="{626B841D-8CC9-DE41-BB6D-E3D92868D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91" y="1983"/>
                <a:ext cx="0" cy="515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8" name="Line 246">
                <a:extLst>
                  <a:ext uri="{FF2B5EF4-FFF2-40B4-BE49-F238E27FC236}">
                    <a16:creationId xmlns:a16="http://schemas.microsoft.com/office/drawing/2014/main" id="{48E9AB52-CEDB-F04C-B7A4-57D139D4FA0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91" y="2498"/>
                <a:ext cx="0" cy="514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79" name="Line 247">
                <a:extLst>
                  <a:ext uri="{FF2B5EF4-FFF2-40B4-BE49-F238E27FC236}">
                    <a16:creationId xmlns:a16="http://schemas.microsoft.com/office/drawing/2014/main" id="{E7FDFCBD-B79E-D84A-8742-E9450CD8B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91" y="3013"/>
                <a:ext cx="0" cy="514"/>
              </a:xfrm>
              <a:prstGeom prst="line">
                <a:avLst/>
              </a:prstGeom>
              <a:noFill/>
              <a:ln w="9525">
                <a:solidFill>
                  <a:srgbClr val="113F7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>
                  <a:spcBef>
                    <a:spcPct val="0"/>
                  </a:spcBef>
                </a:pPr>
                <a:endParaRPr kumimoji="0" lang="zh-CN" altLang="en-US" sz="3600" b="1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grpSp>
            <p:nvGrpSpPr>
              <p:cNvPr id="80" name="Group 252">
                <a:extLst>
                  <a:ext uri="{FF2B5EF4-FFF2-40B4-BE49-F238E27FC236}">
                    <a16:creationId xmlns:a16="http://schemas.microsoft.com/office/drawing/2014/main" id="{7FB6BB99-B1A7-C042-B001-1E309A04D5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440"/>
                <a:ext cx="3670" cy="2106"/>
                <a:chOff x="1514" y="1446"/>
                <a:chExt cx="3670" cy="2106"/>
              </a:xfrm>
            </p:grpSpPr>
            <p:sp>
              <p:nvSpPr>
                <p:cNvPr id="81" name="Freeform 253">
                  <a:extLst>
                    <a:ext uri="{FF2B5EF4-FFF2-40B4-BE49-F238E27FC236}">
                      <a16:creationId xmlns:a16="http://schemas.microsoft.com/office/drawing/2014/main" id="{2FDF1830-41E3-0248-9ADA-9D288C73CA5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817" y="1446"/>
                  <a:ext cx="363" cy="533"/>
                </a:xfrm>
                <a:custGeom>
                  <a:avLst/>
                  <a:gdLst>
                    <a:gd name="T0" fmla="*/ 363 w 308"/>
                    <a:gd name="T1" fmla="*/ 144 h 444"/>
                    <a:gd name="T2" fmla="*/ 0 w 308"/>
                    <a:gd name="T3" fmla="*/ 533 h 444"/>
                    <a:gd name="T4" fmla="*/ 0 w 308"/>
                    <a:gd name="T5" fmla="*/ 343 h 444"/>
                    <a:gd name="T6" fmla="*/ 363 w 308"/>
                    <a:gd name="T7" fmla="*/ 0 h 444"/>
                    <a:gd name="T8" fmla="*/ 363 w 308"/>
                    <a:gd name="T9" fmla="*/ 1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8" h="444">
                      <a:moveTo>
                        <a:pt x="308" y="120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75E00"/>
                    </a:gs>
                    <a:gs pos="5000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1D1D1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2" name="Freeform 254">
                  <a:extLst>
                    <a:ext uri="{FF2B5EF4-FFF2-40B4-BE49-F238E27FC236}">
                      <a16:creationId xmlns:a16="http://schemas.microsoft.com/office/drawing/2014/main" id="{E8D7300B-6FBD-8A4B-AAA9-CC0ED021004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78" y="1446"/>
                  <a:ext cx="2106" cy="341"/>
                </a:xfrm>
                <a:custGeom>
                  <a:avLst/>
                  <a:gdLst>
                    <a:gd name="T0" fmla="*/ 1743 w 1786"/>
                    <a:gd name="T1" fmla="*/ 341 h 284"/>
                    <a:gd name="T2" fmla="*/ 0 w 1786"/>
                    <a:gd name="T3" fmla="*/ 341 h 284"/>
                    <a:gd name="T4" fmla="*/ 526 w 1786"/>
                    <a:gd name="T5" fmla="*/ 0 h 284"/>
                    <a:gd name="T6" fmla="*/ 2106 w 1786"/>
                    <a:gd name="T7" fmla="*/ 0 h 284"/>
                    <a:gd name="T8" fmla="*/ 1743 w 1786"/>
                    <a:gd name="T9" fmla="*/ 341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86" h="284">
                      <a:moveTo>
                        <a:pt x="1478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786" y="0"/>
                      </a:lnTo>
                      <a:lnTo>
                        <a:pt x="1478" y="28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3" name="Freeform 255">
                  <a:extLst>
                    <a:ext uri="{FF2B5EF4-FFF2-40B4-BE49-F238E27FC236}">
                      <a16:creationId xmlns:a16="http://schemas.microsoft.com/office/drawing/2014/main" id="{5F19090E-AFEA-C841-BD3A-D2D0B4A2321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452" y="1970"/>
                  <a:ext cx="363" cy="530"/>
                </a:xfrm>
                <a:custGeom>
                  <a:avLst/>
                  <a:gdLst>
                    <a:gd name="T0" fmla="*/ 363 w 308"/>
                    <a:gd name="T1" fmla="*/ 144 h 442"/>
                    <a:gd name="T2" fmla="*/ 0 w 308"/>
                    <a:gd name="T3" fmla="*/ 530 h 442"/>
                    <a:gd name="T4" fmla="*/ 0 w 308"/>
                    <a:gd name="T5" fmla="*/ 343 h 442"/>
                    <a:gd name="T6" fmla="*/ 363 w 308"/>
                    <a:gd name="T7" fmla="*/ 0 h 442"/>
                    <a:gd name="T8" fmla="*/ 363 w 308"/>
                    <a:gd name="T9" fmla="*/ 144 h 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8" h="442">
                      <a:moveTo>
                        <a:pt x="308" y="120"/>
                      </a:moveTo>
                      <a:lnTo>
                        <a:pt x="0" y="442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4F5E"/>
                    </a:gs>
                    <a:gs pos="50000">
                      <a:srgbClr val="5AABCC"/>
                    </a:gs>
                    <a:gs pos="100000">
                      <a:srgbClr val="2A4F5E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1D1D1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4" name="Freeform 256">
                  <a:extLst>
                    <a:ext uri="{FF2B5EF4-FFF2-40B4-BE49-F238E27FC236}">
                      <a16:creationId xmlns:a16="http://schemas.microsoft.com/office/drawing/2014/main" id="{AFEF6D1A-C211-6E48-B714-0B7520BC2E9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555" y="1970"/>
                  <a:ext cx="2264" cy="340"/>
                </a:xfrm>
                <a:custGeom>
                  <a:avLst/>
                  <a:gdLst>
                    <a:gd name="T0" fmla="*/ 1901 w 1920"/>
                    <a:gd name="T1" fmla="*/ 340 h 284"/>
                    <a:gd name="T2" fmla="*/ 0 w 1920"/>
                    <a:gd name="T3" fmla="*/ 340 h 284"/>
                    <a:gd name="T4" fmla="*/ 526 w 1920"/>
                    <a:gd name="T5" fmla="*/ 0 h 284"/>
                    <a:gd name="T6" fmla="*/ 2264 w 1920"/>
                    <a:gd name="T7" fmla="*/ 0 h 284"/>
                    <a:gd name="T8" fmla="*/ 1901 w 1920"/>
                    <a:gd name="T9" fmla="*/ 340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0" h="284">
                      <a:moveTo>
                        <a:pt x="161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920" y="0"/>
                      </a:lnTo>
                      <a:lnTo>
                        <a:pt x="1612" y="284"/>
                      </a:lnTo>
                      <a:close/>
                    </a:path>
                  </a:pathLst>
                </a:custGeom>
                <a:solidFill>
                  <a:srgbClr val="5AA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5" name="Freeform 257">
                  <a:extLst>
                    <a:ext uri="{FF2B5EF4-FFF2-40B4-BE49-F238E27FC236}">
                      <a16:creationId xmlns:a16="http://schemas.microsoft.com/office/drawing/2014/main" id="{C30C939D-79CC-3640-842A-1E6663FDE27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86" y="2494"/>
                  <a:ext cx="361" cy="532"/>
                </a:xfrm>
                <a:custGeom>
                  <a:avLst/>
                  <a:gdLst>
                    <a:gd name="T0" fmla="*/ 361 w 306"/>
                    <a:gd name="T1" fmla="*/ 146 h 444"/>
                    <a:gd name="T2" fmla="*/ 0 w 306"/>
                    <a:gd name="T3" fmla="*/ 532 h 444"/>
                    <a:gd name="T4" fmla="*/ 0 w 306"/>
                    <a:gd name="T5" fmla="*/ 343 h 444"/>
                    <a:gd name="T6" fmla="*/ 361 w 306"/>
                    <a:gd name="T7" fmla="*/ 0 h 444"/>
                    <a:gd name="T8" fmla="*/ 361 w 306"/>
                    <a:gd name="T9" fmla="*/ 146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444">
                      <a:moveTo>
                        <a:pt x="306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6" y="0"/>
                      </a:lnTo>
                      <a:lnTo>
                        <a:pt x="306" y="1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57492D"/>
                    </a:gs>
                    <a:gs pos="50000">
                      <a:srgbClr val="BD9E61"/>
                    </a:gs>
                    <a:gs pos="100000">
                      <a:srgbClr val="57492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1D1D1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6" name="Freeform 258">
                  <a:extLst>
                    <a:ext uri="{FF2B5EF4-FFF2-40B4-BE49-F238E27FC236}">
                      <a16:creationId xmlns:a16="http://schemas.microsoft.com/office/drawing/2014/main" id="{3C838C0A-0AF2-7447-82A7-98335EA191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722" y="3019"/>
                  <a:ext cx="364" cy="533"/>
                </a:xfrm>
                <a:custGeom>
                  <a:avLst/>
                  <a:gdLst>
                    <a:gd name="T0" fmla="*/ 364 w 308"/>
                    <a:gd name="T1" fmla="*/ 146 h 444"/>
                    <a:gd name="T2" fmla="*/ 0 w 308"/>
                    <a:gd name="T3" fmla="*/ 533 h 444"/>
                    <a:gd name="T4" fmla="*/ 0 w 308"/>
                    <a:gd name="T5" fmla="*/ 343 h 444"/>
                    <a:gd name="T6" fmla="*/ 364 w 308"/>
                    <a:gd name="T7" fmla="*/ 0 h 444"/>
                    <a:gd name="T8" fmla="*/ 364 w 308"/>
                    <a:gd name="T9" fmla="*/ 146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8" h="444">
                      <a:moveTo>
                        <a:pt x="308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81D34"/>
                    </a:gs>
                    <a:gs pos="50000">
                      <a:srgbClr val="113F71"/>
                    </a:gs>
                    <a:gs pos="100000">
                      <a:srgbClr val="081D34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1D1D1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7" name="Freeform 259">
                  <a:extLst>
                    <a:ext uri="{FF2B5EF4-FFF2-40B4-BE49-F238E27FC236}">
                      <a16:creationId xmlns:a16="http://schemas.microsoft.com/office/drawing/2014/main" id="{B73A8181-03EB-FE4A-BE06-631AE982CB9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515" y="3022"/>
                  <a:ext cx="2571" cy="340"/>
                </a:xfrm>
                <a:custGeom>
                  <a:avLst/>
                  <a:gdLst>
                    <a:gd name="T0" fmla="*/ 2208 w 2180"/>
                    <a:gd name="T1" fmla="*/ 340 h 284"/>
                    <a:gd name="T2" fmla="*/ 0 w 2180"/>
                    <a:gd name="T3" fmla="*/ 340 h 284"/>
                    <a:gd name="T4" fmla="*/ 526 w 2180"/>
                    <a:gd name="T5" fmla="*/ 0 h 284"/>
                    <a:gd name="T6" fmla="*/ 2571 w 2180"/>
                    <a:gd name="T7" fmla="*/ 0 h 284"/>
                    <a:gd name="T8" fmla="*/ 2208 w 2180"/>
                    <a:gd name="T9" fmla="*/ 340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80" h="284">
                      <a:moveTo>
                        <a:pt x="187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2180" y="0"/>
                      </a:lnTo>
                      <a:lnTo>
                        <a:pt x="1872" y="284"/>
                      </a:lnTo>
                      <a:close/>
                    </a:path>
                  </a:pathLst>
                </a:custGeom>
                <a:solidFill>
                  <a:srgbClr val="113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8" name="Freeform 260">
                  <a:extLst>
                    <a:ext uri="{FF2B5EF4-FFF2-40B4-BE49-F238E27FC236}">
                      <a16:creationId xmlns:a16="http://schemas.microsoft.com/office/drawing/2014/main" id="{A02EE0F2-660A-5746-ABB4-14AA82C00B5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888" y="1543"/>
                  <a:ext cx="1158" cy="1715"/>
                </a:xfrm>
                <a:custGeom>
                  <a:avLst/>
                  <a:gdLst>
                    <a:gd name="T0" fmla="*/ 8 w 1824"/>
                    <a:gd name="T1" fmla="*/ 1596 h 2648"/>
                    <a:gd name="T2" fmla="*/ 36 w 1824"/>
                    <a:gd name="T3" fmla="*/ 1373 h 2648"/>
                    <a:gd name="T4" fmla="*/ 79 w 1824"/>
                    <a:gd name="T5" fmla="*/ 1171 h 2648"/>
                    <a:gd name="T6" fmla="*/ 135 w 1824"/>
                    <a:gd name="T7" fmla="*/ 987 h 2648"/>
                    <a:gd name="T8" fmla="*/ 201 w 1824"/>
                    <a:gd name="T9" fmla="*/ 823 h 2648"/>
                    <a:gd name="T10" fmla="*/ 273 w 1824"/>
                    <a:gd name="T11" fmla="*/ 676 h 2648"/>
                    <a:gd name="T12" fmla="*/ 349 w 1824"/>
                    <a:gd name="T13" fmla="*/ 548 h 2648"/>
                    <a:gd name="T14" fmla="*/ 427 w 1824"/>
                    <a:gd name="T15" fmla="*/ 437 h 2648"/>
                    <a:gd name="T16" fmla="*/ 503 w 1824"/>
                    <a:gd name="T17" fmla="*/ 342 h 2648"/>
                    <a:gd name="T18" fmla="*/ 575 w 1824"/>
                    <a:gd name="T19" fmla="*/ 264 h 2648"/>
                    <a:gd name="T20" fmla="*/ 641 w 1824"/>
                    <a:gd name="T21" fmla="*/ 201 h 2648"/>
                    <a:gd name="T22" fmla="*/ 696 w 1824"/>
                    <a:gd name="T23" fmla="*/ 153 h 2648"/>
                    <a:gd name="T24" fmla="*/ 739 w 1824"/>
                    <a:gd name="T25" fmla="*/ 119 h 2648"/>
                    <a:gd name="T26" fmla="*/ 767 w 1824"/>
                    <a:gd name="T27" fmla="*/ 100 h 2648"/>
                    <a:gd name="T28" fmla="*/ 777 w 1824"/>
                    <a:gd name="T29" fmla="*/ 93 h 2648"/>
                    <a:gd name="T30" fmla="*/ 1097 w 1824"/>
                    <a:gd name="T31" fmla="*/ 36 h 2648"/>
                    <a:gd name="T32" fmla="*/ 995 w 1824"/>
                    <a:gd name="T33" fmla="*/ 212 h 2648"/>
                    <a:gd name="T34" fmla="*/ 987 w 1824"/>
                    <a:gd name="T35" fmla="*/ 215 h 2648"/>
                    <a:gd name="T36" fmla="*/ 961 w 1824"/>
                    <a:gd name="T37" fmla="*/ 224 h 2648"/>
                    <a:gd name="T38" fmla="*/ 922 w 1824"/>
                    <a:gd name="T39" fmla="*/ 240 h 2648"/>
                    <a:gd name="T40" fmla="*/ 870 w 1824"/>
                    <a:gd name="T41" fmla="*/ 266 h 2648"/>
                    <a:gd name="T42" fmla="*/ 806 w 1824"/>
                    <a:gd name="T43" fmla="*/ 302 h 2648"/>
                    <a:gd name="T44" fmla="*/ 735 w 1824"/>
                    <a:gd name="T45" fmla="*/ 350 h 2648"/>
                    <a:gd name="T46" fmla="*/ 656 w 1824"/>
                    <a:gd name="T47" fmla="*/ 412 h 2648"/>
                    <a:gd name="T48" fmla="*/ 574 w 1824"/>
                    <a:gd name="T49" fmla="*/ 490 h 2648"/>
                    <a:gd name="T50" fmla="*/ 489 w 1824"/>
                    <a:gd name="T51" fmla="*/ 583 h 2648"/>
                    <a:gd name="T52" fmla="*/ 401 w 1824"/>
                    <a:gd name="T53" fmla="*/ 697 h 2648"/>
                    <a:gd name="T54" fmla="*/ 316 w 1824"/>
                    <a:gd name="T55" fmla="*/ 829 h 2648"/>
                    <a:gd name="T56" fmla="*/ 235 w 1824"/>
                    <a:gd name="T57" fmla="*/ 983 h 2648"/>
                    <a:gd name="T58" fmla="*/ 157 w 1824"/>
                    <a:gd name="T59" fmla="*/ 1161 h 2648"/>
                    <a:gd name="T60" fmla="*/ 88 w 1824"/>
                    <a:gd name="T61" fmla="*/ 1363 h 2648"/>
                    <a:gd name="T62" fmla="*/ 27 w 1824"/>
                    <a:gd name="T63" fmla="*/ 1591 h 26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824" h="2648">
                      <a:moveTo>
                        <a:pt x="0" y="2648"/>
                      </a:moveTo>
                      <a:lnTo>
                        <a:pt x="12" y="2464"/>
                      </a:lnTo>
                      <a:lnTo>
                        <a:pt x="32" y="2288"/>
                      </a:lnTo>
                      <a:lnTo>
                        <a:pt x="56" y="2120"/>
                      </a:lnTo>
                      <a:lnTo>
                        <a:pt x="88" y="1960"/>
                      </a:lnTo>
                      <a:lnTo>
                        <a:pt x="124" y="1808"/>
                      </a:lnTo>
                      <a:lnTo>
                        <a:pt x="166" y="1662"/>
                      </a:lnTo>
                      <a:lnTo>
                        <a:pt x="212" y="1524"/>
                      </a:lnTo>
                      <a:lnTo>
                        <a:pt x="262" y="1394"/>
                      </a:lnTo>
                      <a:lnTo>
                        <a:pt x="316" y="1270"/>
                      </a:lnTo>
                      <a:lnTo>
                        <a:pt x="372" y="1154"/>
                      </a:lnTo>
                      <a:lnTo>
                        <a:pt x="430" y="1044"/>
                      </a:lnTo>
                      <a:lnTo>
                        <a:pt x="490" y="942"/>
                      </a:lnTo>
                      <a:lnTo>
                        <a:pt x="550" y="846"/>
                      </a:lnTo>
                      <a:lnTo>
                        <a:pt x="612" y="758"/>
                      </a:lnTo>
                      <a:lnTo>
                        <a:pt x="672" y="674"/>
                      </a:lnTo>
                      <a:lnTo>
                        <a:pt x="734" y="598"/>
                      </a:lnTo>
                      <a:lnTo>
                        <a:pt x="792" y="528"/>
                      </a:lnTo>
                      <a:lnTo>
                        <a:pt x="850" y="464"/>
                      </a:lnTo>
                      <a:lnTo>
                        <a:pt x="906" y="408"/>
                      </a:lnTo>
                      <a:lnTo>
                        <a:pt x="960" y="356"/>
                      </a:lnTo>
                      <a:lnTo>
                        <a:pt x="1010" y="310"/>
                      </a:lnTo>
                      <a:lnTo>
                        <a:pt x="1056" y="270"/>
                      </a:lnTo>
                      <a:lnTo>
                        <a:pt x="1096" y="236"/>
                      </a:lnTo>
                      <a:lnTo>
                        <a:pt x="1134" y="208"/>
                      </a:lnTo>
                      <a:lnTo>
                        <a:pt x="1164" y="184"/>
                      </a:lnTo>
                      <a:lnTo>
                        <a:pt x="1190" y="166"/>
                      </a:lnTo>
                      <a:lnTo>
                        <a:pt x="1208" y="154"/>
                      </a:lnTo>
                      <a:lnTo>
                        <a:pt x="1220" y="146"/>
                      </a:lnTo>
                      <a:lnTo>
                        <a:pt x="1224" y="144"/>
                      </a:lnTo>
                      <a:lnTo>
                        <a:pt x="848" y="0"/>
                      </a:lnTo>
                      <a:lnTo>
                        <a:pt x="1728" y="56"/>
                      </a:lnTo>
                      <a:lnTo>
                        <a:pt x="1824" y="480"/>
                      </a:lnTo>
                      <a:lnTo>
                        <a:pt x="1568" y="328"/>
                      </a:lnTo>
                      <a:lnTo>
                        <a:pt x="1564" y="328"/>
                      </a:lnTo>
                      <a:lnTo>
                        <a:pt x="1554" y="332"/>
                      </a:lnTo>
                      <a:lnTo>
                        <a:pt x="1538" y="338"/>
                      </a:lnTo>
                      <a:lnTo>
                        <a:pt x="1514" y="346"/>
                      </a:lnTo>
                      <a:lnTo>
                        <a:pt x="1486" y="356"/>
                      </a:lnTo>
                      <a:lnTo>
                        <a:pt x="1452" y="370"/>
                      </a:lnTo>
                      <a:lnTo>
                        <a:pt x="1412" y="388"/>
                      </a:lnTo>
                      <a:lnTo>
                        <a:pt x="1370" y="410"/>
                      </a:lnTo>
                      <a:lnTo>
                        <a:pt x="1322" y="436"/>
                      </a:lnTo>
                      <a:lnTo>
                        <a:pt x="1270" y="466"/>
                      </a:lnTo>
                      <a:lnTo>
                        <a:pt x="1216" y="500"/>
                      </a:lnTo>
                      <a:lnTo>
                        <a:pt x="1158" y="540"/>
                      </a:lnTo>
                      <a:lnTo>
                        <a:pt x="1098" y="584"/>
                      </a:lnTo>
                      <a:lnTo>
                        <a:pt x="1034" y="636"/>
                      </a:lnTo>
                      <a:lnTo>
                        <a:pt x="970" y="692"/>
                      </a:lnTo>
                      <a:lnTo>
                        <a:pt x="904" y="756"/>
                      </a:lnTo>
                      <a:lnTo>
                        <a:pt x="836" y="824"/>
                      </a:lnTo>
                      <a:lnTo>
                        <a:pt x="770" y="900"/>
                      </a:lnTo>
                      <a:lnTo>
                        <a:pt x="700" y="984"/>
                      </a:lnTo>
                      <a:lnTo>
                        <a:pt x="632" y="1076"/>
                      </a:lnTo>
                      <a:lnTo>
                        <a:pt x="566" y="1174"/>
                      </a:lnTo>
                      <a:lnTo>
                        <a:pt x="498" y="1280"/>
                      </a:lnTo>
                      <a:lnTo>
                        <a:pt x="434" y="1394"/>
                      </a:lnTo>
                      <a:lnTo>
                        <a:pt x="370" y="1518"/>
                      </a:lnTo>
                      <a:lnTo>
                        <a:pt x="308" y="1650"/>
                      </a:lnTo>
                      <a:lnTo>
                        <a:pt x="248" y="1792"/>
                      </a:lnTo>
                      <a:lnTo>
                        <a:pt x="192" y="1944"/>
                      </a:lnTo>
                      <a:lnTo>
                        <a:pt x="138" y="2104"/>
                      </a:lnTo>
                      <a:lnTo>
                        <a:pt x="88" y="2274"/>
                      </a:lnTo>
                      <a:lnTo>
                        <a:pt x="42" y="2456"/>
                      </a:lnTo>
                      <a:lnTo>
                        <a:pt x="0" y="264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11364"/>
                    </a:gs>
                    <a:gs pos="100000">
                      <a:srgbClr val="61092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ACD69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89" name="Rectangle 261">
                  <a:extLst>
                    <a:ext uri="{FF2B5EF4-FFF2-40B4-BE49-F238E27FC236}">
                      <a16:creationId xmlns:a16="http://schemas.microsoft.com/office/drawing/2014/main" id="{A0210EE4-6799-DE43-898F-6FFC29B4A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082" y="1787"/>
                  <a:ext cx="1743" cy="192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400"/>
                    </a:gs>
                    <a:gs pos="50000">
                      <a:srgbClr val="99CC00"/>
                    </a:gs>
                    <a:gs pos="100000">
                      <a:srgbClr val="6F94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13F7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kumimoji="0" lang="en-US" altLang="zh-CN" sz="3600" b="1">
                      <a:solidFill>
                        <a:srgbClr val="000000"/>
                      </a:solidFill>
                      <a:latin typeface="Arial Narrow" pitchFamily="34" charset="0"/>
                      <a:ea typeface="宋体" charset="-122"/>
                    </a:rPr>
                    <a:t>The fourth stage</a:t>
                  </a: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宋体" charset="-122"/>
                  </a:endParaRPr>
                </a:p>
              </p:txBody>
            </p:sp>
            <p:sp>
              <p:nvSpPr>
                <p:cNvPr id="90" name="Rectangle 262">
                  <a:extLst>
                    <a:ext uri="{FF2B5EF4-FFF2-40B4-BE49-F238E27FC236}">
                      <a16:creationId xmlns:a16="http://schemas.microsoft.com/office/drawing/2014/main" id="{87824CB5-472D-3B41-940E-099D68DE0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556" y="2310"/>
                  <a:ext cx="1900" cy="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17C94"/>
                    </a:gs>
                    <a:gs pos="50000">
                      <a:srgbClr val="5AABCC"/>
                    </a:gs>
                    <a:gs pos="100000">
                      <a:srgbClr val="417C94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13F7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kumimoji="0" lang="en-US" altLang="zh-CN" sz="3600" b="1" dirty="0">
                      <a:solidFill>
                        <a:srgbClr val="000000"/>
                      </a:solidFill>
                      <a:latin typeface="Arial Narrow" pitchFamily="34" charset="0"/>
                      <a:ea typeface="宋体" charset="-122"/>
                    </a:rPr>
                    <a:t>The third stage</a:t>
                  </a:r>
                  <a:endParaRPr kumimoji="0" lang="zh-CN" altLang="en-US" sz="3600" b="1" dirty="0">
                    <a:solidFill>
                      <a:srgbClr val="000000"/>
                    </a:solidFill>
                    <a:latin typeface="Arial Narrow" pitchFamily="34" charset="0"/>
                    <a:ea typeface="宋体" charset="-122"/>
                  </a:endParaRPr>
                </a:p>
              </p:txBody>
            </p:sp>
            <p:sp>
              <p:nvSpPr>
                <p:cNvPr id="91" name="Freeform 263">
                  <a:extLst>
                    <a:ext uri="{FF2B5EF4-FFF2-40B4-BE49-F238E27FC236}">
                      <a16:creationId xmlns:a16="http://schemas.microsoft.com/office/drawing/2014/main" id="{9FC50988-CDC8-EE48-934F-A3DF4EE8907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036" y="2494"/>
                  <a:ext cx="2415" cy="343"/>
                </a:xfrm>
                <a:custGeom>
                  <a:avLst/>
                  <a:gdLst>
                    <a:gd name="T0" fmla="*/ 2054 w 2048"/>
                    <a:gd name="T1" fmla="*/ 343 h 286"/>
                    <a:gd name="T2" fmla="*/ 0 w 2048"/>
                    <a:gd name="T3" fmla="*/ 343 h 286"/>
                    <a:gd name="T4" fmla="*/ 526 w 2048"/>
                    <a:gd name="T5" fmla="*/ 0 h 286"/>
                    <a:gd name="T6" fmla="*/ 2415 w 2048"/>
                    <a:gd name="T7" fmla="*/ 0 h 286"/>
                    <a:gd name="T8" fmla="*/ 2054 w 2048"/>
                    <a:gd name="T9" fmla="*/ 343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48" h="286">
                      <a:moveTo>
                        <a:pt x="1742" y="286"/>
                      </a:moveTo>
                      <a:lnTo>
                        <a:pt x="0" y="286"/>
                      </a:lnTo>
                      <a:lnTo>
                        <a:pt x="446" y="0"/>
                      </a:lnTo>
                      <a:lnTo>
                        <a:pt x="2048" y="0"/>
                      </a:lnTo>
                      <a:lnTo>
                        <a:pt x="1742" y="286"/>
                      </a:lnTo>
                      <a:close/>
                    </a:path>
                  </a:pathLst>
                </a:custGeom>
                <a:solidFill>
                  <a:srgbClr val="BD9E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sp>
              <p:nvSpPr>
                <p:cNvPr id="92" name="Rectangle 264">
                  <a:extLst>
                    <a:ext uri="{FF2B5EF4-FFF2-40B4-BE49-F238E27FC236}">
                      <a16:creationId xmlns:a16="http://schemas.microsoft.com/office/drawing/2014/main" id="{5AC91198-5546-B84A-979F-007F89B23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38" y="2836"/>
                  <a:ext cx="2056" cy="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897346"/>
                    </a:gs>
                    <a:gs pos="50000">
                      <a:srgbClr val="BD9E61"/>
                    </a:gs>
                    <a:gs pos="100000">
                      <a:srgbClr val="897346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13F7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kumimoji="0" lang="en-US" altLang="zh-CN" sz="3600" b="1">
                      <a:solidFill>
                        <a:srgbClr val="000000"/>
                      </a:solidFill>
                      <a:latin typeface="Arial Narrow" pitchFamily="34" charset="0"/>
                      <a:ea typeface="宋体" charset="-122"/>
                    </a:rPr>
                    <a:t> The second stage</a:t>
                  </a:r>
                  <a:endParaRPr kumimoji="0" lang="zh-CN" altLang="en-US" sz="3600" b="1">
                    <a:solidFill>
                      <a:srgbClr val="000000"/>
                    </a:solidFill>
                    <a:latin typeface="Arial Narrow" pitchFamily="34" charset="0"/>
                    <a:ea typeface="宋体" charset="-122"/>
                  </a:endParaRPr>
                </a:p>
              </p:txBody>
            </p:sp>
            <p:sp>
              <p:nvSpPr>
                <p:cNvPr id="93" name="Rectangle 265">
                  <a:extLst>
                    <a:ext uri="{FF2B5EF4-FFF2-40B4-BE49-F238E27FC236}">
                      <a16:creationId xmlns:a16="http://schemas.microsoft.com/office/drawing/2014/main" id="{B90ABA8D-61AA-A648-83AE-B45477AE1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514" y="3363"/>
                  <a:ext cx="2213" cy="187"/>
                </a:xfrm>
                <a:prstGeom prst="rect">
                  <a:avLst/>
                </a:prstGeom>
                <a:gradFill rotWithShape="1">
                  <a:gsLst>
                    <a:gs pos="0">
                      <a:srgbClr val="0C2E52"/>
                    </a:gs>
                    <a:gs pos="50000">
                      <a:srgbClr val="113F71"/>
                    </a:gs>
                    <a:gs pos="100000">
                      <a:srgbClr val="0C2E5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13F7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kumimoji="0" lang="en-US" altLang="zh-CN" sz="3600" b="1" dirty="0">
                      <a:solidFill>
                        <a:schemeClr val="bg1"/>
                      </a:solidFill>
                      <a:latin typeface="Arial Narrow" pitchFamily="34" charset="0"/>
                      <a:ea typeface="宋体" charset="-122"/>
                    </a:rPr>
                    <a:t> The first stage</a:t>
                  </a:r>
                  <a:endParaRPr kumimoji="0" lang="zh-CN" altLang="en-US" sz="3600" b="1" dirty="0">
                    <a:solidFill>
                      <a:schemeClr val="bg1"/>
                    </a:solidFill>
                    <a:latin typeface="Arial Narrow" pitchFamily="34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94" name="Text Box 267">
              <a:extLst>
                <a:ext uri="{FF2B5EF4-FFF2-40B4-BE49-F238E27FC236}">
                  <a16:creationId xmlns:a16="http://schemas.microsoft.com/office/drawing/2014/main" id="{12472A83-6AB1-A148-8A1F-D201E1F4F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568" y="5244403"/>
              <a:ext cx="1617785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rgbClr val="FFFF00"/>
                  </a:solidFill>
                  <a:ea typeface="宋体" charset="-122"/>
                </a:rPr>
                <a:t>1946</a:t>
              </a:r>
            </a:p>
          </p:txBody>
        </p:sp>
        <p:sp>
          <p:nvSpPr>
            <p:cNvPr id="95" name="Text Box 268">
              <a:extLst>
                <a:ext uri="{FF2B5EF4-FFF2-40B4-BE49-F238E27FC236}">
                  <a16:creationId xmlns:a16="http://schemas.microsoft.com/office/drawing/2014/main" id="{2CAF3339-B5B1-D641-AE71-6DB26DA93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761" y="4353816"/>
              <a:ext cx="1696915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</a:rPr>
                <a:t>1950s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Text Box 269">
              <a:extLst>
                <a:ext uri="{FF2B5EF4-FFF2-40B4-BE49-F238E27FC236}">
                  <a16:creationId xmlns:a16="http://schemas.microsoft.com/office/drawing/2014/main" id="{EA1B2A6A-E468-4043-8BD5-E4889CA86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7503" y="3541016"/>
              <a:ext cx="2022231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rgbClr val="FFFF00"/>
                  </a:solidFill>
                  <a:ea typeface="宋体" charset="-122"/>
                </a:rPr>
                <a:t>1954--1995</a:t>
              </a:r>
            </a:p>
          </p:txBody>
        </p:sp>
        <p:sp>
          <p:nvSpPr>
            <p:cNvPr id="97" name="Text Box 270">
              <a:extLst>
                <a:ext uri="{FF2B5EF4-FFF2-40B4-BE49-F238E27FC236}">
                  <a16:creationId xmlns:a16="http://schemas.microsoft.com/office/drawing/2014/main" id="{5FF6495F-6B4E-E540-9F47-166DAB617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798" y="2675828"/>
              <a:ext cx="2022231" cy="35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rgbClr val="FFFF00"/>
                  </a:solidFill>
                  <a:ea typeface="宋体" charset="-122"/>
                </a:rPr>
                <a:t>1995—Now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0404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人和机器不可能同时看懂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2D106F-C44B-C942-9C0E-E0A0E19432C7}"/>
              </a:ext>
            </a:extLst>
          </p:cNvPr>
          <p:cNvGrpSpPr/>
          <p:nvPr/>
        </p:nvGrpSpPr>
        <p:grpSpPr>
          <a:xfrm>
            <a:off x="736725" y="1376772"/>
            <a:ext cx="10718549" cy="4778554"/>
            <a:chOff x="346003" y="1800200"/>
            <a:chExt cx="8508925" cy="3793457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3C2AE6AB-FE1A-5443-BA4F-9D3FC27B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53" y="1800200"/>
              <a:ext cx="727075" cy="413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D8D3314F-86F9-2C45-B7D7-CD1B8E45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53" y="2941300"/>
              <a:ext cx="727075" cy="413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A3EB18C6-4DD3-1E44-A72A-78183CC08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03" y="4010000"/>
              <a:ext cx="1000125" cy="413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24F2A17B-C6A0-6147-8C3C-589728E6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03" y="5153000"/>
              <a:ext cx="1000125" cy="413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5C15BE89-D8E7-BC42-BEC2-0B39E0194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716" y="2262833"/>
              <a:ext cx="0" cy="68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2BF6FD00-314B-3B47-9473-5F57455CC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591" y="2412765"/>
              <a:ext cx="3616324" cy="364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1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编译器</a:t>
              </a:r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：源代码到汇编语言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DCE38D8B-3116-A040-8839-DD6D564C4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702" y="3513212"/>
              <a:ext cx="5317226" cy="364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1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汇编器</a:t>
              </a:r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：汇编语言到无法独立运行机器语言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DBF0828F-0EC2-584A-954A-75D57DC05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582" y="4520357"/>
              <a:ext cx="2169002" cy="71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1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链接器</a:t>
              </a:r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：组装为</a:t>
              </a:r>
              <a:endPara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1203325" algn="l">
                <a:lnSpc>
                  <a:spcPct val="100000"/>
                </a:lnSpc>
              </a:pPr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可运行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027D01B5-16B5-BC43-9A59-8A937651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641" y="1865288"/>
              <a:ext cx="3263900" cy="364457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C program (</a:t>
              </a:r>
              <a:r>
                <a:rPr lang="en-US" dirty="0">
                  <a:latin typeface="Courier New" pitchFamily="49" charset="0"/>
                </a:rPr>
                <a:t>p1.c p2.c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F41F864F-B548-CE43-B093-9C818260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341" y="2943200"/>
              <a:ext cx="3492500" cy="364457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dirty="0" err="1">
                  <a:latin typeface="Calibri" pitchFamily="34" charset="0"/>
                </a:rPr>
                <a:t>Asm</a:t>
              </a:r>
              <a:r>
                <a:rPr lang="en-US" dirty="0">
                  <a:latin typeface="Calibri" pitchFamily="34" charset="0"/>
                </a:rPr>
                <a:t> program (</a:t>
              </a:r>
              <a:r>
                <a:rPr lang="en-US" dirty="0">
                  <a:latin typeface="Courier New" pitchFamily="49" charset="0"/>
                </a:rPr>
                <a:t>p1.s p2.s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732136B4-11F3-914D-806C-1CF8B534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41" y="4086200"/>
              <a:ext cx="3721100" cy="3644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Object program (</a:t>
              </a:r>
              <a:r>
                <a:rPr lang="en-US" dirty="0">
                  <a:latin typeface="Courier New" pitchFamily="49" charset="0"/>
                </a:rPr>
                <a:t>p1.o p2.o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2A3368ED-4A8F-954F-ABC5-BA41E6CB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547" y="5229200"/>
              <a:ext cx="3748088" cy="364457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Executable program (</a:t>
              </a:r>
              <a:r>
                <a:rPr lang="en-US" dirty="0">
                  <a:latin typeface="Courier New" pitchFamily="49" charset="0"/>
                </a:rPr>
                <a:t>p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49" name="Line 14">
              <a:extLst>
                <a:ext uri="{FF2B5EF4-FFF2-40B4-BE49-F238E27FC236}">
                  <a16:creationId xmlns:a16="http://schemas.microsoft.com/office/drawing/2014/main" id="{74B82515-3820-AE41-BA0C-75DB70DF6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716" y="33407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0771A286-6F25-424A-90EB-F65920BC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716" y="44837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428B5C93-78A5-2047-9C42-EDF9B062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28" y="4086200"/>
              <a:ext cx="2044700" cy="3644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Static libraries (</a:t>
              </a:r>
              <a:r>
                <a:rPr lang="en-US" dirty="0">
                  <a:latin typeface="Courier New" pitchFamily="49" charset="0"/>
                </a:rPr>
                <a:t>.a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62D56215-1A43-4D40-8B5E-55B51443E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3141" y="4619600"/>
              <a:ext cx="9906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endParaRPr lang="en-US" sz="2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970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人和机器不可能同时看懂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7A6A71AB-E67B-E64D-ADA4-632CB1F81023}"/>
              </a:ext>
            </a:extLst>
          </p:cNvPr>
          <p:cNvSpPr txBox="1">
            <a:spLocks/>
          </p:cNvSpPr>
          <p:nvPr/>
        </p:nvSpPr>
        <p:spPr>
          <a:xfrm>
            <a:off x="656254" y="1019549"/>
            <a:ext cx="8403771" cy="23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B087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扩展名为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的源文件，是编译的最小单元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B087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源文件：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00113" marR="0" lvl="1" indent="-4429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，预编译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预处理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(preprocessing)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中间文件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将所有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&lt;…&gt;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"…"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，预编译指令，都用对应的头文件内容替换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将所有宏进行替换和展开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94E880-AB8E-8A4C-A5BC-862A566BC150}"/>
              </a:ext>
            </a:extLst>
          </p:cNvPr>
          <p:cNvSpPr/>
          <p:nvPr/>
        </p:nvSpPr>
        <p:spPr>
          <a:xfrm>
            <a:off x="1356743" y="3789384"/>
            <a:ext cx="3844212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kumimoji="0"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kumimoji="0"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kumimoji="0"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kumimoji="0"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PI </a:t>
            </a:r>
            <a:r>
              <a:rPr kumimoji="0"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endParaRPr kumimoji="0"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max(a, b) (a &gt; b ? a : b)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kumimoji="0"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kumimoji="0"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PI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max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kumimoji="0"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25EA32B-0CD8-3D41-85E2-7FC7E2AAF649}"/>
              </a:ext>
            </a:extLst>
          </p:cNvPr>
          <p:cNvSpPr/>
          <p:nvPr/>
        </p:nvSpPr>
        <p:spPr>
          <a:xfrm>
            <a:off x="1647185" y="5820709"/>
            <a:ext cx="324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source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file,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before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preprocessing</a:t>
            </a:r>
            <a:endParaRPr kumimoji="0"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054F48-FCCC-224D-B68D-9D66920805F4}"/>
              </a:ext>
            </a:extLst>
          </p:cNvPr>
          <p:cNvSpPr/>
          <p:nvPr/>
        </p:nvSpPr>
        <p:spPr>
          <a:xfrm>
            <a:off x="5771964" y="3212976"/>
            <a:ext cx="4560829" cy="28931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kumimoji="0"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stdinp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kumimoji="0"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kumimoji="0"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stdoutp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kumimoji="0"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kumimoji="0"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stderrp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kumimoji="0"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u="sng" dirty="0" err="1">
                <a:solidFill>
                  <a:srgbClr val="0F68A0"/>
                </a:solidFill>
                <a:latin typeface="Menlo" panose="020B0609030804020204" pitchFamily="49" charset="0"/>
              </a:rPr>
              <a:t>scanf</a:t>
            </a:r>
            <a:r>
              <a:rPr kumimoji="0"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kumimoji="0"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kumimoji="0"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kumimoji="0"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__restrict</a:t>
            </a:r>
            <a:r>
              <a:rPr kumimoji="0"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, ...);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kumimoji="0"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kumimoji="0"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kumimoji="0"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kumimoji="0"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kumimoji="0"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kumimoji="0"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11E78B-D3A8-094C-B534-3C3894409E9B}"/>
              </a:ext>
            </a:extLst>
          </p:cNvPr>
          <p:cNvSpPr/>
          <p:nvPr/>
        </p:nvSpPr>
        <p:spPr>
          <a:xfrm>
            <a:off x="6066170" y="6022111"/>
            <a:ext cx="367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Intermediate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file,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after</a:t>
            </a:r>
            <a:r>
              <a:rPr kumimoji="0" lang="zh-CN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Calibri" panose="020F0502020204030204"/>
              </a:rPr>
              <a:t>preprocessing</a:t>
            </a:r>
            <a:endParaRPr kumimoji="0"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左中括号 53">
            <a:extLst>
              <a:ext uri="{FF2B5EF4-FFF2-40B4-BE49-F238E27FC236}">
                <a16:creationId xmlns:a16="http://schemas.microsoft.com/office/drawing/2014/main" id="{DAC2AFB9-1634-F74A-AC79-06DB366E8044}"/>
              </a:ext>
            </a:extLst>
          </p:cNvPr>
          <p:cNvSpPr/>
          <p:nvPr/>
        </p:nvSpPr>
        <p:spPr>
          <a:xfrm>
            <a:off x="5771964" y="3320707"/>
            <a:ext cx="72804" cy="1237659"/>
          </a:xfrm>
          <a:prstGeom prst="leftBracket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3FDAFB04-D08A-EF44-8E1B-27CF0353FAE8}"/>
              </a:ext>
            </a:extLst>
          </p:cNvPr>
          <p:cNvCxnSpPr>
            <a:endCxn id="54" idx="1"/>
          </p:cNvCxnSpPr>
          <p:nvPr/>
        </p:nvCxnSpPr>
        <p:spPr>
          <a:xfrm>
            <a:off x="3372156" y="3938664"/>
            <a:ext cx="2399808" cy="873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60BC6E8-AE44-9940-B9E7-FCFD78C01251}"/>
              </a:ext>
            </a:extLst>
          </p:cNvPr>
          <p:cNvSpPr/>
          <p:nvPr/>
        </p:nvSpPr>
        <p:spPr>
          <a:xfrm>
            <a:off x="3556397" y="3604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用头文件内容替换</a:t>
            </a:r>
            <a:endParaRPr kumimoji="0" lang="zh-CN" altLang="en-US" sz="1400" dirty="0">
              <a:solidFill>
                <a:srgbClr val="C00000"/>
              </a:solidFill>
              <a:latin typeface="Calibri" panose="020F0502020204030204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A52E559-E070-F74B-8DAB-130B0ED7D8F7}"/>
              </a:ext>
            </a:extLst>
          </p:cNvPr>
          <p:cNvCxnSpPr>
            <a:cxnSpLocks/>
          </p:cNvCxnSpPr>
          <p:nvPr/>
        </p:nvCxnSpPr>
        <p:spPr>
          <a:xfrm>
            <a:off x="3003488" y="5266721"/>
            <a:ext cx="3186513" cy="207747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F9EE66A-BEBB-3F41-8067-4970E744515D}"/>
              </a:ext>
            </a:extLst>
          </p:cNvPr>
          <p:cNvCxnSpPr>
            <a:cxnSpLocks/>
          </p:cNvCxnSpPr>
          <p:nvPr/>
        </p:nvCxnSpPr>
        <p:spPr>
          <a:xfrm>
            <a:off x="3943518" y="5554361"/>
            <a:ext cx="2246483" cy="146461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862C5B4-ACE6-4C4A-91AE-904E49763E07}"/>
              </a:ext>
            </a:extLst>
          </p:cNvPr>
          <p:cNvSpPr/>
          <p:nvPr/>
        </p:nvSpPr>
        <p:spPr>
          <a:xfrm>
            <a:off x="4238706" y="53297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宏替换和展开</a:t>
            </a:r>
            <a:endParaRPr kumimoji="0" lang="zh-CN" altLang="en-US" sz="140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7290312-D5A8-024A-914C-3DB2489FF6AB}"/>
              </a:ext>
            </a:extLst>
          </p:cNvPr>
          <p:cNvSpPr/>
          <p:nvPr/>
        </p:nvSpPr>
        <p:spPr>
          <a:xfrm>
            <a:off x="6249988" y="4290732"/>
            <a:ext cx="3306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kumimoji="0"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kumimoji="0"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kumimoji="0"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的声明（函数原型）</a:t>
            </a:r>
            <a:endParaRPr kumimoji="0" lang="zh-CN" altLang="en-US" sz="120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20185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CF428F-D332-8B4F-9183-6AFA07A9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79" y="989348"/>
            <a:ext cx="3860321" cy="5868652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人和机器不可能同时看懂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D49D5B5E-69E3-FD46-978E-1659180B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43" y="843434"/>
            <a:ext cx="7730426" cy="2327993"/>
          </a:xfrm>
        </p:spPr>
        <p:txBody>
          <a:bodyPr>
            <a:normAutofit/>
          </a:bodyPr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对于每个</a:t>
            </a:r>
            <a:r>
              <a:rPr lang="en-US" altLang="zh-CN" dirty="0"/>
              <a:t>.I</a:t>
            </a:r>
            <a:r>
              <a:rPr lang="zh-CN" altLang="en-US" dirty="0"/>
              <a:t>中间文件：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STEP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  <a:r>
              <a:rPr lang="zh-CN" altLang="en-US" dirty="0">
                <a:solidFill>
                  <a:srgbClr val="0432FF"/>
                </a:solidFill>
              </a:rPr>
              <a:t>，编译</a:t>
            </a:r>
            <a:r>
              <a:rPr lang="en-US" altLang="zh-CN" dirty="0">
                <a:solidFill>
                  <a:srgbClr val="0432FF"/>
                </a:solidFill>
              </a:rPr>
              <a:t> (compile)</a:t>
            </a:r>
            <a:r>
              <a:rPr lang="zh-CN" altLang="en-US" dirty="0"/>
              <a:t>，生成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目标文件</a:t>
            </a:r>
            <a:endParaRPr lang="en-US" altLang="zh-CN" dirty="0"/>
          </a:p>
          <a:p>
            <a:pPr lvl="2"/>
            <a:r>
              <a:rPr lang="zh-CN" altLang="en-US" dirty="0"/>
              <a:t>将所有</a:t>
            </a:r>
            <a:r>
              <a:rPr lang="en-US" altLang="zh-CN" dirty="0"/>
              <a:t>C</a:t>
            </a:r>
            <a:r>
              <a:rPr lang="zh-CN" altLang="en-US" dirty="0"/>
              <a:t>语言语句，转换为可执行的机器指令</a:t>
            </a:r>
            <a:endParaRPr lang="en-US" altLang="zh-CN" dirty="0"/>
          </a:p>
          <a:p>
            <a:pPr lvl="2"/>
            <a:r>
              <a:rPr lang="zh-CN" altLang="en-US" dirty="0"/>
              <a:t>中间文件中的自定义函数，都保存在一个全局的函数查找表中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（所有</a:t>
            </a:r>
            <a:r>
              <a:rPr lang="en-US" altLang="zh-CN" dirty="0"/>
              <a:t>.I</a:t>
            </a:r>
            <a:r>
              <a:rPr lang="zh-CN" altLang="en-US" dirty="0"/>
              <a:t>共用一个查找表，每一项是函数名和函数机器指令地址）</a:t>
            </a:r>
            <a:endParaRPr lang="en-US" altLang="zh-CN" dirty="0"/>
          </a:p>
          <a:p>
            <a:pPr lvl="2"/>
            <a:r>
              <a:rPr lang="zh-CN" altLang="en-US" dirty="0"/>
              <a:t>所有调用函数的语句，还是用函数名，而非机器指令地址表示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62860D-660F-AA47-B0D0-FC71715E9C2B}"/>
              </a:ext>
            </a:extLst>
          </p:cNvPr>
          <p:cNvSpPr/>
          <p:nvPr/>
        </p:nvSpPr>
        <p:spPr>
          <a:xfrm>
            <a:off x="962652" y="3178150"/>
            <a:ext cx="4560829" cy="34101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stdinp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/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stdoutp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/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stderrp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pPr algn="l"/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 err="1">
                <a:solidFill>
                  <a:srgbClr val="0F68A0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__restrict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, ...);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pPr algn="l"/>
            <a:endParaRPr lang="en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algn="l"/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4F6848-4B6B-1C45-B807-C6FC3D88AE4C}"/>
              </a:ext>
            </a:extLst>
          </p:cNvPr>
          <p:cNvSpPr/>
          <p:nvPr/>
        </p:nvSpPr>
        <p:spPr>
          <a:xfrm>
            <a:off x="1568775" y="7358606"/>
            <a:ext cx="367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17F5D8D-F5FA-944C-A3EC-78D4F006D35E}"/>
              </a:ext>
            </a:extLst>
          </p:cNvPr>
          <p:cNvCxnSpPr>
            <a:cxnSpLocks/>
          </p:cNvCxnSpPr>
          <p:nvPr/>
        </p:nvCxnSpPr>
        <p:spPr>
          <a:xfrm flipV="1">
            <a:off x="3504371" y="2960948"/>
            <a:ext cx="5291929" cy="2664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710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人和机器不可能同时看懂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4F6848-4B6B-1C45-B807-C6FC3D88AE4C}"/>
              </a:ext>
            </a:extLst>
          </p:cNvPr>
          <p:cNvSpPr/>
          <p:nvPr/>
        </p:nvSpPr>
        <p:spPr>
          <a:xfrm>
            <a:off x="1568775" y="7358606"/>
            <a:ext cx="367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E45DDD0-0A9C-1341-A428-9319A1BA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016732"/>
            <a:ext cx="9397043" cy="2448272"/>
          </a:xfrm>
        </p:spPr>
        <p:txBody>
          <a:bodyPr>
            <a:normAutofit/>
          </a:bodyPr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对于所有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目标文件：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0432FF"/>
                </a:solidFill>
              </a:rPr>
              <a:t>STEP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3</a:t>
            </a:r>
            <a:r>
              <a:rPr lang="zh-CN" altLang="en-US" dirty="0">
                <a:solidFill>
                  <a:srgbClr val="0432FF"/>
                </a:solidFill>
              </a:rPr>
              <a:t>，链接</a:t>
            </a:r>
            <a:r>
              <a:rPr lang="en-US" altLang="zh-CN" dirty="0">
                <a:solidFill>
                  <a:srgbClr val="0432FF"/>
                </a:solidFill>
              </a:rPr>
              <a:t>(Link)</a:t>
            </a:r>
            <a:r>
              <a:rPr lang="zh-CN" altLang="en-US" dirty="0"/>
              <a:t>，生成</a:t>
            </a:r>
            <a:r>
              <a:rPr lang="en-US" altLang="zh-CN" dirty="0"/>
              <a:t>.exe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pPr lvl="2"/>
            <a:r>
              <a:rPr lang="zh-CN" altLang="en-US" dirty="0"/>
              <a:t>将所有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文件和必要</a:t>
            </a:r>
            <a:r>
              <a:rPr lang="en-US" altLang="zh-CN" dirty="0"/>
              <a:t>.lib</a:t>
            </a:r>
            <a:r>
              <a:rPr lang="zh-CN" altLang="en-US" dirty="0"/>
              <a:t>库文件的顺序链接在一起</a:t>
            </a:r>
            <a:endParaRPr lang="en-US" altLang="zh-CN" dirty="0"/>
          </a:p>
          <a:p>
            <a:pPr lvl="2"/>
            <a:r>
              <a:rPr lang="zh-CN" altLang="en-US" dirty="0"/>
              <a:t>所有调用函数的语句的函数名，替换为对应的机器指令地址</a:t>
            </a:r>
            <a:endParaRPr lang="en-US" altLang="zh-CN" dirty="0"/>
          </a:p>
          <a:p>
            <a:pPr lvl="2"/>
            <a:r>
              <a:rPr lang="zh-CN" altLang="en-US" dirty="0"/>
              <a:t>增添可执行文件头信息等，如</a:t>
            </a:r>
            <a:r>
              <a:rPr lang="en-US" altLang="zh-CN" dirty="0"/>
              <a:t>PE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82A22E-C64D-0148-8E4A-DC9F40A2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72" b="57055"/>
          <a:stretch/>
        </p:blipFill>
        <p:spPr>
          <a:xfrm>
            <a:off x="1631504" y="3284984"/>
            <a:ext cx="7500046" cy="2448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DFA047-A354-A04D-920A-F1F28221A1B7}"/>
              </a:ext>
            </a:extLst>
          </p:cNvPr>
          <p:cNvSpPr txBox="1"/>
          <p:nvPr/>
        </p:nvSpPr>
        <p:spPr>
          <a:xfrm>
            <a:off x="2423592" y="4437112"/>
            <a:ext cx="2124236" cy="305233"/>
          </a:xfrm>
          <a:prstGeom prst="rect">
            <a:avLst/>
          </a:prstGeom>
          <a:solidFill>
            <a:srgbClr val="FFFFE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0x8000F544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243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中的变量和常量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7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机器不区分变量和常量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1D6404-D053-8B4F-864E-77854C78A01E}"/>
              </a:ext>
            </a:extLst>
          </p:cNvPr>
          <p:cNvSpPr txBox="1"/>
          <p:nvPr/>
        </p:nvSpPr>
        <p:spPr>
          <a:xfrm>
            <a:off x="352934" y="1859988"/>
            <a:ext cx="4176464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str[] = </a:t>
            </a:r>
            <a:r>
              <a:rPr lang="en-US" altLang="zh-CN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4057539" y="1052736"/>
            <a:ext cx="5566853" cy="37979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67100F6-128D-264C-8047-2D849F01BEED}"/>
              </a:ext>
            </a:extLst>
          </p:cNvPr>
          <p:cNvCxnSpPr/>
          <p:nvPr/>
        </p:nvCxnSpPr>
        <p:spPr bwMode="auto">
          <a:xfrm>
            <a:off x="2945222" y="2379145"/>
            <a:ext cx="17641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84DDFD3-83D4-644C-9A13-A1D62C0AEC7D}"/>
              </a:ext>
            </a:extLst>
          </p:cNvPr>
          <p:cNvCxnSpPr/>
          <p:nvPr/>
        </p:nvCxnSpPr>
        <p:spPr bwMode="auto">
          <a:xfrm>
            <a:off x="2369158" y="2739185"/>
            <a:ext cx="23402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D388C5B-6150-2045-BF85-7E87F91FCE46}"/>
              </a:ext>
            </a:extLst>
          </p:cNvPr>
          <p:cNvCxnSpPr/>
          <p:nvPr/>
        </p:nvCxnSpPr>
        <p:spPr bwMode="auto">
          <a:xfrm>
            <a:off x="4349378" y="3063221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77F6BA2-5025-4A4D-A039-E74A7C8FAC16}"/>
              </a:ext>
            </a:extLst>
          </p:cNvPr>
          <p:cNvCxnSpPr/>
          <p:nvPr/>
        </p:nvCxnSpPr>
        <p:spPr bwMode="auto">
          <a:xfrm>
            <a:off x="4349378" y="3135229"/>
            <a:ext cx="360040" cy="335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76CAD25-17C5-8A47-AE5B-E858D29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96556"/>
              </p:ext>
            </p:extLst>
          </p:nvPr>
        </p:nvGraphicFramePr>
        <p:xfrm>
          <a:off x="10136827" y="728700"/>
          <a:ext cx="1385726" cy="3771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362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rbp-14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rbp-13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rbp-12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rbp-11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0x6F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'o'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'\0'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rbp-7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rbp-1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</a:tbl>
          </a:graphicData>
        </a:graphic>
      </p:graphicFrame>
      <p:sp>
        <p:nvSpPr>
          <p:cNvPr id="27" name="左大括号 26">
            <a:extLst>
              <a:ext uri="{FF2B5EF4-FFF2-40B4-BE49-F238E27FC236}">
                <a16:creationId xmlns:a16="http://schemas.microsoft.com/office/drawing/2014/main" id="{7B676DEF-4162-2049-A012-4362C4CE9E3A}"/>
              </a:ext>
            </a:extLst>
          </p:cNvPr>
          <p:cNvSpPr/>
          <p:nvPr/>
        </p:nvSpPr>
        <p:spPr bwMode="auto">
          <a:xfrm>
            <a:off x="9992811" y="3520821"/>
            <a:ext cx="144016" cy="97977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09B464D2-A35C-484D-B058-B8753A44D4C8}"/>
              </a:ext>
            </a:extLst>
          </p:cNvPr>
          <p:cNvSpPr/>
          <p:nvPr/>
        </p:nvSpPr>
        <p:spPr bwMode="auto">
          <a:xfrm>
            <a:off x="9984432" y="2521229"/>
            <a:ext cx="144016" cy="97977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D6119BD0-2790-574A-BCE8-42C930B50DA2}"/>
              </a:ext>
            </a:extLst>
          </p:cNvPr>
          <p:cNvSpPr/>
          <p:nvPr/>
        </p:nvSpPr>
        <p:spPr bwMode="auto">
          <a:xfrm>
            <a:off x="9984432" y="1988843"/>
            <a:ext cx="144016" cy="5125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008610-BFDE-B74B-8014-CFC9A9F2C4A7}"/>
              </a:ext>
            </a:extLst>
          </p:cNvPr>
          <p:cNvSpPr/>
          <p:nvPr/>
        </p:nvSpPr>
        <p:spPr bwMode="auto">
          <a:xfrm>
            <a:off x="9976053" y="1009064"/>
            <a:ext cx="144016" cy="97977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B0DD9371-AAD2-8E4B-9B7D-A4C9DFEED31B}"/>
              </a:ext>
            </a:extLst>
          </p:cNvPr>
          <p:cNvCxnSpPr/>
          <p:nvPr/>
        </p:nvCxnSpPr>
        <p:spPr bwMode="auto">
          <a:xfrm>
            <a:off x="8112224" y="2379145"/>
            <a:ext cx="1880587" cy="1625919"/>
          </a:xfrm>
          <a:prstGeom prst="bentConnector3">
            <a:avLst>
              <a:gd name="adj1" fmla="val 90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4322FD2-01DE-3640-9A07-6F07276F206A}"/>
              </a:ext>
            </a:extLst>
          </p:cNvPr>
          <p:cNvCxnSpPr/>
          <p:nvPr/>
        </p:nvCxnSpPr>
        <p:spPr bwMode="auto">
          <a:xfrm>
            <a:off x="8228615" y="2714822"/>
            <a:ext cx="1755817" cy="282130"/>
          </a:xfrm>
          <a:prstGeom prst="bentConnector3">
            <a:avLst>
              <a:gd name="adj1" fmla="val 78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8A39052B-178F-CE4E-A8BB-3AF3006FF4BA}"/>
              </a:ext>
            </a:extLst>
          </p:cNvPr>
          <p:cNvCxnSpPr/>
          <p:nvPr/>
        </p:nvCxnSpPr>
        <p:spPr bwMode="auto">
          <a:xfrm rot="5400000" flipH="1" flipV="1">
            <a:off x="8920994" y="2008163"/>
            <a:ext cx="1578437" cy="531681"/>
          </a:xfrm>
          <a:prstGeom prst="bentConnector3">
            <a:avLst>
              <a:gd name="adj1" fmla="val 998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534E7D2E-C93A-DD4E-8047-FB0C9A041485}"/>
              </a:ext>
            </a:extLst>
          </p:cNvPr>
          <p:cNvCxnSpPr/>
          <p:nvPr/>
        </p:nvCxnSpPr>
        <p:spPr bwMode="auto">
          <a:xfrm flipV="1">
            <a:off x="8414023" y="2276872"/>
            <a:ext cx="1570409" cy="1224136"/>
          </a:xfrm>
          <a:prstGeom prst="bentConnector3">
            <a:avLst>
              <a:gd name="adj1" fmla="val 93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B5A42EB-64D1-2847-978F-886EEBD54CCC}"/>
              </a:ext>
            </a:extLst>
          </p:cNvPr>
          <p:cNvSpPr txBox="1"/>
          <p:nvPr/>
        </p:nvSpPr>
        <p:spPr>
          <a:xfrm>
            <a:off x="2718312" y="5620481"/>
            <a:ext cx="67553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限制了“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写入的行为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但在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机器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汇编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层面其实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“不知道”常量的存在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917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中的局部和全局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55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76CAD25-17C5-8A47-AE5B-E858D29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8988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33293"/>
                  </a:ext>
                </a:extLst>
              </a:tr>
            </a:tbl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159279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A84AEC41-EBB8-554A-B9F6-7AC899269F05}"/>
              </a:ext>
            </a:extLst>
          </p:cNvPr>
          <p:cNvCxnSpPr>
            <a:stCxn id="2" idx="3"/>
          </p:cNvCxnSpPr>
          <p:nvPr/>
        </p:nvCxnSpPr>
        <p:spPr bwMode="auto">
          <a:xfrm>
            <a:off x="7010399" y="5736617"/>
            <a:ext cx="2541985" cy="25538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8328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76CAD25-17C5-8A47-AE5B-E858D29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4935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195283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</p:cNvCxnSpPr>
          <p:nvPr/>
        </p:nvCxnSpPr>
        <p:spPr bwMode="auto">
          <a:xfrm flipV="1">
            <a:off x="7010399" y="5224782"/>
            <a:ext cx="2541985" cy="51183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3548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935761" y="332656"/>
            <a:ext cx="8028892" cy="6471186"/>
          </a:xfrm>
        </p:spPr>
        <p:txBody>
          <a:bodyPr/>
          <a:lstStyle/>
          <a:p>
            <a:pPr marL="223838" indent="-223838" defTabSz="895350">
              <a:lnSpc>
                <a:spcPct val="1500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zh-CN" altLang="en-US" b="1" dirty="0">
                <a:solidFill>
                  <a:srgbClr val="6B0874"/>
                </a:solidFill>
              </a:rPr>
              <a:t>名字</a:t>
            </a:r>
            <a:r>
              <a:rPr lang="en-US" b="1" dirty="0">
                <a:solidFill>
                  <a:srgbClr val="6B0874"/>
                </a:solidFill>
              </a:rPr>
              <a:t>	</a:t>
            </a:r>
            <a:r>
              <a:rPr lang="zh-CN" altLang="en-US" b="1" dirty="0">
                <a:solidFill>
                  <a:srgbClr val="6B0874"/>
                </a:solidFill>
              </a:rPr>
              <a:t>时间         晶体管数量</a:t>
            </a:r>
            <a:r>
              <a:rPr lang="en-US" b="1" dirty="0">
                <a:solidFill>
                  <a:srgbClr val="6B0874"/>
                </a:solidFill>
              </a:rPr>
              <a:t>	</a:t>
            </a:r>
            <a:r>
              <a:rPr lang="zh-CN" altLang="en-US" b="1" dirty="0">
                <a:solidFill>
                  <a:srgbClr val="6B0874"/>
                </a:solidFill>
              </a:rPr>
              <a:t>主频</a:t>
            </a:r>
            <a:endParaRPr lang="en-US" b="1" dirty="0">
              <a:solidFill>
                <a:srgbClr val="6B0874"/>
              </a:solidFill>
            </a:endParaRPr>
          </a:p>
          <a:p>
            <a:pPr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b="1" dirty="0"/>
              <a:t>8086	1978	</a:t>
            </a:r>
            <a:r>
              <a:rPr lang="zh-CN" altLang="en-US" b="1" dirty="0"/>
              <a:t>  </a:t>
            </a:r>
            <a:r>
              <a:rPr lang="en-US" b="1" dirty="0"/>
              <a:t>29K	5-10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处理器，主要用于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IBM PC &amp; DOS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1MB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地址空间，程序可用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640KB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8087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浮点运算协处理器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en-US" altLang="zh-CN" b="1" dirty="0"/>
              <a:t>80286        1982            134K                20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IBM PC-AT &amp; Windows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、更多寻址模式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b="1" dirty="0"/>
              <a:t>386	</a:t>
            </a:r>
            <a:r>
              <a:rPr lang="zh-CN" altLang="en-US" b="1" dirty="0"/>
              <a:t> </a:t>
            </a:r>
            <a:r>
              <a:rPr lang="en-US" b="1" dirty="0"/>
              <a:t>1985	275K</a:t>
            </a:r>
            <a:r>
              <a:rPr lang="zh-CN" altLang="en-US" b="1" dirty="0"/>
              <a:t>             </a:t>
            </a:r>
            <a:r>
              <a:rPr lang="en-US" b="1" dirty="0"/>
              <a:t>16-33</a:t>
            </a:r>
            <a:r>
              <a:rPr lang="en-US" dirty="0"/>
              <a:t>	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IA32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平坦寻址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”(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flat addressing)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可运行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0988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b="1" dirty="0"/>
              <a:t>Pentium 4E</a:t>
            </a:r>
            <a:r>
              <a:rPr lang="zh-CN" altLang="en-US" b="1" dirty="0"/>
              <a:t> </a:t>
            </a:r>
            <a:r>
              <a:rPr lang="en-US" b="1" dirty="0"/>
              <a:t>2004	125M</a:t>
            </a:r>
            <a:r>
              <a:rPr lang="zh-CN" altLang="en-US" b="1" dirty="0"/>
              <a:t>        </a:t>
            </a:r>
            <a:r>
              <a:rPr lang="en-US" b="1" dirty="0"/>
              <a:t>2800-3800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x86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x86-64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，超线程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hyperthreading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0988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b="1" dirty="0"/>
              <a:t>Core 2	2006	291M</a:t>
            </a:r>
            <a:r>
              <a:rPr lang="zh-CN" altLang="en-US" b="1" dirty="0"/>
              <a:t>         </a:t>
            </a:r>
            <a:r>
              <a:rPr lang="en-US" b="1" dirty="0"/>
              <a:t>1060-3500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第一个多核处理器，不支持超线程 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酷睿）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0988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b="1" dirty="0"/>
              <a:t>Core i7	2008	731M</a:t>
            </a:r>
            <a:r>
              <a:rPr lang="zh-CN" altLang="en-US" b="1" dirty="0"/>
              <a:t>         </a:t>
            </a:r>
            <a:r>
              <a:rPr lang="en-US" b="1" dirty="0"/>
              <a:t>1700-3900</a:t>
            </a:r>
          </a:p>
          <a:p>
            <a:pPr marL="681038" lvl="1" indent="-342900" defTabSz="895350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核处理器、支持超线程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A3F6B7F-C02F-D94C-8949-3475DEA311C6}"/>
              </a:ext>
            </a:extLst>
          </p:cNvPr>
          <p:cNvSpPr/>
          <p:nvPr/>
        </p:nvSpPr>
        <p:spPr bwMode="auto">
          <a:xfrm>
            <a:off x="-744760" y="332656"/>
            <a:ext cx="45365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BFF03E6-C540-0246-AABD-8F06F0F0117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4559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进化里程碑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7246B-2287-4847-BA98-EC5FACBD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980728"/>
            <a:ext cx="2074448" cy="567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76CAD25-17C5-8A47-AE5B-E858D29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2093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231287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</p:cNvCxnSpPr>
          <p:nvPr/>
        </p:nvCxnSpPr>
        <p:spPr bwMode="auto">
          <a:xfrm flipV="1">
            <a:off x="7010399" y="5224782"/>
            <a:ext cx="2541985" cy="51183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80358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267291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2236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975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303295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61235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4527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339299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34848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948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3753036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48821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973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4149080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9456"/>
              </p:ext>
            </p:extLst>
          </p:nvPr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0x6F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'o'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'\0'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7049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4509120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  <a:endCxn id="11" idx="2"/>
          </p:cNvCxnSpPr>
          <p:nvPr/>
        </p:nvCxnSpPr>
        <p:spPr bwMode="auto">
          <a:xfrm flipV="1">
            <a:off x="7010399" y="1716601"/>
            <a:ext cx="2541985" cy="4020016"/>
          </a:xfrm>
          <a:prstGeom prst="bentConnector3">
            <a:avLst>
              <a:gd name="adj1" fmla="val 756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/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0x6F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'o'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'\0'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2A1ED06-7EF1-014F-ABDB-E165C81B7432}"/>
              </a:ext>
            </a:extLst>
          </p:cNvPr>
          <p:cNvSpPr txBox="1"/>
          <p:nvPr/>
        </p:nvSpPr>
        <p:spPr>
          <a:xfrm>
            <a:off x="2747628" y="4077072"/>
            <a:ext cx="626469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6B0874"/>
                </a:solidFill>
                <a:latin typeface="Consolas" panose="020B0609020204030204" pitchFamily="49" charset="0"/>
              </a:rPr>
              <a:t>返回值是单独实体，一般存放于</a:t>
            </a:r>
            <a:r>
              <a:rPr lang="en-US" altLang="zh-CN" sz="1800" dirty="0" err="1">
                <a:solidFill>
                  <a:srgbClr val="6B0874"/>
                </a:solidFill>
                <a:latin typeface="Consolas" panose="020B0609020204030204" pitchFamily="49" charset="0"/>
              </a:rPr>
              <a:t>rax</a:t>
            </a:r>
            <a:r>
              <a:rPr lang="en-US" altLang="zh-CN" sz="1800" dirty="0">
                <a:solidFill>
                  <a:srgbClr val="6B0874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6B0874"/>
                </a:solidFill>
                <a:latin typeface="Consolas" panose="020B0609020204030204" pitchFamily="49" charset="0"/>
              </a:rPr>
              <a:t>eax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16826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4869160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</p:cNvCxnSpPr>
          <p:nvPr/>
        </p:nvCxnSpPr>
        <p:spPr bwMode="auto">
          <a:xfrm flipV="1">
            <a:off x="7010399" y="5224782"/>
            <a:ext cx="2541985" cy="5118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2B981BF-CBBE-BA4C-A561-4E8B2DB404FD}"/>
              </a:ext>
            </a:extLst>
          </p:cNvPr>
          <p:cNvCxnSpPr>
            <a:stCxn id="21" idx="3"/>
          </p:cNvCxnSpPr>
          <p:nvPr/>
        </p:nvCxnSpPr>
        <p:spPr bwMode="auto">
          <a:xfrm>
            <a:off x="7010399" y="5116715"/>
            <a:ext cx="2541985" cy="1080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/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0x6F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'o'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'\0'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350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EFC618E-E0F7-1546-89B8-2B149250B707}"/>
              </a:ext>
            </a:extLst>
          </p:cNvPr>
          <p:cNvSpPr/>
          <p:nvPr/>
        </p:nvSpPr>
        <p:spPr bwMode="auto">
          <a:xfrm>
            <a:off x="9552384" y="1628800"/>
            <a:ext cx="360040" cy="175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BFEB3-686E-374C-A2EF-7A89899DBC79}"/>
              </a:ext>
            </a:extLst>
          </p:cNvPr>
          <p:cNvSpPr txBox="1"/>
          <p:nvPr/>
        </p:nvSpPr>
        <p:spPr>
          <a:xfrm>
            <a:off x="529146" y="1131354"/>
            <a:ext cx="5566853" cy="44627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-US" altLang="zh-CN" sz="2000" b="0" i="0" u="none" strike="noStrike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1819043176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88E2F6-BE8D-A341-A39B-4FB801389598}"/>
              </a:ext>
            </a:extLst>
          </p:cNvPr>
          <p:cNvSpPr/>
          <p:nvPr/>
        </p:nvSpPr>
        <p:spPr bwMode="auto">
          <a:xfrm>
            <a:off x="6095999" y="5481228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1089CDE-8BC6-964A-870D-CF442E83BE17}"/>
              </a:ext>
            </a:extLst>
          </p:cNvPr>
          <p:cNvSpPr/>
          <p:nvPr/>
        </p:nvSpPr>
        <p:spPr bwMode="auto">
          <a:xfrm>
            <a:off x="6095999" y="4861326"/>
            <a:ext cx="91440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RBP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4A2E4FF-8BAA-9D4E-95C4-FFEE0A4A8A70}"/>
              </a:ext>
            </a:extLst>
          </p:cNvPr>
          <p:cNvSpPr/>
          <p:nvPr/>
        </p:nvSpPr>
        <p:spPr bwMode="auto">
          <a:xfrm>
            <a:off x="587388" y="5229200"/>
            <a:ext cx="360040" cy="2520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0DD05-FD14-1E4A-88A5-4E733DA12C8E}"/>
              </a:ext>
            </a:extLst>
          </p:cNvPr>
          <p:cNvSpPr txBox="1"/>
          <p:nvPr/>
        </p:nvSpPr>
        <p:spPr>
          <a:xfrm>
            <a:off x="4136431" y="430035"/>
            <a:ext cx="727795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箭头表示即将执行的指令，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存放栈顶指针，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存放栈底指针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26582AB6-7ED1-2F47-B687-45793D2BD975}"/>
              </a:ext>
            </a:extLst>
          </p:cNvPr>
          <p:cNvCxnSpPr>
            <a:stCxn id="2" idx="3"/>
          </p:cNvCxnSpPr>
          <p:nvPr/>
        </p:nvCxnSpPr>
        <p:spPr bwMode="auto">
          <a:xfrm>
            <a:off x="7010399" y="5736617"/>
            <a:ext cx="2541985" cy="25538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表格 22">
            <a:extLst>
              <a:ext uri="{FF2B5EF4-FFF2-40B4-BE49-F238E27FC236}">
                <a16:creationId xmlns:a16="http://schemas.microsoft.com/office/drawing/2014/main" id="{4EA19108-0624-A94C-B0EB-651A33C34247}"/>
              </a:ext>
            </a:extLst>
          </p:cNvPr>
          <p:cNvGraphicFramePr>
            <a:graphicFrameLocks noGrp="1"/>
          </p:cNvGraphicFramePr>
          <p:nvPr/>
        </p:nvGraphicFramePr>
        <p:xfrm>
          <a:off x="9552384" y="1340768"/>
          <a:ext cx="1620180" cy="4777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99696300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237244184"/>
                    </a:ext>
                  </a:extLst>
                </a:gridCol>
              </a:tblGrid>
              <a:tr h="211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181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0x68</a:t>
                      </a:r>
                      <a:r>
                        <a:rPr lang="zh-CN" altLang="en-US" sz="1050" dirty="0"/>
                        <a:t> 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'h'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288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0x65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'e'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9682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961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'l'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76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0x6F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'o'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9470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'\0'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7826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0x10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8161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59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0x09FA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36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0x09FB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8761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0x09FC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62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0x09FD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9064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0x09FE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3578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0x09FF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0x00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3098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/>
                        <a:t>RBP</a:t>
                      </a:r>
                      <a:r>
                        <a:rPr lang="zh-CN" altLang="en-US" sz="1050" dirty="0"/>
                        <a:t>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39943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……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66265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0x0A07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047"/>
                  </a:ext>
                </a:extLst>
              </a:tr>
              <a:tr h="2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0x0A08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8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849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511256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10398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局部静态有独立数据区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AF86F-CC65-1949-A8DB-9AB64DB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8" y="1592796"/>
            <a:ext cx="4254500" cy="295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AD7FCF-828C-C44D-BD87-9ABDE7FD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317" y="0"/>
            <a:ext cx="5853728" cy="6858000"/>
          </a:xfrm>
          <a:prstGeom prst="rect">
            <a:avLst/>
          </a:prstGeom>
        </p:spPr>
      </p:pic>
      <p:sp>
        <p:nvSpPr>
          <p:cNvPr id="17" name="任意形状 16">
            <a:extLst>
              <a:ext uri="{FF2B5EF4-FFF2-40B4-BE49-F238E27FC236}">
                <a16:creationId xmlns:a16="http://schemas.microsoft.com/office/drawing/2014/main" id="{92151140-9B65-4640-A100-ADF8DC11AA18}"/>
              </a:ext>
            </a:extLst>
          </p:cNvPr>
          <p:cNvSpPr/>
          <p:nvPr/>
        </p:nvSpPr>
        <p:spPr bwMode="auto">
          <a:xfrm>
            <a:off x="4585636" y="1658717"/>
            <a:ext cx="1618805" cy="1577621"/>
          </a:xfrm>
          <a:custGeom>
            <a:avLst/>
            <a:gdLst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763325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866692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45920"/>
              <a:gd name="connsiteY0" fmla="*/ 1399430 h 1757239"/>
              <a:gd name="connsiteX1" fmla="*/ 0 w 1645920"/>
              <a:gd name="connsiteY1" fmla="*/ 1757239 h 1757239"/>
              <a:gd name="connsiteX2" fmla="*/ 1630017 w 1645920"/>
              <a:gd name="connsiteY2" fmla="*/ 485030 h 1757239"/>
              <a:gd name="connsiteX3" fmla="*/ 1645920 w 1645920"/>
              <a:gd name="connsiteY3" fmla="*/ 0 h 1757239"/>
              <a:gd name="connsiteX4" fmla="*/ 7951 w 1645920"/>
              <a:gd name="connsiteY4" fmla="*/ 1399430 h 1757239"/>
              <a:gd name="connsiteX0" fmla="*/ 7951 w 1630017"/>
              <a:gd name="connsiteY0" fmla="*/ 1343771 h 1701580"/>
              <a:gd name="connsiteX1" fmla="*/ 0 w 1630017"/>
              <a:gd name="connsiteY1" fmla="*/ 1701580 h 1701580"/>
              <a:gd name="connsiteX2" fmla="*/ 1630017 w 1630017"/>
              <a:gd name="connsiteY2" fmla="*/ 429371 h 1701580"/>
              <a:gd name="connsiteX3" fmla="*/ 1606163 w 1630017"/>
              <a:gd name="connsiteY3" fmla="*/ 0 h 1701580"/>
              <a:gd name="connsiteX4" fmla="*/ 7951 w 1630017"/>
              <a:gd name="connsiteY4" fmla="*/ 1343771 h 1701580"/>
              <a:gd name="connsiteX0" fmla="*/ 7951 w 1606163"/>
              <a:gd name="connsiteY0" fmla="*/ 1343771 h 1701580"/>
              <a:gd name="connsiteX1" fmla="*/ 0 w 1606163"/>
              <a:gd name="connsiteY1" fmla="*/ 1701580 h 1701580"/>
              <a:gd name="connsiteX2" fmla="*/ 1590261 w 1606163"/>
              <a:gd name="connsiteY2" fmla="*/ 445274 h 1701580"/>
              <a:gd name="connsiteX3" fmla="*/ 1606163 w 1606163"/>
              <a:gd name="connsiteY3" fmla="*/ 0 h 1701580"/>
              <a:gd name="connsiteX4" fmla="*/ 7951 w 1606163"/>
              <a:gd name="connsiteY4" fmla="*/ 1343771 h 1701580"/>
              <a:gd name="connsiteX0" fmla="*/ 7951 w 1606164"/>
              <a:gd name="connsiteY0" fmla="*/ 1343771 h 1701580"/>
              <a:gd name="connsiteX1" fmla="*/ 0 w 1606164"/>
              <a:gd name="connsiteY1" fmla="*/ 1701580 h 1701580"/>
              <a:gd name="connsiteX2" fmla="*/ 1606164 w 1606164"/>
              <a:gd name="connsiteY2" fmla="*/ 1478944 h 1701580"/>
              <a:gd name="connsiteX3" fmla="*/ 1606163 w 1606164"/>
              <a:gd name="connsiteY3" fmla="*/ 0 h 1701580"/>
              <a:gd name="connsiteX4" fmla="*/ 7951 w 1606164"/>
              <a:gd name="connsiteY4" fmla="*/ 1343771 h 1701580"/>
              <a:gd name="connsiteX0" fmla="*/ 7951 w 1606164"/>
              <a:gd name="connsiteY0" fmla="*/ 1049573 h 1407382"/>
              <a:gd name="connsiteX1" fmla="*/ 0 w 1606164"/>
              <a:gd name="connsiteY1" fmla="*/ 1407382 h 1407382"/>
              <a:gd name="connsiteX2" fmla="*/ 1606164 w 1606164"/>
              <a:gd name="connsiteY2" fmla="*/ 1184746 h 1407382"/>
              <a:gd name="connsiteX3" fmla="*/ 1606163 w 1606164"/>
              <a:gd name="connsiteY3" fmla="*/ 0 h 1407382"/>
              <a:gd name="connsiteX4" fmla="*/ 7951 w 1606164"/>
              <a:gd name="connsiteY4" fmla="*/ 1049573 h 1407382"/>
              <a:gd name="connsiteX0" fmla="*/ 7951 w 1614114"/>
              <a:gd name="connsiteY0" fmla="*/ 1232453 h 1590262"/>
              <a:gd name="connsiteX1" fmla="*/ 0 w 1614114"/>
              <a:gd name="connsiteY1" fmla="*/ 1590262 h 1590262"/>
              <a:gd name="connsiteX2" fmla="*/ 1606164 w 1614114"/>
              <a:gd name="connsiteY2" fmla="*/ 1367626 h 1590262"/>
              <a:gd name="connsiteX3" fmla="*/ 1614114 w 1614114"/>
              <a:gd name="connsiteY3" fmla="*/ 0 h 1590262"/>
              <a:gd name="connsiteX4" fmla="*/ 7951 w 1614114"/>
              <a:gd name="connsiteY4" fmla="*/ 1232453 h 1590262"/>
              <a:gd name="connsiteX0" fmla="*/ 0 w 1618805"/>
              <a:gd name="connsiteY0" fmla="*/ 1236667 h 1590262"/>
              <a:gd name="connsiteX1" fmla="*/ 4691 w 1618805"/>
              <a:gd name="connsiteY1" fmla="*/ 1590262 h 1590262"/>
              <a:gd name="connsiteX2" fmla="*/ 1610855 w 1618805"/>
              <a:gd name="connsiteY2" fmla="*/ 1367626 h 1590262"/>
              <a:gd name="connsiteX3" fmla="*/ 1618805 w 1618805"/>
              <a:gd name="connsiteY3" fmla="*/ 0 h 1590262"/>
              <a:gd name="connsiteX4" fmla="*/ 0 w 1618805"/>
              <a:gd name="connsiteY4" fmla="*/ 1236667 h 1590262"/>
              <a:gd name="connsiteX0" fmla="*/ 0 w 1618805"/>
              <a:gd name="connsiteY0" fmla="*/ 1236667 h 1577621"/>
              <a:gd name="connsiteX1" fmla="*/ 4691 w 1618805"/>
              <a:gd name="connsiteY1" fmla="*/ 1577621 h 1577621"/>
              <a:gd name="connsiteX2" fmla="*/ 1610855 w 1618805"/>
              <a:gd name="connsiteY2" fmla="*/ 1367626 h 1577621"/>
              <a:gd name="connsiteX3" fmla="*/ 1618805 w 1618805"/>
              <a:gd name="connsiteY3" fmla="*/ 0 h 1577621"/>
              <a:gd name="connsiteX4" fmla="*/ 0 w 1618805"/>
              <a:gd name="connsiteY4" fmla="*/ 1236667 h 157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805" h="1577621">
                <a:moveTo>
                  <a:pt x="0" y="1236667"/>
                </a:moveTo>
                <a:cubicBezTo>
                  <a:pt x="1564" y="1354532"/>
                  <a:pt x="3127" y="1459756"/>
                  <a:pt x="4691" y="1577621"/>
                </a:cubicBezTo>
                <a:lnTo>
                  <a:pt x="1610855" y="1367626"/>
                </a:lnTo>
                <a:cubicBezTo>
                  <a:pt x="1610855" y="874645"/>
                  <a:pt x="1618805" y="492981"/>
                  <a:pt x="1618805" y="0"/>
                </a:cubicBezTo>
                <a:lnTo>
                  <a:pt x="0" y="1236667"/>
                </a:lnTo>
                <a:close/>
              </a:path>
            </a:pathLst>
          </a:custGeom>
          <a:solidFill>
            <a:srgbClr val="E8E7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6E12042B-FF84-B54A-A477-DA3562E410C4}"/>
              </a:ext>
            </a:extLst>
          </p:cNvPr>
          <p:cNvSpPr/>
          <p:nvPr/>
        </p:nvSpPr>
        <p:spPr bwMode="auto">
          <a:xfrm>
            <a:off x="4582099" y="3009651"/>
            <a:ext cx="1615068" cy="566303"/>
          </a:xfrm>
          <a:custGeom>
            <a:avLst/>
            <a:gdLst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763325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866692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45920"/>
              <a:gd name="connsiteY0" fmla="*/ 1399430 h 1757239"/>
              <a:gd name="connsiteX1" fmla="*/ 0 w 1645920"/>
              <a:gd name="connsiteY1" fmla="*/ 1757239 h 1757239"/>
              <a:gd name="connsiteX2" fmla="*/ 1630017 w 1645920"/>
              <a:gd name="connsiteY2" fmla="*/ 485030 h 1757239"/>
              <a:gd name="connsiteX3" fmla="*/ 1645920 w 1645920"/>
              <a:gd name="connsiteY3" fmla="*/ 0 h 1757239"/>
              <a:gd name="connsiteX4" fmla="*/ 7951 w 1645920"/>
              <a:gd name="connsiteY4" fmla="*/ 1399430 h 1757239"/>
              <a:gd name="connsiteX0" fmla="*/ 7951 w 1630017"/>
              <a:gd name="connsiteY0" fmla="*/ 1343771 h 1701580"/>
              <a:gd name="connsiteX1" fmla="*/ 0 w 1630017"/>
              <a:gd name="connsiteY1" fmla="*/ 1701580 h 1701580"/>
              <a:gd name="connsiteX2" fmla="*/ 1630017 w 1630017"/>
              <a:gd name="connsiteY2" fmla="*/ 429371 h 1701580"/>
              <a:gd name="connsiteX3" fmla="*/ 1606163 w 1630017"/>
              <a:gd name="connsiteY3" fmla="*/ 0 h 1701580"/>
              <a:gd name="connsiteX4" fmla="*/ 7951 w 1630017"/>
              <a:gd name="connsiteY4" fmla="*/ 1343771 h 1701580"/>
              <a:gd name="connsiteX0" fmla="*/ 7951 w 1606163"/>
              <a:gd name="connsiteY0" fmla="*/ 1343771 h 1701580"/>
              <a:gd name="connsiteX1" fmla="*/ 0 w 1606163"/>
              <a:gd name="connsiteY1" fmla="*/ 1701580 h 1701580"/>
              <a:gd name="connsiteX2" fmla="*/ 1590261 w 1606163"/>
              <a:gd name="connsiteY2" fmla="*/ 445274 h 1701580"/>
              <a:gd name="connsiteX3" fmla="*/ 1606163 w 1606163"/>
              <a:gd name="connsiteY3" fmla="*/ 0 h 1701580"/>
              <a:gd name="connsiteX4" fmla="*/ 7951 w 1606163"/>
              <a:gd name="connsiteY4" fmla="*/ 1343771 h 1701580"/>
              <a:gd name="connsiteX0" fmla="*/ 7951 w 1606164"/>
              <a:gd name="connsiteY0" fmla="*/ 1343771 h 1701580"/>
              <a:gd name="connsiteX1" fmla="*/ 0 w 1606164"/>
              <a:gd name="connsiteY1" fmla="*/ 1701580 h 1701580"/>
              <a:gd name="connsiteX2" fmla="*/ 1606164 w 1606164"/>
              <a:gd name="connsiteY2" fmla="*/ 1478944 h 1701580"/>
              <a:gd name="connsiteX3" fmla="*/ 1606163 w 1606164"/>
              <a:gd name="connsiteY3" fmla="*/ 0 h 1701580"/>
              <a:gd name="connsiteX4" fmla="*/ 7951 w 1606164"/>
              <a:gd name="connsiteY4" fmla="*/ 1343771 h 1701580"/>
              <a:gd name="connsiteX0" fmla="*/ 7951 w 1606164"/>
              <a:gd name="connsiteY0" fmla="*/ 1049573 h 1407382"/>
              <a:gd name="connsiteX1" fmla="*/ 0 w 1606164"/>
              <a:gd name="connsiteY1" fmla="*/ 1407382 h 1407382"/>
              <a:gd name="connsiteX2" fmla="*/ 1606164 w 1606164"/>
              <a:gd name="connsiteY2" fmla="*/ 1184746 h 1407382"/>
              <a:gd name="connsiteX3" fmla="*/ 1606163 w 1606164"/>
              <a:gd name="connsiteY3" fmla="*/ 0 h 1407382"/>
              <a:gd name="connsiteX4" fmla="*/ 7951 w 1606164"/>
              <a:gd name="connsiteY4" fmla="*/ 1049573 h 1407382"/>
              <a:gd name="connsiteX0" fmla="*/ 7951 w 1614114"/>
              <a:gd name="connsiteY0" fmla="*/ 1232453 h 1590262"/>
              <a:gd name="connsiteX1" fmla="*/ 0 w 1614114"/>
              <a:gd name="connsiteY1" fmla="*/ 1590262 h 1590262"/>
              <a:gd name="connsiteX2" fmla="*/ 1606164 w 1614114"/>
              <a:gd name="connsiteY2" fmla="*/ 1367626 h 1590262"/>
              <a:gd name="connsiteX3" fmla="*/ 1614114 w 1614114"/>
              <a:gd name="connsiteY3" fmla="*/ 0 h 1590262"/>
              <a:gd name="connsiteX4" fmla="*/ 7951 w 1614114"/>
              <a:gd name="connsiteY4" fmla="*/ 1232453 h 1590262"/>
              <a:gd name="connsiteX0" fmla="*/ 0 w 1618805"/>
              <a:gd name="connsiteY0" fmla="*/ 1236667 h 1590262"/>
              <a:gd name="connsiteX1" fmla="*/ 4691 w 1618805"/>
              <a:gd name="connsiteY1" fmla="*/ 1590262 h 1590262"/>
              <a:gd name="connsiteX2" fmla="*/ 1610855 w 1618805"/>
              <a:gd name="connsiteY2" fmla="*/ 1367626 h 1590262"/>
              <a:gd name="connsiteX3" fmla="*/ 1618805 w 1618805"/>
              <a:gd name="connsiteY3" fmla="*/ 0 h 1590262"/>
              <a:gd name="connsiteX4" fmla="*/ 0 w 1618805"/>
              <a:gd name="connsiteY4" fmla="*/ 1236667 h 1590262"/>
              <a:gd name="connsiteX0" fmla="*/ 0 w 1618805"/>
              <a:gd name="connsiteY0" fmla="*/ 1236667 h 1577621"/>
              <a:gd name="connsiteX1" fmla="*/ 4691 w 1618805"/>
              <a:gd name="connsiteY1" fmla="*/ 1577621 h 1577621"/>
              <a:gd name="connsiteX2" fmla="*/ 1610855 w 1618805"/>
              <a:gd name="connsiteY2" fmla="*/ 1367626 h 1577621"/>
              <a:gd name="connsiteX3" fmla="*/ 1618805 w 1618805"/>
              <a:gd name="connsiteY3" fmla="*/ 0 h 1577621"/>
              <a:gd name="connsiteX4" fmla="*/ 0 w 1618805"/>
              <a:gd name="connsiteY4" fmla="*/ 1236667 h 1577621"/>
              <a:gd name="connsiteX0" fmla="*/ 0 w 1619282"/>
              <a:gd name="connsiteY0" fmla="*/ 1236667 h 1577621"/>
              <a:gd name="connsiteX1" fmla="*/ 4691 w 1619282"/>
              <a:gd name="connsiteY1" fmla="*/ 1577621 h 1577621"/>
              <a:gd name="connsiteX2" fmla="*/ 1619282 w 1619282"/>
              <a:gd name="connsiteY2" fmla="*/ 1519324 h 1577621"/>
              <a:gd name="connsiteX3" fmla="*/ 1618805 w 1619282"/>
              <a:gd name="connsiteY3" fmla="*/ 0 h 1577621"/>
              <a:gd name="connsiteX4" fmla="*/ 0 w 1619282"/>
              <a:gd name="connsiteY4" fmla="*/ 1236667 h 1577621"/>
              <a:gd name="connsiteX0" fmla="*/ 0 w 1619282"/>
              <a:gd name="connsiteY0" fmla="*/ 225349 h 566303"/>
              <a:gd name="connsiteX1" fmla="*/ 4691 w 1619282"/>
              <a:gd name="connsiteY1" fmla="*/ 566303 h 566303"/>
              <a:gd name="connsiteX2" fmla="*/ 1619282 w 1619282"/>
              <a:gd name="connsiteY2" fmla="*/ 508006 h 566303"/>
              <a:gd name="connsiteX3" fmla="*/ 1610377 w 1619282"/>
              <a:gd name="connsiteY3" fmla="*/ 0 h 566303"/>
              <a:gd name="connsiteX4" fmla="*/ 0 w 1619282"/>
              <a:gd name="connsiteY4" fmla="*/ 225349 h 566303"/>
              <a:gd name="connsiteX0" fmla="*/ 0 w 1615068"/>
              <a:gd name="connsiteY0" fmla="*/ 225349 h 566303"/>
              <a:gd name="connsiteX1" fmla="*/ 4691 w 1615068"/>
              <a:gd name="connsiteY1" fmla="*/ 566303 h 566303"/>
              <a:gd name="connsiteX2" fmla="*/ 1615068 w 1615068"/>
              <a:gd name="connsiteY2" fmla="*/ 512220 h 566303"/>
              <a:gd name="connsiteX3" fmla="*/ 1610377 w 1615068"/>
              <a:gd name="connsiteY3" fmla="*/ 0 h 566303"/>
              <a:gd name="connsiteX4" fmla="*/ 0 w 1615068"/>
              <a:gd name="connsiteY4" fmla="*/ 225349 h 56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5068" h="566303">
                <a:moveTo>
                  <a:pt x="0" y="225349"/>
                </a:moveTo>
                <a:cubicBezTo>
                  <a:pt x="1564" y="343214"/>
                  <a:pt x="3127" y="448438"/>
                  <a:pt x="4691" y="566303"/>
                </a:cubicBezTo>
                <a:lnTo>
                  <a:pt x="1615068" y="512220"/>
                </a:lnTo>
                <a:cubicBezTo>
                  <a:pt x="1615068" y="19239"/>
                  <a:pt x="1610377" y="492981"/>
                  <a:pt x="1610377" y="0"/>
                </a:cubicBezTo>
                <a:lnTo>
                  <a:pt x="0" y="225349"/>
                </a:lnTo>
                <a:close/>
              </a:path>
            </a:pathLst>
          </a:custGeom>
          <a:solidFill>
            <a:srgbClr val="FED3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405466ED-71D2-7B43-8B3B-97F03FDF4D61}"/>
              </a:ext>
            </a:extLst>
          </p:cNvPr>
          <p:cNvSpPr/>
          <p:nvPr/>
        </p:nvSpPr>
        <p:spPr bwMode="auto">
          <a:xfrm>
            <a:off x="4579474" y="3481542"/>
            <a:ext cx="1628515" cy="942526"/>
          </a:xfrm>
          <a:custGeom>
            <a:avLst/>
            <a:gdLst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763325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30017"/>
              <a:gd name="connsiteY0" fmla="*/ 1781092 h 2138901"/>
              <a:gd name="connsiteX1" fmla="*/ 0 w 1630017"/>
              <a:gd name="connsiteY1" fmla="*/ 2138901 h 2138901"/>
              <a:gd name="connsiteX2" fmla="*/ 1630017 w 1630017"/>
              <a:gd name="connsiteY2" fmla="*/ 866692 h 2138901"/>
              <a:gd name="connsiteX3" fmla="*/ 1630017 w 1630017"/>
              <a:gd name="connsiteY3" fmla="*/ 0 h 2138901"/>
              <a:gd name="connsiteX4" fmla="*/ 7951 w 1630017"/>
              <a:gd name="connsiteY4" fmla="*/ 1781092 h 2138901"/>
              <a:gd name="connsiteX0" fmla="*/ 7951 w 1645920"/>
              <a:gd name="connsiteY0" fmla="*/ 1399430 h 1757239"/>
              <a:gd name="connsiteX1" fmla="*/ 0 w 1645920"/>
              <a:gd name="connsiteY1" fmla="*/ 1757239 h 1757239"/>
              <a:gd name="connsiteX2" fmla="*/ 1630017 w 1645920"/>
              <a:gd name="connsiteY2" fmla="*/ 485030 h 1757239"/>
              <a:gd name="connsiteX3" fmla="*/ 1645920 w 1645920"/>
              <a:gd name="connsiteY3" fmla="*/ 0 h 1757239"/>
              <a:gd name="connsiteX4" fmla="*/ 7951 w 1645920"/>
              <a:gd name="connsiteY4" fmla="*/ 1399430 h 1757239"/>
              <a:gd name="connsiteX0" fmla="*/ 7951 w 1630017"/>
              <a:gd name="connsiteY0" fmla="*/ 1343771 h 1701580"/>
              <a:gd name="connsiteX1" fmla="*/ 0 w 1630017"/>
              <a:gd name="connsiteY1" fmla="*/ 1701580 h 1701580"/>
              <a:gd name="connsiteX2" fmla="*/ 1630017 w 1630017"/>
              <a:gd name="connsiteY2" fmla="*/ 429371 h 1701580"/>
              <a:gd name="connsiteX3" fmla="*/ 1606163 w 1630017"/>
              <a:gd name="connsiteY3" fmla="*/ 0 h 1701580"/>
              <a:gd name="connsiteX4" fmla="*/ 7951 w 1630017"/>
              <a:gd name="connsiteY4" fmla="*/ 1343771 h 1701580"/>
              <a:gd name="connsiteX0" fmla="*/ 7951 w 1606163"/>
              <a:gd name="connsiteY0" fmla="*/ 1343771 h 1701580"/>
              <a:gd name="connsiteX1" fmla="*/ 0 w 1606163"/>
              <a:gd name="connsiteY1" fmla="*/ 1701580 h 1701580"/>
              <a:gd name="connsiteX2" fmla="*/ 1590261 w 1606163"/>
              <a:gd name="connsiteY2" fmla="*/ 445274 h 1701580"/>
              <a:gd name="connsiteX3" fmla="*/ 1606163 w 1606163"/>
              <a:gd name="connsiteY3" fmla="*/ 0 h 1701580"/>
              <a:gd name="connsiteX4" fmla="*/ 7951 w 1606163"/>
              <a:gd name="connsiteY4" fmla="*/ 1343771 h 1701580"/>
              <a:gd name="connsiteX0" fmla="*/ 7951 w 1606164"/>
              <a:gd name="connsiteY0" fmla="*/ 1343771 h 1701580"/>
              <a:gd name="connsiteX1" fmla="*/ 0 w 1606164"/>
              <a:gd name="connsiteY1" fmla="*/ 1701580 h 1701580"/>
              <a:gd name="connsiteX2" fmla="*/ 1606164 w 1606164"/>
              <a:gd name="connsiteY2" fmla="*/ 1478944 h 1701580"/>
              <a:gd name="connsiteX3" fmla="*/ 1606163 w 1606164"/>
              <a:gd name="connsiteY3" fmla="*/ 0 h 1701580"/>
              <a:gd name="connsiteX4" fmla="*/ 7951 w 1606164"/>
              <a:gd name="connsiteY4" fmla="*/ 1343771 h 1701580"/>
              <a:gd name="connsiteX0" fmla="*/ 7951 w 1606164"/>
              <a:gd name="connsiteY0" fmla="*/ 1049573 h 1407382"/>
              <a:gd name="connsiteX1" fmla="*/ 0 w 1606164"/>
              <a:gd name="connsiteY1" fmla="*/ 1407382 h 1407382"/>
              <a:gd name="connsiteX2" fmla="*/ 1606164 w 1606164"/>
              <a:gd name="connsiteY2" fmla="*/ 1184746 h 1407382"/>
              <a:gd name="connsiteX3" fmla="*/ 1606163 w 1606164"/>
              <a:gd name="connsiteY3" fmla="*/ 0 h 1407382"/>
              <a:gd name="connsiteX4" fmla="*/ 7951 w 1606164"/>
              <a:gd name="connsiteY4" fmla="*/ 1049573 h 1407382"/>
              <a:gd name="connsiteX0" fmla="*/ 7951 w 1614114"/>
              <a:gd name="connsiteY0" fmla="*/ 1232453 h 1590262"/>
              <a:gd name="connsiteX1" fmla="*/ 0 w 1614114"/>
              <a:gd name="connsiteY1" fmla="*/ 1590262 h 1590262"/>
              <a:gd name="connsiteX2" fmla="*/ 1606164 w 1614114"/>
              <a:gd name="connsiteY2" fmla="*/ 1367626 h 1590262"/>
              <a:gd name="connsiteX3" fmla="*/ 1614114 w 1614114"/>
              <a:gd name="connsiteY3" fmla="*/ 0 h 1590262"/>
              <a:gd name="connsiteX4" fmla="*/ 7951 w 1614114"/>
              <a:gd name="connsiteY4" fmla="*/ 1232453 h 1590262"/>
              <a:gd name="connsiteX0" fmla="*/ 0 w 1618805"/>
              <a:gd name="connsiteY0" fmla="*/ 1236667 h 1590262"/>
              <a:gd name="connsiteX1" fmla="*/ 4691 w 1618805"/>
              <a:gd name="connsiteY1" fmla="*/ 1590262 h 1590262"/>
              <a:gd name="connsiteX2" fmla="*/ 1610855 w 1618805"/>
              <a:gd name="connsiteY2" fmla="*/ 1367626 h 1590262"/>
              <a:gd name="connsiteX3" fmla="*/ 1618805 w 1618805"/>
              <a:gd name="connsiteY3" fmla="*/ 0 h 1590262"/>
              <a:gd name="connsiteX4" fmla="*/ 0 w 1618805"/>
              <a:gd name="connsiteY4" fmla="*/ 1236667 h 1590262"/>
              <a:gd name="connsiteX0" fmla="*/ 0 w 1618805"/>
              <a:gd name="connsiteY0" fmla="*/ 1236667 h 1577621"/>
              <a:gd name="connsiteX1" fmla="*/ 4691 w 1618805"/>
              <a:gd name="connsiteY1" fmla="*/ 1577621 h 1577621"/>
              <a:gd name="connsiteX2" fmla="*/ 1610855 w 1618805"/>
              <a:gd name="connsiteY2" fmla="*/ 1367626 h 1577621"/>
              <a:gd name="connsiteX3" fmla="*/ 1618805 w 1618805"/>
              <a:gd name="connsiteY3" fmla="*/ 0 h 1577621"/>
              <a:gd name="connsiteX4" fmla="*/ 0 w 1618805"/>
              <a:gd name="connsiteY4" fmla="*/ 1236667 h 1577621"/>
              <a:gd name="connsiteX0" fmla="*/ 0 w 1619282"/>
              <a:gd name="connsiteY0" fmla="*/ 1236667 h 1577621"/>
              <a:gd name="connsiteX1" fmla="*/ 4691 w 1619282"/>
              <a:gd name="connsiteY1" fmla="*/ 1577621 h 1577621"/>
              <a:gd name="connsiteX2" fmla="*/ 1619282 w 1619282"/>
              <a:gd name="connsiteY2" fmla="*/ 1519324 h 1577621"/>
              <a:gd name="connsiteX3" fmla="*/ 1618805 w 1619282"/>
              <a:gd name="connsiteY3" fmla="*/ 0 h 1577621"/>
              <a:gd name="connsiteX4" fmla="*/ 0 w 1619282"/>
              <a:gd name="connsiteY4" fmla="*/ 1236667 h 1577621"/>
              <a:gd name="connsiteX0" fmla="*/ 0 w 1619282"/>
              <a:gd name="connsiteY0" fmla="*/ 225349 h 566303"/>
              <a:gd name="connsiteX1" fmla="*/ 4691 w 1619282"/>
              <a:gd name="connsiteY1" fmla="*/ 566303 h 566303"/>
              <a:gd name="connsiteX2" fmla="*/ 1619282 w 1619282"/>
              <a:gd name="connsiteY2" fmla="*/ 508006 h 566303"/>
              <a:gd name="connsiteX3" fmla="*/ 1610377 w 1619282"/>
              <a:gd name="connsiteY3" fmla="*/ 0 h 566303"/>
              <a:gd name="connsiteX4" fmla="*/ 0 w 1619282"/>
              <a:gd name="connsiteY4" fmla="*/ 225349 h 566303"/>
              <a:gd name="connsiteX0" fmla="*/ 0 w 1615068"/>
              <a:gd name="connsiteY0" fmla="*/ 225349 h 566303"/>
              <a:gd name="connsiteX1" fmla="*/ 4691 w 1615068"/>
              <a:gd name="connsiteY1" fmla="*/ 566303 h 566303"/>
              <a:gd name="connsiteX2" fmla="*/ 1615068 w 1615068"/>
              <a:gd name="connsiteY2" fmla="*/ 512220 h 566303"/>
              <a:gd name="connsiteX3" fmla="*/ 1610377 w 1615068"/>
              <a:gd name="connsiteY3" fmla="*/ 0 h 566303"/>
              <a:gd name="connsiteX4" fmla="*/ 0 w 1615068"/>
              <a:gd name="connsiteY4" fmla="*/ 225349 h 566303"/>
              <a:gd name="connsiteX0" fmla="*/ 0 w 1628515"/>
              <a:gd name="connsiteY0" fmla="*/ 225349 h 1070273"/>
              <a:gd name="connsiteX1" fmla="*/ 4691 w 1628515"/>
              <a:gd name="connsiteY1" fmla="*/ 566303 h 1070273"/>
              <a:gd name="connsiteX2" fmla="*/ 1628515 w 1628515"/>
              <a:gd name="connsiteY2" fmla="*/ 1070273 h 1070273"/>
              <a:gd name="connsiteX3" fmla="*/ 1610377 w 1628515"/>
              <a:gd name="connsiteY3" fmla="*/ 0 h 1070273"/>
              <a:gd name="connsiteX4" fmla="*/ 0 w 1628515"/>
              <a:gd name="connsiteY4" fmla="*/ 225349 h 1070273"/>
              <a:gd name="connsiteX0" fmla="*/ 0 w 1628515"/>
              <a:gd name="connsiteY0" fmla="*/ 97602 h 942526"/>
              <a:gd name="connsiteX1" fmla="*/ 4691 w 1628515"/>
              <a:gd name="connsiteY1" fmla="*/ 438556 h 942526"/>
              <a:gd name="connsiteX2" fmla="*/ 1628515 w 1628515"/>
              <a:gd name="connsiteY2" fmla="*/ 942526 h 942526"/>
              <a:gd name="connsiteX3" fmla="*/ 1623824 w 1628515"/>
              <a:gd name="connsiteY3" fmla="*/ 0 h 942526"/>
              <a:gd name="connsiteX4" fmla="*/ 0 w 1628515"/>
              <a:gd name="connsiteY4" fmla="*/ 97602 h 94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515" h="942526">
                <a:moveTo>
                  <a:pt x="0" y="97602"/>
                </a:moveTo>
                <a:cubicBezTo>
                  <a:pt x="1564" y="215467"/>
                  <a:pt x="3127" y="320691"/>
                  <a:pt x="4691" y="438556"/>
                </a:cubicBezTo>
                <a:lnTo>
                  <a:pt x="1628515" y="942526"/>
                </a:lnTo>
                <a:cubicBezTo>
                  <a:pt x="1628515" y="449545"/>
                  <a:pt x="1623824" y="492981"/>
                  <a:pt x="1623824" y="0"/>
                </a:cubicBezTo>
                <a:lnTo>
                  <a:pt x="0" y="97602"/>
                </a:lnTo>
                <a:close/>
              </a:path>
            </a:pathLst>
          </a:custGeom>
          <a:solidFill>
            <a:srgbClr val="D3E4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C565C15-6745-A44D-BDD3-DF736BC66B03}"/>
              </a:ext>
            </a:extLst>
          </p:cNvPr>
          <p:cNvSpPr/>
          <p:nvPr/>
        </p:nvSpPr>
        <p:spPr bwMode="auto">
          <a:xfrm>
            <a:off x="8940315" y="1844824"/>
            <a:ext cx="126890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B74072F-61A9-F643-9474-120877ED4F99}"/>
              </a:ext>
            </a:extLst>
          </p:cNvPr>
          <p:cNvSpPr/>
          <p:nvPr/>
        </p:nvSpPr>
        <p:spPr bwMode="auto">
          <a:xfrm>
            <a:off x="6210493" y="1841694"/>
            <a:ext cx="64159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2E3135CC-467F-8346-B616-B7E39F4E0584}"/>
              </a:ext>
            </a:extLst>
          </p:cNvPr>
          <p:cNvSpPr/>
          <p:nvPr/>
        </p:nvSpPr>
        <p:spPr bwMode="auto">
          <a:xfrm>
            <a:off x="8535511" y="2784058"/>
            <a:ext cx="126890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4023DCB-99CC-5645-8C0D-FF9EE7651596}"/>
              </a:ext>
            </a:extLst>
          </p:cNvPr>
          <p:cNvSpPr/>
          <p:nvPr/>
        </p:nvSpPr>
        <p:spPr bwMode="auto">
          <a:xfrm>
            <a:off x="6210493" y="2780928"/>
            <a:ext cx="64159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4910DA9D-586B-6F42-B159-EE88FA4ACEBB}"/>
              </a:ext>
            </a:extLst>
          </p:cNvPr>
          <p:cNvSpPr/>
          <p:nvPr/>
        </p:nvSpPr>
        <p:spPr bwMode="auto">
          <a:xfrm>
            <a:off x="8940315" y="3733570"/>
            <a:ext cx="126890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47B591-560D-4F40-8017-5C0D6509C608}"/>
              </a:ext>
            </a:extLst>
          </p:cNvPr>
          <p:cNvSpPr/>
          <p:nvPr/>
        </p:nvSpPr>
        <p:spPr bwMode="auto">
          <a:xfrm>
            <a:off x="6210493" y="3730440"/>
            <a:ext cx="641591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41ABE1-2B21-3B4E-B777-137C5E28BC20}"/>
              </a:ext>
            </a:extLst>
          </p:cNvPr>
          <p:cNvSpPr txBox="1"/>
          <p:nvPr/>
        </p:nvSpPr>
        <p:spPr>
          <a:xfrm>
            <a:off x="839416" y="5023787"/>
            <a:ext cx="4814138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同一个全局变量为什么有不同的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相对地址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同一个全局变量的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绝对地址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变不变？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273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6636060" y="0"/>
            <a:ext cx="4932080" cy="6633356"/>
          </a:xfrm>
        </p:spPr>
        <p:txBody>
          <a:bodyPr/>
          <a:lstStyle/>
          <a:p>
            <a:pPr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386	1985	0.3M	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Pentium	1993	3.1M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Pentium/MMX  1997	4.5M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PentiumPro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1995	6.5M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Pentium III	1999	8.2M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Pentium 4	2001	42M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 2 Duo	2006	291M</a:t>
            </a: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 i7	2008	731M</a:t>
            </a:r>
          </a:p>
          <a:p>
            <a:pPr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多媒体计算的指令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支持更高效的条件运算指令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位进化到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1038" lvl="1" indent="-342900" defTabSz="89535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多核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123" y="1592796"/>
            <a:ext cx="6267716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F635953-FFB2-F140-830A-9A3DDA882081}"/>
              </a:ext>
            </a:extLst>
          </p:cNvPr>
          <p:cNvSpPr/>
          <p:nvPr/>
        </p:nvSpPr>
        <p:spPr bwMode="auto">
          <a:xfrm>
            <a:off x="-744760" y="332656"/>
            <a:ext cx="45365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D7523BC-D9A4-A04C-8945-2A058229A96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4559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进化里程碑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41ABE1-2B21-3B4E-B777-137C5E28BC20}"/>
              </a:ext>
            </a:extLst>
          </p:cNvPr>
          <p:cNvSpPr txBox="1"/>
          <p:nvPr/>
        </p:nvSpPr>
        <p:spPr>
          <a:xfrm>
            <a:off x="839416" y="5431898"/>
            <a:ext cx="11017622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 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执行指针寄存器，指向即将执行的指令，内容会变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同一个全局变量为什么有不同的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相对地址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  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存放于指令代码之后，可以从指令位置算出其地址 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同一个全局变量的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绝对地址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变不变？ 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不变，只有一个，但相对于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的偏移是变的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DC5800DF-A123-CC4D-B9FE-DACEBDC5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34733"/>
              </p:ext>
            </p:extLst>
          </p:nvPr>
        </p:nvGraphicFramePr>
        <p:xfrm>
          <a:off x="2891644" y="980728"/>
          <a:ext cx="2155788" cy="417646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155788">
                  <a:extLst>
                    <a:ext uri="{9D8B030D-6E8A-4147-A177-3AD203B41FA5}">
                      <a16:colId xmlns:a16="http://schemas.microsoft.com/office/drawing/2014/main" val="3099991584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可执行代码（只读）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46865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只读数据区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8543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可读写数据区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4463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堆区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959279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共享库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3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215661"/>
                  </a:ext>
                </a:extLst>
              </a:tr>
            </a:tbl>
          </a:graphicData>
        </a:graphic>
      </p:graphicFrame>
      <p:sp>
        <p:nvSpPr>
          <p:cNvPr id="7" name="右大括号 6">
            <a:extLst>
              <a:ext uri="{FF2B5EF4-FFF2-40B4-BE49-F238E27FC236}">
                <a16:creationId xmlns:a16="http://schemas.microsoft.com/office/drawing/2014/main" id="{C9BA316E-BFCB-F544-8BC4-C30C7B42F4C5}"/>
              </a:ext>
            </a:extLst>
          </p:cNvPr>
          <p:cNvSpPr/>
          <p:nvPr/>
        </p:nvSpPr>
        <p:spPr bwMode="auto">
          <a:xfrm>
            <a:off x="5087888" y="980728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4B8F3-7495-B548-BA8B-A06362C876FA}"/>
              </a:ext>
            </a:extLst>
          </p:cNvPr>
          <p:cNvSpPr txBox="1"/>
          <p:nvPr/>
        </p:nvSpPr>
        <p:spPr>
          <a:xfrm>
            <a:off x="5159896" y="1148045"/>
            <a:ext cx="155683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活动范围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256552DB-A229-F04D-992A-74CCA603130B}"/>
              </a:ext>
            </a:extLst>
          </p:cNvPr>
          <p:cNvSpPr/>
          <p:nvPr/>
        </p:nvSpPr>
        <p:spPr bwMode="auto">
          <a:xfrm>
            <a:off x="5087888" y="1682025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229AFB-A12E-3A44-8FE0-155CE1DB5AD4}"/>
              </a:ext>
            </a:extLst>
          </p:cNvPr>
          <p:cNvSpPr txBox="1"/>
          <p:nvPr/>
        </p:nvSpPr>
        <p:spPr>
          <a:xfrm>
            <a:off x="5159896" y="1839397"/>
            <a:ext cx="37898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有必要存储的全局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局部静态 常量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B410E1EC-EB30-EC4A-8923-D2ADDAF21699}"/>
              </a:ext>
            </a:extLst>
          </p:cNvPr>
          <p:cNvSpPr/>
          <p:nvPr/>
        </p:nvSpPr>
        <p:spPr bwMode="auto">
          <a:xfrm>
            <a:off x="5087888" y="2373377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DE859F-D16C-1040-A25A-C31A99FADBE7}"/>
              </a:ext>
            </a:extLst>
          </p:cNvPr>
          <p:cNvSpPr txBox="1"/>
          <p:nvPr/>
        </p:nvSpPr>
        <p:spPr>
          <a:xfrm>
            <a:off x="5137196" y="2519933"/>
            <a:ext cx="37898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有必要存储的全局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局部静态 变量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F521786D-434F-E84A-AB2F-429E74E793E7}"/>
              </a:ext>
            </a:extLst>
          </p:cNvPr>
          <p:cNvSpPr/>
          <p:nvPr/>
        </p:nvSpPr>
        <p:spPr bwMode="auto">
          <a:xfrm>
            <a:off x="5087888" y="3053913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FA6E60-BB9C-D144-BBA6-1DCDFF965FF7}"/>
              </a:ext>
            </a:extLst>
          </p:cNvPr>
          <p:cNvSpPr txBox="1"/>
          <p:nvPr/>
        </p:nvSpPr>
        <p:spPr>
          <a:xfrm>
            <a:off x="5137196" y="3200469"/>
            <a:ext cx="248978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动态申请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释放的内存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858E2195-EF5F-8F46-A9C5-CD342F1DA8FA}"/>
              </a:ext>
            </a:extLst>
          </p:cNvPr>
          <p:cNvSpPr/>
          <p:nvPr/>
        </p:nvSpPr>
        <p:spPr bwMode="auto">
          <a:xfrm>
            <a:off x="5087888" y="3756081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925A95-336A-6D49-B49B-C5245D86255B}"/>
              </a:ext>
            </a:extLst>
          </p:cNvPr>
          <p:cNvSpPr txBox="1"/>
          <p:nvPr/>
        </p:nvSpPr>
        <p:spPr>
          <a:xfrm>
            <a:off x="5137196" y="3902637"/>
            <a:ext cx="197361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运行时库</a:t>
            </a: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53171B24-E89D-B94F-9FFD-145F5B12937F}"/>
              </a:ext>
            </a:extLst>
          </p:cNvPr>
          <p:cNvSpPr/>
          <p:nvPr/>
        </p:nvSpPr>
        <p:spPr bwMode="auto">
          <a:xfrm>
            <a:off x="5087888" y="4464060"/>
            <a:ext cx="72008" cy="6840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D66E37-61B7-5F45-A68F-D3562F708F1C}"/>
              </a:ext>
            </a:extLst>
          </p:cNvPr>
          <p:cNvSpPr txBox="1"/>
          <p:nvPr/>
        </p:nvSpPr>
        <p:spPr>
          <a:xfrm>
            <a:off x="5137196" y="4610616"/>
            <a:ext cx="403347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有必要存储的局部非静态 常量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变量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61BA35-CE08-FA4B-9994-C9B573C5D1E5}"/>
              </a:ext>
            </a:extLst>
          </p:cNvPr>
          <p:cNvSpPr txBox="1"/>
          <p:nvPr/>
        </p:nvSpPr>
        <p:spPr>
          <a:xfrm>
            <a:off x="1690889" y="944570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低端内存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8081E5-8156-AB44-B490-60F18033C565}"/>
              </a:ext>
            </a:extLst>
          </p:cNvPr>
          <p:cNvSpPr txBox="1"/>
          <p:nvPr/>
        </p:nvSpPr>
        <p:spPr>
          <a:xfrm>
            <a:off x="1687496" y="4836591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高端内存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D30BFB9C-B5C1-A94F-BEB1-4CE23E515F75}"/>
              </a:ext>
            </a:extLst>
          </p:cNvPr>
          <p:cNvSpPr/>
          <p:nvPr/>
        </p:nvSpPr>
        <p:spPr bwMode="auto">
          <a:xfrm>
            <a:off x="-744760" y="332656"/>
            <a:ext cx="511256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C8456B9E-CCB7-DA44-B516-59C3731AC69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10398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局部静态有独立数据区</a:t>
            </a:r>
          </a:p>
        </p:txBody>
      </p:sp>
    </p:spTree>
    <p:extLst>
      <p:ext uri="{BB962C8B-B14F-4D97-AF65-F5344CB8AC3E}">
        <p14:creationId xmlns:p14="http://schemas.microsoft.com/office/powerpoint/2010/main" val="20703338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536793" y="3075057"/>
            <a:ext cx="9118413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常量到底是放在内存里还是放在指令里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64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639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常量均在栈上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D30BFB9C-B5C1-A94F-BEB1-4CE23E515F75}"/>
              </a:ext>
            </a:extLst>
          </p:cNvPr>
          <p:cNvSpPr/>
          <p:nvPr/>
        </p:nvSpPr>
        <p:spPr bwMode="auto">
          <a:xfrm>
            <a:off x="-708756" y="332656"/>
            <a:ext cx="46805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C8456B9E-CCB7-DA44-B516-59C3731AC69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7079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常量是否占内存，分情况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823EB0-8CD7-1D47-9E6D-F427451BE803}"/>
              </a:ext>
            </a:extLst>
          </p:cNvPr>
          <p:cNvSpPr txBox="1"/>
          <p:nvPr/>
        </p:nvSpPr>
        <p:spPr>
          <a:xfrm>
            <a:off x="299356" y="2672916"/>
            <a:ext cx="2980393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A2F047-829E-774C-B1BD-DC4E36D85AA7}"/>
              </a:ext>
            </a:extLst>
          </p:cNvPr>
          <p:cNvSpPr txBox="1"/>
          <p:nvPr/>
        </p:nvSpPr>
        <p:spPr>
          <a:xfrm>
            <a:off x="3310844" y="2672916"/>
            <a:ext cx="3384376" cy="299774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 = &amp;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gcValue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AB8B98-A7AE-6F4F-89DE-8E18C64EF08E}"/>
              </a:ext>
            </a:extLst>
          </p:cNvPr>
          <p:cNvSpPr txBox="1"/>
          <p:nvPr/>
        </p:nvSpPr>
        <p:spPr>
          <a:xfrm>
            <a:off x="6780076" y="2691100"/>
            <a:ext cx="2340260" cy="15204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843012-5752-1146-8DCA-A6B944AD139E}"/>
              </a:ext>
            </a:extLst>
          </p:cNvPr>
          <p:cNvSpPr txBox="1"/>
          <p:nvPr/>
        </p:nvSpPr>
        <p:spPr>
          <a:xfrm>
            <a:off x="9588388" y="2691100"/>
            <a:ext cx="2512341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+=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965943-AC87-D94F-AA97-F7F13F71BD47}"/>
              </a:ext>
            </a:extLst>
          </p:cNvPr>
          <p:cNvSpPr txBox="1"/>
          <p:nvPr/>
        </p:nvSpPr>
        <p:spPr>
          <a:xfrm>
            <a:off x="1425051" y="1736812"/>
            <a:ext cx="359585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立即数，除非要访问其地址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4FE075-BB4D-6D4F-B6C3-35A585113823}"/>
              </a:ext>
            </a:extLst>
          </p:cNvPr>
          <p:cNvSpPr txBox="1"/>
          <p:nvPr/>
        </p:nvSpPr>
        <p:spPr>
          <a:xfrm>
            <a:off x="7068108" y="1738491"/>
            <a:ext cx="383951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立即数参与计算，同时占内存</a:t>
            </a:r>
          </a:p>
        </p:txBody>
      </p:sp>
    </p:spTree>
    <p:extLst>
      <p:ext uri="{BB962C8B-B14F-4D97-AF65-F5344CB8AC3E}">
        <p14:creationId xmlns:p14="http://schemas.microsoft.com/office/powerpoint/2010/main" val="2880200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623359" y="1016732"/>
            <a:ext cx="7596878" cy="5109208"/>
          </a:xfrm>
        </p:spPr>
        <p:txBody>
          <a:bodyPr/>
          <a:lstStyle/>
          <a:p>
            <a:pPr marL="280988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altLang="zh-CN" dirty="0"/>
              <a:t>2015 </a:t>
            </a: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zh-CN" altLang="en-US" dirty="0"/>
              <a:t>架构</a:t>
            </a:r>
            <a:r>
              <a:rPr lang="en-US" dirty="0"/>
              <a:t>:</a:t>
            </a:r>
            <a:r>
              <a:rPr lang="en-US" altLang="zh-CN" dirty="0"/>
              <a:t> 14nm</a:t>
            </a:r>
            <a:r>
              <a:rPr lang="zh-CN" altLang="en-US" dirty="0"/>
              <a:t>工艺、低功耗</a:t>
            </a:r>
            <a:endParaRPr lang="en-US" dirty="0"/>
          </a:p>
          <a:p>
            <a:pPr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台机：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i7 6950X</a:t>
            </a:r>
          </a:p>
          <a:p>
            <a:pPr marL="1085850" lvl="2" indent="-28575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it-IT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it-IT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r>
              <a:rPr lang="it-IT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25MB</a:t>
            </a:r>
          </a:p>
          <a:p>
            <a:pPr marL="1085850" lvl="2" indent="-28575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it-IT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3.0-3.5GHz</a:t>
            </a:r>
          </a:p>
          <a:p>
            <a:pPr marL="1085850" lvl="2" indent="-28575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140W</a:t>
            </a:r>
          </a:p>
          <a:p>
            <a:pPr marL="1085850" lvl="2" indent="-28575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集成显卡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服务器：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Xeon(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E5-2699 v4</a:t>
            </a:r>
          </a:p>
          <a:p>
            <a:pPr marL="1085850" lvl="2" indent="-28575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it-IT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it-IT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/44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it-IT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55MB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it-IT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2.2-3.6GHz</a:t>
            </a:r>
            <a:r>
              <a:rPr lang="it-IT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/145W</a:t>
            </a:r>
          </a:p>
          <a:p>
            <a:pPr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altLang="zh-CN" dirty="0"/>
              <a:t>2016 Xeon E7-8890 v4</a:t>
            </a:r>
            <a:r>
              <a:rPr lang="zh-CN" altLang="en-US" dirty="0"/>
              <a:t> </a:t>
            </a:r>
            <a:endParaRPr lang="en-US" altLang="zh-CN" dirty="0"/>
          </a:p>
          <a:p>
            <a:pPr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/48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/60MB/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2.2-3.4GHz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165w</a:t>
            </a:r>
          </a:p>
          <a:p>
            <a:pPr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altLang="zh-CN" dirty="0"/>
              <a:t>2017 Core i9-7980XE:  18</a:t>
            </a:r>
            <a:r>
              <a:rPr lang="zh-CN" altLang="en-US" dirty="0"/>
              <a:t>核</a:t>
            </a:r>
            <a:r>
              <a:rPr lang="en-US" altLang="zh-CN" dirty="0"/>
              <a:t>/36</a:t>
            </a:r>
            <a:r>
              <a:rPr lang="zh-CN" altLang="en-US" dirty="0"/>
              <a:t>线程</a:t>
            </a:r>
            <a:endParaRPr lang="en-US" altLang="zh-CN" dirty="0"/>
          </a:p>
          <a:p>
            <a:pPr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736812"/>
            <a:ext cx="4881391" cy="4248472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741BF4F0-2784-C04B-8FA4-1696B2C11814}"/>
              </a:ext>
            </a:extLst>
          </p:cNvPr>
          <p:cNvSpPr/>
          <p:nvPr/>
        </p:nvSpPr>
        <p:spPr bwMode="auto">
          <a:xfrm>
            <a:off x="-744760" y="332656"/>
            <a:ext cx="45365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6B79442-35E1-8C49-96A2-4BBF1E474596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4559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近几年进展</a:t>
            </a: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947428" y="1052736"/>
            <a:ext cx="10945283" cy="5109208"/>
          </a:xfrm>
        </p:spPr>
        <p:txBody>
          <a:bodyPr/>
          <a:lstStyle/>
          <a:p>
            <a:pPr marL="280988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b="1" dirty="0"/>
              <a:t>历史</a:t>
            </a:r>
            <a:endParaRPr lang="en-US" b="1" dirty="0"/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AMD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紧随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慢一点点、便宜很多！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0988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b="1" dirty="0"/>
              <a:t>随后</a:t>
            </a:r>
            <a:endParaRPr lang="en-US" b="1" dirty="0"/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 Equipment Corp.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和其他发展趋势下降的公司招募顶级电路设计师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Opteron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（皓龙处理器）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Pentium 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的强劲对手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研发了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x86-64,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扩展的自主技术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7488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b="1" dirty="0"/>
              <a:t>近期</a:t>
            </a:r>
            <a:endParaRPr lang="en-US" b="1" dirty="0"/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引领世界半导体技术的发展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7538" lvl="1" indent="-342900" defTabSz="89535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23495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AMD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已经落后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DDADA04-0F95-AA45-8664-BBC05CDB2A4C}"/>
              </a:ext>
            </a:extLst>
          </p:cNvPr>
          <p:cNvSpPr/>
          <p:nvPr/>
        </p:nvSpPr>
        <p:spPr bwMode="auto">
          <a:xfrm>
            <a:off x="-744760" y="332656"/>
            <a:ext cx="81369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AF6147-0CEB-6E4F-BED3-6F2BC561C84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0563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的克隆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Advanced Micro Devices (AMD)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016732"/>
            <a:ext cx="6012668" cy="53530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采用完全不同的架构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(Itanium)</a:t>
            </a: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仅将运行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IA32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程序作为一种遗产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性能令人失望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x86-64 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现在称为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“AMD64”)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难以承认错误或承认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更好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位技术的扩展内存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几乎和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x86-64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一样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很多程序依旧运行在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位模式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46805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5999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001023-4512-DF45-9846-4B5E5C435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00" y="1952836"/>
            <a:ext cx="4785996" cy="31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CPU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只认识机器码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3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44760" y="332656"/>
            <a:ext cx="57611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68052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只有处理器才是程序的执行部件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AA31C95-D4F5-954B-93E9-63138211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28" y="1110048"/>
            <a:ext cx="11675789" cy="504056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机器语言，是处理器唯一读懂的语言</a:t>
            </a:r>
            <a:r>
              <a:rPr lang="zh-CN" altLang="en-US" dirty="0"/>
              <a:t>。早期采用穿孔纸带保存程序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dirty="0"/>
              <a:t>可移植性差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dirty="0"/>
              <a:t>看代码太痛苦了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dirty="0"/>
              <a:t>调试困难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dirty="0"/>
              <a:t>这些</a:t>
            </a:r>
            <a:r>
              <a:rPr lang="en-US" altLang="zh-CN" dirty="0"/>
              <a:t>0/1</a:t>
            </a:r>
            <a:r>
              <a:rPr lang="zh-CN" altLang="en-US" dirty="0"/>
              <a:t>代表什么？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7DA6C-7260-0649-AFF3-9EE29009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863105"/>
            <a:ext cx="8105670" cy="446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45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55956</TotalTime>
  <Words>3681</Words>
  <Application>Microsoft Macintosh PowerPoint</Application>
  <PresentationFormat>宽屏</PresentationFormat>
  <Paragraphs>983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Consolas</vt:lpstr>
      <vt:lpstr>Courier</vt:lpstr>
      <vt:lpstr>Courier New</vt:lpstr>
      <vt:lpstr>Menlo</vt:lpstr>
      <vt:lpstr>Times New Roman</vt:lpstr>
      <vt:lpstr>Wingdings</vt:lpstr>
      <vt:lpstr>默认设计模板</vt:lpstr>
      <vt:lpstr>计算机原理与系统 06 程序的机器表示I 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3289</cp:revision>
  <cp:lastPrinted>2019-07-03T00:25:39Z</cp:lastPrinted>
  <dcterms:modified xsi:type="dcterms:W3CDTF">2022-03-09T07:37:08Z</dcterms:modified>
</cp:coreProperties>
</file>