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07" r:id="rId2"/>
    <p:sldId id="1115" r:id="rId3"/>
    <p:sldId id="1069" r:id="rId4"/>
    <p:sldId id="1113" r:id="rId5"/>
    <p:sldId id="1116" r:id="rId6"/>
    <p:sldId id="1114" r:id="rId7"/>
    <p:sldId id="1117" r:id="rId8"/>
    <p:sldId id="1118" r:id="rId9"/>
    <p:sldId id="1122" r:id="rId10"/>
    <p:sldId id="1119" r:id="rId11"/>
    <p:sldId id="1120" r:id="rId12"/>
    <p:sldId id="1121" r:id="rId13"/>
    <p:sldId id="1123" r:id="rId14"/>
    <p:sldId id="1124" r:id="rId15"/>
    <p:sldId id="1125" r:id="rId16"/>
    <p:sldId id="1126" r:id="rId17"/>
    <p:sldId id="1127" r:id="rId18"/>
    <p:sldId id="1131" r:id="rId19"/>
    <p:sldId id="1134" r:id="rId20"/>
    <p:sldId id="1128" r:id="rId21"/>
    <p:sldId id="1129" r:id="rId22"/>
    <p:sldId id="1130" r:id="rId23"/>
    <p:sldId id="1132" r:id="rId24"/>
    <p:sldId id="1133" r:id="rId25"/>
    <p:sldId id="1135" r:id="rId26"/>
    <p:sldId id="1136" r:id="rId27"/>
    <p:sldId id="1137" r:id="rId28"/>
    <p:sldId id="1138" r:id="rId29"/>
    <p:sldId id="1139" r:id="rId30"/>
    <p:sldId id="1140" r:id="rId31"/>
    <p:sldId id="1142" r:id="rId32"/>
    <p:sldId id="1141" r:id="rId33"/>
    <p:sldId id="938" r:id="rId34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5493"/>
    <a:srgbClr val="007F7F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06" autoAdjust="0"/>
    <p:restoredTop sz="96405" autoAdjust="0"/>
  </p:normalViewPr>
  <p:slideViewPr>
    <p:cSldViewPr>
      <p:cViewPr>
        <p:scale>
          <a:sx n="168" d="100"/>
          <a:sy n="168" d="100"/>
        </p:scale>
        <p:origin x="1704" y="1056"/>
      </p:cViewPr>
      <p:guideLst>
        <p:guide orient="horz" pos="4065"/>
        <p:guide pos="211"/>
        <p:guide pos="7469"/>
        <p:guide orient="horz" pos="2160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5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9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15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6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8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925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2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9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9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3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6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4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12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27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0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40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19.xml"/><Relationship Id="rId7" Type="http://schemas.openxmlformats.org/officeDocument/2006/relationships/slide" Target="slide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23.xml"/><Relationship Id="rId10" Type="http://schemas.openxmlformats.org/officeDocument/2006/relationships/slide" Target="slide15.xml"/><Relationship Id="rId4" Type="http://schemas.openxmlformats.org/officeDocument/2006/relationships/slide" Target="slide21.xml"/><Relationship Id="rId9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10695" y="4464116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9516" y="2205504"/>
            <a:ext cx="871296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程序的机器表示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数据传送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2676000" y="3969564"/>
            <a:ext cx="684000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一般传送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00060-2E3D-AF4A-BA8D-7F2CF08AD5F5}"/>
              </a:ext>
            </a:extLst>
          </p:cNvPr>
          <p:cNvSpPr txBox="1"/>
          <p:nvPr/>
        </p:nvSpPr>
        <p:spPr>
          <a:xfrm>
            <a:off x="479376" y="3165156"/>
            <a:ext cx="10441160" cy="32288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当目标是寄存器时分情况：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、如操作数长度为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，则寄存器高字节不变，如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ah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0x5141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51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、如操作数长度为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，则寄存器高字节置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执行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0x00000041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9867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目标，字节数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必须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一致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E8CC8F-3261-2C4A-8B93-6C1B5318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72" y="767346"/>
            <a:ext cx="4212000" cy="20367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0103741-189E-3E4F-92FC-17F2D9C7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76" y="767346"/>
            <a:ext cx="2736772" cy="20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82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420499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目标，字节数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不一致，且源长度小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E69693-F1F7-284C-9BEF-8025BFF64E1A}"/>
              </a:ext>
            </a:extLst>
          </p:cNvPr>
          <p:cNvSpPr txBox="1"/>
          <p:nvPr/>
        </p:nvSpPr>
        <p:spPr>
          <a:xfrm>
            <a:off x="348786" y="944724"/>
            <a:ext cx="3658982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-</a:t>
            </a:r>
            <a:r>
              <a:rPr lang="en-US" altLang="zh-CN" sz="1600" b="0" i="0" u="none" strike="noStrike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1600" b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u="sng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uc</a:t>
            </a:r>
            <a:r>
              <a:rPr lang="en-US" altLang="zh-CN" sz="1600" b="0" i="0" u="sng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736E1F-EE89-E84A-A6F2-78E3CEF9E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1" r="65061"/>
          <a:stretch/>
        </p:blipFill>
        <p:spPr>
          <a:xfrm>
            <a:off x="4140460" y="1268760"/>
            <a:ext cx="4259796" cy="20509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04E1EA-D65E-3349-B93E-98782083A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36" t="3271"/>
          <a:stretch/>
        </p:blipFill>
        <p:spPr>
          <a:xfrm>
            <a:off x="8472264" y="1275376"/>
            <a:ext cx="2531604" cy="20509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D90914-ED95-8A4E-B836-8ABE949A7B74}"/>
              </a:ext>
            </a:extLst>
          </p:cNvPr>
          <p:cNvSpPr txBox="1"/>
          <p:nvPr/>
        </p:nvSpPr>
        <p:spPr>
          <a:xfrm>
            <a:off x="348786" y="3544845"/>
            <a:ext cx="10441160" cy="328429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两种扩展方式：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认为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目标是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有符号数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源操作数符号位扩展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目标高字节。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①Intel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signed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extend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②AT&amp;T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signed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后缀分别代表源和目标字节数，源长度后缀在前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认为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目标是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无符号数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目标高字节。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①Intel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extend</a:t>
            </a:r>
          </a:p>
          <a:p>
            <a:pPr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②AT&amp;T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格式执行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??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后缀分别代表源和目标字节数，源长度后缀在前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409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47215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两类方法：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FPU/SSE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E69693-F1F7-284C-9BEF-8025BFF64E1A}"/>
              </a:ext>
            </a:extLst>
          </p:cNvPr>
          <p:cNvSpPr txBox="1"/>
          <p:nvPr/>
        </p:nvSpPr>
        <p:spPr>
          <a:xfrm>
            <a:off x="348786" y="944724"/>
            <a:ext cx="3658982" cy="152041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3.1415916f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zh-CN" altLang="en-US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u="none" strike="noStrike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6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D90914-ED95-8A4E-B836-8ABE949A7B74}"/>
              </a:ext>
            </a:extLst>
          </p:cNvPr>
          <p:cNvSpPr txBox="1"/>
          <p:nvPr/>
        </p:nvSpPr>
        <p:spPr>
          <a:xfrm>
            <a:off x="348786" y="3544845"/>
            <a:ext cx="3226934" cy="4589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双精度浮点数指令不同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CA10CA-2653-774B-B8ED-7BDD017242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994"/>
          <a:stretch/>
        </p:blipFill>
        <p:spPr>
          <a:xfrm>
            <a:off x="3478146" y="836711"/>
            <a:ext cx="4511824" cy="20012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2739963-B320-EE49-9BA3-7A4A9503F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873"/>
          <a:stretch/>
        </p:blipFill>
        <p:spPr>
          <a:xfrm>
            <a:off x="8100900" y="836712"/>
            <a:ext cx="2819636" cy="20012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DF5E3BD-484B-2744-9978-FB630E554A21}"/>
              </a:ext>
            </a:extLst>
          </p:cNvPr>
          <p:cNvSpPr txBox="1"/>
          <p:nvPr/>
        </p:nvSpPr>
        <p:spPr>
          <a:xfrm>
            <a:off x="4079776" y="3248980"/>
            <a:ext cx="1440160" cy="141564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sz="2800" b="1" spc="100" dirty="0" err="1">
                <a:solidFill>
                  <a:schemeClr val="accent2"/>
                </a:solidFill>
                <a:latin typeface="Courier" pitchFamily="2" charset="0"/>
                <a:ea typeface="微软雅黑" panose="020B0503020204020204" pitchFamily="34" charset="-122"/>
                <a:cs typeface="Times New Roman" pitchFamily="18" charset="0"/>
              </a:rPr>
              <a:t>movss</a:t>
            </a:r>
            <a:endParaRPr kumimoji="0" lang="en-US" altLang="zh-CN" sz="2800" b="1" spc="100" dirty="0">
              <a:solidFill>
                <a:schemeClr val="accent2"/>
              </a:solidFill>
              <a:latin typeface="Courier" pitchFamily="2" charset="0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sz="2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" pitchFamily="2" charset="0"/>
                <a:ea typeface="微软雅黑" panose="020B0503020204020204" pitchFamily="34" charset="-122"/>
                <a:cs typeface="Times New Roman" pitchFamily="18" charset="0"/>
              </a:rPr>
              <a:t>movsd</a:t>
            </a:r>
            <a:endParaRPr kumimoji="0" lang="en-US" altLang="zh-CN" sz="2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urier" pitchFamily="2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7DF8AC4A-0899-E84D-99ED-F866EDB7D999}"/>
              </a:ext>
            </a:extLst>
          </p:cNvPr>
          <p:cNvSpPr/>
          <p:nvPr/>
        </p:nvSpPr>
        <p:spPr bwMode="auto">
          <a:xfrm>
            <a:off x="4835860" y="3561857"/>
            <a:ext cx="217292" cy="983267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25E6FA-ABCB-5747-95E1-24820C47F00E}"/>
              </a:ext>
            </a:extLst>
          </p:cNvPr>
          <p:cNvSpPr txBox="1"/>
          <p:nvPr/>
        </p:nvSpPr>
        <p:spPr>
          <a:xfrm>
            <a:off x="712970" y="4705535"/>
            <a:ext cx="10711622" cy="18716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SSE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– </a:t>
            </a:r>
            <a:r>
              <a:rPr lang="en-US" altLang="zh-CN" sz="1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Streaming SIMD Extension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，是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Intel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从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PIII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开始加入的一种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x86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扩展指令集。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之前的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浮点运算都是以栈式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FPU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完成的，复杂的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fld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800" b="0" i="0" u="none" strike="noStrike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fst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指令。</a:t>
            </a:r>
            <a:endParaRPr lang="en-US" altLang="zh-CN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SSE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：一方面让浮点运算可以像整数运算的模式，绕开了讨厌的栈；</a:t>
            </a:r>
            <a:endParaRPr lang="en-US" altLang="zh-CN" sz="18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另一方面引入了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这个概念。</a:t>
            </a:r>
            <a:r>
              <a:rPr lang="en-US" altLang="zh-CN" sz="1800" b="1" i="0" u="none" strike="noStrike" dirty="0">
                <a:solidFill>
                  <a:schemeClr val="accent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SIMD – Single Instruction Multiply Data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，单指令多数据。</a:t>
            </a:r>
            <a:endParaRPr lang="zh-CN" alt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0C8127-5E1B-E044-BD81-51D6E435CB18}"/>
              </a:ext>
            </a:extLst>
          </p:cNvPr>
          <p:cNvSpPr txBox="1"/>
          <p:nvPr/>
        </p:nvSpPr>
        <p:spPr>
          <a:xfrm>
            <a:off x="6132513" y="3440362"/>
            <a:ext cx="1146468" cy="12003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单精度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endParaRPr kumimoji="0" lang="en-US" altLang="zh-CN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双精度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20AEFF5-5222-0443-90CA-F4A3563431C6}"/>
              </a:ext>
            </a:extLst>
          </p:cNvPr>
          <p:cNvSpPr/>
          <p:nvPr/>
        </p:nvSpPr>
        <p:spPr bwMode="auto">
          <a:xfrm>
            <a:off x="5083216" y="3561857"/>
            <a:ext cx="217292" cy="29919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66E9911-BFDD-DA4B-8CC0-02F764AF21D2}"/>
              </a:ext>
            </a:extLst>
          </p:cNvPr>
          <p:cNvSpPr/>
          <p:nvPr/>
        </p:nvSpPr>
        <p:spPr bwMode="auto">
          <a:xfrm>
            <a:off x="5083216" y="4245932"/>
            <a:ext cx="217292" cy="29919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09533A71-1628-B34C-8B27-DE4C2DD6DF55}"/>
              </a:ext>
            </a:extLst>
          </p:cNvPr>
          <p:cNvSpPr/>
          <p:nvPr/>
        </p:nvSpPr>
        <p:spPr bwMode="auto">
          <a:xfrm>
            <a:off x="5355782" y="3637779"/>
            <a:ext cx="867500" cy="8930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02D0737A-0770-2448-A6DC-E7C4B3F0150C}"/>
              </a:ext>
            </a:extLst>
          </p:cNvPr>
          <p:cNvSpPr/>
          <p:nvPr/>
        </p:nvSpPr>
        <p:spPr bwMode="auto">
          <a:xfrm>
            <a:off x="5330572" y="4350874"/>
            <a:ext cx="867500" cy="8930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B4DF9876-92EE-024E-9793-481C51E18B53}"/>
              </a:ext>
            </a:extLst>
          </p:cNvPr>
          <p:cNvSpPr/>
          <p:nvPr/>
        </p:nvSpPr>
        <p:spPr bwMode="auto">
          <a:xfrm rot="9769741">
            <a:off x="3974510" y="4671187"/>
            <a:ext cx="867500" cy="89308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3861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9867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区分符号：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B8016B76-EA60-BC40-990C-0687D52FC5EB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1141413"/>
            <a:ext cx="8991600" cy="882650"/>
            <a:chOff x="96" y="2976"/>
            <a:chExt cx="5664" cy="556"/>
          </a:xfrm>
        </p:grpSpPr>
        <p:sp>
          <p:nvSpPr>
            <p:cNvPr id="24" name="Text Box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3311E6A-FEEF-6945-9E72-E407A0A81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OF</a:t>
              </a:r>
            </a:p>
          </p:txBody>
        </p:sp>
        <p:sp>
          <p:nvSpPr>
            <p:cNvPr id="25" name="Text Box 5">
              <a:extLst>
                <a:ext uri="{FF2B5EF4-FFF2-40B4-BE49-F238E27FC236}">
                  <a16:creationId xmlns:a16="http://schemas.microsoft.com/office/drawing/2014/main" id="{3B6231DF-B8AA-1C4A-AFAB-88EA488D3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6">
              <a:extLst>
                <a:ext uri="{FF2B5EF4-FFF2-40B4-BE49-F238E27FC236}">
                  <a16:creationId xmlns:a16="http://schemas.microsoft.com/office/drawing/2014/main" id="{28F57C6D-0EA2-7A4F-9ABB-AC043766F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226"/>
              <a:ext cx="809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7">
              <a:extLst>
                <a:ext uri="{FF2B5EF4-FFF2-40B4-BE49-F238E27FC236}">
                  <a16:creationId xmlns:a16="http://schemas.microsoft.com/office/drawing/2014/main" id="{FCC641E7-FEA7-2B42-A54F-FDF125DCF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76"/>
              <a:ext cx="8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15      12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8">
              <a:hlinkClick r:id="rId4" action="ppaction://hlinksldjump"/>
              <a:extLst>
                <a:ext uri="{FF2B5EF4-FFF2-40B4-BE49-F238E27FC236}">
                  <a16:creationId xmlns:a16="http://schemas.microsoft.com/office/drawing/2014/main" id="{0FD0B5CF-3F76-0C4E-B28B-7C1DD7497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DF</a:t>
              </a:r>
            </a:p>
          </p:txBody>
        </p:sp>
        <p:sp>
          <p:nvSpPr>
            <p:cNvPr id="29" name="Text Box 9">
              <a:extLst>
                <a:ext uri="{FF2B5EF4-FFF2-40B4-BE49-F238E27FC236}">
                  <a16:creationId xmlns:a16="http://schemas.microsoft.com/office/drawing/2014/main" id="{7A087E53-E501-DA44-8624-BE19D0279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5F0A413C-2F2E-B540-9EEA-540A1D4D0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IF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F881643C-3BF2-6D4A-B3B6-9EAADB777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9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EC87C7FB-D523-E44F-BA5A-3F56A64D4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TF</a:t>
              </a:r>
            </a:p>
          </p:txBody>
        </p:sp>
        <p:sp>
          <p:nvSpPr>
            <p:cNvPr id="33" name="Text Box 13">
              <a:extLst>
                <a:ext uri="{FF2B5EF4-FFF2-40B4-BE49-F238E27FC236}">
                  <a16:creationId xmlns:a16="http://schemas.microsoft.com/office/drawing/2014/main" id="{93E5682F-2A5E-4C4A-A117-9EC5D052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9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8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14">
              <a:hlinkClick r:id="rId6" action="ppaction://hlinksldjump"/>
              <a:extLst>
                <a:ext uri="{FF2B5EF4-FFF2-40B4-BE49-F238E27FC236}">
                  <a16:creationId xmlns:a16="http://schemas.microsoft.com/office/drawing/2014/main" id="{D99DA7B2-0F37-0546-8FAD-68987F30A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SF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E86F524C-233D-6244-A4FF-0100B1799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7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E2DFA282-2355-2346-83D5-5B73610D8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ZF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17">
              <a:extLst>
                <a:ext uri="{FF2B5EF4-FFF2-40B4-BE49-F238E27FC236}">
                  <a16:creationId xmlns:a16="http://schemas.microsoft.com/office/drawing/2014/main" id="{ECC42585-35F1-3841-BDC0-88D157997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6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81AEDB8A-5E9A-474D-AA18-C03F1A4B6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51E012F1-8DF0-1C4F-B2C6-79BB54E4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5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20">
              <a:hlinkClick r:id="rId8" action="ppaction://hlinksldjump"/>
              <a:extLst>
                <a:ext uri="{FF2B5EF4-FFF2-40B4-BE49-F238E27FC236}">
                  <a16:creationId xmlns:a16="http://schemas.microsoft.com/office/drawing/2014/main" id="{F04E0D1F-BD3D-6649-B2BD-94CA36B1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AF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D4936902-03CE-6449-A6BC-BAC36EADE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4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1D9698D7-C42A-4748-9AE6-6F9B6A618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D51B78A3-6D4C-9B4D-8294-FD716D57F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3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24">
              <a:hlinkClick r:id="rId9" action="ppaction://hlinksldjump"/>
              <a:extLst>
                <a:ext uri="{FF2B5EF4-FFF2-40B4-BE49-F238E27FC236}">
                  <a16:creationId xmlns:a16="http://schemas.microsoft.com/office/drawing/2014/main" id="{A2204D55-6227-2F42-9C5C-DF0D5F31A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PF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942B3627-816B-A94E-9A45-34AE5F875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6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2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6A5B7905-B2D5-8E4E-B9A0-327089FEC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3226"/>
              <a:ext cx="404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7">
              <a:extLst>
                <a:ext uri="{FF2B5EF4-FFF2-40B4-BE49-F238E27FC236}">
                  <a16:creationId xmlns:a16="http://schemas.microsoft.com/office/drawing/2014/main" id="{AA6B72AB-F07F-904F-AEB7-3612D4F5D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976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1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28">
              <a:hlinkClick r:id="rId10" action="ppaction://hlinksldjump"/>
              <a:extLst>
                <a:ext uri="{FF2B5EF4-FFF2-40B4-BE49-F238E27FC236}">
                  <a16:creationId xmlns:a16="http://schemas.microsoft.com/office/drawing/2014/main" id="{1203CC30-4D78-7040-84B4-DF47285F2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3226"/>
              <a:ext cx="405" cy="306"/>
            </a:xfrm>
            <a:prstGeom prst="rect">
              <a:avLst/>
            </a:prstGeom>
            <a:noFill/>
            <a:ln w="28575" cap="sq">
              <a:solidFill>
                <a:srgbClr val="0000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0">
                  <a:solidFill>
                    <a:schemeClr val="bg2"/>
                  </a:solidFill>
                  <a:latin typeface="Times New Roman" panose="02020603050405020304" pitchFamily="18" charset="0"/>
                </a:rPr>
                <a:t>CF</a:t>
              </a:r>
              <a:endParaRPr lang="en-US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49F96FD7-0E74-3641-AF47-F22963B0A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2976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Ø"/>
                <a:defRPr kumimoji="1" sz="3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just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just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just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just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 i="0">
                  <a:latin typeface="Times New Roman" panose="02020603050405020304" pitchFamily="18" charset="0"/>
                </a:rPr>
                <a:t>0</a:t>
              </a:r>
              <a:endParaRPr lang="zh-CN" altLang="zh-CN" sz="2400" i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B323DF6-907B-C446-8C54-B1A19209A5AA}"/>
              </a:ext>
            </a:extLst>
          </p:cNvPr>
          <p:cNvSpPr txBox="1"/>
          <p:nvPr/>
        </p:nvSpPr>
        <p:spPr>
          <a:xfrm>
            <a:off x="198601" y="1654731"/>
            <a:ext cx="2361416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标志寄存器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xFLAGS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704FFCC7-5231-3C4A-9C58-DEC0648A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28" y="2276873"/>
            <a:ext cx="11278653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状态标志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用来记录程序运行结果的状态信息，许多指令的执行都将相应地设置它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CF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：之前计算的结果，最高有效位发生进位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借位，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CF=1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；未发生进位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/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借位，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CF=0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ZF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：之前计算的结果，为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Z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；非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ZF=0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SF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：之前计算的结果，最高有效位为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SF=1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；最高有效位非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F=0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PF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：之前计算的结果的最低字节中，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的个数为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或偶数，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PF=1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；否则，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PF=0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OF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：之前算数计算结果有溢出，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OF=1</a:t>
            </a:r>
            <a:r>
              <a:rPr kumimoji="0" lang="zh-CN" altLang="en-US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；否则，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OF=0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控制标志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可由程序根据需要用指令设置，用于控制处理器执行指令的方式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DF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：串操作指令中，控制变址方向，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DF=0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，自增；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DF=1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，自减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 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IF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：控制外部可屏蔽中断，是否被处理器响应，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IF=0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，允许中断；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IF=1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，禁止中断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" pitchFamily="2" charset="0"/>
                <a:ea typeface="Microsoft YaHei" panose="020B0503020204020204" pitchFamily="34" charset="-122"/>
              </a:rPr>
              <a:t>TF</a:t>
            </a:r>
            <a:r>
              <a:rPr kumimoji="0" lang="zh-CN" altLang="en-US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：控制处理器是否进入单步模式，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TF=0</a:t>
            </a:r>
            <a:r>
              <a:rPr kumimoji="0" lang="zh-CN" altLang="en-US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，正常工作；</a:t>
            </a:r>
            <a:r>
              <a:rPr kumimoji="0" lang="en-US" altLang="zh-CN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TF=1</a:t>
            </a:r>
            <a:r>
              <a:rPr kumimoji="0" lang="zh-CN" altLang="en-US" sz="1800" kern="0" dirty="0">
                <a:solidFill>
                  <a:srgbClr val="808080"/>
                </a:solidFill>
                <a:latin typeface="Courier" pitchFamily="2" charset="0"/>
                <a:ea typeface="Microsoft YaHei" panose="020B0503020204020204" pitchFamily="34" charset="-122"/>
              </a:rPr>
              <a:t>，单步执行指令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2467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298671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区分符号：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05D2047A-8B23-F547-89D6-D9B324E9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85863"/>
            <a:ext cx="9757084" cy="5267325"/>
          </a:xfrm>
        </p:spPr>
        <p:txBody>
          <a:bodyPr/>
          <a:lstStyle/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6B0874"/>
                </a:solidFill>
              </a:rPr>
              <a:t>指令格式</a:t>
            </a:r>
            <a:endParaRPr lang="en-US" altLang="zh-CN" b="1" dirty="0">
              <a:solidFill>
                <a:srgbClr val="6B0874"/>
              </a:solidFill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sz="2400" b="1" dirty="0" err="1">
                <a:solidFill>
                  <a:srgbClr val="6B0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2400" dirty="0" err="1"/>
              <a:t>mov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??</a:t>
            </a: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i="1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6B0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dirty="0">
                <a:cs typeface="Times New Roman" panose="02020603050405020304" pitchFamily="18" charset="0"/>
              </a:rPr>
              <a:t>：表示</a:t>
            </a:r>
            <a:r>
              <a:rPr lang="en-US" altLang="zh-CN" dirty="0">
                <a:solidFill>
                  <a:srgbClr val="6B0874"/>
                </a:solidFill>
                <a:cs typeface="Times New Roman" panose="02020603050405020304" pitchFamily="18" charset="0"/>
              </a:rPr>
              <a:t>conditional</a:t>
            </a:r>
            <a:endParaRPr lang="en-US" altLang="zh-CN" sz="2400" dirty="0">
              <a:solidFill>
                <a:srgbClr val="6B0874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chemeClr val="accent2"/>
                </a:solidFill>
                <a:cs typeface="Times New Roman" panose="02020603050405020304" pitchFamily="18" charset="0"/>
              </a:rPr>
              <a:t>??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表示具体条件说明</a:t>
            </a:r>
            <a:endParaRPr lang="en-US" altLang="zh-CN" sz="24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sz="2400" i="1" dirty="0"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cs typeface="Times New Roman" panose="02020603050405020304" pitchFamily="18" charset="0"/>
              </a:rPr>
              <a:t>src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r16,  r32, r64</a:t>
            </a:r>
          </a:p>
          <a:p>
            <a:pPr marL="0" indent="0">
              <a:buClr>
                <a:srgbClr val="6B0874"/>
              </a:buClr>
              <a:buNone/>
            </a:pP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cs typeface="Times New Roman" panose="02020603050405020304" pitchFamily="18" charset="0"/>
              </a:rPr>
              <a:t>dst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cs typeface="Times New Roman" panose="02020603050405020304" pitchFamily="18" charset="0"/>
              </a:rPr>
              <a:t>r/m16, r/m32, r/m64</a:t>
            </a: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endParaRPr lang="en-US" altLang="zh-CN" sz="2400" i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6B0874"/>
                </a:solidFill>
                <a:cs typeface="Times New Roman" panose="02020603050405020304" pitchFamily="18" charset="0"/>
              </a:rPr>
              <a:t>原理</a:t>
            </a:r>
            <a:r>
              <a:rPr lang="zh-CN" altLang="en-US" sz="2400" dirty="0">
                <a:cs typeface="Times New Roman" panose="02020603050405020304" pitchFamily="18" charset="0"/>
              </a:rPr>
              <a:t>：利用</a:t>
            </a:r>
            <a:r>
              <a:rPr lang="en-US" altLang="zh-CN" sz="2400" dirty="0">
                <a:cs typeface="Times New Roman" panose="02020603050405020304" pitchFamily="18" charset="0"/>
              </a:rPr>
              <a:t>EFLAGS</a:t>
            </a:r>
            <a:r>
              <a:rPr lang="zh-CN" altLang="en-US" sz="2400" dirty="0">
                <a:cs typeface="Times New Roman" panose="02020603050405020304" pitchFamily="18" charset="0"/>
              </a:rPr>
              <a:t>中的 </a:t>
            </a:r>
            <a:r>
              <a:rPr lang="en-US" altLang="zh-CN" sz="2400" dirty="0">
                <a:cs typeface="Times New Roman" panose="02020603050405020304" pitchFamily="18" charset="0"/>
              </a:rPr>
              <a:t>CF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OF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PF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SF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cs typeface="Times New Roman" panose="02020603050405020304" pitchFamily="18" charset="0"/>
              </a:rPr>
              <a:t>ZF</a:t>
            </a:r>
            <a:r>
              <a:rPr lang="zh-CN" altLang="en-US" sz="2400" dirty="0">
                <a:cs typeface="Times New Roman" panose="02020603050405020304" pitchFamily="18" charset="0"/>
              </a:rPr>
              <a:t>实现条件判断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551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83CF00-7EEF-754D-A812-7B9977D9B458}"/>
              </a:ext>
            </a:extLst>
          </p:cNvPr>
          <p:cNvSpPr txBox="1"/>
          <p:nvPr/>
        </p:nvSpPr>
        <p:spPr>
          <a:xfrm>
            <a:off x="83332" y="1160748"/>
            <a:ext cx="10045116" cy="259571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bove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(low)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(qual)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ot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arry</a:t>
            </a:r>
            <a:r>
              <a:rPr lang="en-US" altLang="zh-CN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分别表示： </a:t>
            </a:r>
            <a:endParaRPr lang="en-US" altLang="zh-CN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大于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zh-CN" altLang="en-US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进位</a:t>
            </a:r>
            <a:endParaRPr lang="en-US" altLang="zh-CN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8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8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猜一猜，以下指令代表什么条件：</a:t>
            </a:r>
            <a:endParaRPr lang="en-US" altLang="zh-CN" sz="18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2069A3-6836-9F41-A07C-0BB69434D182}"/>
              </a:ext>
            </a:extLst>
          </p:cNvPr>
          <p:cNvSpPr txBox="1"/>
          <p:nvPr/>
        </p:nvSpPr>
        <p:spPr>
          <a:xfrm>
            <a:off x="1216536" y="3176972"/>
            <a:ext cx="10729192" cy="2988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a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nbe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ae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nb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nc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b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nae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be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vna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p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np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026520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8B3165-9EB7-3B4A-8805-34621875D278}"/>
              </a:ext>
            </a:extLst>
          </p:cNvPr>
          <p:cNvSpPr txBox="1"/>
          <p:nvPr/>
        </p:nvSpPr>
        <p:spPr>
          <a:xfrm>
            <a:off x="1975413" y="398014"/>
            <a:ext cx="91563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有符号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83CF00-7EEF-754D-A812-7B9977D9B458}"/>
              </a:ext>
            </a:extLst>
          </p:cNvPr>
          <p:cNvSpPr txBox="1"/>
          <p:nvPr/>
        </p:nvSpPr>
        <p:spPr>
          <a:xfrm>
            <a:off x="83332" y="1160748"/>
            <a:ext cx="11269252" cy="187987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reater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ittle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(qual)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ot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verflow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、</a:t>
            </a:r>
            <a:r>
              <a:rPr lang="en-US" altLang="zh-CN" sz="2000" b="1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igned</a:t>
            </a:r>
            <a:r>
              <a:rPr lang="en-US" altLang="zh-CN" sz="2000" b="1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分别表示： </a:t>
            </a:r>
            <a:endParaRPr lang="en-US" altLang="zh-CN" sz="20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大于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zh-CN" altLang="en-US" sz="2000" dirty="0"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    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溢出</a:t>
            </a:r>
            <a:r>
              <a:rPr lang="zh-CN" altLang="en-US" sz="2000" dirty="0">
                <a:solidFill>
                  <a:schemeClr val="tx1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负数</a:t>
            </a:r>
            <a:endParaRPr lang="en-US" altLang="zh-CN" sz="1600" dirty="0"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endParaRPr lang="en-US" altLang="zh-CN" sz="16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猜一猜，以下指令代表什么条件：</a:t>
            </a:r>
            <a:endParaRPr lang="en-US" altLang="zh-CN" sz="1600" b="1" dirty="0">
              <a:solidFill>
                <a:srgbClr val="6B0874"/>
              </a:solidFill>
              <a:latin typeface="Courier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2069A3-6836-9F41-A07C-0BB69434D182}"/>
              </a:ext>
            </a:extLst>
          </p:cNvPr>
          <p:cNvSpPr txBox="1"/>
          <p:nvPr/>
        </p:nvSpPr>
        <p:spPr>
          <a:xfrm>
            <a:off x="1216536" y="3176972"/>
            <a:ext cx="10729192" cy="2988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>
            <a:noAutofit/>
          </a:bodyPr>
          <a:lstStyle/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no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o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le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vng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ne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nz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s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763" lvl="1" algn="l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1800" dirty="0" err="1">
                <a:solidFill>
                  <a:srgbClr val="6B0874"/>
                </a:solidFill>
                <a:latin typeface="Courier" pitchFamily="2" charset="0"/>
                <a:ea typeface="Microsoft YaHei" panose="020B0503020204020204" pitchFamily="34" charset="-122"/>
              </a:rPr>
              <a:t>c</a:t>
            </a:r>
            <a:r>
              <a:rPr lang="en-US" altLang="zh-CN" sz="1800" dirty="0" err="1">
                <a:latin typeface="Courier" pitchFamily="2" charset="0"/>
                <a:ea typeface="Microsoft YaHei" panose="020B0503020204020204" pitchFamily="34" charset="-122"/>
              </a:rPr>
              <a:t>mov</a:t>
            </a:r>
            <a:r>
              <a:rPr lang="en-US" altLang="zh-CN" sz="1800" dirty="0" err="1">
                <a:solidFill>
                  <a:schemeClr val="accent2"/>
                </a:solidFill>
                <a:latin typeface="Courier" pitchFamily="2" charset="0"/>
                <a:ea typeface="Microsoft YaHei" panose="020B0503020204020204" pitchFamily="34" charset="-122"/>
              </a:rPr>
              <a:t>ns</a:t>
            </a:r>
            <a:endParaRPr lang="en-US" altLang="zh-CN" sz="1800" dirty="0">
              <a:solidFill>
                <a:schemeClr val="accent2"/>
              </a:solidFill>
              <a:latin typeface="Courier" pitchFamily="2" charset="0"/>
              <a:ea typeface="Microsoft YaHei" panose="020B0503020204020204" pitchFamily="34" charset="-122"/>
            </a:endParaRPr>
          </a:p>
          <a:p>
            <a:pPr marL="400050" lvl="1" indent="0" algn="l" eaLnBrk="0" hangingPunct="0">
              <a:lnSpc>
                <a:spcPct val="150000"/>
              </a:lnSpc>
              <a:spcBef>
                <a:spcPts val="0"/>
              </a:spcBef>
              <a:buClrTx/>
              <a:buSzTx/>
              <a:buNone/>
              <a:defRPr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28082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B996DB-D9D7-A140-85FB-24632628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119"/>
            <a:ext cx="12192000" cy="47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398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669F76-F56A-D64D-BD9B-A4F3F7EE5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3" y="1088740"/>
            <a:ext cx="12192000" cy="2910075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B7379DBC-504C-EF4D-8284-A4F2C5121940}"/>
              </a:ext>
            </a:extLst>
          </p:cNvPr>
          <p:cNvSpPr/>
          <p:nvPr/>
        </p:nvSpPr>
        <p:spPr bwMode="auto">
          <a:xfrm>
            <a:off x="6240016" y="1102223"/>
            <a:ext cx="32403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1E3BABA1-CDC0-534E-83C6-D9BE6B4775F8}"/>
              </a:ext>
            </a:extLst>
          </p:cNvPr>
          <p:cNvSpPr/>
          <p:nvPr/>
        </p:nvSpPr>
        <p:spPr bwMode="auto">
          <a:xfrm>
            <a:off x="11460596" y="1102223"/>
            <a:ext cx="324036" cy="21602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7C3D1-F91B-4641-8EB4-2D98FC13CA64}"/>
              </a:ext>
            </a:extLst>
          </p:cNvPr>
          <p:cNvSpPr txBox="1"/>
          <p:nvPr/>
        </p:nvSpPr>
        <p:spPr>
          <a:xfrm>
            <a:off x="691316" y="4784179"/>
            <a:ext cx="108093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条件传送比分支结构效率更好，因为不涉及指令跳转，不使用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CPU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分支预测</a:t>
            </a:r>
          </a:p>
        </p:txBody>
      </p:sp>
    </p:spTree>
    <p:extLst>
      <p:ext uri="{BB962C8B-B14F-4D97-AF65-F5344CB8AC3E}">
        <p14:creationId xmlns:p14="http://schemas.microsoft.com/office/powerpoint/2010/main" val="6512257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条件传送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7C3D1-F91B-4641-8EB4-2D98FC13CA64}"/>
              </a:ext>
            </a:extLst>
          </p:cNvPr>
          <p:cNvSpPr txBox="1"/>
          <p:nvPr/>
        </p:nvSpPr>
        <p:spPr>
          <a:xfrm>
            <a:off x="875420" y="1477309"/>
            <a:ext cx="8520281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猜测，刚才的程序改成无符号数，汇编代码会有哪些不同？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8F44FE-A0A2-1E45-81E0-E06DD6067EAF}"/>
              </a:ext>
            </a:extLst>
          </p:cNvPr>
          <p:cNvSpPr txBox="1"/>
          <p:nvPr/>
        </p:nvSpPr>
        <p:spPr>
          <a:xfrm>
            <a:off x="875420" y="2456892"/>
            <a:ext cx="9469052" cy="13480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Diff(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y){</a:t>
            </a:r>
          </a:p>
          <a:p>
            <a:pPr algn="l"/>
            <a:r>
              <a:rPr lang="zh-CN" altLang="en-US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u="none" strike="noStrike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&lt; y ? y - x : x - y);</a:t>
            </a:r>
          </a:p>
          <a:p>
            <a:pPr algn="l"/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83474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机器层面更关注数据长度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几个特例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37F71C-D43E-1147-8417-40DA97907AF0}"/>
              </a:ext>
            </a:extLst>
          </p:cNvPr>
          <p:cNvGrpSpPr/>
          <p:nvPr/>
        </p:nvGrpSpPr>
        <p:grpSpPr>
          <a:xfrm>
            <a:off x="281407" y="1376772"/>
            <a:ext cx="11579866" cy="2491191"/>
            <a:chOff x="227348" y="1117829"/>
            <a:chExt cx="8424936" cy="181246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60072F4-E6F6-DD4F-A45A-FA053B6CF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911" r="45806"/>
            <a:stretch/>
          </p:blipFill>
          <p:spPr>
            <a:xfrm>
              <a:off x="3071664" y="1117829"/>
              <a:ext cx="3204356" cy="181246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760F63D-37FB-1B4D-8B8C-C8EED34117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431" r="11032"/>
            <a:stretch/>
          </p:blipFill>
          <p:spPr>
            <a:xfrm>
              <a:off x="6270263" y="1117829"/>
              <a:ext cx="2382021" cy="181246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CA2418D-166C-C644-95C5-560B56215D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7177"/>
            <a:stretch/>
          </p:blipFill>
          <p:spPr>
            <a:xfrm>
              <a:off x="227348" y="1117829"/>
              <a:ext cx="2782530" cy="181246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2958EB2-AB5B-9942-9B8B-590774E3A5F5}"/>
              </a:ext>
            </a:extLst>
          </p:cNvPr>
          <p:cNvSpPr txBox="1"/>
          <p:nvPr/>
        </p:nvSpPr>
        <p:spPr>
          <a:xfrm>
            <a:off x="365257" y="2622367"/>
            <a:ext cx="4020652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注意观察：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是几字节？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0x40110a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中的立即数是几字节？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0x40111a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中的立即数是几字节？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CDD183-EDAD-9740-9FDD-97E6D2A87F9E}"/>
              </a:ext>
            </a:extLst>
          </p:cNvPr>
          <p:cNvSpPr txBox="1"/>
          <p:nvPr/>
        </p:nvSpPr>
        <p:spPr>
          <a:xfrm>
            <a:off x="265546" y="5085184"/>
            <a:ext cx="584647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，将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E03F0-CDE4-BE41-AD4B-D56DAECA08B6}"/>
              </a:ext>
            </a:extLst>
          </p:cNvPr>
          <p:cNvSpPr txBox="1"/>
          <p:nvPr/>
        </p:nvSpPr>
        <p:spPr>
          <a:xfrm>
            <a:off x="6456040" y="5085183"/>
            <a:ext cx="530818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movabs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movabsq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14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几个特例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CDD183-EDAD-9740-9FDD-97E6D2A87F9E}"/>
              </a:ext>
            </a:extLst>
          </p:cNvPr>
          <p:cNvSpPr txBox="1"/>
          <p:nvPr/>
        </p:nvSpPr>
        <p:spPr>
          <a:xfrm>
            <a:off x="286041" y="1335066"/>
            <a:ext cx="584647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movq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$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1" i="1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en-US" altLang="zh-CN" sz="1800" b="1" i="1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，将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以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E03F0-CDE4-BE41-AD4B-D56DAECA08B6}"/>
              </a:ext>
            </a:extLst>
          </p:cNvPr>
          <p:cNvSpPr txBox="1"/>
          <p:nvPr/>
        </p:nvSpPr>
        <p:spPr>
          <a:xfrm>
            <a:off x="6744072" y="1556792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对应哪条扩展传送指令？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FF9D25-B1A0-9147-91C6-805ECF7AE6CD}"/>
              </a:ext>
            </a:extLst>
          </p:cNvPr>
          <p:cNvSpPr txBox="1"/>
          <p:nvPr/>
        </p:nvSpPr>
        <p:spPr>
          <a:xfrm>
            <a:off x="286041" y="2631210"/>
            <a:ext cx="540244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32bits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，以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扩展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到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64bits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，存入</a:t>
            </a:r>
            <a:r>
              <a:rPr kumimoji="0" lang="en-US" altLang="zh-CN" sz="1800" i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dst</a:t>
            </a:r>
            <a:endParaRPr kumimoji="0" lang="zh-CN" altLang="en-US" sz="1800" i="1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C3919-03D2-A249-B822-169A95107369}"/>
              </a:ext>
            </a:extLst>
          </p:cNvPr>
          <p:cNvSpPr txBox="1"/>
          <p:nvPr/>
        </p:nvSpPr>
        <p:spPr>
          <a:xfrm>
            <a:off x="6760298" y="2600000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使用哪条扩展传送指令？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1CD07-6CE5-934E-BE2A-95C1C7723A64}"/>
              </a:ext>
            </a:extLst>
          </p:cNvPr>
          <p:cNvSpPr txBox="1"/>
          <p:nvPr/>
        </p:nvSpPr>
        <p:spPr>
          <a:xfrm>
            <a:off x="659396" y="3176972"/>
            <a:ext cx="374974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其实并不存在</a:t>
            </a:r>
            <a:r>
              <a:rPr kumimoji="0" lang="en-US" altLang="zh-CN" sz="180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movzlq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</a:t>
            </a:r>
            <a:endParaRPr kumimoji="0" lang="zh-CN" altLang="en-US" sz="1800" b="1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AE3871-1EBE-D74B-BD3E-D336A41A409C}"/>
              </a:ext>
            </a:extLst>
          </p:cNvPr>
          <p:cNvSpPr txBox="1"/>
          <p:nvPr/>
        </p:nvSpPr>
        <p:spPr>
          <a:xfrm>
            <a:off x="389875" y="4048203"/>
            <a:ext cx="11485276" cy="1546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因为，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P10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，第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种情况：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如操作数长度为</a:t>
            </a:r>
            <a:r>
              <a:rPr kumimoji="0" lang="en-US" altLang="zh-CN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20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，则寄存器高字节置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，如</a:t>
            </a:r>
            <a:r>
              <a:rPr kumimoji="0" lang="en-US" altLang="zh-CN" sz="20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原为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0x07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06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05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04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03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02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0" lang="en-US" altLang="zh-CN" sz="20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执行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en-US" altLang="zh-CN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0x00000041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后</a:t>
            </a:r>
            <a:r>
              <a:rPr kumimoji="0" lang="en-US" altLang="zh-CN" sz="20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20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kumimoji="0" lang="en-US" altLang="zh-CN" sz="20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0x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u="sng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31858229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几个特例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CDD183-EDAD-9740-9FDD-97E6D2A87F9E}"/>
              </a:ext>
            </a:extLst>
          </p:cNvPr>
          <p:cNvSpPr txBox="1"/>
          <p:nvPr/>
        </p:nvSpPr>
        <p:spPr>
          <a:xfrm>
            <a:off x="286041" y="1335066"/>
            <a:ext cx="443320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cdqe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和 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cltq</a:t>
            </a:r>
            <a:r>
              <a:rPr kumimoji="0" lang="zh-CN" altLang="en-US" sz="1800" b="1" i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将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符号位扩展到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4E03F0-CDE4-BE41-AD4B-D56DAECA08B6}"/>
              </a:ext>
            </a:extLst>
          </p:cNvPr>
          <p:cNvSpPr txBox="1"/>
          <p:nvPr/>
        </p:nvSpPr>
        <p:spPr>
          <a:xfrm>
            <a:off x="4907868" y="1302255"/>
            <a:ext cx="286488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对应哪条扩展传送指令？</a:t>
            </a:r>
            <a:endParaRPr kumimoji="0" lang="zh-CN" altLang="en-US" sz="180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4CDBBD-12EE-A44B-B40F-0F2888D62C3B}"/>
              </a:ext>
            </a:extLst>
          </p:cNvPr>
          <p:cNvSpPr txBox="1"/>
          <p:nvPr/>
        </p:nvSpPr>
        <p:spPr>
          <a:xfrm>
            <a:off x="332555" y="2348880"/>
            <a:ext cx="760657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其实并不存在</a:t>
            </a:r>
            <a:r>
              <a:rPr kumimoji="0" lang="en-US" altLang="zh-CN" sz="180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movsx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1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0" lang="en-US" altLang="zh-CN" sz="1800" i="1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ax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1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zh-CN" altLang="en-US" sz="1800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movslq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</a:t>
            </a:r>
            <a:r>
              <a:rPr kumimoji="0" lang="en-US" altLang="zh-CN" sz="1800" i="1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eax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</a:t>
            </a:r>
            <a:r>
              <a:rPr kumimoji="0" lang="en-US" altLang="zh-CN" sz="1800" i="1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2EAE89-1233-8D4B-9D5D-E942CFC36842}"/>
              </a:ext>
            </a:extLst>
          </p:cNvPr>
          <p:cNvSpPr txBox="1"/>
          <p:nvPr/>
        </p:nvSpPr>
        <p:spPr>
          <a:xfrm>
            <a:off x="334963" y="3395505"/>
            <a:ext cx="618194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但，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1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ah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1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</a:t>
            </a:r>
            <a:r>
              <a:rPr kumimoji="0" lang="zh-CN" altLang="en-US" sz="1800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 </a:t>
            </a:r>
            <a:r>
              <a:rPr kumimoji="0" lang="en-US" altLang="zh-CN" sz="1800" i="0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movb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</a:t>
            </a:r>
            <a:r>
              <a:rPr kumimoji="0" lang="en-US" altLang="zh-CN" sz="1800" i="1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al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</a:t>
            </a:r>
            <a:r>
              <a:rPr kumimoji="0" lang="en-US" altLang="zh-CN" sz="1800" i="1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ah</a:t>
            </a:r>
            <a:r>
              <a:rPr kumimoji="0" lang="zh-CN" altLang="en-US" sz="1800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为什么可以？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247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有限空间的栈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801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E585CD6-57B9-7B4A-BA6D-CB2AF250A3AC}"/>
              </a:ext>
            </a:extLst>
          </p:cNvPr>
          <p:cNvGrpSpPr/>
          <p:nvPr/>
        </p:nvGrpSpPr>
        <p:grpSpPr>
          <a:xfrm>
            <a:off x="932826" y="104427"/>
            <a:ext cx="7025517" cy="6649146"/>
            <a:chOff x="2267626" y="214908"/>
            <a:chExt cx="7025517" cy="664914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5719E55-FA74-C947-8940-97AE1BFE7FEF}"/>
                </a:ext>
              </a:extLst>
            </p:cNvPr>
            <p:cNvGrpSpPr/>
            <p:nvPr/>
          </p:nvGrpSpPr>
          <p:grpSpPr>
            <a:xfrm>
              <a:off x="2267626" y="214908"/>
              <a:ext cx="7025517" cy="6649146"/>
              <a:chOff x="2735678" y="166989"/>
              <a:chExt cx="7025517" cy="6649146"/>
            </a:xfrm>
          </p:grpSpPr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FB54AAB9-1639-1F4D-A4DB-39D30CE5762D}"/>
                  </a:ext>
                </a:extLst>
              </p:cNvPr>
              <p:cNvGrpSpPr/>
              <p:nvPr/>
            </p:nvGrpSpPr>
            <p:grpSpPr>
              <a:xfrm>
                <a:off x="3787169" y="332656"/>
                <a:ext cx="3106148" cy="6483479"/>
                <a:chOff x="7776720" y="60839"/>
                <a:chExt cx="3106148" cy="648347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D5D1287-3E06-5D48-B17B-52D1362F408F}"/>
                    </a:ext>
                  </a:extLst>
                </p:cNvPr>
                <p:cNvSpPr/>
                <p:nvPr/>
              </p:nvSpPr>
              <p:spPr bwMode="auto">
                <a:xfrm>
                  <a:off x="8049068" y="5469107"/>
                  <a:ext cx="2821100" cy="1075211"/>
                </a:xfrm>
                <a:prstGeom prst="rect">
                  <a:avLst/>
                </a:prstGeom>
                <a:solidFill>
                  <a:srgbClr val="D9E8FB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前面的栈帧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4254F63-D64C-EA49-94FD-FFB2EB3DADD3}"/>
                    </a:ext>
                  </a:extLst>
                </p:cNvPr>
                <p:cNvSpPr/>
                <p:nvPr/>
              </p:nvSpPr>
              <p:spPr bwMode="auto">
                <a:xfrm>
                  <a:off x="8049068" y="504310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AB5F827-B439-F848-A9D2-0CE237874F74}"/>
                    </a:ext>
                  </a:extLst>
                </p:cNvPr>
                <p:cNvSpPr/>
                <p:nvPr/>
              </p:nvSpPr>
              <p:spPr bwMode="auto">
                <a:xfrm>
                  <a:off x="8049068" y="4626435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5CA33A5-9B1B-2F48-BD72-5C9028C64485}"/>
                    </a:ext>
                  </a:extLst>
                </p:cNvPr>
                <p:cNvSpPr/>
                <p:nvPr/>
              </p:nvSpPr>
              <p:spPr bwMode="auto">
                <a:xfrm>
                  <a:off x="8049068" y="4200431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0CAA7A3-C060-1D48-834F-0DC84AB564B3}"/>
                    </a:ext>
                  </a:extLst>
                </p:cNvPr>
                <p:cNvSpPr/>
                <p:nvPr/>
              </p:nvSpPr>
              <p:spPr bwMode="auto">
                <a:xfrm>
                  <a:off x="8049068" y="3783763"/>
                  <a:ext cx="2821100" cy="407331"/>
                </a:xfrm>
                <a:prstGeom prst="rect">
                  <a:avLst/>
                </a:prstGeom>
                <a:solidFill>
                  <a:srgbClr val="F5F5F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……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CFDE1C9-1D4C-EF45-A838-305CF443358F}"/>
                    </a:ext>
                  </a:extLst>
                </p:cNvPr>
                <p:cNvSpPr/>
                <p:nvPr/>
              </p:nvSpPr>
              <p:spPr bwMode="auto">
                <a:xfrm>
                  <a:off x="8049068" y="3367095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6B5FE5-F154-1240-917F-DBA3B317268D}"/>
                    </a:ext>
                  </a:extLst>
                </p:cNvPr>
                <p:cNvSpPr/>
                <p:nvPr/>
              </p:nvSpPr>
              <p:spPr bwMode="auto">
                <a:xfrm>
                  <a:off x="8049068" y="2955096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0C53ABFF-5473-454B-AF86-D83E84EFF962}"/>
                    </a:ext>
                  </a:extLst>
                </p:cNvPr>
                <p:cNvSpPr/>
                <p:nvPr/>
              </p:nvSpPr>
              <p:spPr bwMode="auto">
                <a:xfrm>
                  <a:off x="8049068" y="1306174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N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1D03009-D55E-6542-B5A1-6D39895F2A3C}"/>
                    </a:ext>
                  </a:extLst>
                </p:cNvPr>
                <p:cNvSpPr/>
                <p:nvPr/>
              </p:nvSpPr>
              <p:spPr bwMode="auto">
                <a:xfrm>
                  <a:off x="8049068" y="889506"/>
                  <a:ext cx="2821100" cy="407331"/>
                </a:xfrm>
                <a:prstGeom prst="rect">
                  <a:avLst/>
                </a:prstGeom>
                <a:solidFill>
                  <a:srgbClr val="F5F5F7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……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87F45CC-0259-0C4C-B6C0-FF859BFAB81F}"/>
                    </a:ext>
                  </a:extLst>
                </p:cNvPr>
                <p:cNvSpPr/>
                <p:nvPr/>
              </p:nvSpPr>
              <p:spPr bwMode="auto">
                <a:xfrm>
                  <a:off x="8049068" y="472838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8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3EC59643-F8B5-0642-B141-C9A2BB88F721}"/>
                    </a:ext>
                  </a:extLst>
                </p:cNvPr>
                <p:cNvSpPr/>
                <p:nvPr/>
              </p:nvSpPr>
              <p:spPr bwMode="auto">
                <a:xfrm>
                  <a:off x="8049068" y="60839"/>
                  <a:ext cx="2821100" cy="407331"/>
                </a:xfrm>
                <a:prstGeom prst="rect">
                  <a:avLst/>
                </a:prstGeom>
                <a:solidFill>
                  <a:srgbClr val="FFE6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参数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7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5D640CC-C623-294F-B023-B8F082B2FA36}"/>
                    </a:ext>
                  </a:extLst>
                </p:cNvPr>
                <p:cNvSpPr/>
                <p:nvPr/>
              </p:nvSpPr>
              <p:spPr bwMode="auto">
                <a:xfrm>
                  <a:off x="8049068" y="2533759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被调函数返回地址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E443C17-EC9C-5A4F-9009-86B84A07B13D}"/>
                    </a:ext>
                  </a:extLst>
                </p:cNvPr>
                <p:cNvSpPr/>
                <p:nvPr/>
              </p:nvSpPr>
              <p:spPr bwMode="auto">
                <a:xfrm>
                  <a:off x="8049068" y="2112423"/>
                  <a:ext cx="2821100" cy="407331"/>
                </a:xfrm>
                <a:prstGeom prst="rect">
                  <a:avLst/>
                </a:prstGeom>
                <a:solidFill>
                  <a:srgbClr val="D5E8D4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前面栈帧的栈基地址</a:t>
                  </a:r>
                  <a:r>
                    <a:rPr kumimoji="1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RBP</a:t>
                  </a:r>
                  <a:endParaRPr kumimoji="1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35ED7F5E-CA9D-DF43-9C78-ADA08E6E917A}"/>
                    </a:ext>
                  </a:extLst>
                </p:cNvPr>
                <p:cNvSpPr/>
                <p:nvPr/>
              </p:nvSpPr>
              <p:spPr bwMode="auto">
                <a:xfrm>
                  <a:off x="8049068" y="1712096"/>
                  <a:ext cx="2821100" cy="407331"/>
                </a:xfrm>
                <a:prstGeom prst="rect">
                  <a:avLst/>
                </a:prstGeom>
                <a:solidFill>
                  <a:srgbClr val="FFF2C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zh-CN" altLang="en-US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局部变量</a:t>
                  </a:r>
                </a:p>
              </p:txBody>
            </p:sp>
            <p:cxnSp>
              <p:nvCxnSpPr>
                <p:cNvPr id="25" name="肘形连接符 24">
                  <a:extLst>
                    <a:ext uri="{FF2B5EF4-FFF2-40B4-BE49-F238E27FC236}">
                      <a16:creationId xmlns:a16="http://schemas.microsoft.com/office/drawing/2014/main" id="{7942E6C1-573E-B44B-8F8F-D96E69BBEEF2}"/>
                    </a:ext>
                  </a:extLst>
                </p:cNvPr>
                <p:cNvCxnSpPr>
                  <a:stCxn id="27" idx="3"/>
                </p:cNvCxnSpPr>
                <p:nvPr/>
              </p:nvCxnSpPr>
              <p:spPr bwMode="auto">
                <a:xfrm>
                  <a:off x="10870168" y="2316089"/>
                  <a:ext cx="12700" cy="2727014"/>
                </a:xfrm>
                <a:prstGeom prst="bentConnector4">
                  <a:avLst>
                    <a:gd name="adj1" fmla="val 5010811"/>
                    <a:gd name="adj2" fmla="val 99953"/>
                  </a:avLst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1" name="左大括号 40">
                  <a:extLst>
                    <a:ext uri="{FF2B5EF4-FFF2-40B4-BE49-F238E27FC236}">
                      <a16:creationId xmlns:a16="http://schemas.microsoft.com/office/drawing/2014/main" id="{206F8514-A432-A943-B13D-14BBC796FE7C}"/>
                    </a:ext>
                  </a:extLst>
                </p:cNvPr>
                <p:cNvSpPr/>
                <p:nvPr/>
              </p:nvSpPr>
              <p:spPr bwMode="auto">
                <a:xfrm>
                  <a:off x="7776721" y="63889"/>
                  <a:ext cx="272347" cy="2472920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  <p:sp>
              <p:nvSpPr>
                <p:cNvPr id="44" name="左大括号 43">
                  <a:extLst>
                    <a:ext uri="{FF2B5EF4-FFF2-40B4-BE49-F238E27FC236}">
                      <a16:creationId xmlns:a16="http://schemas.microsoft.com/office/drawing/2014/main" id="{287A097C-B57C-4A45-B75F-21D1082D548D}"/>
                    </a:ext>
                  </a:extLst>
                </p:cNvPr>
                <p:cNvSpPr/>
                <p:nvPr/>
              </p:nvSpPr>
              <p:spPr bwMode="auto">
                <a:xfrm>
                  <a:off x="7776720" y="2547302"/>
                  <a:ext cx="272347" cy="2903131"/>
                </a:xfrm>
                <a:prstGeom prst="leftBrac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342900" marR="0" indent="-342900" algn="ctr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charset="-122"/>
                  </a:endParaRPr>
                </a:p>
              </p:txBody>
            </p: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72EFEE7-D65D-D148-9A21-EFC920E495DE}"/>
                  </a:ext>
                </a:extLst>
              </p:cNvPr>
              <p:cNvSpPr txBox="1"/>
              <p:nvPr/>
            </p:nvSpPr>
            <p:spPr>
              <a:xfrm>
                <a:off x="7789014" y="2222130"/>
                <a:ext cx="1912703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RBP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栈底寄存器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63FE517-6D7D-D049-A093-D20B65D96354}"/>
                  </a:ext>
                </a:extLst>
              </p:cNvPr>
              <p:cNvSpPr txBox="1"/>
              <p:nvPr/>
            </p:nvSpPr>
            <p:spPr>
              <a:xfrm>
                <a:off x="7866124" y="166989"/>
                <a:ext cx="1895071" cy="36933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kumimoji="0" lang="en-US" altLang="zh-CN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RSP</a:t>
                </a:r>
                <a:r>
                  <a:rPr kumimoji="0" lang="zh-CN" altLang="en-US" sz="1800" b="1" i="0" u="none" strike="noStrike" kern="1200" cap="none" spc="100" normalizeH="0" baseline="0" noProof="0" dirty="0">
                    <a:ln>
                      <a:noFill/>
                    </a:ln>
                    <a:solidFill>
                      <a:srgbClr val="6B0874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栈顶寄存器</a:t>
                </a: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D8883B14-D5AC-CE4A-BB63-38C3D01FBD2D}"/>
                  </a:ext>
                </a:extLst>
              </p:cNvPr>
              <p:cNvCxnSpPr>
                <a:stCxn id="42" idx="1"/>
              </p:cNvCxnSpPr>
              <p:nvPr/>
            </p:nvCxnSpPr>
            <p:spPr bwMode="auto">
              <a:xfrm flipH="1">
                <a:off x="6882985" y="2406796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3E73193C-972B-2641-9BE2-AD373C8F338E}"/>
                  </a:ext>
                </a:extLst>
              </p:cNvPr>
              <p:cNvCxnSpPr/>
              <p:nvPr/>
            </p:nvCxnSpPr>
            <p:spPr bwMode="auto">
              <a:xfrm flipH="1">
                <a:off x="6960095" y="347583"/>
                <a:ext cx="906029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5CF4618-39FC-3940-91C1-38316AD8FD48}"/>
                  </a:ext>
                </a:extLst>
              </p:cNvPr>
              <p:cNvSpPr txBox="1"/>
              <p:nvPr/>
            </p:nvSpPr>
            <p:spPr>
              <a:xfrm>
                <a:off x="2735678" y="1166316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被调函数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251DE65-A9A0-284F-AB63-F1E8B714A114}"/>
                  </a:ext>
                </a:extLst>
              </p:cNvPr>
              <p:cNvSpPr txBox="1"/>
              <p:nvPr/>
            </p:nvSpPr>
            <p:spPr>
              <a:xfrm>
                <a:off x="2735678" y="3852258"/>
                <a:ext cx="1187664" cy="701731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主调函数</a:t>
                </a:r>
                <a:endParaRPr kumimoji="0" lang="en-US" altLang="zh-CN" sz="1800" i="0" u="none" strike="noStrike" kern="1200" cap="none" spc="10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  <a:p>
                <a:r>
                  <a:rPr kumimoji="0" lang="zh-CN" altLang="en-US" sz="1800" i="0" u="none" strike="noStrike" kern="1200" cap="none" spc="10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栈帧</a:t>
                </a: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673514-A118-E343-ACA4-89C62FA774DF}"/>
                </a:ext>
              </a:extLst>
            </p:cNvPr>
            <p:cNvSpPr txBox="1"/>
            <p:nvPr/>
          </p:nvSpPr>
          <p:spPr>
            <a:xfrm>
              <a:off x="7682828" y="696244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低端内存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0660BE7-710F-0643-A586-FE82B1395E61}"/>
                </a:ext>
              </a:extLst>
            </p:cNvPr>
            <p:cNvSpPr txBox="1"/>
            <p:nvPr/>
          </p:nvSpPr>
          <p:spPr>
            <a:xfrm>
              <a:off x="7682828" y="1780255"/>
              <a:ext cx="1159292" cy="36933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高端内存</a:t>
              </a:r>
            </a:p>
          </p:txBody>
        </p:sp>
        <p:sp>
          <p:nvSpPr>
            <p:cNvPr id="53" name="上下箭头 52">
              <a:extLst>
                <a:ext uri="{FF2B5EF4-FFF2-40B4-BE49-F238E27FC236}">
                  <a16:creationId xmlns:a16="http://schemas.microsoft.com/office/drawing/2014/main" id="{D63A27A2-6300-9B41-8793-0AB50EC7CA06}"/>
                </a:ext>
              </a:extLst>
            </p:cNvPr>
            <p:cNvSpPr/>
            <p:nvPr/>
          </p:nvSpPr>
          <p:spPr bwMode="auto">
            <a:xfrm>
              <a:off x="8163784" y="1071998"/>
              <a:ext cx="197379" cy="701834"/>
            </a:xfrm>
            <a:prstGeom prst="upDownArrow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E4DF68E9-72AE-9B4A-BF6F-84FABFF447CE}"/>
              </a:ext>
            </a:extLst>
          </p:cNvPr>
          <p:cNvSpPr txBox="1"/>
          <p:nvPr/>
        </p:nvSpPr>
        <p:spPr>
          <a:xfrm>
            <a:off x="6063272" y="2649362"/>
            <a:ext cx="5112568" cy="411529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注意：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是否有参数区，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rsi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rdx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rcx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r8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r9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个寄存器，用于传递存储函数调用时的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个参数。如超过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 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，才放到栈里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参数和局部变量相对位置，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④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是否有局部变量区，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不一定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⑤</a:t>
            </a:r>
            <a:r>
              <a:rPr kumimoji="0" lang="en-US" altLang="zh-CN" sz="1800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存储返回值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27013" indent="-227013" algn="l">
              <a:lnSpc>
                <a:spcPct val="150000"/>
              </a:lnSpc>
            </a:pP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⑥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push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，导致栈顶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随时可能发生变化</a:t>
            </a:r>
          </a:p>
        </p:txBody>
      </p:sp>
    </p:spTree>
    <p:extLst>
      <p:ext uri="{BB962C8B-B14F-4D97-AF65-F5344CB8AC3E}">
        <p14:creationId xmlns:p14="http://schemas.microsoft.com/office/powerpoint/2010/main" val="36240219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324806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什么情况需要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主动减小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1A41596-E05F-A544-91EC-0D1B4DC72916}"/>
              </a:ext>
            </a:extLst>
          </p:cNvPr>
          <p:cNvSpPr txBox="1"/>
          <p:nvPr/>
        </p:nvSpPr>
        <p:spPr>
          <a:xfrm>
            <a:off x="551383" y="3579284"/>
            <a:ext cx="3026534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什么没看到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主动增大</a:t>
            </a:r>
            <a:r>
              <a:rPr kumimoji="0" lang="en-US" altLang="zh-CN" sz="1800" b="1" i="0" u="none" strike="noStrike" kern="1200" cap="none" spc="100" normalizeH="0" baseline="0" noProof="0" dirty="0" err="1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2411976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2864887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push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sub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endParaRPr kumimoji="0" lang="en-US" altLang="zh-CN" sz="1800" spc="100" dirty="0">
              <a:solidFill>
                <a:srgbClr val="0054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同时改变栈内容和栈顶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501376-82D9-D444-B0FA-E5FFA4CCF0CC}"/>
              </a:ext>
            </a:extLst>
          </p:cNvPr>
          <p:cNvSpPr txBox="1"/>
          <p:nvPr/>
        </p:nvSpPr>
        <p:spPr>
          <a:xfrm>
            <a:off x="551383" y="4689140"/>
            <a:ext cx="3352200" cy="13665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  <a:p>
            <a:pPr algn="l"/>
            <a:r>
              <a:rPr kumimoji="0" lang="en-US" altLang="zh-CN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③</a:t>
            </a:r>
            <a:r>
              <a:rPr kumimoji="0" lang="zh-CN" altLang="en-US" sz="1800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只改变栈顶，不改变栈内容</a:t>
            </a:r>
            <a:endParaRPr kumimoji="0" lang="en-US" altLang="zh-CN" sz="1800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3873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1989712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leave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endParaRPr kumimoji="0" lang="en-US" altLang="zh-CN" sz="1800" spc="100" dirty="0">
              <a:solidFill>
                <a:srgbClr val="0054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rbp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F806FA-CFA6-3141-8FC8-A233581DB9F4}"/>
              </a:ext>
            </a:extLst>
          </p:cNvPr>
          <p:cNvSpPr txBox="1"/>
          <p:nvPr/>
        </p:nvSpPr>
        <p:spPr>
          <a:xfrm>
            <a:off x="546851" y="4617132"/>
            <a:ext cx="1326004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rip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549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121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F86EAE-2DE2-B84B-9064-B788A9F21FC5}"/>
              </a:ext>
            </a:extLst>
          </p:cNvPr>
          <p:cNvGrpSpPr/>
          <p:nvPr/>
        </p:nvGrpSpPr>
        <p:grpSpPr>
          <a:xfrm>
            <a:off x="442379" y="723553"/>
            <a:ext cx="10768688" cy="5951884"/>
            <a:chOff x="6855" y="944723"/>
            <a:chExt cx="9293501" cy="51365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EAB2375-3E61-404E-B806-E9243214E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170"/>
            <a:stretch/>
          </p:blipFill>
          <p:spPr>
            <a:xfrm>
              <a:off x="6855" y="944724"/>
              <a:ext cx="6197157" cy="5136543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EF465D60-E73A-4E49-B5C3-266DF225B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91" r="6817"/>
            <a:stretch/>
          </p:blipFill>
          <p:spPr>
            <a:xfrm>
              <a:off x="6168008" y="944723"/>
              <a:ext cx="3132348" cy="5136543"/>
            </a:xfrm>
            <a:prstGeom prst="rect">
              <a:avLst/>
            </a:prstGeom>
          </p:spPr>
        </p:pic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23224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1876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栈结构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25A84D-B558-B646-AB9D-426795459129}"/>
              </a:ext>
            </a:extLst>
          </p:cNvPr>
          <p:cNvSpPr txBox="1"/>
          <p:nvPr/>
        </p:nvSpPr>
        <p:spPr>
          <a:xfrm>
            <a:off x="551384" y="3059668"/>
            <a:ext cx="2076209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call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scanf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push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返回地址</a:t>
            </a:r>
            <a:endParaRPr kumimoji="0" lang="en-US" altLang="zh-CN" sz="1800" spc="100" dirty="0">
              <a:solidFill>
                <a:srgbClr val="00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spc="1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jmp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scanf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501376-82D9-D444-B0FA-E5FFA4CCF0CC}"/>
              </a:ext>
            </a:extLst>
          </p:cNvPr>
          <p:cNvSpPr txBox="1"/>
          <p:nvPr/>
        </p:nvSpPr>
        <p:spPr>
          <a:xfrm>
            <a:off x="551383" y="4689140"/>
            <a:ext cx="2283061" cy="103412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pop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等价于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①</a:t>
            </a:r>
            <a:r>
              <a:rPr kumimoji="0" lang="en-US" altLang="zh-CN" sz="1800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rax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 [</a:t>
            </a:r>
            <a:r>
              <a:rPr kumimoji="0" lang="en-US" altLang="zh-CN" sz="1800" spc="100" dirty="0" err="1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en-US" altLang="zh-CN" sz="1800" spc="100" dirty="0">
                <a:solidFill>
                  <a:srgbClr val="0054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②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100" normalizeH="0" baseline="0" noProof="0" dirty="0" err="1">
                <a:ln>
                  <a:noFill/>
                </a:ln>
                <a:solidFill>
                  <a:srgbClr val="00549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rsp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,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1800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347762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C/C++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数据访问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310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921065"/>
            <a:ext cx="7344816" cy="2117513"/>
          </a:xfrm>
          <a:noFill/>
          <a:ln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/>
              <a:t>只有定点和浮点</a:t>
            </a:r>
            <a:r>
              <a:rPr lang="en-US" altLang="zh-CN" dirty="0"/>
              <a:t>2</a:t>
            </a:r>
            <a:r>
              <a:rPr lang="zh-CN" altLang="en-US" dirty="0"/>
              <a:t>种类型，每种类型内部区分长短</a:t>
            </a:r>
            <a:endParaRPr lang="en-US" dirty="0"/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定点不区分符号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浮点一定有符号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不区分指针类型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626469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518410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在意数据的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，不太在意类型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DC38A79-0BEB-EA4B-9DF5-75EB25DA0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3262"/>
              </p:ext>
            </p:extLst>
          </p:nvPr>
        </p:nvGraphicFramePr>
        <p:xfrm>
          <a:off x="335828" y="3122931"/>
          <a:ext cx="1152121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6560">
                  <a:extLst>
                    <a:ext uri="{9D8B030D-6E8A-4147-A177-3AD203B41FA5}">
                      <a16:colId xmlns:a16="http://schemas.microsoft.com/office/drawing/2014/main" val="3784426458"/>
                    </a:ext>
                  </a:extLst>
                </a:gridCol>
                <a:gridCol w="2014828">
                  <a:extLst>
                    <a:ext uri="{9D8B030D-6E8A-4147-A177-3AD203B41FA5}">
                      <a16:colId xmlns:a16="http://schemas.microsoft.com/office/drawing/2014/main" val="1047955291"/>
                    </a:ext>
                  </a:extLst>
                </a:gridCol>
                <a:gridCol w="2014828">
                  <a:extLst>
                    <a:ext uri="{9D8B030D-6E8A-4147-A177-3AD203B41FA5}">
                      <a16:colId xmlns:a16="http://schemas.microsoft.com/office/drawing/2014/main" val="62703392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54225132"/>
                    </a:ext>
                  </a:extLst>
                </a:gridCol>
                <a:gridCol w="2124634">
                  <a:extLst>
                    <a:ext uri="{9D8B030D-6E8A-4147-A177-3AD203B41FA5}">
                      <a16:colId xmlns:a16="http://schemas.microsoft.com/office/drawing/2014/main" val="157858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C/C++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r>
                        <a:rPr lang="zh-CN" altLang="en-US" dirty="0"/>
                        <a:t>位编译长度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位编译长度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数据类型</a:t>
                      </a:r>
                      <a:r>
                        <a:rPr lang="en-US" altLang="zh-CN" dirty="0"/>
                        <a:t>/Intel</a:t>
                      </a:r>
                      <a:r>
                        <a:rPr lang="zh-CN" altLang="en-US" dirty="0"/>
                        <a:t> 汇编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AT&amp;T</a:t>
                      </a:r>
                      <a:r>
                        <a:rPr lang="zh-CN" altLang="en-US" dirty="0"/>
                        <a:t>汇编后缀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90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char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1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1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BYTE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b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0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short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2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2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w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int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D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l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6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long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D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或 </a:t>
                      </a:r>
                      <a:r>
                        <a:rPr lang="en-US" altLang="zh-CN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Q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或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q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9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long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long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Q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q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9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float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D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s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8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urier" pitchFamily="2" charset="0"/>
                        </a:rPr>
                        <a:t>double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Q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l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ourier" pitchFamily="2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4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8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Courier" pitchFamily="2" charset="0"/>
                        </a:rPr>
                        <a:t>D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或 </a:t>
                      </a:r>
                      <a:r>
                        <a:rPr lang="en-US" altLang="zh-CN" dirty="0">
                          <a:solidFill>
                            <a:srgbClr val="6B0874"/>
                          </a:solidFill>
                          <a:latin typeface="Courier" pitchFamily="2" charset="0"/>
                        </a:rPr>
                        <a:t>Q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WORD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urier" pitchFamily="2" charset="0"/>
                        </a:rPr>
                        <a:t>l</a:t>
                      </a:r>
                      <a:r>
                        <a:rPr lang="zh-CN" altLang="en-US" dirty="0">
                          <a:latin typeface="Courier" pitchFamily="2" charset="0"/>
                        </a:rPr>
                        <a:t> 或 </a:t>
                      </a:r>
                      <a:r>
                        <a:rPr lang="en-US" altLang="zh-CN" dirty="0">
                          <a:latin typeface="Courier" pitchFamily="2" charset="0"/>
                        </a:rPr>
                        <a:t>q</a:t>
                      </a:r>
                      <a:endParaRPr lang="zh-CN" alt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02641"/>
                  </a:ext>
                </a:extLst>
              </a:tr>
            </a:tbl>
          </a:graphicData>
        </a:graphic>
      </p:graphicFrame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一维数组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7B79E3-C710-9D44-8B34-AB0F99F609F8}"/>
              </a:ext>
            </a:extLst>
          </p:cNvPr>
          <p:cNvSpPr txBox="1"/>
          <p:nvPr/>
        </p:nvSpPr>
        <p:spPr>
          <a:xfrm>
            <a:off x="335828" y="3969060"/>
            <a:ext cx="4788532" cy="150810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基址寄存器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栈底</a:t>
            </a:r>
            <a:endParaRPr kumimoji="0" lang="en-US" altLang="zh-CN" sz="20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偏移立即数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号元素相对栈底的偏移</a:t>
            </a:r>
            <a:endParaRPr kumimoji="0" lang="en-US" altLang="zh-CN" sz="20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变址寄存器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下标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比例立即数</a:t>
            </a:r>
            <a:r>
              <a:rPr kumimoji="0" lang="zh-CN" altLang="en-US" sz="20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zh-CN" altLang="en-US" sz="2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类型字节数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382085E-237C-3A40-995D-9881F3E5EC1F}"/>
              </a:ext>
            </a:extLst>
          </p:cNvPr>
          <p:cNvGrpSpPr/>
          <p:nvPr/>
        </p:nvGrpSpPr>
        <p:grpSpPr>
          <a:xfrm>
            <a:off x="623392" y="1016732"/>
            <a:ext cx="11465240" cy="4968552"/>
            <a:chOff x="-514957" y="1765869"/>
            <a:chExt cx="7727479" cy="334876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81E0C56-F3F4-3448-9442-18A3E27B67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0712" b="60761"/>
            <a:stretch/>
          </p:blipFill>
          <p:spPr>
            <a:xfrm>
              <a:off x="-514957" y="1802463"/>
              <a:ext cx="2351584" cy="133320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E6ED9F-513A-AD4F-8697-9B979719E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939" t="1439" r="45773" b="1"/>
            <a:stretch/>
          </p:blipFill>
          <p:spPr>
            <a:xfrm>
              <a:off x="2352600" y="1765869"/>
              <a:ext cx="2351584" cy="33487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6174E29-E02C-F749-B14A-751B3E034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68" t="1439" r="2748" b="1"/>
            <a:stretch/>
          </p:blipFill>
          <p:spPr>
            <a:xfrm>
              <a:off x="4763852" y="1765869"/>
              <a:ext cx="2448670" cy="3348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00656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类对象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7B79E3-C710-9D44-8B34-AB0F99F609F8}"/>
              </a:ext>
            </a:extLst>
          </p:cNvPr>
          <p:cNvSpPr txBox="1"/>
          <p:nvPr/>
        </p:nvSpPr>
        <p:spPr>
          <a:xfrm>
            <a:off x="3296806" y="6092765"/>
            <a:ext cx="5598388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机器不关心变量名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成员名，成员名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偏移量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C49FC60-BF0C-7544-AE47-478B6B74F6D4}"/>
              </a:ext>
            </a:extLst>
          </p:cNvPr>
          <p:cNvGrpSpPr/>
          <p:nvPr/>
        </p:nvGrpSpPr>
        <p:grpSpPr>
          <a:xfrm>
            <a:off x="239521" y="1016732"/>
            <a:ext cx="11617517" cy="4604888"/>
            <a:chOff x="152400" y="1142829"/>
            <a:chExt cx="7095728" cy="28125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A52200D-F566-A145-8212-A85F444BB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214"/>
            <a:stretch/>
          </p:blipFill>
          <p:spPr>
            <a:xfrm>
              <a:off x="4835860" y="1142829"/>
              <a:ext cx="2412268" cy="281256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C100458-E245-F544-A147-B491CBD0C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1076"/>
            <a:stretch/>
          </p:blipFill>
          <p:spPr>
            <a:xfrm>
              <a:off x="152400" y="1142829"/>
              <a:ext cx="2307196" cy="2812566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3808555-8005-8349-8764-37E6F5A30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756" r="44458"/>
            <a:stretch/>
          </p:blipFill>
          <p:spPr>
            <a:xfrm>
              <a:off x="2457975" y="1142829"/>
              <a:ext cx="2412268" cy="2812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444826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08756" y="341685"/>
            <a:ext cx="248427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43969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类对象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7B79E3-C710-9D44-8B34-AB0F99F609F8}"/>
              </a:ext>
            </a:extLst>
          </p:cNvPr>
          <p:cNvSpPr txBox="1"/>
          <p:nvPr/>
        </p:nvSpPr>
        <p:spPr>
          <a:xfrm>
            <a:off x="335828" y="6040121"/>
            <a:ext cx="331190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this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指针就是对象基地址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469447-D73B-F84A-8149-673416F6928B}"/>
              </a:ext>
            </a:extLst>
          </p:cNvPr>
          <p:cNvGrpSpPr/>
          <p:nvPr/>
        </p:nvGrpSpPr>
        <p:grpSpPr>
          <a:xfrm>
            <a:off x="2171563" y="44624"/>
            <a:ext cx="8675969" cy="6768752"/>
            <a:chOff x="152400" y="854122"/>
            <a:chExt cx="6600790" cy="514975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A53AF6A-E99D-9646-8963-D68135A58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100"/>
            <a:stretch/>
          </p:blipFill>
          <p:spPr>
            <a:xfrm>
              <a:off x="4448934" y="854122"/>
              <a:ext cx="2304256" cy="514975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23ADEF9-B8EB-E549-BAB3-3EE4D0E8C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3734" b="33383"/>
            <a:stretch/>
          </p:blipFill>
          <p:spPr>
            <a:xfrm>
              <a:off x="152400" y="854122"/>
              <a:ext cx="1983160" cy="343059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F6AD462-8C19-A645-91A5-6E874387F3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233" r="43867"/>
            <a:stretch/>
          </p:blipFill>
          <p:spPr>
            <a:xfrm>
              <a:off x="2144678" y="854122"/>
              <a:ext cx="2304256" cy="5149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80482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3971041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84384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以赋值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初始化为例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AAAC1B-A476-9341-9BCF-0CE0FC653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303" b="24185"/>
          <a:stretch/>
        </p:blipFill>
        <p:spPr>
          <a:xfrm>
            <a:off x="8232223" y="0"/>
            <a:ext cx="3971041" cy="351293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B4167E6-0459-BA43-9C30-7792EA35F90D}"/>
              </a:ext>
            </a:extLst>
          </p:cNvPr>
          <p:cNvGrpSpPr/>
          <p:nvPr/>
        </p:nvGrpSpPr>
        <p:grpSpPr>
          <a:xfrm>
            <a:off x="227348" y="1448779"/>
            <a:ext cx="7942081" cy="4860539"/>
            <a:chOff x="1559496" y="3204692"/>
            <a:chExt cx="4680520" cy="286447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5B64AD-5900-5A4C-BFFB-78693FA05C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90" t="3434" r="42415"/>
            <a:stretch/>
          </p:blipFill>
          <p:spPr>
            <a:xfrm>
              <a:off x="1559496" y="3204692"/>
              <a:ext cx="2340260" cy="2843252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A704A00-2DD2-B448-BEFB-99C49FC34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861" t="4194" r="5944" b="-760"/>
            <a:stretch/>
          </p:blipFill>
          <p:spPr>
            <a:xfrm>
              <a:off x="3899756" y="3225910"/>
              <a:ext cx="2340260" cy="2843252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09429D7-CD7D-5D44-ABFA-D410A5DB7FFD}"/>
              </a:ext>
            </a:extLst>
          </p:cNvPr>
          <p:cNvSpPr txBox="1"/>
          <p:nvPr/>
        </p:nvSpPr>
        <p:spPr>
          <a:xfrm>
            <a:off x="1657799" y="1079448"/>
            <a:ext cx="7357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Intel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918CC9-E43A-9547-904A-283B8264C478}"/>
              </a:ext>
            </a:extLst>
          </p:cNvPr>
          <p:cNvSpPr txBox="1"/>
          <p:nvPr/>
        </p:nvSpPr>
        <p:spPr>
          <a:xfrm>
            <a:off x="5636299" y="1079448"/>
            <a:ext cx="846450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AT&amp;T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0F998B6-80AF-054C-A33A-0BD42AD6EFC8}"/>
              </a:ext>
            </a:extLst>
          </p:cNvPr>
          <p:cNvSpPr/>
          <p:nvPr/>
        </p:nvSpPr>
        <p:spPr bwMode="auto">
          <a:xfrm>
            <a:off x="839416" y="2240868"/>
            <a:ext cx="641591" cy="259228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C378C12-0ADB-3743-9175-BB9F18DDD9E0}"/>
              </a:ext>
            </a:extLst>
          </p:cNvPr>
          <p:cNvSpPr/>
          <p:nvPr/>
        </p:nvSpPr>
        <p:spPr bwMode="auto">
          <a:xfrm>
            <a:off x="1597953" y="4833156"/>
            <a:ext cx="641591" cy="3693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47BBB8D1-4CE3-3E40-8D9D-66BDA95759A6}"/>
              </a:ext>
            </a:extLst>
          </p:cNvPr>
          <p:cNvSpPr/>
          <p:nvPr/>
        </p:nvSpPr>
        <p:spPr bwMode="auto">
          <a:xfrm>
            <a:off x="893569" y="5103902"/>
            <a:ext cx="641591" cy="3693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1C05161-1AC6-6245-93E7-7CB71768D2CD}"/>
              </a:ext>
            </a:extLst>
          </p:cNvPr>
          <p:cNvSpPr/>
          <p:nvPr/>
        </p:nvSpPr>
        <p:spPr bwMode="auto">
          <a:xfrm>
            <a:off x="5417934" y="1960830"/>
            <a:ext cx="151060" cy="2872325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83590224-3908-514D-BB44-273A373FEACD}"/>
              </a:ext>
            </a:extLst>
          </p:cNvPr>
          <p:cNvSpPr/>
          <p:nvPr/>
        </p:nvSpPr>
        <p:spPr bwMode="auto">
          <a:xfrm>
            <a:off x="5430671" y="5103903"/>
            <a:ext cx="138323" cy="88138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2E0DD916-4C7E-E247-8136-E5C724B4BCB6}"/>
              </a:ext>
            </a:extLst>
          </p:cNvPr>
          <p:cNvSpPr/>
          <p:nvPr/>
        </p:nvSpPr>
        <p:spPr bwMode="auto">
          <a:xfrm>
            <a:off x="5567136" y="4897170"/>
            <a:ext cx="240831" cy="2067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B449697D-A1F4-384E-AC41-4CBD811BDFD9}"/>
              </a:ext>
            </a:extLst>
          </p:cNvPr>
          <p:cNvSpPr/>
          <p:nvPr/>
        </p:nvSpPr>
        <p:spPr bwMode="auto">
          <a:xfrm>
            <a:off x="5567135" y="1718096"/>
            <a:ext cx="151061" cy="2067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627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MOV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不是移动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3600400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2519812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类”指令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174880-0FF8-4B4D-AA05-1D10E3CE6CC4}"/>
              </a:ext>
            </a:extLst>
          </p:cNvPr>
          <p:cNvGrpSpPr/>
          <p:nvPr/>
        </p:nvGrpSpPr>
        <p:grpSpPr>
          <a:xfrm>
            <a:off x="205408" y="1124744"/>
            <a:ext cx="11854210" cy="1296144"/>
            <a:chOff x="2828" y="1100529"/>
            <a:chExt cx="11854210" cy="129614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7554A6B-22FD-B349-937F-75DF5347C80B}"/>
                </a:ext>
              </a:extLst>
            </p:cNvPr>
            <p:cNvSpPr txBox="1"/>
            <p:nvPr/>
          </p:nvSpPr>
          <p:spPr>
            <a:xfrm>
              <a:off x="2828" y="1439288"/>
              <a:ext cx="11854210" cy="58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用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“源”位置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中的</a:t>
              </a:r>
              <a:r>
                <a:rPr kumimoji="0" lang="en-US" altLang="zh-CN" sz="32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字节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数据          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6B087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“目标”位置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</a:t>
              </a:r>
              <a:r>
                <a:rPr kumimoji="0" lang="en-US" altLang="zh-CN" sz="32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</a:t>
              </a:r>
              <a:r>
                <a:rPr kumimoji="0" lang="zh-CN" altLang="en-US" sz="3200" b="1" spc="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字节</a:t>
              </a:r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数据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97C206-3C1B-2848-A313-6B91FCF1AF78}"/>
                </a:ext>
              </a:extLst>
            </p:cNvPr>
            <p:cNvSpPr txBox="1"/>
            <p:nvPr/>
          </p:nvSpPr>
          <p:spPr>
            <a:xfrm>
              <a:off x="5490652" y="1160748"/>
              <a:ext cx="1210695" cy="117570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kumimoji="0" lang="zh-CN" altLang="en-US" sz="3200" b="1" i="0" u="none" strike="noStrike" kern="1200" cap="none" spc="10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复制</a:t>
              </a:r>
              <a:endParaRPr kumimoji="0" lang="en-US" altLang="zh-CN" sz="32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  <a:p>
              <a:r>
                <a:rPr kumimoji="0" lang="zh-CN" altLang="en-US" sz="3200" b="1" spc="1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生成</a:t>
              </a:r>
              <a:endParaRPr lang="zh-CN" altLang="en-US" sz="3200" dirty="0"/>
            </a:p>
          </p:txBody>
        </p:sp>
        <p:sp>
          <p:nvSpPr>
            <p:cNvPr id="12" name="双大括号 11">
              <a:extLst>
                <a:ext uri="{FF2B5EF4-FFF2-40B4-BE49-F238E27FC236}">
                  <a16:creationId xmlns:a16="http://schemas.microsoft.com/office/drawing/2014/main" id="{2D12C9C1-FAB5-A94D-8128-E444BEE35875}"/>
                </a:ext>
              </a:extLst>
            </p:cNvPr>
            <p:cNvSpPr/>
            <p:nvPr/>
          </p:nvSpPr>
          <p:spPr bwMode="auto">
            <a:xfrm>
              <a:off x="5490652" y="1100529"/>
              <a:ext cx="1210694" cy="1296144"/>
            </a:xfrm>
            <a:prstGeom prst="bracePai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D38DE8ED-3C66-0B40-AA69-0A5A92ED7B1B}"/>
              </a:ext>
            </a:extLst>
          </p:cNvPr>
          <p:cNvSpPr txBox="1"/>
          <p:nvPr/>
        </p:nvSpPr>
        <p:spPr>
          <a:xfrm>
            <a:off x="1036578" y="2779457"/>
            <a:ext cx="4639668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立即数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Immediate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1" i="1" u="none" strike="noStrike" kern="1200" cap="none" spc="10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Imm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Register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1" i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Memory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b="1" i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FD005F-D190-604D-B2B5-2E17B7D57B57}"/>
              </a:ext>
            </a:extLst>
          </p:cNvPr>
          <p:cNvSpPr txBox="1"/>
          <p:nvPr/>
        </p:nvSpPr>
        <p:spPr>
          <a:xfrm>
            <a:off x="5419101" y="3948676"/>
            <a:ext cx="1467068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不能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同时出现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56A3FF-9B6A-8A49-B6AA-82FBDDFA63A0}"/>
              </a:ext>
            </a:extLst>
          </p:cNvPr>
          <p:cNvSpPr txBox="1"/>
          <p:nvPr/>
        </p:nvSpPr>
        <p:spPr>
          <a:xfrm>
            <a:off x="7176652" y="2779456"/>
            <a:ext cx="4125232" cy="183678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Register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b="1" i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en-US" altLang="zh-CN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内存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Memory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 </a:t>
            </a:r>
            <a:r>
              <a:rPr kumimoji="0" lang="en-US" altLang="zh-CN" b="1" i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Mem</a:t>
            </a:r>
            <a:r>
              <a:rPr kumimoji="0" lang="zh-CN" altLang="en-US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E4255A3-EF32-6D45-A956-D289C92CF86C}"/>
              </a:ext>
            </a:extLst>
          </p:cNvPr>
          <p:cNvCxnSpPr/>
          <p:nvPr/>
        </p:nvCxnSpPr>
        <p:spPr bwMode="auto">
          <a:xfrm>
            <a:off x="4943872" y="4401108"/>
            <a:ext cx="22327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56FED28-E47D-9B49-BD70-D7552A755F0B}"/>
              </a:ext>
            </a:extLst>
          </p:cNvPr>
          <p:cNvSpPr txBox="1"/>
          <p:nvPr/>
        </p:nvSpPr>
        <p:spPr>
          <a:xfrm>
            <a:off x="1199456" y="5244267"/>
            <a:ext cx="658276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R[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中数据的值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0" lang="en-US" altLang="zh-CN" b="1" spc="1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b="1" i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：内存中从</a:t>
            </a:r>
            <a:r>
              <a:rPr kumimoji="0" lang="en-US" altLang="zh-CN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开始的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字节的值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784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297709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目标，在哪里，是多少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40251"/>
              </p:ext>
            </p:extLst>
          </p:nvPr>
        </p:nvGraphicFramePr>
        <p:xfrm>
          <a:off x="335828" y="1203960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756">
                  <a:extLst>
                    <a:ext uri="{9D8B030D-6E8A-4147-A177-3AD203B41FA5}">
                      <a16:colId xmlns:a16="http://schemas.microsoft.com/office/drawing/2014/main" val="397090626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936502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$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直接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绝对寻址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间接寻址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baseline="-25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·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14E530-E5E3-1647-B015-AD5CA5D15017}"/>
              </a:ext>
            </a:extLst>
          </p:cNvPr>
          <p:cNvSpPr txBox="1"/>
          <p:nvPr/>
        </p:nvSpPr>
        <p:spPr>
          <a:xfrm>
            <a:off x="3683732" y="3047936"/>
            <a:ext cx="2318263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i="1" u="none" strike="noStrike" kern="1200" cap="none" spc="10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只能是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4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1400" b="1" spc="100" dirty="0">
                <a:solidFill>
                  <a:srgbClr val="00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之一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2528B0-9F82-354D-B3DC-4FB73093C6C7}"/>
              </a:ext>
            </a:extLst>
          </p:cNvPr>
          <p:cNvSpPr txBox="1"/>
          <p:nvPr/>
        </p:nvSpPr>
        <p:spPr>
          <a:xfrm>
            <a:off x="299313" y="3455632"/>
            <a:ext cx="8919108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间接寻址可特化为一系列形式，甚至可退化为直接寻址（操作数中没有寄存器）：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7BA7D0-F72E-4B49-A53C-843CC6A1B066}"/>
              </a:ext>
            </a:extLst>
          </p:cNvPr>
          <p:cNvSpPr txBox="1"/>
          <p:nvPr/>
        </p:nvSpPr>
        <p:spPr>
          <a:xfrm>
            <a:off x="326774" y="3825970"/>
            <a:ext cx="2318263" cy="2536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 [</a:t>
            </a:r>
            <a:r>
              <a:rPr lang="en-US" altLang="zh-CN" sz="1800" i="1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 err="1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1800" i="1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</a:t>
            </a:r>
            <a:r>
              <a:rPr lang="en-US" altLang="zh-CN" sz="1800" i="1" baseline="-25000" dirty="0">
                <a:solidFill>
                  <a:srgbClr val="0096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sz="1800" dirty="0" err="1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en-US" altLang="zh-CN" sz="1800" i="1" dirty="0" err="1">
                <a:solidFill>
                  <a:srgbClr val="007F7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Imm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E7878D-A318-C54E-874E-B57BC560F180}"/>
              </a:ext>
            </a:extLst>
          </p:cNvPr>
          <p:cNvSpPr txBox="1"/>
          <p:nvPr/>
        </p:nvSpPr>
        <p:spPr>
          <a:xfrm>
            <a:off x="2854708" y="3824964"/>
            <a:ext cx="2505989" cy="2536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Imm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800" dirty="0">
                <a:solidFill>
                  <a:srgbClr val="33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Imm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zh-CN" altLang="en-US" sz="1800" dirty="0">
                <a:solidFill>
                  <a:srgbClr val="3333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%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Reg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96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,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7F7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529170-8D09-534E-B419-E8087955C747}"/>
              </a:ext>
            </a:extLst>
          </p:cNvPr>
          <p:cNvSpPr txBox="1"/>
          <p:nvPr/>
        </p:nvSpPr>
        <p:spPr>
          <a:xfrm>
            <a:off x="5564203" y="4222436"/>
            <a:ext cx="6582764" cy="120892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R[</a:t>
            </a:r>
            <a:r>
              <a:rPr kumimoji="0" lang="en-US" altLang="zh-CN" b="1" i="1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Reg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寄存器</a:t>
            </a:r>
            <a:r>
              <a:rPr kumimoji="0" lang="en-US" altLang="zh-CN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</a:t>
            </a:r>
            <a:r>
              <a:rPr kumimoji="0" lang="zh-CN" altLang="en-US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中数据的值</a:t>
            </a:r>
            <a:endParaRPr kumimoji="0" lang="en-US" altLang="zh-CN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kumimoji="0" lang="en-US" altLang="zh-CN" b="1" spc="10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</a:t>
            </a:r>
            <a:r>
              <a:rPr kumimoji="0" lang="en-US" altLang="zh-CN" b="1" i="1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en-US" altLang="zh-CN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]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：内存中从</a:t>
            </a:r>
            <a:r>
              <a:rPr kumimoji="0" lang="en-US" altLang="zh-CN" spc="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Addr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开始的</a:t>
            </a:r>
            <a:r>
              <a:rPr kumimoji="0" lang="en-US" altLang="zh-CN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字节的值</a:t>
            </a:r>
            <a:endParaRPr kumimoji="0" lang="zh-CN" altLang="en-US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A7069A4-37FD-CD45-B72D-ADF3AB1549F0}"/>
              </a:ext>
            </a:extLst>
          </p:cNvPr>
          <p:cNvSpPr/>
          <p:nvPr/>
        </p:nvSpPr>
        <p:spPr bwMode="auto">
          <a:xfrm>
            <a:off x="5879976" y="5121188"/>
            <a:ext cx="360040" cy="33819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7C4AC34-CD26-6C41-A13F-ACBE72164C88}"/>
              </a:ext>
            </a:extLst>
          </p:cNvPr>
          <p:cNvSpPr txBox="1"/>
          <p:nvPr/>
        </p:nvSpPr>
        <p:spPr>
          <a:xfrm>
            <a:off x="5627948" y="5737078"/>
            <a:ext cx="296747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如何确定字节数</a:t>
            </a:r>
            <a:r>
              <a:rPr kumimoji="0" lang="en-US" altLang="zh-CN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014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2499402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</a:t>
            </a:r>
            <a:r>
              <a:rPr kumimoji="0" lang="en-US" altLang="zh-CN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目标，有多少字节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54047"/>
              </p:ext>
            </p:extLst>
          </p:nvPr>
        </p:nvGraphicFramePr>
        <p:xfrm>
          <a:off x="335828" y="1203960"/>
          <a:ext cx="1152121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5756">
                  <a:extLst>
                    <a:ext uri="{9D8B030D-6E8A-4147-A177-3AD203B41FA5}">
                      <a16:colId xmlns:a16="http://schemas.microsoft.com/office/drawing/2014/main" val="3970906262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936502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源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目标操作数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操作数字节数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$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取决于目标操作数长度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立即数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%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endParaRPr lang="zh-CN" altLang="en-US" i="1" dirty="0">
                        <a:solidFill>
                          <a:srgbClr val="0096F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寄存器名字决定长度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寄存器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直接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绝对寻址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PTR</a:t>
                      </a:r>
                      <a:r>
                        <a:rPr lang="zh-CN" altLang="en-US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指令后缀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endParaRPr lang="zh-CN" altLang="en-US" b="1" i="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或指令后缀决定长度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411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间接寻址</a:t>
                      </a:r>
                      <a:endParaRPr lang="en-US" altLang="zh-CN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XXX</a:t>
                      </a:r>
                      <a:r>
                        <a:rPr lang="zh-CN" altLang="en-US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PTR</a:t>
                      </a:r>
                      <a:r>
                        <a:rPr lang="zh-CN" altLang="en-US" sz="1200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1200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sz="1200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en-US" altLang="zh-CN" sz="1200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1200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sz="1200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sz="1200" dirty="0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sz="1200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sz="1200" dirty="0" err="1">
                          <a:solidFill>
                            <a:schemeClr val="accent2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1200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12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指令后缀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</a:t>
                      </a:r>
                      <a:r>
                        <a:rPr lang="zh-CN" altLang="en-US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b="1" i="0" dirty="0">
                          <a:solidFill>
                            <a:srgbClr val="6B0874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</a:t>
                      </a:r>
                      <a:endParaRPr lang="zh-CN" altLang="en-US" b="1" i="0" dirty="0">
                        <a:solidFill>
                          <a:srgbClr val="6B0874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M[</a:t>
                      </a:r>
                      <a:r>
                        <a:rPr lang="en-US" altLang="zh-CN" i="1" dirty="0" err="1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Imm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i="1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 err="1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R[</a:t>
                      </a:r>
                      <a:r>
                        <a:rPr lang="en-US" altLang="zh-CN" i="1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Reg</a:t>
                      </a:r>
                      <a:r>
                        <a:rPr lang="en-US" altLang="zh-CN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zh-CN" altLang="en-US" i="1" baseline="-25000" dirty="0">
                          <a:solidFill>
                            <a:srgbClr val="0096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·</a:t>
                      </a:r>
                      <a:r>
                        <a:rPr lang="en-US" altLang="zh-CN" i="1" dirty="0">
                          <a:solidFill>
                            <a:srgbClr val="007F7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</a:t>
                      </a:r>
                      <a:r>
                        <a:rPr lang="en-US" altLang="zh-CN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4976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2213808-E7F8-D34A-89E7-0BBB916A5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596"/>
          <a:stretch/>
        </p:blipFill>
        <p:spPr>
          <a:xfrm>
            <a:off x="340487" y="3048490"/>
            <a:ext cx="3990918" cy="344438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19D5B33-5FEC-D04D-854B-01431E76A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80" r="15918"/>
          <a:stretch/>
        </p:blipFill>
        <p:spPr>
          <a:xfrm>
            <a:off x="4331405" y="3040442"/>
            <a:ext cx="2916325" cy="34443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CF9869-EFE2-F144-862E-8585408CE694}"/>
              </a:ext>
            </a:extLst>
          </p:cNvPr>
          <p:cNvSpPr txBox="1"/>
          <p:nvPr/>
        </p:nvSpPr>
        <p:spPr>
          <a:xfrm>
            <a:off x="3035660" y="3143934"/>
            <a:ext cx="1233864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Intel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源在后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0A5E2AA-166B-9841-8A84-CDC23CD7EC8D}"/>
              </a:ext>
            </a:extLst>
          </p:cNvPr>
          <p:cNvSpPr txBox="1"/>
          <p:nvPr/>
        </p:nvSpPr>
        <p:spPr>
          <a:xfrm>
            <a:off x="5992838" y="3123356"/>
            <a:ext cx="1322029" cy="30777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AT&amp;T</a:t>
            </a:r>
            <a:r>
              <a:rPr kumimoji="0" lang="zh-CN" altLang="en-US" sz="14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源在前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E00060-2E3D-AF4A-BA8D-7F2CF08AD5F5}"/>
              </a:ext>
            </a:extLst>
          </p:cNvPr>
          <p:cNvSpPr txBox="1"/>
          <p:nvPr/>
        </p:nvSpPr>
        <p:spPr>
          <a:xfrm>
            <a:off x="7644172" y="3952190"/>
            <a:ext cx="4104854" cy="13111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观察并回答：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、不同长度的传送，有何异同？</a:t>
            </a:r>
            <a:endParaRPr kumimoji="0" lang="en-US" altLang="zh-CN" sz="1800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x4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0110a</a:t>
            </a: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kumimoji="0" lang="en-US" altLang="zh-CN" sz="1800" b="0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en-US" altLang="zh-CN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x40110e</a:t>
            </a:r>
            <a:r>
              <a:rPr kumimoji="0" lang="zh-CN" altLang="en-US" sz="1800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两条指令的机器码如何解读？</a:t>
            </a:r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322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6F5041D-3669-3C4E-AD5E-478A3DC8C8D2}"/>
              </a:ext>
            </a:extLst>
          </p:cNvPr>
          <p:cNvSpPr/>
          <p:nvPr/>
        </p:nvSpPr>
        <p:spPr bwMode="auto">
          <a:xfrm>
            <a:off x="-744760" y="332656"/>
            <a:ext cx="2592288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99FCACA-672C-1640-9D30-A136CCEA82A0}"/>
              </a:ext>
            </a:extLst>
          </p:cNvPr>
          <p:cNvSpPr txBox="1">
            <a:spLocks/>
          </p:cNvSpPr>
          <p:nvPr/>
        </p:nvSpPr>
        <p:spPr bwMode="auto">
          <a:xfrm>
            <a:off x="335828" y="332656"/>
            <a:ext cx="1511700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寻址方式</a:t>
            </a:r>
          </a:p>
        </p:txBody>
      </p:sp>
      <p:sp>
        <p:nvSpPr>
          <p:cNvPr id="6" name="灯片编号占位符 15">
            <a:extLst>
              <a:ext uri="{FF2B5EF4-FFF2-40B4-BE49-F238E27FC236}">
                <a16:creationId xmlns:a16="http://schemas.microsoft.com/office/drawing/2014/main" id="{E1CB6A82-96F4-A441-A665-9FAC4A53A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D295AC-B5AA-4045-9A62-4AEE06225DD8}"/>
              </a:ext>
            </a:extLst>
          </p:cNvPr>
          <p:cNvSpPr txBox="1"/>
          <p:nvPr/>
        </p:nvSpPr>
        <p:spPr>
          <a:xfrm>
            <a:off x="1975413" y="398014"/>
            <a:ext cx="67197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练习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24990AD-59E9-3440-9683-CBF1428E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584"/>
              </p:ext>
            </p:extLst>
          </p:nvPr>
        </p:nvGraphicFramePr>
        <p:xfrm>
          <a:off x="334963" y="1268760"/>
          <a:ext cx="11485673" cy="2149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4276">
                  <a:extLst>
                    <a:ext uri="{9D8B030D-6E8A-4147-A177-3AD203B41FA5}">
                      <a16:colId xmlns:a16="http://schemas.microsoft.com/office/drawing/2014/main" val="2038718472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43380955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1899942063"/>
                    </a:ext>
                  </a:extLst>
                </a:gridCol>
                <a:gridCol w="2916721">
                  <a:extLst>
                    <a:ext uri="{9D8B030D-6E8A-4147-A177-3AD203B41FA5}">
                      <a16:colId xmlns:a16="http://schemas.microsoft.com/office/drawing/2014/main" val="2763310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Intel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AT&amp;T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地址计算公式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地址值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2000" b="0" i="0" dirty="0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2000" b="0" i="0" dirty="0">
                          <a:solidFill>
                            <a:srgbClr val="007F7F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0x8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i="1" dirty="0">
                        <a:solidFill>
                          <a:srgbClr val="007F7F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sz="2000" b="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rdx</a:t>
                      </a:r>
                      <a:r>
                        <a:rPr lang="en-US" altLang="zh-CN" sz="2000" b="0" i="0" dirty="0" err="1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en-US" altLang="zh-CN" sz="2000" b="0" i="0" dirty="0" err="1">
                          <a:solidFill>
                            <a:srgbClr val="005493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rcx</a:t>
                      </a: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latin typeface="Courier" pitchFamily="2" charset="0"/>
                          <a:ea typeface="Microsoft YaHei" panose="020B0503020204020204" pitchFamily="34" charset="-122"/>
                        </a:rPr>
                        <a:t>]</a:t>
                      </a:r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2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(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%rdx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3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%rcx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b="0" i="0" dirty="0">
                        <a:solidFill>
                          <a:schemeClr val="tx1"/>
                        </a:solidFill>
                        <a:latin typeface="Courier" pitchFamily="2" charset="0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0x80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(,%rdx,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  <a:cs typeface="Times New Roman" panose="02020603050405020304" pitchFamily="18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4999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8ADBC2-E050-6742-9518-4D6E6549F40C}"/>
              </a:ext>
            </a:extLst>
          </p:cNvPr>
          <p:cNvSpPr txBox="1"/>
          <p:nvPr/>
        </p:nvSpPr>
        <p:spPr>
          <a:xfrm>
            <a:off x="7883611" y="-43249"/>
            <a:ext cx="18473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endParaRPr kumimoji="0" lang="zh-CN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aphicFrame>
        <p:nvGraphicFramePr>
          <p:cNvPr id="15" name="Group 62">
            <a:extLst>
              <a:ext uri="{FF2B5EF4-FFF2-40B4-BE49-F238E27FC236}">
                <a16:creationId xmlns:a16="http://schemas.microsoft.com/office/drawing/2014/main" id="{B4E961AE-5708-C144-80A8-0CED01601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6235"/>
              </p:ext>
            </p:extLst>
          </p:nvPr>
        </p:nvGraphicFramePr>
        <p:xfrm>
          <a:off x="8724292" y="117681"/>
          <a:ext cx="2362200" cy="103632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rdx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rcx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">
            <a:extLst>
              <a:ext uri="{FF2B5EF4-FFF2-40B4-BE49-F238E27FC236}">
                <a16:creationId xmlns:a16="http://schemas.microsoft.com/office/drawing/2014/main" id="{126B4D94-C528-E445-B2FB-75C3E784A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06151"/>
              </p:ext>
            </p:extLst>
          </p:nvPr>
        </p:nvGraphicFramePr>
        <p:xfrm>
          <a:off x="381502" y="3796474"/>
          <a:ext cx="3048000" cy="229711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值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0xFF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0x104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0xAB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0x108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0x13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0x10C</a:t>
                      </a:r>
                    </a:p>
                  </a:txBody>
                  <a:tcPr marL="90000" marR="90000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0x11</a:t>
                      </a:r>
                    </a:p>
                  </a:txBody>
                  <a:tcPr marL="90000" marR="90000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Group 22">
            <a:extLst>
              <a:ext uri="{FF2B5EF4-FFF2-40B4-BE49-F238E27FC236}">
                <a16:creationId xmlns:a16="http://schemas.microsoft.com/office/drawing/2014/main" id="{C5E4C55A-CD3A-8845-8100-85B608801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48240"/>
              </p:ext>
            </p:extLst>
          </p:nvPr>
        </p:nvGraphicFramePr>
        <p:xfrm>
          <a:off x="3542476" y="3796474"/>
          <a:ext cx="2160240" cy="1905000"/>
        </p:xfrm>
        <a:graphic>
          <a:graphicData uri="http://schemas.openxmlformats.org/drawingml/2006/table">
            <a:tbl>
              <a:tblPr/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寄存器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值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eax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ecx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edx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7A1CDC10-BE5A-D04D-B170-ED4AD7A45ABC}"/>
              </a:ext>
            </a:extLst>
          </p:cNvPr>
          <p:cNvGrpSpPr/>
          <p:nvPr/>
        </p:nvGrpSpPr>
        <p:grpSpPr>
          <a:xfrm>
            <a:off x="5877036" y="3789040"/>
            <a:ext cx="5943600" cy="2664148"/>
            <a:chOff x="838200" y="2971800"/>
            <a:chExt cx="7239000" cy="3622675"/>
          </a:xfrm>
        </p:grpSpPr>
        <p:sp>
          <p:nvSpPr>
            <p:cNvPr id="21" name="Rectangle 39">
              <a:extLst>
                <a:ext uri="{FF2B5EF4-FFF2-40B4-BE49-F238E27FC236}">
                  <a16:creationId xmlns:a16="http://schemas.microsoft.com/office/drawing/2014/main" id="{823E0CAA-A182-8A44-8561-E4832EA0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FCEF02DA-8BCD-D74D-8018-98C35245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419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0x108</a:t>
              </a:r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B01AF102-A1CE-BE41-A126-ECC59F767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42">
              <a:extLst>
                <a:ext uri="{FF2B5EF4-FFF2-40B4-BE49-F238E27FC236}">
                  <a16:creationId xmlns:a16="http://schemas.microsoft.com/office/drawing/2014/main" id="{31B0C84D-7141-A24B-A477-24E3C2066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5594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260(%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ecx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edx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8" name="Rectangle 43">
              <a:extLst>
                <a:ext uri="{FF2B5EF4-FFF2-40B4-BE49-F238E27FC236}">
                  <a16:creationId xmlns:a16="http://schemas.microsoft.com/office/drawing/2014/main" id="{0BB9F256-7D86-5A46-B6C5-50D3A595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44">
              <a:extLst>
                <a:ext uri="{FF2B5EF4-FFF2-40B4-BE49-F238E27FC236}">
                  <a16:creationId xmlns:a16="http://schemas.microsoft.com/office/drawing/2014/main" id="{A4374901-E992-554F-BB8B-FEDEE8E1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60769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(%eax,%edx,4)</a:t>
              </a: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80AE415A-F805-C64E-BFC7-8384F9C8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D5B25ED9-163D-8345-B830-530CB4B8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52437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$0x108</a:t>
              </a:r>
            </a:p>
          </p:txBody>
        </p:sp>
        <p:sp>
          <p:nvSpPr>
            <p:cNvPr id="32" name="Rectangle 47">
              <a:extLst>
                <a:ext uri="{FF2B5EF4-FFF2-40B4-BE49-F238E27FC236}">
                  <a16:creationId xmlns:a16="http://schemas.microsoft.com/office/drawing/2014/main" id="{1677EADC-5D82-2243-9B45-E90817C7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48">
              <a:extLst>
                <a:ext uri="{FF2B5EF4-FFF2-40B4-BE49-F238E27FC236}">
                  <a16:creationId xmlns:a16="http://schemas.microsoft.com/office/drawing/2014/main" id="{5F81A641-3C20-094B-8E75-6D3FE491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685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" name="Rectangle 49">
              <a:extLst>
                <a:ext uri="{FF2B5EF4-FFF2-40B4-BE49-F238E27FC236}">
                  <a16:creationId xmlns:a16="http://schemas.microsoft.com/office/drawing/2014/main" id="{3733D4B9-8122-4A47-B095-420B20CC3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50">
              <a:extLst>
                <a:ext uri="{FF2B5EF4-FFF2-40B4-BE49-F238E27FC236}">
                  <a16:creationId xmlns:a16="http://schemas.microsoft.com/office/drawing/2014/main" id="{9DBF2FFD-4C33-3147-BD56-4F7ADDE6A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89325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%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eax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51">
              <a:extLst>
                <a:ext uri="{FF2B5EF4-FFF2-40B4-BE49-F238E27FC236}">
                  <a16:creationId xmlns:a16="http://schemas.microsoft.com/office/drawing/2014/main" id="{80F21554-E073-9948-90B7-E11236D7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700" y="2971800"/>
              <a:ext cx="3619500" cy="5175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值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52">
              <a:extLst>
                <a:ext uri="{FF2B5EF4-FFF2-40B4-BE49-F238E27FC236}">
                  <a16:creationId xmlns:a16="http://schemas.microsoft.com/office/drawing/2014/main" id="{F88E2477-263B-3448-A359-1C8A66C1C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971800"/>
              <a:ext cx="3619500" cy="517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操作数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60">
              <a:extLst>
                <a:ext uri="{FF2B5EF4-FFF2-40B4-BE49-F238E27FC236}">
                  <a16:creationId xmlns:a16="http://schemas.microsoft.com/office/drawing/2014/main" id="{36AA1872-790C-B146-8A3F-21789BC99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7700" y="2971800"/>
              <a:ext cx="0" cy="36226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5A2B4DA-3950-9F4F-A70B-7BC5C269550C}"/>
              </a:ext>
            </a:extLst>
          </p:cNvPr>
          <p:cNvCxnSpPr/>
          <p:nvPr/>
        </p:nvCxnSpPr>
        <p:spPr bwMode="auto">
          <a:xfrm>
            <a:off x="334963" y="3596668"/>
            <a:ext cx="115220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78511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58311</TotalTime>
  <Words>2397</Words>
  <Application>Microsoft Macintosh PowerPoint</Application>
  <PresentationFormat>宽屏</PresentationFormat>
  <Paragraphs>461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黑体</vt:lpstr>
      <vt:lpstr>Microsoft YaHei</vt:lpstr>
      <vt:lpstr>Microsoft YaHei</vt:lpstr>
      <vt:lpstr>Arial</vt:lpstr>
      <vt:lpstr>Arial Black</vt:lpstr>
      <vt:lpstr>Consolas</vt:lpstr>
      <vt:lpstr>Courier</vt:lpstr>
      <vt:lpstr>Times New Roman</vt:lpstr>
      <vt:lpstr>Wingdings</vt:lpstr>
      <vt:lpstr>Wingdings 2</vt:lpstr>
      <vt:lpstr>默认设计模板</vt:lpstr>
      <vt:lpstr>计算机原理与系统 07 程序的机器表示II 数据传送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Jingtao FAN</cp:lastModifiedBy>
  <cp:revision>3305</cp:revision>
  <cp:lastPrinted>2019-07-03T00:25:39Z</cp:lastPrinted>
  <dcterms:modified xsi:type="dcterms:W3CDTF">2022-03-13T14:19:20Z</dcterms:modified>
</cp:coreProperties>
</file>