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07" r:id="rId2"/>
    <p:sldId id="1115" r:id="rId3"/>
    <p:sldId id="1069" r:id="rId4"/>
    <p:sldId id="1143" r:id="rId5"/>
    <p:sldId id="1144" r:id="rId6"/>
    <p:sldId id="1116" r:id="rId7"/>
    <p:sldId id="1114" r:id="rId8"/>
    <p:sldId id="1145" r:id="rId9"/>
    <p:sldId id="1146" r:id="rId10"/>
    <p:sldId id="1149" r:id="rId11"/>
    <p:sldId id="1147" r:id="rId12"/>
    <p:sldId id="1150" r:id="rId13"/>
    <p:sldId id="1148" r:id="rId14"/>
    <p:sldId id="1151" r:id="rId15"/>
    <p:sldId id="1152" r:id="rId16"/>
    <p:sldId id="1153" r:id="rId17"/>
    <p:sldId id="1157" r:id="rId18"/>
    <p:sldId id="1154" r:id="rId19"/>
    <p:sldId id="1117" r:id="rId20"/>
    <p:sldId id="1155" r:id="rId21"/>
    <p:sldId id="1156" r:id="rId22"/>
    <p:sldId id="938" r:id="rId23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F7F"/>
    <a:srgbClr val="005493"/>
    <a:srgbClr val="6B0874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 autoAdjust="0"/>
    <p:restoredTop sz="96405" autoAdjust="0"/>
  </p:normalViewPr>
  <p:slideViewPr>
    <p:cSldViewPr>
      <p:cViewPr varScale="1">
        <p:scale>
          <a:sx n="65" d="100"/>
          <a:sy n="65" d="100"/>
        </p:scale>
        <p:origin x="66" y="1110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5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57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5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21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0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227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1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1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89466" y="2205504"/>
            <a:ext cx="961306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程序的机器表示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算数逻辑运算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6B747-87EA-2E49-9EC5-5CADFB79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83"/>
          <a:stretch/>
        </p:blipFill>
        <p:spPr bwMode="auto">
          <a:xfrm>
            <a:off x="455712" y="938936"/>
            <a:ext cx="11280576" cy="15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BD965BE0-6BC1-E34C-AD28-9BC851FFE29F}"/>
              </a:ext>
            </a:extLst>
          </p:cNvPr>
          <p:cNvSpPr txBox="1"/>
          <p:nvPr/>
        </p:nvSpPr>
        <p:spPr>
          <a:xfrm>
            <a:off x="6348028" y="364304"/>
            <a:ext cx="511256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C00000"/>
                </a:solidFill>
              </a:rPr>
              <a:t>操作数不可以是立即数！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DC842B-7E5B-0847-BEEA-2EC991AE6826}"/>
              </a:ext>
            </a:extLst>
          </p:cNvPr>
          <p:cNvSpPr txBox="1"/>
          <p:nvPr/>
        </p:nvSpPr>
        <p:spPr>
          <a:xfrm>
            <a:off x="2027548" y="2718236"/>
            <a:ext cx="81369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2pPr lvl="1" algn="l">
              <a:defRPr b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当结果的高半部分不等于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 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31CC0D-F815-0E46-8949-30D220FDED6E}"/>
              </a:ext>
            </a:extLst>
          </p:cNvPr>
          <p:cNvSpPr txBox="1"/>
          <p:nvPr/>
        </p:nvSpPr>
        <p:spPr>
          <a:xfrm>
            <a:off x="900251" y="3417498"/>
            <a:ext cx="9581444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cinttypes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//#include &lt;</a:t>
            </a:r>
            <a:r>
              <a:rPr lang="en-US" altLang="zh-CN" sz="20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inttypes.h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__int128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store_upod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x * 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261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902E10-AC5A-5046-8B0E-D37C588ADB3E}"/>
              </a:ext>
            </a:extLst>
          </p:cNvPr>
          <p:cNvSpPr txBox="1"/>
          <p:nvPr/>
        </p:nvSpPr>
        <p:spPr>
          <a:xfrm>
            <a:off x="1919536" y="116632"/>
            <a:ext cx="9581444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cinttypes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//#include &lt;</a:t>
            </a:r>
            <a:r>
              <a:rPr lang="en-US" altLang="zh-CN" sz="20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inttypes.h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__int128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store_upod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x * 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4F0A4F-B1E6-3D46-97CA-EF8F9CAA5DCC}"/>
              </a:ext>
            </a:extLst>
          </p:cNvPr>
          <p:cNvSpPr txBox="1"/>
          <p:nvPr/>
        </p:nvSpPr>
        <p:spPr>
          <a:xfrm>
            <a:off x="731404" y="3123619"/>
            <a:ext cx="5364596" cy="30469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store_upod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(unsigned __int128*, unsigned long, unsigned 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5A862C-D5B8-EF45-84FD-CD2990E253B0}"/>
              </a:ext>
            </a:extLst>
          </p:cNvPr>
          <p:cNvSpPr txBox="1"/>
          <p:nvPr/>
        </p:nvSpPr>
        <p:spPr>
          <a:xfrm>
            <a:off x="6312024" y="3123619"/>
            <a:ext cx="5545014" cy="30469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store_upod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(unsigned __int128*, unsigned long, unsigned 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mulq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15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6B747-87EA-2E49-9EC5-5CADFB79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7" b="23551"/>
          <a:stretch/>
        </p:blipFill>
        <p:spPr bwMode="auto">
          <a:xfrm>
            <a:off x="455712" y="1664804"/>
            <a:ext cx="11280576" cy="24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BD965BE0-6BC1-E34C-AD28-9BC851FFE29F}"/>
              </a:ext>
            </a:extLst>
          </p:cNvPr>
          <p:cNvSpPr txBox="1"/>
          <p:nvPr/>
        </p:nvSpPr>
        <p:spPr>
          <a:xfrm>
            <a:off x="6348028" y="364304"/>
            <a:ext cx="511256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C00000"/>
                </a:solidFill>
              </a:rPr>
              <a:t>操作数不可以是立即数！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6033DB3-118A-1C49-9AC8-7D286A2D4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93"/>
          <a:stretch/>
        </p:blipFill>
        <p:spPr bwMode="auto">
          <a:xfrm>
            <a:off x="455712" y="938936"/>
            <a:ext cx="11280576" cy="7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06A809-87E3-4F4D-BB61-40C944B04780}"/>
              </a:ext>
            </a:extLst>
          </p:cNvPr>
          <p:cNvSpPr txBox="1"/>
          <p:nvPr/>
        </p:nvSpPr>
        <p:spPr>
          <a:xfrm>
            <a:off x="2027548" y="4155467"/>
            <a:ext cx="81369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2pPr lvl="1" algn="l">
              <a:defRPr b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不改变标志位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799B1F-6DE1-3340-8118-468236542B06}"/>
              </a:ext>
            </a:extLst>
          </p:cNvPr>
          <p:cNvSpPr txBox="1"/>
          <p:nvPr/>
        </p:nvSpPr>
        <p:spPr>
          <a:xfrm>
            <a:off x="803412" y="4557846"/>
            <a:ext cx="10585176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remdiv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pr){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 = x /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x %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q;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*pr = r;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381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89BA46-C6C4-344C-A26B-EFC70732CA41}"/>
              </a:ext>
            </a:extLst>
          </p:cNvPr>
          <p:cNvSpPr txBox="1"/>
          <p:nvPr/>
        </p:nvSpPr>
        <p:spPr>
          <a:xfrm>
            <a:off x="1615061" y="440668"/>
            <a:ext cx="10585176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remdiv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pr){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 = x /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x %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q;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*pr = r;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E1BE58-F2EB-104E-AFE9-AEDAFE98789C}"/>
              </a:ext>
            </a:extLst>
          </p:cNvPr>
          <p:cNvSpPr txBox="1"/>
          <p:nvPr/>
        </p:nvSpPr>
        <p:spPr>
          <a:xfrm>
            <a:off x="335828" y="2952891"/>
            <a:ext cx="5760172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remdiv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long*, long long*):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cqo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idiv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283801-817A-E14E-86E5-DC2137651BD8}"/>
              </a:ext>
            </a:extLst>
          </p:cNvPr>
          <p:cNvSpPr txBox="1"/>
          <p:nvPr/>
        </p:nvSpPr>
        <p:spPr>
          <a:xfrm>
            <a:off x="6096000" y="2954733"/>
            <a:ext cx="5761038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remdiv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long*, long long*):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%r8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cqto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idivq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494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逻辑运算：或与非移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45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97" name="表格 2">
            <a:extLst>
              <a:ext uri="{FF2B5EF4-FFF2-40B4-BE49-F238E27FC236}">
                <a16:creationId xmlns:a16="http://schemas.microsoft.com/office/drawing/2014/main" id="{3A1A4FBF-504F-994C-892C-72DA2898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61746"/>
              </p:ext>
            </p:extLst>
          </p:nvPr>
        </p:nvGraphicFramePr>
        <p:xfrm>
          <a:off x="335828" y="1072297"/>
          <a:ext cx="1152121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5816">
                  <a:extLst>
                    <a:ext uri="{9D8B030D-6E8A-4147-A177-3AD203B41FA5}">
                      <a16:colId xmlns:a16="http://schemas.microsoft.com/office/drawing/2014/main" val="3784426458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104795529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27033928"/>
                    </a:ext>
                  </a:extLst>
                </a:gridCol>
                <a:gridCol w="4752926">
                  <a:extLst>
                    <a:ext uri="{9D8B030D-6E8A-4147-A177-3AD203B41FA5}">
                      <a16:colId xmlns:a16="http://schemas.microsoft.com/office/drawing/2014/main" val="157540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Intel</a:t>
                      </a:r>
                      <a:r>
                        <a:rPr lang="zh-CN" altLang="en-US" dirty="0"/>
                        <a:t> 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AT&amp;T</a:t>
                      </a:r>
                      <a:r>
                        <a:rPr lang="zh-CN" altLang="en-US" dirty="0"/>
                        <a:t>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逻辑左移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①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移动位数，只能是立即数或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cl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</a:t>
                      </a:r>
                      <a:endParaRPr lang="en-US" altLang="zh-CN" sz="2400" b="1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②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/cl,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低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位是实际移动量</a:t>
                      </a:r>
                      <a:endParaRPr lang="en-US" altLang="zh-CN" sz="2400" b="1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③r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位，则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w=2</a:t>
                      </a:r>
                      <a:r>
                        <a:rPr lang="en-US" altLang="zh-CN" sz="2400" b="1" baseline="3000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sz="2400" b="1" baseline="30000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2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算数左移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68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逻辑右移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7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算数右移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97390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C638303-84D0-2249-A27D-C8E744D91982}"/>
              </a:ext>
            </a:extLst>
          </p:cNvPr>
          <p:cNvSpPr txBox="1"/>
          <p:nvPr/>
        </p:nvSpPr>
        <p:spPr>
          <a:xfrm>
            <a:off x="8693062" y="354210"/>
            <a:ext cx="2999539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均影响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CF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OF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9" name="组合 101">
            <a:extLst>
              <a:ext uri="{FF2B5EF4-FFF2-40B4-BE49-F238E27FC236}">
                <a16:creationId xmlns:a16="http://schemas.microsoft.com/office/drawing/2014/main" id="{DDB30313-1806-0D45-A364-34C9F1CA6BF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456511" y="3256550"/>
            <a:ext cx="7320964" cy="1029089"/>
            <a:chOff x="1338481" y="4886320"/>
            <a:chExt cx="7329035" cy="1030517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382A1DC-4C7C-4B46-A9B9-4542C147EA4C}"/>
                </a:ext>
              </a:extLst>
            </p:cNvPr>
            <p:cNvSpPr/>
            <p:nvPr/>
          </p:nvSpPr>
          <p:spPr bwMode="auto">
            <a:xfrm rot="10800000">
              <a:off x="704390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43" name="直接箭头连接符 103">
              <a:extLst>
                <a:ext uri="{FF2B5EF4-FFF2-40B4-BE49-F238E27FC236}">
                  <a16:creationId xmlns:a16="http://schemas.microsoft.com/office/drawing/2014/main" id="{6EC58AC8-C86A-ED44-A91A-154E140CCAEF}"/>
                </a:ext>
              </a:extLst>
            </p:cNvPr>
            <p:cNvCxnSpPr/>
            <p:nvPr/>
          </p:nvCxnSpPr>
          <p:spPr bwMode="auto">
            <a:xfrm rot="10800000" flipH="1">
              <a:off x="7499188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矩形 104">
              <a:extLst>
                <a:ext uri="{FF2B5EF4-FFF2-40B4-BE49-F238E27FC236}">
                  <a16:creationId xmlns:a16="http://schemas.microsoft.com/office/drawing/2014/main" id="{5C574B6F-D322-3C49-8853-2546EAA1E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38481" y="5260065"/>
              <a:ext cx="609600" cy="656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 dirty="0">
                  <a:solidFill>
                    <a:srgbClr val="006600"/>
                  </a:solidFill>
                </a:rPr>
                <a:t>0</a:t>
              </a:r>
              <a:endParaRPr lang="zh-CN" altLang="en-US" sz="2800" b="1" dirty="0">
                <a:solidFill>
                  <a:srgbClr val="00660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07CCABEB-17F5-6043-8DDF-3402FC4B602A}"/>
                </a:ext>
              </a:extLst>
            </p:cNvPr>
            <p:cNvSpPr/>
            <p:nvPr/>
          </p:nvSpPr>
          <p:spPr bwMode="auto">
            <a:xfrm rot="10800000">
              <a:off x="6361732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46" name="直接箭头连接符 106">
              <a:extLst>
                <a:ext uri="{FF2B5EF4-FFF2-40B4-BE49-F238E27FC236}">
                  <a16:creationId xmlns:a16="http://schemas.microsoft.com/office/drawing/2014/main" id="{A84C9654-B82B-8248-8320-FD8511B73E79}"/>
                </a:ext>
              </a:extLst>
            </p:cNvPr>
            <p:cNvCxnSpPr/>
            <p:nvPr/>
          </p:nvCxnSpPr>
          <p:spPr bwMode="auto">
            <a:xfrm rot="10800000" flipH="1">
              <a:off x="6821368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658CF44-D90D-9D47-95D2-1FF4D52F9764}"/>
                </a:ext>
              </a:extLst>
            </p:cNvPr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矩形 108">
              <a:extLst>
                <a:ext uri="{FF2B5EF4-FFF2-40B4-BE49-F238E27FC236}">
                  <a16:creationId xmlns:a16="http://schemas.microsoft.com/office/drawing/2014/main" id="{02A6B00C-EEEB-A942-BB21-D5A070C7C3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912333" y="4886320"/>
              <a:ext cx="755183" cy="498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CF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AB8E6814-44E2-2F4D-87B4-46DB460D8F0F}"/>
                </a:ext>
              </a:extLst>
            </p:cNvPr>
            <p:cNvSpPr/>
            <p:nvPr/>
          </p:nvSpPr>
          <p:spPr bwMode="auto">
            <a:xfrm rot="10800000">
              <a:off x="5684847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0" name="直接箭头连接符 110">
              <a:extLst>
                <a:ext uri="{FF2B5EF4-FFF2-40B4-BE49-F238E27FC236}">
                  <a16:creationId xmlns:a16="http://schemas.microsoft.com/office/drawing/2014/main" id="{741E5663-068C-EE45-945F-862353B2408B}"/>
                </a:ext>
              </a:extLst>
            </p:cNvPr>
            <p:cNvCxnSpPr/>
            <p:nvPr/>
          </p:nvCxnSpPr>
          <p:spPr bwMode="auto">
            <a:xfrm rot="10800000" flipH="1">
              <a:off x="6143547" y="5634199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C26844C-6034-B448-A20B-34578173B263}"/>
                </a:ext>
              </a:extLst>
            </p:cNvPr>
            <p:cNvSpPr/>
            <p:nvPr/>
          </p:nvSpPr>
          <p:spPr bwMode="auto">
            <a:xfrm rot="10800000">
              <a:off x="4987494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2" name="直接箭头连接符 112">
              <a:extLst>
                <a:ext uri="{FF2B5EF4-FFF2-40B4-BE49-F238E27FC236}">
                  <a16:creationId xmlns:a16="http://schemas.microsoft.com/office/drawing/2014/main" id="{EB4F0DAA-E8FC-5B42-BBBF-6083E0363304}"/>
                </a:ext>
              </a:extLst>
            </p:cNvPr>
            <p:cNvCxnSpPr/>
            <p:nvPr/>
          </p:nvCxnSpPr>
          <p:spPr bwMode="auto">
            <a:xfrm rot="10800000" flipH="1">
              <a:off x="5446678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B93F71F-2557-A246-B5DB-B993146DDFCC}"/>
                </a:ext>
              </a:extLst>
            </p:cNvPr>
            <p:cNvSpPr/>
            <p:nvPr/>
          </p:nvSpPr>
          <p:spPr bwMode="auto">
            <a:xfrm rot="10800000">
              <a:off x="4304655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4" name="直接箭头连接符 114">
              <a:extLst>
                <a:ext uri="{FF2B5EF4-FFF2-40B4-BE49-F238E27FC236}">
                  <a16:creationId xmlns:a16="http://schemas.microsoft.com/office/drawing/2014/main" id="{627D3BA4-3232-8946-AA4B-2E919D41BBB7}"/>
                </a:ext>
              </a:extLst>
            </p:cNvPr>
            <p:cNvCxnSpPr/>
            <p:nvPr/>
          </p:nvCxnSpPr>
          <p:spPr bwMode="auto">
            <a:xfrm rot="10800000" flipH="1">
              <a:off x="4764095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F87D5A43-0FA9-0945-9F7B-D99578EFCC39}"/>
                </a:ext>
              </a:extLst>
            </p:cNvPr>
            <p:cNvSpPr/>
            <p:nvPr/>
          </p:nvSpPr>
          <p:spPr bwMode="auto">
            <a:xfrm rot="10800000">
              <a:off x="3627770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6" name="直接箭头连接符 116">
              <a:extLst>
                <a:ext uri="{FF2B5EF4-FFF2-40B4-BE49-F238E27FC236}">
                  <a16:creationId xmlns:a16="http://schemas.microsoft.com/office/drawing/2014/main" id="{D71AAC0C-7F4A-E647-A9BA-7D9D828AAA52}"/>
                </a:ext>
              </a:extLst>
            </p:cNvPr>
            <p:cNvCxnSpPr/>
            <p:nvPr/>
          </p:nvCxnSpPr>
          <p:spPr bwMode="auto">
            <a:xfrm rot="10800000" flipH="1">
              <a:off x="4083099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009A872-B2F3-F747-A615-C060D7CC23CD}"/>
                </a:ext>
              </a:extLst>
            </p:cNvPr>
            <p:cNvSpPr/>
            <p:nvPr/>
          </p:nvSpPr>
          <p:spPr bwMode="auto">
            <a:xfrm rot="10800000">
              <a:off x="2948219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8" name="直接箭头连接符 118">
              <a:extLst>
                <a:ext uri="{FF2B5EF4-FFF2-40B4-BE49-F238E27FC236}">
                  <a16:creationId xmlns:a16="http://schemas.microsoft.com/office/drawing/2014/main" id="{90115A78-75E5-DA47-B3FF-4BA16D562732}"/>
                </a:ext>
              </a:extLst>
            </p:cNvPr>
            <p:cNvCxnSpPr/>
            <p:nvPr/>
          </p:nvCxnSpPr>
          <p:spPr bwMode="auto">
            <a:xfrm rot="10800000" flipH="1">
              <a:off x="3403691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1CE2EFF-4910-A446-BEBC-D7B1DDCF6448}"/>
                </a:ext>
              </a:extLst>
            </p:cNvPr>
            <p:cNvSpPr/>
            <p:nvPr/>
          </p:nvSpPr>
          <p:spPr bwMode="auto">
            <a:xfrm rot="10800000">
              <a:off x="226141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60" name="直接箭头连接符 120">
              <a:extLst>
                <a:ext uri="{FF2B5EF4-FFF2-40B4-BE49-F238E27FC236}">
                  <a16:creationId xmlns:a16="http://schemas.microsoft.com/office/drawing/2014/main" id="{40D2FD5E-C4DA-B143-A16E-256AD538919B}"/>
                </a:ext>
              </a:extLst>
            </p:cNvPr>
            <p:cNvCxnSpPr/>
            <p:nvPr/>
          </p:nvCxnSpPr>
          <p:spPr bwMode="auto">
            <a:xfrm rot="10800000" flipH="1">
              <a:off x="2721108" y="5634199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21">
              <a:extLst>
                <a:ext uri="{FF2B5EF4-FFF2-40B4-BE49-F238E27FC236}">
                  <a16:creationId xmlns:a16="http://schemas.microsoft.com/office/drawing/2014/main" id="{39FA1B64-9F5B-AC4A-A0FF-3EA04A99DAEC}"/>
                </a:ext>
              </a:extLst>
            </p:cNvPr>
            <p:cNvCxnSpPr/>
            <p:nvPr/>
          </p:nvCxnSpPr>
          <p:spPr bwMode="auto">
            <a:xfrm rot="10800000" flipH="1">
              <a:off x="1833750" y="5637375"/>
              <a:ext cx="685758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组合 1">
            <a:extLst>
              <a:ext uri="{FF2B5EF4-FFF2-40B4-BE49-F238E27FC236}">
                <a16:creationId xmlns:a16="http://schemas.microsoft.com/office/drawing/2014/main" id="{55E3A2DF-665F-9B48-B60E-53BAFE85A6AD}"/>
              </a:ext>
            </a:extLst>
          </p:cNvPr>
          <p:cNvGrpSpPr>
            <a:grpSpLocks/>
          </p:cNvGrpSpPr>
          <p:nvPr/>
        </p:nvGrpSpPr>
        <p:grpSpPr bwMode="auto">
          <a:xfrm>
            <a:off x="3456511" y="4419307"/>
            <a:ext cx="7320964" cy="1178141"/>
            <a:chOff x="1338481" y="5260065"/>
            <a:chExt cx="7329034" cy="117973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CB381A5-9087-324E-BD72-160668B6EA6B}"/>
                </a:ext>
              </a:extLst>
            </p:cNvPr>
            <p:cNvSpPr/>
            <p:nvPr/>
          </p:nvSpPr>
          <p:spPr bwMode="auto">
            <a:xfrm rot="10800000">
              <a:off x="704390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23" name="直接箭头连接符 8">
              <a:extLst>
                <a:ext uri="{FF2B5EF4-FFF2-40B4-BE49-F238E27FC236}">
                  <a16:creationId xmlns:a16="http://schemas.microsoft.com/office/drawing/2014/main" id="{DFEBF5F3-B57E-9245-B858-7E9CA2FA5C26}"/>
                </a:ext>
              </a:extLst>
            </p:cNvPr>
            <p:cNvCxnSpPr/>
            <p:nvPr/>
          </p:nvCxnSpPr>
          <p:spPr bwMode="auto">
            <a:xfrm rot="10800000" flipH="1">
              <a:off x="7499187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9">
              <a:extLst>
                <a:ext uri="{FF2B5EF4-FFF2-40B4-BE49-F238E27FC236}">
                  <a16:creationId xmlns:a16="http://schemas.microsoft.com/office/drawing/2014/main" id="{3A906A0A-4B81-3E40-A42A-AAC0CE90A9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38481" y="5260065"/>
              <a:ext cx="609600" cy="656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0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D25BF84-D6AD-B943-83D2-CDDB4591883E}"/>
                </a:ext>
              </a:extLst>
            </p:cNvPr>
            <p:cNvSpPr/>
            <p:nvPr/>
          </p:nvSpPr>
          <p:spPr bwMode="auto">
            <a:xfrm rot="10800000">
              <a:off x="6361732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26" name="直接箭头连接符 11">
              <a:extLst>
                <a:ext uri="{FF2B5EF4-FFF2-40B4-BE49-F238E27FC236}">
                  <a16:creationId xmlns:a16="http://schemas.microsoft.com/office/drawing/2014/main" id="{4221ABB5-67D3-0A46-9B25-4297CC603FD7}"/>
                </a:ext>
              </a:extLst>
            </p:cNvPr>
            <p:cNvCxnSpPr/>
            <p:nvPr/>
          </p:nvCxnSpPr>
          <p:spPr bwMode="auto">
            <a:xfrm rot="10800000" flipH="1">
              <a:off x="6818192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D489E-8801-B24B-AC8A-D0BD2D832DC0}"/>
                </a:ext>
              </a:extLst>
            </p:cNvPr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57FA445E-EA35-134F-A6B8-89B23D6E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32" y="5940871"/>
              <a:ext cx="755183" cy="498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CF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CCE6179-05BB-934C-96B6-FBBBAD53A2F9}"/>
                </a:ext>
              </a:extLst>
            </p:cNvPr>
            <p:cNvSpPr/>
            <p:nvPr/>
          </p:nvSpPr>
          <p:spPr bwMode="auto">
            <a:xfrm rot="10800000">
              <a:off x="5684847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0" name="直接箭头连接符 15">
              <a:extLst>
                <a:ext uri="{FF2B5EF4-FFF2-40B4-BE49-F238E27FC236}">
                  <a16:creationId xmlns:a16="http://schemas.microsoft.com/office/drawing/2014/main" id="{DBF645B4-3E54-D247-BB8A-A2D7DDE2A75C}"/>
                </a:ext>
              </a:extLst>
            </p:cNvPr>
            <p:cNvCxnSpPr/>
            <p:nvPr/>
          </p:nvCxnSpPr>
          <p:spPr bwMode="auto">
            <a:xfrm rot="10800000" flipH="1">
              <a:off x="6140371" y="5637961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F929D00-F3C4-D54A-93DD-EB57D482CEA9}"/>
                </a:ext>
              </a:extLst>
            </p:cNvPr>
            <p:cNvSpPr/>
            <p:nvPr/>
          </p:nvSpPr>
          <p:spPr bwMode="auto">
            <a:xfrm rot="10800000">
              <a:off x="4987494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2" name="直接箭头连接符 17">
              <a:extLst>
                <a:ext uri="{FF2B5EF4-FFF2-40B4-BE49-F238E27FC236}">
                  <a16:creationId xmlns:a16="http://schemas.microsoft.com/office/drawing/2014/main" id="{B10F340E-1F2F-FA42-A1BF-013FA1C10869}"/>
                </a:ext>
              </a:extLst>
            </p:cNvPr>
            <p:cNvCxnSpPr/>
            <p:nvPr/>
          </p:nvCxnSpPr>
          <p:spPr bwMode="auto">
            <a:xfrm rot="10800000" flipH="1">
              <a:off x="5443502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459BA61-A831-D145-87FA-55063D85E69D}"/>
                </a:ext>
              </a:extLst>
            </p:cNvPr>
            <p:cNvSpPr/>
            <p:nvPr/>
          </p:nvSpPr>
          <p:spPr bwMode="auto">
            <a:xfrm rot="10800000">
              <a:off x="4304655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4" name="直接箭头连接符 19">
              <a:extLst>
                <a:ext uri="{FF2B5EF4-FFF2-40B4-BE49-F238E27FC236}">
                  <a16:creationId xmlns:a16="http://schemas.microsoft.com/office/drawing/2014/main" id="{19837181-13DF-694B-9282-129A48F410E1}"/>
                </a:ext>
              </a:extLst>
            </p:cNvPr>
            <p:cNvCxnSpPr/>
            <p:nvPr/>
          </p:nvCxnSpPr>
          <p:spPr bwMode="auto">
            <a:xfrm rot="10800000" flipH="1">
              <a:off x="4760919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9A7826F-6233-5147-96F8-0422182A6748}"/>
                </a:ext>
              </a:extLst>
            </p:cNvPr>
            <p:cNvSpPr/>
            <p:nvPr/>
          </p:nvSpPr>
          <p:spPr bwMode="auto">
            <a:xfrm rot="10800000">
              <a:off x="3627770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6" name="直接箭头连接符 21">
              <a:extLst>
                <a:ext uri="{FF2B5EF4-FFF2-40B4-BE49-F238E27FC236}">
                  <a16:creationId xmlns:a16="http://schemas.microsoft.com/office/drawing/2014/main" id="{1FBA4855-407B-B74D-AC53-9303A64E3732}"/>
                </a:ext>
              </a:extLst>
            </p:cNvPr>
            <p:cNvCxnSpPr/>
            <p:nvPr/>
          </p:nvCxnSpPr>
          <p:spPr bwMode="auto">
            <a:xfrm rot="10800000" flipH="1">
              <a:off x="4083098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5E39CC90-8D50-E44B-9AE3-01654966130B}"/>
                </a:ext>
              </a:extLst>
            </p:cNvPr>
            <p:cNvSpPr/>
            <p:nvPr/>
          </p:nvSpPr>
          <p:spPr bwMode="auto">
            <a:xfrm rot="10800000">
              <a:off x="2948219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8" name="直接箭头连接符 23">
              <a:extLst>
                <a:ext uri="{FF2B5EF4-FFF2-40B4-BE49-F238E27FC236}">
                  <a16:creationId xmlns:a16="http://schemas.microsoft.com/office/drawing/2014/main" id="{DFBF1CF5-F9FB-0449-A84C-AE2BEA0F26B2}"/>
                </a:ext>
              </a:extLst>
            </p:cNvPr>
            <p:cNvCxnSpPr/>
            <p:nvPr/>
          </p:nvCxnSpPr>
          <p:spPr bwMode="auto">
            <a:xfrm rot="10800000" flipH="1">
              <a:off x="3403690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E8CB270-8959-814C-8902-8CBDDCDC7F9F}"/>
                </a:ext>
              </a:extLst>
            </p:cNvPr>
            <p:cNvSpPr/>
            <p:nvPr/>
          </p:nvSpPr>
          <p:spPr bwMode="auto">
            <a:xfrm rot="10800000">
              <a:off x="226141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40" name="直接箭头连接符 25">
              <a:extLst>
                <a:ext uri="{FF2B5EF4-FFF2-40B4-BE49-F238E27FC236}">
                  <a16:creationId xmlns:a16="http://schemas.microsoft.com/office/drawing/2014/main" id="{71A8FCF6-0E95-A04B-BEB9-B8906DDB9CB8}"/>
                </a:ext>
              </a:extLst>
            </p:cNvPr>
            <p:cNvCxnSpPr/>
            <p:nvPr/>
          </p:nvCxnSpPr>
          <p:spPr bwMode="auto">
            <a:xfrm rot="10800000" flipH="1">
              <a:off x="2717933" y="5637961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直接箭头连接符 26">
              <a:extLst>
                <a:ext uri="{FF2B5EF4-FFF2-40B4-BE49-F238E27FC236}">
                  <a16:creationId xmlns:a16="http://schemas.microsoft.com/office/drawing/2014/main" id="{EA889E9A-3248-2241-B1E3-10C111A8FE5D}"/>
                </a:ext>
              </a:extLst>
            </p:cNvPr>
            <p:cNvCxnSpPr/>
            <p:nvPr/>
          </p:nvCxnSpPr>
          <p:spPr bwMode="auto">
            <a:xfrm rot="10800000" flipH="1">
              <a:off x="1833750" y="5641136"/>
              <a:ext cx="685758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5CDA5AC-D03C-E44D-8A67-44CC73F92CA9}"/>
              </a:ext>
            </a:extLst>
          </p:cNvPr>
          <p:cNvGrpSpPr>
            <a:grpSpLocks/>
          </p:cNvGrpSpPr>
          <p:nvPr/>
        </p:nvGrpSpPr>
        <p:grpSpPr bwMode="auto">
          <a:xfrm>
            <a:off x="4379360" y="5702940"/>
            <a:ext cx="6398115" cy="1061236"/>
            <a:chOff x="1809114" y="4264471"/>
            <a:chExt cx="6406102" cy="1062719"/>
          </a:xfrm>
        </p:grpSpPr>
        <p:grpSp>
          <p:nvGrpSpPr>
            <p:cNvPr id="102" name="组合 27">
              <a:extLst>
                <a:ext uri="{FF2B5EF4-FFF2-40B4-BE49-F238E27FC236}">
                  <a16:creationId xmlns:a16="http://schemas.microsoft.com/office/drawing/2014/main" id="{E1932BB1-0230-7347-AE04-1EB91852B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9114" y="4264472"/>
              <a:ext cx="6406102" cy="1062718"/>
              <a:chOff x="2261414" y="5424344"/>
              <a:chExt cx="6406100" cy="1062469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F262E57-7011-964F-AEE0-4A9F617FDEA7}"/>
                  </a:ext>
                </a:extLst>
              </p:cNvPr>
              <p:cNvSpPr/>
              <p:nvPr/>
            </p:nvSpPr>
            <p:spPr bwMode="auto">
              <a:xfrm rot="10800000">
                <a:off x="7043902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5" name="直接箭头连接符 29">
                <a:extLst>
                  <a:ext uri="{FF2B5EF4-FFF2-40B4-BE49-F238E27FC236}">
                    <a16:creationId xmlns:a16="http://schemas.microsoft.com/office/drawing/2014/main" id="{F098FBF4-9EEF-5C4B-AD4C-65A9D3A1AB12}"/>
                  </a:ext>
                </a:extLst>
              </p:cNvPr>
              <p:cNvCxnSpPr/>
              <p:nvPr/>
            </p:nvCxnSpPr>
            <p:spPr bwMode="auto">
              <a:xfrm rot="10800000" flipH="1">
                <a:off x="7499016" y="5637701"/>
                <a:ext cx="51121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AC51783-4F1F-1D46-8358-8455C1D20E9E}"/>
                  </a:ext>
                </a:extLst>
              </p:cNvPr>
              <p:cNvSpPr/>
              <p:nvPr/>
            </p:nvSpPr>
            <p:spPr bwMode="auto">
              <a:xfrm rot="10800000">
                <a:off x="6361730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7" name="直接箭头连接符 32">
                <a:extLst>
                  <a:ext uri="{FF2B5EF4-FFF2-40B4-BE49-F238E27FC236}">
                    <a16:creationId xmlns:a16="http://schemas.microsoft.com/office/drawing/2014/main" id="{10DA9BD4-121D-634C-A42E-6D8B50E89426}"/>
                  </a:ext>
                </a:extLst>
              </p:cNvPr>
              <p:cNvCxnSpPr/>
              <p:nvPr/>
            </p:nvCxnSpPr>
            <p:spPr bwMode="auto">
              <a:xfrm rot="10800000" flipH="1">
                <a:off x="6817921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24A8E21-DA48-A64D-9066-DDEDBCD63E97}"/>
                  </a:ext>
                </a:extLst>
              </p:cNvPr>
              <p:cNvSpPr/>
              <p:nvPr/>
            </p:nvSpPr>
            <p:spPr bwMode="auto">
              <a:xfrm rot="10800000">
                <a:off x="8023833" y="5424345"/>
                <a:ext cx="532178" cy="40630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" name="矩形 34">
                <a:extLst>
                  <a:ext uri="{FF2B5EF4-FFF2-40B4-BE49-F238E27FC236}">
                    <a16:creationId xmlns:a16="http://schemas.microsoft.com/office/drawing/2014/main" id="{6177CECC-05FF-3346-94B1-F5C5EC86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2332" y="5988003"/>
                <a:ext cx="755182" cy="49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2800" b="1" dirty="0">
                    <a:solidFill>
                      <a:srgbClr val="006600"/>
                    </a:solidFill>
                  </a:rPr>
                  <a:t>CF</a:t>
                </a:r>
                <a:endParaRPr lang="zh-CN" altLang="en-US" sz="28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D285D17F-99B0-AB45-ADEA-C773A2E78905}"/>
                  </a:ext>
                </a:extLst>
              </p:cNvPr>
              <p:cNvSpPr/>
              <p:nvPr/>
            </p:nvSpPr>
            <p:spPr bwMode="auto">
              <a:xfrm rot="10800000">
                <a:off x="5684846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1" name="直接箭头连接符 36">
                <a:extLst>
                  <a:ext uri="{FF2B5EF4-FFF2-40B4-BE49-F238E27FC236}">
                    <a16:creationId xmlns:a16="http://schemas.microsoft.com/office/drawing/2014/main" id="{A3BFE672-7FF5-3842-8193-62F5AD0B709B}"/>
                  </a:ext>
                </a:extLst>
              </p:cNvPr>
              <p:cNvCxnSpPr/>
              <p:nvPr/>
            </p:nvCxnSpPr>
            <p:spPr bwMode="auto">
              <a:xfrm rot="10800000" flipH="1">
                <a:off x="6140002" y="5637701"/>
                <a:ext cx="51121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7707DA-2D06-2044-A12D-DCD1FCD9151D}"/>
                  </a:ext>
                </a:extLst>
              </p:cNvPr>
              <p:cNvSpPr/>
              <p:nvPr/>
            </p:nvSpPr>
            <p:spPr bwMode="auto">
              <a:xfrm rot="10800000">
                <a:off x="4987493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3" name="直接箭头连接符 38">
                <a:extLst>
                  <a:ext uri="{FF2B5EF4-FFF2-40B4-BE49-F238E27FC236}">
                    <a16:creationId xmlns:a16="http://schemas.microsoft.com/office/drawing/2014/main" id="{CD415279-D2F1-4044-B071-2631E158B83C}"/>
                  </a:ext>
                </a:extLst>
              </p:cNvPr>
              <p:cNvCxnSpPr/>
              <p:nvPr/>
            </p:nvCxnSpPr>
            <p:spPr bwMode="auto">
              <a:xfrm rot="10800000" flipH="1">
                <a:off x="5443031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8C0BB662-585E-C949-8EAA-2F1359A6D9D4}"/>
                  </a:ext>
                </a:extLst>
              </p:cNvPr>
              <p:cNvSpPr/>
              <p:nvPr/>
            </p:nvSpPr>
            <p:spPr bwMode="auto">
              <a:xfrm rot="10800000">
                <a:off x="4304655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5" name="直接箭头连接符 40">
                <a:extLst>
                  <a:ext uri="{FF2B5EF4-FFF2-40B4-BE49-F238E27FC236}">
                    <a16:creationId xmlns:a16="http://schemas.microsoft.com/office/drawing/2014/main" id="{15DE5B27-2F5B-444B-AF7F-34176FAC909D}"/>
                  </a:ext>
                </a:extLst>
              </p:cNvPr>
              <p:cNvCxnSpPr/>
              <p:nvPr/>
            </p:nvCxnSpPr>
            <p:spPr bwMode="auto">
              <a:xfrm rot="10800000" flipH="1">
                <a:off x="4760348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EBACCA2-B492-E441-A9F0-B8CD6E6847C9}"/>
                  </a:ext>
                </a:extLst>
              </p:cNvPr>
              <p:cNvSpPr/>
              <p:nvPr/>
            </p:nvSpPr>
            <p:spPr bwMode="auto">
              <a:xfrm rot="10800000">
                <a:off x="3627770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7" name="直接箭头连接符 42">
                <a:extLst>
                  <a:ext uri="{FF2B5EF4-FFF2-40B4-BE49-F238E27FC236}">
                    <a16:creationId xmlns:a16="http://schemas.microsoft.com/office/drawing/2014/main" id="{73E47A5B-12AF-784F-8735-EFDB18F77DA1}"/>
                  </a:ext>
                </a:extLst>
              </p:cNvPr>
              <p:cNvCxnSpPr/>
              <p:nvPr/>
            </p:nvCxnSpPr>
            <p:spPr bwMode="auto">
              <a:xfrm rot="10800000" flipH="1">
                <a:off x="4084016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464526D6-BD97-5844-BC1F-F3A058CDD92C}"/>
                  </a:ext>
                </a:extLst>
              </p:cNvPr>
              <p:cNvSpPr/>
              <p:nvPr/>
            </p:nvSpPr>
            <p:spPr bwMode="auto">
              <a:xfrm rot="10800000">
                <a:off x="2948219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9" name="直接箭头连接符 44">
                <a:extLst>
                  <a:ext uri="{FF2B5EF4-FFF2-40B4-BE49-F238E27FC236}">
                    <a16:creationId xmlns:a16="http://schemas.microsoft.com/office/drawing/2014/main" id="{D76C296D-8709-154F-A018-3A70C44D702D}"/>
                  </a:ext>
                </a:extLst>
              </p:cNvPr>
              <p:cNvCxnSpPr/>
              <p:nvPr/>
            </p:nvCxnSpPr>
            <p:spPr bwMode="auto">
              <a:xfrm rot="10800000" flipH="1">
                <a:off x="3404509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E1536BBA-AE81-0349-B8B2-73E525E70F30}"/>
                  </a:ext>
                </a:extLst>
              </p:cNvPr>
              <p:cNvSpPr/>
              <p:nvPr/>
            </p:nvSpPr>
            <p:spPr bwMode="auto">
              <a:xfrm rot="10800000">
                <a:off x="2261414" y="5424344"/>
                <a:ext cx="624115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21" name="直接箭头连接符 46">
                <a:extLst>
                  <a:ext uri="{FF2B5EF4-FFF2-40B4-BE49-F238E27FC236}">
                    <a16:creationId xmlns:a16="http://schemas.microsoft.com/office/drawing/2014/main" id="{93DDF063-C537-814C-B415-F92E33ACE76F}"/>
                  </a:ext>
                </a:extLst>
              </p:cNvPr>
              <p:cNvCxnSpPr/>
              <p:nvPr/>
            </p:nvCxnSpPr>
            <p:spPr bwMode="auto">
              <a:xfrm rot="10800000" flipH="1">
                <a:off x="2717064" y="5639022"/>
                <a:ext cx="50963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3" name="弧形 992276">
              <a:extLst>
                <a:ext uri="{FF2B5EF4-FFF2-40B4-BE49-F238E27FC236}">
                  <a16:creationId xmlns:a16="http://schemas.microsoft.com/office/drawing/2014/main" id="{1D1489B9-7E12-754C-939E-A4D40AF76978}"/>
                </a:ext>
              </a:extLst>
            </p:cNvPr>
            <p:cNvSpPr/>
            <p:nvPr/>
          </p:nvSpPr>
          <p:spPr bwMode="auto">
            <a:xfrm rot="10800000">
              <a:off x="1851979" y="4264471"/>
              <a:ext cx="415960" cy="901327"/>
            </a:xfrm>
            <a:prstGeom prst="arc">
              <a:avLst>
                <a:gd name="adj1" fmla="val 8166677"/>
                <a:gd name="adj2" fmla="val 2200063"/>
              </a:avLst>
            </a:prstGeom>
            <a:noFill/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922A896-3410-B248-A8F9-C5FE6A006F74}"/>
              </a:ext>
            </a:extLst>
          </p:cNvPr>
          <p:cNvSpPr txBox="1"/>
          <p:nvPr/>
        </p:nvSpPr>
        <p:spPr>
          <a:xfrm>
            <a:off x="1021335" y="3264130"/>
            <a:ext cx="1784463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shl</a:t>
            </a:r>
            <a:r>
              <a:rPr kumimoji="0" lang="en-US" altLang="zh-CN" sz="3600" b="1" spc="1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/</a:t>
            </a:r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sal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8D2B435-3CEE-384E-B743-8426347DB402}"/>
              </a:ext>
            </a:extLst>
          </p:cNvPr>
          <p:cNvSpPr txBox="1"/>
          <p:nvPr/>
        </p:nvSpPr>
        <p:spPr>
          <a:xfrm>
            <a:off x="1425859" y="4282535"/>
            <a:ext cx="944489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shr</a:t>
            </a:r>
            <a:endParaRPr kumimoji="0" lang="en-US" altLang="zh-CN" sz="36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1EC3F12-08CF-1340-A86D-F50A9202711F}"/>
              </a:ext>
            </a:extLst>
          </p:cNvPr>
          <p:cNvSpPr txBox="1"/>
          <p:nvPr/>
        </p:nvSpPr>
        <p:spPr>
          <a:xfrm>
            <a:off x="1453797" y="5597448"/>
            <a:ext cx="912429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sar</a:t>
            </a:r>
            <a:endParaRPr kumimoji="0" lang="en-US" altLang="zh-CN" sz="36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81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30608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6024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或与非、异或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A93805-3CDB-B64E-98F1-C5A6B721551A}"/>
              </a:ext>
            </a:extLst>
          </p:cNvPr>
          <p:cNvGrpSpPr/>
          <p:nvPr/>
        </p:nvGrpSpPr>
        <p:grpSpPr>
          <a:xfrm>
            <a:off x="341143" y="1088740"/>
            <a:ext cx="11644461" cy="2722479"/>
            <a:chOff x="0" y="886541"/>
            <a:chExt cx="9660396" cy="2258604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B8876D52-7FA4-324A-BA09-5CA827E18C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0"/>
            <a:stretch/>
          </p:blipFill>
          <p:spPr bwMode="auto">
            <a:xfrm>
              <a:off x="0" y="886541"/>
              <a:ext cx="9660396" cy="67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B2D5E54B-AF72-D84F-AEB7-C7F12A3E7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44" b="62080"/>
            <a:stretch/>
          </p:blipFill>
          <p:spPr bwMode="auto">
            <a:xfrm>
              <a:off x="0" y="1556792"/>
              <a:ext cx="9660396" cy="32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C0A038A-5D3D-984F-B109-B81912194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953" b="27002"/>
            <a:stretch/>
          </p:blipFill>
          <p:spPr bwMode="auto">
            <a:xfrm>
              <a:off x="0" y="1957013"/>
              <a:ext cx="9660396" cy="118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E782701-0CF6-134C-A6FC-243B662661CF}"/>
              </a:ext>
            </a:extLst>
          </p:cNvPr>
          <p:cNvSpPr txBox="1"/>
          <p:nvPr/>
        </p:nvSpPr>
        <p:spPr>
          <a:xfrm>
            <a:off x="1410530" y="4560339"/>
            <a:ext cx="373852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不能是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执行后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358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30608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6024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或与非、异或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BEB8AB-A857-F24D-94A1-A4CA8515C622}"/>
              </a:ext>
            </a:extLst>
          </p:cNvPr>
          <p:cNvSpPr txBox="1"/>
          <p:nvPr/>
        </p:nvSpPr>
        <p:spPr>
          <a:xfrm>
            <a:off x="3251684" y="359180"/>
            <a:ext cx="8440917" cy="23637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arith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z){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 = x ^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 = z *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48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t3 = t1 &amp;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0x0F0F0F0F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t4 = t2 - t3;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t4;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9CE739-0826-3D47-AEAE-F4AD92784955}"/>
              </a:ext>
            </a:extLst>
          </p:cNvPr>
          <p:cNvSpPr txBox="1"/>
          <p:nvPr/>
        </p:nvSpPr>
        <p:spPr>
          <a:xfrm>
            <a:off x="335828" y="3553268"/>
            <a:ext cx="6415314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arith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252645135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CB33A4-99D0-7347-94E8-E7C5A9AFE46D}"/>
              </a:ext>
            </a:extLst>
          </p:cNvPr>
          <p:cNvSpPr txBox="1"/>
          <p:nvPr/>
        </p:nvSpPr>
        <p:spPr>
          <a:xfrm>
            <a:off x="6068971" y="3557111"/>
            <a:ext cx="5788067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arith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xorq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andl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$252645135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196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拉出来溜溜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64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18362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556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7530756" y="462499"/>
            <a:ext cx="416184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假设：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rcx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29085"/>
              </p:ext>
            </p:extLst>
          </p:nvPr>
        </p:nvGraphicFramePr>
        <p:xfrm>
          <a:off x="335828" y="1380414"/>
          <a:ext cx="11521210" cy="46562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9232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4428890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</a:tblGrid>
              <a:tr h="665173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中的值？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leaq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),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i="1" dirty="0">
                        <a:solidFill>
                          <a:srgbClr val="007F7F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leaq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leaq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leaq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7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8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leaq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60xA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700796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leaq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9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64249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014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不务正业的取地址运算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18362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556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98CC68-9E27-3645-A9C1-8C73496AE728}"/>
              </a:ext>
            </a:extLst>
          </p:cNvPr>
          <p:cNvSpPr txBox="1"/>
          <p:nvPr/>
        </p:nvSpPr>
        <p:spPr>
          <a:xfrm>
            <a:off x="335828" y="4577937"/>
            <a:ext cx="5328592" cy="12003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leaq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rdi</a:t>
            </a:r>
            <a:r>
              <a:rPr lang="en-US" altLang="zh-CN" sz="2400" i="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lang="zh-CN" altLang="en-US" sz="2400" i="0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400" i="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%</a:t>
            </a:r>
            <a:r>
              <a:rPr lang="en-US" altLang="zh-CN" sz="2400" i="0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rdi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leaq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r>
              <a:rPr lang="en-US" altLang="zh-CN" sz="2400" i="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lang="zh-CN" altLang="en-US" sz="2400" i="0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400" i="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%</a:t>
            </a:r>
            <a:r>
              <a:rPr lang="en-US" altLang="zh-CN" sz="2400" i="0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rsi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leaq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r>
              <a:rPr lang="en-US" altLang="zh-CN" sz="2400" i="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lang="zh-CN" altLang="en-US" sz="2400" i="0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400" i="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%</a:t>
            </a:r>
            <a:r>
              <a:rPr lang="en-US" altLang="zh-CN" sz="2400" i="0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rdx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8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C0C9E0-C0A8-1F4C-B18B-AA7AD5C66480}"/>
              </a:ext>
            </a:extLst>
          </p:cNvPr>
          <p:cNvSpPr txBox="1"/>
          <p:nvPr/>
        </p:nvSpPr>
        <p:spPr>
          <a:xfrm>
            <a:off x="458958" y="1679898"/>
            <a:ext cx="11289670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unknown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z){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D8A8F2FD-94A7-9D4D-B19F-B5691E0EEE63}"/>
              </a:ext>
            </a:extLst>
          </p:cNvPr>
          <p:cNvSpPr/>
          <p:nvPr/>
        </p:nvSpPr>
        <p:spPr bwMode="auto">
          <a:xfrm>
            <a:off x="1667508" y="3536950"/>
            <a:ext cx="396044" cy="10441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C17B47A-3D6D-164A-80F2-209FF769343B}"/>
              </a:ext>
            </a:extLst>
          </p:cNvPr>
          <p:cNvCxnSpPr/>
          <p:nvPr/>
        </p:nvCxnSpPr>
        <p:spPr bwMode="auto">
          <a:xfrm>
            <a:off x="3899756" y="2575528"/>
            <a:ext cx="42844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407572-587C-DD46-A80B-6419EF94CEE4}"/>
              </a:ext>
            </a:extLst>
          </p:cNvPr>
          <p:cNvSpPr txBox="1"/>
          <p:nvPr/>
        </p:nvSpPr>
        <p:spPr>
          <a:xfrm>
            <a:off x="5948943" y="2206196"/>
            <a:ext cx="30970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946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18362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556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01BD3BF4-D237-2840-8419-124E1C1A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88005"/>
              </p:ext>
            </p:extLst>
          </p:nvPr>
        </p:nvGraphicFramePr>
        <p:xfrm>
          <a:off x="335828" y="1880828"/>
          <a:ext cx="11521210" cy="45091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00232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3060738">
                  <a:extLst>
                    <a:ext uri="{9D8B030D-6E8A-4147-A177-3AD203B41FA5}">
                      <a16:colId xmlns:a16="http://schemas.microsoft.com/office/drawing/2014/main" val="567119360"/>
                    </a:ext>
                  </a:extLst>
                </a:gridCol>
              </a:tblGrid>
              <a:tr h="164759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目标位置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目标值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addq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rax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i="1" dirty="0">
                        <a:solidFill>
                          <a:srgbClr val="007F7F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i="1" dirty="0">
                        <a:solidFill>
                          <a:srgbClr val="007F7F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subq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imulq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$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60xA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8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incq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decq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700796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subq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rax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64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4913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137554" y="244964"/>
            <a:ext cx="7344816" cy="671731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Clr>
                <a:srgbClr val="6B0874"/>
              </a:buClr>
              <a:buNone/>
            </a:pPr>
            <a:r>
              <a:rPr lang="en-US" b="1" dirty="0" err="1">
                <a:solidFill>
                  <a:srgbClr val="6B0874"/>
                </a:solidFill>
              </a:rPr>
              <a:t>对应于C</a:t>
            </a:r>
            <a:r>
              <a:rPr lang="en-US" altLang="zh-CN" b="1" dirty="0">
                <a:solidFill>
                  <a:srgbClr val="6B0874"/>
                </a:solidFill>
              </a:rPr>
              <a:t>/C++</a:t>
            </a:r>
            <a:r>
              <a:rPr lang="zh-CN" altLang="en-US" b="1" dirty="0">
                <a:solidFill>
                  <a:srgbClr val="6B0874"/>
                </a:solidFill>
              </a:rPr>
              <a:t>的取地址</a:t>
            </a:r>
            <a:r>
              <a:rPr lang="en-US" altLang="zh-CN" b="1" dirty="0">
                <a:solidFill>
                  <a:srgbClr val="6B0874"/>
                </a:solidFill>
              </a:rPr>
              <a:t>&amp;</a:t>
            </a:r>
            <a:r>
              <a:rPr lang="zh-CN" altLang="en-US" b="1" dirty="0">
                <a:solidFill>
                  <a:srgbClr val="6B0874"/>
                </a:solidFill>
              </a:rPr>
              <a:t> </a:t>
            </a:r>
            <a:r>
              <a:rPr lang="en-US" altLang="zh-CN" b="1" dirty="0">
                <a:solidFill>
                  <a:srgbClr val="6B0874"/>
                </a:solidFill>
              </a:rPr>
              <a:t>operator(referencing)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57246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5360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LEA(Load Effective Address)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DC38A79-0BEB-EA4B-9DF5-75EB25DA0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08161"/>
              </p:ext>
            </p:extLst>
          </p:nvPr>
        </p:nvGraphicFramePr>
        <p:xfrm>
          <a:off x="335828" y="1072297"/>
          <a:ext cx="1152207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4794">
                  <a:extLst>
                    <a:ext uri="{9D8B030D-6E8A-4147-A177-3AD203B41FA5}">
                      <a16:colId xmlns:a16="http://schemas.microsoft.com/office/drawing/2014/main" val="3784426458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1047955291"/>
                    </a:ext>
                  </a:extLst>
                </a:gridCol>
                <a:gridCol w="5689028">
                  <a:extLst>
                    <a:ext uri="{9D8B030D-6E8A-4147-A177-3AD203B41FA5}">
                      <a16:colId xmlns:a16="http://schemas.microsoft.com/office/drawing/2014/main" val="6270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Intel</a:t>
                      </a:r>
                      <a:r>
                        <a:rPr lang="zh-CN" altLang="en-US" dirty="0"/>
                        <a:t> 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AT&amp;T</a:t>
                      </a:r>
                      <a:r>
                        <a:rPr lang="zh-CN" altLang="en-US" dirty="0"/>
                        <a:t>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lea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r32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DWORD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PTR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[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]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Courier" pitchFamily="2" charset="0"/>
                        </a:rPr>
                        <a:t>leal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%r32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把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放入寄存器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lea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r64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QWORD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PTR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[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]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Courier" pitchFamily="2" charset="0"/>
                        </a:rPr>
                        <a:t>leaq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%r64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93481"/>
                  </a:ext>
                </a:extLst>
              </a:tr>
            </a:tbl>
          </a:graphicData>
        </a:graphic>
      </p:graphicFrame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B2144B-7EE8-4D4A-A964-D2D221788F35}"/>
              </a:ext>
            </a:extLst>
          </p:cNvPr>
          <p:cNvSpPr txBox="1"/>
          <p:nvPr/>
        </p:nvSpPr>
        <p:spPr>
          <a:xfrm>
            <a:off x="325785" y="3429000"/>
            <a:ext cx="57246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Courier" pitchFamily="2" charset="0"/>
              </a:rPr>
              <a:t>lea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 </a:t>
            </a:r>
            <a:r>
              <a:rPr lang="en-US" altLang="zh-CN" b="0" i="0" u="none" strike="noStrike" dirty="0" err="1">
                <a:solidFill>
                  <a:srgbClr val="005493"/>
                </a:solidFill>
                <a:effectLst/>
                <a:latin typeface="Courier" pitchFamily="2" charset="0"/>
              </a:rPr>
              <a:t>eax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DWORD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Courier" pitchFamily="2" charset="0"/>
              </a:rPr>
              <a:t>PTR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[</a:t>
            </a:r>
            <a:r>
              <a:rPr lang="en-US" altLang="zh-CN" b="0" i="0" u="none" strike="noStrike" dirty="0">
                <a:solidFill>
                  <a:srgbClr val="007F7F"/>
                </a:solidFill>
                <a:effectLst/>
                <a:latin typeface="Courier" pitchFamily="2" charset="0"/>
              </a:rPr>
              <a:t>401000h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]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5327A-04AF-C349-A2F1-6A81C01043E6}"/>
              </a:ext>
            </a:extLst>
          </p:cNvPr>
          <p:cNvSpPr txBox="1"/>
          <p:nvPr/>
        </p:nvSpPr>
        <p:spPr>
          <a:xfrm>
            <a:off x="3359696" y="3925894"/>
            <a:ext cx="210025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0x401000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eax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920DEF-3C36-B740-A83F-DDA4E7E4F62E}"/>
              </a:ext>
            </a:extLst>
          </p:cNvPr>
          <p:cNvSpPr txBox="1"/>
          <p:nvPr/>
        </p:nvSpPr>
        <p:spPr>
          <a:xfrm>
            <a:off x="310873" y="5032647"/>
            <a:ext cx="57246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Courier" pitchFamily="2" charset="0"/>
              </a:rPr>
              <a:t>lea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</a:rPr>
              <a:t>r</a:t>
            </a:r>
            <a:r>
              <a:rPr lang="en-US" altLang="zh-CN" b="0" i="0" u="none" strike="noStrike" dirty="0" err="1">
                <a:solidFill>
                  <a:srgbClr val="005493"/>
                </a:solidFill>
                <a:effectLst/>
                <a:latin typeface="Courier" pitchFamily="2" charset="0"/>
              </a:rPr>
              <a:t>ax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，</a:t>
            </a:r>
            <a:r>
              <a:rPr lang="en-US" altLang="zh-CN" dirty="0">
                <a:solidFill>
                  <a:srgbClr val="4D4D4D"/>
                </a:solidFill>
                <a:latin typeface="Courier" pitchFamily="2" charset="0"/>
              </a:rPr>
              <a:t>Q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WORD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Courier" pitchFamily="2" charset="0"/>
              </a:rPr>
              <a:t>PTR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[</a:t>
            </a:r>
            <a:r>
              <a:rPr lang="en-US" altLang="zh-CN" b="0" i="0" u="none" strike="noStrike" dirty="0" err="1">
                <a:solidFill>
                  <a:srgbClr val="005493"/>
                </a:solidFill>
                <a:effectLst/>
                <a:latin typeface="Courier" pitchFamily="2" charset="0"/>
              </a:rPr>
              <a:t>rbx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]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48051F-390B-614A-999F-A42FC957E071}"/>
              </a:ext>
            </a:extLst>
          </p:cNvPr>
          <p:cNvSpPr txBox="1"/>
          <p:nvPr/>
        </p:nvSpPr>
        <p:spPr>
          <a:xfrm>
            <a:off x="3357287" y="5399607"/>
            <a:ext cx="124764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rbx</a:t>
            </a:r>
            <a:r>
              <a:rPr kumimoji="0" lang="en-US" altLang="zh-CN" sz="18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rax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5692AC-C40C-EF48-BFAC-6AA6581758DB}"/>
              </a:ext>
            </a:extLst>
          </p:cNvPr>
          <p:cNvSpPr txBox="1"/>
          <p:nvPr/>
        </p:nvSpPr>
        <p:spPr>
          <a:xfrm>
            <a:off x="6156493" y="2340419"/>
            <a:ext cx="4352415" cy="41796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a=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400000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asm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lea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dword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c,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lea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d,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"c=%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d,d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=%d\n"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c,d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137554" y="244964"/>
            <a:ext cx="4774870" cy="671731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Clr>
                <a:srgbClr val="6B0874"/>
              </a:buClr>
              <a:buNone/>
            </a:pPr>
            <a:r>
              <a:rPr lang="en-US" b="1" dirty="0" err="1">
                <a:solidFill>
                  <a:srgbClr val="6B0874"/>
                </a:solidFill>
              </a:rPr>
              <a:t>编译器发现这个可以用来计算呀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57246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5360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LEA(Load Effective Address)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58A603-2F96-FA42-864F-5C85CC7136CA}"/>
              </a:ext>
            </a:extLst>
          </p:cNvPr>
          <p:cNvSpPr txBox="1"/>
          <p:nvPr/>
        </p:nvSpPr>
        <p:spPr>
          <a:xfrm>
            <a:off x="-933" y="1268760"/>
            <a:ext cx="808540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52450" lvl="1"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计算形如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 + k*y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的算术表达式，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 = 1, 2, 4, or 8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282C10-D71A-D343-B8C5-C6EA54051775}"/>
              </a:ext>
            </a:extLst>
          </p:cNvPr>
          <p:cNvSpPr txBox="1"/>
          <p:nvPr/>
        </p:nvSpPr>
        <p:spPr>
          <a:xfrm>
            <a:off x="420859" y="3176972"/>
            <a:ext cx="3620911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m12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x)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*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C75941-6A1A-9C40-BEC7-6A20922D56A9}"/>
              </a:ext>
            </a:extLst>
          </p:cNvPr>
          <p:cNvSpPr txBox="1"/>
          <p:nvPr/>
        </p:nvSpPr>
        <p:spPr>
          <a:xfrm>
            <a:off x="6274018" y="2158136"/>
            <a:ext cx="3620911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m12(long):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D72428-A066-C541-99BC-1488494AE0AA}"/>
              </a:ext>
            </a:extLst>
          </p:cNvPr>
          <p:cNvSpPr txBox="1"/>
          <p:nvPr/>
        </p:nvSpPr>
        <p:spPr>
          <a:xfrm>
            <a:off x="6274018" y="4389977"/>
            <a:ext cx="4716290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m12(long):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716E1926-B1ED-914E-8BBA-A0768698C031}"/>
              </a:ext>
            </a:extLst>
          </p:cNvPr>
          <p:cNvSpPr/>
          <p:nvPr/>
        </p:nvSpPr>
        <p:spPr bwMode="auto">
          <a:xfrm>
            <a:off x="4691844" y="3634978"/>
            <a:ext cx="576064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A71846-DB1D-B44F-94FC-5E496DC486B8}"/>
              </a:ext>
            </a:extLst>
          </p:cNvPr>
          <p:cNvSpPr txBox="1"/>
          <p:nvPr/>
        </p:nvSpPr>
        <p:spPr>
          <a:xfrm>
            <a:off x="515380" y="5220281"/>
            <a:ext cx="399340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的区别在哪里？</a:t>
            </a:r>
          </a:p>
        </p:txBody>
      </p:sp>
    </p:spTree>
    <p:extLst>
      <p:ext uri="{BB962C8B-B14F-4D97-AF65-F5344CB8AC3E}">
        <p14:creationId xmlns:p14="http://schemas.microsoft.com/office/powerpoint/2010/main" val="9248740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137554" y="244964"/>
            <a:ext cx="4774870" cy="671731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Clr>
                <a:srgbClr val="6B0874"/>
              </a:buClr>
              <a:buNone/>
            </a:pPr>
            <a:r>
              <a:rPr lang="en-US" b="1" dirty="0" err="1">
                <a:solidFill>
                  <a:srgbClr val="6B0874"/>
                </a:solidFill>
              </a:rPr>
              <a:t>计算举例及分析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57246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5360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LEA(Load Effective Address)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EFEF6-54DF-9B44-99CD-F352CFDA75BA}"/>
              </a:ext>
            </a:extLst>
          </p:cNvPr>
          <p:cNvSpPr txBox="1"/>
          <p:nvPr/>
        </p:nvSpPr>
        <p:spPr>
          <a:xfrm>
            <a:off x="510680" y="1520788"/>
            <a:ext cx="10829458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scale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z){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 x +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y +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z;</a:t>
            </a:r>
          </a:p>
          <a:p>
            <a:pPr algn="l"/>
            <a:r>
              <a:rPr lang="zh-CN" altLang="en-US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04E5A2-284B-E64A-A588-8960542A0008}"/>
              </a:ext>
            </a:extLst>
          </p:cNvPr>
          <p:cNvSpPr txBox="1"/>
          <p:nvPr/>
        </p:nvSpPr>
        <p:spPr>
          <a:xfrm>
            <a:off x="335828" y="3545953"/>
            <a:ext cx="4536036" cy="247054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%rsi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694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算数运算：加减乘除余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4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63622" y="341296"/>
            <a:ext cx="196307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2B9A637-A2EC-0C48-9F35-71A6E8F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29" y="1160748"/>
            <a:ext cx="7128324" cy="32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sz="3200" kern="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AT</a:t>
            </a:r>
            <a:r>
              <a:rPr lang="en-US" altLang="zh-CN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&amp;T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                   </a:t>
            </a:r>
            <a:r>
              <a:rPr lang="en-US" sz="3200" b="1" kern="0" dirty="0" err="1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功能</a:t>
            </a:r>
            <a:endParaRPr lang="en-US" sz="3200" b="1" kern="0" dirty="0">
              <a:solidFill>
                <a:srgbClr val="6B0874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					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+ </a:t>
            </a:r>
            <a:r>
              <a:rPr lang="en-US" sz="2800" kern="0" dirty="0" err="1"/>
              <a:t>Src</a:t>
            </a:r>
            <a:endParaRPr lang="en-US" sz="2800" kern="0" dirty="0"/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</a:t>
            </a:r>
            <a:r>
              <a:rPr lang="en-US" sz="2800" kern="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2800" kern="0" dirty="0"/>
              <a:t> </a:t>
            </a:r>
            <a:r>
              <a:rPr lang="en-US" sz="2800" kern="0" dirty="0" err="1"/>
              <a:t>Src</a:t>
            </a:r>
            <a:endParaRPr lang="en-US" sz="2800" kern="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altLang="zh-CN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altLang="zh-CN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altLang="zh-CN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altLang="zh-CN" sz="2800" kern="0" dirty="0"/>
              <a:t>		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= -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altLang="zh-CN" sz="2800" kern="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altLang="zh-CN" sz="2800" kern="0" dirty="0"/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altLang="zh-CN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</a:t>
            </a:r>
            <a:r>
              <a:rPr lang="en-US" altLang="zh-CN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altLang="zh-CN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altLang="zh-CN" sz="2800" kern="0" dirty="0"/>
              <a:t>		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= 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+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1</a:t>
            </a:r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altLang="zh-CN" sz="28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dec</a:t>
            </a:r>
            <a:r>
              <a:rPr lang="en-US" altLang="zh-CN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altLang="zh-CN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altLang="zh-CN" sz="2800" kern="0" dirty="0"/>
              <a:t>		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= 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–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altLang="zh-CN" sz="2800" kern="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15253D-6A07-724B-9711-ADE98545F438}"/>
              </a:ext>
            </a:extLst>
          </p:cNvPr>
          <p:cNvSpPr txBox="1"/>
          <p:nvPr/>
        </p:nvSpPr>
        <p:spPr>
          <a:xfrm>
            <a:off x="7192802" y="964351"/>
            <a:ext cx="4752926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影响的标志：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进位标志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、零标志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ZF</a:t>
            </a: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、溢出标志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辅助进位标志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、奇偶标志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PF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D19A67-99EE-2847-87DE-1BB68B77F47E}"/>
              </a:ext>
            </a:extLst>
          </p:cNvPr>
          <p:cNvSpPr txBox="1"/>
          <p:nvPr/>
        </p:nvSpPr>
        <p:spPr>
          <a:xfrm>
            <a:off x="7192802" y="4156688"/>
            <a:ext cx="4752926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影响的标志：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不影响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，其余同加减</a:t>
            </a:r>
          </a:p>
        </p:txBody>
      </p:sp>
    </p:spTree>
    <p:extLst>
      <p:ext uri="{BB962C8B-B14F-4D97-AF65-F5344CB8AC3E}">
        <p14:creationId xmlns:p14="http://schemas.microsoft.com/office/powerpoint/2010/main" val="29846784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46576" y="343433"/>
            <a:ext cx="361022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84384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带进位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借位加减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2B9A637-A2EC-0C48-9F35-71A6E8F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28" y="1160748"/>
            <a:ext cx="7776395" cy="32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sz="3200" kern="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AT</a:t>
            </a:r>
            <a:r>
              <a:rPr lang="en-US" altLang="zh-CN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&amp;T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                   </a:t>
            </a:r>
            <a:r>
              <a:rPr lang="en-US" sz="3200" b="1" kern="0" dirty="0" err="1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功能</a:t>
            </a:r>
            <a:endParaRPr lang="en-US" sz="3200" b="1" kern="0" dirty="0">
              <a:solidFill>
                <a:srgbClr val="6B0874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</a:t>
            </a:r>
            <a:r>
              <a:rPr lang="en-US" sz="28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					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+ </a:t>
            </a:r>
            <a:r>
              <a:rPr lang="en-US" sz="2800" kern="0" dirty="0" err="1"/>
              <a:t>Src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+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CF</a:t>
            </a:r>
            <a:endParaRPr lang="en-US" sz="2800" kern="0" dirty="0"/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28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bb</a:t>
            </a: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</a:t>
            </a:r>
            <a:r>
              <a:rPr lang="en-US" sz="2800" kern="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2800" kern="0" dirty="0"/>
              <a:t> </a:t>
            </a:r>
            <a:r>
              <a:rPr lang="en-US" sz="2800" kern="0" dirty="0" err="1"/>
              <a:t>Src</a:t>
            </a:r>
            <a:r>
              <a:rPr lang="en-US" altLang="zh-CN" sz="2800" kern="0" dirty="0"/>
              <a:t> </a:t>
            </a:r>
            <a:r>
              <a:rPr lang="en-US" altLang="zh-CN" sz="2800" kern="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altLang="zh-CN" sz="2800" kern="0" dirty="0"/>
              <a:t> CF</a:t>
            </a:r>
            <a:endParaRPr lang="en-US" sz="2800" kern="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15253D-6A07-724B-9711-ADE98545F438}"/>
              </a:ext>
            </a:extLst>
          </p:cNvPr>
          <p:cNvSpPr txBox="1"/>
          <p:nvPr/>
        </p:nvSpPr>
        <p:spPr>
          <a:xfrm>
            <a:off x="7644172" y="980728"/>
            <a:ext cx="4752926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影响的标志：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PF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4F28D-8C20-8540-8EF2-369FA2C06026}"/>
              </a:ext>
            </a:extLst>
          </p:cNvPr>
          <p:cNvSpPr txBox="1"/>
          <p:nvPr/>
        </p:nvSpPr>
        <p:spPr>
          <a:xfrm>
            <a:off x="658928" y="2921119"/>
            <a:ext cx="6445184" cy="38841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x[],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y[],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asm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L0: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rdx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jz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L1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QWORD PTR 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QWORD PTR 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rdi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rbx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jmp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L0;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L1: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2073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乘除法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6B747-87EA-2E49-9EC5-5CADFB79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51"/>
          <a:stretch/>
        </p:blipFill>
        <p:spPr bwMode="auto">
          <a:xfrm>
            <a:off x="455712" y="938936"/>
            <a:ext cx="11280576" cy="410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CF1F50-2CB2-E545-8A2E-CCFA1B54E088}"/>
              </a:ext>
            </a:extLst>
          </p:cNvPr>
          <p:cNvSpPr txBox="1"/>
          <p:nvPr/>
        </p:nvSpPr>
        <p:spPr>
          <a:xfrm>
            <a:off x="339229" y="5121188"/>
            <a:ext cx="906222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位，结果是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位（高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rdx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位（高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rdx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，低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÷64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78C99-AE04-F845-9424-E92E35FC1C08}"/>
              </a:ext>
            </a:extLst>
          </p:cNvPr>
          <p:cNvSpPr txBox="1"/>
          <p:nvPr/>
        </p:nvSpPr>
        <p:spPr>
          <a:xfrm>
            <a:off x="9873716" y="5635315"/>
            <a:ext cx="196399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前缀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表示有符号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743FD5C-035B-C245-86FB-ED4F00DA18ED}"/>
              </a:ext>
            </a:extLst>
          </p:cNvPr>
          <p:cNvSpPr/>
          <p:nvPr/>
        </p:nvSpPr>
        <p:spPr bwMode="auto">
          <a:xfrm>
            <a:off x="9401453" y="5337212"/>
            <a:ext cx="186935" cy="8640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D965BE0-6BC1-E34C-AD28-9BC851FFE29F}"/>
              </a:ext>
            </a:extLst>
          </p:cNvPr>
          <p:cNvSpPr txBox="1"/>
          <p:nvPr/>
        </p:nvSpPr>
        <p:spPr>
          <a:xfrm>
            <a:off x="6348028" y="364304"/>
            <a:ext cx="511256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C00000"/>
                </a:solidFill>
              </a:rPr>
              <a:t>操作数不可以是立即数！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58650</TotalTime>
  <Words>1644</Words>
  <Application>Microsoft Office PowerPoint</Application>
  <PresentationFormat>宽屏</PresentationFormat>
  <Paragraphs>278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Courier</vt:lpstr>
      <vt:lpstr>黑体</vt:lpstr>
      <vt:lpstr>微软雅黑</vt:lpstr>
      <vt:lpstr>微软雅黑</vt:lpstr>
      <vt:lpstr>Arial</vt:lpstr>
      <vt:lpstr>Arial Black</vt:lpstr>
      <vt:lpstr>Calibri Bold Italic</vt:lpstr>
      <vt:lpstr>Calibri Italic</vt:lpstr>
      <vt:lpstr>Consolas</vt:lpstr>
      <vt:lpstr>Courier New</vt:lpstr>
      <vt:lpstr>Menlo</vt:lpstr>
      <vt:lpstr>Times New Roman</vt:lpstr>
      <vt:lpstr>Wingdings</vt:lpstr>
      <vt:lpstr>默认设计模板</vt:lpstr>
      <vt:lpstr>计算机原理与系统 08 程序的机器表示III 算数逻辑运算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彭程</cp:lastModifiedBy>
  <cp:revision>3316</cp:revision>
  <cp:lastPrinted>2019-07-03T00:25:39Z</cp:lastPrinted>
  <dcterms:modified xsi:type="dcterms:W3CDTF">2022-03-21T02:36:28Z</dcterms:modified>
</cp:coreProperties>
</file>