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07" r:id="rId2"/>
    <p:sldId id="1115" r:id="rId3"/>
    <p:sldId id="284" r:id="rId4"/>
    <p:sldId id="285" r:id="rId5"/>
    <p:sldId id="286" r:id="rId6"/>
    <p:sldId id="287" r:id="rId7"/>
    <p:sldId id="374" r:id="rId8"/>
    <p:sldId id="364" r:id="rId9"/>
    <p:sldId id="1158" r:id="rId10"/>
    <p:sldId id="293" r:id="rId11"/>
    <p:sldId id="375" r:id="rId12"/>
    <p:sldId id="295" r:id="rId13"/>
    <p:sldId id="366" r:id="rId14"/>
    <p:sldId id="301" r:id="rId15"/>
    <p:sldId id="304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1159" r:id="rId27"/>
    <p:sldId id="306" r:id="rId28"/>
    <p:sldId id="1160" r:id="rId29"/>
    <p:sldId id="938" r:id="rId30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 autoAdjust="0"/>
    <p:restoredTop sz="96405" autoAdjust="0"/>
  </p:normalViewPr>
  <p:slideViewPr>
    <p:cSldViewPr>
      <p:cViewPr varScale="1">
        <p:scale>
          <a:sx n="96" d="100"/>
          <a:sy n="96" d="100"/>
        </p:scale>
        <p:origin x="129" y="42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3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常量数据（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用来存放常量数据。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read only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）字符串会被编译器自动放在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关键字的常量数据会被放在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）在有的嵌入式系统中，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 Flash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）里，运行时直接读取，不须加载到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所以，在嵌入式开发中，常将已知的常量系数，表格数据等造表加以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关键字。存在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中，避免占用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28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89466" y="2205504"/>
            <a:ext cx="961306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程序的机器表示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控制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2891644" y="322908"/>
            <a:ext cx="4668932" cy="609303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Courier"/>
              </a:rPr>
              <a:t>j</a:t>
            </a:r>
            <a:r>
              <a:rPr lang="en-US" altLang="zh-CN" b="1" dirty="0" err="1">
                <a:solidFill>
                  <a:srgbClr val="FF0000"/>
                </a:solidFill>
                <a:latin typeface="Courier"/>
              </a:rPr>
              <a:t>X</a:t>
            </a:r>
            <a:r>
              <a:rPr lang="en-US" dirty="0">
                <a:latin typeface="Courier"/>
              </a:rPr>
              <a:t> </a:t>
            </a:r>
            <a:r>
              <a:rPr lang="en-US" altLang="zh-CN" b="1" i="1" dirty="0" err="1">
                <a:latin typeface="Courier"/>
              </a:rPr>
              <a:t>dest</a:t>
            </a:r>
            <a:r>
              <a:rPr lang="en-US" altLang="zh-CN" dirty="0">
                <a:latin typeface="Courier"/>
              </a:rPr>
              <a:t>: </a:t>
            </a:r>
            <a:r>
              <a:rPr lang="zh-CN" altLang="en-US" dirty="0">
                <a:latin typeface="Courier"/>
              </a:rPr>
              <a:t>根据条件码跳转</a:t>
            </a:r>
            <a:endParaRPr lang="en-US" dirty="0">
              <a:latin typeface="Courier"/>
            </a:endParaRP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4315"/>
              </p:ext>
            </p:extLst>
          </p:nvPr>
        </p:nvGraphicFramePr>
        <p:xfrm>
          <a:off x="2243572" y="1268760"/>
          <a:ext cx="7924801" cy="486860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44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指令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条件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描述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mp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无条件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相等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/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ne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不相等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/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结果不为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结果为负数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ns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结果为非负数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g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ge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le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j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b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cs typeface="Times New Roman" panose="02020603050405020304" pitchFamily="18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ヒラギノ角ゴ ProN W6" charset="0"/>
                          <a:cs typeface="Times New Roman" panose="02020603050405020304" pitchFamily="18" charset="0"/>
                          <a:sym typeface="Calibri Bold" charset="0"/>
                        </a:rPr>
                        <a:t>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灯片编号占位符 15">
            <a:extLst>
              <a:ext uri="{FF2B5EF4-FFF2-40B4-BE49-F238E27FC236}">
                <a16:creationId xmlns:a16="http://schemas.microsoft.com/office/drawing/2014/main" id="{34CE79F4-B2BD-4CC5-BCC3-EF4B3F9CC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5D1AF842-5EBE-4A34-B564-EC526B648B86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F56BB3B-8107-4450-B6C6-4BE96D6E40D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620972" y="1349053"/>
            <a:ext cx="3030416" cy="381642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1   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2   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jmp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rPr>
              <a:t>.L2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3  </a:t>
            </a:r>
            <a:r>
              <a:rPr lang="en-US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rPr>
              <a:t>.L3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4   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sarq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5  </a:t>
            </a:r>
            <a:r>
              <a:rPr lang="en-US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en-US" altLang="zh-CN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rPr>
              <a:t>L</a:t>
            </a:r>
            <a:r>
              <a:rPr lang="en-US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rPr>
              <a:t>2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6   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7   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jg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en-US" altLang="zh-CN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rPr>
              <a:t>L3</a:t>
            </a:r>
            <a:endParaRPr lang="en-US" b="1" dirty="0">
              <a:solidFill>
                <a:srgbClr val="0000CC"/>
              </a:solidFill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8    rep; ret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763852" y="80628"/>
            <a:ext cx="5029200" cy="3176637"/>
            <a:chOff x="3810000" y="989715"/>
            <a:chExt cx="5029200" cy="3176637"/>
          </a:xfrm>
        </p:grpSpPr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3810000" y="1362073"/>
              <a:ext cx="5029200" cy="2804279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1  0: 48 89  f8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mov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rdi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2  3: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eb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" charset="0"/>
                </a:rPr>
                <a:t>03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8 &lt;loop+0x8&gt;</a:t>
              </a: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3  5: 48 d1 f8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sar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4  8: 48 85 c0 </a:t>
              </a:r>
              <a:r>
                <a:rPr lang="en-US" altLang="zh-CN" b="1" dirty="0">
                  <a:cs typeface="Times New Roman" panose="02020603050405020304" pitchFamily="18" charset="0"/>
                  <a:sym typeface="Courier New Bold" charset="0"/>
                </a:rPr>
                <a:t>   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test 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.</a:t>
              </a: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5  b: 7f </a:t>
              </a:r>
              <a:r>
                <a:rPr lang="en-US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" charset="0"/>
                </a:rPr>
                <a:t>f8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  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jg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5 &lt;loop+0x5&gt;</a:t>
              </a: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6  d: f3 c3     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repz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retq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3810000" y="989715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altLang="zh-CN" kern="0" dirty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.o</a:t>
              </a:r>
              <a:r>
                <a:rPr lang="zh-CN" altLang="en-US" kern="0" dirty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文件的反汇编</a:t>
              </a:r>
              <a:endParaRPr lang="en-US" kern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63852" y="3372185"/>
            <a:ext cx="6166339" cy="3132348"/>
            <a:chOff x="2825261" y="3807136"/>
            <a:chExt cx="6166339" cy="3132348"/>
          </a:xfrm>
        </p:grpSpPr>
        <p:sp>
          <p:nvSpPr>
            <p:cNvPr id="7" name="Rectangle 4"/>
            <p:cNvSpPr>
              <a:spLocks/>
            </p:cNvSpPr>
            <p:nvPr/>
          </p:nvSpPr>
          <p:spPr bwMode="auto">
            <a:xfrm>
              <a:off x="2825261" y="4238626"/>
              <a:ext cx="6166339" cy="2700858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1  4004d0: 48 89 f8 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mov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rdi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2  4004d3: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eb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" charset="0"/>
                </a:rPr>
                <a:t>03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4004d8 &lt;loop+0x8&gt;</a:t>
              </a: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3  4004d5: 48 dl f8 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sar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4  4004d8: 48 85 c0     test 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5  4004db: 7f </a:t>
              </a:r>
              <a:r>
                <a:rPr lang="en-US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" charset="0"/>
                </a:rPr>
                <a:t>f8 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jg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4004d5 &lt;loop+0x5&gt;</a:t>
              </a: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6  4004dd: f3 c3         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repz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retq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2825261" y="3807136"/>
              <a:ext cx="3082192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kern="0" dirty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链接后的程序反汇编</a:t>
              </a:r>
              <a:endParaRPr lang="en-US" kern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sp>
        <p:nvSpPr>
          <p:cNvPr id="12" name="Rectangle 5"/>
          <p:cNvSpPr>
            <a:spLocks/>
          </p:cNvSpPr>
          <p:nvPr/>
        </p:nvSpPr>
        <p:spPr bwMode="auto">
          <a:xfrm>
            <a:off x="407368" y="5507731"/>
            <a:ext cx="3457624" cy="81108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 Bold" charset="0"/>
              </a:rPr>
              <a:t>关键：</a:t>
            </a: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 Bold" charset="0"/>
              </a:rPr>
              <a:t>RIP/EIP</a:t>
            </a:r>
            <a:r>
              <a:rPr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 Bold" charset="0"/>
              </a:rPr>
              <a:t>的含义？</a:t>
            </a:r>
            <a:endParaRPr lang="en-US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3" name="灯片编号占位符 15">
            <a:extLst>
              <a:ext uri="{FF2B5EF4-FFF2-40B4-BE49-F238E27FC236}">
                <a16:creationId xmlns:a16="http://schemas.microsoft.com/office/drawing/2014/main" id="{40280E7C-2BF1-4E38-B1B8-3D0D0B99E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5EB49A0D-BEE1-46AE-A827-FC36C98D89F2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05B022A-9376-44A8-A8AD-C680935F70AE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跳转实现</a:t>
            </a:r>
          </a:p>
        </p:txBody>
      </p:sp>
    </p:spTree>
    <p:extLst>
      <p:ext uri="{BB962C8B-B14F-4D97-AF65-F5344CB8AC3E}">
        <p14:creationId xmlns:p14="http://schemas.microsoft.com/office/powerpoint/2010/main" val="28528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/>
          </p:cNvSpPr>
          <p:nvPr/>
        </p:nvSpPr>
        <p:spPr bwMode="auto">
          <a:xfrm>
            <a:off x="334963" y="1772816"/>
            <a:ext cx="4032448" cy="370585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absdiff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(long x, long y){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long result;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if (x &gt; y)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cs typeface="Times New Roman" panose="02020603050405020304" pitchFamily="18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CC0000"/>
                </a:solidFill>
                <a:cs typeface="Times New Roman" panose="02020603050405020304" pitchFamily="18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8024814" y="1357493"/>
            <a:ext cx="3832224" cy="4536504"/>
          </a:xfrm>
          <a:prstGeom prst="rect">
            <a:avLst/>
          </a:prstGeom>
          <a:noFill/>
          <a:ln w="12700" cap="flat">
            <a:solidFill>
              <a:srgbClr val="006600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absdiff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cmpq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# 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x:y</a:t>
            </a:r>
            <a:endParaRPr lang="en-US" b="1" dirty="0"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ea typeface="Monaco" charset="0"/>
                <a:cs typeface="Times New Roman" panose="02020603050405020304" pitchFamily="18" charset="0"/>
                <a:sym typeface="Monaco" charset="0"/>
              </a:rPr>
              <a:t>jle</a:t>
            </a: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   %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movq</a:t>
            </a:r>
            <a:r>
              <a:rPr lang="en-US" b="1" dirty="0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rsi</a:t>
            </a:r>
            <a:r>
              <a:rPr lang="en-US" b="1" dirty="0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b="1" dirty="0">
              <a:solidFill>
                <a:srgbClr val="CC0000"/>
              </a:solidFill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subq</a:t>
            </a:r>
            <a:r>
              <a:rPr lang="en-US" b="1" dirty="0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     %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rdi</a:t>
            </a:r>
            <a:r>
              <a:rPr lang="en-US" b="1" dirty="0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CC0000"/>
                </a:solidFill>
                <a:ea typeface="Monaco" charset="0"/>
                <a:cs typeface="Times New Roman" panose="02020603050405020304" pitchFamily="18" charset="0"/>
                <a:sym typeface="Monaco" charset="0"/>
              </a:rPr>
              <a:t>rax</a:t>
            </a:r>
            <a:endParaRPr lang="en-US" b="1" dirty="0">
              <a:solidFill>
                <a:srgbClr val="CC0000"/>
              </a:solidFill>
              <a:ea typeface="Monaco" charset="0"/>
              <a:cs typeface="Times New Roman" panose="02020603050405020304" pitchFamily="18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ea typeface="Monaco" charset="0"/>
                <a:cs typeface="Times New Roman" panose="02020603050405020304" pitchFamily="18" charset="0"/>
                <a:sym typeface="Monaco" charset="0"/>
              </a:rPr>
              <a:t>   ret</a:t>
            </a: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21513"/>
              </p:ext>
            </p:extLst>
          </p:nvPr>
        </p:nvGraphicFramePr>
        <p:xfrm>
          <a:off x="4991100" y="2514600"/>
          <a:ext cx="2209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41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用途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rsi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4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rax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灯片编号占位符 15">
            <a:extLst>
              <a:ext uri="{FF2B5EF4-FFF2-40B4-BE49-F238E27FC236}">
                <a16:creationId xmlns:a16="http://schemas.microsoft.com/office/drawing/2014/main" id="{806166F8-F973-4A4A-A17C-4558587F5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9EFAB88-D020-4550-A48F-2F7AB39B3024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11028D8-3932-451F-934B-F241F1600E0E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条件跳转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/>
          </p:cNvSpPr>
          <p:nvPr/>
        </p:nvSpPr>
        <p:spPr bwMode="auto">
          <a:xfrm>
            <a:off x="1562251" y="1340768"/>
            <a:ext cx="3670300" cy="460851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absdiff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cs typeface="Times New Roman" panose="02020603050405020304" pitchFamily="18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else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</a:t>
            </a:r>
            <a:r>
              <a:rPr lang="en-US" b="1" dirty="0">
                <a:solidFill>
                  <a:srgbClr val="CC0000"/>
                </a:solidFill>
                <a:cs typeface="Times New Roman" panose="02020603050405020304" pitchFamily="18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492044" y="588833"/>
            <a:ext cx="3941064" cy="591335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absdiff_j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ntest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= x &lt;= y;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if (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ntest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) 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goto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Else;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cs typeface="Times New Roman" panose="02020603050405020304" pitchFamily="18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goto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CC0000"/>
                </a:solidFill>
                <a:cs typeface="Times New Roman" panose="02020603050405020304" pitchFamily="18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AF4277F0-F184-4F26-A944-09A9C4C2CD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9A0A48E-5F6E-4D89-A522-666F1FD047F7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8EE4AFD-83E1-4294-AB85-86CF9E6FC89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GOTO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212033DB-A5AD-411F-833A-3D5A251AEDE9}"/>
              </a:ext>
            </a:extLst>
          </p:cNvPr>
          <p:cNvSpPr/>
          <p:nvPr/>
        </p:nvSpPr>
        <p:spPr bwMode="auto">
          <a:xfrm>
            <a:off x="5447804" y="3302924"/>
            <a:ext cx="792088" cy="4680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667508" y="1107623"/>
            <a:ext cx="6268065" cy="50890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val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= </a:t>
            </a:r>
            <a:r>
              <a:rPr lang="en-US" b="1" i="1" dirty="0"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Test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? </a:t>
            </a:r>
            <a:r>
              <a:rPr lang="en-US" b="1" i="1" dirty="0" err="1"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Then_Expr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: </a:t>
            </a:r>
            <a:r>
              <a:rPr lang="en-US" b="1" i="1" dirty="0" err="1"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Else_Expr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;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95500" y="2420887"/>
            <a:ext cx="3962400" cy="4046227"/>
            <a:chOff x="381000" y="3397250"/>
            <a:chExt cx="3962400" cy="3396544"/>
          </a:xfrm>
        </p:grpSpPr>
        <p:sp>
          <p:nvSpPr>
            <p:cNvPr id="49157" name="Rectangle 5"/>
            <p:cNvSpPr>
              <a:spLocks/>
            </p:cNvSpPr>
            <p:nvPr/>
          </p:nvSpPr>
          <p:spPr bwMode="auto">
            <a:xfrm>
              <a:off x="381000" y="3397250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kern="0" dirty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使用</a:t>
              </a:r>
              <a:r>
                <a:rPr lang="en-US" dirty="0" err="1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goto</a:t>
              </a:r>
              <a:r>
                <a:rPr lang="zh-CN" altLang="en-US" kern="0" dirty="0"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的版本</a:t>
              </a:r>
              <a:endParaRPr lang="en-US" kern="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49158" name="Rectangle 6"/>
            <p:cNvSpPr>
              <a:spLocks/>
            </p:cNvSpPr>
            <p:nvPr/>
          </p:nvSpPr>
          <p:spPr bwMode="auto">
            <a:xfrm>
              <a:off x="457200" y="3816349"/>
              <a:ext cx="3886200" cy="2977445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b="1" dirty="0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	</a:t>
              </a:r>
              <a:r>
                <a:rPr lang="en-US" b="1" dirty="0" err="1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ntest</a:t>
              </a:r>
              <a:r>
                <a:rPr lang="en-US" b="1" dirty="0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 =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!</a:t>
              </a:r>
              <a:r>
                <a:rPr lang="en-US" b="1" i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Test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32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b="1" dirty="0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	if (</a:t>
              </a:r>
              <a:r>
                <a:rPr lang="en-US" b="1" dirty="0" err="1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ntest</a:t>
              </a:r>
              <a:r>
                <a:rPr lang="en-US" b="1" dirty="0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) </a:t>
              </a:r>
              <a:r>
                <a:rPr lang="en-US" b="1" dirty="0" err="1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b="1" dirty="0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 Italic" charset="0"/>
                </a:rPr>
                <a:t>Else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32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b="1" dirty="0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	</a:t>
              </a:r>
              <a:r>
                <a:rPr lang="en-US" b="1" dirty="0" err="1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val</a:t>
              </a:r>
              <a:r>
                <a:rPr lang="en-US" b="1" dirty="0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 = </a:t>
              </a:r>
              <a:r>
                <a:rPr lang="en-US" b="1" i="1" dirty="0" err="1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Then_Expr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;</a:t>
              </a: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b="1" dirty="0"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  </a:t>
              </a:r>
              <a:r>
                <a:rPr lang="en-US" b="1" dirty="0" err="1"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b="1" dirty="0"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b="1" dirty="0">
                  <a:solidFill>
                    <a:srgbClr val="0000CC"/>
                  </a:solidFill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Done</a:t>
              </a:r>
              <a:r>
                <a:rPr lang="en-US" b="1" dirty="0"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32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 Italic" charset="0"/>
                </a:rPr>
                <a:t>Else</a:t>
              </a:r>
              <a:r>
                <a:rPr lang="en-US" b="1" dirty="0">
                  <a:cs typeface="Times New Roman" panose="02020603050405020304" pitchFamily="18" charset="0"/>
                  <a:sym typeface="Courier New Bold Italic" charset="0"/>
                </a:rPr>
                <a:t>:</a:t>
              </a:r>
              <a:endParaRPr lang="en-US" sz="32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val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= </a:t>
              </a:r>
              <a:r>
                <a:rPr lang="en-US" b="1" i="1" dirty="0" err="1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Else_Expr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;</a:t>
              </a:r>
              <a:endParaRPr lang="en-US" sz="32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 Italic" charset="0"/>
                </a:rPr>
                <a:t>Done</a:t>
              </a:r>
              <a:r>
                <a:rPr lang="en-US" b="1" dirty="0">
                  <a:cs typeface="Times New Roman" panose="02020603050405020304" pitchFamily="18" charset="0"/>
                  <a:sym typeface="Courier New Bold Italic" charset="0"/>
                </a:rPr>
                <a:t>:</a:t>
              </a:r>
              <a:endParaRPr lang="en-US" sz="32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>
                <a:tabLst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  <a:tab pos="279400" algn="l"/>
                </a:tabLst>
              </a:pPr>
              <a:r>
                <a:rPr lang="en-US" b="1" dirty="0">
                  <a:ea typeface="Monaco" charset="0"/>
                  <a:cs typeface="Times New Roman" panose="02020603050405020304" pitchFamily="18" charset="0"/>
                  <a:sym typeface="Courier New Bold" charset="0"/>
                </a:rPr>
                <a:t>	. . .</a:t>
              </a:r>
              <a:endParaRPr lang="en-US" sz="32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</p:grpSp>
      <p:sp>
        <p:nvSpPr>
          <p:cNvPr id="49161" name="Rectangle 9"/>
          <p:cNvSpPr>
            <a:spLocks/>
          </p:cNvSpPr>
          <p:nvPr/>
        </p:nvSpPr>
        <p:spPr bwMode="auto">
          <a:xfrm>
            <a:off x="1685380" y="1774922"/>
            <a:ext cx="3454400" cy="431801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val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= x&gt;y ? x-y : y-x;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5951984" y="3761401"/>
            <a:ext cx="5006611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52450" lvl="1">
              <a:lnSpc>
                <a:spcPct val="150000"/>
              </a:lnSpc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then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表达式和</a:t>
            </a:r>
            <a:r>
              <a:rPr 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else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生成独立的代码段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2450" lvl="1">
              <a:lnSpc>
                <a:spcPct val="150000"/>
              </a:lnSpc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执行合适的代码段</a:t>
            </a:r>
            <a:endParaRPr 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5">
            <a:extLst>
              <a:ext uri="{FF2B5EF4-FFF2-40B4-BE49-F238E27FC236}">
                <a16:creationId xmlns:a16="http://schemas.microsoft.com/office/drawing/2014/main" id="{B2045FD3-2664-4328-A6F8-184BF77C5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0E4ACE9F-9775-486F-8AE6-50B56602C84E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FFDA497-A8E5-4EB1-97F2-294004CCEFFD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GOTO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>
          <a:xfrm>
            <a:off x="1920876" y="2016125"/>
            <a:ext cx="8594725" cy="4613275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2057400" y="13081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计算代价大</a:t>
            </a:r>
            <a:endParaRPr lang="en-US" sz="28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2057400" y="1770062"/>
            <a:ext cx="78486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1981200" y="3185986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危险的计算</a:t>
            </a:r>
            <a:endParaRPr lang="en-US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057400" y="366064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1981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有副作用的计算</a:t>
            </a:r>
            <a:endParaRPr lang="en-US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2057400" y="5943600"/>
            <a:ext cx="5410200" cy="76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>
            <a:defPPr>
              <a:defRPr lang="en-US"/>
            </a:defPPr>
            <a:lvl1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2400" dirty="0"/>
              <a:t>两个数值均被计算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>
                <a:sym typeface="Calibri Bold" charset="0"/>
              </a:rPr>
              <a:t>副作用！</a:t>
            </a:r>
            <a:endParaRPr lang="en-US" sz="2400" dirty="0"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2057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  <p:sp>
        <p:nvSpPr>
          <p:cNvPr id="16" name="Rectangle 3"/>
          <p:cNvSpPr>
            <a:spLocks/>
          </p:cNvSpPr>
          <p:nvPr/>
        </p:nvSpPr>
        <p:spPr bwMode="auto">
          <a:xfrm>
            <a:off x="2057400" y="2286000"/>
            <a:ext cx="54102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只有计算非常简单时才有意义。</a:t>
            </a:r>
            <a:endParaRPr lang="en-US" altLang="zh-CN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2057400" y="4114800"/>
            <a:ext cx="54102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ts val="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可能获得期望的效果</a:t>
            </a:r>
            <a:endParaRPr lang="en-US" altLang="zh-CN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灯片编号占位符 15">
            <a:extLst>
              <a:ext uri="{FF2B5EF4-FFF2-40B4-BE49-F238E27FC236}">
                <a16:creationId xmlns:a16="http://schemas.microsoft.com/office/drawing/2014/main" id="{A2E4FC2E-104D-4942-80FE-21A565D0A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660931E3-FE9C-47AB-A3A2-0BEAD502503F}"/>
              </a:ext>
            </a:extLst>
          </p:cNvPr>
          <p:cNvSpPr/>
          <p:nvPr/>
        </p:nvSpPr>
        <p:spPr bwMode="auto">
          <a:xfrm>
            <a:off x="-96688" y="332656"/>
            <a:ext cx="363640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CBD82AD9-089B-4436-A2F9-09EB47562671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9878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条件传送的不良案例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7644172" y="1124744"/>
            <a:ext cx="2760720" cy="5109208"/>
          </a:xfrm>
          <a:ln/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</a:t>
            </a:r>
            <a:endParaRPr lang="en-US" altLang="zh-CN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本例：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&amp; 6</a:t>
            </a:r>
          </a:p>
          <a:p>
            <a:pPr marL="266700" lvl="1" indent="0">
              <a:buNone/>
            </a:pP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下穿</a:t>
            </a:r>
            <a:r>
              <a:rPr 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266700" lvl="1" indent="0">
              <a:buNone/>
            </a:pP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缺失的</a:t>
            </a:r>
            <a:r>
              <a:rPr 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</a:p>
          <a:p>
            <a:pPr marL="266700" lvl="1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4</a:t>
            </a:r>
          </a:p>
        </p:txBody>
      </p:sp>
      <p:sp>
        <p:nvSpPr>
          <p:cNvPr id="5" name="灯片编号占位符 15">
            <a:extLst>
              <a:ext uri="{FF2B5EF4-FFF2-40B4-BE49-F238E27FC236}">
                <a16:creationId xmlns:a16="http://schemas.microsoft.com/office/drawing/2014/main" id="{8EE89AD3-8630-4528-8524-12C804A27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580A7FC9-A7F3-4E24-B75B-4E97CCAC0E8F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EFBAC0D-3307-40A0-B466-904684737ACC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89F382-2C90-45D9-81B8-705906699FC1}"/>
              </a:ext>
            </a:extLst>
          </p:cNvPr>
          <p:cNvSpPr txBox="1"/>
          <p:nvPr/>
        </p:nvSpPr>
        <p:spPr>
          <a:xfrm>
            <a:off x="1919537" y="86546"/>
            <a:ext cx="5256584" cy="668490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switch_eg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z){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 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{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 = y*z;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 = y/z;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下穿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Fall Through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 += z;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 -= z;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 =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w;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77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4475" y="1018287"/>
            <a:ext cx="2666999" cy="4467602"/>
            <a:chOff x="300475" y="954787"/>
            <a:chExt cx="2666999" cy="4467602"/>
          </a:xfrm>
        </p:grpSpPr>
        <p:sp>
          <p:nvSpPr>
            <p:cNvPr id="22548" name="Rectangle 20"/>
            <p:cNvSpPr>
              <a:spLocks/>
            </p:cNvSpPr>
            <p:nvPr/>
          </p:nvSpPr>
          <p:spPr bwMode="auto">
            <a:xfrm>
              <a:off x="300475" y="1455038"/>
              <a:ext cx="2666999" cy="3967351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switch(x) {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case val_0: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0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case val_1: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1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• • •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case val_</a:t>
              </a:r>
              <a:r>
                <a:rPr lang="en-US" b="1" dirty="0"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-1: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Block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 </a:t>
              </a:r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n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–1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}</a:t>
              </a:r>
            </a:p>
          </p:txBody>
        </p:sp>
        <p:sp>
          <p:nvSpPr>
            <p:cNvPr id="22549" name="Rectangle 21"/>
            <p:cNvSpPr>
              <a:spLocks/>
            </p:cNvSpPr>
            <p:nvPr/>
          </p:nvSpPr>
          <p:spPr bwMode="auto">
            <a:xfrm>
              <a:off x="300475" y="954787"/>
              <a:ext cx="2317750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Bold" charset="0"/>
                  <a:sym typeface="Calibri Bold" charset="0"/>
                </a:rPr>
                <a:t>Switch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 Bold" charset="0"/>
                  <a:sym typeface="Calibri Bold" charset="0"/>
                </a:rPr>
                <a:t>语句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5462" y="5562600"/>
            <a:ext cx="2700338" cy="1065146"/>
            <a:chOff x="271462" y="4724400"/>
            <a:chExt cx="2700338" cy="838200"/>
          </a:xfrm>
        </p:grpSpPr>
        <p:sp>
          <p:nvSpPr>
            <p:cNvPr id="22547" name="Rectangle 19"/>
            <p:cNvSpPr>
              <a:spLocks/>
            </p:cNvSpPr>
            <p:nvPr/>
          </p:nvSpPr>
          <p:spPr bwMode="auto">
            <a:xfrm>
              <a:off x="304800" y="5168900"/>
              <a:ext cx="2667000" cy="3937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goto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*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JTab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[x];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  <p:sp>
          <p:nvSpPr>
            <p:cNvPr id="22550" name="Rectangle 22"/>
            <p:cNvSpPr>
              <a:spLocks/>
            </p:cNvSpPr>
            <p:nvPr/>
          </p:nvSpPr>
          <p:spPr bwMode="auto">
            <a:xfrm>
              <a:off x="271462" y="4724400"/>
              <a:ext cx="2700337" cy="35119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Calibri Bold" charset="0"/>
                </a:rPr>
                <a:t>翻译</a:t>
              </a:r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Calibri Bold" charset="0"/>
                </a:rPr>
                <a:t> (Extended C)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43874" y="1320800"/>
            <a:ext cx="2087127" cy="2870200"/>
            <a:chOff x="3119873" y="1282700"/>
            <a:chExt cx="2087127" cy="2870200"/>
          </a:xfrm>
        </p:grpSpPr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3937000" y="1714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" charset="0"/>
                </a:rPr>
                <a:t>0</a:t>
              </a:r>
            </a:p>
          </p:txBody>
        </p:sp>
        <p:sp>
          <p:nvSpPr>
            <p:cNvPr id="22542" name="Rectangle 14"/>
            <p:cNvSpPr>
              <a:spLocks/>
            </p:cNvSpPr>
            <p:nvPr/>
          </p:nvSpPr>
          <p:spPr bwMode="auto">
            <a:xfrm>
              <a:off x="3937000" y="2095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" charset="0"/>
                </a:rPr>
                <a:t>1</a:t>
              </a:r>
            </a:p>
          </p:txBody>
        </p:sp>
        <p:sp>
          <p:nvSpPr>
            <p:cNvPr id="22543" name="Rectangle 15"/>
            <p:cNvSpPr>
              <a:spLocks/>
            </p:cNvSpPr>
            <p:nvPr/>
          </p:nvSpPr>
          <p:spPr bwMode="auto">
            <a:xfrm>
              <a:off x="3937000" y="2476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" charset="0"/>
                </a:rPr>
                <a:t>2</a:t>
              </a:r>
            </a:p>
          </p:txBody>
        </p:sp>
        <p:sp>
          <p:nvSpPr>
            <p:cNvPr id="22544" name="Rectangle 16"/>
            <p:cNvSpPr>
              <a:spLocks/>
            </p:cNvSpPr>
            <p:nvPr/>
          </p:nvSpPr>
          <p:spPr bwMode="auto">
            <a:xfrm>
              <a:off x="3937000" y="37719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b="1" baseline="-25000" dirty="0">
                  <a:cs typeface="Times New Roman" panose="02020603050405020304" pitchFamily="18" charset="0"/>
                  <a:sym typeface="Courier New Bold" charset="0"/>
                </a:rPr>
                <a:t>-1</a:t>
              </a:r>
            </a:p>
          </p:txBody>
        </p:sp>
        <p:sp>
          <p:nvSpPr>
            <p:cNvPr id="22545" name="Rectangle 17"/>
            <p:cNvSpPr>
              <a:spLocks/>
            </p:cNvSpPr>
            <p:nvPr/>
          </p:nvSpPr>
          <p:spPr bwMode="auto">
            <a:xfrm>
              <a:off x="3937000" y="2857500"/>
              <a:ext cx="1270000" cy="9144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6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16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16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16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16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46" name="Rectangle 18"/>
            <p:cNvSpPr>
              <a:spLocks/>
            </p:cNvSpPr>
            <p:nvPr/>
          </p:nvSpPr>
          <p:spPr bwMode="auto">
            <a:xfrm>
              <a:off x="3119873" y="1701800"/>
              <a:ext cx="835743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JTab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</p:txBody>
        </p:sp>
        <p:sp>
          <p:nvSpPr>
            <p:cNvPr id="22551" name="Rectangle 23"/>
            <p:cNvSpPr>
              <a:spLocks/>
            </p:cNvSpPr>
            <p:nvPr/>
          </p:nvSpPr>
          <p:spPr bwMode="auto">
            <a:xfrm>
              <a:off x="3936876" y="1282700"/>
              <a:ext cx="1270124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跳转表</a:t>
              </a:r>
              <a:endParaRPr lang="en-US" b="1" dirty="0"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1021" y="1295400"/>
            <a:ext cx="3213579" cy="5181600"/>
            <a:chOff x="6029320" y="1143000"/>
            <a:chExt cx="2549801" cy="5181600"/>
          </a:xfrm>
        </p:grpSpPr>
        <p:sp>
          <p:nvSpPr>
            <p:cNvPr id="22532" name="Rectangle 4"/>
            <p:cNvSpPr>
              <a:spLocks/>
            </p:cNvSpPr>
            <p:nvPr/>
          </p:nvSpPr>
          <p:spPr bwMode="auto">
            <a:xfrm>
              <a:off x="7004051" y="15875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0</a:t>
              </a:r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6278564" y="15875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Targ0: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7004051" y="25781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b="1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b="1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b="1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1</a:t>
              </a:r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6278564" y="25781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Targ1:</a:t>
              </a:r>
            </a:p>
          </p:txBody>
        </p:sp>
        <p:sp>
          <p:nvSpPr>
            <p:cNvPr id="22536" name="Rectangle 8"/>
            <p:cNvSpPr>
              <a:spLocks/>
            </p:cNvSpPr>
            <p:nvPr/>
          </p:nvSpPr>
          <p:spPr bwMode="auto">
            <a:xfrm>
              <a:off x="7004051" y="35687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b="1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b="1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b="1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2</a:t>
              </a:r>
            </a:p>
          </p:txBody>
        </p:sp>
        <p:sp>
          <p:nvSpPr>
            <p:cNvPr id="22537" name="Rectangle 9"/>
            <p:cNvSpPr>
              <a:spLocks/>
            </p:cNvSpPr>
            <p:nvPr/>
          </p:nvSpPr>
          <p:spPr bwMode="auto">
            <a:xfrm>
              <a:off x="6278564" y="3568700"/>
              <a:ext cx="757236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b="1">
                  <a:cs typeface="Times New Roman" panose="02020603050405020304" pitchFamily="18" charset="0"/>
                  <a:sym typeface="Courier New Bold" charset="0"/>
                </a:rPr>
                <a:t>Targ2:</a:t>
              </a:r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7004051" y="5486400"/>
              <a:ext cx="1575070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Code Block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b="1" dirty="0">
                  <a:ea typeface="Calibri Bold Italic" charset="0"/>
                  <a:cs typeface="Times New Roman" panose="02020603050405020304" pitchFamily="18" charset="0"/>
                  <a:sym typeface="Calibri Bold Italic" charset="0"/>
                </a:rPr>
                <a:t>n</a:t>
              </a:r>
              <a:r>
                <a:rPr lang="en-US" b="1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–1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6029320" y="5702300"/>
              <a:ext cx="974731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b="1">
                  <a:cs typeface="Times New Roman" panose="02020603050405020304" pitchFamily="18" charset="0"/>
                  <a:sym typeface="Courier New Bold" charset="0"/>
                </a:rPr>
                <a:t>Targ</a:t>
              </a:r>
              <a:r>
                <a:rPr lang="en-US" b="1">
                  <a:cs typeface="Times New Roman" panose="02020603050405020304" pitchFamily="18" charset="0"/>
                  <a:sym typeface="Courier New Bold Italic" charset="0"/>
                </a:rPr>
                <a:t>n</a:t>
              </a:r>
              <a:r>
                <a:rPr lang="en-US" b="1">
                  <a:cs typeface="Times New Roman" panose="02020603050405020304" pitchFamily="18" charset="0"/>
                  <a:sym typeface="Courier New Bold" charset="0"/>
                </a:rPr>
                <a:t>-1:</a:t>
              </a:r>
            </a:p>
          </p:txBody>
        </p:sp>
        <p:sp>
          <p:nvSpPr>
            <p:cNvPr id="22540" name="Rectangle 12"/>
            <p:cNvSpPr>
              <a:spLocks/>
            </p:cNvSpPr>
            <p:nvPr/>
          </p:nvSpPr>
          <p:spPr bwMode="auto">
            <a:xfrm>
              <a:off x="7702550" y="4559300"/>
              <a:ext cx="227013" cy="914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20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20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0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  <a:endParaRPr lang="en-US" sz="2000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r>
                <a:rPr lang="en-US" sz="2000" b="1" dirty="0">
                  <a:cs typeface="Times New Roman" panose="02020603050405020304" pitchFamily="18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52" name="Rectangle 24"/>
            <p:cNvSpPr>
              <a:spLocks/>
            </p:cNvSpPr>
            <p:nvPr/>
          </p:nvSpPr>
          <p:spPr bwMode="auto">
            <a:xfrm>
              <a:off x="7127875" y="1143000"/>
              <a:ext cx="1330325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跳转目标</a:t>
              </a:r>
              <a:endParaRPr lang="en-US" b="1" dirty="0"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</p:grpSp>
      <p:sp>
        <p:nvSpPr>
          <p:cNvPr id="29" name="灯片编号占位符 15">
            <a:extLst>
              <a:ext uri="{FF2B5EF4-FFF2-40B4-BE49-F238E27FC236}">
                <a16:creationId xmlns:a16="http://schemas.microsoft.com/office/drawing/2014/main" id="{19A24C51-C96A-4906-ABDC-056ADA697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1" name="圆角矩形 3">
            <a:extLst>
              <a:ext uri="{FF2B5EF4-FFF2-40B4-BE49-F238E27FC236}">
                <a16:creationId xmlns:a16="http://schemas.microsoft.com/office/drawing/2014/main" id="{E522F643-92B9-4DC0-91EC-1C4A5C276636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FAAB909F-222E-4267-9B16-C85C8A48035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7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1263674" y="901873"/>
            <a:ext cx="5315236" cy="286714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switch_eg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(long x, long y, long z){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long w = 1;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. . .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}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return w;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63674" y="3974396"/>
            <a:ext cx="5124426" cy="2508250"/>
            <a:chOff x="393700" y="3816350"/>
            <a:chExt cx="4711700" cy="1822450"/>
          </a:xfrm>
        </p:grpSpPr>
        <p:sp>
          <p:nvSpPr>
            <p:cNvPr id="23562" name="Rectangle 10"/>
            <p:cNvSpPr>
              <a:spLocks/>
            </p:cNvSpPr>
            <p:nvPr/>
          </p:nvSpPr>
          <p:spPr bwMode="auto">
            <a:xfrm>
              <a:off x="393700" y="3816350"/>
              <a:ext cx="47117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223838" indent="-223838" algn="l">
                <a:spcBef>
                  <a:spcPts val="638"/>
                </a:spcBef>
              </a:pP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汇编实现</a:t>
              </a:r>
              <a:r>
                <a:rPr lang="en-US" altLang="zh-CN" dirty="0"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:</a:t>
              </a:r>
            </a:p>
          </p:txBody>
        </p:sp>
        <p:sp>
          <p:nvSpPr>
            <p:cNvPr id="18" name="Rectangle 1"/>
            <p:cNvSpPr>
              <a:spLocks/>
            </p:cNvSpPr>
            <p:nvPr/>
          </p:nvSpPr>
          <p:spPr bwMode="auto">
            <a:xfrm>
              <a:off x="411480" y="4114800"/>
              <a:ext cx="4465320" cy="15240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342900" algn="l"/>
                  <a:tab pos="342900" algn="l"/>
                  <a:tab pos="1311275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</a:tabLst>
              </a:pP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switch_eg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movq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%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rdx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rcx</a:t>
              </a:r>
              <a:endParaRPr lang="cs-CZ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cmpq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$6, %rdi   </a:t>
              </a:r>
              <a:r>
                <a:rPr lang="cs-CZ" b="1" dirty="0">
                  <a:solidFill>
                    <a:srgbClr val="006600"/>
                  </a:solidFill>
                  <a:cs typeface="Times New Roman" panose="02020603050405020304" pitchFamily="18" charset="0"/>
                  <a:sym typeface="Courier New Bold" charset="0"/>
                </a:rPr>
                <a:t># x:6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ja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  .L8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 *.L4(,%rdi,8)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86100" y="5109299"/>
            <a:ext cx="7077075" cy="853984"/>
            <a:chOff x="1562100" y="5109299"/>
            <a:chExt cx="7077075" cy="85398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1562100" y="5353683"/>
              <a:ext cx="3384550" cy="609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4899025" y="5109299"/>
              <a:ext cx="3740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属于</a:t>
              </a:r>
              <a:r>
                <a:rPr lang="en-US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default</a:t>
              </a:r>
              <a:r>
                <a:rPr lang="zh-CN" altLang="en-US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的数值范围</a:t>
              </a:r>
              <a:r>
                <a:rPr lang="en-US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70650" y="4023553"/>
            <a:ext cx="404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panose="020F0702030404030204" pitchFamily="34" charset="0"/>
              </a:rPr>
              <a:t>注意：此处没有</a:t>
            </a:r>
            <a:r>
              <a:rPr lang="en-US" altLang="zh-CN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panose="020F0702030404030204" pitchFamily="34" charset="0"/>
              </a:rPr>
              <a:t>w</a:t>
            </a: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panose="020F0702030404030204" pitchFamily="34" charset="0"/>
              </a:rPr>
              <a:t>及初始化</a:t>
            </a:r>
            <a:endParaRPr lang="en-US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Bold" panose="020F07020304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08556" y="1110895"/>
          <a:ext cx="2971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灯片编号占位符 15">
            <a:extLst>
              <a:ext uri="{FF2B5EF4-FFF2-40B4-BE49-F238E27FC236}">
                <a16:creationId xmlns:a16="http://schemas.microsoft.com/office/drawing/2014/main" id="{C8E831E0-78AF-420B-B91C-B9C4218283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65858B60-66B9-4275-8E1E-3185B81134B9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D90D2FF-3E8E-4016-89DB-50F756080638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8703277" y="6128785"/>
            <a:ext cx="1431231" cy="446276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 Italic" charset="0"/>
                <a:sym typeface="Calibri Bold Italic" charset="0"/>
              </a:rPr>
              <a:t>间接跳转</a:t>
            </a:r>
            <a:endParaRPr 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Bold Italic" charset="0"/>
              <a:sym typeface="Calibri Bold Ital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81200" y="4013200"/>
            <a:ext cx="6858000" cy="2463800"/>
            <a:chOff x="457200" y="3860800"/>
            <a:chExt cx="6858000" cy="2463800"/>
          </a:xfrm>
        </p:grpSpPr>
        <p:sp>
          <p:nvSpPr>
            <p:cNvPr id="24586" name="Rectangle 10"/>
            <p:cNvSpPr>
              <a:spLocks/>
            </p:cNvSpPr>
            <p:nvPr/>
          </p:nvSpPr>
          <p:spPr bwMode="auto">
            <a:xfrm>
              <a:off x="457200" y="3860800"/>
              <a:ext cx="47244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223838" indent="-223838" algn="l">
                <a:spcBef>
                  <a:spcPts val="638"/>
                </a:spcBef>
              </a:pPr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汇编实现</a:t>
              </a:r>
              <a:r>
                <a:rPr lang="en-US" dirty="0">
                  <a:ea typeface="Calibri Bold" charset="0"/>
                  <a:cs typeface="Times New Roman" panose="02020603050405020304" pitchFamily="18" charset="0"/>
                  <a:sym typeface="Calibri Bold" charset="0"/>
                </a:rPr>
                <a:t>:</a:t>
              </a:r>
            </a:p>
          </p:txBody>
        </p:sp>
        <p:sp>
          <p:nvSpPr>
            <p:cNvPr id="12" name="Rectangle 1"/>
            <p:cNvSpPr>
              <a:spLocks/>
            </p:cNvSpPr>
            <p:nvPr/>
          </p:nvSpPr>
          <p:spPr bwMode="auto">
            <a:xfrm>
              <a:off x="457200" y="4241800"/>
              <a:ext cx="6858000" cy="20828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342900" algn="l"/>
                  <a:tab pos="342900" algn="l"/>
                  <a:tab pos="1311275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</a:tabLst>
              </a:pP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switch_eg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movq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%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rdx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rcx</a:t>
              </a:r>
              <a:endParaRPr lang="cs-CZ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cmpq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$6, %rdi      # x:6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 err="1">
                  <a:cs typeface="Times New Roman" panose="02020603050405020304" pitchFamily="18" charset="0"/>
                  <a:sym typeface="Courier New Bold" charset="0"/>
                </a:rPr>
                <a:t>ja</a:t>
              </a:r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  .L8           # Use default</a:t>
              </a:r>
            </a:p>
            <a:p>
              <a:pPr algn="l"/>
              <a:r>
                <a:rPr lang="cs-CZ" b="1" dirty="0">
                  <a:cs typeface="Times New Roman" panose="02020603050405020304" pitchFamily="18" charset="0"/>
                  <a:sym typeface="Courier New Bold" charset="0"/>
                </a:rPr>
                <a:t>    </a:t>
              </a:r>
              <a:r>
                <a:rPr lang="cs-CZ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" charset="0"/>
                </a:rPr>
                <a:t>jmp     .L4(,%rdi,8) # goto *JTab[x]</a:t>
              </a:r>
              <a:endParaRPr lang="en-US" b="1" dirty="0">
                <a:solidFill>
                  <a:srgbClr val="0000CC"/>
                </a:solidFill>
                <a:cs typeface="Times New Roman" panose="02020603050405020304" pitchFamily="18" charset="0"/>
                <a:sym typeface="Courier New Bold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94816" y="702771"/>
            <a:ext cx="3292717" cy="4951903"/>
            <a:chOff x="6300332" y="1919594"/>
            <a:chExt cx="2846031" cy="3147537"/>
          </a:xfrm>
          <a:solidFill>
            <a:schemeClr val="bg1"/>
          </a:solidFill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6314263" y="1919594"/>
              <a:ext cx="2832100" cy="324672"/>
            </a:xfrm>
            <a:prstGeom prst="rect">
              <a:avLst/>
            </a:prstGeom>
            <a:grp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跳转表</a:t>
              </a:r>
              <a:endParaRPr lang="en-US" b="1" dirty="0"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24584" name="Rectangle 8"/>
            <p:cNvSpPr>
              <a:spLocks/>
            </p:cNvSpPr>
            <p:nvPr/>
          </p:nvSpPr>
          <p:spPr bwMode="auto">
            <a:xfrm>
              <a:off x="6300332" y="2220949"/>
              <a:ext cx="2832100" cy="2846182"/>
            </a:xfrm>
            <a:prstGeom prst="rect">
              <a:avLst/>
            </a:prstGeom>
            <a:solidFill>
              <a:srgbClr val="EFFBB3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.section	.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rodata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.align 8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.L4: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.L8	# x = 0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.L3	# x = 1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.L5	# x = 2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.L9	# x = 3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.L8	# x = 4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.L7	# x = 5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.L7	# x = 6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 bwMode="auto">
          <a:xfrm flipH="1">
            <a:off x="7217376" y="6357385"/>
            <a:ext cx="1485900" cy="0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33CD6EDF-DDAD-49CB-949D-BD73E2A4B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F1C3E015-991D-4898-B9A6-194EC29DF67B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ABAFFF92-28D4-4726-AE1C-0C07C41352C5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D660D10-7C0D-4826-972B-D3BB8FEA41AC}"/>
              </a:ext>
            </a:extLst>
          </p:cNvPr>
          <p:cNvSpPr>
            <a:spLocks/>
          </p:cNvSpPr>
          <p:nvPr/>
        </p:nvSpPr>
        <p:spPr bwMode="auto">
          <a:xfrm>
            <a:off x="1263674" y="901873"/>
            <a:ext cx="5315236" cy="286714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long 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switch_eg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(long x, long y, long z){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long w = 1;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. . .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}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return w;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36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条件码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xfrm>
            <a:off x="479376" y="982346"/>
            <a:ext cx="10945283" cy="5109208"/>
          </a:xfrm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</a:t>
            </a:r>
            <a:endParaRPr 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每个目标需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基地址为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.L4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跳转指令</a:t>
            </a:r>
            <a:endParaRPr 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直接跳转</a:t>
            </a:r>
            <a:r>
              <a:rPr lang="zh-CN" altLang="en-US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：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  <a:sym typeface="Courier New Bold" charset="0"/>
              </a:rPr>
              <a:t> .L8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66750" lvl="2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跳转到标号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.L8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间接跳转</a:t>
            </a:r>
            <a:r>
              <a:rPr lang="zh-CN" altLang="en-US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：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  <a:sym typeface="Courier New Bold" charset="0"/>
              </a:rPr>
              <a:t> .L4(,%rdi,8)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跳转表的起始地址：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.L4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为比例因子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地址是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≤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≤ 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从有效地址</a:t>
            </a:r>
            <a:r>
              <a:rPr 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.L4 + x*8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处获取目标地址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A94AADCA-2BC7-4977-A18F-A6C461810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714A704E-06D9-4E13-9895-2ECBD5DF92C1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DCD0EB3-FF61-44A8-848A-46C072CF255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780E99-F2C1-4075-A5B4-5A72618B230C}"/>
              </a:ext>
            </a:extLst>
          </p:cNvPr>
          <p:cNvGrpSpPr/>
          <p:nvPr/>
        </p:nvGrpSpPr>
        <p:grpSpPr>
          <a:xfrm>
            <a:off x="7194816" y="702771"/>
            <a:ext cx="3292717" cy="4951903"/>
            <a:chOff x="6300332" y="1919594"/>
            <a:chExt cx="2846031" cy="3147537"/>
          </a:xfrm>
          <a:solidFill>
            <a:schemeClr val="bg1"/>
          </a:solidFill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7FB07C1-F2E5-4E79-AC88-8E8CFBD33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263" y="1919594"/>
              <a:ext cx="2832100" cy="324672"/>
            </a:xfrm>
            <a:prstGeom prst="rect">
              <a:avLst/>
            </a:prstGeom>
            <a:grp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b="1" dirty="0">
                  <a:ea typeface="黑体" panose="02010609060101010101" pitchFamily="49" charset="-122"/>
                  <a:cs typeface="Times New Roman" panose="02020603050405020304" pitchFamily="18" charset="0"/>
                  <a:sym typeface="Calibri Bold" charset="0"/>
                </a:rPr>
                <a:t>跳转表</a:t>
              </a:r>
              <a:endParaRPr lang="en-US" b="1" dirty="0">
                <a:ea typeface="黑体" panose="02010609060101010101" pitchFamily="49" charset="-122"/>
                <a:cs typeface="Times New Roman" panose="02020603050405020304" pitchFamily="18" charset="0"/>
                <a:sym typeface="Calibri Bold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CAA07A7-D670-4ED8-A3EA-761D1D16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0332" y="2220949"/>
              <a:ext cx="2832100" cy="2846182"/>
            </a:xfrm>
            <a:prstGeom prst="rect">
              <a:avLst/>
            </a:prstGeom>
            <a:solidFill>
              <a:srgbClr val="EFFBB3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.section	.</a:t>
              </a:r>
              <a:r>
                <a:rPr lang="en-US" b="1" dirty="0" err="1">
                  <a:cs typeface="Times New Roman" panose="02020603050405020304" pitchFamily="18" charset="0"/>
                  <a:sym typeface="Courier New Bold" charset="0"/>
                </a:rPr>
                <a:t>rodata</a:t>
              </a:r>
              <a:endParaRPr lang="en-US" b="1" dirty="0">
                <a:cs typeface="Times New Roman" panose="02020603050405020304" pitchFamily="18" charset="0"/>
                <a:sym typeface="Courier New Bold" charset="0"/>
              </a:endParaRP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.align 8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.L4: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.L8	# x = 0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.L3	# x = 1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.L5	# x = 2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.L9	# x = 3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.L8	# x = 4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.L7	# x = 5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	.quad	.L7	# x =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37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790700" y="1615440"/>
            <a:ext cx="3962400" cy="451386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.section	.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rodata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.quad	.L7	# x = 6</a:t>
            </a:r>
            <a:endParaRPr lang="en-US" b="1" dirty="0">
              <a:ea typeface="Monaco" charset="0"/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1790700" y="1219200"/>
            <a:ext cx="24511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跳转表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6083300" y="331051"/>
            <a:ext cx="4432300" cy="633644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1:      // .L3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= y*z;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2:      // .L5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= y/z;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/* Fall Through */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3:      // .L9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+= 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5: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6:      // .L7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-= 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default:     // .L8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= 2;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</a:pP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4570412" y="914398"/>
            <a:ext cx="1830388" cy="271779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4570412" y="2133599"/>
            <a:ext cx="1830388" cy="191451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4570412" y="3162300"/>
            <a:ext cx="1754188" cy="135572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511824" y="3162301"/>
            <a:ext cx="1966764" cy="249618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572000" y="4876801"/>
            <a:ext cx="1866902" cy="78168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4570412" y="4282437"/>
            <a:ext cx="1754188" cy="56380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4570412" y="4596211"/>
            <a:ext cx="1754188" cy="57427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灯片编号占位符 15">
            <a:extLst>
              <a:ext uri="{FF2B5EF4-FFF2-40B4-BE49-F238E27FC236}">
                <a16:creationId xmlns:a16="http://schemas.microsoft.com/office/drawing/2014/main" id="{3434AF83-97D4-4D10-8BEC-AB0A3C244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052EDBBF-AA86-4356-A851-B192420D9096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3A34689-6793-46B4-B7FD-2A4674C4E697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3" grpId="0" animBg="1"/>
      <p:bldP spid="26634" grpId="0" animBg="1"/>
      <p:bldP spid="26631" grpId="0" animBg="1"/>
      <p:bldP spid="26635" grpId="0" animBg="1"/>
      <p:bldP spid="26636" grpId="0" animBg="1"/>
      <p:bldP spid="266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270973"/>
            <a:ext cx="7602563" cy="720725"/>
          </a:xfrm>
          <a:ln/>
        </p:spPr>
        <p:txBody>
          <a:bodyPr/>
          <a:lstStyle/>
          <a:p>
            <a:pPr marL="119063" indent="-119063" algn="l"/>
            <a:r>
              <a:rPr lang="zh-CN" altLang="en-US" sz="24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r>
              <a:rPr lang="en-US" sz="24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== 1)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1752600" y="4473116"/>
            <a:ext cx="3983360" cy="1688123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    %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rsi</a:t>
            </a: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  # 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y</a:t>
            </a:r>
            <a:endParaRPr lang="pt-BR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imulq</a:t>
            </a: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   %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rdx</a:t>
            </a: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  # 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y</a:t>
            </a: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*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z</a:t>
            </a:r>
            <a:endParaRPr lang="pt-BR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b="1" dirty="0"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pt-BR" b="1" dirty="0" err="1">
                <a:cs typeface="Times New Roman" panose="02020603050405020304" pitchFamily="18" charset="0"/>
                <a:sym typeface="Courier New Bold" charset="0"/>
              </a:rPr>
              <a:t>ret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752600" y="1295400"/>
            <a:ext cx="3898900" cy="26736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switch(x) 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case 1:	  // .L3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= y*z;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break;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. . .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graphicFrame>
        <p:nvGraphicFramePr>
          <p:cNvPr id="8" name="Table 11"/>
          <p:cNvGraphicFramePr>
            <a:graphicFrameLocks noGrp="1"/>
          </p:cNvGraphicFramePr>
          <p:nvPr/>
        </p:nvGraphicFramePr>
        <p:xfrm>
          <a:off x="6188075" y="137160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963E6062-C433-4963-9775-7D0F54EC6D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0256D5FC-1075-404C-973B-DC92B84D2368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9DE4B1C-F0AF-4B3B-B769-900C8412EE7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1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31383" y="1083378"/>
            <a:ext cx="3670300" cy="536981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long w = 1;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 . .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	. . .	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2: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= y/z;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/* Fall Through */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3: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+= 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	. . .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}</a:t>
            </a: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5715000" y="2133600"/>
            <a:ext cx="2743200" cy="127387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2: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b="1" dirty="0"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        </a:t>
            </a:r>
            <a:r>
              <a:rPr lang="en-US" b="1" dirty="0" err="1"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goto</a:t>
            </a:r>
            <a:r>
              <a:rPr lang="en-US" b="1" dirty="0"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CC"/>
                </a:solidFill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merge</a:t>
            </a:r>
            <a:r>
              <a:rPr lang="en-US" b="1" dirty="0">
                <a:ea typeface="Lucida Grande" charset="0"/>
                <a:cs typeface="Times New Roman" panose="02020603050405020304" pitchFamily="18" charset="0"/>
                <a:sym typeface="Courier New Bold" charset="0"/>
              </a:rPr>
              <a:t>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696200" y="4267200"/>
            <a:ext cx="2743200" cy="1828800"/>
            <a:chOff x="6172200" y="4267200"/>
            <a:chExt cx="2743200" cy="1828800"/>
          </a:xfrm>
        </p:grpSpPr>
        <p:sp>
          <p:nvSpPr>
            <p:cNvPr id="16" name="Rectangle 6"/>
            <p:cNvSpPr>
              <a:spLocks/>
            </p:cNvSpPr>
            <p:nvPr/>
          </p:nvSpPr>
          <p:spPr bwMode="auto">
            <a:xfrm>
              <a:off x="6172200" y="4267200"/>
              <a:ext cx="2743200" cy="9144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case 3:</a:t>
              </a:r>
            </a:p>
            <a:p>
              <a:pPr algn="l"/>
              <a:r>
                <a:rPr lang="en-US" b="1" dirty="0"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       w = 1;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  <a:p>
              <a:pPr algn="l"/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   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  <p:sp>
          <p:nvSpPr>
            <p:cNvPr id="18" name="Rectangle 6"/>
            <p:cNvSpPr>
              <a:spLocks/>
            </p:cNvSpPr>
            <p:nvPr/>
          </p:nvSpPr>
          <p:spPr bwMode="auto">
            <a:xfrm>
              <a:off x="6172200" y="5181600"/>
              <a:ext cx="2743200" cy="9144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b="1" dirty="0">
                  <a:solidFill>
                    <a:srgbClr val="0000CC"/>
                  </a:solidFill>
                  <a:cs typeface="Times New Roman" panose="02020603050405020304" pitchFamily="18" charset="0"/>
                  <a:sym typeface="Courier New Bold" charset="0"/>
                </a:rPr>
                <a:t>merge</a:t>
              </a:r>
              <a:r>
                <a:rPr lang="en-US" b="1" dirty="0">
                  <a:cs typeface="Times New Roman" panose="02020603050405020304" pitchFamily="18" charset="0"/>
                  <a:sym typeface="Courier New Bold" charset="0"/>
                </a:rPr>
                <a:t>:</a:t>
              </a:r>
            </a:p>
            <a:p>
              <a:pPr algn="l"/>
              <a:r>
                <a:rPr lang="en-US" b="1" dirty="0">
                  <a:ea typeface="Lucida Grande" charset="0"/>
                  <a:cs typeface="Times New Roman" panose="02020603050405020304" pitchFamily="18" charset="0"/>
                  <a:sym typeface="Courier New Bold" charset="0"/>
                </a:rPr>
                <a:t>        w += z;</a:t>
              </a:r>
              <a:endParaRPr lang="en-US" b="1" dirty="0">
                <a:ea typeface="Lucida Grande" charset="0"/>
                <a:cs typeface="Times New Roman" panose="02020603050405020304" pitchFamily="18" charset="0"/>
                <a:sym typeface="Arial Narrow Bold" charset="0"/>
              </a:endParaRPr>
            </a:p>
          </p:txBody>
        </p:sp>
      </p:grpSp>
      <p:cxnSp>
        <p:nvCxnSpPr>
          <p:cNvPr id="20" name="Straight Arrow Connector 19"/>
          <p:cNvCxnSpPr>
            <a:cxnSpLocks/>
            <a:endCxn id="17" idx="1"/>
          </p:cNvCxnSpPr>
          <p:nvPr/>
        </p:nvCxnSpPr>
        <p:spPr bwMode="auto">
          <a:xfrm flipV="1">
            <a:off x="2927648" y="2770539"/>
            <a:ext cx="2787352" cy="2984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cxnSpLocks/>
            <a:endCxn id="16" idx="1"/>
          </p:cNvCxnSpPr>
          <p:nvPr/>
        </p:nvCxnSpPr>
        <p:spPr bwMode="auto">
          <a:xfrm>
            <a:off x="2783632" y="4425979"/>
            <a:ext cx="4912568" cy="2984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7086600" y="3407478"/>
            <a:ext cx="609600" cy="20027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97F6979B-594C-42EA-978B-9241687A67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0A815A3-C9DE-4C6C-9F9A-4B8DD722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973"/>
            <a:ext cx="76025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19063" indent="-119063" algn="l"/>
            <a:r>
              <a:rPr lang="zh-CN" altLang="en-US" sz="2400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处理下穿</a:t>
            </a:r>
            <a:r>
              <a:rPr lang="en-US" altLang="zh-CN" sz="2400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(Fall-Through)</a:t>
            </a:r>
            <a:endParaRPr lang="en-US" sz="2400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3">
            <a:extLst>
              <a:ext uri="{FF2B5EF4-FFF2-40B4-BE49-F238E27FC236}">
                <a16:creationId xmlns:a16="http://schemas.microsoft.com/office/drawing/2014/main" id="{CC7FB7AD-78E9-4FB3-A9C6-B7F73B4A8196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A6A39011-A56E-44DE-B3A7-161DD8499BF1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/>
          </p:cNvSpPr>
          <p:nvPr/>
        </p:nvSpPr>
        <p:spPr bwMode="auto">
          <a:xfrm>
            <a:off x="4943872" y="2181462"/>
            <a:ext cx="5041900" cy="4343163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 %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rsi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cs-CZ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cqto</a:t>
            </a:r>
            <a:endParaRPr lang="cs-CZ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idivq   %rcx     #  y/z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jmp     .L6       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#  goto merge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.L9:                  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 $1, %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eax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#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w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.L6:                  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# merge: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addq    %rcx, %rax </a:t>
            </a:r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#  w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965664" y="1074781"/>
            <a:ext cx="3670300" cy="550465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long w = 1;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	. . .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switch(x) 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	. . .	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2: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= y/z;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/* Fall Through */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3: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+= 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break;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	. . .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163979"/>
              </p:ext>
            </p:extLst>
          </p:nvPr>
        </p:nvGraphicFramePr>
        <p:xfrm>
          <a:off x="9046700" y="161381"/>
          <a:ext cx="289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98878596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108309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6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95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8389"/>
                  </a:ext>
                </a:extLst>
              </a:tr>
            </a:tbl>
          </a:graphicData>
        </a:graphic>
      </p:graphicFrame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F45DF8B9-BA6A-42E6-B2B1-494D481BC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D8C71A-9576-4648-BB6D-C31A8423C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973"/>
            <a:ext cx="76025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19063" indent="-119063" algn="l"/>
            <a:r>
              <a:rPr lang="zh-CN" altLang="en-US" sz="2400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r>
              <a:rPr lang="en-US" sz="2400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== 2, x==3)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AC249EC1-6DC4-4750-8C8B-E5C589774C0F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5E2793D-1488-498B-AF66-E5C86F918C83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0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/>
          </p:cNvSpPr>
          <p:nvPr/>
        </p:nvSpPr>
        <p:spPr bwMode="auto">
          <a:xfrm>
            <a:off x="5123892" y="2686410"/>
            <a:ext cx="4737100" cy="3262869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$1, %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eax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#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w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subq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%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rdx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#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w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movl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$2, %</a:t>
            </a:r>
            <a:r>
              <a:rPr lang="cs-CZ" b="1" dirty="0" err="1">
                <a:cs typeface="Times New Roman" panose="02020603050405020304" pitchFamily="18" charset="0"/>
                <a:sym typeface="Courier New Bold" charset="0"/>
              </a:rPr>
              <a:t>eax</a:t>
            </a: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b="1" dirty="0">
                <a:cs typeface="Times New Roman" panose="02020603050405020304" pitchFamily="18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911424" y="1915665"/>
            <a:ext cx="3898900" cy="406845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switch(x) {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. . .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case 6:  // .L7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-= z;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break;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default: // .L8</a:t>
            </a:r>
            <a:endParaRPr lang="en-US" b="1" dirty="0"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        w = 2; </a:t>
            </a:r>
          </a:p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}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6997B262-DF6C-4FC5-B54B-1ED5A0321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E4587DA-2807-48AD-ACD7-24B49EFB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0973"/>
            <a:ext cx="76025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19063" indent="-119063" algn="l"/>
            <a:r>
              <a:rPr lang="zh-CN" altLang="en-US" sz="2400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r>
              <a:rPr lang="en-US" sz="2400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 == 5, x==6</a:t>
            </a:r>
            <a:r>
              <a:rPr lang="en-US" altLang="zh-CN" sz="2400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default</a:t>
            </a:r>
            <a:r>
              <a:rPr lang="en-US" sz="2400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B94D3DCA-245D-4435-9848-E0A278343262}"/>
              </a:ext>
            </a:extLst>
          </p:cNvPr>
          <p:cNvSpPr/>
          <p:nvPr/>
        </p:nvSpPr>
        <p:spPr bwMode="auto">
          <a:xfrm>
            <a:off x="-96688" y="332656"/>
            <a:ext cx="16921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B810746-1773-4F2A-9F24-7110BDC0E58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2596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内容占位符 2">
            <a:extLst>
              <a:ext uri="{FF2B5EF4-FFF2-40B4-BE49-F238E27FC236}">
                <a16:creationId xmlns:a16="http://schemas.microsoft.com/office/drawing/2014/main" id="{A98DC365-AC4F-40D9-B930-9E5B5B244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417873"/>
              </p:ext>
            </p:extLst>
          </p:nvPr>
        </p:nvGraphicFramePr>
        <p:xfrm>
          <a:off x="9046700" y="161381"/>
          <a:ext cx="289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98878596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108309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6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95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79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122495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endParaRPr kumimoji="0" lang="en-US" altLang="zh-CN" sz="4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while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do-while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for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continue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break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43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1439527" y="2067174"/>
            <a:ext cx="2616201" cy="2193479"/>
          </a:xfrm>
          <a:ln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初始化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循环体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/>
              </a:rPr>
              <a:t>更新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1981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8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0B524D98-BEC8-4ADB-A0E8-05247715B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FB5FAF3-1206-4E63-B312-F902352BE90E}"/>
              </a:ext>
            </a:extLst>
          </p:cNvPr>
          <p:cNvSpPr/>
          <p:nvPr/>
        </p:nvSpPr>
        <p:spPr bwMode="auto">
          <a:xfrm>
            <a:off x="-96688" y="332656"/>
            <a:ext cx="291632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466F157-1180-4500-80FC-11119FC0DDE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循环的一般形式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67C2C19-0343-45A1-A4BC-7603A3857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873" y="1088740"/>
            <a:ext cx="5400600" cy="219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do-while</a:t>
            </a:r>
          </a:p>
          <a:p>
            <a:pPr marL="0" indent="0">
              <a:buNone/>
            </a:pPr>
            <a:r>
              <a:rPr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只有上述</a:t>
            </a: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个部分的组合顺序不同</a:t>
            </a:r>
            <a:endParaRPr lang="en-US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6BF8EFC3-06AB-4D44-817B-6E113195D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873" y="3753036"/>
            <a:ext cx="5400600" cy="219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</a:p>
          <a:p>
            <a:pPr marL="0" indent="0">
              <a:buNone/>
            </a:pPr>
            <a:r>
              <a:rPr lang="en-US" altLang="zh-CN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  <a:p>
            <a:pPr marL="0" indent="0">
              <a:buNone/>
            </a:pPr>
            <a:r>
              <a:rPr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只有跳转位置不同</a:t>
            </a:r>
            <a:endParaRPr lang="en-US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DF432E-DABB-460E-A953-D2B9EBF0984C}"/>
              </a:ext>
            </a:extLst>
          </p:cNvPr>
          <p:cNvSpPr txBox="1"/>
          <p:nvPr/>
        </p:nvSpPr>
        <p:spPr>
          <a:xfrm>
            <a:off x="3009900" y="5832557"/>
            <a:ext cx="6172200" cy="5847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200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条件跳转</a:t>
            </a:r>
            <a:r>
              <a:rPr lang="en-US" altLang="zh-CN" sz="3200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无条件跳转</a:t>
            </a:r>
            <a:endParaRPr lang="en-US" altLang="zh-CN" sz="3200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5">
            <a:extLst>
              <a:ext uri="{FF2B5EF4-FFF2-40B4-BE49-F238E27FC236}">
                <a16:creationId xmlns:a16="http://schemas.microsoft.com/office/drawing/2014/main" id="{0B524D98-BEC8-4ADB-A0E8-05247715B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FB5FAF3-1206-4E63-B312-F902352BE90E}"/>
              </a:ext>
            </a:extLst>
          </p:cNvPr>
          <p:cNvSpPr/>
          <p:nvPr/>
        </p:nvSpPr>
        <p:spPr bwMode="auto">
          <a:xfrm>
            <a:off x="-96688" y="332656"/>
            <a:ext cx="320579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466F157-1180-4500-80FC-11119FC0DDE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77327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continue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含义不同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902960B-A37D-43FD-A1E2-8A0FCDF4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195" y="2031329"/>
            <a:ext cx="2260317" cy="1169551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17571123-1BCA-4C1A-A7AA-D5CE0A5B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195" y="4017341"/>
            <a:ext cx="2260317" cy="13849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2F661B9-FD72-43CF-9717-79450C13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051" y="2044718"/>
            <a:ext cx="1968217" cy="1169551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(expr1);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F546AE99-1939-4742-8241-37494779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051" y="4017341"/>
            <a:ext cx="1968217" cy="13849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(expr1);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947DA26A-7FED-4382-9F64-826958016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808" y="2031329"/>
            <a:ext cx="3176015" cy="1169551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(expr1; expr2; expr3)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微软雅黑" panose="020B0503020204020204" pitchFamily="34" charset="-122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30A81DB0-9887-4170-A279-5A3EB7E65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808" y="4017341"/>
            <a:ext cx="3176015" cy="13849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(expr1; expr2; expr3)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A0D9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cxnSp>
        <p:nvCxnSpPr>
          <p:cNvPr id="38" name="Elbow Connector 18">
            <a:extLst>
              <a:ext uri="{FF2B5EF4-FFF2-40B4-BE49-F238E27FC236}">
                <a16:creationId xmlns:a16="http://schemas.microsoft.com/office/drawing/2014/main" id="{A2F028FC-10B8-4273-8E12-2117B5975C9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6205" y="2301145"/>
            <a:ext cx="310886" cy="28508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Elbow Connector 26">
            <a:extLst>
              <a:ext uri="{FF2B5EF4-FFF2-40B4-BE49-F238E27FC236}">
                <a16:creationId xmlns:a16="http://schemas.microsoft.com/office/drawing/2014/main" id="{7F3BF027-D0B4-4B89-B0B6-54FC24FE70D3}"/>
              </a:ext>
            </a:extLst>
          </p:cNvPr>
          <p:cNvCxnSpPr>
            <a:cxnSpLocks/>
          </p:cNvCxnSpPr>
          <p:nvPr/>
        </p:nvCxnSpPr>
        <p:spPr>
          <a:xfrm rot="5400000">
            <a:off x="5873275" y="2678311"/>
            <a:ext cx="370595" cy="29260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Elbow Connector 28">
            <a:extLst>
              <a:ext uri="{FF2B5EF4-FFF2-40B4-BE49-F238E27FC236}">
                <a16:creationId xmlns:a16="http://schemas.microsoft.com/office/drawing/2014/main" id="{2F2A5F40-5AC4-4F9D-A74A-BCC2249CA1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24716" y="4596244"/>
            <a:ext cx="883920" cy="689446"/>
          </a:xfrm>
          <a:prstGeom prst="bentConnector3">
            <a:avLst>
              <a:gd name="adj1" fmla="val 345"/>
            </a:avLst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Elbow Connector 36">
            <a:extLst>
              <a:ext uri="{FF2B5EF4-FFF2-40B4-BE49-F238E27FC236}">
                <a16:creationId xmlns:a16="http://schemas.microsoft.com/office/drawing/2014/main" id="{CCF570BE-62C9-4435-8EB1-FE4B531FBDD2}"/>
              </a:ext>
            </a:extLst>
          </p:cNvPr>
          <p:cNvCxnSpPr>
            <a:cxnSpLocks/>
          </p:cNvCxnSpPr>
          <p:nvPr/>
        </p:nvCxnSpPr>
        <p:spPr>
          <a:xfrm flipV="1">
            <a:off x="8703808" y="2286908"/>
            <a:ext cx="1054608" cy="342586"/>
          </a:xfrm>
          <a:prstGeom prst="bentConnector3">
            <a:avLst>
              <a:gd name="adj1" fmla="val 99711"/>
            </a:avLst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42" name="Elbow Connector 62">
            <a:extLst>
              <a:ext uri="{FF2B5EF4-FFF2-40B4-BE49-F238E27FC236}">
                <a16:creationId xmlns:a16="http://schemas.microsoft.com/office/drawing/2014/main" id="{46678F91-09C8-4489-BE6D-B3FB4615CB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1840" y="4596244"/>
            <a:ext cx="1559348" cy="689446"/>
          </a:xfrm>
          <a:prstGeom prst="bentConnector3">
            <a:avLst>
              <a:gd name="adj1" fmla="val -39"/>
            </a:avLst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cxnSp>
        <p:nvCxnSpPr>
          <p:cNvPr id="43" name="Elbow Connector 63">
            <a:extLst>
              <a:ext uri="{FF2B5EF4-FFF2-40B4-BE49-F238E27FC236}">
                <a16:creationId xmlns:a16="http://schemas.microsoft.com/office/drawing/2014/main" id="{78284943-D89A-4C82-8732-B30AE24526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30878" y="4639514"/>
            <a:ext cx="925456" cy="646176"/>
          </a:xfrm>
          <a:prstGeom prst="bentConnector3">
            <a:avLst>
              <a:gd name="adj1" fmla="val -61"/>
            </a:avLst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2804BD7-203A-6A4D-B545-BAEB2AA13C33}"/>
              </a:ext>
            </a:extLst>
          </p:cNvPr>
          <p:cNvSpPr/>
          <p:nvPr/>
        </p:nvSpPr>
        <p:spPr>
          <a:xfrm>
            <a:off x="1852802" y="1455664"/>
            <a:ext cx="485902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加速，直接进入下次循环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1920C-4B5A-144B-BC0D-858E73BE4B3A}"/>
              </a:ext>
            </a:extLst>
          </p:cNvPr>
          <p:cNvSpPr/>
          <p:nvPr/>
        </p:nvSpPr>
        <p:spPr>
          <a:xfrm>
            <a:off x="1836177" y="3580457"/>
            <a:ext cx="539224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终止，执行循环结构的后继语句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670985" y="1199517"/>
            <a:ext cx="3984856" cy="5109208"/>
          </a:xfrm>
          <a:ln/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当前程序的运行状态信息：</a:t>
            </a:r>
            <a:endParaRPr 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临时数据</a:t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rax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 )</a:t>
            </a:r>
          </a:p>
          <a:p>
            <a:pPr marL="266700" lvl="1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运行时栈的位置</a:t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rsp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marL="266700" lvl="1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当前程序控制点位置</a:t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%rip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 )</a:t>
            </a:r>
          </a:p>
          <a:p>
            <a:pPr marL="266700" lvl="1" indent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 indent="0">
              <a:buNone/>
            </a:pP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2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状态标志位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2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最近测试的状态</a:t>
            </a:r>
            <a:b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CF, ZF, SF, OF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6600056" y="4779472"/>
            <a:ext cx="20320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latin typeface="Courier"/>
                <a:cs typeface="Times New Roman" panose="02020603050405020304" pitchFamily="18" charset="0"/>
                <a:sym typeface="Courier New Bold" charset="0"/>
              </a:rPr>
              <a:t>%rip</a:t>
            </a: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4771054" y="3874045"/>
            <a:ext cx="1102866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b="1" dirty="0">
                <a:solidFill>
                  <a:srgbClr val="6B0874"/>
                </a:solidFill>
                <a:ea typeface="Calibri Bold" charset="0"/>
                <a:cs typeface="Times New Roman" panose="02020603050405020304" pitchFamily="18" charset="0"/>
                <a:sym typeface="Calibri Bold" charset="0"/>
              </a:rPr>
              <a:t>当前栈顶</a:t>
            </a:r>
            <a:endParaRPr lang="en-US" sz="2000" b="1" dirty="0">
              <a:solidFill>
                <a:srgbClr val="6B0874"/>
              </a:solidFill>
              <a:ea typeface="Calibri Bold" charset="0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8860042" y="4735783"/>
            <a:ext cx="1102866" cy="336184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Calibri Bold" charset="0"/>
              </a:rPr>
              <a:t>指令指针</a:t>
            </a:r>
            <a:endParaRPr lang="en-US" sz="2000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Calibri Bold" charset="0"/>
            </a:endParaRP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6597166" y="5310192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latin typeface="Courier"/>
                <a:cs typeface="Times New Roman" panose="02020603050405020304" pitchFamily="18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7270266" y="5310192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latin typeface="Courier"/>
                <a:cs typeface="Times New Roman" panose="02020603050405020304" pitchFamily="18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7943366" y="5310192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latin typeface="Courier"/>
                <a:cs typeface="Times New Roman" panose="02020603050405020304" pitchFamily="18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8616466" y="5310192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latin typeface="Courier"/>
                <a:cs typeface="Times New Roman" panose="02020603050405020304" pitchFamily="18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9231964" y="5381823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Calibri Bold" charset="0"/>
              </a:rPr>
              <a:t>条件码</a:t>
            </a:r>
            <a:endParaRPr lang="en-US" sz="2000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Calibri Bold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600056" y="180882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 dirty="0">
                  <a:latin typeface="Courier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b="1" dirty="0" err="1">
                  <a:latin typeface="Courier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b="1" dirty="0">
                <a:latin typeface="Courier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 dirty="0">
                  <a:latin typeface="Courier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b="1" dirty="0" err="1">
                  <a:latin typeface="Courier"/>
                  <a:cs typeface="Times New Roman" panose="02020603050405020304" pitchFamily="18" charset="0"/>
                  <a:sym typeface="Courier New Bold" charset="0"/>
                </a:rPr>
                <a:t>rbx</a:t>
              </a:r>
              <a:endParaRPr lang="en-US" b="1" dirty="0">
                <a:latin typeface="Courier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 dirty="0">
                  <a:latin typeface="Courier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b="1" dirty="0" err="1">
                  <a:latin typeface="Courier"/>
                  <a:cs typeface="Times New Roman" panose="02020603050405020304" pitchFamily="18" charset="0"/>
                  <a:sym typeface="Courier New Bold" charset="0"/>
                </a:rPr>
                <a:t>rdx</a:t>
              </a:r>
              <a:endParaRPr lang="en-US" b="1" dirty="0">
                <a:latin typeface="Courier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 dirty="0">
                  <a:latin typeface="Courier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b="1" dirty="0" err="1">
                  <a:latin typeface="Courier"/>
                  <a:cs typeface="Times New Roman" panose="02020603050405020304" pitchFamily="18" charset="0"/>
                  <a:sym typeface="Courier New Bold" charset="0"/>
                </a:rPr>
                <a:t>rsi</a:t>
              </a:r>
              <a:endParaRPr lang="en-US" b="1" dirty="0">
                <a:latin typeface="Courier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 dirty="0">
                  <a:latin typeface="Courier"/>
                  <a:cs typeface="Times New Roman" panose="02020603050405020304" pitchFamily="18" charset="0"/>
                  <a:sym typeface="Courier New Bold" charset="0"/>
                </a:rPr>
                <a:t>%</a:t>
              </a:r>
              <a:r>
                <a:rPr lang="en-US" b="1" dirty="0" err="1">
                  <a:latin typeface="Courier"/>
                  <a:cs typeface="Times New Roman" panose="02020603050405020304" pitchFamily="18" charset="0"/>
                  <a:sym typeface="Courier New Bold" charset="0"/>
                </a:rPr>
                <a:t>rdi</a:t>
              </a:r>
              <a:endParaRPr lang="en-US" b="1" dirty="0">
                <a:latin typeface="Courier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b="1">
                  <a:latin typeface="Courier"/>
                  <a:cs typeface="Times New Roman" panose="02020603050405020304" pitchFamily="18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>
            <a:off x="5867084" y="4049509"/>
            <a:ext cx="732972" cy="17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灯片编号占位符 15">
            <a:extLst>
              <a:ext uri="{FF2B5EF4-FFF2-40B4-BE49-F238E27FC236}">
                <a16:creationId xmlns:a16="http://schemas.microsoft.com/office/drawing/2014/main" id="{AFFFFDA4-196C-4607-B9A8-FBA5D905E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4" name="圆角矩形 3">
            <a:extLst>
              <a:ext uri="{FF2B5EF4-FFF2-40B4-BE49-F238E27FC236}">
                <a16:creationId xmlns:a16="http://schemas.microsoft.com/office/drawing/2014/main" id="{7DBC7AD0-2779-4390-8C84-3FC0F4832413}"/>
              </a:ext>
            </a:extLst>
          </p:cNvPr>
          <p:cNvSpPr/>
          <p:nvPr/>
        </p:nvSpPr>
        <p:spPr bwMode="auto">
          <a:xfrm>
            <a:off x="-96688" y="332656"/>
            <a:ext cx="33367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A05F2EF2-9A17-4163-A4E2-86B6221B616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0598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处理器状态（部分）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xfrm>
            <a:off x="659396" y="1196752"/>
            <a:ext cx="10945283" cy="5109208"/>
          </a:xfrm>
          <a:ln/>
        </p:spPr>
        <p:txBody>
          <a:bodyPr/>
          <a:lstStyle/>
          <a:p>
            <a:pPr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Font typeface="Wingdings" panose="05000000000000000000" pitchFamily="2" charset="2"/>
              <a:buChar char="n"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数值由算术运算隐式自动赋值</a:t>
            </a:r>
            <a:endParaRPr lang="en-US" sz="2800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addq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Src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sz="24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Dest</a:t>
            </a:r>
            <a:r>
              <a:rPr 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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Dest</a:t>
            </a:r>
            <a:r>
              <a:rPr 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 += </a:t>
            </a:r>
            <a:r>
              <a:rPr lang="en-US" sz="2400"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Src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t=</a:t>
            </a:r>
            <a:r>
              <a:rPr lang="en-US" altLang="zh-CN" sz="24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a+b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）</a:t>
            </a:r>
            <a:r>
              <a:rPr lang="zh-CN" alt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，在执行后</a:t>
            </a:r>
            <a:endParaRPr lang="en-US" sz="2400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CF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=1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如果最高有效位有进位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无符号数溢出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CF=0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ZF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=1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如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ourier New Bold" charset="0"/>
              </a:rPr>
              <a:t>Dest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ourier New Bold" charset="0"/>
              </a:rPr>
              <a:t> ==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，否则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ourier New Bold" charset="0"/>
              </a:rPr>
              <a:t>ZF=0</a:t>
            </a:r>
            <a:endParaRPr lang="en-US" sz="2400" dirty="0">
              <a:solidFill>
                <a:srgbClr val="9800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 Bold" charset="0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SF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=1</a:t>
            </a: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如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Dest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 &lt; 0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结果看做有符号数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SF=0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OF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=1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如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有符号数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补码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 Bold" charset="0"/>
              </a:rPr>
              <a:t>溢出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</a:t>
            </a:r>
            <a:r>
              <a:rPr lang="en-US" altLang="zh-CN" sz="2400" dirty="0">
                <a:solidFill>
                  <a:srgbClr val="9800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Bold" charset="0"/>
                <a:sym typeface="Calibri Bold" charset="0"/>
              </a:rPr>
              <a:t>OF=0 </a:t>
            </a:r>
            <a:b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Clr>
                <a:srgbClr val="6B0874"/>
              </a:buClr>
              <a:buFont typeface="Wingdings" panose="05000000000000000000" pitchFamily="2" charset="2"/>
              <a:buChar char="n"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sz="2800"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leaq</a:t>
            </a:r>
            <a:r>
              <a:rPr lang="zh-CN" altLang="en-US" sz="28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 Bold" charset="0"/>
              </a:rPr>
              <a:t>不设置条件码</a:t>
            </a:r>
            <a:endParaRPr lang="en-US" sz="2800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15">
            <a:extLst>
              <a:ext uri="{FF2B5EF4-FFF2-40B4-BE49-F238E27FC236}">
                <a16:creationId xmlns:a16="http://schemas.microsoft.com/office/drawing/2014/main" id="{E39804E6-EAB4-471B-AF18-D07EFD1E7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4BC77393-3A76-4507-B57A-B15A9171EC31}"/>
              </a:ext>
            </a:extLst>
          </p:cNvPr>
          <p:cNvSpPr/>
          <p:nvPr/>
        </p:nvSpPr>
        <p:spPr bwMode="auto">
          <a:xfrm>
            <a:off x="-96688" y="332656"/>
            <a:ext cx="333678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EFA7720-3458-4CAB-9525-84D50429A43E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05987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条件码被隐含赋值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623358" y="982346"/>
            <a:ext cx="10945283" cy="5109208"/>
          </a:xfrm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rgbClr val="6B0874"/>
                </a:solidFill>
              </a:rPr>
              <a:t>cmp</a:t>
            </a:r>
            <a:r>
              <a:rPr lang="zh-CN" altLang="en-US" b="1" dirty="0">
                <a:solidFill>
                  <a:srgbClr val="6B0874"/>
                </a:solidFill>
              </a:rPr>
              <a:t>指令对条件码的隐含赋值</a:t>
            </a:r>
            <a:endParaRPr lang="en-US" b="1" dirty="0">
              <a:solidFill>
                <a:srgbClr val="6B0874"/>
              </a:solidFill>
            </a:endParaRPr>
          </a:p>
          <a:p>
            <a:pPr marL="317500" lvl="1" indent="0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Src2 </a:t>
            </a:r>
            <a:r>
              <a:rPr 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 Bold" charset="0"/>
                <a:sym typeface="Courier New Bold" charset="0"/>
              </a:rPr>
              <a:t>-</a:t>
            </a:r>
            <a:r>
              <a:rPr lang="en-US" altLang="zh-CN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Italic" charset="0"/>
                <a:sym typeface="Calibri Italic" charset="0"/>
              </a:rPr>
              <a:t> Src1</a:t>
            </a:r>
            <a:r>
              <a:rPr 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但不改变目的操作数，仅用结果设置条件码</a:t>
            </a:r>
            <a:endParaRPr lang="en-US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175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accent2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altLang="zh-CN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a</a:t>
            </a:r>
            <a:endParaRPr lang="en-US" b="1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CF=1</a:t>
            </a:r>
            <a:r>
              <a:rPr lang="en-US" altLang="zh-CN" dirty="0"/>
              <a:t> </a:t>
            </a:r>
            <a:r>
              <a:rPr lang="zh-CN" altLang="en-US" dirty="0"/>
              <a:t>如果最高有效位有进位</a:t>
            </a:r>
            <a:r>
              <a:rPr lang="en-US" altLang="zh-CN" dirty="0"/>
              <a:t>(</a:t>
            </a:r>
            <a:r>
              <a:rPr lang="zh-CN" altLang="en-US" dirty="0"/>
              <a:t>无符号数比较</a:t>
            </a:r>
            <a:r>
              <a:rPr lang="en-US" altLang="zh-CN" dirty="0"/>
              <a:t>)</a:t>
            </a: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altLang="zh-CN" dirty="0"/>
              <a:t> a</a:t>
            </a:r>
            <a:r>
              <a:rPr lang="en-US" altLang="zh-CN" dirty="0">
                <a:sym typeface="Courier New Bold" charset="0"/>
              </a:rPr>
              <a:t>==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endParaRPr lang="en-US" altLang="zh-CN" dirty="0"/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SF=1 </a:t>
            </a:r>
            <a:r>
              <a:rPr lang="zh-CN" altLang="en-US" dirty="0">
                <a:sym typeface="Calibri Bold" charset="0"/>
              </a:rPr>
              <a:t>如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altLang="zh-CN" dirty="0"/>
              <a:t> (</a:t>
            </a:r>
            <a:r>
              <a:rPr lang="zh-CN" altLang="en-US" dirty="0"/>
              <a:t>结果看做有符号数</a:t>
            </a:r>
            <a:r>
              <a:rPr lang="en-US" altLang="zh-CN" dirty="0"/>
              <a:t>)</a:t>
            </a:r>
          </a:p>
          <a:p>
            <a:pPr marL="317500" lvl="1" indent="0">
              <a:lnSpc>
                <a:spcPct val="150000"/>
              </a:lnSpc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OF=1 </a:t>
            </a:r>
            <a:r>
              <a:rPr lang="zh-CN" altLang="en-US" dirty="0">
                <a:sym typeface="Calibri Bold" charset="0"/>
              </a:rPr>
              <a:t>如补码 </a:t>
            </a:r>
            <a:r>
              <a:rPr lang="en-US" altLang="zh-CN" dirty="0">
                <a:sym typeface="Calibri Bold" charset="0"/>
              </a:rPr>
              <a:t>(</a:t>
            </a:r>
            <a:r>
              <a:rPr lang="zh-CN" altLang="en-US" dirty="0">
                <a:sym typeface="Calibri Bold" charset="0"/>
              </a:rPr>
              <a:t>有符号数</a:t>
            </a:r>
            <a:r>
              <a:rPr lang="en-US" altLang="zh-CN" dirty="0">
                <a:sym typeface="Calibri Bold" charset="0"/>
              </a:rPr>
              <a:t>)</a:t>
            </a:r>
            <a:r>
              <a:rPr lang="zh-CN" altLang="en-US" dirty="0">
                <a:sym typeface="Calibri Bold" charset="0"/>
              </a:rPr>
              <a:t>溢出</a:t>
            </a:r>
            <a:endParaRPr lang="en-US" altLang="zh-CN" dirty="0">
              <a:sym typeface="Calibri Bold" charset="0"/>
            </a:endParaRPr>
          </a:p>
          <a:p>
            <a:pPr marL="317500" lvl="1" indent="0">
              <a:lnSpc>
                <a:spcPct val="150000"/>
              </a:lnSpc>
              <a:buNone/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灯片编号占位符 15">
            <a:extLst>
              <a:ext uri="{FF2B5EF4-FFF2-40B4-BE49-F238E27FC236}">
                <a16:creationId xmlns:a16="http://schemas.microsoft.com/office/drawing/2014/main" id="{C9BAFA95-83AF-4F1B-851C-66C0F31C2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DB0939F6-92FE-4FC2-A09F-A3D9DA7E858C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599B879-EED3-4960-A8D6-FF22B7DF3D81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 和 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F989FA-3479-4A61-ACD2-30E30FFD0BA3}"/>
              </a:ext>
            </a:extLst>
          </p:cNvPr>
          <p:cNvSpPr txBox="1"/>
          <p:nvPr/>
        </p:nvSpPr>
        <p:spPr>
          <a:xfrm>
            <a:off x="2676088" y="400017"/>
            <a:ext cx="265425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比较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Campare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cmp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695400" y="1520788"/>
            <a:ext cx="10945283" cy="4462816"/>
          </a:xfrm>
          <a:ln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6B0874"/>
                </a:solidFill>
              </a:rPr>
              <a:t>Test</a:t>
            </a:r>
            <a:r>
              <a:rPr lang="zh-CN" altLang="en-US" b="1" dirty="0">
                <a:solidFill>
                  <a:srgbClr val="6B0874"/>
                </a:solidFill>
              </a:rPr>
              <a:t>指令对条件码的隐含赋值</a:t>
            </a:r>
            <a:endParaRPr lang="en-US" b="1" dirty="0">
              <a:solidFill>
                <a:srgbClr val="6B0874"/>
              </a:solidFill>
            </a:endParaRPr>
          </a:p>
          <a:p>
            <a:pPr marL="317500" lvl="1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testq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Src2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Src1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2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B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根据</a:t>
            </a:r>
            <a:r>
              <a:rPr lang="en-US" altLang="zh-CN" sz="2000" dirty="0">
                <a:solidFill>
                  <a:srgbClr val="6B0874"/>
                </a:solidFill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Src1</a:t>
            </a:r>
            <a:r>
              <a:rPr lang="en-US" altLang="zh-CN" sz="2000" dirty="0">
                <a:solidFill>
                  <a:srgbClr val="6B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CN" sz="2000" dirty="0">
                <a:solidFill>
                  <a:srgbClr val="6B0874"/>
                </a:solidFill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Src2</a:t>
            </a:r>
            <a:r>
              <a:rPr lang="zh-CN" altLang="en-US" sz="2000" dirty="0">
                <a:solidFill>
                  <a:srgbClr val="6B0874"/>
                </a:solidFill>
                <a:latin typeface="Arial" panose="020B0604020202020204" pitchFamily="34" charset="0"/>
                <a:cs typeface="Arial" panose="020B0604020202020204" pitchFamily="34" charset="0"/>
                <a:sym typeface="Calibri Italic" charset="0"/>
              </a:rPr>
              <a:t>的数值，设置条件码</a:t>
            </a:r>
            <a:endParaRPr lang="en-US" altLang="zh-CN" sz="2000" dirty="0">
              <a:solidFill>
                <a:srgbClr val="6B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2" indent="0">
              <a:lnSpc>
                <a:spcPct val="15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常用：一个操作数看做是一个掩码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3200" lvl="1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testq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b,a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sym typeface="Courier New Bold" charset="0"/>
            </a:endParaRPr>
          </a:p>
          <a:p>
            <a:pPr marL="603250" lvl="2" indent="0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计算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a&amp;b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的结果后仅用于设置条件码，并不保存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2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980002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ZF</a:t>
            </a:r>
            <a:r>
              <a:rPr lang="en-US" altLang="zh-CN" sz="2000" dirty="0">
                <a:solidFill>
                  <a:srgbClr val="980002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=1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a&amp;b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 == 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550" lvl="2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980002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SF</a:t>
            </a:r>
            <a:r>
              <a:rPr lang="en-US" altLang="zh-CN" sz="2000" dirty="0">
                <a:solidFill>
                  <a:srgbClr val="980002"/>
                </a:solidFill>
                <a:latin typeface="Arial" panose="020B0604020202020204" pitchFamily="34" charset="0"/>
                <a:ea typeface="Calibri Bold" charset="0"/>
                <a:cs typeface="Arial" panose="020B0604020202020204" pitchFamily="34" charset="0"/>
                <a:sym typeface="Calibri Bold" charset="0"/>
              </a:rPr>
              <a:t>=1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a&amp;b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Courier New Bold" charset="0"/>
              </a:rPr>
              <a:t> &lt;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Courier New Bold" charset="0"/>
            </a:endParaRPr>
          </a:p>
        </p:txBody>
      </p:sp>
      <p:sp>
        <p:nvSpPr>
          <p:cNvPr id="4" name="灯片编号占位符 15">
            <a:extLst>
              <a:ext uri="{FF2B5EF4-FFF2-40B4-BE49-F238E27FC236}">
                <a16:creationId xmlns:a16="http://schemas.microsoft.com/office/drawing/2014/main" id="{C44706FF-7162-4DCA-9DCC-679AAB58F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BA826810-F75A-49EE-B9AF-6995C7A5BC8E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5DC80D4-C962-439C-A0CB-B10D23987A09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 和 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65617F-C2D8-4FB2-B435-410C0A750585}"/>
              </a:ext>
            </a:extLst>
          </p:cNvPr>
          <p:cNvSpPr txBox="1"/>
          <p:nvPr/>
        </p:nvSpPr>
        <p:spPr>
          <a:xfrm>
            <a:off x="2676088" y="400017"/>
            <a:ext cx="200593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测试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Test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test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521435"/>
              </p:ext>
            </p:extLst>
          </p:nvPr>
        </p:nvGraphicFramePr>
        <p:xfrm>
          <a:off x="3311694" y="1203597"/>
          <a:ext cx="8545344" cy="524169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47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2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/>
                          <a:ea typeface="微软雅黑" panose="020B0503020204020204" pitchFamily="34" charset="-122"/>
                        </a:rPr>
                        <a:t>指令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/>
                          <a:ea typeface="微软雅黑" panose="020B0503020204020204" pitchFamily="34" charset="-122"/>
                        </a:rPr>
                        <a:t>同义词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/>
                          <a:ea typeface="微软雅黑" panose="020B0503020204020204" pitchFamily="34" charset="-122"/>
                        </a:rPr>
                        <a:t>作用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/>
                          <a:ea typeface="微软雅黑" panose="020B0503020204020204" pitchFamily="34" charset="-122"/>
                        </a:rPr>
                        <a:t>设置条件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Setz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相等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/ 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结果为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setnz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~ZF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不相等 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/ 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结果不为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结果为负数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~SF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结果为非负数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setnge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SF^OF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setng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(SF^OF)|ZF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setg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setnle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~(SF^OF)&amp;~ZF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setge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~(SF^OF)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setnbe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~CF&amp;~ZF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大于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setae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~CF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大于等于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setnae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CF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小于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32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setbe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setna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</a:rPr>
                        <a:t>CF|ZF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3600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小于等于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 (</a:t>
                      </a:r>
                      <a:r>
                        <a:rPr kumimoji="0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无符号数</a:t>
                      </a: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sym typeface="Calibri Bold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ヒラギノ角ゴ ProN W6" charset="0"/>
                        <a:cs typeface="Times New Roman" panose="02020603050405020304" pitchFamily="18" charset="0"/>
                        <a:sym typeface="Calibri Bold" charset="0"/>
                      </a:endParaRPr>
                    </a:p>
                  </a:txBody>
                  <a:tcPr marT="3600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灯片编号占位符 15">
            <a:extLst>
              <a:ext uri="{FF2B5EF4-FFF2-40B4-BE49-F238E27FC236}">
                <a16:creationId xmlns:a16="http://schemas.microsoft.com/office/drawing/2014/main" id="{C867ADAA-7090-4E43-8A60-3435E2E5D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09749B67-B154-4AD7-9AC3-C4693634E360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1595C8B-8A15-4B54-922B-585A25F79B66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读取条件码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421BCC-BCE8-410E-9BAA-1777826D08D0}"/>
              </a:ext>
            </a:extLst>
          </p:cNvPr>
          <p:cNvSpPr txBox="1"/>
          <p:nvPr/>
        </p:nvSpPr>
        <p:spPr>
          <a:xfrm>
            <a:off x="191344" y="1192001"/>
            <a:ext cx="3024336" cy="34923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b="1" dirty="0" err="1">
                <a:solidFill>
                  <a:schemeClr val="accent2"/>
                </a:solidFill>
                <a:latin typeface="Courier"/>
              </a:rPr>
              <a:t>set</a:t>
            </a:r>
            <a:r>
              <a:rPr lang="en-US" altLang="zh-CN" b="1" dirty="0" err="1">
                <a:solidFill>
                  <a:srgbClr val="FF0000"/>
                </a:solidFill>
                <a:latin typeface="Courier"/>
              </a:rPr>
              <a:t>X</a:t>
            </a:r>
            <a:r>
              <a:rPr lang="en-US" altLang="zh-CN" b="1" dirty="0">
                <a:solidFill>
                  <a:srgbClr val="0000CC"/>
                </a:solidFill>
                <a:latin typeface="Courier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latin typeface="Courier"/>
              </a:rPr>
              <a:t>reg8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zh-CN" altLang="en-US" dirty="0"/>
              <a:t>根据条件码组合将目的操作数的低位字节设置为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zh-CN" altLang="en-US" dirty="0"/>
              <a:t>不改变其余</a:t>
            </a:r>
            <a:r>
              <a:rPr lang="en-US" altLang="zh-CN" dirty="0"/>
              <a:t>7</a:t>
            </a:r>
            <a:r>
              <a:rPr lang="zh-CN" altLang="en-US" dirty="0"/>
              <a:t>字节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0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336560" y="499836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%rsp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851160" y="13788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838286" y="19884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bl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838286" y="25980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838286" y="32076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838286" y="38172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sil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838286" y="44268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dil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845952" y="5036468"/>
            <a:ext cx="1033908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spl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838286" y="5633368"/>
            <a:ext cx="1041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bpl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775286" y="13788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775286" y="19884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775286" y="25980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788160" y="32076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788160" y="38172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788160" y="44268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788160" y="50364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788160" y="5646068"/>
            <a:ext cx="10668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298960" y="13407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298960" y="19503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298960" y="25599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298960" y="31695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298960" y="37791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298960" y="43887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298960" y="49983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298960" y="56079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336560" y="13407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336560" y="19503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 dirty="0">
                <a:cs typeface="Times New Roman" panose="02020603050405020304" pitchFamily="18" charset="0"/>
                <a:sym typeface="Courier New Bold" charset="0"/>
              </a:rPr>
              <a:t>%</a:t>
            </a:r>
            <a:r>
              <a:rPr lang="en-US" b="1" dirty="0" err="1">
                <a:cs typeface="Times New Roman" panose="02020603050405020304" pitchFamily="18" charset="0"/>
                <a:sym typeface="Courier New Bold" charset="0"/>
              </a:rPr>
              <a:t>rbx</a:t>
            </a:r>
            <a:endParaRPr lang="en-US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336560" y="25599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336560" y="31695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336560" y="37791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336560" y="43887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336560" y="560796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b="1">
                <a:cs typeface="Times New Roman" panose="02020603050405020304" pitchFamily="18" charset="0"/>
                <a:sym typeface="Courier New Bold" charset="0"/>
              </a:rPr>
              <a:t>%rbp</a:t>
            </a:r>
          </a:p>
        </p:txBody>
      </p:sp>
      <p:sp>
        <p:nvSpPr>
          <p:cNvPr id="36" name="灯片编号占位符 15">
            <a:extLst>
              <a:ext uri="{FF2B5EF4-FFF2-40B4-BE49-F238E27FC236}">
                <a16:creationId xmlns:a16="http://schemas.microsoft.com/office/drawing/2014/main" id="{9D423638-0DD4-43B6-BAF0-6098C963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499399" cy="320501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id="{067D4523-1070-48CF-A5DB-8B8FE3A36D99}"/>
              </a:ext>
            </a:extLst>
          </p:cNvPr>
          <p:cNvSpPr/>
          <p:nvPr/>
        </p:nvSpPr>
        <p:spPr bwMode="auto">
          <a:xfrm>
            <a:off x="-96688" y="332656"/>
            <a:ext cx="244827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7D521B39-C663-4355-8946-17A62CAC61EE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90774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读取条件码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E2FA2FFA-0850-4783-AA3F-A93F87D97487}"/>
              </a:ext>
            </a:extLst>
          </p:cNvPr>
          <p:cNvSpPr>
            <a:spLocks/>
          </p:cNvSpPr>
          <p:nvPr/>
        </p:nvSpPr>
        <p:spPr bwMode="auto">
          <a:xfrm>
            <a:off x="8091072" y="3608636"/>
            <a:ext cx="3851228" cy="2532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cmpq   %rsi, %rdi  </a:t>
            </a:r>
            <a:endParaRPr lang="en-US" sz="2000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# Compare x:y</a:t>
            </a:r>
          </a:p>
          <a:p>
            <a:pPr marL="0"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setg   %al          </a:t>
            </a:r>
            <a:endParaRPr lang="en-US" sz="2000" b="1" dirty="0">
              <a:cs typeface="Times New Roman" panose="02020603050405020304" pitchFamily="18" charset="0"/>
              <a:sym typeface="Courier New Bold" charset="0"/>
            </a:endParaRPr>
          </a:p>
          <a:p>
            <a:pPr marL="0"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# Set when &gt;</a:t>
            </a:r>
          </a:p>
          <a:p>
            <a:pPr algn="l">
              <a:tabLst>
                <a:tab pos="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	movzbl %al, %eax   </a:t>
            </a:r>
            <a:endParaRPr lang="en-US" sz="2000" b="1" dirty="0">
              <a:cs typeface="Times New Roman" panose="02020603050405020304" pitchFamily="18" charset="0"/>
              <a:sym typeface="Courier New Bold" charset="0"/>
            </a:endParaRPr>
          </a:p>
          <a:p>
            <a:pPr algn="l">
              <a:tabLst>
                <a:tab pos="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# Zero rest of %rax</a:t>
            </a:r>
          </a:p>
          <a:p>
            <a:pPr algn="l">
              <a:tabLst>
                <a:tab pos="0" algn="l"/>
                <a:tab pos="3086100" algn="l"/>
                <a:tab pos="3086100" algn="l"/>
                <a:tab pos="3086100" algn="l"/>
              </a:tabLst>
            </a:pPr>
            <a:r>
              <a:rPr lang="cs-CZ" sz="2000" b="1" dirty="0">
                <a:cs typeface="Times New Roman" panose="02020603050405020304" pitchFamily="18" charset="0"/>
                <a:sym typeface="Courier New Bold" charset="0"/>
              </a:rPr>
              <a:t>	ret</a:t>
            </a:r>
            <a:endParaRPr lang="en-US" sz="2000" b="1" dirty="0">
              <a:cs typeface="Times New Roman" panose="02020603050405020304" pitchFamily="18" charset="0"/>
              <a:sym typeface="Courier New Bold" charset="0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BE50C742-5B5E-4001-81A1-34B14A2358FD}"/>
              </a:ext>
            </a:extLst>
          </p:cNvPr>
          <p:cNvSpPr>
            <a:spLocks/>
          </p:cNvSpPr>
          <p:nvPr/>
        </p:nvSpPr>
        <p:spPr bwMode="auto">
          <a:xfrm>
            <a:off x="8383314" y="2532732"/>
            <a:ext cx="2508588" cy="914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cs typeface="Times New Roman" panose="02020603050405020304" pitchFamily="18" charset="0"/>
                <a:sym typeface="Courier New Bold" charset="0"/>
              </a:rPr>
              <a:t>int</a:t>
            </a:r>
            <a:r>
              <a:rPr lang="en-US" sz="2000" b="1" dirty="0"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000" b="1" dirty="0" err="1">
                <a:cs typeface="Times New Roman" panose="02020603050405020304" pitchFamily="18" charset="0"/>
                <a:sym typeface="Courier New Bold" charset="0"/>
              </a:rPr>
              <a:t>gt</a:t>
            </a:r>
            <a:r>
              <a:rPr lang="en-US" sz="2000" b="1" dirty="0">
                <a:cs typeface="Times New Roman" panose="02020603050405020304" pitchFamily="18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2000" b="1" dirty="0">
                <a:cs typeface="Times New Roman" panose="02020603050405020304" pitchFamily="18" charset="0"/>
                <a:sym typeface="Courier New Bold" charset="0"/>
              </a:rPr>
              <a:t>{  return x &gt; y;    }</a:t>
            </a:r>
          </a:p>
        </p:txBody>
      </p:sp>
      <p:graphicFrame>
        <p:nvGraphicFramePr>
          <p:cNvPr id="45" name="Table 9">
            <a:extLst>
              <a:ext uri="{FF2B5EF4-FFF2-40B4-BE49-F238E27FC236}">
                <a16:creationId xmlns:a16="http://schemas.microsoft.com/office/drawing/2014/main" id="{F4A8F548-7BDA-40D0-A8F2-193AF3CC4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15447"/>
              </p:ext>
            </p:extLst>
          </p:nvPr>
        </p:nvGraphicFramePr>
        <p:xfrm>
          <a:off x="8400256" y="464468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sz="2400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sz="24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条件分支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90147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58909</TotalTime>
  <Words>3155</Words>
  <Application>Microsoft Office PowerPoint</Application>
  <PresentationFormat>宽屏</PresentationFormat>
  <Paragraphs>692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Courier</vt:lpstr>
      <vt:lpstr>黑体</vt:lpstr>
      <vt:lpstr>Microsoft YaHei</vt:lpstr>
      <vt:lpstr>Microsoft YaHei</vt:lpstr>
      <vt:lpstr>Arial</vt:lpstr>
      <vt:lpstr>Arial Black</vt:lpstr>
      <vt:lpstr>Calibri</vt:lpstr>
      <vt:lpstr>Calibri Bold</vt:lpstr>
      <vt:lpstr>Calibri Italic</vt:lpstr>
      <vt:lpstr>Consolas</vt:lpstr>
      <vt:lpstr>Courier New</vt:lpstr>
      <vt:lpstr>Courier New Bold</vt:lpstr>
      <vt:lpstr>Menlo</vt:lpstr>
      <vt:lpstr>Times New Roman</vt:lpstr>
      <vt:lpstr>Wingdings</vt:lpstr>
      <vt:lpstr>Wingdings 2</vt:lpstr>
      <vt:lpstr>默认设计模板</vt:lpstr>
      <vt:lpstr>计算机原理与系统 09 程序的机器表示IV 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代码块(x == 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FAN Jingtao</cp:lastModifiedBy>
  <cp:revision>3338</cp:revision>
  <cp:lastPrinted>2019-07-03T00:25:39Z</cp:lastPrinted>
  <dcterms:modified xsi:type="dcterms:W3CDTF">2022-03-20T05:28:08Z</dcterms:modified>
</cp:coreProperties>
</file>