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07" r:id="rId2"/>
    <p:sldId id="1115" r:id="rId3"/>
    <p:sldId id="833" r:id="rId4"/>
    <p:sldId id="877" r:id="rId5"/>
    <p:sldId id="835" r:id="rId6"/>
    <p:sldId id="1159" r:id="rId7"/>
    <p:sldId id="841" r:id="rId8"/>
    <p:sldId id="840" r:id="rId9"/>
    <p:sldId id="930" r:id="rId10"/>
    <p:sldId id="883" r:id="rId11"/>
    <p:sldId id="1160" r:id="rId12"/>
    <p:sldId id="856" r:id="rId13"/>
    <p:sldId id="908" r:id="rId14"/>
    <p:sldId id="909" r:id="rId15"/>
    <p:sldId id="911" r:id="rId16"/>
    <p:sldId id="912" r:id="rId17"/>
    <p:sldId id="914" r:id="rId18"/>
    <p:sldId id="915" r:id="rId19"/>
    <p:sldId id="918" r:id="rId20"/>
    <p:sldId id="919" r:id="rId21"/>
    <p:sldId id="938" r:id="rId22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696" y="176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753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1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89466" y="2205504"/>
            <a:ext cx="961306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复合数据类型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7220792" y="2108447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0182" y="332656"/>
            <a:ext cx="7786687" cy="5398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sz="2000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][j]</a:t>
            </a:r>
            <a:r>
              <a:rPr lang="en-US" sz="200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</a:t>
            </a:r>
            <a:r>
              <a:rPr 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+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(</a:t>
            </a:r>
            <a:r>
              <a:rPr lang="en-US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 </a:t>
            </a:r>
            <a:r>
              <a:rPr lang="en-US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 = </a:t>
            </a:r>
            <a:r>
              <a:rPr lang="pl-PL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+ </a:t>
            </a:r>
            <a:r>
              <a:rPr lang="pl-PL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pl-PL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* C +  j</a:t>
            </a:r>
            <a:r>
              <a:rPr 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pl-PL" sz="20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K</a:t>
            </a:r>
            <a:endParaRPr lang="en-US" sz="2000" i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5087192" y="1575047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dirty="0">
                    <a:latin typeface="Calibri" pitchFamily="34" charset="0"/>
                    <a:ea typeface="+mn-ea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8135192" y="1575047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4096592" y="2108447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1761381" y="3326060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1962992" y="30990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5087192" y="30990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1962992" y="1575047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4374405" y="332606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7754192" y="3326059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8135192" y="30990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1855042" y="1030535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6077792" y="3099048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799856" y="3861048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E008FA02-6422-A84A-8BAC-90CFB6DB1EBC}"/>
              </a:ext>
            </a:extLst>
          </p:cNvPr>
          <p:cNvSpPr/>
          <p:nvPr/>
        </p:nvSpPr>
        <p:spPr bwMode="auto">
          <a:xfrm>
            <a:off x="-182650" y="335449"/>
            <a:ext cx="361435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EE07C3F2-F47D-2C49-A83B-034961F3E04B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0958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嵌套数组的元素访问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1F9B1D-8CCB-E846-B572-70B6E768A044}"/>
              </a:ext>
            </a:extLst>
          </p:cNvPr>
          <p:cNvSpPr txBox="1"/>
          <p:nvPr/>
        </p:nvSpPr>
        <p:spPr>
          <a:xfrm>
            <a:off x="200892" y="4852915"/>
            <a:ext cx="5895108" cy="15081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get_pgh_digit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index,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dig)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pgh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[index][dig];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73C805B-FEC2-274E-A647-C4BFDFBE60E8}"/>
              </a:ext>
            </a:extLst>
          </p:cNvPr>
          <p:cNvSpPr txBox="1"/>
          <p:nvPr/>
        </p:nvSpPr>
        <p:spPr>
          <a:xfrm>
            <a:off x="6559238" y="4932936"/>
            <a:ext cx="4649327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pgh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结构体和类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4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71408" y="3167648"/>
            <a:ext cx="7737871" cy="28638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表示为内存块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足够容纳所有域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(field)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  <a:cs typeface="Courier New"/>
              </a:rPr>
              <a:t>域的先后取决于声明顺序</a:t>
            </a:r>
            <a:endParaRPr lang="en-US" b="1" dirty="0">
              <a:solidFill>
                <a:srgbClr val="6B0874"/>
              </a:solidFill>
              <a:cs typeface="Courier New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即使另一个排序可以产生更紧凑的表示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i="0" u="none" strike="noStrike" dirty="0">
                <a:solidFill>
                  <a:srgbClr val="6B0874"/>
                </a:solidFill>
                <a:effectLst/>
              </a:rPr>
              <a:t>编译器确定字段的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</a:rPr>
              <a:t>总体大小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</a:rPr>
              <a:t>+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</a:rPr>
              <a:t>位置</a:t>
            </a:r>
            <a:endParaRPr lang="en-US" altLang="zh-CN" b="1" i="0" u="none" strike="noStrike" dirty="0">
              <a:solidFill>
                <a:schemeClr val="accent2"/>
              </a:solidFill>
              <a:effectLst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机器级程序不“知道”源代码中的结构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960095" y="1868580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16080" y="1066875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6BBE357-1B45-A443-95D8-38B321383A0F}"/>
              </a:ext>
            </a:extLst>
          </p:cNvPr>
          <p:cNvSpPr/>
          <p:nvPr/>
        </p:nvSpPr>
        <p:spPr bwMode="auto">
          <a:xfrm>
            <a:off x="-182650" y="335449"/>
            <a:ext cx="325431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DA366B7-7D75-734F-A80C-C63ACF67FD4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7358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复合数据类型表示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C9C321-AA0A-B042-9ABB-CE5AF28E0182}"/>
              </a:ext>
            </a:extLst>
          </p:cNvPr>
          <p:cNvSpPr txBox="1"/>
          <p:nvPr/>
        </p:nvSpPr>
        <p:spPr>
          <a:xfrm>
            <a:off x="1663291" y="1066875"/>
            <a:ext cx="6463144" cy="1951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rec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*next;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197679"/>
            <a:ext cx="7896225" cy="3602922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非对齐的情况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6B0874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6B0874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对齐的情况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原始数据类型需要</a:t>
            </a:r>
            <a:r>
              <a:rPr 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K</a:t>
            </a:r>
            <a:r>
              <a:rPr 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lang="en-US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地址必须是</a:t>
            </a:r>
            <a:r>
              <a:rPr lang="en-US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K的整数倍</a:t>
            </a:r>
            <a:endParaRPr lang="en-US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2157413" y="4293096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3427413" y="4293096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4697413" y="4293096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7237413" y="4293096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2474913" y="4293096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967413" y="4293096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1905001" y="468679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3176589" y="468679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432301" y="468679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6911976" y="468679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9458326" y="468679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3427413" y="5036046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2906713" y="5369421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6323013" y="5369421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7237413" y="5036046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1928813" y="5880596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2157413" y="5036046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8469313" y="5880596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9777413" y="5036046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2157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2460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3730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4973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2057400" y="2146301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2362201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3465513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4648201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7194551" y="21463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8942388" y="982662"/>
            <a:ext cx="2540000" cy="190627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D8ED9A84-1C17-8A46-915B-D446A58B9588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A8594CD1-2774-AB4E-9813-9B409CB01A9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691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地址对齐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797936" y="1016732"/>
            <a:ext cx="10945283" cy="5109208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数据对齐</a:t>
            </a:r>
            <a:endParaRPr lang="en-US" b="1" dirty="0">
              <a:solidFill>
                <a:srgbClr val="6B0874"/>
              </a:solidFill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原始数据类型需要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地址必须是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K的整数倍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在某些机器上是必需的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为什么要对齐</a:t>
            </a:r>
            <a:endParaRPr lang="en-US" b="1" dirty="0">
              <a:solidFill>
                <a:srgbClr val="6B0874"/>
              </a:solidFill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需要访问由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字节的对齐的块（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chunk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）访问的内存（取决于系统）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加载或存储，跨越四字边界则效率低下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当虚拟内存跨越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个分页时，更为棘手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编译器做什么</a:t>
            </a:r>
            <a:endParaRPr lang="en-US" b="1" dirty="0">
              <a:solidFill>
                <a:srgbClr val="6B0874"/>
              </a:solidFill>
            </a:endParaRPr>
          </a:p>
          <a:p>
            <a:pPr marL="1524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在结构中插入间隙（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），以确保字段的正确对齐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843E56A-3F56-0B4B-91FE-BE3CED0A37B0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B10AFA0-74F6-4645-B5B1-5BACA019368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691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对齐原则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7887" y="728700"/>
            <a:ext cx="7896225" cy="4972050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1 byte: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char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, …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dirty="0">
                <a:latin typeface="Courier" pitchFamily="2" charset="0"/>
              </a:rPr>
              <a:t>no restrictions on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2 bytes: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short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, …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dirty="0">
                <a:latin typeface="Courier" pitchFamily="2" charset="0"/>
              </a:rPr>
              <a:t>lowest 1 bit of address must be 0</a:t>
            </a:r>
            <a:r>
              <a:rPr lang="en-US" baseline="-6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4 bytes: </a:t>
            </a:r>
            <a:r>
              <a:rPr lang="en-US" b="1" dirty="0" err="1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float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, …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dirty="0">
                <a:latin typeface="Courier" pitchFamily="2" charset="0"/>
              </a:rPr>
              <a:t>lowest 2 bits of address must be 00</a:t>
            </a:r>
            <a:r>
              <a:rPr lang="en-US" baseline="-6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8 bytes: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double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"/>
              </a:rPr>
              <a:t>long,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char *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, …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dirty="0">
                <a:latin typeface="Courier" pitchFamily="2" charset="0"/>
              </a:rPr>
              <a:t>lowest 3 bits of address must be 000</a:t>
            </a:r>
            <a:r>
              <a:rPr lang="en-US" baseline="-6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  <a:latin typeface="Courier" pitchFamily="2" charset="0"/>
              </a:rPr>
              <a:t>16 bytes: 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long double</a:t>
            </a:r>
            <a:r>
              <a:rPr lang="en-US" b="1" dirty="0">
                <a:solidFill>
                  <a:srgbClr val="6B0874"/>
                </a:solidFill>
                <a:latin typeface="Courier" pitchFamily="2" charset="0"/>
                <a:cs typeface="Calibri"/>
                <a:sym typeface="Courier New Bold" charset="0"/>
              </a:rPr>
              <a:t> (GCC on Linux)</a:t>
            </a:r>
            <a:endParaRPr lang="en-US" b="1" dirty="0">
              <a:solidFill>
                <a:srgbClr val="6B0874"/>
              </a:solidFill>
              <a:latin typeface="Courier" pitchFamily="2" charset="0"/>
              <a:cs typeface="Courier New Bold" charset="0"/>
              <a:sym typeface="Courier New Bold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" pitchFamily="2" charset="0"/>
              </a:rPr>
              <a:t>lowest 4 bits of address must be 0000</a:t>
            </a:r>
            <a:r>
              <a:rPr lang="en-US" baseline="-6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9E7B6F8-4BD3-BF4C-A34C-8AEFCD5FFB4E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72AE190-BCF6-3B49-9586-ACA19449D7F6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691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对齐原则</a:t>
            </a:r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7861708" y="1419225"/>
            <a:ext cx="2222500" cy="20097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90514" y="1024735"/>
            <a:ext cx="8382000" cy="3187700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结构内部</a:t>
            </a:r>
          </a:p>
          <a:p>
            <a:pPr marL="2921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必须满足每个元素的对齐要求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整体结构布局</a:t>
            </a:r>
          </a:p>
          <a:p>
            <a:pPr marL="292100" lvl="1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任何元素的最大字节数</a:t>
            </a:r>
          </a:p>
          <a:p>
            <a:pPr marL="2921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初始地址和整体长度必须是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的倍数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举例</a:t>
            </a:r>
            <a:endParaRPr lang="en-US" altLang="zh-CN" b="1" dirty="0">
              <a:solidFill>
                <a:srgbClr val="6B0874"/>
              </a:solidFill>
            </a:endParaRPr>
          </a:p>
          <a:p>
            <a:pPr marL="292100" lvl="1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= 8, due to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2157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42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469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7237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2474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5967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19050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3176589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44323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691197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945832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342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2906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323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723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928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215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8469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977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EE6C0CB-B1EC-B249-BE9D-A0E64DB95F93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796A8F5-0C46-A845-B466-8879E8D7B59B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691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对齐原则</a:t>
            </a:r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0985" y="1199517"/>
            <a:ext cx="6973188" cy="1881275"/>
          </a:xfrm>
          <a:ln/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6B087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For largest alignment requirement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8194152" y="1340768"/>
            <a:ext cx="2224088" cy="174002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1905001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8991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364438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B21B10B-2E8A-A44C-9919-3028E57B2DB0}"/>
              </a:ext>
            </a:extLst>
          </p:cNvPr>
          <p:cNvSpPr/>
          <p:nvPr/>
        </p:nvSpPr>
        <p:spPr bwMode="auto">
          <a:xfrm>
            <a:off x="-182650" y="335449"/>
            <a:ext cx="300228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2AA0827-97F1-7F45-A0AE-4A87C4E6C804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顺序相关的对齐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2235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2632" y="1362268"/>
            <a:ext cx="7992420" cy="9779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Overall structure length multiple of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Satisfy alignment requirement 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8600790" y="797277"/>
            <a:ext cx="2610420" cy="1758246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struct S2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1905001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2705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583E677-C40D-1C49-9176-52B7209E8E9B}"/>
              </a:ext>
            </a:extLst>
          </p:cNvPr>
          <p:cNvSpPr/>
          <p:nvPr/>
        </p:nvSpPr>
        <p:spPr bwMode="auto">
          <a:xfrm>
            <a:off x="-182650" y="335449"/>
            <a:ext cx="321831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A7597A5-8CDE-3C44-83B6-71F584EFA5C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078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结构体数组的对齐</a:t>
            </a: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448911" y="2017509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64667"/>
              </p:ext>
            </p:extLst>
          </p:nvPr>
        </p:nvGraphicFramePr>
        <p:xfrm>
          <a:off x="578712" y="1636509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72076"/>
              </p:ext>
            </p:extLst>
          </p:nvPr>
        </p:nvGraphicFramePr>
        <p:xfrm>
          <a:off x="1707425" y="2804909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ADB507E3-25E5-A643-BC97-8B4E64146AE7}"/>
              </a:ext>
            </a:extLst>
          </p:cNvPr>
          <p:cNvSpPr>
            <a:spLocks/>
          </p:cNvSpPr>
          <p:nvPr/>
        </p:nvSpPr>
        <p:spPr bwMode="auto">
          <a:xfrm>
            <a:off x="8573076" y="1435686"/>
            <a:ext cx="2610420" cy="1758246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S3 {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pPr algn="l"/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CN" sz="2000" b="1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7D0C3B7-3AC0-3C4A-AC2C-5FCD046B66DD}"/>
              </a:ext>
            </a:extLst>
          </p:cNvPr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9D7194B-B368-D848-BB77-221BB87B5D95}"/>
              </a:ext>
            </a:extLst>
          </p:cNvPr>
          <p:cNvSpPr/>
          <p:nvPr/>
        </p:nvSpPr>
        <p:spPr bwMode="auto">
          <a:xfrm>
            <a:off x="-182650" y="335449"/>
            <a:ext cx="321831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11C672F-E8BA-1D48-8935-DF8B90F857F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078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结构体数组的对齐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D84974-8D15-5C4D-B2A5-59B61C3B37FB}"/>
              </a:ext>
            </a:extLst>
          </p:cNvPr>
          <p:cNvSpPr txBox="1"/>
          <p:nvPr/>
        </p:nvSpPr>
        <p:spPr>
          <a:xfrm>
            <a:off x="1235460" y="4325861"/>
            <a:ext cx="4234875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get_j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].j;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40DE58-A545-5A49-9DC7-1199C3CD4C99}"/>
              </a:ext>
            </a:extLst>
          </p:cNvPr>
          <p:cNvSpPr txBox="1"/>
          <p:nvPr/>
        </p:nvSpPr>
        <p:spPr>
          <a:xfrm>
            <a:off x="6096000" y="4104262"/>
            <a:ext cx="6199908" cy="22344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get_j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(int):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movslq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movzwl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一维数组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0984" y="1199517"/>
            <a:ext cx="10945283" cy="323759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先声明大数据类型的成员</a:t>
            </a:r>
            <a:endParaRPr lang="en-US" b="1" dirty="0">
              <a:solidFill>
                <a:srgbClr val="6B087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</a:rPr>
              <a:t>效果</a:t>
            </a:r>
            <a:r>
              <a:rPr lang="en-US" b="1" dirty="0">
                <a:solidFill>
                  <a:schemeClr val="accent2"/>
                </a:solidFill>
              </a:rPr>
              <a:t>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073400" y="2019300"/>
            <a:ext cx="2222500" cy="187775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877050" y="2017712"/>
            <a:ext cx="2224088" cy="187775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664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2279650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3549650" y="5467983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2597150" y="5467983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4795837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113337" y="5467983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8134350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877050" y="5467983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8401050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18551" y="5467983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D6816205-2D59-B744-BB31-1C06B27276A1}"/>
              </a:ext>
            </a:extLst>
          </p:cNvPr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A303C1B-EC11-8E44-B524-C4957FDC0A6A}"/>
              </a:ext>
            </a:extLst>
          </p:cNvPr>
          <p:cNvSpPr/>
          <p:nvPr/>
        </p:nvSpPr>
        <p:spPr bwMode="auto">
          <a:xfrm>
            <a:off x="-182650" y="335449"/>
            <a:ext cx="217419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E2A78F3-DB9A-AD4E-B9A4-05966BB553E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477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节约空间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838201"/>
            <a:ext cx="8307387" cy="161607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6B0874"/>
                </a:solidFill>
              </a:rPr>
              <a:t>T</a:t>
            </a:r>
            <a:r>
              <a:rPr lang="en-US" b="1" dirty="0">
                <a:solidFill>
                  <a:srgbClr val="6B0874"/>
                </a:solidFill>
              </a:rPr>
              <a:t>  A[</a:t>
            </a:r>
            <a:r>
              <a:rPr lang="en-US" b="1" i="1" dirty="0">
                <a:solidFill>
                  <a:srgbClr val="6B0874"/>
                </a:solidFill>
              </a:rPr>
              <a:t>L</a:t>
            </a:r>
            <a:r>
              <a:rPr lang="en-US" b="1" dirty="0">
                <a:solidFill>
                  <a:srgbClr val="6B0874"/>
                </a:solidFill>
              </a:rPr>
              <a:t>];</a:t>
            </a:r>
          </a:p>
          <a:p>
            <a:pPr marL="457200" lvl="1" indent="0">
              <a:buNone/>
            </a:pPr>
            <a:r>
              <a:rPr 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元素类型</a:t>
            </a:r>
            <a:r>
              <a:rPr lang="en-US" b="1" i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个元素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在内存中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，分配连续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 * </a:t>
            </a:r>
            <a:r>
              <a:rPr lang="en-US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 </a:t>
            </a:r>
            <a:r>
              <a:rPr 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528197" y="2617788"/>
            <a:ext cx="21595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581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+ 12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2145353" y="3585642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581400" y="363326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+ 4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+ 12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+ 20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021923" y="4581128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581401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>
                  <a:latin typeface="Calibri" pitchFamily="-96" charset="0"/>
                </a:rPr>
                <a:t>x </a:t>
              </a:r>
              <a:r>
                <a:rPr lang="en-US" sz="1800">
                  <a:latin typeface="Calibri" pitchFamily="-96" charset="0"/>
                </a:rPr>
                <a:t>+ 24</a:t>
              </a:r>
              <a:endParaRPr lang="en-US" sz="180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2145353" y="5580488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3564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+ 24</a:t>
              </a:r>
              <a:endParaRPr lang="en-US" sz="1600" i="1">
                <a:latin typeface="Calibri" pitchFamily="-96" charset="0"/>
              </a:endParaRPr>
            </a:p>
          </p:txBody>
        </p:sp>
      </p:grp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25431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7358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一维数组内存分配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6DE959-9BF3-3B45-B84B-1E167E19B78F}"/>
              </a:ext>
            </a:extLst>
          </p:cNvPr>
          <p:cNvSpPr txBox="1"/>
          <p:nvPr/>
        </p:nvSpPr>
        <p:spPr>
          <a:xfrm>
            <a:off x="8899525" y="2554607"/>
            <a:ext cx="295144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号元素在低端内存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950" y="980728"/>
            <a:ext cx="8064500" cy="787225"/>
          </a:xfrm>
        </p:spPr>
        <p:txBody>
          <a:bodyPr/>
          <a:lstStyle/>
          <a:p>
            <a:pPr marL="338138" lvl="1" indent="0" defTabSz="895350">
              <a:buNone/>
              <a:tabLst>
                <a:tab pos="1943100" algn="l"/>
                <a:tab pos="3660775" algn="l"/>
              </a:tabLst>
            </a:pPr>
            <a:r>
              <a:rPr lang="en-US" sz="2400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号元素指针（</a:t>
            </a:r>
            <a:r>
              <a:rPr 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T*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338138" lvl="1" indent="0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0" indent="0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2619774" y="1884013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-96" charset="0"/>
              </a:rPr>
              <a:t>int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4943872" y="1916832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 dirty="0" err="1">
                  <a:latin typeface="Calibri" pitchFamily="-96" charset="0"/>
                </a:rPr>
                <a:t>x</a:t>
              </a:r>
              <a:endParaRPr lang="en-US" sz="180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 dirty="0" err="1">
                  <a:latin typeface="Calibri" pitchFamily="-96" charset="0"/>
                </a:rPr>
                <a:t>x</a:t>
              </a:r>
              <a:r>
                <a:rPr lang="en-US" sz="1800" i="1" dirty="0">
                  <a:latin typeface="Calibri" pitchFamily="-96" charset="0"/>
                </a:rPr>
                <a:t> </a:t>
              </a:r>
              <a:r>
                <a:rPr lang="en-US" sz="1800" dirty="0">
                  <a:latin typeface="Calibri" pitchFamily="-96" charset="0"/>
                </a:rPr>
                <a:t>+ 4</a:t>
              </a:r>
              <a:endParaRPr lang="en-US" sz="180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>
                  <a:latin typeface="Calibri" pitchFamily="-96" charset="0"/>
                </a:rPr>
                <a:t>x </a:t>
              </a:r>
              <a:r>
                <a:rPr lang="en-US" sz="1800">
                  <a:latin typeface="Calibri" pitchFamily="-96" charset="0"/>
                </a:rPr>
                <a:t>+ 8</a:t>
              </a:r>
              <a:endParaRPr lang="en-US" sz="180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>
                  <a:latin typeface="Calibri" pitchFamily="-96" charset="0"/>
                </a:rPr>
                <a:t>x </a:t>
              </a:r>
              <a:r>
                <a:rPr lang="en-US" sz="1800">
                  <a:latin typeface="Calibri" pitchFamily="-96" charset="0"/>
                </a:rPr>
                <a:t>+ 12</a:t>
              </a:r>
              <a:endParaRPr lang="en-US" sz="180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>
                  <a:latin typeface="Calibri" pitchFamily="-96" charset="0"/>
                </a:rPr>
                <a:t>x </a:t>
              </a:r>
              <a:r>
                <a:rPr lang="en-US" sz="1800">
                  <a:latin typeface="Calibri" pitchFamily="-96" charset="0"/>
                </a:rPr>
                <a:t>+ 16</a:t>
              </a:r>
              <a:endParaRPr lang="en-US" sz="180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i="1">
                  <a:latin typeface="Calibri" pitchFamily="-96" charset="0"/>
                </a:rPr>
                <a:t>x </a:t>
              </a:r>
              <a:r>
                <a:rPr lang="en-US" sz="1800">
                  <a:latin typeface="Calibri" pitchFamily="-96" charset="0"/>
                </a:rPr>
                <a:t>+ 20</a:t>
              </a:r>
              <a:endParaRPr lang="en-US" sz="180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C76AE4B-841D-2742-8827-D28D17273709}"/>
              </a:ext>
            </a:extLst>
          </p:cNvPr>
          <p:cNvSpPr/>
          <p:nvPr/>
        </p:nvSpPr>
        <p:spPr bwMode="auto">
          <a:xfrm>
            <a:off x="-182650" y="335449"/>
            <a:ext cx="325431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8D0BE73-AAA2-F349-B4BA-C2A5C451BB3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7358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一维数组元素访问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9E2213-E297-8147-962C-7145B2A5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85245"/>
              </p:ext>
            </p:extLst>
          </p:nvPr>
        </p:nvGraphicFramePr>
        <p:xfrm>
          <a:off x="1256669" y="3044985"/>
          <a:ext cx="9678661" cy="3347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5831">
                  <a:extLst>
                    <a:ext uri="{9D8B030D-6E8A-4147-A177-3AD203B41FA5}">
                      <a16:colId xmlns:a16="http://schemas.microsoft.com/office/drawing/2014/main" val="3288147401"/>
                    </a:ext>
                  </a:extLst>
                </a:gridCol>
                <a:gridCol w="3225831">
                  <a:extLst>
                    <a:ext uri="{9D8B030D-6E8A-4147-A177-3AD203B41FA5}">
                      <a16:colId xmlns:a16="http://schemas.microsoft.com/office/drawing/2014/main" val="3824904073"/>
                    </a:ext>
                  </a:extLst>
                </a:gridCol>
                <a:gridCol w="3226999">
                  <a:extLst>
                    <a:ext uri="{9D8B030D-6E8A-4147-A177-3AD203B41FA5}">
                      <a16:colId xmlns:a16="http://schemas.microsoft.com/office/drawing/2014/main" val="313239161"/>
                    </a:ext>
                  </a:extLst>
                </a:gridCol>
              </a:tblGrid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 err="1">
                          <a:effectLst/>
                          <a:latin typeface="+mj-ea"/>
                          <a:ea typeface="+mj-ea"/>
                        </a:rPr>
                        <a:t>表达式</a:t>
                      </a:r>
                      <a:endParaRPr lang="zh-CN" sz="20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 err="1">
                          <a:effectLst/>
                          <a:latin typeface="+mj-ea"/>
                          <a:ea typeface="+mj-ea"/>
                        </a:rPr>
                        <a:t>类型</a:t>
                      </a:r>
                      <a:endParaRPr lang="zh-CN" sz="20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 err="1">
                          <a:effectLst/>
                          <a:latin typeface="+mj-ea"/>
                          <a:ea typeface="+mj-ea"/>
                        </a:rPr>
                        <a:t>值</a:t>
                      </a:r>
                      <a:endParaRPr lang="zh-CN" sz="20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6565959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val[4]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3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405269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val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 *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x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481931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val+1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 *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x + 4    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113020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&amp;val[2]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 *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x + 8   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4202454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val[5]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>
                          <a:solidFill>
                            <a:srgbClr val="6B0874"/>
                          </a:solidFill>
                          <a:effectLst/>
                          <a:latin typeface="Courier" pitchFamily="2" charset="0"/>
                        </a:rPr>
                        <a:t>??</a:t>
                      </a:r>
                      <a:endParaRPr lang="zh-CN" sz="2000" b="1" kern="100" dirty="0">
                        <a:solidFill>
                          <a:srgbClr val="6B0874"/>
                        </a:solidFill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5976395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*(val+1)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5          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431311"/>
                  </a:ext>
                </a:extLst>
              </a:tr>
              <a:tr h="41839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 err="1">
                          <a:effectLst/>
                          <a:latin typeface="Courier" pitchFamily="2" charset="0"/>
                        </a:rPr>
                        <a:t>val</a:t>
                      </a:r>
                      <a:r>
                        <a:rPr lang="en-US" sz="2000" kern="100" dirty="0">
                          <a:effectLst/>
                          <a:latin typeface="Courier" pitchFamily="2" charset="0"/>
                        </a:rPr>
                        <a:t> + </a:t>
                      </a:r>
                      <a:r>
                        <a:rPr lang="en-US" sz="20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endParaRPr lang="zh-CN" sz="2000" kern="100" dirty="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ourier" pitchFamily="2" charset="0"/>
                        </a:rPr>
                        <a:t>int *</a:t>
                      </a:r>
                      <a:endParaRPr lang="zh-CN" sz="2000" kern="10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ourier" pitchFamily="2" charset="0"/>
                        </a:rPr>
                        <a:t>x + 4i</a:t>
                      </a:r>
                      <a:endParaRPr lang="zh-CN" sz="2000" kern="100" dirty="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10054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2379" y="3785549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185192" y="3833175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3967" y="4587237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186779" y="4634861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2379" y="5425437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185192" y="5473061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DE979441-2C44-E144-A92E-912A98ABD885}"/>
              </a:ext>
            </a:extLst>
          </p:cNvPr>
          <p:cNvSpPr/>
          <p:nvPr/>
        </p:nvSpPr>
        <p:spPr bwMode="auto">
          <a:xfrm>
            <a:off x="-182650" y="335449"/>
            <a:ext cx="325431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6" name="标题 1">
            <a:extLst>
              <a:ext uri="{FF2B5EF4-FFF2-40B4-BE49-F238E27FC236}">
                <a16:creationId xmlns:a16="http://schemas.microsoft.com/office/drawing/2014/main" id="{FEF358A5-E464-D545-85A9-FA5A965D129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7358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一维数组访问举例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3D2991C-E3AF-264D-B1A5-FDB5D3048034}"/>
              </a:ext>
            </a:extLst>
          </p:cNvPr>
          <p:cNvSpPr txBox="1"/>
          <p:nvPr/>
        </p:nvSpPr>
        <p:spPr>
          <a:xfrm>
            <a:off x="383436" y="1009495"/>
            <a:ext cx="4738867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#define ZLEN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endParaRPr lang="en-US" altLang="zh-CN" sz="18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zip_dig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ZLEN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zip_dig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cmu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algn="l"/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zip_dig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algn="l"/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zip_dig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};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FFF011-31D1-5D4F-938A-3A73928D4D07}"/>
              </a:ext>
            </a:extLst>
          </p:cNvPr>
          <p:cNvSpPr txBox="1"/>
          <p:nvPr/>
        </p:nvSpPr>
        <p:spPr>
          <a:xfrm>
            <a:off x="7630533" y="4525538"/>
            <a:ext cx="491357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%rsi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7E5AA2-BEDF-AB46-85D9-82D9C6A77986}"/>
              </a:ext>
            </a:extLst>
          </p:cNvPr>
          <p:cNvSpPr txBox="1"/>
          <p:nvPr/>
        </p:nvSpPr>
        <p:spPr>
          <a:xfrm>
            <a:off x="5447928" y="1213173"/>
            <a:ext cx="6954315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get_digit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zip_dig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digit)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z[digit];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多维数组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9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90" y="946056"/>
            <a:ext cx="4910146" cy="33607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声明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2D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array of data type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列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类型T占</a:t>
            </a:r>
            <a:r>
              <a:rPr lang="en-US" i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B0874"/>
                </a:solidFill>
              </a:rPr>
              <a:t>字节数</a:t>
            </a:r>
            <a:endParaRPr lang="en-US" dirty="0">
              <a:solidFill>
                <a:srgbClr val="6B0874"/>
              </a:solidFill>
            </a:endParaRPr>
          </a:p>
          <a:p>
            <a:pPr marL="292100" lvl="1" indent="0">
              <a:buNone/>
            </a:pP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排布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行优先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Row-Major Ordering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6400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1847850" y="4857751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81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1981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10210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1981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5029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>
                <a:latin typeface="Calibri" pitchFamily="-96" charset="0"/>
              </a:rPr>
              <a:t>  Bytes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35449"/>
            <a:ext cx="582145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53029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多维数组内存分配（嵌套，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Nested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007768" y="1905000"/>
            <a:ext cx="1149674" cy="7017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5462242" y="25907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5233642" y="2743199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6986242" y="25907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6757642" y="2743199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8510242" y="25907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8213380" y="2743199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10034242" y="25907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9737380" y="2743199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11558242" y="25907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11261380" y="2743199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62242" y="1828799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986242" y="1828799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510242" y="1828799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0034242" y="1824037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5462242" y="1828799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6986242" y="1828799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8510242" y="1828799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10034242" y="1828799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B248DD6F-B2BB-9843-AD5D-65228B3B8274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FA989507-4F1F-1047-97D7-79A51712E73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956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行向量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3394A4-1616-154E-B8D4-F073AC611531}"/>
              </a:ext>
            </a:extLst>
          </p:cNvPr>
          <p:cNvSpPr txBox="1"/>
          <p:nvPr/>
        </p:nvSpPr>
        <p:spPr>
          <a:xfrm>
            <a:off x="559234" y="1218110"/>
            <a:ext cx="6199908" cy="23637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#define PCOUNT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endParaRPr lang="en-US" altLang="zh-CN" sz="18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zip_dig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PCOUNT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{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{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{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{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85F40F51-371B-AB48-8A85-395D4FB7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622" y="4649290"/>
            <a:ext cx="658814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100" dirty="0">
                <a:latin typeface="Calibri" pitchFamily="-96" charset="0"/>
              </a:rPr>
              <a:t>•  •  •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F171164A-C3EE-DF43-86F3-D5A0C7C94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7" y="4234746"/>
            <a:ext cx="3862942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行向量</a:t>
            </a:r>
            <a:r>
              <a:rPr lang="en-US" altLang="zh-CN" b="1" kern="0" dirty="0">
                <a:solidFill>
                  <a:srgbClr val="6B0874"/>
                </a:solidFill>
              </a:rPr>
              <a:t>(</a:t>
            </a:r>
            <a:r>
              <a:rPr lang="en-US" b="1" kern="0" dirty="0">
                <a:solidFill>
                  <a:srgbClr val="6B0874"/>
                </a:solidFill>
              </a:rPr>
              <a:t>Row Vectors</a:t>
            </a:r>
            <a:r>
              <a:rPr lang="en-US" altLang="zh-CN" b="1" kern="0" dirty="0">
                <a:solidFill>
                  <a:srgbClr val="6B0874"/>
                </a:solidFill>
              </a:rPr>
              <a:t>)</a:t>
            </a:r>
            <a:endParaRPr lang="en-US" b="1" kern="0" dirty="0">
              <a:solidFill>
                <a:srgbClr val="6B0874"/>
              </a:solidFill>
            </a:endParaRPr>
          </a:p>
          <a:p>
            <a:pPr marL="457200" lvl="1" indent="0">
              <a:buNone/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b="1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是C个元素的一维数组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类型T占k字节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起点地址</a:t>
            </a:r>
            <a:r>
              <a:rPr lang="en-US" b="1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i="1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(</a:t>
            </a:r>
            <a:r>
              <a:rPr lang="en-US" i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i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grpSp>
        <p:nvGrpSpPr>
          <p:cNvPr id="52" name="Group 5">
            <a:extLst>
              <a:ext uri="{FF2B5EF4-FFF2-40B4-BE49-F238E27FC236}">
                <a16:creationId xmlns:a16="http://schemas.microsoft.com/office/drawing/2014/main" id="{DE6C9C34-2C15-B54F-889B-D5C75DF9E25A}"/>
              </a:ext>
            </a:extLst>
          </p:cNvPr>
          <p:cNvGrpSpPr>
            <a:grpSpLocks/>
          </p:cNvGrpSpPr>
          <p:nvPr/>
        </p:nvGrpSpPr>
        <p:grpSpPr bwMode="auto">
          <a:xfrm>
            <a:off x="6986736" y="4115890"/>
            <a:ext cx="2133600" cy="1524000"/>
            <a:chOff x="1680" y="2064"/>
            <a:chExt cx="1344" cy="960"/>
          </a:xfrm>
        </p:grpSpPr>
        <p:grpSp>
          <p:nvGrpSpPr>
            <p:cNvPr id="53" name="Group 6">
              <a:extLst>
                <a:ext uri="{FF2B5EF4-FFF2-40B4-BE49-F238E27FC236}">
                  <a16:creationId xmlns:a16="http://schemas.microsoft.com/office/drawing/2014/main" id="{A630482F-6466-C542-8535-9ABDCBD4F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D81794EC-40AA-6E40-B30E-E17974D09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alibri" pitchFamily="34" charset="0"/>
                    <a:ea typeface="+mn-ea"/>
                  </a:rPr>
                  <a:t>• • •</a:t>
                </a:r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4AED2292-4072-B04D-9EDA-9F57818B9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[0]</a:t>
                </a:r>
              </a:p>
            </p:txBody>
          </p:sp>
          <p:sp>
            <p:nvSpPr>
              <p:cNvPr id="61" name="Rectangle 8">
                <a:extLst>
                  <a:ext uri="{FF2B5EF4-FFF2-40B4-BE49-F238E27FC236}">
                    <a16:creationId xmlns:a16="http://schemas.microsoft.com/office/drawing/2014/main" id="{FE820C67-AA8E-8049-BE79-EB6F27BCA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</a:rPr>
                  <a:t>[C-1]</a:t>
                </a:r>
              </a:p>
            </p:txBody>
          </p:sp>
        </p:grp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A27A6D49-AD1C-AA43-BD85-70F55B4FF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FF3B15FB-35A5-8243-814B-078338458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635D5E03-D9EB-374C-9A5B-50036DC23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3F2DA90B-36E6-4F49-A498-82828E42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A0B01215-0EF7-9345-A65E-4453D8A8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62" name="Group 15">
            <a:extLst>
              <a:ext uri="{FF2B5EF4-FFF2-40B4-BE49-F238E27FC236}">
                <a16:creationId xmlns:a16="http://schemas.microsoft.com/office/drawing/2014/main" id="{6BDCF55A-E76E-D145-8B0D-42F5334D3EAC}"/>
              </a:ext>
            </a:extLst>
          </p:cNvPr>
          <p:cNvGrpSpPr>
            <a:grpSpLocks/>
          </p:cNvGrpSpPr>
          <p:nvPr/>
        </p:nvGrpSpPr>
        <p:grpSpPr bwMode="auto">
          <a:xfrm>
            <a:off x="9637236" y="4115890"/>
            <a:ext cx="2133600" cy="1524000"/>
            <a:chOff x="4176" y="2064"/>
            <a:chExt cx="1344" cy="960"/>
          </a:xfrm>
        </p:grpSpPr>
        <p:grpSp>
          <p:nvGrpSpPr>
            <p:cNvPr id="63" name="Group 16">
              <a:extLst>
                <a:ext uri="{FF2B5EF4-FFF2-40B4-BE49-F238E27FC236}">
                  <a16:creationId xmlns:a16="http://schemas.microsoft.com/office/drawing/2014/main" id="{3DD8DB01-C2C8-A643-A638-BF11BFC9B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68" name="Rectangle 19">
                <a:extLst>
                  <a:ext uri="{FF2B5EF4-FFF2-40B4-BE49-F238E27FC236}">
                    <a16:creationId xmlns:a16="http://schemas.microsoft.com/office/drawing/2014/main" id="{870DC495-C73E-0545-9ECA-A8BB90089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69" name="Rectangle 17">
                <a:extLst>
                  <a:ext uri="{FF2B5EF4-FFF2-40B4-BE49-F238E27FC236}">
                    <a16:creationId xmlns:a16="http://schemas.microsoft.com/office/drawing/2014/main" id="{4E1B1024-FE79-C64D-805F-80FA5C45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0" name="Rectangle 18">
                <a:extLst>
                  <a:ext uri="{FF2B5EF4-FFF2-40B4-BE49-F238E27FC236}">
                    <a16:creationId xmlns:a16="http://schemas.microsoft.com/office/drawing/2014/main" id="{33A7B71A-4839-6B42-ADCF-108E3EC3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A756EC3A-C4A7-924A-81D6-7B68D0AB5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64C592F0-DDC2-CB4B-A251-61E7B2AC0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98C9B4C0-3C20-754B-8ABB-F91943136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58663277-8B21-3840-B375-DD8F9BDB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71" name="Rectangle 24">
            <a:extLst>
              <a:ext uri="{FF2B5EF4-FFF2-40B4-BE49-F238E27FC236}">
                <a16:creationId xmlns:a16="http://schemas.microsoft.com/office/drawing/2014/main" id="{E871F192-5961-184B-B43C-867666AF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386" y="4649290"/>
            <a:ext cx="446714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100" dirty="0">
                <a:latin typeface="Calibri" pitchFamily="-96" charset="0"/>
              </a:rPr>
              <a:t>•  •  •</a:t>
            </a: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99DBFFD1-92DC-F547-80F2-431D977D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187" y="5860553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73" name="Line 26">
            <a:extLst>
              <a:ext uri="{FF2B5EF4-FFF2-40B4-BE49-F238E27FC236}">
                <a16:creationId xmlns:a16="http://schemas.microsoft.com/office/drawing/2014/main" id="{939653F2-73BD-9C4C-A163-79DDFF09F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448" y="563989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27">
            <a:extLst>
              <a:ext uri="{FF2B5EF4-FFF2-40B4-BE49-F238E27FC236}">
                <a16:creationId xmlns:a16="http://schemas.microsoft.com/office/drawing/2014/main" id="{FF96AC8A-3CC4-D84A-A11B-8100FB31F3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736" y="563989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28">
            <a:extLst>
              <a:ext uri="{FF2B5EF4-FFF2-40B4-BE49-F238E27FC236}">
                <a16:creationId xmlns:a16="http://schemas.microsoft.com/office/drawing/2014/main" id="{5CEB87DB-0BB0-2F44-B4E4-6B6F50F113D7}"/>
              </a:ext>
            </a:extLst>
          </p:cNvPr>
          <p:cNvGrpSpPr>
            <a:grpSpLocks/>
          </p:cNvGrpSpPr>
          <p:nvPr/>
        </p:nvGrpSpPr>
        <p:grpSpPr bwMode="auto">
          <a:xfrm>
            <a:off x="4394448" y="4115890"/>
            <a:ext cx="2133600" cy="1524000"/>
            <a:chOff x="336" y="2064"/>
            <a:chExt cx="1344" cy="960"/>
          </a:xfrm>
        </p:grpSpPr>
        <p:grpSp>
          <p:nvGrpSpPr>
            <p:cNvPr id="76" name="Group 29">
              <a:extLst>
                <a:ext uri="{FF2B5EF4-FFF2-40B4-BE49-F238E27FC236}">
                  <a16:creationId xmlns:a16="http://schemas.microsoft.com/office/drawing/2014/main" id="{A45B737B-286F-FE44-B3C4-E3F9361AD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1" name="Rectangle 32">
                <a:extLst>
                  <a:ext uri="{FF2B5EF4-FFF2-40B4-BE49-F238E27FC236}">
                    <a16:creationId xmlns:a16="http://schemas.microsoft.com/office/drawing/2014/main" id="{183962A2-14AA-BB4C-A94D-DDB907B6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2" name="Rectangle 30">
                <a:extLst>
                  <a:ext uri="{FF2B5EF4-FFF2-40B4-BE49-F238E27FC236}">
                    <a16:creationId xmlns:a16="http://schemas.microsoft.com/office/drawing/2014/main" id="{E55F31EB-A856-924C-9F66-20EB23EB1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3" name="Rectangle 31">
                <a:extLst>
                  <a:ext uri="{FF2B5EF4-FFF2-40B4-BE49-F238E27FC236}">
                    <a16:creationId xmlns:a16="http://schemas.microsoft.com/office/drawing/2014/main" id="{DF749DEF-E976-384E-A243-570CC3FB1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A6CFD331-D1A5-C544-A787-D13E4CD24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21B44001-FB13-8349-AEC4-1DBB2334C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9CC02FC0-9644-2A49-AD57-B2685F20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8B8A69BE-7CED-0941-87ED-8A2A07CFC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 Box 38">
            <a:extLst>
              <a:ext uri="{FF2B5EF4-FFF2-40B4-BE49-F238E27FC236}">
                <a16:creationId xmlns:a16="http://schemas.microsoft.com/office/drawing/2014/main" id="{CB347720-5E76-F54A-B326-1335B3A3B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824" y="5857377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B15555BC-C20E-5748-AA3E-217F6112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836" y="5857377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EE9B24E-BF55-7E4F-8F24-BB841D516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7236" y="563989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Text Box 15">
            <a:extLst>
              <a:ext uri="{FF2B5EF4-FFF2-40B4-BE49-F238E27FC236}">
                <a16:creationId xmlns:a16="http://schemas.microsoft.com/office/drawing/2014/main" id="{281CA1A2-081F-0041-95E2-D83FC90E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498" y="3571378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90" y="4976693"/>
            <a:ext cx="11942702" cy="1255199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行向量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pgh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[index]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元素的数组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 </a:t>
            </a:r>
          </a:p>
          <a:p>
            <a:pPr marL="457200" lvl="1" indent="0">
              <a:buNone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起始地址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pgh+20*index</a:t>
            </a:r>
          </a:p>
          <a:p>
            <a:pPr marL="457200" lvl="1" indent="0">
              <a:buNone/>
            </a:pP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机器码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pgh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+ 4*(index+4*index)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19636" y="1487150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C83378A5-33D8-7B4F-920B-0EAE036412F3}"/>
              </a:ext>
            </a:extLst>
          </p:cNvPr>
          <p:cNvSpPr/>
          <p:nvPr/>
        </p:nvSpPr>
        <p:spPr bwMode="auto">
          <a:xfrm>
            <a:off x="-182650" y="335449"/>
            <a:ext cx="332631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3B3AD433-9557-6C4D-8DE1-395B9C6BB6D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902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嵌套数组的行访问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B20602F-298D-B04E-8DE3-140E9281BCB5}"/>
              </a:ext>
            </a:extLst>
          </p:cNvPr>
          <p:cNvSpPr txBox="1"/>
          <p:nvPr/>
        </p:nvSpPr>
        <p:spPr>
          <a:xfrm>
            <a:off x="6430513" y="3023954"/>
            <a:ext cx="619990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pgh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BD9AE2-A7F4-B448-A18D-CFA22667176D}"/>
              </a:ext>
            </a:extLst>
          </p:cNvPr>
          <p:cNvSpPr txBox="1"/>
          <p:nvPr/>
        </p:nvSpPr>
        <p:spPr>
          <a:xfrm>
            <a:off x="322663" y="2978594"/>
            <a:ext cx="6622472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get_pgh_zip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index)</a:t>
            </a:r>
            <a:endParaRPr lang="en-US" altLang="zh-CN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pgh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58790</TotalTime>
  <Words>1866</Words>
  <Application>Microsoft Macintosh PowerPoint</Application>
  <PresentationFormat>宽屏</PresentationFormat>
  <Paragraphs>530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黑体</vt:lpstr>
      <vt:lpstr>Microsoft YaHei</vt:lpstr>
      <vt:lpstr>Microsoft YaHei</vt:lpstr>
      <vt:lpstr>Calibri Bold</vt:lpstr>
      <vt:lpstr>Calibri Bold Italic</vt:lpstr>
      <vt:lpstr>Arial</vt:lpstr>
      <vt:lpstr>Arial Black</vt:lpstr>
      <vt:lpstr>Calibri</vt:lpstr>
      <vt:lpstr>Consolas</vt:lpstr>
      <vt:lpstr>Courier</vt:lpstr>
      <vt:lpstr>Courier New</vt:lpstr>
      <vt:lpstr>Courier New Bold</vt:lpstr>
      <vt:lpstr>Menlo</vt:lpstr>
      <vt:lpstr>Times New Roman</vt:lpstr>
      <vt:lpstr>Wingdings</vt:lpstr>
      <vt:lpstr>Wingdings 2</vt:lpstr>
      <vt:lpstr>默认设计模板</vt:lpstr>
      <vt:lpstr>计算机原理与系统 10 程序的机器表示V 复合数据类型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3318</cp:revision>
  <cp:lastPrinted>2019-07-03T00:25:39Z</cp:lastPrinted>
  <dcterms:modified xsi:type="dcterms:W3CDTF">2022-03-24T04:29:24Z</dcterms:modified>
</cp:coreProperties>
</file>