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07" r:id="rId2"/>
    <p:sldId id="1115" r:id="rId3"/>
    <p:sldId id="833" r:id="rId4"/>
    <p:sldId id="1162" r:id="rId5"/>
    <p:sldId id="1161" r:id="rId6"/>
    <p:sldId id="1133" r:id="rId7"/>
    <p:sldId id="1163" r:id="rId8"/>
    <p:sldId id="1164" r:id="rId9"/>
    <p:sldId id="1165" r:id="rId10"/>
    <p:sldId id="835" r:id="rId11"/>
    <p:sldId id="877" r:id="rId12"/>
    <p:sldId id="1159" r:id="rId13"/>
    <p:sldId id="841" r:id="rId14"/>
    <p:sldId id="1166" r:id="rId15"/>
    <p:sldId id="1174" r:id="rId16"/>
    <p:sldId id="1167" r:id="rId17"/>
    <p:sldId id="1168" r:id="rId18"/>
    <p:sldId id="1169" r:id="rId19"/>
    <p:sldId id="1027" r:id="rId20"/>
    <p:sldId id="1170" r:id="rId21"/>
    <p:sldId id="1172" r:id="rId22"/>
    <p:sldId id="1173" r:id="rId23"/>
    <p:sldId id="1171" r:id="rId24"/>
    <p:sldId id="938" r:id="rId25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6" autoAdjust="0"/>
    <p:restoredTop sz="96405" autoAdjust="0"/>
  </p:normalViewPr>
  <p:slideViewPr>
    <p:cSldViewPr>
      <p:cViewPr varScale="1">
        <p:scale>
          <a:sx n="108" d="100"/>
          <a:sy n="108" d="100"/>
        </p:scale>
        <p:origin x="232" y="592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012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1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93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863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43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3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变量和常量实现机制有何不同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97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42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97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47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9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4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98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2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7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7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15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89466" y="2205504"/>
            <a:ext cx="961306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程序的机器表示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过程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>
            <a:extLst>
              <a:ext uri="{FF2B5EF4-FFF2-40B4-BE49-F238E27FC236}">
                <a16:creationId xmlns:a16="http://schemas.microsoft.com/office/drawing/2014/main" id="{DE979441-2C44-E144-A92E-912A98ABD885}"/>
              </a:ext>
            </a:extLst>
          </p:cNvPr>
          <p:cNvSpPr/>
          <p:nvPr/>
        </p:nvSpPr>
        <p:spPr bwMode="auto">
          <a:xfrm>
            <a:off x="-182650" y="335449"/>
            <a:ext cx="300228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6" name="标题 1">
            <a:extLst>
              <a:ext uri="{FF2B5EF4-FFF2-40B4-BE49-F238E27FC236}">
                <a16:creationId xmlns:a16="http://schemas.microsoft.com/office/drawing/2014/main" id="{FEF358A5-E464-D545-85A9-FA5A965D1297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397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的控制流程</a:t>
            </a:r>
          </a:p>
        </p:txBody>
      </p:sp>
      <p:sp>
        <p:nvSpPr>
          <p:cNvPr id="67" name="Rectangle 5">
            <a:extLst>
              <a:ext uri="{FF2B5EF4-FFF2-40B4-BE49-F238E27FC236}">
                <a16:creationId xmlns:a16="http://schemas.microsoft.com/office/drawing/2014/main" id="{38CC6371-3EEB-8D4D-8510-EE3675FC8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420" y="1086951"/>
            <a:ext cx="594066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kern="0" dirty="0" err="1">
                <a:solidFill>
                  <a:srgbClr val="6B0874"/>
                </a:solidFill>
              </a:rPr>
              <a:t>使用</a:t>
            </a:r>
            <a:r>
              <a:rPr lang="zh-CN" altLang="en-US" b="1" kern="0" dirty="0">
                <a:solidFill>
                  <a:srgbClr val="6B0874"/>
                </a:solidFill>
              </a:rPr>
              <a:t>“</a:t>
            </a:r>
            <a:r>
              <a:rPr lang="en-US" b="1" kern="0" dirty="0" err="1">
                <a:solidFill>
                  <a:schemeClr val="accent2"/>
                </a:solidFill>
              </a:rPr>
              <a:t>栈</a:t>
            </a:r>
            <a:r>
              <a:rPr lang="zh-CN" altLang="en-US" b="1" kern="0" dirty="0">
                <a:solidFill>
                  <a:srgbClr val="6B0874"/>
                </a:solidFill>
              </a:rPr>
              <a:t>”</a:t>
            </a:r>
            <a:r>
              <a:rPr lang="en-US" b="1" kern="0" dirty="0" err="1">
                <a:solidFill>
                  <a:srgbClr val="6B0874"/>
                </a:solidFill>
              </a:rPr>
              <a:t>支撑</a:t>
            </a:r>
            <a:r>
              <a:rPr lang="zh-CN" altLang="en-US" b="1" kern="0" dirty="0">
                <a:solidFill>
                  <a:srgbClr val="6B0874"/>
                </a:solidFill>
              </a:rPr>
              <a:t>：</a:t>
            </a:r>
            <a:r>
              <a:rPr lang="en-US" b="1" kern="0" dirty="0" err="1">
                <a:solidFill>
                  <a:srgbClr val="6B0874"/>
                </a:solidFill>
              </a:rPr>
              <a:t>调用和返回</a:t>
            </a:r>
            <a:endParaRPr lang="en-US" b="1" kern="0" dirty="0">
              <a:solidFill>
                <a:srgbClr val="6B0874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kern="0" dirty="0">
                <a:solidFill>
                  <a:srgbClr val="6B0874"/>
                </a:solidFill>
              </a:rPr>
              <a:t>Procedure call: </a:t>
            </a:r>
            <a:r>
              <a:rPr lang="en-US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0" dirty="0">
                <a:solidFill>
                  <a:srgbClr val="007F7F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kern="0" dirty="0">
              <a:solidFill>
                <a:srgbClr val="007F7F"/>
              </a:solidFill>
              <a:latin typeface="Courier New" pitchFamily="49" charset="0"/>
              <a:cs typeface="Courier New" pitchFamily="49" charset="0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en-US" kern="0" dirty="0" err="1"/>
              <a:t>返回地址压栈</a:t>
            </a:r>
            <a:endParaRPr lang="en-US" kern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kern="0" dirty="0" err="1"/>
              <a:t>跳至</a:t>
            </a:r>
            <a:r>
              <a:rPr lang="en-US" kern="0" dirty="0" err="1">
                <a:solidFill>
                  <a:srgbClr val="007F7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kern="0" dirty="0">
              <a:solidFill>
                <a:srgbClr val="007F7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kern="0" dirty="0" err="1">
                <a:solidFill>
                  <a:srgbClr val="6B0874"/>
                </a:solidFill>
              </a:rPr>
              <a:t>返回地址</a:t>
            </a:r>
            <a:r>
              <a:rPr lang="zh-CN" altLang="en-US" b="1" kern="0" dirty="0">
                <a:solidFill>
                  <a:srgbClr val="6B0874"/>
                </a:solidFill>
              </a:rPr>
              <a:t>：</a:t>
            </a:r>
            <a:endParaRPr lang="en-US" b="1" kern="0" dirty="0">
              <a:solidFill>
                <a:srgbClr val="6B0874"/>
              </a:solidFill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en-US" kern="0" dirty="0"/>
              <a:t>Address of the next instruction </a:t>
            </a:r>
            <a:r>
              <a:rPr lang="en-US" b="1" kern="0" dirty="0">
                <a:solidFill>
                  <a:schemeClr val="accent2"/>
                </a:solidFill>
              </a:rPr>
              <a:t>right after </a:t>
            </a:r>
            <a:r>
              <a:rPr lang="en-US" kern="0" dirty="0"/>
              <a:t>call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kern="0" dirty="0">
                <a:solidFill>
                  <a:srgbClr val="6B0874"/>
                </a:solidFill>
              </a:rPr>
              <a:t>Procedure return: </a:t>
            </a:r>
            <a:r>
              <a:rPr lang="en-US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en-US" kern="0" dirty="0"/>
              <a:t>Pop address from stack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kern="0" dirty="0"/>
              <a:t>Jump to address</a:t>
            </a: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56776069-4C76-A345-A52D-8218C1BE056C}"/>
              </a:ext>
            </a:extLst>
          </p:cNvPr>
          <p:cNvSpPr>
            <a:spLocks/>
          </p:cNvSpPr>
          <p:nvPr/>
        </p:nvSpPr>
        <p:spPr bwMode="auto">
          <a:xfrm>
            <a:off x="7171536" y="4227862"/>
            <a:ext cx="4363616" cy="1372734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mult2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b) 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= a * b;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E7EB0502-58CE-F343-A57F-50A9905D1A3D}"/>
              </a:ext>
            </a:extLst>
          </p:cNvPr>
          <p:cNvSpPr>
            <a:spLocks/>
          </p:cNvSpPr>
          <p:nvPr/>
        </p:nvSpPr>
        <p:spPr bwMode="auto">
          <a:xfrm>
            <a:off x="5328639" y="2314223"/>
            <a:ext cx="6223907" cy="137273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multstore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 = mult2(x, y);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>
            <a:extLst>
              <a:ext uri="{FF2B5EF4-FFF2-40B4-BE49-F238E27FC236}">
                <a16:creationId xmlns:a16="http://schemas.microsoft.com/office/drawing/2014/main" id="{4C76AE4B-841D-2742-8827-D28D17273709}"/>
              </a:ext>
            </a:extLst>
          </p:cNvPr>
          <p:cNvSpPr/>
          <p:nvPr/>
        </p:nvSpPr>
        <p:spPr bwMode="auto">
          <a:xfrm>
            <a:off x="-132692" y="342172"/>
            <a:ext cx="22682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8D0BE73-AAA2-F349-B4BA-C2A5C451BB3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997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控制流举例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91F3A783-E614-834A-A4A0-D86041836F1E}"/>
              </a:ext>
            </a:extLst>
          </p:cNvPr>
          <p:cNvSpPr>
            <a:spLocks/>
          </p:cNvSpPr>
          <p:nvPr/>
        </p:nvSpPr>
        <p:spPr bwMode="auto">
          <a:xfrm>
            <a:off x="6963625" y="1264178"/>
            <a:ext cx="5017033" cy="1372734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mult2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b) 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= a * b;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468254AF-B732-BD41-9DD2-0AB6FB40B1DC}"/>
              </a:ext>
            </a:extLst>
          </p:cNvPr>
          <p:cNvSpPr>
            <a:spLocks/>
          </p:cNvSpPr>
          <p:nvPr/>
        </p:nvSpPr>
        <p:spPr bwMode="auto">
          <a:xfrm>
            <a:off x="211341" y="1264179"/>
            <a:ext cx="6223907" cy="137273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multstore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 = mult2(x, y);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184692E4-824F-DD4B-8E00-E4D7062B4500}"/>
              </a:ext>
            </a:extLst>
          </p:cNvPr>
          <p:cNvSpPr>
            <a:spLocks/>
          </p:cNvSpPr>
          <p:nvPr/>
        </p:nvSpPr>
        <p:spPr bwMode="auto">
          <a:xfrm>
            <a:off x="6963626" y="3012264"/>
            <a:ext cx="5032176" cy="1463824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400550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mov    %rdi,%</a:t>
            </a:r>
            <a:r>
              <a:rPr lang="ro-RO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zh-CN" alt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</a:t>
            </a:r>
            <a:r>
              <a:rPr lang="ro-RO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zh-CN" alt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  <a:r>
              <a:rPr lang="zh-CN" alt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Return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C22B30CA-60BE-6E40-9B27-F43E4CBC9E1D}"/>
              </a:ext>
            </a:extLst>
          </p:cNvPr>
          <p:cNvSpPr>
            <a:spLocks/>
          </p:cNvSpPr>
          <p:nvPr/>
        </p:nvSpPr>
        <p:spPr bwMode="auto">
          <a:xfrm>
            <a:off x="211341" y="2995691"/>
            <a:ext cx="6660740" cy="245079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400550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400549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6728A9-7FD9-F24B-9EF7-9E5CE82548AE}"/>
              </a:ext>
            </a:extLst>
          </p:cNvPr>
          <p:cNvSpPr txBox="1"/>
          <p:nvPr/>
        </p:nvSpPr>
        <p:spPr>
          <a:xfrm>
            <a:off x="4471424" y="6057292"/>
            <a:ext cx="480131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label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是什么？返回地址是多少？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数据传递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99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182650" y="346130"/>
            <a:ext cx="26422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寄存器和堆栈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0D59FEF7-23F0-B74C-BE09-26BA2CFE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045" y="1332465"/>
            <a:ext cx="40401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kern="0" dirty="0">
                <a:solidFill>
                  <a:srgbClr val="6B0874"/>
                </a:solidFill>
              </a:rPr>
              <a:t>寄存器传递</a:t>
            </a:r>
            <a:r>
              <a:rPr lang="en-US" b="1" kern="0" dirty="0">
                <a:solidFill>
                  <a:schemeClr val="accent2"/>
                </a:solidFill>
              </a:rPr>
              <a:t>前</a:t>
            </a:r>
            <a:r>
              <a:rPr lang="en-US" altLang="zh-CN" b="1" kern="0" dirty="0">
                <a:solidFill>
                  <a:schemeClr val="accent2"/>
                </a:solidFill>
              </a:rPr>
              <a:t>6</a:t>
            </a:r>
            <a:r>
              <a:rPr lang="zh-CN" altLang="en-US" b="1" kern="0" dirty="0">
                <a:solidFill>
                  <a:schemeClr val="accent2"/>
                </a:solidFill>
              </a:rPr>
              <a:t>个</a:t>
            </a:r>
            <a:r>
              <a:rPr lang="zh-CN" altLang="en-US" b="1" kern="0" dirty="0">
                <a:solidFill>
                  <a:srgbClr val="6B0874"/>
                </a:solidFill>
              </a:rPr>
              <a:t>参数</a:t>
            </a:r>
            <a:endParaRPr lang="en-US" b="1" kern="0" dirty="0">
              <a:solidFill>
                <a:srgbClr val="6B0874"/>
              </a:soli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BDF036E-E424-E440-9046-589F87F92962}"/>
              </a:ext>
            </a:extLst>
          </p:cNvPr>
          <p:cNvSpPr txBox="1">
            <a:spLocks/>
          </p:cNvSpPr>
          <p:nvPr/>
        </p:nvSpPr>
        <p:spPr>
          <a:xfrm>
            <a:off x="6120154" y="1334894"/>
            <a:ext cx="4041775" cy="639762"/>
          </a:xfrm>
          <a:prstGeom prst="rect">
            <a:avLst/>
          </a:prstGeom>
        </p:spPr>
        <p:txBody>
          <a:bodyPr/>
          <a:lstStyle>
            <a:lvl1pPr marL="400050" indent="-3921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937" indent="0">
              <a:buNone/>
            </a:pPr>
            <a:r>
              <a:rPr lang="en-US" b="1" kern="0" dirty="0" err="1">
                <a:solidFill>
                  <a:srgbClr val="6B0874"/>
                </a:solidFill>
              </a:rPr>
              <a:t>堆栈传递</a:t>
            </a:r>
            <a:r>
              <a:rPr lang="en-US" b="1" kern="0" dirty="0" err="1">
                <a:solidFill>
                  <a:schemeClr val="accent2"/>
                </a:solidFill>
              </a:rPr>
              <a:t>其他</a:t>
            </a:r>
            <a:r>
              <a:rPr lang="en-US" b="1" kern="0" dirty="0" err="1">
                <a:solidFill>
                  <a:srgbClr val="6B0874"/>
                </a:solidFill>
              </a:rPr>
              <a:t>参数</a:t>
            </a:r>
            <a:endParaRPr lang="en-US" b="1" kern="0" dirty="0">
              <a:solidFill>
                <a:srgbClr val="6B0874"/>
              </a:solidFill>
            </a:endParaRP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2B77CA98-E51C-E646-909D-47A427F72124}"/>
              </a:ext>
            </a:extLst>
          </p:cNvPr>
          <p:cNvSpPr txBox="1">
            <a:spLocks/>
          </p:cNvSpPr>
          <p:nvPr/>
        </p:nvSpPr>
        <p:spPr>
          <a:xfrm>
            <a:off x="6277513" y="5119489"/>
            <a:ext cx="5267399" cy="890866"/>
          </a:xfrm>
          <a:prstGeom prst="rect">
            <a:avLst/>
          </a:prstGeom>
        </p:spPr>
        <p:txBody>
          <a:bodyPr/>
          <a:lstStyle>
            <a:lvl1pPr marL="400050" indent="-3921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937" indent="0">
              <a:buNone/>
            </a:pPr>
            <a:r>
              <a:rPr lang="en-US" sz="3200" b="1" kern="0" dirty="0" err="1">
                <a:solidFill>
                  <a:srgbClr val="6B0874"/>
                </a:solidFill>
              </a:rPr>
              <a:t>只有在需要时才会使用栈</a:t>
            </a:r>
            <a:endParaRPr lang="en-US" sz="3200" b="1" kern="0" dirty="0">
              <a:solidFill>
                <a:srgbClr val="6B0874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404758F-71B0-F341-B07F-C2146BDD58D7}"/>
              </a:ext>
            </a:extLst>
          </p:cNvPr>
          <p:cNvGrpSpPr/>
          <p:nvPr/>
        </p:nvGrpSpPr>
        <p:grpSpPr>
          <a:xfrm>
            <a:off x="2351584" y="1880828"/>
            <a:ext cx="2093640" cy="3885964"/>
            <a:chOff x="762000" y="2819400"/>
            <a:chExt cx="1346200" cy="3352800"/>
          </a:xfrm>
        </p:grpSpPr>
        <p:sp>
          <p:nvSpPr>
            <p:cNvPr id="40" name="Rectangle 9">
              <a:extLst>
                <a:ext uri="{FF2B5EF4-FFF2-40B4-BE49-F238E27FC236}">
                  <a16:creationId xmlns:a16="http://schemas.microsoft.com/office/drawing/2014/main" id="{8920465E-EBB8-264B-ADA0-799803516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819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rdi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9D30951B-113C-EF40-BBEF-151D70582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3200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rsi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1AE6E270-E8B9-0D44-B524-6853E4610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3581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rdx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" name="Rectangle 11">
              <a:extLst>
                <a:ext uri="{FF2B5EF4-FFF2-40B4-BE49-F238E27FC236}">
                  <a16:creationId xmlns:a16="http://schemas.microsoft.com/office/drawing/2014/main" id="{339D4FCD-3F9B-004A-871E-0F18BDC8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3962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rcx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4" name="Rectangle 12">
              <a:extLst>
                <a:ext uri="{FF2B5EF4-FFF2-40B4-BE49-F238E27FC236}">
                  <a16:creationId xmlns:a16="http://schemas.microsoft.com/office/drawing/2014/main" id="{64D26783-B3F8-884E-BE3B-E2F5DFAA5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343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id="{2543B721-9807-1548-B812-9C9952038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724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id="{CD9D9A95-9AEB-9749-A549-9687D285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57912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47" name="Group 4">
            <a:extLst>
              <a:ext uri="{FF2B5EF4-FFF2-40B4-BE49-F238E27FC236}">
                <a16:creationId xmlns:a16="http://schemas.microsoft.com/office/drawing/2014/main" id="{2718B71C-5E64-104C-BF2C-596CAC970048}"/>
              </a:ext>
            </a:extLst>
          </p:cNvPr>
          <p:cNvGrpSpPr/>
          <p:nvPr/>
        </p:nvGrpSpPr>
        <p:grpSpPr>
          <a:xfrm>
            <a:off x="6539000" y="1872088"/>
            <a:ext cx="1815983" cy="2667000"/>
            <a:chOff x="5943600" y="2057400"/>
            <a:chExt cx="1346200" cy="2667000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C0773CF2-3FA3-2846-97E6-E428E7D22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BD69909B-2187-7349-88B5-97F050EC5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62715A5D-5B30-0F46-BDC3-B832E1BE9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7FA9CE9F-E97B-3841-A012-712C9E0B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F57F8606-E022-E740-839A-228607254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54" name="Rectangle 5">
            <a:extLst>
              <a:ext uri="{FF2B5EF4-FFF2-40B4-BE49-F238E27FC236}">
                <a16:creationId xmlns:a16="http://schemas.microsoft.com/office/drawing/2014/main" id="{26FF35FB-867C-5549-BEAB-6636A4E6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804" y="4745151"/>
            <a:ext cx="40401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1" kern="0" dirty="0">
                <a:solidFill>
                  <a:srgbClr val="6B0874"/>
                </a:solidFill>
              </a:rPr>
              <a:t>返回值</a:t>
            </a:r>
            <a:endParaRPr lang="en-US" b="1" kern="0" dirty="0">
              <a:solidFill>
                <a:srgbClr val="6B0874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C2305-5EED-2247-9DB4-638EE38151A5}"/>
              </a:ext>
            </a:extLst>
          </p:cNvPr>
          <p:cNvSpPr txBox="1"/>
          <p:nvPr/>
        </p:nvSpPr>
        <p:spPr>
          <a:xfrm>
            <a:off x="11067803" y="646017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182650" y="346130"/>
            <a:ext cx="26422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数据流举例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C2305-5EED-2247-9DB4-638EE38151A5}"/>
              </a:ext>
            </a:extLst>
          </p:cNvPr>
          <p:cNvSpPr txBox="1"/>
          <p:nvPr/>
        </p:nvSpPr>
        <p:spPr>
          <a:xfrm>
            <a:off x="11067803" y="646017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6B488D8A-0D2C-F642-BF10-C9BE48FF6CC2}"/>
              </a:ext>
            </a:extLst>
          </p:cNvPr>
          <p:cNvSpPr>
            <a:spLocks/>
          </p:cNvSpPr>
          <p:nvPr/>
        </p:nvSpPr>
        <p:spPr bwMode="auto">
          <a:xfrm>
            <a:off x="6963625" y="1264178"/>
            <a:ext cx="5017033" cy="1372734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mult2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b) 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= a * b;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D182560-C506-D344-8BCE-C40998E8ECB5}"/>
              </a:ext>
            </a:extLst>
          </p:cNvPr>
          <p:cNvSpPr>
            <a:spLocks/>
          </p:cNvSpPr>
          <p:nvPr/>
        </p:nvSpPr>
        <p:spPr bwMode="auto">
          <a:xfrm>
            <a:off x="211341" y="1264179"/>
            <a:ext cx="6223907" cy="137273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multstore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 = mult2(x, y);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F34AB6D4-FF7D-E646-ACC2-A4E3131A513C}"/>
              </a:ext>
            </a:extLst>
          </p:cNvPr>
          <p:cNvSpPr>
            <a:spLocks/>
          </p:cNvSpPr>
          <p:nvPr/>
        </p:nvSpPr>
        <p:spPr bwMode="auto">
          <a:xfrm>
            <a:off x="6963626" y="3012264"/>
            <a:ext cx="5032176" cy="207292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#a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400550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mov    %rdi,%</a:t>
            </a:r>
            <a:r>
              <a:rPr lang="ro-RO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zh-CN" alt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</a:t>
            </a:r>
            <a:r>
              <a:rPr lang="ro-RO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zh-CN" alt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a * b</a:t>
            </a:r>
          </a:p>
          <a:p>
            <a:pPr algn="l"/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#s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  <a:r>
              <a:rPr lang="zh-CN" alt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Return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4D8E34AD-BE89-3245-8BF2-35A9AC833F31}"/>
              </a:ext>
            </a:extLst>
          </p:cNvPr>
          <p:cNvSpPr>
            <a:spLocks/>
          </p:cNvSpPr>
          <p:nvPr/>
        </p:nvSpPr>
        <p:spPr bwMode="auto">
          <a:xfrm>
            <a:off x="211341" y="2995690"/>
            <a:ext cx="6660740" cy="309760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</a:t>
            </a:r>
            <a:r>
              <a:rPr lang="sk-SK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&gt;:</a:t>
            </a:r>
          </a:p>
          <a:p>
            <a:pPr algn="l"/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#x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sk-SK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400550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&lt;mult2&gt;	# mult2(</a:t>
            </a:r>
            <a:r>
              <a:rPr lang="sk-SK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x,y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#t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</a:t>
            </a:r>
            <a:r>
              <a:rPr lang="zh-CN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400549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</a:t>
            </a:r>
            <a:r>
              <a:rPr lang="sk-SK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428349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182650" y="356024"/>
            <a:ext cx="332632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64224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这不是真相的全部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C2305-5EED-2247-9DB4-638EE38151A5}"/>
              </a:ext>
            </a:extLst>
          </p:cNvPr>
          <p:cNvSpPr txBox="1"/>
          <p:nvPr/>
        </p:nvSpPr>
        <p:spPr>
          <a:xfrm>
            <a:off x="11067803" y="646017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7EA2DC-718C-D94A-B1CB-E4A9F9461633}"/>
              </a:ext>
            </a:extLst>
          </p:cNvPr>
          <p:cNvSpPr txBox="1"/>
          <p:nvPr/>
        </p:nvSpPr>
        <p:spPr>
          <a:xfrm>
            <a:off x="1745902" y="1224354"/>
            <a:ext cx="8695130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调用方式决定两件事：</a:t>
            </a:r>
            <a:endParaRPr lang="en-US" altLang="zh-CN" b="1" i="0" u="none" strike="noStrike" dirty="0">
              <a:solidFill>
                <a:srgbClr val="6B087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当参数个数多于一个时，按照什么顺序把参数压入堆栈；</a:t>
            </a:r>
          </a:p>
          <a:p>
            <a:pPr algn="l">
              <a:lnSpc>
                <a:spcPct val="150000"/>
              </a:lnSpc>
            </a:pP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函数调用后，由谁来把堆栈恢复原状。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A35BE7D-8BDC-FB4D-A596-B42E3E68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82932"/>
              </p:ext>
            </p:extLst>
          </p:nvPr>
        </p:nvGraphicFramePr>
        <p:xfrm>
          <a:off x="335828" y="3418692"/>
          <a:ext cx="11515278" cy="258163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19213">
                  <a:extLst>
                    <a:ext uri="{9D8B030D-6E8A-4147-A177-3AD203B41FA5}">
                      <a16:colId xmlns:a16="http://schemas.microsoft.com/office/drawing/2014/main" val="1784402266"/>
                    </a:ext>
                  </a:extLst>
                </a:gridCol>
                <a:gridCol w="1919213">
                  <a:extLst>
                    <a:ext uri="{9D8B030D-6E8A-4147-A177-3AD203B41FA5}">
                      <a16:colId xmlns:a16="http://schemas.microsoft.com/office/drawing/2014/main" val="2165951832"/>
                    </a:ext>
                  </a:extLst>
                </a:gridCol>
                <a:gridCol w="1919213">
                  <a:extLst>
                    <a:ext uri="{9D8B030D-6E8A-4147-A177-3AD203B41FA5}">
                      <a16:colId xmlns:a16="http://schemas.microsoft.com/office/drawing/2014/main" val="1690684248"/>
                    </a:ext>
                  </a:extLst>
                </a:gridCol>
                <a:gridCol w="1919213">
                  <a:extLst>
                    <a:ext uri="{9D8B030D-6E8A-4147-A177-3AD203B41FA5}">
                      <a16:colId xmlns:a16="http://schemas.microsoft.com/office/drawing/2014/main" val="868786617"/>
                    </a:ext>
                  </a:extLst>
                </a:gridCol>
                <a:gridCol w="2254248">
                  <a:extLst>
                    <a:ext uri="{9D8B030D-6E8A-4147-A177-3AD203B41FA5}">
                      <a16:colId xmlns:a16="http://schemas.microsoft.com/office/drawing/2014/main" val="4197284193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val="2006080157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关键字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调用规则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参数传递方向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返回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参数寄存器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堆栈的清除</a:t>
                      </a: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376120851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__cdecl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</a:t>
                      </a:r>
                      <a:r>
                        <a:rPr lang="zh-CN" altLang="en-US" sz="1800">
                          <a:effectLst/>
                        </a:rPr>
                        <a:t>语言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从右向左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EAX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调用者</a:t>
                      </a: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197478067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__stdcall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Win32</a:t>
                      </a:r>
                      <a:r>
                        <a:rPr lang="zh-CN" altLang="en-US" sz="1800">
                          <a:effectLst/>
                        </a:rPr>
                        <a:t>标准 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从右向左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EAX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被调用者</a:t>
                      </a: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3613680516"/>
                  </a:ext>
                </a:extLst>
              </a:tr>
              <a:tr h="44803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__fastcall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寄存器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从左向右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EAX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EAX、EBX、ECX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被调用者</a:t>
                      </a: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211017603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__pascal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Pascal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从左向右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EAX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被调用者</a:t>
                      </a: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84670394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__msfastcall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Ms</a:t>
                      </a:r>
                      <a:r>
                        <a:rPr lang="zh-CN" altLang="en-US" sz="1800">
                          <a:effectLst/>
                        </a:rPr>
                        <a:t>寄存器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从右向左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EAX/EDX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ECX、EDX</a:t>
                      </a:r>
                    </a:p>
                  </a:txBody>
                  <a:tcPr marL="133350" marR="13335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被调用者</a:t>
                      </a:r>
                    </a:p>
                  </a:txBody>
                  <a:tcPr marL="133350" marR="133350" marT="76200" marB="76200" anchor="ctr"/>
                </a:tc>
                <a:extLst>
                  <a:ext uri="{0D108BD9-81ED-4DB2-BD59-A6C34878D82A}">
                    <a16:rowId xmlns:a16="http://schemas.microsoft.com/office/drawing/2014/main" val="355105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07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递归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50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182650" y="346130"/>
            <a:ext cx="26422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基于栈的语言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C2305-5EED-2247-9DB4-638EE38151A5}"/>
              </a:ext>
            </a:extLst>
          </p:cNvPr>
          <p:cNvSpPr txBox="1"/>
          <p:nvPr/>
        </p:nvSpPr>
        <p:spPr>
          <a:xfrm>
            <a:off x="11067803" y="646017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1F60477-5AE6-4246-A8BA-47E03C229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66" y="1102652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 Bold" charset="0"/>
              </a:rPr>
              <a:t>支持递归的语言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 Bold" charset="0"/>
            </a:endParaRPr>
          </a:p>
          <a:p>
            <a:pPr marL="317500" marR="0" lvl="1" indent="0" algn="l" defTabSz="914400" rtl="0" eaLnBrk="1" fontAlgn="base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e.g., C, Pascal, Java</a:t>
            </a:r>
          </a:p>
          <a:p>
            <a:pPr marL="317500" marR="0" lvl="1" indent="0" algn="l" defTabSz="914400" rtl="0" eaLnBrk="1" fontAlgn="base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可重入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：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同一个过程同时存在多个实例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" charset="0"/>
            </a:endParaRPr>
          </a:p>
          <a:p>
            <a:pPr marL="317500" marR="0" lvl="1" indent="0" algn="l" defTabSz="914400" rtl="0" eaLnBrk="1" fontAlgn="base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需要空间存储实例的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“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状态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”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" charset="0"/>
            </a:endParaRPr>
          </a:p>
          <a:p>
            <a:pPr marL="603250" lvl="2" indent="0">
              <a:lnSpc>
                <a:spcPct val="150000"/>
              </a:lnSpc>
              <a:buClr>
                <a:srgbClr val="990000"/>
              </a:buClr>
              <a:buSzPct val="110000"/>
              <a:buNone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参数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" charset="0"/>
            </a:endParaRPr>
          </a:p>
          <a:p>
            <a:pPr marL="603250" lvl="2" indent="0">
              <a:lnSpc>
                <a:spcPct val="150000"/>
              </a:lnSpc>
              <a:buClr>
                <a:srgbClr val="990000"/>
              </a:buClr>
              <a:buSzPct val="110000"/>
              <a:buNone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本地变量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" charset="0"/>
            </a:endParaRPr>
          </a:p>
          <a:p>
            <a:pPr marL="603250" lvl="2" indent="0">
              <a:lnSpc>
                <a:spcPct val="150000"/>
              </a:lnSpc>
              <a:buClr>
                <a:srgbClr val="990000"/>
              </a:buClr>
              <a:buSzPct val="110000"/>
              <a:buNone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返回点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 Bold" charset="0"/>
              </a:rPr>
              <a:t>栈的规则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 Bold" charset="0"/>
            </a:endParaRPr>
          </a:p>
          <a:p>
            <a:pPr marL="317500" marR="0" lvl="1" indent="0" algn="l" defTabSz="914400" rtl="0" eaLnBrk="1" fontAlgn="base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时效性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：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From when called to when return</a:t>
            </a:r>
          </a:p>
          <a:p>
            <a:pPr marL="317500" marR="0" lvl="1" indent="0" algn="l" defTabSz="914400" rtl="0" eaLnBrk="1" fontAlgn="base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被调方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Callee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 returns before </a:t>
            </a:r>
            <a:r>
              <a:rPr kumimoji="0" lang="en-US" b="1" kern="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主调方</a:t>
            </a:r>
            <a:r>
              <a:rPr kumimoji="0" lang="en-US" altLang="zh-CN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caller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 does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AFDD960-923F-7A42-AB39-7E72FC347A6E}"/>
              </a:ext>
            </a:extLst>
          </p:cNvPr>
          <p:cNvSpPr>
            <a:spLocks/>
          </p:cNvSpPr>
          <p:nvPr/>
        </p:nvSpPr>
        <p:spPr bwMode="auto">
          <a:xfrm>
            <a:off x="5969581" y="307928"/>
            <a:ext cx="1536700" cy="265302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7921342-B93A-2A4C-81CA-EE349A0C2BC3}"/>
              </a:ext>
            </a:extLst>
          </p:cNvPr>
          <p:cNvSpPr>
            <a:spLocks/>
          </p:cNvSpPr>
          <p:nvPr/>
        </p:nvSpPr>
        <p:spPr bwMode="auto">
          <a:xfrm>
            <a:off x="6699831" y="2122640"/>
            <a:ext cx="1612900" cy="265302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D81EC79-2D26-A645-8164-02D709FDECC0}"/>
              </a:ext>
            </a:extLst>
          </p:cNvPr>
          <p:cNvSpPr>
            <a:spLocks/>
          </p:cNvSpPr>
          <p:nvPr/>
        </p:nvSpPr>
        <p:spPr bwMode="auto">
          <a:xfrm>
            <a:off x="7802665" y="4130976"/>
            <a:ext cx="1536700" cy="265302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29464DAF-132F-BE4B-968E-1ED9B4DB6C7E}"/>
              </a:ext>
            </a:extLst>
          </p:cNvPr>
          <p:cNvSpPr>
            <a:spLocks/>
          </p:cNvSpPr>
          <p:nvPr/>
        </p:nvSpPr>
        <p:spPr bwMode="auto">
          <a:xfrm>
            <a:off x="9703134" y="1682529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AE61874-2FBC-AE4B-AA89-4F0CABD8E34A}"/>
              </a:ext>
            </a:extLst>
          </p:cNvPr>
          <p:cNvSpPr>
            <a:spLocks/>
          </p:cNvSpPr>
          <p:nvPr/>
        </p:nvSpPr>
        <p:spPr bwMode="auto">
          <a:xfrm>
            <a:off x="9915859" y="1911129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4FA76E3-B901-DE4A-8F48-A3C5AF5EA44E}"/>
              </a:ext>
            </a:extLst>
          </p:cNvPr>
          <p:cNvSpPr>
            <a:spLocks/>
          </p:cNvSpPr>
          <p:nvPr/>
        </p:nvSpPr>
        <p:spPr bwMode="auto">
          <a:xfrm>
            <a:off x="9915859" y="2596929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4FDAB00-9028-BB4B-936A-1BF9F90FB384}"/>
              </a:ext>
            </a:extLst>
          </p:cNvPr>
          <p:cNvSpPr>
            <a:spLocks/>
          </p:cNvSpPr>
          <p:nvPr/>
        </p:nvSpPr>
        <p:spPr bwMode="auto">
          <a:xfrm>
            <a:off x="9904747" y="3271617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7F6ADA0-C050-BF47-96ED-47574AC63DFE}"/>
              </a:ext>
            </a:extLst>
          </p:cNvPr>
          <p:cNvSpPr>
            <a:spLocks/>
          </p:cNvSpPr>
          <p:nvPr/>
        </p:nvSpPr>
        <p:spPr bwMode="auto">
          <a:xfrm>
            <a:off x="9915859" y="3968529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A389CF3-17FA-0F41-8B86-BC98688ECBC0}"/>
              </a:ext>
            </a:extLst>
          </p:cNvPr>
          <p:cNvSpPr>
            <a:spLocks/>
          </p:cNvSpPr>
          <p:nvPr/>
        </p:nvSpPr>
        <p:spPr bwMode="auto">
          <a:xfrm>
            <a:off x="9915859" y="4730529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52A11387-D53A-A84F-A6A5-7DE58A548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2247" y="2215929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85D25EEB-1977-844F-A1E3-1062ADD71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2247" y="2901729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1927B49E-1FEE-2E4B-A4E8-BA78455E1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2247" y="3587529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64C4B6E7-DE5C-C442-A6E4-10B5F5B36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2247" y="4349529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49AD75D1-4210-314C-8653-96EF4FFC9988}"/>
              </a:ext>
            </a:extLst>
          </p:cNvPr>
          <p:cNvSpPr>
            <a:spLocks/>
          </p:cNvSpPr>
          <p:nvPr/>
        </p:nvSpPr>
        <p:spPr bwMode="auto">
          <a:xfrm>
            <a:off x="9675944" y="957318"/>
            <a:ext cx="1016304" cy="6863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b="1" dirty="0">
                <a:solidFill>
                  <a:schemeClr val="accent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b="1" dirty="0">
              <a:solidFill>
                <a:schemeClr val="accent2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accent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67885BC0-9054-1F41-9128-47264204B9D4}"/>
              </a:ext>
            </a:extLst>
          </p:cNvPr>
          <p:cNvSpPr>
            <a:spLocks/>
          </p:cNvSpPr>
          <p:nvPr/>
        </p:nvSpPr>
        <p:spPr bwMode="auto">
          <a:xfrm>
            <a:off x="10582609" y="3271617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Line 19">
            <a:extLst>
              <a:ext uri="{FF2B5EF4-FFF2-40B4-BE49-F238E27FC236}">
                <a16:creationId xmlns:a16="http://schemas.microsoft.com/office/drawing/2014/main" id="{B2817106-388D-AF4D-8596-6D8AA4C48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3534" y="2901729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3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85663" y="355646"/>
            <a:ext cx="132112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996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E19EEB2-28F4-E04D-AE68-DA954408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48" y="326913"/>
            <a:ext cx="3198806" cy="425421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013189C-B3C7-C74E-9BC5-E6C888915AAB}"/>
              </a:ext>
            </a:extLst>
          </p:cNvPr>
          <p:cNvSpPr/>
          <p:nvPr/>
        </p:nvSpPr>
        <p:spPr>
          <a:xfrm>
            <a:off x="5807968" y="326913"/>
            <a:ext cx="5292588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8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Recursion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depth)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抱着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(!depth)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我的小鲤鱼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26474B"/>
                </a:solidFill>
                <a:latin typeface="Menlo" panose="020B0609030804020204" pitchFamily="49" charset="0"/>
              </a:rPr>
              <a:t>Recursion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(depth-</a:t>
            </a:r>
            <a:r>
              <a:rPr lang="en-US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的我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8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吓得我抱起了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sz="1800" dirty="0">
                <a:solidFill>
                  <a:srgbClr val="26474B"/>
                </a:solidFill>
                <a:latin typeface="Menlo" panose="020B0609030804020204" pitchFamily="49" charset="0"/>
              </a:rPr>
              <a:t>Recursion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8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F5EA1A-9B02-A642-8788-68CDABD85D37}"/>
              </a:ext>
            </a:extLst>
          </p:cNvPr>
          <p:cNvSpPr txBox="1"/>
          <p:nvPr/>
        </p:nvSpPr>
        <p:spPr>
          <a:xfrm>
            <a:off x="574898" y="4701934"/>
            <a:ext cx="10765531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、只关注当前层。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在递归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函数定义的内部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调用自身应当看做已知的一个结果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0DACD0E-5048-3349-9153-33E59F96B3D1}"/>
              </a:ext>
            </a:extLst>
          </p:cNvPr>
          <p:cNvSpPr txBox="1"/>
          <p:nvPr/>
        </p:nvSpPr>
        <p:spPr>
          <a:xfrm>
            <a:off x="574898" y="5164993"/>
            <a:ext cx="1022267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、只关注最底层。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在递归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函数定义的内部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结束递归的判定必然在最前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399112-6F8B-EB4C-8A3F-16109D37C970}"/>
              </a:ext>
            </a:extLst>
          </p:cNvPr>
          <p:cNvSpPr txBox="1"/>
          <p:nvPr/>
        </p:nvSpPr>
        <p:spPr>
          <a:xfrm>
            <a:off x="566004" y="5940294"/>
            <a:ext cx="5920210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思考：</a:t>
            </a:r>
            <a:r>
              <a:rPr kumimoji="1" lang="en-US" altLang="zh-CN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depth</a:t>
            </a:r>
            <a:r>
              <a:rPr kumimoji="1"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能否通过寄存器传递？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0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E44E8874-C12D-9F47-BE9E-1EB26673C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82D92D-B2FC-924E-9C38-3930F4BA60E8}"/>
              </a:ext>
            </a:extLst>
          </p:cNvPr>
          <p:cNvSpPr txBox="1"/>
          <p:nvPr/>
        </p:nvSpPr>
        <p:spPr>
          <a:xfrm>
            <a:off x="1523340" y="6303683"/>
            <a:ext cx="934914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tail recursion. </a:t>
            </a:r>
            <a:r>
              <a:rPr lang="zh-CN" altLang="en-US" b="1" dirty="0"/>
              <a:t>尾递归优化使原本 </a:t>
            </a:r>
            <a:r>
              <a:rPr lang="en-US" altLang="zh-CN" b="1" dirty="0"/>
              <a:t>O(n) </a:t>
            </a:r>
            <a:r>
              <a:rPr lang="zh-CN" altLang="en-US" b="1" dirty="0"/>
              <a:t>的调用栈空间只需要 </a:t>
            </a:r>
            <a:r>
              <a:rPr lang="en-US" altLang="zh-CN" b="1" dirty="0"/>
              <a:t>O(1)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79FBD5-31DF-5B4D-953A-91B4365CA045}"/>
              </a:ext>
            </a:extLst>
          </p:cNvPr>
          <p:cNvSpPr txBox="1"/>
          <p:nvPr/>
        </p:nvSpPr>
        <p:spPr>
          <a:xfrm>
            <a:off x="450092" y="118531"/>
            <a:ext cx="11495636" cy="614937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x)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(x ==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(x -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x;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Count, </a:t>
            </a:r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  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Res)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(x &gt; Count) 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(x +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Count, x * Res);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B41A04-5790-3246-A3E4-9EA13445DCF7}"/>
              </a:ext>
            </a:extLst>
          </p:cNvPr>
          <p:cNvSpPr txBox="1"/>
          <p:nvPr/>
        </p:nvSpPr>
        <p:spPr>
          <a:xfrm>
            <a:off x="450092" y="2733278"/>
            <a:ext cx="21082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尾递归形式：</a:t>
            </a:r>
          </a:p>
        </p:txBody>
      </p:sp>
    </p:spTree>
    <p:extLst>
      <p:ext uri="{BB962C8B-B14F-4D97-AF65-F5344CB8AC3E}">
        <p14:creationId xmlns:p14="http://schemas.microsoft.com/office/powerpoint/2010/main" val="74441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(Function)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与过程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(Procedure)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85663" y="355646"/>
            <a:ext cx="24012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23178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递归和尾递归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28511-AFCE-994B-BE4E-49923C90044A}"/>
              </a:ext>
            </a:extLst>
          </p:cNvPr>
          <p:cNvSpPr txBox="1"/>
          <p:nvPr/>
        </p:nvSpPr>
        <p:spPr>
          <a:xfrm>
            <a:off x="947428" y="1016732"/>
            <a:ext cx="9793088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递归一般用于解决三类问题：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 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r>
              <a:rPr lang="zh-CN" altLang="en-US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数据的定义</a:t>
            </a:r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是按递归定义的。（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Fibonacci</a:t>
            </a:r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的阶乘）</a:t>
            </a:r>
          </a:p>
          <a:p>
            <a:pPr algn="l"/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  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zh-CN" altLang="en-US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问题解法</a:t>
            </a:r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按递归实现。（回溯）</a:t>
            </a:r>
          </a:p>
          <a:p>
            <a:pPr algn="l"/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  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(3)</a:t>
            </a:r>
            <a:r>
              <a:rPr lang="zh-CN" altLang="en-US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数据的结构形式</a:t>
            </a:r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是按递归定义的。（二叉树的遍历，图的搜索）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DC94F7-9F6F-D245-B04D-A2DF1721986B}"/>
              </a:ext>
            </a:extLst>
          </p:cNvPr>
          <p:cNvSpPr txBox="1"/>
          <p:nvPr/>
        </p:nvSpPr>
        <p:spPr>
          <a:xfrm>
            <a:off x="24732" y="3717030"/>
            <a:ext cx="5580152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FibonacciRecursive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 {</a:t>
            </a:r>
            <a:endParaRPr lang="en-US" altLang="zh-CN" sz="1800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n &lt;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FibonacciRecursive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 -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</a:p>
          <a:p>
            <a:pPr algn="l"/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         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FibonacciRecursive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 -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800" dirty="0">
              <a:solidFill>
                <a:srgbClr val="26474B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BC1CC-E329-B845-BE3C-4CFF979E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24" y="3284984"/>
            <a:ext cx="6578922" cy="31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5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85663" y="355646"/>
            <a:ext cx="24012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23178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递归和尾递归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907321-0108-E64E-958E-01646DF3735C}"/>
              </a:ext>
            </a:extLst>
          </p:cNvPr>
          <p:cNvSpPr txBox="1"/>
          <p:nvPr/>
        </p:nvSpPr>
        <p:spPr>
          <a:xfrm>
            <a:off x="2855640" y="332656"/>
            <a:ext cx="8712968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FibonacciTailRecursive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n,</a:t>
            </a:r>
            <a:r>
              <a:rPr lang="en-US" altLang="zh-CN" sz="18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ret1,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ret2){</a:t>
            </a:r>
            <a:endParaRPr lang="en-US" altLang="zh-CN" sz="1800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 ==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ret1;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FibonacciTailRecursive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(n-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ret2, ret1 + ret2);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9CCD38-94FF-A045-B4E0-5265FA2E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363981"/>
            <a:ext cx="7136732" cy="42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75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85663" y="355646"/>
            <a:ext cx="24012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23178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递归和尾递归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12DBBC-E649-E14B-8748-629C944DF2A2}"/>
              </a:ext>
            </a:extLst>
          </p:cNvPr>
          <p:cNvSpPr txBox="1"/>
          <p:nvPr/>
        </p:nvSpPr>
        <p:spPr>
          <a:xfrm>
            <a:off x="3676107" y="5265204"/>
            <a:ext cx="4839786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如何优化成尾递归形式？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281D7C-9B37-9B4F-8D1A-4B6206A9FEC9}"/>
              </a:ext>
            </a:extLst>
          </p:cNvPr>
          <p:cNvSpPr txBox="1"/>
          <p:nvPr/>
        </p:nvSpPr>
        <p:spPr>
          <a:xfrm>
            <a:off x="2279576" y="1664804"/>
            <a:ext cx="7632848" cy="26776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SumRecursive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n){</a:t>
            </a:r>
            <a:endParaRPr lang="en-US" altLang="zh-CN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(n ==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SumRecursive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 -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n;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66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85663" y="355646"/>
            <a:ext cx="132112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996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E19EEB2-28F4-E04D-AE68-DA954408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48" y="326913"/>
            <a:ext cx="3198806" cy="425421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013189C-B3C7-C74E-9BC5-E6C888915AAB}"/>
              </a:ext>
            </a:extLst>
          </p:cNvPr>
          <p:cNvSpPr/>
          <p:nvPr/>
        </p:nvSpPr>
        <p:spPr>
          <a:xfrm>
            <a:off x="5807968" y="326913"/>
            <a:ext cx="5292588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8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Recursion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depth)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抱着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(!depth)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我的小鲤鱼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26474B"/>
                </a:solidFill>
                <a:latin typeface="Menlo" panose="020B0609030804020204" pitchFamily="49" charset="0"/>
              </a:rPr>
              <a:t>Recursion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(depth-</a:t>
            </a:r>
            <a:r>
              <a:rPr lang="en-US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的我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8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吓得我抱起了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sz="1800" dirty="0">
                <a:solidFill>
                  <a:srgbClr val="26474B"/>
                </a:solidFill>
                <a:latin typeface="Menlo" panose="020B0609030804020204" pitchFamily="49" charset="0"/>
              </a:rPr>
              <a:t>Recursion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8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F5EA1A-9B02-A642-8788-68CDABD85D37}"/>
              </a:ext>
            </a:extLst>
          </p:cNvPr>
          <p:cNvSpPr txBox="1"/>
          <p:nvPr/>
        </p:nvSpPr>
        <p:spPr>
          <a:xfrm>
            <a:off x="574898" y="4701934"/>
            <a:ext cx="10765531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、只关注当前层。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在递归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函数定义的内部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调用自身应当看做已知的一个结果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0DACD0E-5048-3349-9153-33E59F96B3D1}"/>
              </a:ext>
            </a:extLst>
          </p:cNvPr>
          <p:cNvSpPr txBox="1"/>
          <p:nvPr/>
        </p:nvSpPr>
        <p:spPr>
          <a:xfrm>
            <a:off x="574898" y="5164993"/>
            <a:ext cx="1022267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、只关注最底层。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在递归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函数定义的内部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结束递归的判定必然在最前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399112-6F8B-EB4C-8A3F-16109D37C970}"/>
              </a:ext>
            </a:extLst>
          </p:cNvPr>
          <p:cNvSpPr txBox="1"/>
          <p:nvPr/>
        </p:nvSpPr>
        <p:spPr>
          <a:xfrm>
            <a:off x="566004" y="5940294"/>
            <a:ext cx="5920210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思考：</a:t>
            </a:r>
            <a:r>
              <a:rPr kumimoji="1" lang="en-US" altLang="zh-CN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depth</a:t>
            </a:r>
            <a:r>
              <a:rPr kumimoji="1"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能否通过寄存器传递？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81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7468" y="1304764"/>
            <a:ext cx="9649072" cy="16160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6B0874"/>
                </a:solidFill>
              </a:rPr>
              <a:t>C</a:t>
            </a:r>
            <a:r>
              <a:rPr lang="en-US" altLang="zh-CN" b="1" dirty="0">
                <a:solidFill>
                  <a:srgbClr val="6B0874"/>
                </a:solidFill>
              </a:rPr>
              <a:t>/C++</a:t>
            </a:r>
            <a:r>
              <a:rPr lang="zh-CN" altLang="en-US" b="1" dirty="0">
                <a:solidFill>
                  <a:srgbClr val="6B0874"/>
                </a:solidFill>
              </a:rPr>
              <a:t>只有函数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有返回值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   叫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无返回值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的也叫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返回值类型</a:t>
            </a:r>
            <a:r>
              <a:rPr lang="en-US" altLang="zh-CN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表示：没有返回值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17108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9236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子功能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DFF0517-2E3D-7A44-9270-4745E49C0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468" y="3379376"/>
            <a:ext cx="881144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kern="0" dirty="0">
                <a:solidFill>
                  <a:srgbClr val="6B0874"/>
                </a:solidFill>
              </a:rPr>
              <a:t>Pascal</a:t>
            </a:r>
            <a:r>
              <a:rPr lang="zh-CN" altLang="en-US" b="1" kern="0" dirty="0">
                <a:solidFill>
                  <a:srgbClr val="6B0874"/>
                </a:solidFill>
              </a:rPr>
              <a:t>语言则不同</a:t>
            </a:r>
            <a:endParaRPr lang="en-US" altLang="zh-CN" b="1" kern="0" dirty="0">
              <a:solidFill>
                <a:srgbClr val="6B0874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kern="0" dirty="0">
                <a:solidFill>
                  <a:schemeClr val="accent2"/>
                </a:solidFill>
              </a:rPr>
              <a:t>     有返回值</a:t>
            </a:r>
            <a:r>
              <a:rPr lang="zh-CN" altLang="en-US" b="1" kern="0" dirty="0"/>
              <a:t>的   叫 </a:t>
            </a:r>
            <a:r>
              <a:rPr lang="en-US" altLang="zh-CN" b="1" kern="0" dirty="0"/>
              <a:t>function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无返回值</a:t>
            </a:r>
            <a:r>
              <a:rPr lang="zh-CN" altLang="en-US" sz="24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的也叫 </a:t>
            </a:r>
            <a:r>
              <a:rPr lang="en-US" altLang="zh-CN" sz="2400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procedure</a:t>
            </a:r>
            <a:r>
              <a:rPr lang="zh-CN" altLang="en-US" sz="24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2400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r>
              <a:rPr lang="zh-CN" altLang="en-US" sz="24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2400" b="1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60050CB-600E-1443-AFA9-B38AC6C5FF93}"/>
              </a:ext>
            </a:extLst>
          </p:cNvPr>
          <p:cNvSpPr txBox="1"/>
          <p:nvPr/>
        </p:nvSpPr>
        <p:spPr>
          <a:xfrm>
            <a:off x="3032088" y="5770217"/>
            <a:ext cx="6199832" cy="6624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两者相统一，只有称谓不同</a:t>
            </a:r>
            <a:endParaRPr lang="en-US" altLang="zh-CN" sz="2800" b="1" kern="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03017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过程机制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AFE67C5-CE81-F74E-B5DD-025A4D4B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884" y="970748"/>
            <a:ext cx="6372708" cy="5435600"/>
          </a:xfrm>
        </p:spPr>
        <p:txBody>
          <a:bodyPr/>
          <a:lstStyle/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en-US" b="1" dirty="0" err="1">
                <a:solidFill>
                  <a:srgbClr val="6B0874"/>
                </a:solidFill>
              </a:rPr>
              <a:t>控制传递</a:t>
            </a:r>
            <a:endParaRPr lang="en-US" b="1" dirty="0">
              <a:solidFill>
                <a:srgbClr val="6B0874"/>
              </a:solidFill>
            </a:endParaRP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跳转到过程代码执行</a:t>
            </a:r>
            <a:endParaRPr lang="en-US" dirty="0"/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回跳到</a:t>
            </a:r>
            <a:r>
              <a:rPr lang="zh-CN" altLang="en-US" dirty="0"/>
              <a:t>“返回点”代码执行</a:t>
            </a:r>
            <a:endParaRPr lang="en-US" dirty="0"/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en-US" b="1" dirty="0" err="1">
                <a:solidFill>
                  <a:srgbClr val="6B0874"/>
                </a:solidFill>
              </a:rPr>
              <a:t>数据传递</a:t>
            </a:r>
            <a:endParaRPr lang="en-US" b="1" dirty="0">
              <a:solidFill>
                <a:srgbClr val="6B0874"/>
              </a:solidFill>
            </a:endParaRP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参数</a:t>
            </a:r>
            <a:endParaRPr lang="en-US" dirty="0"/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返回值</a:t>
            </a:r>
            <a:endParaRPr lang="en-US" dirty="0"/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en-US" b="1" dirty="0" err="1">
                <a:solidFill>
                  <a:srgbClr val="6B0874"/>
                </a:solidFill>
              </a:rPr>
              <a:t>内存管理</a:t>
            </a:r>
            <a:endParaRPr lang="en-US" b="1" dirty="0">
              <a:solidFill>
                <a:srgbClr val="6B0874"/>
              </a:solidFill>
            </a:endParaRP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执行中</a:t>
            </a:r>
            <a:r>
              <a:rPr lang="zh-CN" altLang="en-US" dirty="0"/>
              <a:t>“开辟”</a:t>
            </a:r>
            <a:r>
              <a:rPr lang="en-US" altLang="zh-CN" dirty="0"/>
              <a:t>(</a:t>
            </a:r>
            <a:r>
              <a:rPr lang="zh-CN" altLang="en-US" dirty="0"/>
              <a:t>或占据</a:t>
            </a:r>
            <a:r>
              <a:rPr lang="en-US" altLang="zh-CN" dirty="0"/>
              <a:t>)</a:t>
            </a:r>
            <a:r>
              <a:rPr lang="zh-CN" altLang="en-US" dirty="0"/>
              <a:t>内存空间</a:t>
            </a:r>
            <a:endParaRPr lang="en-US" dirty="0"/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返回时</a:t>
            </a:r>
            <a:r>
              <a:rPr lang="zh-CN" altLang="en-US" dirty="0"/>
              <a:t>“释放”内存空间</a:t>
            </a:r>
            <a:endParaRPr lang="en-US" altLang="zh-CN" dirty="0"/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endParaRPr lang="en-US" dirty="0"/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en-US" b="1" dirty="0" err="1">
                <a:solidFill>
                  <a:srgbClr val="6B0874"/>
                </a:solidFill>
              </a:rPr>
              <a:t>通过机器指令进行机制的实现</a:t>
            </a:r>
            <a:endParaRPr lang="en-US" b="1" dirty="0">
              <a:solidFill>
                <a:srgbClr val="6B0874"/>
              </a:solidFill>
            </a:endParaRP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endParaRPr lang="en-US" b="1" dirty="0">
              <a:solidFill>
                <a:srgbClr val="6B0874"/>
              </a:solidFill>
            </a:endParaRP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en-US" b="1" dirty="0">
                <a:solidFill>
                  <a:srgbClr val="6B0874"/>
                </a:solidFill>
              </a:rPr>
              <a:t>x86-64 </a:t>
            </a:r>
            <a:r>
              <a:rPr lang="en-US" b="1" dirty="0" err="1">
                <a:solidFill>
                  <a:srgbClr val="6B0874"/>
                </a:solidFill>
              </a:rPr>
              <a:t>过程</a:t>
            </a:r>
            <a:r>
              <a:rPr lang="zh-CN" altLang="en-US" b="1" dirty="0">
                <a:solidFill>
                  <a:srgbClr val="6B0874"/>
                </a:solidFill>
              </a:rPr>
              <a:t>，仅仅实现一定需要的机制</a:t>
            </a:r>
            <a:endParaRPr lang="en-US" b="1" dirty="0">
              <a:solidFill>
                <a:srgbClr val="6B0874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DE158DB-5802-864A-9456-98E1A5A70C36}"/>
              </a:ext>
            </a:extLst>
          </p:cNvPr>
          <p:cNvSpPr>
            <a:spLocks/>
          </p:cNvSpPr>
          <p:nvPr/>
        </p:nvSpPr>
        <p:spPr bwMode="auto">
          <a:xfrm>
            <a:off x="8364252" y="975054"/>
            <a:ext cx="21336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B808179-C3FF-8548-832C-C04B3CE26321}"/>
              </a:ext>
            </a:extLst>
          </p:cNvPr>
          <p:cNvSpPr>
            <a:spLocks/>
          </p:cNvSpPr>
          <p:nvPr/>
        </p:nvSpPr>
        <p:spPr bwMode="auto">
          <a:xfrm>
            <a:off x="8364252" y="3565853"/>
            <a:ext cx="2133600" cy="26567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11" name="Group 20">
            <a:extLst>
              <a:ext uri="{FF2B5EF4-FFF2-40B4-BE49-F238E27FC236}">
                <a16:creationId xmlns:a16="http://schemas.microsoft.com/office/drawing/2014/main" id="{62677870-C4EE-D742-AA84-3B8955102165}"/>
              </a:ext>
            </a:extLst>
          </p:cNvPr>
          <p:cNvGrpSpPr/>
          <p:nvPr/>
        </p:nvGrpSpPr>
        <p:grpSpPr>
          <a:xfrm>
            <a:off x="7350832" y="2118054"/>
            <a:ext cx="3893740" cy="3619868"/>
            <a:chOff x="4777780" y="2133600"/>
            <a:chExt cx="3893740" cy="3619868"/>
          </a:xfrm>
        </p:grpSpPr>
        <p:sp>
          <p:nvSpPr>
            <p:cNvPr id="12" name="Arc 9">
              <a:extLst>
                <a:ext uri="{FF2B5EF4-FFF2-40B4-BE49-F238E27FC236}">
                  <a16:creationId xmlns:a16="http://schemas.microsoft.com/office/drawing/2014/main" id="{4E74338A-A594-6141-A6AA-964C7CED143D}"/>
                </a:ext>
              </a:extLst>
            </p:cNvPr>
            <p:cNvSpPr/>
            <p:nvPr/>
          </p:nvSpPr>
          <p:spPr bwMode="auto">
            <a:xfrm>
              <a:off x="6477000" y="2133600"/>
              <a:ext cx="2194520" cy="1620299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" name="Arc 10">
              <a:extLst>
                <a:ext uri="{FF2B5EF4-FFF2-40B4-BE49-F238E27FC236}">
                  <a16:creationId xmlns:a16="http://schemas.microsoft.com/office/drawing/2014/main" id="{78E3FF47-1A0A-F74F-9373-F003B166FE95}"/>
                </a:ext>
              </a:extLst>
            </p:cNvPr>
            <p:cNvSpPr/>
            <p:nvPr/>
          </p:nvSpPr>
          <p:spPr bwMode="auto">
            <a:xfrm rot="10800000">
              <a:off x="4777780" y="2362197"/>
              <a:ext cx="1927820" cy="3391271"/>
            </a:xfrm>
            <a:prstGeom prst="arc">
              <a:avLst>
                <a:gd name="adj1" fmla="val 16093982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id="{BEB9582D-BCA2-6F43-9F52-DD192B03040A}"/>
              </a:ext>
            </a:extLst>
          </p:cNvPr>
          <p:cNvGrpSpPr/>
          <p:nvPr/>
        </p:nvGrpSpPr>
        <p:grpSpPr>
          <a:xfrm>
            <a:off x="8783352" y="2226185"/>
            <a:ext cx="1028700" cy="3411371"/>
            <a:chOff x="6210300" y="2241731"/>
            <a:chExt cx="1028700" cy="3411371"/>
          </a:xfrm>
        </p:grpSpPr>
        <p:cxnSp>
          <p:nvCxnSpPr>
            <p:cNvPr id="15" name="Straight Arrow Connector 12">
              <a:extLst>
                <a:ext uri="{FF2B5EF4-FFF2-40B4-BE49-F238E27FC236}">
                  <a16:creationId xmlns:a16="http://schemas.microsoft.com/office/drawing/2014/main" id="{C4D9F4AD-9818-244A-98F9-9ADC1B011C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15336" y="2241731"/>
              <a:ext cx="223664" cy="14158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3">
              <a:extLst>
                <a:ext uri="{FF2B5EF4-FFF2-40B4-BE49-F238E27FC236}">
                  <a16:creationId xmlns:a16="http://schemas.microsoft.com/office/drawing/2014/main" id="{16911608-35E4-B346-B383-EF5564AE99B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210300" y="2261830"/>
              <a:ext cx="1028700" cy="339127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597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回顾堆栈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2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2322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876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栈结构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E585CD6-57B9-7B4A-BA6D-CB2AF250A3AC}"/>
              </a:ext>
            </a:extLst>
          </p:cNvPr>
          <p:cNvGrpSpPr/>
          <p:nvPr/>
        </p:nvGrpSpPr>
        <p:grpSpPr>
          <a:xfrm>
            <a:off x="1271464" y="1196752"/>
            <a:ext cx="7937041" cy="4151806"/>
            <a:chOff x="1319331" y="2718668"/>
            <a:chExt cx="7937041" cy="4151806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5719E55-FA74-C947-8940-97AE1BFE7FEF}"/>
                </a:ext>
              </a:extLst>
            </p:cNvPr>
            <p:cNvGrpSpPr/>
            <p:nvPr/>
          </p:nvGrpSpPr>
          <p:grpSpPr>
            <a:xfrm>
              <a:off x="2237544" y="2718668"/>
              <a:ext cx="7018828" cy="4145386"/>
              <a:chOff x="2705596" y="2670749"/>
              <a:chExt cx="7018828" cy="4145386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B54AAB9-1639-1F4D-A4DB-39D30CE5762D}"/>
                  </a:ext>
                </a:extLst>
              </p:cNvPr>
              <p:cNvGrpSpPr/>
              <p:nvPr/>
            </p:nvGrpSpPr>
            <p:grpSpPr>
              <a:xfrm>
                <a:off x="3784806" y="2828754"/>
                <a:ext cx="3108511" cy="3987381"/>
                <a:chOff x="7774357" y="2556937"/>
                <a:chExt cx="3108511" cy="3987381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D5D1287-3E06-5D48-B17B-52D1362F408F}"/>
                    </a:ext>
                  </a:extLst>
                </p:cNvPr>
                <p:cNvSpPr/>
                <p:nvPr/>
              </p:nvSpPr>
              <p:spPr bwMode="auto">
                <a:xfrm>
                  <a:off x="8049068" y="5469107"/>
                  <a:ext cx="2821100" cy="1075211"/>
                </a:xfrm>
                <a:prstGeom prst="rect">
                  <a:avLst/>
                </a:prstGeom>
                <a:solidFill>
                  <a:srgbClr val="D9E8F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前面的栈帧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4254F63-D64C-EA49-94FD-FFB2EB3DADD3}"/>
                    </a:ext>
                  </a:extLst>
                </p:cNvPr>
                <p:cNvSpPr/>
                <p:nvPr/>
              </p:nvSpPr>
              <p:spPr bwMode="auto">
                <a:xfrm>
                  <a:off x="8049068" y="5043103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AB5F827-B439-F848-A9D2-0CE237874F74}"/>
                    </a:ext>
                  </a:extLst>
                </p:cNvPr>
                <p:cNvSpPr/>
                <p:nvPr/>
              </p:nvSpPr>
              <p:spPr bwMode="auto">
                <a:xfrm>
                  <a:off x="8049068" y="4626435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5CA33A5-9B1B-2F48-BD72-5C9028C64485}"/>
                    </a:ext>
                  </a:extLst>
                </p:cNvPr>
                <p:cNvSpPr/>
                <p:nvPr/>
              </p:nvSpPr>
              <p:spPr bwMode="auto">
                <a:xfrm>
                  <a:off x="8049068" y="4200431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C53ABFF-5473-454B-AF86-D83E84EFF962}"/>
                    </a:ext>
                  </a:extLst>
                </p:cNvPr>
                <p:cNvSpPr/>
                <p:nvPr/>
              </p:nvSpPr>
              <p:spPr bwMode="auto">
                <a:xfrm>
                  <a:off x="8049068" y="2556937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640CC-C623-294F-B023-B8F082B2FA36}"/>
                    </a:ext>
                  </a:extLst>
                </p:cNvPr>
                <p:cNvSpPr/>
                <p:nvPr/>
              </p:nvSpPr>
              <p:spPr bwMode="auto">
                <a:xfrm>
                  <a:off x="8049068" y="3784522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被调函数返回地址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E443C17-EC9C-5A4F-9009-86B84A07B13D}"/>
                    </a:ext>
                  </a:extLst>
                </p:cNvPr>
                <p:cNvSpPr/>
                <p:nvPr/>
              </p:nvSpPr>
              <p:spPr bwMode="auto">
                <a:xfrm>
                  <a:off x="8049068" y="3363186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5ED7F5E-CA9D-DF43-9C78-ADA08E6E917A}"/>
                    </a:ext>
                  </a:extLst>
                </p:cNvPr>
                <p:cNvSpPr/>
                <p:nvPr/>
              </p:nvSpPr>
              <p:spPr bwMode="auto">
                <a:xfrm>
                  <a:off x="8049068" y="2962859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cxnSp>
              <p:nvCxnSpPr>
                <p:cNvPr id="25" name="肘形连接符 24">
                  <a:extLst>
                    <a:ext uri="{FF2B5EF4-FFF2-40B4-BE49-F238E27FC236}">
                      <a16:creationId xmlns:a16="http://schemas.microsoft.com/office/drawing/2014/main" id="{7942E6C1-573E-B44B-8F8F-D96E69BBEEF2}"/>
                    </a:ext>
                  </a:extLst>
                </p:cNvPr>
                <p:cNvCxnSpPr>
                  <a:stCxn id="27" idx="3"/>
                </p:cNvCxnSpPr>
                <p:nvPr/>
              </p:nvCxnSpPr>
              <p:spPr bwMode="auto">
                <a:xfrm>
                  <a:off x="10870168" y="3566852"/>
                  <a:ext cx="12700" cy="1476251"/>
                </a:xfrm>
                <a:prstGeom prst="bentConnector4">
                  <a:avLst>
                    <a:gd name="adj1" fmla="val 4529669"/>
                    <a:gd name="adj2" fmla="val 100460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" name="左大括号 40">
                  <a:extLst>
                    <a:ext uri="{FF2B5EF4-FFF2-40B4-BE49-F238E27FC236}">
                      <a16:creationId xmlns:a16="http://schemas.microsoft.com/office/drawing/2014/main" id="{206F8514-A432-A943-B13D-14BBC796FE7C}"/>
                    </a:ext>
                  </a:extLst>
                </p:cNvPr>
                <p:cNvSpPr/>
                <p:nvPr/>
              </p:nvSpPr>
              <p:spPr bwMode="auto">
                <a:xfrm>
                  <a:off x="7774357" y="2583598"/>
                  <a:ext cx="272347" cy="115363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44" name="左大括号 43">
                  <a:extLst>
                    <a:ext uri="{FF2B5EF4-FFF2-40B4-BE49-F238E27FC236}">
                      <a16:creationId xmlns:a16="http://schemas.microsoft.com/office/drawing/2014/main" id="{287A097C-B57C-4A45-B75F-21D1082D548D}"/>
                    </a:ext>
                  </a:extLst>
                </p:cNvPr>
                <p:cNvSpPr/>
                <p:nvPr/>
              </p:nvSpPr>
              <p:spPr bwMode="auto">
                <a:xfrm>
                  <a:off x="7776720" y="3769108"/>
                  <a:ext cx="272347" cy="168132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2EFEE7-D65D-D148-9A21-EFC920E495DE}"/>
                  </a:ext>
                </a:extLst>
              </p:cNvPr>
              <p:cNvSpPr txBox="1"/>
              <p:nvPr/>
            </p:nvSpPr>
            <p:spPr>
              <a:xfrm>
                <a:off x="7811721" y="3469337"/>
                <a:ext cx="1912703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RBP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栈底寄存器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3FE517-6D7D-D049-A093-D20B65D96354}"/>
                  </a:ext>
                </a:extLst>
              </p:cNvPr>
              <p:cNvSpPr txBox="1"/>
              <p:nvPr/>
            </p:nvSpPr>
            <p:spPr>
              <a:xfrm>
                <a:off x="7791392" y="2670749"/>
                <a:ext cx="1895071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RSP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栈顶寄存器</a:t>
                </a: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D8883B14-D5AC-CE4A-BB63-38C3D01FBD2D}"/>
                  </a:ext>
                </a:extLst>
              </p:cNvPr>
              <p:cNvCxnSpPr>
                <a:stCxn id="42" idx="1"/>
              </p:cNvCxnSpPr>
              <p:nvPr/>
            </p:nvCxnSpPr>
            <p:spPr bwMode="auto">
              <a:xfrm flipH="1">
                <a:off x="6905692" y="3654003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3E73193C-972B-2641-9BE2-AD373C8F338E}"/>
                  </a:ext>
                </a:extLst>
              </p:cNvPr>
              <p:cNvCxnSpPr/>
              <p:nvPr/>
            </p:nvCxnSpPr>
            <p:spPr bwMode="auto">
              <a:xfrm flipH="1">
                <a:off x="6885363" y="2851343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5CF4618-39FC-3940-91C1-38316AD8FD48}"/>
                  </a:ext>
                </a:extLst>
              </p:cNvPr>
              <p:cNvSpPr txBox="1"/>
              <p:nvPr/>
            </p:nvSpPr>
            <p:spPr>
              <a:xfrm>
                <a:off x="2705596" y="3054677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被调函数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251DE65-A9A0-284F-AB63-F1E8B714A114}"/>
                  </a:ext>
                </a:extLst>
              </p:cNvPr>
              <p:cNvSpPr txBox="1"/>
              <p:nvPr/>
            </p:nvSpPr>
            <p:spPr>
              <a:xfrm>
                <a:off x="2705596" y="4472248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主调函数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6673514-A118-E343-ACA4-89C62FA774DF}"/>
                </a:ext>
              </a:extLst>
            </p:cNvPr>
            <p:cNvSpPr txBox="1"/>
            <p:nvPr/>
          </p:nvSpPr>
          <p:spPr>
            <a:xfrm>
              <a:off x="1334800" y="2813385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低端内存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0660BE7-710F-0643-A586-FE82B1395E61}"/>
                </a:ext>
              </a:extLst>
            </p:cNvPr>
            <p:cNvSpPr txBox="1"/>
            <p:nvPr/>
          </p:nvSpPr>
          <p:spPr>
            <a:xfrm>
              <a:off x="1319331" y="6501142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高端内存</a:t>
              </a:r>
            </a:p>
          </p:txBody>
        </p:sp>
        <p:sp>
          <p:nvSpPr>
            <p:cNvPr id="53" name="上下箭头 52">
              <a:extLst>
                <a:ext uri="{FF2B5EF4-FFF2-40B4-BE49-F238E27FC236}">
                  <a16:creationId xmlns:a16="http://schemas.microsoft.com/office/drawing/2014/main" id="{D63A27A2-6300-9B41-8793-0AB50EC7CA06}"/>
                </a:ext>
              </a:extLst>
            </p:cNvPr>
            <p:cNvSpPr/>
            <p:nvPr/>
          </p:nvSpPr>
          <p:spPr bwMode="auto">
            <a:xfrm>
              <a:off x="1815756" y="3189138"/>
              <a:ext cx="255532" cy="3305583"/>
            </a:xfrm>
            <a:prstGeom prst="upDown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E4DF68E9-72AE-9B4A-BF6F-84FABFF447CE}"/>
              </a:ext>
            </a:extLst>
          </p:cNvPr>
          <p:cNvSpPr txBox="1"/>
          <p:nvPr/>
        </p:nvSpPr>
        <p:spPr>
          <a:xfrm>
            <a:off x="7295802" y="3868730"/>
            <a:ext cx="4227539" cy="18716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注意：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是否有参数区，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不一定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是否有局部变量区，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不一定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参数和局部变量相对位置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不一定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19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4766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143206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先进后出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E585CD6-57B9-7B4A-BA6D-CB2AF250A3AC}"/>
              </a:ext>
            </a:extLst>
          </p:cNvPr>
          <p:cNvGrpSpPr/>
          <p:nvPr/>
        </p:nvGrpSpPr>
        <p:grpSpPr>
          <a:xfrm>
            <a:off x="1271464" y="800708"/>
            <a:ext cx="7937041" cy="4547850"/>
            <a:chOff x="1319331" y="2322624"/>
            <a:chExt cx="7937041" cy="454785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5719E55-FA74-C947-8940-97AE1BFE7FEF}"/>
                </a:ext>
              </a:extLst>
            </p:cNvPr>
            <p:cNvGrpSpPr/>
            <p:nvPr/>
          </p:nvGrpSpPr>
          <p:grpSpPr>
            <a:xfrm>
              <a:off x="2237544" y="2322624"/>
              <a:ext cx="7018828" cy="4541430"/>
              <a:chOff x="2705596" y="2274705"/>
              <a:chExt cx="7018828" cy="4541430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B54AAB9-1639-1F4D-A4DB-39D30CE5762D}"/>
                  </a:ext>
                </a:extLst>
              </p:cNvPr>
              <p:cNvGrpSpPr/>
              <p:nvPr/>
            </p:nvGrpSpPr>
            <p:grpSpPr>
              <a:xfrm>
                <a:off x="3784806" y="2828754"/>
                <a:ext cx="3108511" cy="3987381"/>
                <a:chOff x="7774357" y="2556937"/>
                <a:chExt cx="3108511" cy="3987381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D5D1287-3E06-5D48-B17B-52D1362F408F}"/>
                    </a:ext>
                  </a:extLst>
                </p:cNvPr>
                <p:cNvSpPr/>
                <p:nvPr/>
              </p:nvSpPr>
              <p:spPr bwMode="auto">
                <a:xfrm>
                  <a:off x="8049068" y="5469107"/>
                  <a:ext cx="2821100" cy="1075211"/>
                </a:xfrm>
                <a:prstGeom prst="rect">
                  <a:avLst/>
                </a:prstGeom>
                <a:solidFill>
                  <a:srgbClr val="D9E8F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前面的栈帧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4254F63-D64C-EA49-94FD-FFB2EB3DADD3}"/>
                    </a:ext>
                  </a:extLst>
                </p:cNvPr>
                <p:cNvSpPr/>
                <p:nvPr/>
              </p:nvSpPr>
              <p:spPr bwMode="auto">
                <a:xfrm>
                  <a:off x="8049068" y="5043103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AB5F827-B439-F848-A9D2-0CE237874F74}"/>
                    </a:ext>
                  </a:extLst>
                </p:cNvPr>
                <p:cNvSpPr/>
                <p:nvPr/>
              </p:nvSpPr>
              <p:spPr bwMode="auto">
                <a:xfrm>
                  <a:off x="8049068" y="4626435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5CA33A5-9B1B-2F48-BD72-5C9028C64485}"/>
                    </a:ext>
                  </a:extLst>
                </p:cNvPr>
                <p:cNvSpPr/>
                <p:nvPr/>
              </p:nvSpPr>
              <p:spPr bwMode="auto">
                <a:xfrm>
                  <a:off x="8049068" y="4200431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C53ABFF-5473-454B-AF86-D83E84EFF962}"/>
                    </a:ext>
                  </a:extLst>
                </p:cNvPr>
                <p:cNvSpPr/>
                <p:nvPr/>
              </p:nvSpPr>
              <p:spPr bwMode="auto">
                <a:xfrm>
                  <a:off x="8049068" y="2556937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640CC-C623-294F-B023-B8F082B2FA36}"/>
                    </a:ext>
                  </a:extLst>
                </p:cNvPr>
                <p:cNvSpPr/>
                <p:nvPr/>
              </p:nvSpPr>
              <p:spPr bwMode="auto">
                <a:xfrm>
                  <a:off x="8049068" y="3784522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被调函数返回地址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E443C17-EC9C-5A4F-9009-86B84A07B13D}"/>
                    </a:ext>
                  </a:extLst>
                </p:cNvPr>
                <p:cNvSpPr/>
                <p:nvPr/>
              </p:nvSpPr>
              <p:spPr bwMode="auto">
                <a:xfrm>
                  <a:off x="8049068" y="3363186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5ED7F5E-CA9D-DF43-9C78-ADA08E6E917A}"/>
                    </a:ext>
                  </a:extLst>
                </p:cNvPr>
                <p:cNvSpPr/>
                <p:nvPr/>
              </p:nvSpPr>
              <p:spPr bwMode="auto">
                <a:xfrm>
                  <a:off x="8049068" y="2962859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cxnSp>
              <p:nvCxnSpPr>
                <p:cNvPr id="25" name="肘形连接符 24">
                  <a:extLst>
                    <a:ext uri="{FF2B5EF4-FFF2-40B4-BE49-F238E27FC236}">
                      <a16:creationId xmlns:a16="http://schemas.microsoft.com/office/drawing/2014/main" id="{7942E6C1-573E-B44B-8F8F-D96E69BBEEF2}"/>
                    </a:ext>
                  </a:extLst>
                </p:cNvPr>
                <p:cNvCxnSpPr>
                  <a:stCxn id="27" idx="3"/>
                </p:cNvCxnSpPr>
                <p:nvPr/>
              </p:nvCxnSpPr>
              <p:spPr bwMode="auto">
                <a:xfrm>
                  <a:off x="10870168" y="3566852"/>
                  <a:ext cx="12700" cy="1476251"/>
                </a:xfrm>
                <a:prstGeom prst="bentConnector4">
                  <a:avLst>
                    <a:gd name="adj1" fmla="val 4529669"/>
                    <a:gd name="adj2" fmla="val 100460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" name="左大括号 40">
                  <a:extLst>
                    <a:ext uri="{FF2B5EF4-FFF2-40B4-BE49-F238E27FC236}">
                      <a16:creationId xmlns:a16="http://schemas.microsoft.com/office/drawing/2014/main" id="{206F8514-A432-A943-B13D-14BBC796FE7C}"/>
                    </a:ext>
                  </a:extLst>
                </p:cNvPr>
                <p:cNvSpPr/>
                <p:nvPr/>
              </p:nvSpPr>
              <p:spPr bwMode="auto">
                <a:xfrm>
                  <a:off x="7774357" y="2583598"/>
                  <a:ext cx="272347" cy="115363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44" name="左大括号 43">
                  <a:extLst>
                    <a:ext uri="{FF2B5EF4-FFF2-40B4-BE49-F238E27FC236}">
                      <a16:creationId xmlns:a16="http://schemas.microsoft.com/office/drawing/2014/main" id="{287A097C-B57C-4A45-B75F-21D1082D548D}"/>
                    </a:ext>
                  </a:extLst>
                </p:cNvPr>
                <p:cNvSpPr/>
                <p:nvPr/>
              </p:nvSpPr>
              <p:spPr bwMode="auto">
                <a:xfrm>
                  <a:off x="7776720" y="3769108"/>
                  <a:ext cx="272347" cy="168132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2EFEE7-D65D-D148-9A21-EFC920E495DE}"/>
                  </a:ext>
                </a:extLst>
              </p:cNvPr>
              <p:cNvSpPr txBox="1"/>
              <p:nvPr/>
            </p:nvSpPr>
            <p:spPr>
              <a:xfrm>
                <a:off x="7811721" y="3469337"/>
                <a:ext cx="1912703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RBP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栈底寄存器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3FE517-6D7D-D049-A093-D20B65D96354}"/>
                  </a:ext>
                </a:extLst>
              </p:cNvPr>
              <p:cNvSpPr txBox="1"/>
              <p:nvPr/>
            </p:nvSpPr>
            <p:spPr>
              <a:xfrm>
                <a:off x="7791392" y="2274705"/>
                <a:ext cx="1895071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RSP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栈顶寄存器</a:t>
                </a: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D8883B14-D5AC-CE4A-BB63-38C3D01FBD2D}"/>
                  </a:ext>
                </a:extLst>
              </p:cNvPr>
              <p:cNvCxnSpPr>
                <a:stCxn id="42" idx="1"/>
              </p:cNvCxnSpPr>
              <p:nvPr/>
            </p:nvCxnSpPr>
            <p:spPr bwMode="auto">
              <a:xfrm flipH="1">
                <a:off x="6905692" y="3654003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3E73193C-972B-2641-9BE2-AD373C8F338E}"/>
                  </a:ext>
                </a:extLst>
              </p:cNvPr>
              <p:cNvCxnSpPr/>
              <p:nvPr/>
            </p:nvCxnSpPr>
            <p:spPr bwMode="auto">
              <a:xfrm flipH="1">
                <a:off x="6885363" y="2455299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5CF4618-39FC-3940-91C1-38316AD8FD48}"/>
                  </a:ext>
                </a:extLst>
              </p:cNvPr>
              <p:cNvSpPr txBox="1"/>
              <p:nvPr/>
            </p:nvSpPr>
            <p:spPr>
              <a:xfrm>
                <a:off x="2705596" y="3054677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被调函数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251DE65-A9A0-284F-AB63-F1E8B714A114}"/>
                  </a:ext>
                </a:extLst>
              </p:cNvPr>
              <p:cNvSpPr txBox="1"/>
              <p:nvPr/>
            </p:nvSpPr>
            <p:spPr>
              <a:xfrm>
                <a:off x="2705596" y="4472248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主调函数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6673514-A118-E343-ACA4-89C62FA774DF}"/>
                </a:ext>
              </a:extLst>
            </p:cNvPr>
            <p:cNvSpPr txBox="1"/>
            <p:nvPr/>
          </p:nvSpPr>
          <p:spPr>
            <a:xfrm>
              <a:off x="1334800" y="2813385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低端内存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0660BE7-710F-0643-A586-FE82B1395E61}"/>
                </a:ext>
              </a:extLst>
            </p:cNvPr>
            <p:cNvSpPr txBox="1"/>
            <p:nvPr/>
          </p:nvSpPr>
          <p:spPr>
            <a:xfrm>
              <a:off x="1319331" y="6501142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高端内存</a:t>
              </a:r>
            </a:p>
          </p:txBody>
        </p:sp>
        <p:sp>
          <p:nvSpPr>
            <p:cNvPr id="53" name="上下箭头 52">
              <a:extLst>
                <a:ext uri="{FF2B5EF4-FFF2-40B4-BE49-F238E27FC236}">
                  <a16:creationId xmlns:a16="http://schemas.microsoft.com/office/drawing/2014/main" id="{D63A27A2-6300-9B41-8793-0AB50EC7CA06}"/>
                </a:ext>
              </a:extLst>
            </p:cNvPr>
            <p:cNvSpPr/>
            <p:nvPr/>
          </p:nvSpPr>
          <p:spPr bwMode="auto">
            <a:xfrm>
              <a:off x="1815756" y="3189138"/>
              <a:ext cx="255532" cy="3305583"/>
            </a:xfrm>
            <a:prstGeom prst="upDown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A7863C3-B3ED-6344-AD4C-491ABC47DA98}"/>
              </a:ext>
            </a:extLst>
          </p:cNvPr>
          <p:cNvSpPr txBox="1"/>
          <p:nvPr/>
        </p:nvSpPr>
        <p:spPr>
          <a:xfrm>
            <a:off x="7358177" y="4427017"/>
            <a:ext cx="3624734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dirty="0" err="1">
                <a:solidFill>
                  <a:schemeClr val="accent2"/>
                </a:solidFill>
                <a:latin typeface="Courier" pitchFamily="2" charset="0"/>
                <a:cs typeface="Courier New Bold" charset="0"/>
                <a:sym typeface="Courier New Bold" charset="0"/>
              </a:rPr>
              <a:t>pushq</a:t>
            </a:r>
            <a:r>
              <a:rPr lang="en-US" altLang="zh-CN" dirty="0">
                <a:latin typeface="Courier" pitchFamily="2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dirty="0" err="1">
                <a:latin typeface="Courier" pitchFamily="2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altLang="zh-CN" dirty="0">
              <a:latin typeface="Courier" pitchFamily="2" charset="0"/>
              <a:sym typeface="Courier New Bold" charset="0"/>
            </a:endParaRPr>
          </a:p>
          <a:p>
            <a:pPr marL="552450" lvl="1" algn="l"/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</a:rPr>
              <a:t>获取操作数</a:t>
            </a:r>
            <a:r>
              <a:rPr lang="en-US" altLang="zh-CN" dirty="0" err="1">
                <a:latin typeface="Courier" pitchFamily="2" charset="0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Src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552450" lvl="1" algn="l"/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%</a:t>
            </a:r>
            <a:r>
              <a:rPr lang="en-US" altLang="zh-CN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rsp</a:t>
            </a:r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-=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</a:rPr>
              <a:t>8</a:t>
            </a:r>
          </a:p>
          <a:p>
            <a:pPr marL="552450" lvl="1" algn="l"/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操作数写入到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(</a:t>
            </a:r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%</a:t>
            </a:r>
            <a:r>
              <a:rPr lang="en-US" altLang="zh-CN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rsp</a:t>
            </a:r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)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  <a:cs typeface="ヒラギノ角ゴ ProN W6" charset="0"/>
              <a:sym typeface="Courier New Bold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925CE3-336C-F546-9C77-4C3C1E005179}"/>
              </a:ext>
            </a:extLst>
          </p:cNvPr>
          <p:cNvSpPr/>
          <p:nvPr/>
        </p:nvSpPr>
        <p:spPr bwMode="auto">
          <a:xfrm>
            <a:off x="3549948" y="946655"/>
            <a:ext cx="2821100" cy="407331"/>
          </a:xfrm>
          <a:prstGeom prst="rect">
            <a:avLst/>
          </a:prstGeom>
          <a:solidFill>
            <a:srgbClr val="FFF2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8383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4766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143206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先进后出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E585CD6-57B9-7B4A-BA6D-CB2AF250A3AC}"/>
              </a:ext>
            </a:extLst>
          </p:cNvPr>
          <p:cNvGrpSpPr/>
          <p:nvPr/>
        </p:nvGrpSpPr>
        <p:grpSpPr>
          <a:xfrm>
            <a:off x="1271464" y="1187460"/>
            <a:ext cx="7937041" cy="4161098"/>
            <a:chOff x="1319331" y="2709376"/>
            <a:chExt cx="7937041" cy="4161098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5719E55-FA74-C947-8940-97AE1BFE7FEF}"/>
                </a:ext>
              </a:extLst>
            </p:cNvPr>
            <p:cNvGrpSpPr/>
            <p:nvPr/>
          </p:nvGrpSpPr>
          <p:grpSpPr>
            <a:xfrm>
              <a:off x="2237544" y="2709376"/>
              <a:ext cx="7018828" cy="4154678"/>
              <a:chOff x="2705596" y="2661457"/>
              <a:chExt cx="7018828" cy="4154678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B54AAB9-1639-1F4D-A4DB-39D30CE5762D}"/>
                  </a:ext>
                </a:extLst>
              </p:cNvPr>
              <p:cNvGrpSpPr/>
              <p:nvPr/>
            </p:nvGrpSpPr>
            <p:grpSpPr>
              <a:xfrm>
                <a:off x="3784806" y="2828754"/>
                <a:ext cx="3108511" cy="3987381"/>
                <a:chOff x="7774357" y="2556937"/>
                <a:chExt cx="3108511" cy="3987381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D5D1287-3E06-5D48-B17B-52D1362F408F}"/>
                    </a:ext>
                  </a:extLst>
                </p:cNvPr>
                <p:cNvSpPr/>
                <p:nvPr/>
              </p:nvSpPr>
              <p:spPr bwMode="auto">
                <a:xfrm>
                  <a:off x="8049068" y="5469107"/>
                  <a:ext cx="2821100" cy="1075211"/>
                </a:xfrm>
                <a:prstGeom prst="rect">
                  <a:avLst/>
                </a:prstGeom>
                <a:solidFill>
                  <a:srgbClr val="D9E8F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前面的栈帧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4254F63-D64C-EA49-94FD-FFB2EB3DADD3}"/>
                    </a:ext>
                  </a:extLst>
                </p:cNvPr>
                <p:cNvSpPr/>
                <p:nvPr/>
              </p:nvSpPr>
              <p:spPr bwMode="auto">
                <a:xfrm>
                  <a:off x="8049068" y="5043103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AB5F827-B439-F848-A9D2-0CE237874F74}"/>
                    </a:ext>
                  </a:extLst>
                </p:cNvPr>
                <p:cNvSpPr/>
                <p:nvPr/>
              </p:nvSpPr>
              <p:spPr bwMode="auto">
                <a:xfrm>
                  <a:off x="8049068" y="4626435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5CA33A5-9B1B-2F48-BD72-5C9028C64485}"/>
                    </a:ext>
                  </a:extLst>
                </p:cNvPr>
                <p:cNvSpPr/>
                <p:nvPr/>
              </p:nvSpPr>
              <p:spPr bwMode="auto">
                <a:xfrm>
                  <a:off x="8049068" y="4200431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C53ABFF-5473-454B-AF86-D83E84EFF962}"/>
                    </a:ext>
                  </a:extLst>
                </p:cNvPr>
                <p:cNvSpPr/>
                <p:nvPr/>
              </p:nvSpPr>
              <p:spPr bwMode="auto">
                <a:xfrm>
                  <a:off x="8049068" y="2556937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640CC-C623-294F-B023-B8F082B2FA36}"/>
                    </a:ext>
                  </a:extLst>
                </p:cNvPr>
                <p:cNvSpPr/>
                <p:nvPr/>
              </p:nvSpPr>
              <p:spPr bwMode="auto">
                <a:xfrm>
                  <a:off x="8049068" y="3784522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被调函数返回地址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E443C17-EC9C-5A4F-9009-86B84A07B13D}"/>
                    </a:ext>
                  </a:extLst>
                </p:cNvPr>
                <p:cNvSpPr/>
                <p:nvPr/>
              </p:nvSpPr>
              <p:spPr bwMode="auto">
                <a:xfrm>
                  <a:off x="8049068" y="3363186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5ED7F5E-CA9D-DF43-9C78-ADA08E6E917A}"/>
                    </a:ext>
                  </a:extLst>
                </p:cNvPr>
                <p:cNvSpPr/>
                <p:nvPr/>
              </p:nvSpPr>
              <p:spPr bwMode="auto">
                <a:xfrm>
                  <a:off x="8049068" y="2962859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cxnSp>
              <p:nvCxnSpPr>
                <p:cNvPr id="25" name="肘形连接符 24">
                  <a:extLst>
                    <a:ext uri="{FF2B5EF4-FFF2-40B4-BE49-F238E27FC236}">
                      <a16:creationId xmlns:a16="http://schemas.microsoft.com/office/drawing/2014/main" id="{7942E6C1-573E-B44B-8F8F-D96E69BBEEF2}"/>
                    </a:ext>
                  </a:extLst>
                </p:cNvPr>
                <p:cNvCxnSpPr>
                  <a:stCxn id="27" idx="3"/>
                </p:cNvCxnSpPr>
                <p:nvPr/>
              </p:nvCxnSpPr>
              <p:spPr bwMode="auto">
                <a:xfrm>
                  <a:off x="10870168" y="3566852"/>
                  <a:ext cx="12700" cy="1476251"/>
                </a:xfrm>
                <a:prstGeom prst="bentConnector4">
                  <a:avLst>
                    <a:gd name="adj1" fmla="val 4529669"/>
                    <a:gd name="adj2" fmla="val 100460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" name="左大括号 40">
                  <a:extLst>
                    <a:ext uri="{FF2B5EF4-FFF2-40B4-BE49-F238E27FC236}">
                      <a16:creationId xmlns:a16="http://schemas.microsoft.com/office/drawing/2014/main" id="{206F8514-A432-A943-B13D-14BBC796FE7C}"/>
                    </a:ext>
                  </a:extLst>
                </p:cNvPr>
                <p:cNvSpPr/>
                <p:nvPr/>
              </p:nvSpPr>
              <p:spPr bwMode="auto">
                <a:xfrm>
                  <a:off x="7774357" y="2583598"/>
                  <a:ext cx="272347" cy="115363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44" name="左大括号 43">
                  <a:extLst>
                    <a:ext uri="{FF2B5EF4-FFF2-40B4-BE49-F238E27FC236}">
                      <a16:creationId xmlns:a16="http://schemas.microsoft.com/office/drawing/2014/main" id="{287A097C-B57C-4A45-B75F-21D1082D548D}"/>
                    </a:ext>
                  </a:extLst>
                </p:cNvPr>
                <p:cNvSpPr/>
                <p:nvPr/>
              </p:nvSpPr>
              <p:spPr bwMode="auto">
                <a:xfrm>
                  <a:off x="7776720" y="3769108"/>
                  <a:ext cx="272347" cy="168132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2EFEE7-D65D-D148-9A21-EFC920E495DE}"/>
                  </a:ext>
                </a:extLst>
              </p:cNvPr>
              <p:cNvSpPr txBox="1"/>
              <p:nvPr/>
            </p:nvSpPr>
            <p:spPr>
              <a:xfrm>
                <a:off x="7811721" y="3469337"/>
                <a:ext cx="1912703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RBP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栈底寄存器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3FE517-6D7D-D049-A093-D20B65D96354}"/>
                  </a:ext>
                </a:extLst>
              </p:cNvPr>
              <p:cNvSpPr txBox="1"/>
              <p:nvPr/>
            </p:nvSpPr>
            <p:spPr>
              <a:xfrm>
                <a:off x="7791392" y="2661457"/>
                <a:ext cx="1895071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RSP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栈顶寄存器</a:t>
                </a: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D8883B14-D5AC-CE4A-BB63-38C3D01FBD2D}"/>
                  </a:ext>
                </a:extLst>
              </p:cNvPr>
              <p:cNvCxnSpPr>
                <a:stCxn id="42" idx="1"/>
              </p:cNvCxnSpPr>
              <p:nvPr/>
            </p:nvCxnSpPr>
            <p:spPr bwMode="auto">
              <a:xfrm flipH="1">
                <a:off x="6905692" y="3654003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3E73193C-972B-2641-9BE2-AD373C8F338E}"/>
                  </a:ext>
                </a:extLst>
              </p:cNvPr>
              <p:cNvCxnSpPr/>
              <p:nvPr/>
            </p:nvCxnSpPr>
            <p:spPr bwMode="auto">
              <a:xfrm flipH="1">
                <a:off x="6885363" y="2842051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5CF4618-39FC-3940-91C1-38316AD8FD48}"/>
                  </a:ext>
                </a:extLst>
              </p:cNvPr>
              <p:cNvSpPr txBox="1"/>
              <p:nvPr/>
            </p:nvSpPr>
            <p:spPr>
              <a:xfrm>
                <a:off x="2705596" y="3054677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被调函数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251DE65-A9A0-284F-AB63-F1E8B714A114}"/>
                  </a:ext>
                </a:extLst>
              </p:cNvPr>
              <p:cNvSpPr txBox="1"/>
              <p:nvPr/>
            </p:nvSpPr>
            <p:spPr>
              <a:xfrm>
                <a:off x="2705596" y="4472248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主调函数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6673514-A118-E343-ACA4-89C62FA774DF}"/>
                </a:ext>
              </a:extLst>
            </p:cNvPr>
            <p:cNvSpPr txBox="1"/>
            <p:nvPr/>
          </p:nvSpPr>
          <p:spPr>
            <a:xfrm>
              <a:off x="1334800" y="2813385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低端内存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0660BE7-710F-0643-A586-FE82B1395E61}"/>
                </a:ext>
              </a:extLst>
            </p:cNvPr>
            <p:cNvSpPr txBox="1"/>
            <p:nvPr/>
          </p:nvSpPr>
          <p:spPr>
            <a:xfrm>
              <a:off x="1319331" y="6501142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高端内存</a:t>
              </a:r>
            </a:p>
          </p:txBody>
        </p:sp>
        <p:sp>
          <p:nvSpPr>
            <p:cNvPr id="53" name="上下箭头 52">
              <a:extLst>
                <a:ext uri="{FF2B5EF4-FFF2-40B4-BE49-F238E27FC236}">
                  <a16:creationId xmlns:a16="http://schemas.microsoft.com/office/drawing/2014/main" id="{D63A27A2-6300-9B41-8793-0AB50EC7CA06}"/>
                </a:ext>
              </a:extLst>
            </p:cNvPr>
            <p:cNvSpPr/>
            <p:nvPr/>
          </p:nvSpPr>
          <p:spPr bwMode="auto">
            <a:xfrm>
              <a:off x="1815756" y="3189138"/>
              <a:ext cx="255532" cy="3305583"/>
            </a:xfrm>
            <a:prstGeom prst="upDown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A7863C3-B3ED-6344-AD4C-491ABC47DA98}"/>
              </a:ext>
            </a:extLst>
          </p:cNvPr>
          <p:cNvSpPr txBox="1"/>
          <p:nvPr/>
        </p:nvSpPr>
        <p:spPr>
          <a:xfrm>
            <a:off x="7358176" y="4427017"/>
            <a:ext cx="4462459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dirty="0" err="1">
                <a:solidFill>
                  <a:schemeClr val="accent2"/>
                </a:solidFill>
                <a:latin typeface="Courier" pitchFamily="2" charset="0"/>
                <a:cs typeface="Courier New Bold" charset="0"/>
                <a:sym typeface="Courier New Bold" charset="0"/>
              </a:rPr>
              <a:t>popq</a:t>
            </a:r>
            <a:r>
              <a:rPr lang="en-US" altLang="zh-CN" dirty="0">
                <a:latin typeface="Courier" pitchFamily="2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dirty="0" err="1">
                <a:latin typeface="Courier" pitchFamily="2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altLang="zh-CN" dirty="0">
              <a:latin typeface="Courier" pitchFamily="2" charset="0"/>
              <a:sym typeface="Courier New Bold" charset="0"/>
            </a:endParaRPr>
          </a:p>
          <a:p>
            <a:pPr marL="552450" lvl="1" algn="l"/>
            <a:r>
              <a:rPr lang="en-US" altLang="zh-CN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(</a:t>
            </a:r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%</a:t>
            </a:r>
            <a:r>
              <a:rPr lang="en-US" altLang="zh-CN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rsp</a:t>
            </a:r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写入到</a:t>
            </a:r>
            <a:r>
              <a:rPr lang="en-US" altLang="zh-CN" dirty="0" err="1">
                <a:latin typeface="Courier" pitchFamily="2" charset="0"/>
                <a:ea typeface="Microsoft YaHei" panose="020B0503020204020204" pitchFamily="34" charset="-122"/>
              </a:rPr>
              <a:t>Dest</a:t>
            </a:r>
            <a:r>
              <a:rPr lang="zh-CN" altLang="en-US" sz="1100" b="1" dirty="0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（只能是寄存器）</a:t>
            </a:r>
            <a:endParaRPr lang="en-US" altLang="zh-CN" b="1" dirty="0">
              <a:solidFill>
                <a:srgbClr val="6B0874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552450" lvl="1" algn="l"/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%</a:t>
            </a:r>
            <a:r>
              <a:rPr lang="en-US" altLang="zh-CN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rsp</a:t>
            </a:r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+=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</a:rPr>
              <a:t>8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925CE3-336C-F546-9C77-4C3C1E005179}"/>
              </a:ext>
            </a:extLst>
          </p:cNvPr>
          <p:cNvSpPr/>
          <p:nvPr/>
        </p:nvSpPr>
        <p:spPr bwMode="auto">
          <a:xfrm>
            <a:off x="3549948" y="946655"/>
            <a:ext cx="2821100" cy="407331"/>
          </a:xfrm>
          <a:prstGeom prst="rect">
            <a:avLst/>
          </a:prstGeom>
          <a:solidFill>
            <a:srgbClr val="FFF2CD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alpha val="42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chemeClr val="tx1">
                  <a:alpha val="42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57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控制传递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16593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58940</TotalTime>
  <Words>2093</Words>
  <Application>Microsoft Macintosh PowerPoint</Application>
  <PresentationFormat>宽屏</PresentationFormat>
  <Paragraphs>381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黑体</vt:lpstr>
      <vt:lpstr>微软雅黑</vt:lpstr>
      <vt:lpstr>微软雅黑</vt:lpstr>
      <vt:lpstr>Calibri Bold</vt:lpstr>
      <vt:lpstr>Calibri Bold Italic</vt:lpstr>
      <vt:lpstr>Arial</vt:lpstr>
      <vt:lpstr>Arial Black</vt:lpstr>
      <vt:lpstr>Arial Narrow Bold</vt:lpstr>
      <vt:lpstr>Courier</vt:lpstr>
      <vt:lpstr>Courier New</vt:lpstr>
      <vt:lpstr>Courier New Bold</vt:lpstr>
      <vt:lpstr>Gill Sans</vt:lpstr>
      <vt:lpstr>Menlo</vt:lpstr>
      <vt:lpstr>Times New Roman</vt:lpstr>
      <vt:lpstr>Wingdings</vt:lpstr>
      <vt:lpstr>Wingdings 2</vt:lpstr>
      <vt:lpstr>默认设计模板</vt:lpstr>
      <vt:lpstr>计算机原理与系统 11 程序的机器表示VI 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3323</cp:revision>
  <cp:lastPrinted>2019-07-03T00:25:39Z</cp:lastPrinted>
  <dcterms:modified xsi:type="dcterms:W3CDTF">2022-03-29T06:32:41Z</dcterms:modified>
</cp:coreProperties>
</file>