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7" r:id="rId2"/>
    <p:sldId id="1115" r:id="rId3"/>
    <p:sldId id="833" r:id="rId4"/>
    <p:sldId id="1161" r:id="rId5"/>
    <p:sldId id="1133" r:id="rId6"/>
    <p:sldId id="1175" r:id="rId7"/>
    <p:sldId id="1176" r:id="rId8"/>
    <p:sldId id="1089" r:id="rId9"/>
    <p:sldId id="1177" r:id="rId10"/>
    <p:sldId id="1163" r:id="rId11"/>
    <p:sldId id="1178" r:id="rId12"/>
    <p:sldId id="1180" r:id="rId13"/>
    <p:sldId id="1181" r:id="rId14"/>
    <p:sldId id="1182" r:id="rId15"/>
    <p:sldId id="1183" r:id="rId16"/>
    <p:sldId id="1184" r:id="rId17"/>
    <p:sldId id="1185" r:id="rId18"/>
    <p:sldId id="1179" r:id="rId19"/>
    <p:sldId id="1186" r:id="rId20"/>
    <p:sldId id="1187" r:id="rId21"/>
    <p:sldId id="1188" r:id="rId22"/>
    <p:sldId id="1190" r:id="rId23"/>
    <p:sldId id="1191" r:id="rId24"/>
    <p:sldId id="938" r:id="rId25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8" autoAdjust="0"/>
    <p:restoredTop sz="96405" autoAdjust="0"/>
  </p:normalViewPr>
  <p:slideViewPr>
    <p:cSldViewPr>
      <p:cViewPr>
        <p:scale>
          <a:sx n="105" d="100"/>
          <a:sy n="105" d="100"/>
        </p:scale>
        <p:origin x="2352" y="2408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OS%20X%20Lion:Users:bryant:ics3:opt:lower-haswe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350589851137175E-2"/>
          <c:y val="7.3107049608355096E-2"/>
          <c:w val="0.90288851554853788"/>
          <c:h val="0.74048871284535478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6.1138879999999904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97.809498000000005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1B7-4428-B2FB-6C3880A9213C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B7-4428-B2FB-6C3880A92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5944098589627552"/>
              <c:y val="0.885117381484685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0"/>
              <c:y val="0.28720632245692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3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3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2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77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9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565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5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fnlingnzb-learner/p/6423917.html?ivk_sa=1024320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chaohacker/p/14106173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优化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编译器局限与一般优化原则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475252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39599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(Code Motion)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1BB969-D2A6-43B4-9941-DCC8E22A6B21}"/>
              </a:ext>
            </a:extLst>
          </p:cNvPr>
          <p:cNvSpPr txBox="1"/>
          <p:nvPr/>
        </p:nvSpPr>
        <p:spPr>
          <a:xfrm>
            <a:off x="803412" y="1088740"/>
            <a:ext cx="9829092" cy="223445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set_row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a[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 * 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 j] = b[j];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CAEE29-F7C8-47AD-9E24-D867982F80E3}"/>
              </a:ext>
            </a:extLst>
          </p:cNvPr>
          <p:cNvSpPr txBox="1"/>
          <p:nvPr/>
        </p:nvSpPr>
        <p:spPr>
          <a:xfrm>
            <a:off x="803063" y="4085855"/>
            <a:ext cx="10045116" cy="26776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set_row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*a,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*b,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 * 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a[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j] = b[j];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A248E53-EE54-4780-85E3-16CB9FEF864F}"/>
              </a:ext>
            </a:extLst>
          </p:cNvPr>
          <p:cNvSpPr/>
          <p:nvPr/>
        </p:nvSpPr>
        <p:spPr bwMode="auto">
          <a:xfrm>
            <a:off x="2315812" y="2830818"/>
            <a:ext cx="540060" cy="1212409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252A7B-D02E-40B8-8D1D-DC30190EE988}"/>
              </a:ext>
            </a:extLst>
          </p:cNvPr>
          <p:cNvSpPr txBox="1"/>
          <p:nvPr/>
        </p:nvSpPr>
        <p:spPr>
          <a:xfrm>
            <a:off x="2783632" y="2913394"/>
            <a:ext cx="69487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 algn="l"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减少计算执行的频率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0" lvl="2" algn="l"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如果它总是产生相同的结果，将代码从循环中移出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88383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475252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39599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(Code Motion)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81BB969-D2A6-43B4-9941-DCC8E22A6B21}"/>
              </a:ext>
            </a:extLst>
          </p:cNvPr>
          <p:cNvSpPr txBox="1"/>
          <p:nvPr/>
        </p:nvSpPr>
        <p:spPr>
          <a:xfrm>
            <a:off x="305109" y="1280878"/>
            <a:ext cx="6512189" cy="15204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set_row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a[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 * </a:t>
            </a:r>
            <a:r>
              <a:rPr lang="en-US" altLang="zh-CN" sz="16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 j] = b[j];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CAEE29-F7C8-47AD-9E24-D867982F80E3}"/>
              </a:ext>
            </a:extLst>
          </p:cNvPr>
          <p:cNvSpPr txBox="1"/>
          <p:nvPr/>
        </p:nvSpPr>
        <p:spPr>
          <a:xfrm>
            <a:off x="335826" y="4404968"/>
            <a:ext cx="6512189" cy="211134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set_row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*b,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n){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rowp</a:t>
            </a:r>
            <a:r>
              <a:rPr lang="en-US" altLang="zh-CN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a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b[j];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FE092A-E8BC-4D03-B73A-472D873C94F4}"/>
              </a:ext>
            </a:extLst>
          </p:cNvPr>
          <p:cNvSpPr txBox="1"/>
          <p:nvPr/>
        </p:nvSpPr>
        <p:spPr>
          <a:xfrm>
            <a:off x="6739537" y="1687685"/>
            <a:ext cx="5329440" cy="400109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400" b="0" i="0" u="none" strike="noStrike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set_row</a:t>
            </a:r>
            <a:r>
              <a:rPr lang="en-US" altLang="zh-CN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testq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n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If 0,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done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imulq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n*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%rdi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rowp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 A +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ni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*8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 = 0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.L3: </a:t>
            </a:r>
            <a:r>
              <a:rPr lang="zh-CN" altLang="en-US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loop:</a:t>
            </a: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movsd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%rsi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 = b[j]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movsd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%rdx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M[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A+ni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*8 + j*8] = t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$1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j++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4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j:n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.L3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if !=, </a:t>
            </a:r>
            <a:r>
              <a:rPr lang="en-US" altLang="zh-CN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altLang="zh-CN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loop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.L1: </a:t>
            </a:r>
            <a:r>
              <a:rPr lang="zh-CN" altLang="en-US" sz="14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# done:</a:t>
            </a:r>
          </a:p>
          <a:p>
            <a:pPr algn="l"/>
            <a:r>
              <a:rPr lang="zh-CN" altLang="en-US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DFB69B-0A1D-4CFD-95F7-5D2D674F85E2}"/>
              </a:ext>
            </a:extLst>
          </p:cNvPr>
          <p:cNvSpPr/>
          <p:nvPr/>
        </p:nvSpPr>
        <p:spPr bwMode="auto">
          <a:xfrm>
            <a:off x="4043772" y="2041086"/>
            <a:ext cx="2419595" cy="3232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27ADFA-5429-4ADA-9A1E-F83F63661E0B}"/>
              </a:ext>
            </a:extLst>
          </p:cNvPr>
          <p:cNvSpPr txBox="1"/>
          <p:nvPr/>
        </p:nvSpPr>
        <p:spPr>
          <a:xfrm>
            <a:off x="4329567" y="2351282"/>
            <a:ext cx="175054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GCC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–O1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BFD5147-0AA8-49B4-8C5D-2839363DAF3C}"/>
              </a:ext>
            </a:extLst>
          </p:cNvPr>
          <p:cNvSpPr/>
          <p:nvPr/>
        </p:nvSpPr>
        <p:spPr bwMode="auto">
          <a:xfrm rot="10800000">
            <a:off x="5303911" y="4758368"/>
            <a:ext cx="1399837" cy="3232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0097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475252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39599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(Code Motion)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664589-BAFB-4376-964B-50E9FE7291F6}"/>
              </a:ext>
            </a:extLst>
          </p:cNvPr>
          <p:cNvSpPr txBox="1"/>
          <p:nvPr/>
        </p:nvSpPr>
        <p:spPr>
          <a:xfrm>
            <a:off x="371364" y="1340768"/>
            <a:ext cx="6485250" cy="23637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*s)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strlen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(s);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&gt;=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&lt;=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'Z'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-= (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59D69D-AB6F-4A05-9F69-B77C2820FE24}"/>
              </a:ext>
            </a:extLst>
          </p:cNvPr>
          <p:cNvSpPr txBox="1"/>
          <p:nvPr/>
        </p:nvSpPr>
        <p:spPr>
          <a:xfrm>
            <a:off x="4115780" y="375046"/>
            <a:ext cx="648525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#1: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函数调用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FBA853-A652-45EC-B432-E1D63480F254}"/>
              </a:ext>
            </a:extLst>
          </p:cNvPr>
          <p:cNvSpPr txBox="1"/>
          <p:nvPr/>
        </p:nvSpPr>
        <p:spPr>
          <a:xfrm>
            <a:off x="989768" y="3496880"/>
            <a:ext cx="904202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这段代码，</a:t>
            </a:r>
            <a:r>
              <a:rPr kumimoji="0" lang="en-US" altLang="zh-CN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GCC</a:t>
            </a:r>
            <a:r>
              <a:rPr kumimoji="0" lang="zh-CN" altLang="en-US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-O1</a:t>
            </a:r>
            <a:r>
              <a:rPr kumimoji="0" lang="en-US" altLang="zh-CN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也不会将</a:t>
            </a:r>
            <a:r>
              <a:rPr kumimoji="0" lang="en-US" altLang="zh-CN" b="1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strlen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前移到循环外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，为什么？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9D5365-1E9A-4D81-960C-17C8ED45D34B}"/>
              </a:ext>
            </a:extLst>
          </p:cNvPr>
          <p:cNvSpPr txBox="1"/>
          <p:nvPr/>
        </p:nvSpPr>
        <p:spPr>
          <a:xfrm>
            <a:off x="191344" y="5013176"/>
            <a:ext cx="1417062" cy="76944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44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44B170-C308-4967-A5E0-9E3E28C88B57}"/>
              </a:ext>
            </a:extLst>
          </p:cNvPr>
          <p:cNvSpPr txBox="1"/>
          <p:nvPr/>
        </p:nvSpPr>
        <p:spPr>
          <a:xfrm>
            <a:off x="1739516" y="4474393"/>
            <a:ext cx="9894957" cy="176291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0363" indent="-360363"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①不清楚有没有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副作用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(Side Effect)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：比如</a:t>
            </a:r>
            <a:r>
              <a:rPr kumimoji="0" lang="en-US" altLang="zh-CN" b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strlen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修改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依赖某一全局变量，每次执行结果可能不同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60363" indent="-360363"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②不清楚对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s[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的修改是否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会影响到</a:t>
            </a:r>
            <a:r>
              <a:rPr kumimoji="0" lang="en-US" altLang="zh-CN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strlen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的结果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25E2E5CB-756E-4395-910B-DD997F9EE12E}"/>
              </a:ext>
            </a:extLst>
          </p:cNvPr>
          <p:cNvSpPr/>
          <p:nvPr/>
        </p:nvSpPr>
        <p:spPr bwMode="auto">
          <a:xfrm>
            <a:off x="1392382" y="4648947"/>
            <a:ext cx="432048" cy="15481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9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475252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395997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代码移动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(Code Motion)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59D69D-AB6F-4A05-9F69-B77C2820FE24}"/>
              </a:ext>
            </a:extLst>
          </p:cNvPr>
          <p:cNvSpPr txBox="1"/>
          <p:nvPr/>
        </p:nvSpPr>
        <p:spPr>
          <a:xfrm>
            <a:off x="4115780" y="375046"/>
            <a:ext cx="648525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#1: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函数调用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9D5365-1E9A-4D81-960C-17C8ED45D34B}"/>
              </a:ext>
            </a:extLst>
          </p:cNvPr>
          <p:cNvSpPr txBox="1"/>
          <p:nvPr/>
        </p:nvSpPr>
        <p:spPr>
          <a:xfrm>
            <a:off x="515380" y="1232756"/>
            <a:ext cx="262829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代码移动改变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O()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113EABB-D469-40B7-8A05-82565EAAB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624" y="1124744"/>
            <a:ext cx="7992888" cy="79208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err="1">
                <a:latin typeface="+mj-ea"/>
                <a:ea typeface="+mj-ea"/>
              </a:rPr>
              <a:t>strlen</a:t>
            </a:r>
            <a:r>
              <a:rPr lang="zh-CN" altLang="en-US" dirty="0">
                <a:latin typeface="+mj-ea"/>
                <a:ea typeface="+mj-ea"/>
              </a:rPr>
              <a:t>在循环内。当字符串长度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倍时，时间变成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倍，</a:t>
            </a:r>
            <a:r>
              <a:rPr lang="en-US" altLang="zh-CN" dirty="0">
                <a:latin typeface="+mj-ea"/>
                <a:ea typeface="+mj-ea"/>
              </a:rPr>
              <a:t>O(n</a:t>
            </a:r>
            <a:r>
              <a:rPr lang="en-US" altLang="zh-CN" baseline="30000" dirty="0">
                <a:latin typeface="+mj-ea"/>
                <a:ea typeface="+mj-ea"/>
              </a:rPr>
              <a:t>2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+mj-ea"/>
                <a:ea typeface="+mj-ea"/>
              </a:rPr>
              <a:t>strlen</a:t>
            </a:r>
            <a:r>
              <a:rPr lang="zh-CN" altLang="en-US" dirty="0">
                <a:latin typeface="+mj-ea"/>
                <a:ea typeface="+mj-ea"/>
              </a:rPr>
              <a:t>在循环内。当字符串长度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倍时，时间变成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倍，</a:t>
            </a:r>
            <a:r>
              <a:rPr lang="en-US" altLang="zh-CN" dirty="0">
                <a:latin typeface="+mj-ea"/>
                <a:ea typeface="+mj-ea"/>
              </a:rPr>
              <a:t>O(n)</a:t>
            </a: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9AA064ED-2616-44C2-9594-A7C701EB182B}"/>
              </a:ext>
            </a:extLst>
          </p:cNvPr>
          <p:cNvGrpSpPr/>
          <p:nvPr/>
        </p:nvGrpSpPr>
        <p:grpSpPr bwMode="auto">
          <a:xfrm>
            <a:off x="335826" y="2312876"/>
            <a:ext cx="11521212" cy="3940187"/>
            <a:chOff x="0" y="39"/>
            <a:chExt cx="773" cy="383"/>
          </a:xfrm>
        </p:grpSpPr>
        <p:graphicFrame>
          <p:nvGraphicFramePr>
            <p:cNvPr id="28" name="Chart 14">
              <a:extLst>
                <a:ext uri="{FF2B5EF4-FFF2-40B4-BE49-F238E27FC236}">
                  <a16:creationId xmlns:a16="http://schemas.microsoft.com/office/drawing/2014/main" id="{5E5D6318-7471-41BD-BA36-9239B38DB36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44272258"/>
                </p:ext>
              </p:extLst>
            </p:nvPr>
          </p:nvGraphicFramePr>
          <p:xfrm>
            <a:off x="0" y="39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 Box 10">
              <a:extLst>
                <a:ext uri="{FF2B5EF4-FFF2-40B4-BE49-F238E27FC236}">
                  <a16:creationId xmlns:a16="http://schemas.microsoft.com/office/drawing/2014/main" id="{532829D9-9C10-4AAC-8107-391DA969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132"/>
              <a:ext cx="102" cy="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24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altLang="zh-CN" sz="2400" b="1" kern="0" dirty="0">
                  <a:solidFill>
                    <a:srgbClr val="0000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Times New Roman" panose="02020603050405020304" pitchFamily="18" charset="0"/>
                </a:rPr>
                <a:t>trlen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Times New Roman" panose="02020603050405020304" pitchFamily="18" charset="0"/>
                </a:rPr>
                <a:t>在内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2A8AFE0C-ECBD-45EF-9386-1785BD42F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" y="301"/>
              <a:ext cx="126" cy="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27432" tIns="27432" rIns="0" bIns="0" anchor="t" upright="1">
              <a:spAutoFit/>
            </a:bodyPr>
            <a:lstStyle>
              <a:defPPr>
                <a:defRPr lang="zh-CN"/>
              </a:defPPr>
              <a:lvl1pPr indent="0">
                <a:defRPr sz="2400" b="1" i="0" strike="noStrike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457200" indent="0">
                <a:defRPr sz="1100"/>
              </a:lvl2pPr>
              <a:lvl3pPr marL="914400" indent="0">
                <a:defRPr sz="1100"/>
              </a:lvl3pPr>
              <a:lvl4pPr marL="1371600" indent="0">
                <a:defRPr sz="1100"/>
              </a:lvl4pPr>
              <a:lvl5pPr marL="1828800" indent="0">
                <a:defRPr sz="1100"/>
              </a:lvl5pPr>
              <a:lvl6pPr marL="2286000" indent="0">
                <a:defRPr sz="1100"/>
              </a:lvl6pPr>
              <a:lvl7pPr marL="2743200" indent="0">
                <a:defRPr sz="1100"/>
              </a:lvl7pPr>
              <a:lvl8pPr marL="3200400" indent="0">
                <a:defRPr sz="1100"/>
              </a:lvl8pPr>
              <a:lvl9pPr marL="3657600" indent="0">
                <a:defRPr sz="1100"/>
              </a:lvl9pPr>
            </a:lstStyle>
            <a:p>
              <a:pPr marL="0" marR="0" lvl="0" indent="0" algn="l" defTabSz="91249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kern="0" dirty="0">
                  <a:latin typeface="+mj-ea"/>
                  <a:ea typeface="+mj-ea"/>
                </a:rPr>
                <a:t>s</a:t>
              </a:r>
              <a:r>
                <a:rPr kumimoji="0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Times New Roman" panose="02020603050405020304" pitchFamily="18" charset="0"/>
                </a:rPr>
                <a:t>trlen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ea"/>
                  <a:ea typeface="+mj-ea"/>
                  <a:cs typeface="Times New Roman" panose="02020603050405020304" pitchFamily="18" charset="0"/>
                </a:rPr>
                <a:t>在外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7155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8" y="341685"/>
            <a:ext cx="82449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712832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减少过程调用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Procedure Calling)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2A8B1B-73CC-4976-901E-6036B13D52C8}"/>
              </a:ext>
            </a:extLst>
          </p:cNvPr>
          <p:cNvSpPr txBox="1"/>
          <p:nvPr/>
        </p:nvSpPr>
        <p:spPr>
          <a:xfrm>
            <a:off x="343152" y="1088740"/>
            <a:ext cx="5760173" cy="32316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E32AB8-A985-4268-88A5-ED633202BC3F}"/>
              </a:ext>
            </a:extLst>
          </p:cNvPr>
          <p:cNvSpPr txBox="1"/>
          <p:nvPr/>
        </p:nvSpPr>
        <p:spPr>
          <a:xfrm>
            <a:off x="6274532" y="2698144"/>
            <a:ext cx="397737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unc1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func2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是否等价？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B0245C-A240-4B8B-BA59-90120739E5A3}"/>
              </a:ext>
            </a:extLst>
          </p:cNvPr>
          <p:cNvSpPr txBox="1"/>
          <p:nvPr/>
        </p:nvSpPr>
        <p:spPr>
          <a:xfrm>
            <a:off x="6274532" y="5070205"/>
            <a:ext cx="14670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现在呢？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4065FD-E2C9-7040-A93F-311975DA1826}"/>
              </a:ext>
            </a:extLst>
          </p:cNvPr>
          <p:cNvSpPr txBox="1"/>
          <p:nvPr/>
        </p:nvSpPr>
        <p:spPr>
          <a:xfrm>
            <a:off x="335826" y="4556671"/>
            <a:ext cx="4392022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Counter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60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7F5692-6E52-4B4A-AAF8-667FFDE18235}"/>
              </a:ext>
            </a:extLst>
          </p:cNvPr>
          <p:cNvSpPr txBox="1"/>
          <p:nvPr/>
        </p:nvSpPr>
        <p:spPr>
          <a:xfrm>
            <a:off x="711381" y="1476478"/>
            <a:ext cx="10981220" cy="390504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注意</a:t>
            </a:r>
            <a:endParaRPr lang="en-US" altLang="zh-CN" sz="2400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ea"/>
                <a:ea typeface="+mj-ea"/>
              </a:rPr>
              <a:t>编译器将函数调用视为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黑盒：默认有副作用</a:t>
            </a: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ea"/>
                <a:ea typeface="+mj-ea"/>
              </a:rPr>
              <a:t>在函数附近进行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弱优化：位置、调用次数不变</a:t>
            </a: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6B0874"/>
                </a:solidFill>
                <a:latin typeface="+mj-ea"/>
                <a:ea typeface="+mj-ea"/>
              </a:rPr>
              <a:t>改进</a:t>
            </a:r>
            <a:endParaRPr lang="en-US" altLang="zh-CN" sz="2400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     </a:t>
            </a:r>
            <a:r>
              <a:rPr lang="zh-CN" altLang="en-US" b="1" dirty="0">
                <a:latin typeface="+mj-ea"/>
                <a:ea typeface="+mj-ea"/>
              </a:rPr>
              <a:t>使用</a:t>
            </a: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</a:rPr>
              <a:t>inline</a:t>
            </a: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内联函数。至少用</a:t>
            </a:r>
            <a:r>
              <a:rPr lang="en-US" altLang="zh-CN" b="1" dirty="0">
                <a:latin typeface="+mj-ea"/>
                <a:ea typeface="+mj-ea"/>
              </a:rPr>
              <a:t> –O1 </a:t>
            </a:r>
            <a:r>
              <a:rPr lang="zh-CN" altLang="en-US" b="1" dirty="0">
                <a:latin typeface="+mj-ea"/>
                <a:ea typeface="+mj-ea"/>
              </a:rPr>
              <a:t>，但仅限于单一文件之内</a:t>
            </a:r>
            <a:endParaRPr lang="en-US" altLang="zh-CN" b="1" dirty="0">
              <a:latin typeface="+mj-ea"/>
              <a:ea typeface="+mj-ea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b="1" dirty="0">
                <a:latin typeface="+mj-ea"/>
                <a:ea typeface="+mj-ea"/>
              </a:rPr>
              <a:t>程序员自己做代码移动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F77FEB5-AA2F-174C-9F3E-D2859DCAF60E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712832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减少过程调用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Procedure Calling)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E08D922-E439-D040-83F9-5A804B9B715C}"/>
              </a:ext>
            </a:extLst>
          </p:cNvPr>
          <p:cNvSpPr/>
          <p:nvPr/>
        </p:nvSpPr>
        <p:spPr bwMode="auto">
          <a:xfrm>
            <a:off x="-556358" y="494085"/>
            <a:ext cx="82449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68EECA62-60AF-D346-996D-54FCD91F4366}"/>
              </a:ext>
            </a:extLst>
          </p:cNvPr>
          <p:cNvSpPr txBox="1">
            <a:spLocks/>
          </p:cNvSpPr>
          <p:nvPr/>
        </p:nvSpPr>
        <p:spPr bwMode="auto">
          <a:xfrm>
            <a:off x="488226" y="485056"/>
            <a:ext cx="712832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减少过程调用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Procedure Calling)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1765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E2F0932-2C17-664A-8877-D8C3BC9991C6}"/>
              </a:ext>
            </a:extLst>
          </p:cNvPr>
          <p:cNvSpPr txBox="1"/>
          <p:nvPr/>
        </p:nvSpPr>
        <p:spPr>
          <a:xfrm>
            <a:off x="343152" y="1088740"/>
            <a:ext cx="5760173" cy="32316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980CE-E78C-4C17-9540-A18A8E137A71}"/>
              </a:ext>
            </a:extLst>
          </p:cNvPr>
          <p:cNvSpPr txBox="1"/>
          <p:nvPr/>
        </p:nvSpPr>
        <p:spPr>
          <a:xfrm>
            <a:off x="7647262" y="19205"/>
            <a:ext cx="4864615" cy="683879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f():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func1():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func2():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6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Counter: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7FED29-32B3-432E-9179-F3391443E8D9}"/>
              </a:ext>
            </a:extLst>
          </p:cNvPr>
          <p:cNvSpPr/>
          <p:nvPr/>
        </p:nvSpPr>
        <p:spPr bwMode="auto">
          <a:xfrm>
            <a:off x="5807968" y="3138220"/>
            <a:ext cx="1152128" cy="5040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2CC341-536F-432A-941A-D21667872842}"/>
              </a:ext>
            </a:extLst>
          </p:cNvPr>
          <p:cNvSpPr txBox="1"/>
          <p:nvPr/>
        </p:nvSpPr>
        <p:spPr>
          <a:xfrm>
            <a:off x="5696865" y="3635763"/>
            <a:ext cx="12632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GCC –O1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2347C5-0DB4-FF48-A43C-9693B0726ABB}"/>
              </a:ext>
            </a:extLst>
          </p:cNvPr>
          <p:cNvSpPr txBox="1"/>
          <p:nvPr/>
        </p:nvSpPr>
        <p:spPr>
          <a:xfrm>
            <a:off x="335826" y="4556671"/>
            <a:ext cx="4392022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Counter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5B1257A-042A-F34B-B796-A233CEB6FC48}"/>
              </a:ext>
            </a:extLst>
          </p:cNvPr>
          <p:cNvSpPr/>
          <p:nvPr/>
        </p:nvSpPr>
        <p:spPr bwMode="auto">
          <a:xfrm>
            <a:off x="-708758" y="341685"/>
            <a:ext cx="82449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4BFEAD00-1AE0-3247-8576-093F56B88EFC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712832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减少过程调用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Procedure Calling)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28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980CE-E78C-4C17-9540-A18A8E137A71}"/>
              </a:ext>
            </a:extLst>
          </p:cNvPr>
          <p:cNvSpPr txBox="1"/>
          <p:nvPr/>
        </p:nvSpPr>
        <p:spPr>
          <a:xfrm>
            <a:off x="7142168" y="1307824"/>
            <a:ext cx="4714869" cy="5133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func1():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(,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func2():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%rip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salq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CN" sz="1800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Counter: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3CB81-D637-5F41-9D3B-05D8C8C2E5AD}"/>
              </a:ext>
            </a:extLst>
          </p:cNvPr>
          <p:cNvSpPr txBox="1"/>
          <p:nvPr/>
        </p:nvSpPr>
        <p:spPr>
          <a:xfrm>
            <a:off x="343152" y="1088740"/>
            <a:ext cx="5760173" cy="32316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+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func2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5CA435-3A41-0E45-8C34-9E6CA4B7D7C9}"/>
              </a:ext>
            </a:extLst>
          </p:cNvPr>
          <p:cNvSpPr txBox="1"/>
          <p:nvPr/>
        </p:nvSpPr>
        <p:spPr>
          <a:xfrm>
            <a:off x="335826" y="4556671"/>
            <a:ext cx="4392022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Counter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zh-CN" altLang="en-US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Counter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37FF0-08B8-B94E-BFC5-F388F9EF7380}"/>
              </a:ext>
            </a:extLst>
          </p:cNvPr>
          <p:cNvSpPr txBox="1"/>
          <p:nvPr/>
        </p:nvSpPr>
        <p:spPr>
          <a:xfrm>
            <a:off x="947428" y="6107978"/>
            <a:ext cx="4102405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inline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看似函数，并非函数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AB5510-AE32-8048-8C06-FCED7880293D}"/>
              </a:ext>
            </a:extLst>
          </p:cNvPr>
          <p:cNvSpPr txBox="1"/>
          <p:nvPr/>
        </p:nvSpPr>
        <p:spPr>
          <a:xfrm>
            <a:off x="5049833" y="6038283"/>
            <a:ext cx="6484288" cy="5663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https://www.cnblogs.com/fnlingnzb-learner/p/6423917.html?ivk_sa=1024320u</a:t>
            </a:r>
            <a:endParaRPr lang="en-US" altLang="zh-CN" sz="1400" dirty="0"/>
          </a:p>
          <a:p>
            <a:r>
              <a:rPr lang="en-US" altLang="zh-CN" sz="1400" dirty="0">
                <a:hlinkClick r:id="rId4"/>
              </a:rPr>
              <a:t>https://www.cnblogs.com/chaohacker/p/14106173.html</a:t>
            </a:r>
            <a:endParaRPr lang="en-US" altLang="zh-CN" sz="1400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6EE85E36-C917-C043-93B4-11022FF33103}"/>
              </a:ext>
            </a:extLst>
          </p:cNvPr>
          <p:cNvSpPr/>
          <p:nvPr/>
        </p:nvSpPr>
        <p:spPr bwMode="auto">
          <a:xfrm>
            <a:off x="-708758" y="341685"/>
            <a:ext cx="824491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AEFF98E0-18BA-7542-9BA4-7A27DD10C42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712832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减少过程调用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 Procedure Calling)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箭头: 右 2">
            <a:extLst>
              <a:ext uri="{FF2B5EF4-FFF2-40B4-BE49-F238E27FC236}">
                <a16:creationId xmlns:a16="http://schemas.microsoft.com/office/drawing/2014/main" id="{CFB70DBA-02EE-D348-A078-D3074CE41F93}"/>
              </a:ext>
            </a:extLst>
          </p:cNvPr>
          <p:cNvSpPr/>
          <p:nvPr/>
        </p:nvSpPr>
        <p:spPr bwMode="auto">
          <a:xfrm>
            <a:off x="5807968" y="3138220"/>
            <a:ext cx="1152128" cy="50405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F2785C-409F-1941-8246-67E27ABCFDC9}"/>
              </a:ext>
            </a:extLst>
          </p:cNvPr>
          <p:cNvSpPr txBox="1"/>
          <p:nvPr/>
        </p:nvSpPr>
        <p:spPr>
          <a:xfrm>
            <a:off x="5696865" y="3635763"/>
            <a:ext cx="12632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GCC –O1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04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1685"/>
            <a:ext cx="6804757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6" y="332656"/>
            <a:ext cx="601220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复杂运算简化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(Reduction in Strength)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61608F1-9589-4E29-BEED-0570586B1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28" y="1051795"/>
            <a:ext cx="11521410" cy="27012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0487" tIns="44450" rIns="90487" bIns="4445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8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替换高代价的操作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00050" lvl="1" indent="0">
              <a:buSzPct val="60000"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移位替代乘法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除法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57250" lvl="2" indent="0">
              <a:buClr>
                <a:srgbClr val="990000"/>
              </a:buClr>
              <a:buSzPct val="110000"/>
              <a:buNone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16*x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n-US" b="1" kern="0" dirty="0">
                <a:solidFill>
                  <a:srgbClr val="00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x &lt;&lt; 4</a:t>
            </a:r>
          </a:p>
          <a:p>
            <a:pPr marL="857250" lvl="2" indent="0">
              <a:buClr>
                <a:srgbClr val="990000"/>
              </a:buClr>
              <a:buSzPct val="110000"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实际效果依赖于机器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57250" lvl="2" indent="0">
              <a:buClr>
                <a:srgbClr val="990000"/>
              </a:buClr>
              <a:buSzPct val="110000"/>
              <a:buNone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取决于乘法或除法指令的成本，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Intel Nehalem CPU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整数乘需要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CPU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周期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00050" lvl="1" indent="0">
              <a:buSzPct val="60000"/>
              <a:buNone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加法代替乘法：识别产生乘积的序列（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Recognize sequence of products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CDE586-080E-4831-B406-E3891C803A74}"/>
              </a:ext>
            </a:extLst>
          </p:cNvPr>
          <p:cNvSpPr txBox="1"/>
          <p:nvPr/>
        </p:nvSpPr>
        <p:spPr>
          <a:xfrm>
            <a:off x="731404" y="4303547"/>
            <a:ext cx="5076564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 * 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a[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j] = b[j];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8AB575-2267-43BC-A78A-93BB3580B587}"/>
              </a:ext>
            </a:extLst>
          </p:cNvPr>
          <p:cNvSpPr txBox="1"/>
          <p:nvPr/>
        </p:nvSpPr>
        <p:spPr>
          <a:xfrm>
            <a:off x="6112060" y="3909243"/>
            <a:ext cx="5508160" cy="26161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int </a:t>
            </a:r>
            <a:r>
              <a:rPr lang="en-US" altLang="zh-CN" sz="2000" b="1" dirty="0" err="1">
                <a:solidFill>
                  <a:srgbClr val="FF0000"/>
                </a:solidFill>
                <a:latin typeface="Menlo" panose="020B0609030804020204" pitchFamily="49" charset="0"/>
              </a:rPr>
              <a:t>ni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 = 0;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a[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j] = b[j];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latin typeface="Menlo" panose="020B0609030804020204" pitchFamily="49" charset="0"/>
              </a:rPr>
              <a:t>ni</a:t>
            </a:r>
            <a:r>
              <a:rPr lang="zh-CN" altLang="en-US" sz="20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+=</a:t>
            </a:r>
            <a:r>
              <a:rPr lang="zh-CN" altLang="en-US" sz="2000" b="1" dirty="0">
                <a:solidFill>
                  <a:srgbClr val="FF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n;</a:t>
            </a:r>
            <a:endParaRPr lang="en-US" altLang="zh-CN" sz="2000" b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C31ACA-D23A-4422-AA5F-A0CF5CC0165D}"/>
              </a:ext>
            </a:extLst>
          </p:cNvPr>
          <p:cNvSpPr/>
          <p:nvPr/>
        </p:nvSpPr>
        <p:spPr bwMode="auto">
          <a:xfrm>
            <a:off x="5708150" y="5085184"/>
            <a:ext cx="828092" cy="46805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7025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8408"/>
            <a:ext cx="8777099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5" y="332656"/>
            <a:ext cx="8208913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共享公用子表达式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(Share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Common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Subexpressions)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D21C4C-FE3A-994A-A3FD-5CB653839E5D}"/>
              </a:ext>
            </a:extLst>
          </p:cNvPr>
          <p:cNvSpPr txBox="1"/>
          <p:nvPr/>
        </p:nvSpPr>
        <p:spPr>
          <a:xfrm>
            <a:off x="99430" y="1160748"/>
            <a:ext cx="5456510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Sum neighbors of </a:t>
            </a:r>
            <a:r>
              <a:rPr lang="en-US" altLang="zh-CN" sz="1800" dirty="0" err="1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i,j</a:t>
            </a:r>
            <a:endParaRPr lang="en-US" altLang="zh-CN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up  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n + j    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down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* n + j    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left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* n + j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right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* n + j +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  = up + down + left + right;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0DBBF8-1593-5B45-9F66-C5D01BA2F64E}"/>
              </a:ext>
            </a:extLst>
          </p:cNvPr>
          <p:cNvSpPr txBox="1"/>
          <p:nvPr/>
        </p:nvSpPr>
        <p:spPr>
          <a:xfrm>
            <a:off x="6492044" y="1199451"/>
            <a:ext cx="5292588" cy="20313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Pos =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n + j;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up  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[Pos - n];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down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[Pos + n];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left 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[Pos -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right = 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[Pos +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sum   = up + down + left + right;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7969510A-5068-8847-AB8E-3A0512E5332C}"/>
              </a:ext>
            </a:extLst>
          </p:cNvPr>
          <p:cNvSpPr/>
          <p:nvPr/>
        </p:nvSpPr>
        <p:spPr bwMode="auto">
          <a:xfrm>
            <a:off x="5987988" y="2132856"/>
            <a:ext cx="720080" cy="32403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730F20-0927-CA41-BF94-B39A44089EC6}"/>
              </a:ext>
            </a:extLst>
          </p:cNvPr>
          <p:cNvSpPr txBox="1"/>
          <p:nvPr/>
        </p:nvSpPr>
        <p:spPr>
          <a:xfrm>
            <a:off x="643959" y="3493635"/>
            <a:ext cx="4140460" cy="269612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i+1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8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i-1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1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imulq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1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imulq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(i+1)*n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1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imulq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(i-1)*n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(i+1)*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%r8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(i-1)*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732EDB-DB1D-2344-9A23-BDFE956CD4AD}"/>
              </a:ext>
            </a:extLst>
          </p:cNvPr>
          <p:cNvSpPr txBox="1"/>
          <p:nvPr/>
        </p:nvSpPr>
        <p:spPr>
          <a:xfrm>
            <a:off x="7088791" y="3681028"/>
            <a:ext cx="4476173" cy="169892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b="1" i="0" u="none" strike="noStrike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imulq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n+j-n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18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leaq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18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18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8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n+j+n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73E67D-5B5C-304F-8BB4-6DCC044158F2}"/>
              </a:ext>
            </a:extLst>
          </p:cNvPr>
          <p:cNvSpPr txBox="1"/>
          <p:nvPr/>
        </p:nvSpPr>
        <p:spPr>
          <a:xfrm>
            <a:off x="6708068" y="5544296"/>
            <a:ext cx="496855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重用表达式的一部分</a:t>
            </a:r>
            <a:endParaRPr lang="en-US" altLang="zh-CN" b="1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GCC </a:t>
            </a: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–O1 </a:t>
            </a:r>
            <a:r>
              <a:rPr lang="zh-CN" altLang="en-US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选项实现这个优化</a:t>
            </a:r>
            <a:endParaRPr lang="en-US" altLang="zh-CN" dirty="0">
              <a:solidFill>
                <a:srgbClr val="6B087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5814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性能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优化是多层次的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8408"/>
            <a:ext cx="720080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5" y="332656"/>
            <a:ext cx="604820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消除内存别名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(Remove memory aliases)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12ED9-149F-D549-90EC-7EABEFFB3FC9}"/>
              </a:ext>
            </a:extLst>
          </p:cNvPr>
          <p:cNvSpPr txBox="1"/>
          <p:nvPr/>
        </p:nvSpPr>
        <p:spPr>
          <a:xfrm>
            <a:off x="6708068" y="375046"/>
            <a:ext cx="54839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#2: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内存别名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A90A94B-16E2-C140-834C-B4FD4BB91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3464" y="1022173"/>
            <a:ext cx="11341260" cy="1218375"/>
          </a:xfrm>
        </p:spPr>
        <p:txBody>
          <a:bodyPr lIns="90487" tIns="44450" rIns="90487" bIns="44450"/>
          <a:lstStyle/>
          <a:p>
            <a:pPr marL="0" indent="0" defTabSz="895350" eaLnBrk="1" hangingPunct="1">
              <a:lnSpc>
                <a:spcPct val="150000"/>
              </a:lnSpc>
              <a:buNone/>
              <a:tabLst>
                <a:tab pos="5029200" algn="l"/>
                <a:tab pos="5715000" algn="l"/>
              </a:tabLst>
              <a:defRPr/>
            </a:pPr>
            <a:r>
              <a:rPr lang="zh-CN" altLang="en-US" b="1" dirty="0">
                <a:solidFill>
                  <a:srgbClr val="6B0874"/>
                </a:solidFill>
              </a:rPr>
              <a:t>内存别名：对于相同内存的多个不同名引用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accent2"/>
                </a:solidFill>
              </a:rPr>
              <a:t>两个指针变量指向相同实体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 defTabSz="895350" eaLnBrk="1" hangingPunct="1">
              <a:lnSpc>
                <a:spcPct val="150000"/>
              </a:lnSpc>
              <a:buNone/>
              <a:tabLst>
                <a:tab pos="5029200" algn="l"/>
                <a:tab pos="5715000" algn="l"/>
              </a:tabLst>
              <a:defRPr/>
            </a:pPr>
            <a:r>
              <a:rPr lang="en-US" b="1" dirty="0" err="1">
                <a:solidFill>
                  <a:srgbClr val="6B0874"/>
                </a:solidFill>
              </a:rPr>
              <a:t>影响</a:t>
            </a:r>
            <a:r>
              <a:rPr lang="zh-CN" altLang="en-US" b="1" dirty="0">
                <a:solidFill>
                  <a:srgbClr val="6B0874"/>
                </a:solidFill>
              </a:rPr>
              <a:t>：代码失效、非预期结果</a:t>
            </a:r>
            <a:endParaRPr lang="en-US" b="1" dirty="0">
              <a:solidFill>
                <a:srgbClr val="6B0874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E5BF71-42B0-2644-A759-7A47591840BC}"/>
              </a:ext>
            </a:extLst>
          </p:cNvPr>
          <p:cNvSpPr txBox="1"/>
          <p:nvPr/>
        </p:nvSpPr>
        <p:spPr>
          <a:xfrm>
            <a:off x="652172" y="2385765"/>
            <a:ext cx="4039672" cy="44750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swap_XOR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*a = *a ^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*b = *a ^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*a = *a ^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swap_add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*a = *a +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*b = *a -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*a = *a -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temp = *a;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*a = *b;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*b = temp;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CB32E7-D430-2447-BD99-62E53F0D6638}"/>
              </a:ext>
            </a:extLst>
          </p:cNvPr>
          <p:cNvSpPr txBox="1"/>
          <p:nvPr/>
        </p:nvSpPr>
        <p:spPr>
          <a:xfrm>
            <a:off x="5696092" y="1652523"/>
            <a:ext cx="6664603" cy="502291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= </a:t>
            </a:r>
            <a:r>
              <a:rPr lang="en-US" altLang="zh-CN" sz="1800" dirty="0">
                <a:solidFill>
                  <a:srgbClr val="643820"/>
                </a:solidFill>
                <a:effectLst/>
                <a:latin typeface="Menlo" panose="020B0609030804020204" pitchFamily="49" charset="0"/>
              </a:rPr>
              <a:t>INT_MAX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endParaRPr lang="en-US" altLang="zh-CN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①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swap_XOR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(&amp;a, &amp;b);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2 2147483647</a:t>
            </a: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②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swap_add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(&amp;a, &amp;b);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2147483647 2</a:t>
            </a: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③</a:t>
            </a:r>
            <a:r>
              <a:rPr lang="en-US" altLang="zh-CN" sz="18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(&amp;a, &amp;b);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2 2147483647</a:t>
            </a:r>
          </a:p>
          <a:p>
            <a:pPr algn="l"/>
            <a:endParaRPr lang="en-US" altLang="zh-CN" sz="18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④</a:t>
            </a:r>
            <a:r>
              <a:rPr lang="en-US" altLang="zh-CN" sz="1800" b="1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swap_XOR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(&amp;a, &amp;a);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0 2147483647</a:t>
            </a: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⑤</a:t>
            </a:r>
            <a:r>
              <a:rPr lang="en-US" altLang="zh-CN" sz="1800" b="1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swap_add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(&amp;b, &amp;b);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0 0</a:t>
            </a:r>
          </a:p>
          <a:p>
            <a:pPr algn="l"/>
            <a:r>
              <a:rPr lang="en-US" altLang="zh-CN" sz="1800" b="1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⑥</a:t>
            </a:r>
            <a:r>
              <a:rPr lang="en-US" altLang="zh-CN" sz="1800" b="1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swap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(&amp;a, &amp;a);</a:t>
            </a:r>
          </a:p>
          <a:p>
            <a:pPr algn="l"/>
            <a:r>
              <a:rPr lang="zh-CN" altLang="en-US" sz="1800" dirty="0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zh-CN" sz="1800" dirty="0" err="1">
                <a:solidFill>
                  <a:srgbClr val="2E0D6E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"%d %d\n"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a, b); </a:t>
            </a:r>
            <a:r>
              <a:rPr lang="en-US" altLang="zh-CN" sz="18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2 2147483647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72475C-96BC-2140-9BF0-AE46DC4B5CA7}"/>
              </a:ext>
            </a:extLst>
          </p:cNvPr>
          <p:cNvSpPr txBox="1"/>
          <p:nvPr/>
        </p:nvSpPr>
        <p:spPr>
          <a:xfrm>
            <a:off x="4773509" y="3877747"/>
            <a:ext cx="825867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观察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27669786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8408"/>
            <a:ext cx="720080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5" y="332656"/>
            <a:ext cx="604820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消除内存别名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(Remove memory aliases)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12ED9-149F-D549-90EC-7EABEFFB3FC9}"/>
              </a:ext>
            </a:extLst>
          </p:cNvPr>
          <p:cNvSpPr txBox="1"/>
          <p:nvPr/>
        </p:nvSpPr>
        <p:spPr>
          <a:xfrm>
            <a:off x="6708068" y="375046"/>
            <a:ext cx="54839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#2: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内存别名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428FED-AF17-4A43-AEA1-AAEB6F00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4" y="1022173"/>
            <a:ext cx="11341260" cy="121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092325" indent="-2092325" defTabSz="895350" eaLnBrk="1" hangingPunct="1">
              <a:lnSpc>
                <a:spcPct val="150000"/>
              </a:lnSpc>
              <a:buFont typeface="Wingdings" pitchFamily="2" charset="2"/>
              <a:buNone/>
              <a:tabLst>
                <a:tab pos="5029200" algn="l"/>
                <a:tab pos="57150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编译器不知道：</a:t>
            </a:r>
            <a:r>
              <a:rPr lang="zh-CN" altLang="en-US" b="1" kern="0" dirty="0">
                <a:solidFill>
                  <a:schemeClr val="accent4"/>
                </a:solidFill>
              </a:rPr>
              <a:t>函数调用何时发生，实参是否使用了</a:t>
            </a:r>
            <a:r>
              <a:rPr lang="zh-CN" altLang="en-US" b="1" kern="0" dirty="0">
                <a:solidFill>
                  <a:schemeClr val="accent2"/>
                </a:solidFill>
              </a:rPr>
              <a:t>内存别名（因为可能存在地址运算，无法通过静态分析预知）</a:t>
            </a:r>
            <a:endParaRPr lang="en-US" altLang="zh-CN" b="1" kern="0" dirty="0">
              <a:solidFill>
                <a:schemeClr val="accent2"/>
              </a:solidFill>
            </a:endParaRPr>
          </a:p>
          <a:p>
            <a:pPr marL="2092325" indent="-2092325" defTabSz="895350" eaLnBrk="1" hangingPunct="1">
              <a:lnSpc>
                <a:spcPct val="150000"/>
              </a:lnSpc>
              <a:buNone/>
              <a:tabLst>
                <a:tab pos="5029200" algn="l"/>
                <a:tab pos="57150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编译器的应对（硬怼）方法：</a:t>
            </a:r>
            <a:r>
              <a:rPr lang="zh-CN" altLang="en-US" b="1" dirty="0"/>
              <a:t>保守的方法是</a:t>
            </a:r>
            <a:r>
              <a:rPr lang="zh-CN" altLang="en-US" b="1" dirty="0">
                <a:solidFill>
                  <a:schemeClr val="accent2"/>
                </a:solidFill>
              </a:rPr>
              <a:t>不断读和写内存</a:t>
            </a:r>
            <a:r>
              <a:rPr lang="zh-CN" altLang="en-US" b="1" dirty="0"/>
              <a:t>，即使这样效率不高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7EBE51-D794-9846-91BE-620DACEFD033}"/>
              </a:ext>
            </a:extLst>
          </p:cNvPr>
          <p:cNvSpPr txBox="1"/>
          <p:nvPr/>
        </p:nvSpPr>
        <p:spPr>
          <a:xfrm>
            <a:off x="662732" y="3128189"/>
            <a:ext cx="8781640" cy="33547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Sum rows is of n by n matrix a and store in vector b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sum_rows1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b[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b[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+= a[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+ j];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23C40D-1391-D248-ADB8-89238A1BA5EF}"/>
              </a:ext>
            </a:extLst>
          </p:cNvPr>
          <p:cNvSpPr txBox="1"/>
          <p:nvPr/>
        </p:nvSpPr>
        <p:spPr>
          <a:xfrm>
            <a:off x="4772086" y="5481228"/>
            <a:ext cx="6223050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编译器无法判断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a[]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b[]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是否存在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overlap</a:t>
            </a:r>
          </a:p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只能频繁更新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b[</a:t>
            </a:r>
            <a:r>
              <a:rPr kumimoji="0" lang="en-US" altLang="zh-CN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，效率低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43F9CD1-4A3C-394F-81F7-87DD282F1F15}"/>
              </a:ext>
            </a:extLst>
          </p:cNvPr>
          <p:cNvSpPr txBox="1"/>
          <p:nvPr/>
        </p:nvSpPr>
        <p:spPr>
          <a:xfrm>
            <a:off x="7159131" y="4266587"/>
            <a:ext cx="457048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如果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a[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j]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b[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是相同的内存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使用寄存器会造成：内存和寄存器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值不同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9631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8408"/>
            <a:ext cx="720080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5" y="332656"/>
            <a:ext cx="604820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消除内存别名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(Remove memory aliases)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12ED9-149F-D549-90EC-7EABEFFB3FC9}"/>
              </a:ext>
            </a:extLst>
          </p:cNvPr>
          <p:cNvSpPr txBox="1"/>
          <p:nvPr/>
        </p:nvSpPr>
        <p:spPr>
          <a:xfrm>
            <a:off x="6708068" y="375046"/>
            <a:ext cx="54839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#2: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内存别名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428FED-AF17-4A43-AEA1-AAEB6F00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4" y="1022173"/>
            <a:ext cx="11341260" cy="64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092325" indent="-2092325" defTabSz="895350" eaLnBrk="1" hangingPunct="1">
              <a:lnSpc>
                <a:spcPct val="150000"/>
              </a:lnSpc>
              <a:buFont typeface="Wingdings" pitchFamily="2" charset="2"/>
              <a:buNone/>
              <a:tabLst>
                <a:tab pos="5029200" algn="l"/>
                <a:tab pos="57150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应对方法</a:t>
            </a:r>
            <a:r>
              <a:rPr lang="en-US" altLang="zh-CN" b="1" kern="0" dirty="0">
                <a:solidFill>
                  <a:srgbClr val="6B0874"/>
                </a:solidFill>
              </a:rPr>
              <a:t>1</a:t>
            </a:r>
            <a:r>
              <a:rPr lang="zh-CN" altLang="en-US" b="1" kern="0" dirty="0">
                <a:solidFill>
                  <a:srgbClr val="6B0874"/>
                </a:solidFill>
              </a:rPr>
              <a:t>：</a:t>
            </a:r>
            <a:r>
              <a:rPr lang="zh-CN" altLang="en-US" b="1" kern="0" dirty="0">
                <a:solidFill>
                  <a:schemeClr val="accent2"/>
                </a:solidFill>
              </a:rPr>
              <a:t>中间结果不要访问潜在的内存别名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7EBE51-D794-9846-91BE-620DACEFD033}"/>
              </a:ext>
            </a:extLst>
          </p:cNvPr>
          <p:cNvSpPr txBox="1"/>
          <p:nvPr/>
        </p:nvSpPr>
        <p:spPr>
          <a:xfrm>
            <a:off x="668394" y="1751617"/>
            <a:ext cx="8781640" cy="372409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Sum rows is of n by n matrix a and store in vector b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sum_rows2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a,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b,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 = </a:t>
            </a:r>
            <a:r>
              <a:rPr lang="en-US" altLang="zh-CN" sz="20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temp += a[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+ j];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b[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temp;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23C40D-1391-D248-ADB8-89238A1BA5EF}"/>
              </a:ext>
            </a:extLst>
          </p:cNvPr>
          <p:cNvSpPr txBox="1"/>
          <p:nvPr/>
        </p:nvSpPr>
        <p:spPr>
          <a:xfrm>
            <a:off x="640520" y="5397171"/>
            <a:ext cx="619432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诱导编译器把中间结果放在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(-O1)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E2B16B-1375-CA4E-8D15-A757E917E92F}"/>
              </a:ext>
            </a:extLst>
          </p:cNvPr>
          <p:cNvSpPr txBox="1"/>
          <p:nvPr/>
        </p:nvSpPr>
        <p:spPr>
          <a:xfrm>
            <a:off x="6960096" y="3533524"/>
            <a:ext cx="5513188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sum_rows2 inner loop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.L10: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addsd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FP load + add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.L10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ED1799A-5D70-2C44-9F63-0414AC28E426}"/>
              </a:ext>
            </a:extLst>
          </p:cNvPr>
          <p:cNvCxnSpPr/>
          <p:nvPr/>
        </p:nvCxnSpPr>
        <p:spPr bwMode="auto">
          <a:xfrm>
            <a:off x="6023992" y="3753036"/>
            <a:ext cx="936104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BBE8596-CED8-8C4C-AC89-110EDF5E60C2}"/>
              </a:ext>
            </a:extLst>
          </p:cNvPr>
          <p:cNvSpPr txBox="1"/>
          <p:nvPr/>
        </p:nvSpPr>
        <p:spPr>
          <a:xfrm>
            <a:off x="635192" y="5947336"/>
            <a:ext cx="10765196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但是，编译器依然无法判断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a[]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b[]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是否存在</a:t>
            </a:r>
            <a:r>
              <a:rPr kumimoji="0" lang="en-US" altLang="zh-CN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overlap</a:t>
            </a:r>
          </a:p>
          <a:p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sum_row1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无论开多高的优化选项，都不能达到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sum_row2</a:t>
            </a:r>
          </a:p>
        </p:txBody>
      </p:sp>
    </p:spTree>
    <p:extLst>
      <p:ext uri="{BB962C8B-B14F-4D97-AF65-F5344CB8AC3E}">
        <p14:creationId xmlns:p14="http://schemas.microsoft.com/office/powerpoint/2010/main" val="2646317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7" y="348408"/>
            <a:ext cx="720080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5" y="332656"/>
            <a:ext cx="6048207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消除内存别名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(Remove memory aliases)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F12ED9-149F-D549-90EC-7EABEFFB3FC9}"/>
              </a:ext>
            </a:extLst>
          </p:cNvPr>
          <p:cNvSpPr txBox="1"/>
          <p:nvPr/>
        </p:nvSpPr>
        <p:spPr>
          <a:xfrm>
            <a:off x="6708068" y="375046"/>
            <a:ext cx="54839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妨碍优化的因素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/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优化障碍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#2: 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内存别名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B428FED-AF17-4A43-AEA1-AAEB6F00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4" y="1022173"/>
            <a:ext cx="11341260" cy="64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450850" indent="-4508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kumimoji="1" sz="2400" b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20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umimoji="1" sz="1800" b="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092325" indent="-2092325" defTabSz="895350" eaLnBrk="1" hangingPunct="1">
              <a:lnSpc>
                <a:spcPct val="150000"/>
              </a:lnSpc>
              <a:buFont typeface="Wingdings" pitchFamily="2" charset="2"/>
              <a:buNone/>
              <a:tabLst>
                <a:tab pos="5029200" algn="l"/>
                <a:tab pos="5715000" algn="l"/>
              </a:tabLst>
              <a:defRPr/>
            </a:pPr>
            <a:r>
              <a:rPr lang="zh-CN" altLang="en-US" b="1" kern="0" dirty="0">
                <a:solidFill>
                  <a:srgbClr val="6B0874"/>
                </a:solidFill>
              </a:rPr>
              <a:t>应对方法</a:t>
            </a:r>
            <a:r>
              <a:rPr lang="en-US" altLang="zh-CN" b="1" kern="0" dirty="0">
                <a:solidFill>
                  <a:srgbClr val="6B0874"/>
                </a:solidFill>
              </a:rPr>
              <a:t>2</a:t>
            </a:r>
            <a:r>
              <a:rPr lang="zh-CN" altLang="en-US" b="1" kern="0" dirty="0">
                <a:solidFill>
                  <a:srgbClr val="6B0874"/>
                </a:solidFill>
              </a:rPr>
              <a:t>（仅限于</a:t>
            </a:r>
            <a:r>
              <a:rPr lang="en-US" altLang="zh-CN" b="1" kern="0" dirty="0">
                <a:solidFill>
                  <a:srgbClr val="6B0874"/>
                </a:solidFill>
              </a:rPr>
              <a:t>C99</a:t>
            </a:r>
            <a:r>
              <a:rPr lang="zh-CN" altLang="en-US" b="1" kern="0" dirty="0">
                <a:solidFill>
                  <a:srgbClr val="6B0874"/>
                </a:solidFill>
              </a:rPr>
              <a:t>及更高，不适用于</a:t>
            </a:r>
            <a:r>
              <a:rPr lang="en-US" altLang="zh-CN" b="1" kern="0" dirty="0">
                <a:solidFill>
                  <a:srgbClr val="6B0874"/>
                </a:solidFill>
              </a:rPr>
              <a:t>C++</a:t>
            </a:r>
            <a:r>
              <a:rPr lang="zh-CN" altLang="en-US" b="1" kern="0" dirty="0">
                <a:solidFill>
                  <a:srgbClr val="6B0874"/>
                </a:solidFill>
              </a:rPr>
              <a:t>）：</a:t>
            </a:r>
            <a:r>
              <a:rPr lang="zh-CN" altLang="en-US" b="1" kern="0" dirty="0">
                <a:solidFill>
                  <a:schemeClr val="accent2"/>
                </a:solidFill>
              </a:rPr>
              <a:t>告诉编译器不要考虑内存别名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7EBE51-D794-9846-91BE-620DACEFD033}"/>
              </a:ext>
            </a:extLst>
          </p:cNvPr>
          <p:cNvSpPr txBox="1"/>
          <p:nvPr/>
        </p:nvSpPr>
        <p:spPr>
          <a:xfrm>
            <a:off x="668393" y="1751617"/>
            <a:ext cx="11530461" cy="29854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 Sum rows is of n by n matrix a and store in vector b</a:t>
            </a:r>
          </a:p>
          <a:p>
            <a:pPr algn="l"/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sum_rows3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b="1" dirty="0">
                <a:solidFill>
                  <a:srgbClr val="AA0D91"/>
                </a:solidFill>
                <a:latin typeface="Menlo" panose="020B0609030804020204" pitchFamily="49" charset="0"/>
              </a:rPr>
              <a:t>restrict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</a:t>
            </a:r>
            <a:r>
              <a:rPr lang="en-US" altLang="zh-CN" sz="2000" b="1" dirty="0">
                <a:solidFill>
                  <a:srgbClr val="AA0D91"/>
                </a:solidFill>
                <a:latin typeface="Menlo" panose="020B0609030804020204" pitchFamily="49" charset="0"/>
              </a:rPr>
              <a:t>restrict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b,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n) {</a:t>
            </a:r>
            <a:endParaRPr lang="en-US" altLang="zh-CN" sz="20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20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j = </a:t>
            </a:r>
            <a:r>
              <a:rPr lang="en-US" altLang="zh-CN" sz="20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j &lt; n;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b[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+= a[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+ j];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D0FC1D-F931-BF42-AC79-06E90BBDC38F}"/>
              </a:ext>
            </a:extLst>
          </p:cNvPr>
          <p:cNvSpPr txBox="1"/>
          <p:nvPr/>
        </p:nvSpPr>
        <p:spPr>
          <a:xfrm>
            <a:off x="1088283" y="5517621"/>
            <a:ext cx="10015434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0" b="1" i="0" u="none" strike="noStrike" cap="none" spc="100" normalizeH="0" baseline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C99</a:t>
            </a:r>
            <a:r>
              <a:rPr lang="en-US" altLang="zh-CN" dirty="0"/>
              <a:t> </a:t>
            </a:r>
            <a:r>
              <a:rPr lang="zh-CN" altLang="en-US" dirty="0"/>
              <a:t>标准中新增一个关键字 </a:t>
            </a:r>
            <a:r>
              <a:rPr lang="en-US" altLang="zh-CN" dirty="0">
                <a:solidFill>
                  <a:schemeClr val="accent2"/>
                </a:solidFill>
              </a:rPr>
              <a:t>restrict</a:t>
            </a:r>
            <a:r>
              <a:rPr lang="zh-CN" altLang="en-US" dirty="0"/>
              <a:t>，该关键字可以用于修饰指针</a:t>
            </a:r>
            <a:endParaRPr lang="en-US" altLang="zh-CN" dirty="0"/>
          </a:p>
          <a:p>
            <a:r>
              <a:rPr lang="zh-CN" altLang="en-US" dirty="0"/>
              <a:t>以表示指针指向内存之间</a:t>
            </a:r>
            <a:r>
              <a:rPr lang="zh-CN" altLang="en-US" dirty="0">
                <a:solidFill>
                  <a:schemeClr val="accent2"/>
                </a:solidFill>
              </a:rPr>
              <a:t>不存在相互覆盖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8151D5-4C9D-004C-A9D2-2F882FF7C5D9}"/>
              </a:ext>
            </a:extLst>
          </p:cNvPr>
          <p:cNvSpPr txBox="1"/>
          <p:nvPr/>
        </p:nvSpPr>
        <p:spPr>
          <a:xfrm>
            <a:off x="7661989" y="2924944"/>
            <a:ext cx="3996444" cy="224676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.L4: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addsd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$8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cmpq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rcx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rax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jne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.L4</a:t>
            </a:r>
            <a:endParaRPr lang="en-US" altLang="zh-CN" sz="20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20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u="none" strike="noStrike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movsd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%xmm0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zh-CN" sz="2000" b="0" i="0" u="none" strike="noStrike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sz="2000" b="0" i="0" u="none" strike="noStrike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altLang="zh-CN" sz="20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D7491EA-140D-E047-A899-8A41CC9A1637}"/>
              </a:ext>
            </a:extLst>
          </p:cNvPr>
          <p:cNvCxnSpPr/>
          <p:nvPr/>
        </p:nvCxnSpPr>
        <p:spPr bwMode="auto">
          <a:xfrm>
            <a:off x="5843972" y="3429000"/>
            <a:ext cx="222437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DE11E5E-7462-FE48-8C35-B072CD2895AC}"/>
              </a:ext>
            </a:extLst>
          </p:cNvPr>
          <p:cNvSpPr txBox="1"/>
          <p:nvPr/>
        </p:nvSpPr>
        <p:spPr>
          <a:xfrm>
            <a:off x="2643781" y="3618505"/>
            <a:ext cx="3042820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优化选项也要开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-O1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E415A-6DE9-6B46-8900-4064C76A8C47}"/>
              </a:ext>
            </a:extLst>
          </p:cNvPr>
          <p:cNvSpPr txBox="1"/>
          <p:nvPr/>
        </p:nvSpPr>
        <p:spPr>
          <a:xfrm>
            <a:off x="2843784" y="6345048"/>
            <a:ext cx="6504432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https://zhuanlan.zhihu.com/p/72894705</a:t>
            </a:r>
          </a:p>
        </p:txBody>
      </p:sp>
    </p:spTree>
    <p:extLst>
      <p:ext uri="{BB962C8B-B14F-4D97-AF65-F5344CB8AC3E}">
        <p14:creationId xmlns:p14="http://schemas.microsoft.com/office/powerpoint/2010/main" val="42076183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54234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296652"/>
            <a:ext cx="297353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分层次实现性能优化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60050CB-600E-1443-AFA9-B38AC6C5FF93}"/>
              </a:ext>
            </a:extLst>
          </p:cNvPr>
          <p:cNvSpPr txBox="1"/>
          <p:nvPr/>
        </p:nvSpPr>
        <p:spPr>
          <a:xfrm>
            <a:off x="515380" y="2024063"/>
            <a:ext cx="2518064" cy="581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算法级：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71884-C980-4FFE-A1ED-4FB653539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r="4637" b="7176"/>
          <a:stretch/>
        </p:blipFill>
        <p:spPr bwMode="auto">
          <a:xfrm>
            <a:off x="3515006" y="80628"/>
            <a:ext cx="310005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7166B4-ED56-4B58-AAEA-15535E37171C}"/>
              </a:ext>
            </a:extLst>
          </p:cNvPr>
          <p:cNvSpPr txBox="1"/>
          <p:nvPr/>
        </p:nvSpPr>
        <p:spPr>
          <a:xfrm>
            <a:off x="1424719" y="3215429"/>
            <a:ext cx="10179894" cy="11350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54125" indent="-1254125"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代码级：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优化常数因子，仍然是多层次的（算法、 数据表示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结构、过程、循环，特别是重点优化内循环）</a:t>
            </a:r>
            <a:endParaRPr lang="en-US" altLang="zh-CN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A04C95-950B-459D-AE50-CDCC8123BE8A}"/>
              </a:ext>
            </a:extLst>
          </p:cNvPr>
          <p:cNvSpPr txBox="1"/>
          <p:nvPr/>
        </p:nvSpPr>
        <p:spPr>
          <a:xfrm>
            <a:off x="2108868" y="4629996"/>
            <a:ext cx="4851228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54125" indent="-1254125" algn="l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kern="0" dirty="0">
                <a:solidFill>
                  <a:srgbClr val="6B087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系统级：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编译器优化</a:t>
            </a:r>
            <a:endParaRPr lang="en-US" altLang="zh-CN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4125" indent="-1254125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执行优化（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CPU/RAM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4125" indent="-1254125" algn="l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剖析评价（</a:t>
            </a:r>
            <a:r>
              <a:rPr lang="en-US" altLang="zh-CN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Profiling</a:t>
            </a:r>
            <a:r>
              <a:rPr lang="zh-CN" altLang="en-US" b="1" kern="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1" kern="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2DF07D-4447-42B8-AC53-BD6829BD1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4194613"/>
            <a:ext cx="2430440" cy="2423688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EE445E8-E068-4418-B3FC-858B171D30C4}"/>
              </a:ext>
            </a:extLst>
          </p:cNvPr>
          <p:cNvSpPr/>
          <p:nvPr/>
        </p:nvSpPr>
        <p:spPr bwMode="auto">
          <a:xfrm rot="3198134">
            <a:off x="922652" y="2843935"/>
            <a:ext cx="612068" cy="36956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1B0AC73-333C-4EE8-81E5-C58B23305135}"/>
              </a:ext>
            </a:extLst>
          </p:cNvPr>
          <p:cNvSpPr/>
          <p:nvPr/>
        </p:nvSpPr>
        <p:spPr bwMode="auto">
          <a:xfrm rot="3198134">
            <a:off x="1761326" y="4165699"/>
            <a:ext cx="612068" cy="369569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箭头: 圆角右 4">
            <a:extLst>
              <a:ext uri="{FF2B5EF4-FFF2-40B4-BE49-F238E27FC236}">
                <a16:creationId xmlns:a16="http://schemas.microsoft.com/office/drawing/2014/main" id="{8295AFAF-119C-4815-87E0-69C20DB9B682}"/>
              </a:ext>
            </a:extLst>
          </p:cNvPr>
          <p:cNvSpPr/>
          <p:nvPr/>
        </p:nvSpPr>
        <p:spPr bwMode="auto">
          <a:xfrm rot="16200000">
            <a:off x="167292" y="3185464"/>
            <a:ext cx="3510601" cy="2773538"/>
          </a:xfrm>
          <a:prstGeom prst="bentArrow">
            <a:avLst>
              <a:gd name="adj1" fmla="val 7992"/>
              <a:gd name="adj2" fmla="val 7468"/>
              <a:gd name="adj3" fmla="val 12505"/>
              <a:gd name="adj4" fmla="val 13379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编译器的局限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58686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9680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编译优化的平衡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(Trade-off)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5055EA8-DE75-438A-B423-0974AB094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9874" y="1422069"/>
            <a:ext cx="10710722" cy="4464496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在基本约束条件下运行</a:t>
            </a:r>
            <a:endParaRPr lang="en-US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不能引起程序行为的任何改变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无法真正理解程序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292100" lvl="1" indent="0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  对程序员来说很明显的行为，可能会因语言和编码风格而变得模糊</a:t>
            </a:r>
            <a:r>
              <a:rPr lang="en-US" altLang="zh-CN" dirty="0">
                <a:latin typeface="+mj-ea"/>
                <a:ea typeface="+mj-ea"/>
              </a:rPr>
              <a:t>/</a:t>
            </a:r>
            <a:r>
              <a:rPr lang="zh-CN" altLang="en-US" dirty="0">
                <a:latin typeface="+mj-ea"/>
                <a:ea typeface="+mj-ea"/>
              </a:rPr>
              <a:t>混乱</a:t>
            </a:r>
            <a:endParaRPr lang="en-US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深入优化往往降低程序可读性和模块性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程序易出错，难以修改和扩展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04764"/>
            <a:ext cx="10729192" cy="349238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大多数分析只在过程范围内进行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在大多数情况下，全程序分析过于昂贵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新版本的</a:t>
            </a:r>
            <a:r>
              <a:rPr lang="en-US" altLang="zh-CN" dirty="0">
                <a:latin typeface="+mj-ea"/>
                <a:ea typeface="+mj-ea"/>
              </a:rPr>
              <a:t>GCC</a:t>
            </a:r>
            <a:r>
              <a:rPr lang="zh-CN" altLang="en-US" dirty="0">
                <a:latin typeface="+mj-ea"/>
                <a:ea typeface="+mj-ea"/>
              </a:rPr>
              <a:t>在单个文件中进行过程间分析。但是</a:t>
            </a:r>
            <a:r>
              <a:rPr lang="en-US" altLang="zh-CN" dirty="0">
                <a:latin typeface="+mj-ea"/>
                <a:ea typeface="+mj-ea"/>
              </a:rPr>
              <a:t>,</a:t>
            </a:r>
            <a:r>
              <a:rPr lang="zh-CN" altLang="en-US" dirty="0">
                <a:latin typeface="+mj-ea"/>
                <a:ea typeface="+mj-ea"/>
              </a:rPr>
              <a:t> 不做文件间的代码分析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大多数分析都是基于静态信息的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编译器很难预测运行时的输入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6" y="341685"/>
            <a:ext cx="58686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9680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编译优化的平衡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(Trade-off)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404" y="1383805"/>
            <a:ext cx="10729192" cy="506846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编译后，执行顺序可能与源代码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顺序不同</a:t>
            </a: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当有疑问时，编译器必须是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保守的</a:t>
            </a: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反汇编并分析代码，是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理解编译器运作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的最有效手段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修改源代码，试着</a:t>
            </a:r>
            <a:r>
              <a:rPr lang="zh-CN" altLang="en-US" b="1" dirty="0">
                <a:solidFill>
                  <a:schemeClr val="accent2"/>
                </a:solidFill>
                <a:latin typeface="+mj-ea"/>
                <a:ea typeface="+mj-ea"/>
              </a:rPr>
              <a:t>控制编译器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产生更高效的机器指令实现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试图欺骗编译器产生高效代码</a:t>
            </a:r>
            <a:endParaRPr lang="en-US" altLang="zh-CN" dirty="0">
              <a:latin typeface="+mj-ea"/>
              <a:ea typeface="+mj-ea"/>
            </a:endParaRPr>
          </a:p>
          <a:p>
            <a:pPr marL="292100" lvl="1" indent="0">
              <a:lnSpc>
                <a:spcPct val="150000"/>
              </a:lnSpc>
              <a:buNone/>
            </a:pPr>
            <a:r>
              <a:rPr lang="zh-CN" altLang="en-US" dirty="0">
                <a:latin typeface="+mj-ea"/>
                <a:ea typeface="+mj-ea"/>
              </a:rPr>
              <a:t>保证可读性、模块化、可移植性等。性能虽不是最好，但比用汇编好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05DE891B-8020-43A5-9467-59C6184F2CDB}"/>
              </a:ext>
            </a:extLst>
          </p:cNvPr>
          <p:cNvSpPr/>
          <p:nvPr/>
        </p:nvSpPr>
        <p:spPr bwMode="auto">
          <a:xfrm>
            <a:off x="-708756" y="341685"/>
            <a:ext cx="464451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59FA0DB-DA2C-4F85-9161-1C9830A011FF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50003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编译优化的“变与不变”</a:t>
            </a:r>
          </a:p>
        </p:txBody>
      </p:sp>
      <p:sp>
        <p:nvSpPr>
          <p:cNvPr id="7" name="灯片编号占位符 15">
            <a:extLst>
              <a:ext uri="{FF2B5EF4-FFF2-40B4-BE49-F238E27FC236}">
                <a16:creationId xmlns:a16="http://schemas.microsoft.com/office/drawing/2014/main" id="{2482ED8D-D91D-4575-8C5D-C93228DB7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2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746312" y="980728"/>
            <a:ext cx="8827168" cy="5544616"/>
          </a:xfrm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提供从源代码到机器指令的有效映射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寄存器分配</a:t>
            </a:r>
            <a:endParaRPr lang="en-US" dirty="0">
              <a:latin typeface="+mj-ea"/>
              <a:ea typeface="+mj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代码选择与排序（调度）</a:t>
            </a:r>
            <a:endParaRPr lang="en-US" altLang="zh-CN" dirty="0">
              <a:latin typeface="+mj-ea"/>
              <a:ea typeface="+mj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消除死代码</a:t>
            </a:r>
            <a:endParaRPr lang="en-US" dirty="0">
              <a:latin typeface="+mj-ea"/>
              <a:ea typeface="+mj-ea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消除轻微的低效率问题</a:t>
            </a:r>
            <a:endParaRPr lang="en-US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源程序稍变一下，编译器优化方式与性能变化很大</a:t>
            </a:r>
            <a:endParaRPr lang="en-US" altLang="zh-CN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0" indent="0" eaLnBrk="1" hangingPunct="1"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消除“渐进低效”</a:t>
            </a:r>
            <a:r>
              <a:rPr lang="en-US" altLang="zh-CN" b="1" dirty="0">
                <a:latin typeface="+mj-ea"/>
                <a:ea typeface="+mj-ea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+mj-ea"/>
                <a:ea typeface="+mj-ea"/>
              </a:rPr>
              <a:t>asymptotic </a:t>
            </a:r>
            <a:r>
              <a:rPr lang="en-US" altLang="zh-CN" b="1" dirty="0">
                <a:solidFill>
                  <a:schemeClr val="accent2"/>
                </a:solidFill>
                <a:latin typeface="+mj-ea"/>
                <a:ea typeface="+mj-ea"/>
              </a:rPr>
              <a:t>in</a:t>
            </a:r>
            <a:r>
              <a:rPr lang="en-US" b="1" dirty="0">
                <a:solidFill>
                  <a:schemeClr val="accent2"/>
                </a:solidFill>
                <a:latin typeface="+mj-ea"/>
                <a:ea typeface="+mj-ea"/>
              </a:rPr>
              <a:t>efficiency</a:t>
            </a:r>
            <a:r>
              <a:rPr lang="en-US" b="1" dirty="0">
                <a:latin typeface="+mj-ea"/>
                <a:ea typeface="+mj-ea"/>
              </a:rPr>
              <a:t>)</a:t>
            </a:r>
          </a:p>
          <a:p>
            <a:pPr marL="457200" lvl="1" indent="0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由程序员来总体选择最佳的算法</a:t>
            </a:r>
            <a:endParaRPr lang="en-US" dirty="0">
              <a:latin typeface="+mj-ea"/>
              <a:ea typeface="+mj-ea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大</a:t>
            </a:r>
            <a:r>
              <a:rPr lang="en-US" dirty="0">
                <a:latin typeface="+mj-ea"/>
                <a:ea typeface="+mj-ea"/>
              </a:rPr>
              <a:t>O</a:t>
            </a:r>
            <a:r>
              <a:rPr lang="zh-CN" altLang="en-US" dirty="0">
                <a:latin typeface="+mj-ea"/>
                <a:ea typeface="+mj-ea"/>
              </a:rPr>
              <a:t>往往比常数因子更重要，但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常数因子也很重要</a:t>
            </a:r>
            <a:endParaRPr lang="en-US" dirty="0">
              <a:solidFill>
                <a:schemeClr val="accent2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很难克服“优化障碍”</a:t>
            </a:r>
            <a:endParaRPr lang="en-US" b="1" dirty="0">
              <a:solidFill>
                <a:srgbClr val="6B0874"/>
              </a:solidFill>
              <a:latin typeface="+mj-ea"/>
              <a:ea typeface="+mj-ea"/>
            </a:endParaRPr>
          </a:p>
          <a:p>
            <a:pPr marL="457200" lvl="1" indent="0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潜在的内存别名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j-ea"/>
                <a:ea typeface="+mj-ea"/>
              </a:rPr>
              <a:t>memory aliasing</a:t>
            </a:r>
            <a:r>
              <a:rPr lang="en-US" dirty="0">
                <a:latin typeface="+mj-ea"/>
                <a:ea typeface="+mj-ea"/>
              </a:rPr>
              <a:t>)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潜在的函数副作用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利用多线程多核并行，提高程序并行性</a:t>
            </a:r>
            <a:r>
              <a:rPr lang="en-US" altLang="zh-CN" b="1" dirty="0">
                <a:solidFill>
                  <a:srgbClr val="6B0874"/>
                </a:solidFill>
                <a:latin typeface="+mj-ea"/>
                <a:ea typeface="+mj-ea"/>
              </a:rPr>
              <a:t>-</a:t>
            </a:r>
            <a:r>
              <a:rPr lang="zh-CN" altLang="en-US" b="1" dirty="0">
                <a:solidFill>
                  <a:srgbClr val="6B0874"/>
                </a:solidFill>
                <a:latin typeface="+mj-ea"/>
                <a:ea typeface="+mj-ea"/>
              </a:rPr>
              <a:t>降低数据相关</a:t>
            </a:r>
            <a:endParaRPr lang="en-US" b="1" dirty="0">
              <a:solidFill>
                <a:srgbClr val="6B0874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8FA74B9-C480-4A89-9B1B-37E8FE050CCB}"/>
              </a:ext>
            </a:extLst>
          </p:cNvPr>
          <p:cNvSpPr/>
          <p:nvPr/>
        </p:nvSpPr>
        <p:spPr bwMode="auto">
          <a:xfrm>
            <a:off x="-708756" y="341685"/>
            <a:ext cx="586865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C86D33B-632B-40FB-BF77-C41E83738842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49680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优化编译器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编译器友好的代码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7" y="2705725"/>
            <a:ext cx="8515745" cy="144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脱离具体编译器和处理器的</a:t>
            </a:r>
            <a:endParaRPr kumimoji="0" lang="en-US" altLang="zh-CN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一般化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优化思路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2570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59485</TotalTime>
  <Words>3065</Words>
  <Application>Microsoft Macintosh PowerPoint</Application>
  <PresentationFormat>宽屏</PresentationFormat>
  <Paragraphs>390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黑体</vt:lpstr>
      <vt:lpstr>微软雅黑</vt:lpstr>
      <vt:lpstr>微软雅黑</vt:lpstr>
      <vt:lpstr>Arial</vt:lpstr>
      <vt:lpstr>Arial Black</vt:lpstr>
      <vt:lpstr>Consolas</vt:lpstr>
      <vt:lpstr>Menlo</vt:lpstr>
      <vt:lpstr>Times New Roman</vt:lpstr>
      <vt:lpstr>Wingdings</vt:lpstr>
      <vt:lpstr>Wingdings 2</vt:lpstr>
      <vt:lpstr>默认设计模板</vt:lpstr>
      <vt:lpstr>计算机原理与系统 12 优化I 编译器局限与一般优化原则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3353</cp:revision>
  <cp:lastPrinted>2019-07-03T00:25:39Z</cp:lastPrinted>
  <dcterms:modified xsi:type="dcterms:W3CDTF">2022-03-30T05:09:09Z</dcterms:modified>
</cp:coreProperties>
</file>