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707" r:id="rId2"/>
    <p:sldId id="1115" r:id="rId3"/>
    <p:sldId id="833" r:id="rId4"/>
    <p:sldId id="1192" r:id="rId5"/>
    <p:sldId id="1193" r:id="rId6"/>
    <p:sldId id="1194" r:id="rId7"/>
    <p:sldId id="1195" r:id="rId8"/>
    <p:sldId id="1196" r:id="rId9"/>
    <p:sldId id="1197" r:id="rId10"/>
    <p:sldId id="1198" r:id="rId11"/>
    <p:sldId id="1199" r:id="rId12"/>
    <p:sldId id="1200" r:id="rId13"/>
    <p:sldId id="1201" r:id="rId14"/>
    <p:sldId id="1202" r:id="rId15"/>
    <p:sldId id="1203" r:id="rId16"/>
    <p:sldId id="1204" r:id="rId17"/>
    <p:sldId id="1161" r:id="rId18"/>
    <p:sldId id="1205" r:id="rId19"/>
    <p:sldId id="1206" r:id="rId20"/>
    <p:sldId id="1207" r:id="rId21"/>
    <p:sldId id="1208" r:id="rId22"/>
    <p:sldId id="1209" r:id="rId23"/>
    <p:sldId id="1210" r:id="rId24"/>
    <p:sldId id="1211" r:id="rId25"/>
    <p:sldId id="1212" r:id="rId26"/>
    <p:sldId id="938" r:id="rId27"/>
  </p:sldIdLst>
  <p:sldSz cx="12192000" cy="6858000"/>
  <p:notesSz cx="7099300" cy="10234613"/>
  <p:defaultTextStyle>
    <a:defPPr>
      <a:defRPr lang="zh-CN"/>
    </a:defPPr>
    <a:lvl1pPr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228" userDrawn="1">
          <p15:clr>
            <a:srgbClr val="A4A3A4"/>
          </p15:clr>
        </p15:guide>
        <p15:guide id="7" orient="horz" pos="1275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B0874"/>
    <a:srgbClr val="007F7F"/>
    <a:srgbClr val="005493"/>
    <a:srgbClr val="F5F5F7"/>
    <a:srgbClr val="FFE6CD"/>
    <a:srgbClr val="FFF2CD"/>
    <a:srgbClr val="D5E8D4"/>
    <a:srgbClr val="D9E8FB"/>
    <a:srgbClr val="0096FF"/>
    <a:srgbClr val="D3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6" autoAdjust="0"/>
    <p:restoredTop sz="96405" autoAdjust="0"/>
  </p:normalViewPr>
  <p:slideViewPr>
    <p:cSldViewPr>
      <p:cViewPr varScale="1">
        <p:scale>
          <a:sx n="114" d="100"/>
          <a:sy n="114" d="100"/>
        </p:scale>
        <p:origin x="972" y="84"/>
      </p:cViewPr>
      <p:guideLst>
        <p:guide orient="horz" pos="4065"/>
        <p:guide pos="211"/>
        <p:guide pos="7469"/>
        <p:guide orient="horz" pos="2228"/>
        <p:guide orient="horz" pos="1275"/>
        <p:guide pos="3840"/>
      </p:guideLst>
    </p:cSldViewPr>
  </p:slideViewPr>
  <p:outlineViewPr>
    <p:cViewPr>
      <p:scale>
        <a:sx n="33" d="100"/>
        <a:sy n="33" d="100"/>
      </p:scale>
      <p:origin x="0" y="518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-39453"/>
    </p:cViewPr>
  </p:sorterViewPr>
  <p:notesViewPr>
    <p:cSldViewPr showGuides="1">
      <p:cViewPr varScale="1">
        <p:scale>
          <a:sx n="95" d="100"/>
          <a:sy n="95" d="100"/>
        </p:scale>
        <p:origin x="4608" y="20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cheng" userId="bf9c00f2-c1f6-4c42-b9ea-39cb31482f5d" providerId="ADAL" clId="{463FB2BD-79DA-46FD-BC1C-02A09D9A0FCC}"/>
    <pc:docChg chg="modSld">
      <pc:chgData name="pengcheng" userId="bf9c00f2-c1f6-4c42-b9ea-39cb31482f5d" providerId="ADAL" clId="{463FB2BD-79DA-46FD-BC1C-02A09D9A0FCC}" dt="2022-06-28T14:20:22.742" v="178"/>
      <pc:docMkLst>
        <pc:docMk/>
      </pc:docMkLst>
      <pc:sldChg chg="modSp mod">
        <pc:chgData name="pengcheng" userId="bf9c00f2-c1f6-4c42-b9ea-39cb31482f5d" providerId="ADAL" clId="{463FB2BD-79DA-46FD-BC1C-02A09D9A0FCC}" dt="2022-06-28T14:20:22.742" v="178"/>
        <pc:sldMkLst>
          <pc:docMk/>
          <pc:sldMk cId="3640098520" sldId="1203"/>
        </pc:sldMkLst>
        <pc:spChg chg="mod">
          <ac:chgData name="pengcheng" userId="bf9c00f2-c1f6-4c42-b9ea-39cb31482f5d" providerId="ADAL" clId="{463FB2BD-79DA-46FD-BC1C-02A09D9A0FCC}" dt="2022-06-28T14:20:22.742" v="178"/>
          <ac:spMkLst>
            <pc:docMk/>
            <pc:sldMk cId="3640098520" sldId="1203"/>
            <ac:spMk id="12" creationId="{84FFD44D-3B78-294D-B33F-0CD3412B73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23F33E5C-6339-468E-9000-0678B51B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0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300">
                <a:ea typeface="宋体" charset="-122"/>
              </a:defRPr>
            </a:lvl1pPr>
          </a:lstStyle>
          <a:p>
            <a:pPr>
              <a:defRPr/>
            </a:pPr>
            <a:fld id="{9F40A989-F4B7-4AA9-9C8B-85F23D3859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3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3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4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3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53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31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2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97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63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987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69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40A989-F4B7-4AA9-9C8B-85F23D3859B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290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59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46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07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27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646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524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19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49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43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4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6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2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242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E4AC3-B130-4666-B615-60F113E0935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58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91552" y="115888"/>
            <a:ext cx="2686049" cy="5834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115888"/>
            <a:ext cx="7861300" cy="5834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EF4A8-7FD6-4E03-83DB-C4E009A6519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96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0850" indent="-450850">
              <a:lnSpc>
                <a:spcPct val="120000"/>
              </a:lnSpc>
              <a:buFont typeface="Wingdings" pitchFamily="2" charset="2"/>
              <a:buChar char="l"/>
              <a:tabLst/>
              <a:defRPr sz="2400"/>
            </a:lvl1pPr>
            <a:lvl2pPr marL="742950" indent="-285750">
              <a:buSzPct val="70000"/>
              <a:buFont typeface="Wingdings" pitchFamily="2" charset="2"/>
              <a:buChar char="l"/>
              <a:defRPr/>
            </a:lvl2pPr>
            <a:lvl3pPr marL="1143000" indent="-228600">
              <a:buSzPct val="70000"/>
              <a:buFont typeface="Wingdings" pitchFamily="2" charset="2"/>
              <a:buChar char="l"/>
              <a:defRPr/>
            </a:lvl3pPr>
            <a:lvl4pPr marL="1600200" indent="-228600">
              <a:buFont typeface="Wingdings" pitchFamily="2" charset="2"/>
              <a:buChar char="l"/>
              <a:defRPr/>
            </a:lvl4pPr>
            <a:lvl5pPr marL="2057400" indent="-228600">
              <a:buFont typeface="Wingdings" pitchFamily="2" charset="2"/>
              <a:buChar char="l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CB4F-9A0E-BC46-80D3-1DA82A097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1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86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4"/>
            <a:ext cx="50800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9AC19-A86D-D84A-885A-15C9EE8CA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2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50A12-0459-4B2B-BCDA-EE9935512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60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61500" y="62738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FC05-D6ED-4AED-9494-8E6A3C39E6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36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9A8E6-7C1C-4E4D-A68F-F8A57E7C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257456" y="6376244"/>
            <a:ext cx="2743200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44D9-2DF3-4A82-BD4B-7B41F11857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40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423651" y="6416675"/>
            <a:ext cx="673100" cy="349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EE9E2-F10E-4D6B-BE5A-93AB7A37C83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8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115889"/>
            <a:ext cx="103632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here to add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984" y="1199517"/>
            <a:ext cx="10945283" cy="510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1</a:t>
            </a:r>
          </a:p>
          <a:p>
            <a:pPr lvl="1"/>
            <a:r>
              <a:rPr lang="en-US" altLang="zh-CN" dirty="0"/>
              <a:t>2</a:t>
            </a:r>
          </a:p>
          <a:p>
            <a:pPr lvl="2"/>
            <a:r>
              <a:rPr lang="en-US" altLang="zh-CN" dirty="0"/>
              <a:t>3</a:t>
            </a:r>
          </a:p>
          <a:p>
            <a:pPr lvl="3"/>
            <a:r>
              <a:rPr lang="en-US" altLang="zh-CN" dirty="0"/>
              <a:t>4</a:t>
            </a:r>
          </a:p>
          <a:p>
            <a:pPr lvl="4"/>
            <a:r>
              <a:rPr lang="en-US" altLang="zh-CN" dirty="0"/>
              <a:t>5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6D6CFB4-8CF9-6241-9EBD-B48A3F01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3067" y="63762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i="0">
                <a:solidFill>
                  <a:srgbClr val="6A08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2EEF94-6574-7D41-A2C1-D5B1CF1F6B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93" r:id="rId5"/>
    <p:sldLayoutId id="2147483994" r:id="rId6"/>
    <p:sldLayoutId id="2147483995" r:id="rId7"/>
    <p:sldLayoutId id="2147483989" r:id="rId8"/>
    <p:sldLayoutId id="2147483990" r:id="rId9"/>
    <p:sldLayoutId id="2147483991" r:id="rId10"/>
    <p:sldLayoutId id="214748399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400050" indent="-3921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tabLst/>
        <a:defRPr kumimoji="1" sz="2400" b="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2000" b="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l"/>
        <a:defRPr kumimoji="1" sz="1800" b="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FB556A6-379D-274F-A50D-44A1C4FC2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6" t="-1877" r="1056" b="28697"/>
          <a:stretch/>
        </p:blipFill>
        <p:spPr>
          <a:xfrm>
            <a:off x="6276021" y="5139191"/>
            <a:ext cx="5915980" cy="1708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0EDC80-BA02-9842-9287-D471EC50A0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t="-2007" r="18186" b="13367"/>
          <a:stretch/>
        </p:blipFill>
        <p:spPr>
          <a:xfrm>
            <a:off x="-9402" y="4469140"/>
            <a:ext cx="3719400" cy="2383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7BCF97D-78BE-AD48-B50F-9BB21A57F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84421" y="2200589"/>
            <a:ext cx="10423158" cy="1836204"/>
          </a:xfrm>
        </p:spPr>
        <p:txBody>
          <a:bodyPr anchor="t"/>
          <a:lstStyle/>
          <a:p>
            <a:pPr eaLnBrk="1" hangingPunct="1">
              <a:lnSpc>
                <a:spcPts val="6700"/>
              </a:lnSpc>
            </a:pPr>
            <a:r>
              <a:rPr lang="zh-CN" altLang="en-US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计算机原理与系统</a:t>
            </a:r>
            <a:br>
              <a:rPr lang="en-US" altLang="zh-CN" sz="440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期中总结</a:t>
            </a:r>
            <a:r>
              <a:rPr lang="en-US" altLang="zh-CN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4400" b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上限极高的作业</a:t>
            </a:r>
            <a:endParaRPr lang="en-US" altLang="zh-CN" sz="2800" b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7F8673-2D3D-9142-9812-8BF42B1FC9CE}"/>
              </a:ext>
            </a:extLst>
          </p:cNvPr>
          <p:cNvSpPr/>
          <p:nvPr/>
        </p:nvSpPr>
        <p:spPr bwMode="auto">
          <a:xfrm>
            <a:off x="1543980" y="3969564"/>
            <a:ext cx="9104040" cy="72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6456F9A7-7307-374C-9CD6-B6A6DEF2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2653"/>
              </p:ext>
            </p:extLst>
          </p:nvPr>
        </p:nvGraphicFramePr>
        <p:xfrm>
          <a:off x="3128244" y="4772097"/>
          <a:ext cx="6295553" cy="36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481">
                  <a:extLst>
                    <a:ext uri="{9D8B030D-6E8A-4147-A177-3AD203B41FA5}">
                      <a16:colId xmlns:a16="http://schemas.microsoft.com/office/drawing/2014/main" val="3559426074"/>
                    </a:ext>
                  </a:extLst>
                </a:gridCol>
                <a:gridCol w="4727072">
                  <a:extLst>
                    <a:ext uri="{9D8B030D-6E8A-4147-A177-3AD203B41FA5}">
                      <a16:colId xmlns:a16="http://schemas.microsoft.com/office/drawing/2014/main" val="3614418351"/>
                    </a:ext>
                  </a:extLst>
                </a:gridCol>
              </a:tblGrid>
              <a:tr h="360131">
                <a:tc>
                  <a:txBody>
                    <a:bodyPr/>
                    <a:lstStyle/>
                    <a:p>
                      <a:pPr marL="92075" indent="0" algn="r" rtl="0" fontAlgn="base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tabLst/>
                        <a:defRPr/>
                      </a:pPr>
                      <a:r>
                        <a:rPr kumimoji="1" lang="zh-CN" altLang="en-US" sz="2000" b="1" kern="1200" spc="100" baseline="0" dirty="0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范静涛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base" latinLnBrk="0" hangingPunct="1">
                        <a:lnSpc>
                          <a:spcPts val="25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0" kern="1200" spc="100" baseline="0" dirty="0" err="1">
                          <a:solidFill>
                            <a:schemeClr val="tx2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fanjingtao@tsinghua.edu.cn</a:t>
                      </a:r>
                      <a:endParaRPr kumimoji="1" lang="en-US" altLang="zh-CN" sz="2000" b="0" kern="1200" spc="100" baseline="0" dirty="0">
                        <a:solidFill>
                          <a:schemeClr val="tx2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79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extLst>
    <p:ext uri="{E180D4A7-C9FB-4DFB-919C-405C955672EB}">
      <p14:showEvtLst xmlns:p14="http://schemas.microsoft.com/office/powerpoint/2010/main">
        <p14:playEvt time="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9662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代码优化方向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3395700" y="139529"/>
            <a:ext cx="7272808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次数和层数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判断数量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 指令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FFD44D-3B78-294D-B33F-0CD3412B73E3}"/>
              </a:ext>
            </a:extLst>
          </p:cNvPr>
          <p:cNvSpPr txBox="1"/>
          <p:nvPr/>
        </p:nvSpPr>
        <p:spPr>
          <a:xfrm>
            <a:off x="263352" y="1552487"/>
            <a:ext cx="11328677" cy="56569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Row +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 +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   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Step)][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EEC404D-D67E-7F46-82D7-B0C6C108655B}"/>
              </a:ext>
            </a:extLst>
          </p:cNvPr>
          <p:cNvCxnSpPr/>
          <p:nvPr/>
        </p:nvCxnSpPr>
        <p:spPr bwMode="auto">
          <a:xfrm>
            <a:off x="1667508" y="4753963"/>
            <a:ext cx="35643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1F52A2B-640F-7140-91FE-1510AFFEA1FF}"/>
              </a:ext>
            </a:extLst>
          </p:cNvPr>
          <p:cNvCxnSpPr/>
          <p:nvPr/>
        </p:nvCxnSpPr>
        <p:spPr bwMode="auto">
          <a:xfrm>
            <a:off x="1667508" y="5041995"/>
            <a:ext cx="35643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4463C636-0648-8B4C-8147-1AE7B9E8FC5E}"/>
              </a:ext>
            </a:extLst>
          </p:cNvPr>
          <p:cNvCxnSpPr/>
          <p:nvPr/>
        </p:nvCxnSpPr>
        <p:spPr bwMode="auto">
          <a:xfrm>
            <a:off x="2387588" y="5330027"/>
            <a:ext cx="35643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5DEB775-C3A4-354D-8C40-01786B0216F4}"/>
              </a:ext>
            </a:extLst>
          </p:cNvPr>
          <p:cNvCxnSpPr/>
          <p:nvPr/>
        </p:nvCxnSpPr>
        <p:spPr bwMode="auto">
          <a:xfrm>
            <a:off x="6204012" y="5332907"/>
            <a:ext cx="35643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6E23D76-83C7-2D48-B845-0B65D3E07F3C}"/>
              </a:ext>
            </a:extLst>
          </p:cNvPr>
          <p:cNvSpPr txBox="1"/>
          <p:nvPr/>
        </p:nvSpPr>
        <p:spPr>
          <a:xfrm>
            <a:off x="8945105" y="3356992"/>
            <a:ext cx="1646605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怎么优化？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从上面抄作业</a:t>
            </a:r>
          </a:p>
        </p:txBody>
      </p:sp>
    </p:spTree>
    <p:extLst>
      <p:ext uri="{BB962C8B-B14F-4D97-AF65-F5344CB8AC3E}">
        <p14:creationId xmlns:p14="http://schemas.microsoft.com/office/powerpoint/2010/main" val="108812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9662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代码优化方向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3395700" y="139529"/>
            <a:ext cx="7272808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次数和层数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判断数量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 指令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FFD44D-3B78-294D-B33F-0CD3412B73E3}"/>
              </a:ext>
            </a:extLst>
          </p:cNvPr>
          <p:cNvSpPr txBox="1"/>
          <p:nvPr/>
        </p:nvSpPr>
        <p:spPr>
          <a:xfrm>
            <a:off x="263352" y="1552487"/>
            <a:ext cx="11328677" cy="56569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Row +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 +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   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E23D76-83C7-2D48-B845-0B65D3E07F3C}"/>
              </a:ext>
            </a:extLst>
          </p:cNvPr>
          <p:cNvSpPr txBox="1"/>
          <p:nvPr/>
        </p:nvSpPr>
        <p:spPr>
          <a:xfrm>
            <a:off x="8945105" y="3356992"/>
            <a:ext cx="1646605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还能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优化么？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952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9662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代码优化方向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3395700" y="139529"/>
            <a:ext cx="7272808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次数和层数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判断数量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 指令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FFD44D-3B78-294D-B33F-0CD3412B73E3}"/>
              </a:ext>
            </a:extLst>
          </p:cNvPr>
          <p:cNvSpPr txBox="1"/>
          <p:nvPr/>
        </p:nvSpPr>
        <p:spPr>
          <a:xfrm>
            <a:off x="263352" y="1552487"/>
            <a:ext cx="11328677" cy="56569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Row +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 +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   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strike="sng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strike="sng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altLang="zh-CN" sz="1600" strike="sngStrike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endParaRPr lang="en-US" altLang="zh-CN" sz="1600" strike="sng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strike="sng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E23D76-83C7-2D48-B845-0B65D3E07F3C}"/>
              </a:ext>
            </a:extLst>
          </p:cNvPr>
          <p:cNvSpPr txBox="1"/>
          <p:nvPr/>
        </p:nvSpPr>
        <p:spPr>
          <a:xfrm>
            <a:off x="8945105" y="3356992"/>
            <a:ext cx="2684709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if-else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能不能优化掉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？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8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9662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代码优化方向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3395700" y="139529"/>
            <a:ext cx="7272808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次数和层数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判断数量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 指令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FFD44D-3B78-294D-B33F-0CD3412B73E3}"/>
              </a:ext>
            </a:extLst>
          </p:cNvPr>
          <p:cNvSpPr txBox="1"/>
          <p:nvPr/>
        </p:nvSpPr>
        <p:spPr>
          <a:xfrm>
            <a:off x="263352" y="1552487"/>
            <a:ext cx="11328677" cy="35886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Row +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 +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}</a:t>
            </a:r>
          </a:p>
          <a:p>
            <a:pPr algn="l"/>
            <a:r>
              <a:rPr lang="zh-CN" altLang="en-US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b="1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b="1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</a:t>
            </a:r>
          </a:p>
          <a:p>
            <a:pPr algn="l"/>
            <a:r>
              <a:rPr lang="zh-CN" altLang="en-US" sz="1600" b="1" dirty="0">
                <a:solidFill>
                  <a:srgbClr val="000000"/>
                </a:solidFill>
                <a:latin typeface="Menlo" panose="020B0609030804020204" pitchFamily="49" charset="0"/>
              </a:rPr>
              <a:t>          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1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OwnSide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altLang="zh-CN" sz="1600" b="1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: </a:t>
            </a: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E23D76-83C7-2D48-B845-0B65D3E07F3C}"/>
              </a:ext>
            </a:extLst>
          </p:cNvPr>
          <p:cNvSpPr txBox="1"/>
          <p:nvPr/>
        </p:nvSpPr>
        <p:spPr>
          <a:xfrm>
            <a:off x="8945105" y="3356992"/>
            <a:ext cx="3108543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优化成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条件传送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可不可以？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90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9662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代码优化方向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3395700" y="139529"/>
            <a:ext cx="7272808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次数和层数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判断数量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 指令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FFD44D-3B78-294D-B33F-0CD3412B73E3}"/>
              </a:ext>
            </a:extLst>
          </p:cNvPr>
          <p:cNvSpPr txBox="1"/>
          <p:nvPr/>
        </p:nvSpPr>
        <p:spPr>
          <a:xfrm>
            <a:off x="263352" y="1552487"/>
            <a:ext cx="11328677" cy="358867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Row +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 +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}</a:t>
            </a:r>
          </a:p>
          <a:p>
            <a:pPr algn="l"/>
            <a:r>
              <a:rPr lang="zh-CN" altLang="en-US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IsInRange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b="1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b="1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(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altLang="zh-CN" sz="1600" b="1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: </a:t>
            </a: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</a:t>
            </a: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IsInRange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</a:t>
            </a:r>
            <a:r>
              <a:rPr lang="en-US" altLang="zh-CN" sz="1600" b="1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OwnSide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E23D76-83C7-2D48-B845-0B65D3E07F3C}"/>
              </a:ext>
            </a:extLst>
          </p:cNvPr>
          <p:cNvSpPr txBox="1"/>
          <p:nvPr/>
        </p:nvSpPr>
        <p:spPr>
          <a:xfrm>
            <a:off x="6293527" y="3212976"/>
            <a:ext cx="5301451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假设可以编译器可以自行优化，最好自己写汇编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还有没有优化可能？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5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9662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代码优化方向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3395700" y="139529"/>
            <a:ext cx="7272808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次数和层数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判断数量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 指令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FFD44D-3B78-294D-B33F-0CD3412B73E3}"/>
              </a:ext>
            </a:extLst>
          </p:cNvPr>
          <p:cNvSpPr txBox="1"/>
          <p:nvPr/>
        </p:nvSpPr>
        <p:spPr>
          <a:xfrm>
            <a:off x="263352" y="1552487"/>
            <a:ext cx="11328677" cy="44750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b="1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b="1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方括号要基址变址寻找地址</a:t>
            </a:r>
            <a:endParaRPr lang="en-US" altLang="zh-CN" sz="1600" b="1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b="1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b="1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Row +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Col +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zh-CN" altLang="en-US" sz="16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US" altLang="zh-CN" sz="16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IsInRange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: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IsInRange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0941EF-C100-B947-BC50-7F75D6E8A0F1}"/>
              </a:ext>
            </a:extLst>
          </p:cNvPr>
          <p:cNvSpPr txBox="1"/>
          <p:nvPr/>
        </p:nvSpPr>
        <p:spPr>
          <a:xfrm>
            <a:off x="318532" y="6162898"/>
            <a:ext cx="9627957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zh-CN" sz="1800" b="1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还有没有优化可能？降维会不会直接提高性能？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98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9662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代码优化方向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3395700" y="139529"/>
            <a:ext cx="7272808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次数和层数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判断数量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 指令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FFD44D-3B78-294D-B33F-0CD3412B73E3}"/>
              </a:ext>
            </a:extLst>
          </p:cNvPr>
          <p:cNvSpPr txBox="1"/>
          <p:nvPr/>
        </p:nvSpPr>
        <p:spPr>
          <a:xfrm>
            <a:off x="263352" y="1552487"/>
            <a:ext cx="11328677" cy="329320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CurrentPos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Pos +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CurrentPos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zh-CN" altLang="en-US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CurrentPos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CurrentPos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US" altLang="zh-CN" sz="16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IsInRange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CurrentPos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?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: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IsInRange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CurrentPos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0941EF-C100-B947-BC50-7F75D6E8A0F1}"/>
              </a:ext>
            </a:extLst>
          </p:cNvPr>
          <p:cNvSpPr txBox="1"/>
          <p:nvPr/>
        </p:nvSpPr>
        <p:spPr>
          <a:xfrm>
            <a:off x="3539716" y="5551956"/>
            <a:ext cx="4673074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天花板了？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能不能抬高天花板？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35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14465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程序 </a:t>
            </a:r>
            <a:r>
              <a:rPr kumimoji="0" lang="en-US" altLang="zh-CN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4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算法 </a:t>
            </a:r>
            <a:r>
              <a:rPr kumimoji="0" lang="en-US" altLang="zh-CN" sz="4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+</a:t>
            </a:r>
            <a:r>
              <a:rPr kumimoji="0" lang="zh-CN" altLang="en-US" sz="40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数据结构</a:t>
            </a:r>
            <a:endParaRPr kumimoji="0" lang="en-US" altLang="zh-CN" sz="40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sz="4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二进制棋盘</a:t>
            </a: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92601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27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343433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91585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二进制棋盘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位操作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443372" y="1520788"/>
            <a:ext cx="7272808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没有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次数和层数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没有 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判断数量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没有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 指令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1A3816-28F6-4A47-A2B8-2309FA307CDA}"/>
              </a:ext>
            </a:extLst>
          </p:cNvPr>
          <p:cNvSpPr txBox="1"/>
          <p:nvPr/>
        </p:nvSpPr>
        <p:spPr>
          <a:xfrm>
            <a:off x="443372" y="1069506"/>
            <a:ext cx="1146468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目标：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3EA02C-4112-BD4C-A138-13E06E63B9AF}"/>
              </a:ext>
            </a:extLst>
          </p:cNvPr>
          <p:cNvSpPr txBox="1"/>
          <p:nvPr/>
        </p:nvSpPr>
        <p:spPr>
          <a:xfrm>
            <a:off x="445751" y="3429000"/>
            <a:ext cx="1787669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方案选择：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07B908-1B47-F649-A712-D7270865CD12}"/>
              </a:ext>
            </a:extLst>
          </p:cNvPr>
          <p:cNvSpPr txBox="1"/>
          <p:nvPr/>
        </p:nvSpPr>
        <p:spPr>
          <a:xfrm>
            <a:off x="2386742" y="3357485"/>
            <a:ext cx="7272808" cy="92980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每个格子，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几个状态？需要几个位？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个格子，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需要多少字节？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8AD4F0-4F84-A84E-9E05-2B7BAB5C0C27}"/>
              </a:ext>
            </a:extLst>
          </p:cNvPr>
          <p:cNvSpPr txBox="1"/>
          <p:nvPr/>
        </p:nvSpPr>
        <p:spPr>
          <a:xfrm>
            <a:off x="764540" y="4169912"/>
            <a:ext cx="5244306" cy="18716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l">
              <a:lnSpc>
                <a:spcPct val="150000"/>
              </a:lnSpc>
              <a:buClr>
                <a:srgbClr val="6B0874"/>
              </a:buClr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方案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位无符号整数，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棋盘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上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半部分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位无符号整数，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棋盘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下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半部分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每个格子：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00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10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11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，选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个表示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652950-1F12-7947-9A85-F5C792D54079}"/>
              </a:ext>
            </a:extLst>
          </p:cNvPr>
          <p:cNvSpPr txBox="1"/>
          <p:nvPr/>
        </p:nvSpPr>
        <p:spPr>
          <a:xfrm>
            <a:off x="6528048" y="4169912"/>
            <a:ext cx="5244306" cy="18716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1" rtlCol="0">
            <a:spAutoFit/>
          </a:bodyPr>
          <a:lstStyle/>
          <a:p>
            <a:pPr algn="l">
              <a:lnSpc>
                <a:spcPct val="150000"/>
              </a:lnSpc>
              <a:buClr>
                <a:srgbClr val="6B0874"/>
              </a:buClr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方案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位无符号整数，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白子</a:t>
            </a:r>
            <a:endParaRPr kumimoji="0" lang="en-US" altLang="zh-CN" sz="1800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64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位无符号整数，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表示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黑子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每个格子：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无子、</a:t>
            </a:r>
            <a:r>
              <a:rPr kumimoji="0" lang="en-US" altLang="zh-CN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1800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有子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343433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91585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基本操作位实现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36BA70-5A58-684A-984C-184137F6FA35}"/>
              </a:ext>
            </a:extLst>
          </p:cNvPr>
          <p:cNvSpPr txBox="1"/>
          <p:nvPr/>
        </p:nvSpPr>
        <p:spPr>
          <a:xfrm>
            <a:off x="3539716" y="335449"/>
            <a:ext cx="6217920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8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5C2699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SIZE = 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8ULL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6615F6-823E-6144-B9D3-D23E85D9826C}"/>
              </a:ext>
            </a:extLst>
          </p:cNvPr>
          <p:cNvSpPr txBox="1"/>
          <p:nvPr/>
        </p:nvSpPr>
        <p:spPr>
          <a:xfrm>
            <a:off x="722203" y="1196752"/>
            <a:ext cx="9613068" cy="496751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ToBitBoard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RowNo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Row,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ColNo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Col) {</a:t>
            </a:r>
            <a:endParaRPr lang="en-US" altLang="zh-CN" sz="18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8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0x8000000000000000ULL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&gt;&gt; ( Row * </a:t>
            </a:r>
            <a:r>
              <a:rPr lang="en-US" altLang="zh-CN" sz="18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Col));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 Board,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RowNo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Row,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ColNo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Col){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Board |= 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ToBitBoard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Col);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zh-CN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Put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Board,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RowNo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Row,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ColNo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Col,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  <a:endParaRPr lang="en-US" altLang="zh-CN" sz="18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Board |= </a:t>
            </a:r>
            <a:r>
              <a:rPr lang="en-US" altLang="zh-CN" sz="18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ToBitBoard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Col);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algn="l"/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b="1" dirty="0">
                <a:solidFill>
                  <a:srgbClr val="0F68A0"/>
                </a:solidFill>
                <a:latin typeface="Menlo" panose="020B0609030804020204" pitchFamily="49" charset="0"/>
              </a:rPr>
              <a:t>????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8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8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~(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4956A2-6378-6841-897B-0B0559E56946}"/>
              </a:ext>
            </a:extLst>
          </p:cNvPr>
          <p:cNvSpPr txBox="1"/>
          <p:nvPr/>
        </p:nvSpPr>
        <p:spPr>
          <a:xfrm>
            <a:off x="5915980" y="3299118"/>
            <a:ext cx="3626314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两种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Put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，哪个好？为什么？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D8EC86-BCEC-D241-B4A1-CDA850238886}"/>
              </a:ext>
            </a:extLst>
          </p:cNvPr>
          <p:cNvSpPr txBox="1"/>
          <p:nvPr/>
        </p:nvSpPr>
        <p:spPr>
          <a:xfrm>
            <a:off x="5915980" y="1808820"/>
            <a:ext cx="3416320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这个乘法快不快？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为什么？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80D7ACD-210A-6340-A2FE-46BB226453E5}"/>
              </a:ext>
            </a:extLst>
          </p:cNvPr>
          <p:cNvSpPr txBox="1"/>
          <p:nvPr/>
        </p:nvSpPr>
        <p:spPr>
          <a:xfrm>
            <a:off x="5915980" y="5601539"/>
            <a:ext cx="2608406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这个函数在做什么？</a:t>
            </a:r>
          </a:p>
        </p:txBody>
      </p:sp>
    </p:spTree>
    <p:extLst>
      <p:ext uri="{BB962C8B-B14F-4D97-AF65-F5344CB8AC3E}">
        <p14:creationId xmlns:p14="http://schemas.microsoft.com/office/powerpoint/2010/main" val="36854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D48CE6-F8C4-344E-AE75-8DD6D7BE8E7D}"/>
              </a:ext>
            </a:extLst>
          </p:cNvPr>
          <p:cNvSpPr txBox="1"/>
          <p:nvPr/>
        </p:nvSpPr>
        <p:spPr>
          <a:xfrm>
            <a:off x="1838128" y="3075057"/>
            <a:ext cx="8515745" cy="7078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黑白棋（</a:t>
            </a:r>
            <a:r>
              <a:rPr kumimoji="0" lang="en-US" altLang="zh-CN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Othello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kumimoji="0" lang="en-US" altLang="zh-CN" sz="4000" b="1" spc="100" dirty="0" err="1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Reversi</a:t>
            </a:r>
            <a:r>
              <a:rPr kumimoji="0" lang="zh-CN" altLang="en-US" sz="4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endParaRPr kumimoji="0" lang="zh-CN" altLang="en-US" sz="4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灯片编号占位符 15">
            <a:extLst>
              <a:ext uri="{FF2B5EF4-FFF2-40B4-BE49-F238E27FC236}">
                <a16:creationId xmlns:a16="http://schemas.microsoft.com/office/drawing/2014/main" id="{733C308F-F895-E741-9335-CABE925EB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21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343433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91585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基本操作位实现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6615F6-823E-6144-B9D3-D23E85D9826C}"/>
              </a:ext>
            </a:extLst>
          </p:cNvPr>
          <p:cNvSpPr txBox="1"/>
          <p:nvPr/>
        </p:nvSpPr>
        <p:spPr>
          <a:xfrm>
            <a:off x="722202" y="1196752"/>
            <a:ext cx="10702389" cy="27022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Board){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Board = ((Board&gt;&gt;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 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0x5555555555555555ULL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(Board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0x5555555555555555ULL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Board = ((Board&gt;&gt;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 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0x3333333333333333ULL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(Board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0x3333333333333333ULL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Board = ((Board&gt;&gt;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 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0x0f0f0f0f0f0f0f0fULL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(Board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0x0f0f0f0f0f0f0f0fULL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Board = ((Board&gt;&gt;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 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0x00ff00ff00ff00ffULL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(Board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0x00ff00ff00ff00ffULL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Board = ((Board&gt;&gt;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0x0000ffff0000ffffULL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(Board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0x0000ffff0000ffffULL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Board = ((Board&gt;&gt;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32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0x00000000ffffffffULL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(Board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0x00000000ffffffffULL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&gt;(Board);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D8EC86-BCEC-D241-B4A1-CDA850238886}"/>
              </a:ext>
            </a:extLst>
          </p:cNvPr>
          <p:cNvSpPr txBox="1"/>
          <p:nvPr/>
        </p:nvSpPr>
        <p:spPr>
          <a:xfrm>
            <a:off x="722202" y="4365104"/>
            <a:ext cx="3147015" cy="1546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数子函数算法如何理解？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性能为什么会很高？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还有没有优化可能性？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02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3434334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91585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基本操作位实现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6615F6-823E-6144-B9D3-D23E85D9826C}"/>
              </a:ext>
            </a:extLst>
          </p:cNvPr>
          <p:cNvSpPr txBox="1"/>
          <p:nvPr/>
        </p:nvSpPr>
        <p:spPr>
          <a:xfrm>
            <a:off x="722202" y="1196752"/>
            <a:ext cx="10702389" cy="27022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Board){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Board = ((Board&gt;&gt;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 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0x5555555555555555ULL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(Board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0x5555555555555555ULL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Board = ((Board&gt;&gt;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 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0x3333333333333333ULL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(Board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0x3333333333333333ULL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Board = ((Board&gt;&gt;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 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0x0f0f0f0f0f0f0f0fULL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(Board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0x0f0f0f0f0f0f0f0fULL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Board = ((Board&gt;&gt;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 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0x00ff00ff00ff00ffULL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(Board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0x00ff00ff00ff00ffULL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Board = ((Board&gt;&gt;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16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0x0000ffff0000ffffULL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(Board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0x0000ffff0000ffffULL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Board = ((Board&gt;&gt;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32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zh-CN" sz="1600" strike="sng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</a:t>
            </a:r>
            <a:r>
              <a:rPr lang="en-US" altLang="zh-CN" sz="1600" strike="sngStrike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0x00000000ffffffffULL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(Board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0x00000000ffffffffULL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  <a:endParaRPr lang="en-US" altLang="zh-CN" sz="1600" dirty="0">
              <a:solidFill>
                <a:srgbClr val="1C00CF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static_cast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&gt;(Board);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D8EC86-BCEC-D241-B4A1-CDA850238886}"/>
              </a:ext>
            </a:extLst>
          </p:cNvPr>
          <p:cNvSpPr txBox="1"/>
          <p:nvPr/>
        </p:nvSpPr>
        <p:spPr>
          <a:xfrm>
            <a:off x="722202" y="4365104"/>
            <a:ext cx="3147015" cy="154600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数子函数算法如何理解？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性能为什么会很高？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还有没有优化可能性？</a:t>
            </a:r>
            <a:endParaRPr kumimoji="0" lang="zh-CN" altLang="en-US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00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EDDA184-F5C7-5D48-ACD0-7E8FE4D25A36}"/>
              </a:ext>
            </a:extLst>
          </p:cNvPr>
          <p:cNvSpPr txBox="1"/>
          <p:nvPr/>
        </p:nvSpPr>
        <p:spPr>
          <a:xfrm>
            <a:off x="587388" y="1052073"/>
            <a:ext cx="10261140" cy="565693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PotentialFlipsLeft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//Mask = 0x7E7E7E7E7E7E7E7EULL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//01111110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//01111110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//01111110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//01111110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//01111110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//01111110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//01111110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//01111110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0x7E7E7E7E7E7E7E7EULL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36863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316788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最精华的可翻子计算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D8EC86-BCEC-D241-B4A1-CDA850238886}"/>
              </a:ext>
            </a:extLst>
          </p:cNvPr>
          <p:cNvSpPr txBox="1"/>
          <p:nvPr/>
        </p:nvSpPr>
        <p:spPr>
          <a:xfrm>
            <a:off x="7852218" y="1736812"/>
            <a:ext cx="4134465" cy="468532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原理：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找到所有黑子右侧的白子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-&gt;PF</a:t>
            </a:r>
          </a:p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PF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|=PF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右侧的白子</a:t>
            </a:r>
            <a:endParaRPr kumimoji="0" lang="en-US" altLang="zh-CN" sz="2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问：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Mask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作用是什么？</a:t>
            </a:r>
            <a:endParaRPr kumimoji="0" lang="en-US" altLang="zh-CN" sz="2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为什么右移</a:t>
            </a:r>
            <a:r>
              <a:rPr kumimoji="0" lang="en-US" altLang="zh-CN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0" lang="zh-CN" altLang="en-US" sz="20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位？</a:t>
            </a:r>
            <a:endParaRPr kumimoji="0" lang="en-US" altLang="zh-CN" sz="20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为什么执行</a:t>
            </a:r>
            <a:r>
              <a:rPr kumimoji="0" lang="en-US" altLang="zh-CN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6</a:t>
            </a: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次右移？</a:t>
            </a:r>
            <a:endParaRPr kumimoji="0" lang="en-US" altLang="zh-CN" sz="2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这种思路可否扩展到其他方向？</a:t>
            </a:r>
            <a:endParaRPr kumimoji="0" lang="en-US" altLang="zh-CN" sz="2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0" lang="zh-CN" altLang="en-US" sz="20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如何扩展？哪些代码要变？</a:t>
            </a:r>
            <a:endParaRPr kumimoji="0" lang="en-US" altLang="zh-CN" sz="20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FAAD60-FAD9-FA4D-A9D8-A38775C49FAD}"/>
              </a:ext>
            </a:extLst>
          </p:cNvPr>
          <p:cNvSpPr txBox="1"/>
          <p:nvPr/>
        </p:nvSpPr>
        <p:spPr>
          <a:xfrm>
            <a:off x="4259796" y="403187"/>
            <a:ext cx="5301451" cy="369332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找到全盘中，潜在的往左侧产生翻转的对方棋子</a:t>
            </a:r>
          </a:p>
        </p:txBody>
      </p:sp>
    </p:spTree>
    <p:extLst>
      <p:ext uri="{BB962C8B-B14F-4D97-AF65-F5344CB8AC3E}">
        <p14:creationId xmlns:p14="http://schemas.microsoft.com/office/powerpoint/2010/main" val="341700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36863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316788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最最精华的元编程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A91E2B-FB24-DF44-A588-C63B6CB108DF}"/>
              </a:ext>
            </a:extLst>
          </p:cNvPr>
          <p:cNvSpPr txBox="1"/>
          <p:nvPr/>
        </p:nvSpPr>
        <p:spPr>
          <a:xfrm>
            <a:off x="263352" y="1016732"/>
            <a:ext cx="8100900" cy="573695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Mask,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ShiftToLeft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 algn="l"/>
            <a:r>
              <a:rPr lang="en-US" altLang="zh-CN" sz="1400" b="1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constexpr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4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Mask;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b="1" dirty="0" err="1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constexpr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ShiftToLeft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&amp;=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&lt;&lt;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&amp;=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MaskedOpp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&amp; (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&gt;&gt;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ShiftCount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PotentialFlips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EB611-F5D3-3543-9C27-58BCCD2F92B3}"/>
              </a:ext>
            </a:extLst>
          </p:cNvPr>
          <p:cNvSpPr txBox="1"/>
          <p:nvPr/>
        </p:nvSpPr>
        <p:spPr>
          <a:xfrm>
            <a:off x="7625261" y="1808820"/>
            <a:ext cx="4326826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编译时，根据模板实例化参数生成代码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甚至，编译时可完成特定计算</a:t>
            </a:r>
            <a:endParaRPr kumimoji="0" lang="zh-CN" altLang="en-US" sz="1800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679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36863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316788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最最精华的元编程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08F327-633E-A445-AB85-C49A4D3B91D7}"/>
              </a:ext>
            </a:extLst>
          </p:cNvPr>
          <p:cNvSpPr txBox="1"/>
          <p:nvPr/>
        </p:nvSpPr>
        <p:spPr>
          <a:xfrm>
            <a:off x="479376" y="1088740"/>
            <a:ext cx="10297144" cy="944874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PotentialFlipsLeft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0x7E7E7E7E7E7E7E7EULL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PotentialFlipsRight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0x7E7E7E7E7E7E7E7EULL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PotentialFlipsUp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0x00FFFFFFFFFFFF00ULL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PotentialFlipsDown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zh-CN" altLang="en-US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0x00FFFFFFFFFFFF00ULL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PotentialFlipsLeftUp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0x007E7E7E7E7E7E00ULL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PotentialFlipsLeftDown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0x007E7E7E7E7E7E00ULL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PotentialFlipsRightUp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endParaRPr lang="en-US" altLang="zh-CN" sz="16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0x007E7E7E7E7E7E00ULL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PotentialFlipsRightDown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0x007E7E7E7E7E7E00ULL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737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08F327-633E-A445-AB85-C49A4D3B91D7}"/>
              </a:ext>
            </a:extLst>
          </p:cNvPr>
          <p:cNvSpPr txBox="1"/>
          <p:nvPr/>
        </p:nvSpPr>
        <p:spPr>
          <a:xfrm>
            <a:off x="479376" y="-2635364"/>
            <a:ext cx="10297144" cy="944874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PotentialFlipsLeft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0x7E7E7E7E7E7E7E7EULL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PotentialFlipsRight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0x7E7E7E7E7E7E7E7EULL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PotentialFlipsUp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0x00FFFFFFFFFFFF00ULL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PotentialFlipsDown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zh-CN" altLang="en-US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0x00FFFFFFFFFFFF00ULL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PotentialFlipsLeftUp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0x007E7E7E7E7E7E00ULL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PotentialFlipsLeftDown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0x007E7E7E7E7E7E00ULL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PotentialFlipsRightUp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endParaRPr lang="en-US" altLang="zh-CN" sz="16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0x007E7E7E7E7E7E00ULL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PotentialFlipsRightDown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BitBoard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MaskShift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0x007E7E7E7E7E7E00ULL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368636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316788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最最精华的元编程</a:t>
            </a:r>
          </a:p>
        </p:txBody>
      </p:sp>
    </p:spTree>
    <p:extLst>
      <p:ext uri="{BB962C8B-B14F-4D97-AF65-F5344CB8AC3E}">
        <p14:creationId xmlns:p14="http://schemas.microsoft.com/office/powerpoint/2010/main" val="56381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6BF123-B442-6849-B6AE-C73F52DEB5A4}"/>
              </a:ext>
            </a:extLst>
          </p:cNvPr>
          <p:cNvSpPr txBox="1"/>
          <p:nvPr/>
        </p:nvSpPr>
        <p:spPr>
          <a:xfrm>
            <a:off x="3579927" y="6145411"/>
            <a:ext cx="5032147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30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感谢各位专家！敬请批评指正！</a:t>
            </a:r>
            <a:endParaRPr kumimoji="0" lang="zh-CN" altLang="en-US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B5DAF2-DCD8-C744-B3C9-01986423A753}"/>
              </a:ext>
            </a:extLst>
          </p:cNvPr>
          <p:cNvSpPr txBox="1"/>
          <p:nvPr/>
        </p:nvSpPr>
        <p:spPr>
          <a:xfrm>
            <a:off x="9153391" y="465799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前沿知识与科学精神并重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战略眼光与家国情怀兼具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融入学生与团队思政建设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FFD82-6E35-814D-AF95-A975A02B437F}"/>
              </a:ext>
            </a:extLst>
          </p:cNvPr>
          <p:cNvSpPr txBox="1"/>
          <p:nvPr/>
        </p:nvSpPr>
        <p:spPr>
          <a:xfrm>
            <a:off x="9153391" y="401246"/>
            <a:ext cx="2703249" cy="125528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瞄准脑解析前沿科学问题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开展基础性深入交叉研究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服务世界级一流学科建设</a:t>
            </a:r>
            <a:endParaRPr lang="en-US" altLang="zh-CN" sz="1600" spc="12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10828A-80D1-3546-B0AD-955C5F6E0A74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0" y="2924944"/>
            <a:ext cx="7200800" cy="1116764"/>
          </a:xfrm>
          <a:prstGeom prst="rect">
            <a:avLst/>
          </a:prstGeom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ts val="6700"/>
              </a:lnSpc>
            </a:pPr>
            <a:r>
              <a:rPr lang="zh-CN" altLang="en-US" sz="4400" kern="0" spc="200" dirty="0">
                <a:solidFill>
                  <a:srgbClr val="6A087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下次见</a:t>
            </a:r>
            <a:endParaRPr lang="en-US" altLang="zh-CN" sz="2800" b="0" kern="0" spc="200" dirty="0">
              <a:solidFill>
                <a:srgbClr val="6A087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23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28220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17637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规则和限制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80D1F3-BB70-5F42-8D03-EA73DCFC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26" y="2039321"/>
            <a:ext cx="2772308" cy="277230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975AA5D-5CB5-B945-B086-638E6F8B91F1}"/>
              </a:ext>
            </a:extLst>
          </p:cNvPr>
          <p:cNvSpPr txBox="1"/>
          <p:nvPr/>
        </p:nvSpPr>
        <p:spPr>
          <a:xfrm>
            <a:off x="1102166" y="1511825"/>
            <a:ext cx="1476686" cy="46166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8×8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棋盘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EDCE4B-515E-9B44-9CFC-4629BFAFE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163" y="2039321"/>
            <a:ext cx="2772308" cy="27723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D5F8AB-0A81-DA48-A579-D76434924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39321"/>
            <a:ext cx="2779357" cy="27793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C2041B-F5EB-1B4D-8364-B24214A4626E}"/>
              </a:ext>
            </a:extLst>
          </p:cNvPr>
          <p:cNvSpPr txBox="1"/>
          <p:nvPr/>
        </p:nvSpPr>
        <p:spPr>
          <a:xfrm>
            <a:off x="1243546" y="4904418"/>
            <a:ext cx="825867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初始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黑先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03002C-469B-324D-BBCD-A8AFC61C1C41}"/>
              </a:ext>
            </a:extLst>
          </p:cNvPr>
          <p:cNvSpPr txBox="1"/>
          <p:nvPr/>
        </p:nvSpPr>
        <p:spPr>
          <a:xfrm>
            <a:off x="3515182" y="4899246"/>
            <a:ext cx="2108269" cy="17912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落子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空</a:t>
            </a:r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格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夹住对方棋子</a:t>
            </a:r>
            <a:endParaRPr kumimoji="0" lang="en-US" altLang="zh-CN" b="1" spc="1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能落必落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20CD72A-B34A-264F-9D40-F6DCF84FBBEA}"/>
              </a:ext>
            </a:extLst>
          </p:cNvPr>
          <p:cNvSpPr txBox="1"/>
          <p:nvPr/>
        </p:nvSpPr>
        <p:spPr>
          <a:xfrm>
            <a:off x="6752144" y="4905752"/>
            <a:ext cx="1467068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翻子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被夹变色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6CFFB3-FB98-4D47-9834-00E79CA1C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5885" y="2039321"/>
            <a:ext cx="2772308" cy="277230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930C3E4-F40E-894F-9F66-194F51AA4E4B}"/>
              </a:ext>
            </a:extLst>
          </p:cNvPr>
          <p:cNvSpPr txBox="1"/>
          <p:nvPr/>
        </p:nvSpPr>
        <p:spPr>
          <a:xfrm>
            <a:off x="9668505" y="4905761"/>
            <a:ext cx="1467068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翻子方向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8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向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269EB41-8D52-284A-A9A5-0B34A804F059}"/>
              </a:ext>
            </a:extLst>
          </p:cNvPr>
          <p:cNvSpPr>
            <a:spLocks noChangeAspect="1"/>
          </p:cNvSpPr>
          <p:nvPr/>
        </p:nvSpPr>
        <p:spPr bwMode="auto">
          <a:xfrm>
            <a:off x="9821022" y="3753036"/>
            <a:ext cx="252000" cy="25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E5F556B-4D8C-E94B-9511-12D1AEE2B4A2}"/>
              </a:ext>
            </a:extLst>
          </p:cNvPr>
          <p:cNvSpPr>
            <a:spLocks noChangeAspect="1"/>
          </p:cNvSpPr>
          <p:nvPr/>
        </p:nvSpPr>
        <p:spPr bwMode="auto">
          <a:xfrm>
            <a:off x="9516380" y="3753036"/>
            <a:ext cx="252000" cy="25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B57D00D-B6EA-B140-8382-4E6916C90D95}"/>
              </a:ext>
            </a:extLst>
          </p:cNvPr>
          <p:cNvSpPr>
            <a:spLocks noChangeAspect="1"/>
          </p:cNvSpPr>
          <p:nvPr/>
        </p:nvSpPr>
        <p:spPr bwMode="auto">
          <a:xfrm>
            <a:off x="10126676" y="4041068"/>
            <a:ext cx="252000" cy="25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1620B34-E22A-E845-982C-D21C9FD95E69}"/>
              </a:ext>
            </a:extLst>
          </p:cNvPr>
          <p:cNvSpPr>
            <a:spLocks noChangeAspect="1"/>
          </p:cNvSpPr>
          <p:nvPr/>
        </p:nvSpPr>
        <p:spPr bwMode="auto">
          <a:xfrm>
            <a:off x="9816458" y="3453970"/>
            <a:ext cx="252000" cy="25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90B0539-DE2A-8E40-9355-E515FA89DD0B}"/>
              </a:ext>
            </a:extLst>
          </p:cNvPr>
          <p:cNvSpPr>
            <a:spLocks noChangeAspect="1"/>
          </p:cNvSpPr>
          <p:nvPr/>
        </p:nvSpPr>
        <p:spPr bwMode="auto">
          <a:xfrm>
            <a:off x="9821022" y="3154904"/>
            <a:ext cx="252000" cy="25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4B64FDF-8960-3346-960B-872D175F1A3F}"/>
              </a:ext>
            </a:extLst>
          </p:cNvPr>
          <p:cNvSpPr>
            <a:spLocks noChangeAspect="1"/>
          </p:cNvSpPr>
          <p:nvPr/>
        </p:nvSpPr>
        <p:spPr bwMode="auto">
          <a:xfrm>
            <a:off x="9516380" y="3448918"/>
            <a:ext cx="252000" cy="25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282206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1763728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规则和限制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C2041B-F5EB-1B4D-8364-B24214A4626E}"/>
              </a:ext>
            </a:extLst>
          </p:cNvPr>
          <p:cNvSpPr txBox="1"/>
          <p:nvPr/>
        </p:nvSpPr>
        <p:spPr>
          <a:xfrm>
            <a:off x="713616" y="5581666"/>
            <a:ext cx="4993675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无法落子，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PASS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，换对方下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白棋落子并翻子后，黑棋无处落子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FD64DE-453D-8E48-B61A-FF18FC77EBEB}"/>
              </a:ext>
            </a:extLst>
          </p:cNvPr>
          <p:cNvGrpSpPr/>
          <p:nvPr/>
        </p:nvGrpSpPr>
        <p:grpSpPr>
          <a:xfrm>
            <a:off x="1104220" y="1102486"/>
            <a:ext cx="9983560" cy="4222921"/>
            <a:chOff x="875420" y="1102486"/>
            <a:chExt cx="9983560" cy="422292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529E6FC-952E-E244-81BD-7373C9B2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5420" y="1102486"/>
              <a:ext cx="4212468" cy="422292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B55FE53-A25C-8543-AB01-7B3D43C35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6060" y="1102486"/>
              <a:ext cx="4222920" cy="4222920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7B4C4B49-C935-C448-ABDD-53BABD5B3D6A}"/>
              </a:ext>
            </a:extLst>
          </p:cNvPr>
          <p:cNvSpPr txBox="1"/>
          <p:nvPr/>
        </p:nvSpPr>
        <p:spPr>
          <a:xfrm>
            <a:off x="7278794" y="5581665"/>
            <a:ext cx="3390672" cy="90486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双方</a:t>
            </a:r>
            <a:r>
              <a:rPr kumimoji="0" lang="en-US" altLang="zh-CN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PASS</a:t>
            </a:r>
            <a:r>
              <a:rPr kumimoji="0" lang="zh-CN" altLang="en-US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或 下满</a:t>
            </a:r>
            <a:endParaRPr kumimoji="0" lang="en-US" altLang="zh-CN" b="1" i="0" u="none" strike="noStrike" kern="1200" cap="none" spc="100" normalizeH="0" baseline="0" noProof="0" dirty="0">
              <a:ln>
                <a:noFill/>
              </a:ln>
              <a:solidFill>
                <a:srgbClr val="6B087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kumimoji="0" lang="zh-CN" altLang="en-US" b="1" spc="1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子多为胜，空格归多方</a:t>
            </a:r>
            <a:endParaRPr kumimoji="0" lang="zh-CN" altLang="en-US" b="1" i="0" u="none" strike="noStrike" kern="1200" cap="none" spc="10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56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9662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代码优化方向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3395700" y="139529"/>
            <a:ext cx="7272808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次数和层数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判断数量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 指令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FFD44D-3B78-294D-B33F-0CD3412B73E3}"/>
              </a:ext>
            </a:extLst>
          </p:cNvPr>
          <p:cNvSpPr txBox="1"/>
          <p:nvPr/>
        </p:nvSpPr>
        <p:spPr>
          <a:xfrm>
            <a:off x="263352" y="1844824"/>
            <a:ext cx="11328677" cy="80206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OthBoard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AnyDrctnlFlips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RowNo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Row,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ColNo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Col,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Direction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Dir,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Side)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16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Side;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[Row][Col] !=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Step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Step)][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Step++;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US" altLang="zh-CN" sz="16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先判断位置后颜色，绝对不能反，否则可能越界</a:t>
            </a:r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Step)][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50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9662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代码优化方向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3395700" y="139529"/>
            <a:ext cx="7272808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次数和层数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判断数量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 指令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FFD44D-3B78-294D-B33F-0CD3412B73E3}"/>
              </a:ext>
            </a:extLst>
          </p:cNvPr>
          <p:cNvSpPr txBox="1"/>
          <p:nvPr/>
        </p:nvSpPr>
        <p:spPr>
          <a:xfrm>
            <a:off x="263352" y="1844824"/>
            <a:ext cx="11328677" cy="80206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OthBoard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1600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AnyDrctnlFlips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RowNo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Row, 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ColNo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Col,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Direction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Dir,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Side)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  <a:endParaRPr lang="en-US" altLang="zh-CN" sz="1600" dirty="0">
              <a:solidFill>
                <a:srgbClr val="3F6E74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Side;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[Row][Col] !=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1600" dirty="0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Step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Step)][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Step++;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US" altLang="zh-CN" sz="16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effectLst/>
                <a:latin typeface="Menlo" panose="020B0609030804020204" pitchFamily="49" charset="0"/>
              </a:rPr>
              <a:t>先判断位置后颜色，绝对不能反，否则可能越界</a:t>
            </a:r>
            <a:endParaRPr lang="zh-CN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&amp;&amp;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Step)][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OwnSide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endParaRPr lang="en-US" altLang="zh-CN" sz="1600" dirty="0">
              <a:solidFill>
                <a:srgbClr val="AA0D91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E2485C8A-6602-914C-A862-BDDFCD6C5669}"/>
              </a:ext>
            </a:extLst>
          </p:cNvPr>
          <p:cNvCxnSpPr/>
          <p:nvPr/>
        </p:nvCxnSpPr>
        <p:spPr bwMode="auto">
          <a:xfrm>
            <a:off x="1631504" y="5049180"/>
            <a:ext cx="35643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87E4F47-807F-DA42-A57F-D74937942BB2}"/>
              </a:ext>
            </a:extLst>
          </p:cNvPr>
          <p:cNvCxnSpPr/>
          <p:nvPr/>
        </p:nvCxnSpPr>
        <p:spPr bwMode="auto">
          <a:xfrm>
            <a:off x="1631504" y="5337212"/>
            <a:ext cx="35643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F106AE65-4FD0-704D-B657-91689329C12C}"/>
              </a:ext>
            </a:extLst>
          </p:cNvPr>
          <p:cNvCxnSpPr/>
          <p:nvPr/>
        </p:nvCxnSpPr>
        <p:spPr bwMode="auto">
          <a:xfrm>
            <a:off x="2387588" y="5625244"/>
            <a:ext cx="35643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160F88D-F57B-8743-BC77-B53AEFFB7918}"/>
              </a:ext>
            </a:extLst>
          </p:cNvPr>
          <p:cNvCxnSpPr/>
          <p:nvPr/>
        </p:nvCxnSpPr>
        <p:spPr bwMode="auto">
          <a:xfrm>
            <a:off x="6204012" y="5625244"/>
            <a:ext cx="35643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CB5D81F-90DF-2544-9FA6-B8630802D4EF}"/>
              </a:ext>
            </a:extLst>
          </p:cNvPr>
          <p:cNvSpPr txBox="1"/>
          <p:nvPr/>
        </p:nvSpPr>
        <p:spPr>
          <a:xfrm>
            <a:off x="7104112" y="3518245"/>
            <a:ext cx="2844316" cy="13111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同一函数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多次重复调用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，每次循环值相同，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多次循环值不同。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超哪些方向优化？</a:t>
            </a:r>
          </a:p>
        </p:txBody>
      </p:sp>
    </p:spTree>
    <p:extLst>
      <p:ext uri="{BB962C8B-B14F-4D97-AF65-F5344CB8AC3E}">
        <p14:creationId xmlns:p14="http://schemas.microsoft.com/office/powerpoint/2010/main" val="53320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9662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代码优化方向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3395700" y="139529"/>
            <a:ext cx="7272808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次数和层数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判断数量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 指令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FFD44D-3B78-294D-B33F-0CD3412B73E3}"/>
              </a:ext>
            </a:extLst>
          </p:cNvPr>
          <p:cNvSpPr txBox="1"/>
          <p:nvPr/>
        </p:nvSpPr>
        <p:spPr>
          <a:xfrm>
            <a:off x="227348" y="2059218"/>
            <a:ext cx="11328677" cy="329320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Step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Step++;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US" altLang="zh-CN" sz="16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E2485C8A-6602-914C-A862-BDDFCD6C5669}"/>
              </a:ext>
            </a:extLst>
          </p:cNvPr>
          <p:cNvCxnSpPr/>
          <p:nvPr/>
        </p:nvCxnSpPr>
        <p:spPr bwMode="auto">
          <a:xfrm>
            <a:off x="2920108" y="2636912"/>
            <a:ext cx="35643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87E4F47-807F-DA42-A57F-D74937942BB2}"/>
              </a:ext>
            </a:extLst>
          </p:cNvPr>
          <p:cNvCxnSpPr/>
          <p:nvPr/>
        </p:nvCxnSpPr>
        <p:spPr bwMode="auto">
          <a:xfrm>
            <a:off x="2920108" y="2924944"/>
            <a:ext cx="35643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F106AE65-4FD0-704D-B657-91689329C12C}"/>
              </a:ext>
            </a:extLst>
          </p:cNvPr>
          <p:cNvCxnSpPr/>
          <p:nvPr/>
        </p:nvCxnSpPr>
        <p:spPr bwMode="auto">
          <a:xfrm>
            <a:off x="2920108" y="4689140"/>
            <a:ext cx="35643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160F88D-F57B-8743-BC77-B53AEFFB7918}"/>
              </a:ext>
            </a:extLst>
          </p:cNvPr>
          <p:cNvCxnSpPr/>
          <p:nvPr/>
        </p:nvCxnSpPr>
        <p:spPr bwMode="auto">
          <a:xfrm>
            <a:off x="2920108" y="4977172"/>
            <a:ext cx="356439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CB5D81F-90DF-2544-9FA6-B8630802D4EF}"/>
              </a:ext>
            </a:extLst>
          </p:cNvPr>
          <p:cNvSpPr txBox="1"/>
          <p:nvPr/>
        </p:nvSpPr>
        <p:spPr>
          <a:xfrm>
            <a:off x="7284132" y="3717032"/>
            <a:ext cx="4068452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每次循环，从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，到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还有没有优化可能？</a:t>
            </a:r>
          </a:p>
        </p:txBody>
      </p:sp>
    </p:spTree>
    <p:extLst>
      <p:ext uri="{BB962C8B-B14F-4D97-AF65-F5344CB8AC3E}">
        <p14:creationId xmlns:p14="http://schemas.microsoft.com/office/powerpoint/2010/main" val="209295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9662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代码优化方向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3395700" y="139529"/>
            <a:ext cx="7272808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次数和层数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判断数量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 指令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FFD44D-3B78-294D-B33F-0CD3412B73E3}"/>
              </a:ext>
            </a:extLst>
          </p:cNvPr>
          <p:cNvSpPr txBox="1"/>
          <p:nvPr/>
        </p:nvSpPr>
        <p:spPr>
          <a:xfrm>
            <a:off x="191345" y="3564791"/>
            <a:ext cx="6768752" cy="329320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Step = </a:t>
            </a:r>
            <a:r>
              <a:rPr lang="en-US" altLang="zh-CN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Step++;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(Row, Dir, Step);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sz="1600" dirty="0" err="1">
                <a:solidFill>
                  <a:srgbClr val="26474B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(Col, Dir, Step);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US" altLang="zh-CN" sz="16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B86A14-3D3F-BD4B-B401-77BC44187F80}"/>
              </a:ext>
            </a:extLst>
          </p:cNvPr>
          <p:cNvSpPr txBox="1"/>
          <p:nvPr/>
        </p:nvSpPr>
        <p:spPr>
          <a:xfrm>
            <a:off x="731404" y="1496342"/>
            <a:ext cx="9763642" cy="206210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OthBoard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1600" b="1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GetCurrentRow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1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RowNo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RowBase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b="1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Direction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Dir, </a:t>
            </a: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Step) {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RowBase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altLang="zh-CN" sz="1600" b="1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b="1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Step;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b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inline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OthBoard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altLang="zh-CN" sz="1600" b="1" dirty="0" err="1">
                <a:solidFill>
                  <a:srgbClr val="0F68A0"/>
                </a:solidFill>
                <a:effectLst/>
                <a:latin typeface="Menlo" panose="020B0609030804020204" pitchFamily="49" charset="0"/>
              </a:rPr>
              <a:t>GetCurrentCol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sz="1600" b="1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ColNo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ColBase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zh-CN" sz="1600" b="1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Direction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Dir, </a:t>
            </a: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Step) {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b="1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ColBase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altLang="zh-CN" sz="1600" b="1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b="1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Step;</a:t>
            </a:r>
          </a:p>
          <a:p>
            <a:pPr algn="l"/>
            <a:r>
              <a:rPr lang="en-US" altLang="zh-CN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CA55D9-4365-644C-A0A6-7A25ABF3C650}"/>
              </a:ext>
            </a:extLst>
          </p:cNvPr>
          <p:cNvSpPr txBox="1"/>
          <p:nvPr/>
        </p:nvSpPr>
        <p:spPr>
          <a:xfrm>
            <a:off x="7288769" y="4761148"/>
            <a:ext cx="4068452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没有函数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了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还有没有优化可能？</a:t>
            </a:r>
          </a:p>
        </p:txBody>
      </p:sp>
    </p:spTree>
    <p:extLst>
      <p:ext uri="{BB962C8B-B14F-4D97-AF65-F5344CB8AC3E}">
        <p14:creationId xmlns:p14="http://schemas.microsoft.com/office/powerpoint/2010/main" val="69794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>
            <a:extLst>
              <a:ext uri="{FF2B5EF4-FFF2-40B4-BE49-F238E27FC236}">
                <a16:creationId xmlns:a16="http://schemas.microsoft.com/office/drawing/2014/main" id="{8A065136-296D-AD48-BCE5-AC4419E0C041}"/>
              </a:ext>
            </a:extLst>
          </p:cNvPr>
          <p:cNvSpPr/>
          <p:nvPr/>
        </p:nvSpPr>
        <p:spPr bwMode="auto">
          <a:xfrm>
            <a:off x="-182650" y="335449"/>
            <a:ext cx="2966282" cy="510778"/>
          </a:xfrm>
          <a:prstGeom prst="roundRect">
            <a:avLst/>
          </a:prstGeom>
          <a:solidFill>
            <a:srgbClr val="6A08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/>
            <a:endParaRPr lang="zh-CN" altLang="en-US">
              <a:ea typeface="宋体" charset="-122"/>
            </a:endParaRPr>
          </a:p>
        </p:txBody>
      </p:sp>
      <p:sp>
        <p:nvSpPr>
          <p:cNvPr id="72" name="标题 1">
            <a:extLst>
              <a:ext uri="{FF2B5EF4-FFF2-40B4-BE49-F238E27FC236}">
                <a16:creationId xmlns:a16="http://schemas.microsoft.com/office/drawing/2014/main" id="{37F71723-31F1-F749-A0D5-37B608DBCEF5}"/>
              </a:ext>
            </a:extLst>
          </p:cNvPr>
          <p:cNvSpPr txBox="1">
            <a:spLocks/>
          </p:cNvSpPr>
          <p:nvPr/>
        </p:nvSpPr>
        <p:spPr bwMode="auto">
          <a:xfrm>
            <a:off x="335828" y="335826"/>
            <a:ext cx="244780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代码优化方向</a:t>
            </a:r>
          </a:p>
        </p:txBody>
      </p:sp>
      <p:sp>
        <p:nvSpPr>
          <p:cNvPr id="17" name="灯片编号占位符 15">
            <a:extLst>
              <a:ext uri="{FF2B5EF4-FFF2-40B4-BE49-F238E27FC236}">
                <a16:creationId xmlns:a16="http://schemas.microsoft.com/office/drawing/2014/main" id="{92D1E2B2-F458-4056-8114-A590BB95E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5894" y="6492875"/>
            <a:ext cx="506254" cy="365125"/>
          </a:xfrm>
        </p:spPr>
        <p:txBody>
          <a:bodyPr/>
          <a:lstStyle/>
          <a:p>
            <a:fld id="{DA2EEF94-6574-7D41-A2C1-D5B1CF1F6BB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9BB39E-7B83-1E48-968E-B72214253924}"/>
              </a:ext>
            </a:extLst>
          </p:cNvPr>
          <p:cNvSpPr txBox="1"/>
          <p:nvPr/>
        </p:nvSpPr>
        <p:spPr>
          <a:xfrm>
            <a:off x="3395700" y="139529"/>
            <a:ext cx="7272808" cy="140070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numCol="2" rtlCol="0">
            <a:spAutoFit/>
          </a:bodyPr>
          <a:lstStyle/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循环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次数和层数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分支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判断数量</a:t>
            </a:r>
            <a:endParaRPr kumimoji="0" lang="en-US" altLang="zh-CN" sz="1800" b="1" spc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en-US" altLang="zh-CN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消除 高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延迟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计算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减少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函数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6B08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</a:t>
            </a:r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次数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6B0874"/>
              </a:buClr>
              <a:buFont typeface="Wingdings" pitchFamily="2" charset="2"/>
              <a:buChar char="n"/>
            </a:pP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提高 指令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并行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</a:t>
            </a:r>
            <a:endParaRPr kumimoji="0" lang="en-US" altLang="zh-CN" sz="1800" b="1" i="0" u="none" strike="noStrike" kern="1200" cap="none" spc="1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FFD44D-3B78-294D-B33F-0CD3412B73E3}"/>
              </a:ext>
            </a:extLst>
          </p:cNvPr>
          <p:cNvSpPr txBox="1"/>
          <p:nvPr/>
        </p:nvSpPr>
        <p:spPr>
          <a:xfrm>
            <a:off x="520017" y="2384884"/>
            <a:ext cx="6768752" cy="329320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strike="sngStrike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strike="sng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Step = </a:t>
            </a:r>
            <a:r>
              <a:rPr lang="en-US" altLang="zh-CN" sz="1600" strike="sngStrike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zh-CN" sz="1600" strike="sng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Row +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</a:t>
            </a:r>
            <a:r>
              <a:rPr lang="zh-CN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 +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SIZE</a:t>
            </a:r>
            <a:endParaRPr lang="en-US" altLang="zh-CN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&amp;&amp;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OppSide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FlipCount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strike="sng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Step++;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CurrentRow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RowOffset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zh-CN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CurrentCol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US" altLang="zh-CN" sz="1600" dirty="0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NBHS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[Dir].</a:t>
            </a:r>
            <a:r>
              <a:rPr lang="en-US" altLang="zh-CN" sz="1600" dirty="0" err="1">
                <a:solidFill>
                  <a:srgbClr val="3F6E74"/>
                </a:solidFill>
                <a:effectLst/>
                <a:latin typeface="Menlo" panose="020B0609030804020204" pitchFamily="49" charset="0"/>
              </a:rPr>
              <a:t>ColOffset</a:t>
            </a:r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  <a:endParaRPr lang="en-US" altLang="zh-CN" sz="1600" dirty="0">
              <a:solidFill>
                <a:srgbClr val="0074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CA55D9-4365-644C-A0A6-7A25ABF3C650}"/>
              </a:ext>
            </a:extLst>
          </p:cNvPr>
          <p:cNvSpPr txBox="1"/>
          <p:nvPr/>
        </p:nvSpPr>
        <p:spPr>
          <a:xfrm>
            <a:off x="7464152" y="3680622"/>
            <a:ext cx="4068452" cy="70173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只有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加法</a:t>
            </a:r>
            <a:r>
              <a:rPr kumimoji="0" lang="zh-CN" altLang="en-US" sz="1800" b="1" spc="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，没有</a:t>
            </a:r>
            <a:r>
              <a:rPr kumimoji="0" lang="zh-CN" altLang="en-US" sz="1800" b="1" spc="100" dirty="0">
                <a:solidFill>
                  <a:srgbClr val="6B087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乘法</a:t>
            </a:r>
            <a:endParaRPr kumimoji="0" lang="en-US" altLang="zh-CN" sz="1800" b="1" spc="100" dirty="0">
              <a:solidFill>
                <a:srgbClr val="6B087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algn="l"/>
            <a:r>
              <a:rPr kumimoji="0" lang="zh-CN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还有没有优化可能？</a:t>
            </a:r>
          </a:p>
        </p:txBody>
      </p:sp>
    </p:spTree>
    <p:extLst>
      <p:ext uri="{BB962C8B-B14F-4D97-AF65-F5344CB8AC3E}">
        <p14:creationId xmlns:p14="http://schemas.microsoft.com/office/powerpoint/2010/main" val="245247013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0" scaled="1"/>
          <a:tileRect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  <a:txDef>
      <a:spPr>
        <a:noFill/>
        <a:ln w="25400" cap="flat" cmpd="sng" algn="ctr">
          <a:noFill/>
          <a:prstDash val="solid"/>
        </a:ln>
        <a:effectLst/>
      </a:spPr>
      <a:bodyPr wrap="square">
        <a:spAutoFit/>
      </a:bodyPr>
      <a:lstStyle>
        <a:defPPr algn="l">
          <a:defRPr kumimoji="0" sz="1800" b="0" i="0" u="none" strike="noStrike" kern="1200" cap="none" spc="10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Times New Roman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60692</TotalTime>
  <Words>3474</Words>
  <Application>Microsoft Office PowerPoint</Application>
  <PresentationFormat>宽屏</PresentationFormat>
  <Paragraphs>531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黑体</vt:lpstr>
      <vt:lpstr>微软雅黑</vt:lpstr>
      <vt:lpstr>微软雅黑</vt:lpstr>
      <vt:lpstr>Arial</vt:lpstr>
      <vt:lpstr>Arial Black</vt:lpstr>
      <vt:lpstr>Menlo</vt:lpstr>
      <vt:lpstr>Times New Roman</vt:lpstr>
      <vt:lpstr>Wingdings</vt:lpstr>
      <vt:lpstr>默认设计模板</vt:lpstr>
      <vt:lpstr>计算机原理与系统 14 期中总结—上限极高的作业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clc</dc:creator>
  <cp:lastModifiedBy>pengcheng</cp:lastModifiedBy>
  <cp:revision>3356</cp:revision>
  <cp:lastPrinted>2019-07-03T00:25:39Z</cp:lastPrinted>
  <dcterms:modified xsi:type="dcterms:W3CDTF">2022-06-29T03:57:55Z</dcterms:modified>
</cp:coreProperties>
</file>