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07" r:id="rId2"/>
    <p:sldId id="1232" r:id="rId3"/>
    <p:sldId id="1215" r:id="rId4"/>
    <p:sldId id="1233" r:id="rId5"/>
    <p:sldId id="1236" r:id="rId6"/>
    <p:sldId id="1234" r:id="rId7"/>
    <p:sldId id="1237" r:id="rId8"/>
    <p:sldId id="1238" r:id="rId9"/>
    <p:sldId id="1239" r:id="rId10"/>
    <p:sldId id="1240" r:id="rId11"/>
    <p:sldId id="1241" r:id="rId12"/>
    <p:sldId id="1242" r:id="rId13"/>
    <p:sldId id="1243" r:id="rId14"/>
    <p:sldId id="1244" r:id="rId15"/>
    <p:sldId id="1245" r:id="rId16"/>
    <p:sldId id="380" r:id="rId17"/>
    <p:sldId id="381" r:id="rId18"/>
    <p:sldId id="382" r:id="rId19"/>
    <p:sldId id="383" r:id="rId20"/>
    <p:sldId id="388" r:id="rId21"/>
    <p:sldId id="396" r:id="rId22"/>
    <p:sldId id="397" r:id="rId23"/>
    <p:sldId id="399" r:id="rId24"/>
    <p:sldId id="261" r:id="rId25"/>
    <p:sldId id="938" r:id="rId26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7F7F"/>
    <a:srgbClr val="005493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50" autoAdjust="0"/>
    <p:restoredTop sz="96405" autoAdjust="0"/>
  </p:normalViewPr>
  <p:slideViewPr>
    <p:cSldViewPr>
      <p:cViewPr varScale="1">
        <p:scale>
          <a:sx n="117" d="100"/>
          <a:sy n="117" d="100"/>
        </p:scale>
        <p:origin x="176" y="384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3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68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12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704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5802313" y="6745288"/>
            <a:ext cx="44323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75" tIns="48288" rIns="96575" bIns="48288" anchor="b"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D32FE35-2DB7-43DE-87A7-342D0ADD4602}" type="slidenum">
              <a:rPr kumimoji="1" lang="zh-CN" altLang="en-US" sz="1300">
                <a:latin typeface="Times New Roman" panose="02020603050405020304" pitchFamily="18" charset="0"/>
              </a:rPr>
              <a:pPr algn="r" eaLnBrk="1" hangingPunct="1"/>
              <a:t>21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2337" cy="2662237"/>
          </a:xfrm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763" y="3370263"/>
            <a:ext cx="8193087" cy="319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75" tIns="48288" rIns="96575" bIns="48288"/>
          <a:lstStyle/>
          <a:p>
            <a:pPr eaLnBrk="1" hangingPunct="1"/>
            <a:r>
              <a:rPr lang="zh-CN" altLang="en-US"/>
              <a:t>参考阅读材料</a:t>
            </a:r>
            <a:r>
              <a:rPr lang="en-US" altLang="zh-CN"/>
              <a:t>2.3</a:t>
            </a:r>
            <a:r>
              <a:rPr lang="zh-CN" altLang="en-US"/>
              <a:t>中的介绍</a:t>
            </a:r>
          </a:p>
        </p:txBody>
      </p:sp>
    </p:spTree>
    <p:extLst>
      <p:ext uri="{BB962C8B-B14F-4D97-AF65-F5344CB8AC3E}">
        <p14:creationId xmlns:p14="http://schemas.microsoft.com/office/powerpoint/2010/main" val="2442105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 txBox="1">
            <a:spLocks noGrp="1" noChangeArrowheads="1"/>
          </p:cNvSpPr>
          <p:nvPr/>
        </p:nvSpPr>
        <p:spPr bwMode="auto">
          <a:xfrm>
            <a:off x="5802313" y="6745288"/>
            <a:ext cx="44323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75" tIns="48288" rIns="96575" bIns="48288" anchor="b"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ECC6DCB-D19D-4425-8AB2-D62B98CC1616}" type="slidenum">
              <a:rPr kumimoji="1" lang="zh-CN" altLang="en-US" sz="1300">
                <a:latin typeface="Times New Roman" panose="02020603050405020304" pitchFamily="18" charset="0"/>
              </a:rPr>
              <a:pPr algn="r" eaLnBrk="1" hangingPunct="1"/>
              <a:t>23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2337" cy="2662237"/>
          </a:xfrm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838" y="3371850"/>
            <a:ext cx="7500937" cy="31956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75" tIns="48288" rIns="96575" bIns="48288"/>
          <a:lstStyle/>
          <a:p>
            <a:pPr eaLnBrk="1" hangingPunct="1"/>
            <a:r>
              <a:rPr lang="zh-CN" altLang="en-US"/>
              <a:t>从该存储器的结构可以理解为什么要规定数据对齐存放。例如，一个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int</a:t>
            </a:r>
            <a:r>
              <a:rPr lang="zh-CN" altLang="en-US"/>
              <a:t>型数据若存放在第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11</a:t>
            </a:r>
            <a:r>
              <a:rPr lang="zh-CN" altLang="en-US"/>
              <a:t>这</a:t>
            </a:r>
            <a:r>
              <a:rPr lang="en-US" altLang="zh-CN"/>
              <a:t>4</a:t>
            </a:r>
            <a:r>
              <a:rPr lang="zh-CN" altLang="en-US"/>
              <a:t>个单元，则需要访问几次内存？若存放在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这</a:t>
            </a:r>
            <a:r>
              <a:rPr lang="en-US" altLang="zh-CN"/>
              <a:t>4</a:t>
            </a:r>
            <a:r>
              <a:rPr lang="zh-CN" altLang="en-US"/>
              <a:t>个单元，则需要访问几次内存？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5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1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5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8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40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69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0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9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http://news.mydrivers.com/pages/images/20040311155720_14678.jp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342" y="2200589"/>
            <a:ext cx="11845316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内存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层级结构与局部性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39021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9" y="319412"/>
            <a:ext cx="187174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局部性举例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DE4D33F-3C08-6A4D-A240-8BAEAA99DCCE}"/>
              </a:ext>
            </a:extLst>
          </p:cNvPr>
          <p:cNvSpPr txBox="1"/>
          <p:nvPr/>
        </p:nvSpPr>
        <p:spPr>
          <a:xfrm>
            <a:off x="6276020" y="543393"/>
            <a:ext cx="4680520" cy="2156871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3820" algn="l">
              <a:spcBef>
                <a:spcPts val="114"/>
              </a:spcBef>
            </a:pP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sum =</a:t>
            </a:r>
            <a:r>
              <a:rPr b="1" spc="-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41655" marR="131445" indent="-457834" algn="l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for (i = 0; i &lt; n; </a:t>
            </a:r>
            <a:r>
              <a:rPr b="1" spc="-5" dirty="0" err="1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++)</a:t>
            </a:r>
            <a:r>
              <a:rPr lang="en-US" altLang="zh-CN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</a:p>
          <a:p>
            <a:pPr marL="541655" marR="131445" indent="-457834" algn="l"/>
            <a:r>
              <a:rPr lang="zh-CN" alt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   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sum +=</a:t>
            </a:r>
            <a:r>
              <a:rPr b="1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a[</a:t>
            </a:r>
            <a:r>
              <a:rPr b="1" spc="-5" dirty="0" err="1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];</a:t>
            </a:r>
            <a:endParaRPr lang="en-US" b="1" spc="-5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41655" marR="131445" indent="-457834" algn="l"/>
            <a:r>
              <a:rPr lang="en-US" altLang="zh-CN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4455" algn="l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b="1"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sum;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158D867-6E57-264E-A35C-FEFBAE7CE13A}"/>
              </a:ext>
            </a:extLst>
          </p:cNvPr>
          <p:cNvSpPr txBox="1"/>
          <p:nvPr/>
        </p:nvSpPr>
        <p:spPr>
          <a:xfrm>
            <a:off x="1018214" y="1719981"/>
            <a:ext cx="237871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l">
              <a:lnSpc>
                <a:spcPct val="150000"/>
              </a:lnSpc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对数据的引用</a:t>
            </a:r>
            <a:endParaRPr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E6A3CEB0-228A-014F-8904-A21E60D25EBB}"/>
              </a:ext>
            </a:extLst>
          </p:cNvPr>
          <p:cNvSpPr txBox="1"/>
          <p:nvPr/>
        </p:nvSpPr>
        <p:spPr>
          <a:xfrm>
            <a:off x="1475414" y="2150257"/>
            <a:ext cx="5825994" cy="1721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 algn="l">
              <a:lnSpc>
                <a:spcPct val="150000"/>
              </a:lnSpc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顺序访问数组元素</a:t>
            </a:r>
            <a:endParaRPr lang="en-US" altLang="zh-CN" spc="-5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5080" algn="l">
              <a:lnSpc>
                <a:spcPct val="150000"/>
              </a:lnSpc>
              <a:buClr>
                <a:srgbClr val="8D171A"/>
              </a:buClr>
              <a:buSzPct val="110000"/>
              <a:tabLst>
                <a:tab pos="299085" algn="l"/>
                <a:tab pos="299720" algn="l"/>
              </a:tabLst>
            </a:pPr>
            <a:r>
              <a:rPr lang="en-US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	</a:t>
            </a:r>
            <a:r>
              <a:rPr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lang="zh-CN" altLang="en-US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步长为</a:t>
            </a:r>
            <a:r>
              <a:rPr lang="en-US" altLang="zh-CN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r>
              <a:rPr lang="zh-CN" altLang="en-US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的引用模式</a:t>
            </a:r>
            <a:r>
              <a:rPr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</a:p>
          <a:p>
            <a:pPr marL="299085" indent="-286385" algn="l">
              <a:lnSpc>
                <a:spcPct val="150000"/>
              </a:lnSpc>
              <a:spcBef>
                <a:spcPts val="39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变量</a:t>
            </a:r>
            <a:r>
              <a:rPr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sum</a:t>
            </a:r>
            <a:r>
              <a:rPr lang="zh-CN" altLang="en-US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在每次循环迭代中被引用一次</a:t>
            </a:r>
            <a:endParaRPr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3447D97B-4BFB-AC4D-8BAB-0A5BFCA58FD0}"/>
              </a:ext>
            </a:extLst>
          </p:cNvPr>
          <p:cNvSpPr txBox="1"/>
          <p:nvPr/>
        </p:nvSpPr>
        <p:spPr>
          <a:xfrm>
            <a:off x="1018214" y="4302415"/>
            <a:ext cx="315722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l">
              <a:lnSpc>
                <a:spcPct val="150000"/>
              </a:lnSpc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对指令的引用</a:t>
            </a:r>
            <a:endParaRPr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6A25F5C0-334E-D54F-BA4C-0462D013B474}"/>
              </a:ext>
            </a:extLst>
          </p:cNvPr>
          <p:cNvSpPr txBox="1"/>
          <p:nvPr/>
        </p:nvSpPr>
        <p:spPr>
          <a:xfrm>
            <a:off x="1565251" y="5009846"/>
            <a:ext cx="4001135" cy="1102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 algn="l">
              <a:lnSpc>
                <a:spcPct val="150000"/>
              </a:lnSpc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顺序读取指令</a:t>
            </a:r>
            <a:endParaRPr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299085" indent="-286385" algn="l">
              <a:lnSpc>
                <a:spcPct val="150000"/>
              </a:lnSpc>
              <a:spcBef>
                <a:spcPts val="480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重复循环执行</a:t>
            </a:r>
            <a:r>
              <a:rPr lang="en-US" altLang="zh-CN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for</a:t>
            </a:r>
            <a:r>
              <a:rPr lang="zh-CN" altLang="en-US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循环体</a:t>
            </a:r>
            <a:endParaRPr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859ABF9-37F1-8E4E-B3CA-59B54D20A2C7}"/>
              </a:ext>
            </a:extLst>
          </p:cNvPr>
          <p:cNvSpPr txBox="1"/>
          <p:nvPr/>
        </p:nvSpPr>
        <p:spPr>
          <a:xfrm>
            <a:off x="7301408" y="2915402"/>
            <a:ext cx="2189480" cy="956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>
              <a:lnSpc>
                <a:spcPct val="126299"/>
              </a:lnSpc>
            </a:pP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空间局部性</a:t>
            </a:r>
            <a:r>
              <a:rPr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 </a:t>
            </a:r>
            <a:endParaRPr lang="en-US" sz="2400" b="1" spc="-35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5080" algn="l">
              <a:lnSpc>
                <a:spcPct val="126299"/>
              </a:lnSpc>
            </a:pPr>
            <a:r>
              <a:rPr lang="zh-CN" altLang="en-US" sz="2400" b="1" spc="-3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时间局部性</a:t>
            </a:r>
            <a:endParaRPr sz="2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34BFF221-474B-514B-BC0B-C02665243C15}"/>
              </a:ext>
            </a:extLst>
          </p:cNvPr>
          <p:cNvSpPr txBox="1"/>
          <p:nvPr/>
        </p:nvSpPr>
        <p:spPr>
          <a:xfrm>
            <a:off x="7301408" y="4996629"/>
            <a:ext cx="2189480" cy="1111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>
              <a:lnSpc>
                <a:spcPct val="150000"/>
              </a:lnSpc>
            </a:pP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空间局部性</a:t>
            </a:r>
            <a:r>
              <a:rPr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 </a:t>
            </a:r>
            <a:endParaRPr lang="en-US" sz="2400" b="1" spc="-5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5080" algn="l">
              <a:lnSpc>
                <a:spcPct val="150000"/>
              </a:lnSpc>
            </a:pPr>
            <a:r>
              <a:rPr lang="zh-CN" altLang="en-US" sz="2400" b="1" spc="-3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时间局部性</a:t>
            </a:r>
            <a:endParaRPr sz="2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050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36863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06109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对局部性的定型评价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C069B6A4-7DE5-6A4C-A1E8-A5360F1E361F}"/>
              </a:ext>
            </a:extLst>
          </p:cNvPr>
          <p:cNvSpPr txBox="1"/>
          <p:nvPr/>
        </p:nvSpPr>
        <p:spPr>
          <a:xfrm>
            <a:off x="270915" y="1052736"/>
            <a:ext cx="11921085" cy="1222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>
              <a:lnSpc>
                <a:spcPct val="150000"/>
              </a:lnSpc>
              <a:buClr>
                <a:srgbClr val="8D171A"/>
              </a:buClr>
              <a:buSzPct val="58333"/>
              <a:tabLst>
                <a:tab pos="355600" algn="l"/>
              </a:tabLst>
            </a:pPr>
            <a:r>
              <a:rPr lang="en-US" b="1" spc="-5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技能</a:t>
            </a:r>
            <a:r>
              <a:rPr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 </a:t>
            </a:r>
            <a:r>
              <a:rPr lang="zh-CN" altLang="en-US" sz="24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能够查看程序代码并对程序局部性有定性的认识，是专业程序员的一项关键技能。</a:t>
            </a:r>
            <a:endParaRPr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marL="12700" marR="197485" algn="l">
              <a:lnSpc>
                <a:spcPct val="150000"/>
              </a:lnSpc>
              <a:spcBef>
                <a:spcPts val="1445"/>
              </a:spcBef>
              <a:buClr>
                <a:srgbClr val="8D171A"/>
              </a:buClr>
              <a:buSzPct val="58333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问题</a:t>
            </a:r>
            <a:r>
              <a:rPr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 </a:t>
            </a:r>
            <a:r>
              <a:rPr lang="zh-CN" altLang="en-US" sz="24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关于数组 </a:t>
            </a:r>
            <a:r>
              <a:rPr lang="en-US" altLang="zh-CN" sz="24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</a:t>
            </a:r>
            <a:r>
              <a:rPr lang="zh-CN" altLang="en-US" sz="24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，</a:t>
            </a:r>
            <a:r>
              <a:rPr lang="zh-CN" altLang="en-US" sz="24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函数</a:t>
            </a:r>
            <a:r>
              <a:rPr lang="en-US" altLang="zh-CN" sz="2400" b="1" spc="-1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sum_array_rows</a:t>
            </a:r>
            <a:r>
              <a:rPr lang="zh-CN" altLang="en-US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具有良好的局部性吗？</a:t>
            </a:r>
            <a:endParaRPr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0FAB8EBE-1C9B-DB42-802E-3CE315CE87F9}"/>
              </a:ext>
            </a:extLst>
          </p:cNvPr>
          <p:cNvSpPr txBox="1"/>
          <p:nvPr/>
        </p:nvSpPr>
        <p:spPr>
          <a:xfrm>
            <a:off x="2960163" y="2622983"/>
            <a:ext cx="6271673" cy="3920047"/>
          </a:xfrm>
          <a:prstGeom prst="rect">
            <a:avLst/>
          </a:prstGeom>
          <a:solidFill>
            <a:srgbClr val="F6F4BD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78105" algn="l">
              <a:spcBef>
                <a:spcPts val="40"/>
              </a:spcBef>
            </a:pP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int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sum_array_rows(int</a:t>
            </a:r>
            <a:r>
              <a:rPr b="1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a[M][N])</a:t>
            </a:r>
            <a:r>
              <a:rPr lang="zh-CN" altLang="en-US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25475" algn="l"/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int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i, j,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sum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b="1" spc="-1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8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70940" marR="99060" indent="-546100" algn="l"/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for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(i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0;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i &lt;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M; </a:t>
            </a:r>
            <a:r>
              <a:rPr b="1" spc="-10" dirty="0" err="1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++)</a:t>
            </a:r>
            <a:r>
              <a:rPr lang="en-US" altLang="zh-CN" b="1" spc="-1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</a:p>
          <a:p>
            <a:pPr marL="1170940" marR="99060" indent="-546100" algn="l"/>
            <a:r>
              <a:rPr lang="zh-CN" altLang="en-US" b="1" spc="-10" dirty="0">
                <a:solidFill>
                  <a:prstClr val="black"/>
                </a:solidFill>
                <a:latin typeface="Courier New"/>
                <a:cs typeface="Courier New"/>
              </a:rPr>
              <a:t> 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  for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(j =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0;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j &lt;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N;</a:t>
            </a:r>
            <a:r>
              <a:rPr b="1" spc="-17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 err="1">
                <a:solidFill>
                  <a:prstClr val="black"/>
                </a:solidFill>
                <a:latin typeface="Courier New"/>
                <a:cs typeface="Courier New"/>
              </a:rPr>
              <a:t>j++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lang="zh-CN" altLang="en-US" b="1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altLang="zh-CN" b="1" spc="-1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lang="en-US" altLang="zh-CN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70940" marR="99060" indent="-546100" algn="l"/>
            <a:r>
              <a:rPr lang="zh-CN" altLang="en-US" b="1" spc="-10" dirty="0">
                <a:solidFill>
                  <a:prstClr val="black"/>
                </a:solidFill>
                <a:latin typeface="Courier New"/>
                <a:cs typeface="Courier New"/>
              </a:rPr>
              <a:t>       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sum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+=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a[i][j]; </a:t>
            </a:r>
            <a:endParaRPr lang="en-US" b="1" spc="-1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25475" marR="643255" indent="754063" algn="l"/>
            <a:r>
              <a:rPr lang="en-US" altLang="zh-CN" b="1" spc="-1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</a:p>
          <a:p>
            <a:pPr marL="625475" marR="643255" indent="44450" algn="l"/>
            <a:r>
              <a:rPr lang="en-US" altLang="zh-CN" b="1" spc="-1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</a:p>
          <a:p>
            <a:pPr marL="625475" marR="643255" indent="44450" algn="l"/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b="1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sum;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8105" algn="l"/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846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36863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06109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对局部性的定型评价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C069B6A4-7DE5-6A4C-A1E8-A5360F1E361F}"/>
              </a:ext>
            </a:extLst>
          </p:cNvPr>
          <p:cNvSpPr txBox="1"/>
          <p:nvPr/>
        </p:nvSpPr>
        <p:spPr>
          <a:xfrm>
            <a:off x="270915" y="1052736"/>
            <a:ext cx="11921085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>
              <a:lnSpc>
                <a:spcPct val="150000"/>
              </a:lnSpc>
              <a:buClr>
                <a:srgbClr val="8D171A"/>
              </a:buClr>
              <a:buSzPct val="58333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问题</a:t>
            </a:r>
            <a:r>
              <a:rPr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 </a:t>
            </a:r>
            <a:r>
              <a:rPr lang="zh-CN" altLang="en-US" sz="24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关于数组 </a:t>
            </a:r>
            <a:r>
              <a:rPr lang="en-US" altLang="zh-CN" sz="24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</a:t>
            </a:r>
            <a:r>
              <a:rPr lang="zh-CN" altLang="en-US" sz="24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，</a:t>
            </a:r>
            <a:r>
              <a:rPr lang="zh-CN" altLang="en-US" sz="24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函数</a:t>
            </a:r>
            <a:r>
              <a:rPr lang="en-US" altLang="zh-CN" sz="2400" b="1" spc="-1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sum_array_rows</a:t>
            </a:r>
            <a:r>
              <a:rPr lang="zh-CN" altLang="en-US" sz="24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具有良好的局部性吗？</a:t>
            </a:r>
            <a:endParaRPr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0FAB8EBE-1C9B-DB42-802E-3CE315CE87F9}"/>
              </a:ext>
            </a:extLst>
          </p:cNvPr>
          <p:cNvSpPr txBox="1"/>
          <p:nvPr/>
        </p:nvSpPr>
        <p:spPr>
          <a:xfrm>
            <a:off x="2315580" y="2057144"/>
            <a:ext cx="6271673" cy="3920047"/>
          </a:xfrm>
          <a:prstGeom prst="rect">
            <a:avLst/>
          </a:prstGeom>
          <a:solidFill>
            <a:srgbClr val="F6F4BD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78105" algn="l">
              <a:spcBef>
                <a:spcPts val="40"/>
              </a:spcBef>
            </a:pP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int </a:t>
            </a:r>
            <a:r>
              <a:rPr b="1" spc="-10" dirty="0" err="1">
                <a:solidFill>
                  <a:prstClr val="black"/>
                </a:solidFill>
                <a:latin typeface="Courier New"/>
                <a:cs typeface="Courier New"/>
              </a:rPr>
              <a:t>sum_array_</a:t>
            </a:r>
            <a:r>
              <a:rPr lang="en-US" altLang="zh-CN" b="1" spc="-10" dirty="0" err="1">
                <a:solidFill>
                  <a:prstClr val="black"/>
                </a:solidFill>
                <a:latin typeface="Courier New"/>
                <a:cs typeface="Courier New"/>
              </a:rPr>
              <a:t>col</a:t>
            </a:r>
            <a:r>
              <a:rPr b="1" spc="-10" dirty="0" err="1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(int</a:t>
            </a:r>
            <a:r>
              <a:rPr b="1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a[M][N])</a:t>
            </a:r>
            <a:r>
              <a:rPr lang="zh-CN" altLang="en-US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25475" algn="l"/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int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i, j,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sum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b="1" spc="-1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8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70940" marR="99060" indent="-546100" algn="l"/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for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altLang="zh-CN" b="1" spc="-5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0; </a:t>
            </a:r>
            <a:r>
              <a:rPr lang="en-US" altLang="zh-CN" b="1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 &lt; </a:t>
            </a:r>
            <a:r>
              <a:rPr lang="en-US" altLang="zh-CN" b="1" spc="-10" dirty="0">
                <a:solidFill>
                  <a:prstClr val="black"/>
                </a:solidFill>
                <a:latin typeface="Courier New"/>
                <a:cs typeface="Courier New"/>
              </a:rPr>
              <a:t>N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; </a:t>
            </a:r>
            <a:r>
              <a:rPr lang="en-US" altLang="zh-CN" b="1" spc="-10" dirty="0" err="1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b="1" spc="-10" dirty="0" err="1">
                <a:solidFill>
                  <a:prstClr val="black"/>
                </a:solidFill>
                <a:latin typeface="Courier New"/>
                <a:cs typeface="Courier New"/>
              </a:rPr>
              <a:t>++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lang="en-US" altLang="zh-CN" b="1" spc="-1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</a:p>
          <a:p>
            <a:pPr marL="1170940" marR="99060" indent="-546100" algn="l"/>
            <a:r>
              <a:rPr lang="zh-CN" altLang="en-US" b="1" spc="-10" dirty="0">
                <a:solidFill>
                  <a:prstClr val="black"/>
                </a:solidFill>
                <a:latin typeface="Courier New"/>
                <a:cs typeface="Courier New"/>
              </a:rPr>
              <a:t> 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  for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altLang="zh-CN" b="1" dirty="0" err="1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 =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0; </a:t>
            </a:r>
            <a:r>
              <a:rPr lang="en-US" altLang="zh-CN" b="1" spc="-5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 &lt; </a:t>
            </a:r>
            <a:r>
              <a:rPr lang="en-US" altLang="zh-CN" b="1" spc="-10" dirty="0">
                <a:solidFill>
                  <a:prstClr val="black"/>
                </a:solidFill>
                <a:latin typeface="Courier New"/>
                <a:cs typeface="Courier New"/>
              </a:rPr>
              <a:t>M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b="1" spc="-17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altLang="zh-CN" b="1" spc="-10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++)</a:t>
            </a:r>
            <a:r>
              <a:rPr lang="zh-CN" altLang="en-US" b="1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altLang="zh-CN" b="1" spc="-1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lang="en-US" altLang="zh-CN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70940" marR="99060" indent="-546100" algn="l"/>
            <a:r>
              <a:rPr lang="zh-CN" altLang="en-US" b="1" spc="-10" dirty="0">
                <a:solidFill>
                  <a:prstClr val="black"/>
                </a:solidFill>
                <a:latin typeface="Courier New"/>
                <a:cs typeface="Courier New"/>
              </a:rPr>
              <a:t>       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sum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+=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a[i][j]; </a:t>
            </a:r>
            <a:endParaRPr lang="en-US" b="1" spc="-1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25475" marR="643255" indent="754063" algn="l"/>
            <a:r>
              <a:rPr lang="en-US" altLang="zh-CN" b="1" spc="-1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</a:p>
          <a:p>
            <a:pPr marL="625475" marR="643255" indent="44450" algn="l"/>
            <a:r>
              <a:rPr lang="en-US" altLang="zh-CN" b="1" spc="-1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</a:p>
          <a:p>
            <a:pPr marL="625475" marR="643255" indent="44450" algn="l"/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b="1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sum;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8105" algn="l"/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3430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36863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06109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对局部性的定型评价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C069B6A4-7DE5-6A4C-A1E8-A5360F1E361F}"/>
              </a:ext>
            </a:extLst>
          </p:cNvPr>
          <p:cNvSpPr txBox="1"/>
          <p:nvPr/>
        </p:nvSpPr>
        <p:spPr>
          <a:xfrm>
            <a:off x="270915" y="1052736"/>
            <a:ext cx="10145565" cy="1042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9138" marR="5080" indent="-706438" algn="l">
              <a:lnSpc>
                <a:spcPct val="150000"/>
              </a:lnSpc>
              <a:buClr>
                <a:srgbClr val="8D171A"/>
              </a:buClr>
              <a:buSzPct val="58333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问题</a:t>
            </a:r>
            <a:r>
              <a:rPr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r>
              <a:rPr lang="zh-CN" altLang="en-US" sz="24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你能改变下面函数中循环的顺序，使得它以步长为 </a:t>
            </a:r>
            <a:r>
              <a:rPr lang="en-US" altLang="zh-CN" sz="24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 </a:t>
            </a:r>
            <a:r>
              <a:rPr lang="zh-CN" altLang="en-US" sz="24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的引用模式扫描三维数组 </a:t>
            </a:r>
            <a:r>
              <a:rPr lang="en-US" altLang="zh-CN" sz="24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 (</a:t>
            </a:r>
            <a:r>
              <a:rPr lang="zh-CN" altLang="en-US" sz="24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从而函数具有良好的局部性</a:t>
            </a:r>
            <a:r>
              <a:rPr lang="en-US" altLang="zh-CN" sz="24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)?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0FC80C8-D823-B54F-A43E-B248275B12FF}"/>
              </a:ext>
            </a:extLst>
          </p:cNvPr>
          <p:cNvSpPr txBox="1"/>
          <p:nvPr/>
        </p:nvSpPr>
        <p:spPr>
          <a:xfrm>
            <a:off x="1019436" y="2307057"/>
            <a:ext cx="6278724" cy="4057649"/>
          </a:xfrm>
          <a:prstGeom prst="rect">
            <a:avLst/>
          </a:prstGeom>
          <a:solidFill>
            <a:srgbClr val="F6F4BD"/>
          </a:solidFill>
          <a:ln w="254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78105" algn="l">
              <a:spcBef>
                <a:spcPts val="45"/>
              </a:spcBef>
            </a:pP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int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sum_array_3d(int</a:t>
            </a:r>
            <a:r>
              <a:rPr b="1" spc="-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a[M][N][N])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8105" algn="l"/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25475" algn="l"/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int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i, j, k,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sum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b="1" spc="-1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algn="l">
              <a:spcBef>
                <a:spcPts val="30"/>
              </a:spcBef>
            </a:pPr>
            <a:endParaRPr sz="18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70940" marR="645795" indent="-546100" algn="l"/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for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(i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0;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i &lt;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N; i++)  for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(j =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0;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j &lt;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N;</a:t>
            </a:r>
            <a:r>
              <a:rPr b="1" spc="-17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j++)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1870" marR="98425" indent="-546100" algn="l"/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for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(k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0;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k &lt;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M;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k++) 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sum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+=</a:t>
            </a:r>
            <a:r>
              <a:rPr b="1" spc="-1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a[k][i][j];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24840" algn="l"/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b="1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sum;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8105" algn="l"/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641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469447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1759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高速缓存是基于局部性的考虑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26967D3-BAC7-E442-B396-F17CDA57AD7E}"/>
              </a:ext>
            </a:extLst>
          </p:cNvPr>
          <p:cNvSpPr/>
          <p:nvPr/>
        </p:nvSpPr>
        <p:spPr>
          <a:xfrm>
            <a:off x="4483460" y="2288019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867C12F-7F78-784C-A012-454836E03960}"/>
              </a:ext>
            </a:extLst>
          </p:cNvPr>
          <p:cNvSpPr/>
          <p:nvPr/>
        </p:nvSpPr>
        <p:spPr>
          <a:xfrm>
            <a:off x="3035660" y="3659619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618B990-0AD6-D54C-B372-783D8A015E9A}"/>
              </a:ext>
            </a:extLst>
          </p:cNvPr>
          <p:cNvSpPr/>
          <p:nvPr/>
        </p:nvSpPr>
        <p:spPr>
          <a:xfrm>
            <a:off x="3035660" y="3659619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2F783C7-D298-3D47-8935-D091C0449261}"/>
              </a:ext>
            </a:extLst>
          </p:cNvPr>
          <p:cNvSpPr/>
          <p:nvPr/>
        </p:nvSpPr>
        <p:spPr>
          <a:xfrm>
            <a:off x="3035660" y="1664804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5E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769BE594-AFC8-BB4B-8440-5D25C709A094}"/>
              </a:ext>
            </a:extLst>
          </p:cNvPr>
          <p:cNvSpPr/>
          <p:nvPr/>
        </p:nvSpPr>
        <p:spPr>
          <a:xfrm>
            <a:off x="3035660" y="1664804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A0F90FC7-3F3C-BC46-8291-AC0712A0CD7F}"/>
              </a:ext>
            </a:extLst>
          </p:cNvPr>
          <p:cNvSpPr/>
          <p:nvPr/>
        </p:nvSpPr>
        <p:spPr>
          <a:xfrm>
            <a:off x="3188060" y="3812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8E29FD25-8639-B245-A190-89DC89EA2A72}"/>
              </a:ext>
            </a:extLst>
          </p:cNvPr>
          <p:cNvSpPr/>
          <p:nvPr/>
        </p:nvSpPr>
        <p:spPr>
          <a:xfrm>
            <a:off x="3188060" y="3812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F388D154-38AC-DB45-BE74-2187C9CB1CCC}"/>
              </a:ext>
            </a:extLst>
          </p:cNvPr>
          <p:cNvSpPr/>
          <p:nvPr/>
        </p:nvSpPr>
        <p:spPr>
          <a:xfrm>
            <a:off x="4026260" y="3812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71A62FF8-5025-9143-897C-F2FE3F1A3BAD}"/>
              </a:ext>
            </a:extLst>
          </p:cNvPr>
          <p:cNvSpPr/>
          <p:nvPr/>
        </p:nvSpPr>
        <p:spPr>
          <a:xfrm>
            <a:off x="4026260" y="3812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DC8E7D06-ED6C-7B42-BEA1-101107815FF5}"/>
              </a:ext>
            </a:extLst>
          </p:cNvPr>
          <p:cNvSpPr/>
          <p:nvPr/>
        </p:nvSpPr>
        <p:spPr>
          <a:xfrm>
            <a:off x="4864460" y="3812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6BDC878D-95AF-D84B-838D-3FD15A28F9F3}"/>
              </a:ext>
            </a:extLst>
          </p:cNvPr>
          <p:cNvSpPr/>
          <p:nvPr/>
        </p:nvSpPr>
        <p:spPr>
          <a:xfrm>
            <a:off x="4864460" y="3812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F21ED632-C25F-2F47-A6E8-F3C0FFA48805}"/>
              </a:ext>
            </a:extLst>
          </p:cNvPr>
          <p:cNvSpPr/>
          <p:nvPr/>
        </p:nvSpPr>
        <p:spPr>
          <a:xfrm>
            <a:off x="5702660" y="3812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EB53A6A6-17AD-3245-8057-6A2D2D11C886}"/>
              </a:ext>
            </a:extLst>
          </p:cNvPr>
          <p:cNvSpPr/>
          <p:nvPr/>
        </p:nvSpPr>
        <p:spPr>
          <a:xfrm>
            <a:off x="5702660" y="3812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719BB8D0-FD90-AD41-A593-071F140098D5}"/>
              </a:ext>
            </a:extLst>
          </p:cNvPr>
          <p:cNvSpPr/>
          <p:nvPr/>
        </p:nvSpPr>
        <p:spPr>
          <a:xfrm>
            <a:off x="3188060" y="4193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0D90EDE1-4F77-3144-9936-DD0B3C623A0A}"/>
              </a:ext>
            </a:extLst>
          </p:cNvPr>
          <p:cNvSpPr txBox="1"/>
          <p:nvPr/>
        </p:nvSpPr>
        <p:spPr>
          <a:xfrm>
            <a:off x="3188060" y="4193019"/>
            <a:ext cx="762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16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4</a:t>
            </a:r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5" name="object 19">
            <a:extLst>
              <a:ext uri="{FF2B5EF4-FFF2-40B4-BE49-F238E27FC236}">
                <a16:creationId xmlns:a16="http://schemas.microsoft.com/office/drawing/2014/main" id="{6AB74D16-57A9-0441-8AC7-CC5CDB710391}"/>
              </a:ext>
            </a:extLst>
          </p:cNvPr>
          <p:cNvSpPr/>
          <p:nvPr/>
        </p:nvSpPr>
        <p:spPr>
          <a:xfrm>
            <a:off x="4026260" y="4193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object 20">
            <a:extLst>
              <a:ext uri="{FF2B5EF4-FFF2-40B4-BE49-F238E27FC236}">
                <a16:creationId xmlns:a16="http://schemas.microsoft.com/office/drawing/2014/main" id="{D8ED9C83-3083-0941-8DC8-65F89624C3B3}"/>
              </a:ext>
            </a:extLst>
          </p:cNvPr>
          <p:cNvSpPr/>
          <p:nvPr/>
        </p:nvSpPr>
        <p:spPr>
          <a:xfrm>
            <a:off x="4026260" y="4193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9FC59327-0DBA-B547-9B32-1624270948CA}"/>
              </a:ext>
            </a:extLst>
          </p:cNvPr>
          <p:cNvSpPr/>
          <p:nvPr/>
        </p:nvSpPr>
        <p:spPr>
          <a:xfrm>
            <a:off x="4864460" y="4193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34B58867-A7A9-664E-AD43-019D3C64F316}"/>
              </a:ext>
            </a:extLst>
          </p:cNvPr>
          <p:cNvSpPr/>
          <p:nvPr/>
        </p:nvSpPr>
        <p:spPr>
          <a:xfrm>
            <a:off x="4864460" y="4193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EDFF768D-76D5-794E-8653-1AF3F13C87E6}"/>
              </a:ext>
            </a:extLst>
          </p:cNvPr>
          <p:cNvSpPr/>
          <p:nvPr/>
        </p:nvSpPr>
        <p:spPr>
          <a:xfrm>
            <a:off x="5702660" y="4193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1A5754F2-0ECA-F34C-BF50-EF50AC161659}"/>
              </a:ext>
            </a:extLst>
          </p:cNvPr>
          <p:cNvSpPr/>
          <p:nvPr/>
        </p:nvSpPr>
        <p:spPr>
          <a:xfrm>
            <a:off x="5702660" y="4193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object 25">
            <a:extLst>
              <a:ext uri="{FF2B5EF4-FFF2-40B4-BE49-F238E27FC236}">
                <a16:creationId xmlns:a16="http://schemas.microsoft.com/office/drawing/2014/main" id="{1FBF7046-CFDC-FC4E-B29F-4ABC7857F528}"/>
              </a:ext>
            </a:extLst>
          </p:cNvPr>
          <p:cNvSpPr/>
          <p:nvPr/>
        </p:nvSpPr>
        <p:spPr>
          <a:xfrm>
            <a:off x="3188060" y="4574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519096F3-B506-BF47-A124-830B76CC1CAC}"/>
              </a:ext>
            </a:extLst>
          </p:cNvPr>
          <p:cNvSpPr/>
          <p:nvPr/>
        </p:nvSpPr>
        <p:spPr>
          <a:xfrm>
            <a:off x="3188060" y="4574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47C05564-F918-394B-BE2E-94D3870A1C89}"/>
              </a:ext>
            </a:extLst>
          </p:cNvPr>
          <p:cNvSpPr/>
          <p:nvPr/>
        </p:nvSpPr>
        <p:spPr>
          <a:xfrm>
            <a:off x="4026260" y="4574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object 28">
            <a:extLst>
              <a:ext uri="{FF2B5EF4-FFF2-40B4-BE49-F238E27FC236}">
                <a16:creationId xmlns:a16="http://schemas.microsoft.com/office/drawing/2014/main" id="{0A336E0F-0E77-7C41-ACD7-6C35BF585BB7}"/>
              </a:ext>
            </a:extLst>
          </p:cNvPr>
          <p:cNvSpPr/>
          <p:nvPr/>
        </p:nvSpPr>
        <p:spPr>
          <a:xfrm>
            <a:off x="4026260" y="4574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object 29">
            <a:extLst>
              <a:ext uri="{FF2B5EF4-FFF2-40B4-BE49-F238E27FC236}">
                <a16:creationId xmlns:a16="http://schemas.microsoft.com/office/drawing/2014/main" id="{C12B55A6-30FD-B743-9027-1AAAB70A598D}"/>
              </a:ext>
            </a:extLst>
          </p:cNvPr>
          <p:cNvSpPr/>
          <p:nvPr/>
        </p:nvSpPr>
        <p:spPr>
          <a:xfrm>
            <a:off x="4864460" y="4574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object 30">
            <a:extLst>
              <a:ext uri="{FF2B5EF4-FFF2-40B4-BE49-F238E27FC236}">
                <a16:creationId xmlns:a16="http://schemas.microsoft.com/office/drawing/2014/main" id="{27B486D4-D7C1-E348-8B71-3055C58D9AB9}"/>
              </a:ext>
            </a:extLst>
          </p:cNvPr>
          <p:cNvSpPr txBox="1"/>
          <p:nvPr/>
        </p:nvSpPr>
        <p:spPr>
          <a:xfrm>
            <a:off x="4864460" y="4574019"/>
            <a:ext cx="762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16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10</a:t>
            </a:r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7" name="object 31">
            <a:extLst>
              <a:ext uri="{FF2B5EF4-FFF2-40B4-BE49-F238E27FC236}">
                <a16:creationId xmlns:a16="http://schemas.microsoft.com/office/drawing/2014/main" id="{7A3C0179-C2C9-C44F-9969-9F62A7C823FD}"/>
              </a:ext>
            </a:extLst>
          </p:cNvPr>
          <p:cNvSpPr/>
          <p:nvPr/>
        </p:nvSpPr>
        <p:spPr>
          <a:xfrm>
            <a:off x="5702660" y="4574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object 32">
            <a:extLst>
              <a:ext uri="{FF2B5EF4-FFF2-40B4-BE49-F238E27FC236}">
                <a16:creationId xmlns:a16="http://schemas.microsoft.com/office/drawing/2014/main" id="{5A827D9E-CA74-BC4A-833B-447400E89B98}"/>
              </a:ext>
            </a:extLst>
          </p:cNvPr>
          <p:cNvSpPr/>
          <p:nvPr/>
        </p:nvSpPr>
        <p:spPr>
          <a:xfrm>
            <a:off x="5702660" y="4574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object 33">
            <a:extLst>
              <a:ext uri="{FF2B5EF4-FFF2-40B4-BE49-F238E27FC236}">
                <a16:creationId xmlns:a16="http://schemas.microsoft.com/office/drawing/2014/main" id="{AFB23F31-F614-694D-98EA-81DDF66F1016}"/>
              </a:ext>
            </a:extLst>
          </p:cNvPr>
          <p:cNvSpPr/>
          <p:nvPr/>
        </p:nvSpPr>
        <p:spPr>
          <a:xfrm>
            <a:off x="3188060" y="503241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object 34">
            <a:extLst>
              <a:ext uri="{FF2B5EF4-FFF2-40B4-BE49-F238E27FC236}">
                <a16:creationId xmlns:a16="http://schemas.microsoft.com/office/drawing/2014/main" id="{F1F6A400-CE58-4B4F-83FD-051F306E3B84}"/>
              </a:ext>
            </a:extLst>
          </p:cNvPr>
          <p:cNvSpPr/>
          <p:nvPr/>
        </p:nvSpPr>
        <p:spPr>
          <a:xfrm>
            <a:off x="3188060" y="503241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object 35">
            <a:extLst>
              <a:ext uri="{FF2B5EF4-FFF2-40B4-BE49-F238E27FC236}">
                <a16:creationId xmlns:a16="http://schemas.microsoft.com/office/drawing/2014/main" id="{A57E6123-7DFB-D142-ADFA-3587386D612E}"/>
              </a:ext>
            </a:extLst>
          </p:cNvPr>
          <p:cNvSpPr/>
          <p:nvPr/>
        </p:nvSpPr>
        <p:spPr>
          <a:xfrm>
            <a:off x="4026260" y="503241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object 36">
            <a:extLst>
              <a:ext uri="{FF2B5EF4-FFF2-40B4-BE49-F238E27FC236}">
                <a16:creationId xmlns:a16="http://schemas.microsoft.com/office/drawing/2014/main" id="{49AF00D3-B5EA-354A-96FD-E1EFB71EC0DB}"/>
              </a:ext>
            </a:extLst>
          </p:cNvPr>
          <p:cNvSpPr/>
          <p:nvPr/>
        </p:nvSpPr>
        <p:spPr>
          <a:xfrm>
            <a:off x="4026260" y="503241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object 37">
            <a:extLst>
              <a:ext uri="{FF2B5EF4-FFF2-40B4-BE49-F238E27FC236}">
                <a16:creationId xmlns:a16="http://schemas.microsoft.com/office/drawing/2014/main" id="{F6F614FF-FCF4-EA4A-9A07-F32E6649E77D}"/>
              </a:ext>
            </a:extLst>
          </p:cNvPr>
          <p:cNvSpPr txBox="1"/>
          <p:nvPr/>
        </p:nvSpPr>
        <p:spPr>
          <a:xfrm>
            <a:off x="4037940" y="3812019"/>
            <a:ext cx="75032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5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9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>
              <a:spcBef>
                <a:spcPts val="840"/>
              </a:spcBef>
            </a:pPr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13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4" name="object 38">
            <a:extLst>
              <a:ext uri="{FF2B5EF4-FFF2-40B4-BE49-F238E27FC236}">
                <a16:creationId xmlns:a16="http://schemas.microsoft.com/office/drawing/2014/main" id="{51595E83-8A70-2349-80B7-65F97A6AAEC5}"/>
              </a:ext>
            </a:extLst>
          </p:cNvPr>
          <p:cNvSpPr/>
          <p:nvPr/>
        </p:nvSpPr>
        <p:spPr>
          <a:xfrm>
            <a:off x="4864460" y="503241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object 39">
            <a:extLst>
              <a:ext uri="{FF2B5EF4-FFF2-40B4-BE49-F238E27FC236}">
                <a16:creationId xmlns:a16="http://schemas.microsoft.com/office/drawing/2014/main" id="{FD93DE93-FB59-7E48-9B69-CC65951AEBE3}"/>
              </a:ext>
            </a:extLst>
          </p:cNvPr>
          <p:cNvSpPr/>
          <p:nvPr/>
        </p:nvSpPr>
        <p:spPr>
          <a:xfrm>
            <a:off x="4864460" y="503241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object 40">
            <a:extLst>
              <a:ext uri="{FF2B5EF4-FFF2-40B4-BE49-F238E27FC236}">
                <a16:creationId xmlns:a16="http://schemas.microsoft.com/office/drawing/2014/main" id="{AEBEA1AF-BD27-F845-B4F1-34D8C468E7ED}"/>
              </a:ext>
            </a:extLst>
          </p:cNvPr>
          <p:cNvSpPr/>
          <p:nvPr/>
        </p:nvSpPr>
        <p:spPr>
          <a:xfrm>
            <a:off x="5702660" y="503241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object 41">
            <a:extLst>
              <a:ext uri="{FF2B5EF4-FFF2-40B4-BE49-F238E27FC236}">
                <a16:creationId xmlns:a16="http://schemas.microsoft.com/office/drawing/2014/main" id="{3262C835-BFC0-1F4B-BF90-D7955B5FCAD6}"/>
              </a:ext>
            </a:extLst>
          </p:cNvPr>
          <p:cNvSpPr/>
          <p:nvPr/>
        </p:nvSpPr>
        <p:spPr>
          <a:xfrm>
            <a:off x="5702660" y="503241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object 42">
            <a:extLst>
              <a:ext uri="{FF2B5EF4-FFF2-40B4-BE49-F238E27FC236}">
                <a16:creationId xmlns:a16="http://schemas.microsoft.com/office/drawing/2014/main" id="{FD0DDC29-5564-0D4B-9EE5-D56E3E7C9851}"/>
              </a:ext>
            </a:extLst>
          </p:cNvPr>
          <p:cNvSpPr txBox="1"/>
          <p:nvPr/>
        </p:nvSpPr>
        <p:spPr>
          <a:xfrm>
            <a:off x="5702660" y="3812019"/>
            <a:ext cx="7620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3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7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>
              <a:spcBef>
                <a:spcPts val="840"/>
              </a:spcBef>
            </a:pPr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11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>
              <a:spcBef>
                <a:spcPts val="840"/>
              </a:spcBef>
            </a:pPr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15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9" name="object 43">
            <a:extLst>
              <a:ext uri="{FF2B5EF4-FFF2-40B4-BE49-F238E27FC236}">
                <a16:creationId xmlns:a16="http://schemas.microsoft.com/office/drawing/2014/main" id="{0EF14AF0-3002-7443-B4DA-57017F60EE02}"/>
              </a:ext>
            </a:extLst>
          </p:cNvPr>
          <p:cNvSpPr/>
          <p:nvPr/>
        </p:nvSpPr>
        <p:spPr>
          <a:xfrm>
            <a:off x="3416660" y="5488419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object 44">
            <a:extLst>
              <a:ext uri="{FF2B5EF4-FFF2-40B4-BE49-F238E27FC236}">
                <a16:creationId xmlns:a16="http://schemas.microsoft.com/office/drawing/2014/main" id="{D3E4C079-708E-B947-85BB-D7115631ED1A}"/>
              </a:ext>
            </a:extLst>
          </p:cNvPr>
          <p:cNvSpPr txBox="1"/>
          <p:nvPr/>
        </p:nvSpPr>
        <p:spPr>
          <a:xfrm>
            <a:off x="3188060" y="1817204"/>
            <a:ext cx="762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8</a:t>
            </a:r>
            <a:endParaRPr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1" name="object 45">
            <a:extLst>
              <a:ext uri="{FF2B5EF4-FFF2-40B4-BE49-F238E27FC236}">
                <a16:creationId xmlns:a16="http://schemas.microsoft.com/office/drawing/2014/main" id="{1141E9B0-0A42-A746-BA7B-A86CBC249F0E}"/>
              </a:ext>
            </a:extLst>
          </p:cNvPr>
          <p:cNvSpPr txBox="1"/>
          <p:nvPr/>
        </p:nvSpPr>
        <p:spPr>
          <a:xfrm>
            <a:off x="4026260" y="1808820"/>
            <a:ext cx="762000" cy="366296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9</a:t>
            </a:r>
            <a:endParaRPr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2" name="object 46">
            <a:extLst>
              <a:ext uri="{FF2B5EF4-FFF2-40B4-BE49-F238E27FC236}">
                <a16:creationId xmlns:a16="http://schemas.microsoft.com/office/drawing/2014/main" id="{351D827E-1E60-FB47-919B-6997437023F4}"/>
              </a:ext>
            </a:extLst>
          </p:cNvPr>
          <p:cNvSpPr txBox="1"/>
          <p:nvPr/>
        </p:nvSpPr>
        <p:spPr>
          <a:xfrm>
            <a:off x="4864460" y="1817204"/>
            <a:ext cx="762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14</a:t>
            </a:r>
            <a:endParaRPr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3" name="object 47">
            <a:extLst>
              <a:ext uri="{FF2B5EF4-FFF2-40B4-BE49-F238E27FC236}">
                <a16:creationId xmlns:a16="http://schemas.microsoft.com/office/drawing/2014/main" id="{06A75ECB-B988-9344-8BB2-1DAC12DF91CA}"/>
              </a:ext>
            </a:extLst>
          </p:cNvPr>
          <p:cNvSpPr txBox="1"/>
          <p:nvPr/>
        </p:nvSpPr>
        <p:spPr>
          <a:xfrm>
            <a:off x="5702660" y="1817204"/>
            <a:ext cx="762000" cy="27520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CN"/>
            </a:defPPr>
            <a:lvl1pPr>
              <a:defRPr b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54" name="object 48">
            <a:extLst>
              <a:ext uri="{FF2B5EF4-FFF2-40B4-BE49-F238E27FC236}">
                <a16:creationId xmlns:a16="http://schemas.microsoft.com/office/drawing/2014/main" id="{9EB6929F-094A-F542-A767-558B36509814}"/>
              </a:ext>
            </a:extLst>
          </p:cNvPr>
          <p:cNvSpPr txBox="1"/>
          <p:nvPr/>
        </p:nvSpPr>
        <p:spPr>
          <a:xfrm>
            <a:off x="1435460" y="1766917"/>
            <a:ext cx="1345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高速缓存</a:t>
            </a:r>
            <a:endParaRPr sz="2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5" name="object 49">
            <a:extLst>
              <a:ext uri="{FF2B5EF4-FFF2-40B4-BE49-F238E27FC236}">
                <a16:creationId xmlns:a16="http://schemas.microsoft.com/office/drawing/2014/main" id="{BB12BEDE-0BBB-6B46-B444-4661A451A02F}"/>
              </a:ext>
            </a:extLst>
          </p:cNvPr>
          <p:cNvSpPr txBox="1"/>
          <p:nvPr/>
        </p:nvSpPr>
        <p:spPr>
          <a:xfrm>
            <a:off x="1666541" y="3761833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存储器</a:t>
            </a:r>
            <a:endParaRPr sz="2400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6" name="object 50">
            <a:extLst>
              <a:ext uri="{FF2B5EF4-FFF2-40B4-BE49-F238E27FC236}">
                <a16:creationId xmlns:a16="http://schemas.microsoft.com/office/drawing/2014/main" id="{C066A6AA-5DE1-A042-9650-5255733A7074}"/>
              </a:ext>
            </a:extLst>
          </p:cNvPr>
          <p:cNvSpPr txBox="1"/>
          <p:nvPr/>
        </p:nvSpPr>
        <p:spPr>
          <a:xfrm>
            <a:off x="7068108" y="4528345"/>
            <a:ext cx="3756114" cy="868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zh-CN" altLang="en-US" sz="2000" b="1" spc="-3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第</a:t>
            </a:r>
            <a:r>
              <a:rPr lang="en-US" altLang="zh-CN" sz="2000" b="1" spc="-3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K+1</a:t>
            </a:r>
            <a:r>
              <a:rPr lang="zh-CN" altLang="en-US" sz="2000" b="1" spc="-3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层更大、更慢、更便宜的设备被划分成块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7" name="object 51">
            <a:extLst>
              <a:ext uri="{FF2B5EF4-FFF2-40B4-BE49-F238E27FC236}">
                <a16:creationId xmlns:a16="http://schemas.microsoft.com/office/drawing/2014/main" id="{6C1C0656-94B0-AA45-93C8-B5A466003A50}"/>
              </a:ext>
            </a:extLst>
          </p:cNvPr>
          <p:cNvSpPr txBox="1"/>
          <p:nvPr/>
        </p:nvSpPr>
        <p:spPr>
          <a:xfrm>
            <a:off x="4954825" y="2679617"/>
            <a:ext cx="2390140" cy="536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lang="zh-CN" altLang="en-US" sz="16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数据以</a:t>
            </a:r>
            <a:r>
              <a:rPr lang="zh-CN" altLang="en-US" sz="1600" b="1" spc="-1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块为传输单元</a:t>
            </a:r>
            <a:endParaRPr lang="en-US" altLang="zh-CN" sz="1600" b="1" spc="-1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5080">
              <a:lnSpc>
                <a:spcPts val="1870"/>
              </a:lnSpc>
            </a:pPr>
            <a:r>
              <a:rPr lang="zh-CN" altLang="en-US" sz="16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在层与层之间复制</a:t>
            </a:r>
            <a:endParaRPr sz="16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8" name="object 52">
            <a:extLst>
              <a:ext uri="{FF2B5EF4-FFF2-40B4-BE49-F238E27FC236}">
                <a16:creationId xmlns:a16="http://schemas.microsoft.com/office/drawing/2014/main" id="{05DCEC4F-FBE4-B545-A71A-3515B5A18F61}"/>
              </a:ext>
            </a:extLst>
          </p:cNvPr>
          <p:cNvSpPr txBox="1"/>
          <p:nvPr/>
        </p:nvSpPr>
        <p:spPr>
          <a:xfrm>
            <a:off x="6888910" y="1698416"/>
            <a:ext cx="4499678" cy="868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zh-CN" altLang="en-US" sz="2000" b="1" spc="-2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第</a:t>
            </a:r>
            <a:r>
              <a:rPr lang="en-US" altLang="zh-CN" sz="2000" b="1" spc="-2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K</a:t>
            </a:r>
            <a:r>
              <a:rPr lang="zh-CN" altLang="en-US" sz="2000" b="1" spc="-2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层更小、更快、更昂贵的设备缓存着第</a:t>
            </a:r>
            <a:r>
              <a:rPr lang="en-US" altLang="zh-CN" sz="2000" b="1" spc="-2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K+1</a:t>
            </a:r>
            <a:r>
              <a:rPr lang="zh-CN" altLang="en-US" sz="2000" b="1" spc="-2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层块的一个子集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9" name="object 53">
            <a:extLst>
              <a:ext uri="{FF2B5EF4-FFF2-40B4-BE49-F238E27FC236}">
                <a16:creationId xmlns:a16="http://schemas.microsoft.com/office/drawing/2014/main" id="{953C83A4-D9BF-C045-B5E7-E94824B6D530}"/>
              </a:ext>
            </a:extLst>
          </p:cNvPr>
          <p:cNvSpPr/>
          <p:nvPr/>
        </p:nvSpPr>
        <p:spPr>
          <a:xfrm>
            <a:off x="3188060" y="4193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59496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object 54">
            <a:extLst>
              <a:ext uri="{FF2B5EF4-FFF2-40B4-BE49-F238E27FC236}">
                <a16:creationId xmlns:a16="http://schemas.microsoft.com/office/drawing/2014/main" id="{6772A0F7-B5CD-744B-AB6C-B253358AFD41}"/>
              </a:ext>
            </a:extLst>
          </p:cNvPr>
          <p:cNvSpPr/>
          <p:nvPr/>
        </p:nvSpPr>
        <p:spPr>
          <a:xfrm>
            <a:off x="3188060" y="4193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object 55">
            <a:extLst>
              <a:ext uri="{FF2B5EF4-FFF2-40B4-BE49-F238E27FC236}">
                <a16:creationId xmlns:a16="http://schemas.microsoft.com/office/drawing/2014/main" id="{068CD670-15D3-F742-8C08-B82CDB49A193}"/>
              </a:ext>
            </a:extLst>
          </p:cNvPr>
          <p:cNvSpPr txBox="1"/>
          <p:nvPr/>
        </p:nvSpPr>
        <p:spPr>
          <a:xfrm>
            <a:off x="3188059" y="3812019"/>
            <a:ext cx="773681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4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8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>
              <a:spcBef>
                <a:spcPts val="840"/>
              </a:spcBef>
            </a:pPr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12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62" name="object 56">
            <a:extLst>
              <a:ext uri="{FF2B5EF4-FFF2-40B4-BE49-F238E27FC236}">
                <a16:creationId xmlns:a16="http://schemas.microsoft.com/office/drawing/2014/main" id="{65CCDB8D-7D14-0F46-AAFA-11908A3ED268}"/>
              </a:ext>
            </a:extLst>
          </p:cNvPr>
          <p:cNvSpPr txBox="1"/>
          <p:nvPr/>
        </p:nvSpPr>
        <p:spPr>
          <a:xfrm>
            <a:off x="3721460" y="2821419"/>
            <a:ext cx="762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4</a:t>
            </a:r>
            <a:endParaRPr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63" name="object 57">
            <a:extLst>
              <a:ext uri="{FF2B5EF4-FFF2-40B4-BE49-F238E27FC236}">
                <a16:creationId xmlns:a16="http://schemas.microsoft.com/office/drawing/2014/main" id="{ADB5521D-C97D-4641-AF75-E0B0828AC7DC}"/>
              </a:ext>
            </a:extLst>
          </p:cNvPr>
          <p:cNvSpPr txBox="1"/>
          <p:nvPr/>
        </p:nvSpPr>
        <p:spPr>
          <a:xfrm>
            <a:off x="3188060" y="1817204"/>
            <a:ext cx="762000" cy="369332"/>
          </a:xfrm>
          <a:prstGeom prst="rect">
            <a:avLst/>
          </a:prstGeom>
          <a:solidFill>
            <a:srgbClr val="F59496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4</a:t>
            </a:r>
            <a:endParaRPr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64" name="object 58">
            <a:extLst>
              <a:ext uri="{FF2B5EF4-FFF2-40B4-BE49-F238E27FC236}">
                <a16:creationId xmlns:a16="http://schemas.microsoft.com/office/drawing/2014/main" id="{F9C3A922-FC50-3745-BC99-F4924740AF91}"/>
              </a:ext>
            </a:extLst>
          </p:cNvPr>
          <p:cNvSpPr/>
          <p:nvPr/>
        </p:nvSpPr>
        <p:spPr>
          <a:xfrm>
            <a:off x="4864460" y="4574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AD698"/>
          </a:solidFill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object 59">
            <a:extLst>
              <a:ext uri="{FF2B5EF4-FFF2-40B4-BE49-F238E27FC236}">
                <a16:creationId xmlns:a16="http://schemas.microsoft.com/office/drawing/2014/main" id="{72C11B36-EC56-8A42-84E3-18DC57365066}"/>
              </a:ext>
            </a:extLst>
          </p:cNvPr>
          <p:cNvSpPr/>
          <p:nvPr/>
        </p:nvSpPr>
        <p:spPr>
          <a:xfrm>
            <a:off x="4864460" y="457401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object 60">
            <a:extLst>
              <a:ext uri="{FF2B5EF4-FFF2-40B4-BE49-F238E27FC236}">
                <a16:creationId xmlns:a16="http://schemas.microsoft.com/office/drawing/2014/main" id="{3BE41A58-BC80-E64F-9C75-7EB9A17E482F}"/>
              </a:ext>
            </a:extLst>
          </p:cNvPr>
          <p:cNvSpPr txBox="1"/>
          <p:nvPr/>
        </p:nvSpPr>
        <p:spPr>
          <a:xfrm>
            <a:off x="4864460" y="3812019"/>
            <a:ext cx="7620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6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>
              <a:spcBef>
                <a:spcPts val="840"/>
              </a:spcBef>
            </a:pPr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10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>
              <a:spcBef>
                <a:spcPts val="840"/>
              </a:spcBef>
            </a:pPr>
            <a:r>
              <a:rPr sz="20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14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67" name="object 61">
            <a:extLst>
              <a:ext uri="{FF2B5EF4-FFF2-40B4-BE49-F238E27FC236}">
                <a16:creationId xmlns:a16="http://schemas.microsoft.com/office/drawing/2014/main" id="{39161DDA-0F12-CD4C-ADC8-3F0BC3EE8DBE}"/>
              </a:ext>
            </a:extLst>
          </p:cNvPr>
          <p:cNvSpPr txBox="1"/>
          <p:nvPr/>
        </p:nvSpPr>
        <p:spPr>
          <a:xfrm>
            <a:off x="3721460" y="2821419"/>
            <a:ext cx="762000" cy="369332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10</a:t>
            </a:r>
            <a:endParaRPr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68" name="object 62">
            <a:extLst>
              <a:ext uri="{FF2B5EF4-FFF2-40B4-BE49-F238E27FC236}">
                <a16:creationId xmlns:a16="http://schemas.microsoft.com/office/drawing/2014/main" id="{C2587F1D-3EBF-6542-9D18-CD1EC1ADE49A}"/>
              </a:ext>
            </a:extLst>
          </p:cNvPr>
          <p:cNvSpPr txBox="1"/>
          <p:nvPr/>
        </p:nvSpPr>
        <p:spPr>
          <a:xfrm>
            <a:off x="4864460" y="1817204"/>
            <a:ext cx="762000" cy="369332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10</a:t>
            </a:r>
            <a:endParaRPr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26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开阔眼界的一点无用小知识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73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9680" y="1055688"/>
            <a:ext cx="8458200" cy="54371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937" indent="0" eaLnBrk="1" hangingPunct="1">
              <a:lnSpc>
                <a:spcPct val="11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记忆单元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（存储基元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存储元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位元） 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57200" lvl="1" indent="0" eaLnBrk="1" hangingPunct="1">
              <a:lnSpc>
                <a:spcPct val="110000"/>
              </a:lnSpc>
              <a:spcBef>
                <a:spcPct val="25000"/>
              </a:spcBef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具有两种稳态的能够表示</a:t>
            </a:r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二进制数码0和1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的物理器件</a:t>
            </a:r>
          </a:p>
          <a:p>
            <a:pPr marL="7937" indent="0" eaLnBrk="1" hangingPunct="1">
              <a:lnSpc>
                <a:spcPct val="11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存储单元 </a:t>
            </a:r>
            <a:r>
              <a:rPr lang="en-US" altLang="zh-CN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编址单位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Addressing Unit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  <a:p>
            <a:pPr marL="457200" lvl="1" indent="0" eaLnBrk="1" hangingPunct="1">
              <a:lnSpc>
                <a:spcPct val="110000"/>
              </a:lnSpc>
              <a:spcBef>
                <a:spcPct val="25000"/>
              </a:spcBef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相同地址的位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构成一个存储单元，也称为一个编址单位</a:t>
            </a:r>
          </a:p>
          <a:p>
            <a:pPr marL="7937" indent="0" eaLnBrk="1" hangingPunct="1">
              <a:lnSpc>
                <a:spcPct val="11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存储体</a:t>
            </a:r>
            <a:r>
              <a:rPr lang="en-US" altLang="zh-CN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存储矩阵 </a:t>
            </a:r>
            <a:r>
              <a:rPr lang="en-US" altLang="zh-CN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存储阵列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57200" lvl="1" indent="0" eaLnBrk="1" hangingPunct="1">
              <a:lnSpc>
                <a:spcPct val="110000"/>
              </a:lnSpc>
              <a:spcBef>
                <a:spcPct val="25000"/>
              </a:spcBef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所有存储单元构成一个存储</a:t>
            </a:r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阵列</a:t>
            </a:r>
          </a:p>
          <a:p>
            <a:pPr marL="7937" indent="0" eaLnBrk="1" hangingPunct="1">
              <a:lnSpc>
                <a:spcPct val="11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编址方式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Addressing Mode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" indent="0" eaLnBrk="1" hangingPunct="1">
              <a:lnSpc>
                <a:spcPct val="110000"/>
              </a:lnSpc>
              <a:spcBef>
                <a:spcPct val="25000"/>
              </a:spcBef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编址、</a:t>
            </a:r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按字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编址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" indent="0" eaLnBrk="1" hangingPunct="1">
              <a:lnSpc>
                <a:spcPct val="11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存储器地址寄存器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 Address Register - MAR）</a:t>
            </a:r>
          </a:p>
          <a:p>
            <a:pPr marL="457200" lvl="1" indent="0" eaLnBrk="1" hangingPunct="1">
              <a:lnSpc>
                <a:spcPct val="110000"/>
              </a:lnSpc>
              <a:spcBef>
                <a:spcPct val="25000"/>
              </a:spcBef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用于存放主存单元地址的</a:t>
            </a:r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  <a:p>
            <a:pPr marL="7937" indent="0" eaLnBrk="1" hangingPunct="1">
              <a:lnSpc>
                <a:spcPct val="110000"/>
              </a:lnSpc>
              <a:spcBef>
                <a:spcPct val="25000"/>
              </a:spcBef>
              <a:buNone/>
            </a:pP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存储器数据寄存器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 Data Register-MDR 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MBR)  ）</a:t>
            </a:r>
          </a:p>
          <a:p>
            <a:pPr marL="457200" lvl="1" indent="0" eaLnBrk="1" hangingPunct="1">
              <a:lnSpc>
                <a:spcPct val="110000"/>
              </a:lnSpc>
              <a:spcBef>
                <a:spcPct val="25000"/>
              </a:spcBef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用于存放主存单元中的数据的</a:t>
            </a:r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</p:txBody>
      </p:sp>
      <p:sp>
        <p:nvSpPr>
          <p:cNvPr id="5" name="灯片编号占位符 15">
            <a:extLst>
              <a:ext uri="{FF2B5EF4-FFF2-40B4-BE49-F238E27FC236}">
                <a16:creationId xmlns:a16="http://schemas.microsoft.com/office/drawing/2014/main" id="{478C02BE-6D17-3047-94CE-548B2329F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C83BB07-6D03-E941-AAA0-ABF768AECEEA}"/>
              </a:ext>
            </a:extLst>
          </p:cNvPr>
          <p:cNvSpPr/>
          <p:nvPr/>
        </p:nvSpPr>
        <p:spPr bwMode="auto">
          <a:xfrm>
            <a:off x="-182650" y="316050"/>
            <a:ext cx="20661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DD435AA-59E6-3C4B-A1A0-A66DFC769727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5477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基本术语</a:t>
            </a:r>
          </a:p>
        </p:txBody>
      </p:sp>
    </p:spTree>
    <p:extLst>
      <p:ext uri="{BB962C8B-B14F-4D97-AF65-F5344CB8AC3E}">
        <p14:creationId xmlns:p14="http://schemas.microsoft.com/office/powerpoint/2010/main" val="25223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5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341" y="813594"/>
            <a:ext cx="12083318" cy="5459721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lnSpc>
                <a:spcPct val="150000"/>
              </a:lnSpc>
              <a:spcBef>
                <a:spcPct val="15000"/>
              </a:spcBef>
              <a:buNone/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随机存取存储器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andom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ccess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emory (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marL="914400" lvl="2" indent="0">
              <a:lnSpc>
                <a:spcPct val="150000"/>
              </a:lnSpc>
              <a:spcBef>
                <a:spcPct val="15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每个单元读写时间一样（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有缓存），且与各单元所在位置无关。如：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内存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spcBef>
                <a:spcPct val="1500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ct val="15000"/>
              </a:spcBef>
              <a:buNone/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顺序存取存储器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equential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ccess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emory (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914400" lvl="2" indent="0">
              <a:lnSpc>
                <a:spcPct val="150000"/>
              </a:lnSpc>
              <a:spcBef>
                <a:spcPct val="15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数据按顺序从存储载体的始端读出或写入，因而存取时间的长短与信息所在位置有关。如：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磁带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spcBef>
                <a:spcPct val="1500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ct val="15000"/>
              </a:spcBef>
              <a:buNone/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直接存取存储器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irect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ccess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emory(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914400" lvl="2" indent="0">
              <a:lnSpc>
                <a:spcPct val="150000"/>
              </a:lnSpc>
              <a:spcBef>
                <a:spcPct val="15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直接定位到读写数据块，在读写数据块时按顺序进行。如：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磁盘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spcBef>
                <a:spcPct val="1500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相联存储器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ssociate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ontent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ddressed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emory (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按内容检索到存储位置进行读写。例如：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快表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52EDDA6-4202-D849-BBF6-AD9C676087FB}"/>
              </a:ext>
            </a:extLst>
          </p:cNvPr>
          <p:cNvSpPr/>
          <p:nvPr/>
        </p:nvSpPr>
        <p:spPr bwMode="auto">
          <a:xfrm>
            <a:off x="-182650" y="316050"/>
            <a:ext cx="27862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F7AD726-E5A8-1C4D-A8BA-3D06C3116CA9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5198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存取方式</a:t>
            </a:r>
          </a:p>
        </p:txBody>
      </p:sp>
      <p:sp>
        <p:nvSpPr>
          <p:cNvPr id="10" name="灯片编号占位符 15">
            <a:extLst>
              <a:ext uri="{FF2B5EF4-FFF2-40B4-BE49-F238E27FC236}">
                <a16:creationId xmlns:a16="http://schemas.microsoft.com/office/drawing/2014/main" id="{794E9E23-E8E2-134F-ABE7-C48D357C7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33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9526" y="954087"/>
            <a:ext cx="7381875" cy="42703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（2）按存储介质分类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776362" y="1404938"/>
            <a:ext cx="7861300" cy="1331913"/>
          </a:xfr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2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2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半导体存储器：</a:t>
            </a:r>
            <a:r>
              <a:rPr lang="zh-CN" altLang="en-US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双极型，静态</a:t>
            </a:r>
            <a:r>
              <a:rPr lang="en-US" altLang="zh-CN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型，动态</a:t>
            </a:r>
            <a:r>
              <a:rPr lang="en-US" altLang="zh-CN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pPr eaLnBrk="1" hangingPunct="1">
              <a:buFontTx/>
              <a:buNone/>
            </a:pPr>
            <a:r>
              <a:rPr lang="zh-CN" altLang="en-US" sz="2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磁表面存储器：</a:t>
            </a:r>
            <a:r>
              <a:rPr lang="zh-CN" altLang="en-US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磁盘（</a:t>
            </a:r>
            <a:r>
              <a:rPr lang="en-US" altLang="zh-CN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r>
              <a:rPr lang="zh-CN" altLang="en-US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）、磁带 （</a:t>
            </a:r>
            <a:r>
              <a:rPr lang="en-US" altLang="zh-CN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</a:t>
            </a:r>
            <a:r>
              <a:rPr lang="zh-CN" altLang="en-US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光存储器：</a:t>
            </a:r>
            <a:r>
              <a:rPr lang="en-US" altLang="zh-CN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CD，CD-ROM，DVD</a:t>
            </a:r>
            <a:endParaRPr lang="zh-CN" altLang="en-US" sz="22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93812" y="2887663"/>
            <a:ext cx="826293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（3）按信息的可更改性分类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读写存储器（</a:t>
            </a:r>
            <a:r>
              <a:rPr lang="en-US" altLang="zh-CN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/ Write Memory)：</a:t>
            </a:r>
            <a:r>
              <a:rPr lang="zh-CN" altLang="en-US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可读可写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只读存储器（</a:t>
            </a:r>
            <a:r>
              <a:rPr lang="en-US" altLang="zh-CN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Only Memory)：</a:t>
            </a:r>
            <a:r>
              <a:rPr lang="zh-CN" altLang="en-US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只能读不能写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95400" y="4267200"/>
            <a:ext cx="1137726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（4）按断电后信息的可保存性分类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非易失（不挥发）性存储器(</a:t>
            </a:r>
            <a:r>
              <a:rPr lang="en-US" altLang="zh-CN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Nonvolatile Memory) 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zh-CN" altLang="en-US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信息可一直保留，  不需电源维持。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 ：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、磁表面存储器、光存储器等）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易失（挥发）性存储器(</a:t>
            </a:r>
            <a:r>
              <a:rPr lang="en-US" altLang="zh-CN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 Memory)</a:t>
            </a:r>
            <a:r>
              <a:rPr lang="zh-CN" altLang="en-US" sz="22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zh-CN" altLang="en-US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电源关闭时信息自动丢失。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（如：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5EA39B5-B86A-0D4A-BB09-318EBFC03986}"/>
              </a:ext>
            </a:extLst>
          </p:cNvPr>
          <p:cNvSpPr/>
          <p:nvPr/>
        </p:nvSpPr>
        <p:spPr bwMode="auto">
          <a:xfrm>
            <a:off x="-182650" y="316050"/>
            <a:ext cx="27862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F6959EE-E477-554A-938B-28B48FE5300D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5198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15">
            <a:extLst>
              <a:ext uri="{FF2B5EF4-FFF2-40B4-BE49-F238E27FC236}">
                <a16:creationId xmlns:a16="http://schemas.microsoft.com/office/drawing/2014/main" id="{9D3EE321-4209-EE4E-B792-3DA1461E9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2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9395" y="1016732"/>
            <a:ext cx="9872079" cy="52038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（5）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按功能/容量/速度/所在位置分类</a:t>
            </a: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寄存器(</a:t>
            </a:r>
            <a:r>
              <a:rPr lang="en-US" altLang="zh-CN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Register)</a:t>
            </a:r>
          </a:p>
          <a:p>
            <a:pPr marL="914400" lvl="2" indent="0" algn="just" eaLnBrk="1" hangingPunct="1">
              <a:lnSpc>
                <a:spcPct val="110000"/>
              </a:lnSpc>
              <a:spcBef>
                <a:spcPct val="20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封装在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内，用于存放当前正在执行的指令和使用的数据</a:t>
            </a:r>
          </a:p>
          <a:p>
            <a:pPr marL="914400" lvl="2" indent="0" algn="just" eaLnBrk="1" hangingPunct="1">
              <a:lnSpc>
                <a:spcPct val="110000"/>
              </a:lnSpc>
              <a:spcBef>
                <a:spcPct val="20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用触发器实现，速度快，容量小（几</a:t>
            </a:r>
            <a:r>
              <a:rPr lang="en-US" altLang="zh-CN" sz="2000" dirty="0">
                <a:ea typeface="微软雅黑" panose="020B0503020204020204" pitchFamily="34" charset="-122"/>
                <a:cs typeface="Arial" panose="020B0604020202020204" pitchFamily="34" charset="0"/>
              </a:rPr>
              <a:t>~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几十个）</a:t>
            </a: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高速缓存(</a:t>
            </a:r>
            <a:r>
              <a:rPr lang="en-US" altLang="zh-CN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Cache)</a:t>
            </a:r>
          </a:p>
          <a:p>
            <a:pPr marL="914400" lvl="2" indent="0" algn="just" eaLnBrk="1" hangingPunct="1">
              <a:lnSpc>
                <a:spcPct val="110000"/>
              </a:lnSpc>
              <a:spcBef>
                <a:spcPct val="20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内部或附近，用来存放当前要执行的局部程序段和数据</a:t>
            </a:r>
          </a:p>
          <a:p>
            <a:pPr marL="914400" lvl="2" indent="0" algn="just" eaLnBrk="1" hangingPunct="1">
              <a:lnSpc>
                <a:spcPct val="110000"/>
              </a:lnSpc>
              <a:spcBef>
                <a:spcPct val="20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实现，速度可与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匹配，容量小（几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</a:p>
          <a:p>
            <a:pPr lvl="1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内存储器</a:t>
            </a:r>
            <a:r>
              <a:rPr lang="en-US" altLang="zh-CN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主存储器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Main (Primary) Memory）</a:t>
            </a:r>
          </a:p>
          <a:p>
            <a:pPr marL="914400" lvl="2" indent="0" algn="just">
              <a:lnSpc>
                <a:spcPct val="110000"/>
              </a:lnSpc>
              <a:spcBef>
                <a:spcPct val="20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之外，用来存放已被启动的程序及所用的数据</a:t>
            </a:r>
          </a:p>
          <a:p>
            <a:pPr marL="914400" lvl="2" indent="0" algn="just">
              <a:lnSpc>
                <a:spcPct val="110000"/>
              </a:lnSpc>
              <a:spcBef>
                <a:spcPct val="20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实现，速度较快，容量较大（几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</a:p>
          <a:p>
            <a:pPr lvl="1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外存储器</a:t>
            </a:r>
            <a:r>
              <a:rPr lang="en-US" altLang="zh-CN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AM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辅助存储器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Auxiliary / Secondary  Storage)</a:t>
            </a:r>
          </a:p>
          <a:p>
            <a:pPr marL="914400" lvl="2" indent="0" algn="just">
              <a:lnSpc>
                <a:spcPct val="110000"/>
              </a:lnSpc>
              <a:spcBef>
                <a:spcPct val="20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位于主机之外，用来存放暂不运行的程序、数据或存档文件</a:t>
            </a:r>
          </a:p>
          <a:p>
            <a:pPr marL="914400" lvl="2" indent="0" algn="just">
              <a:lnSpc>
                <a:spcPct val="110000"/>
              </a:lnSpc>
              <a:spcBef>
                <a:spcPct val="20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用磁表面或光存储器实现，容量大而速度慢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89E08B8-4F21-0546-BC21-036C545D0C5C}"/>
              </a:ext>
            </a:extLst>
          </p:cNvPr>
          <p:cNvSpPr/>
          <p:nvPr/>
        </p:nvSpPr>
        <p:spPr bwMode="auto">
          <a:xfrm>
            <a:off x="-182650" y="316050"/>
            <a:ext cx="27862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947734A-6B06-F544-890D-E3DCDAA8D826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5198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E5006261-B641-3A4C-921D-D62C17E9F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77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为什么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Load/Store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延迟不是固定值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514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538286" y="3399569"/>
            <a:ext cx="1004888" cy="1181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0911" tIns="61788" rIns="30911" bIns="30911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8000"/>
              </a:lnSpc>
            </a:pPr>
            <a:r>
              <a:rPr lang="zh-CN" altLang="en-US" sz="2200" b="1">
                <a:solidFill>
                  <a:srgbClr val="006600"/>
                </a:solidFill>
                <a:ea typeface="微软雅黑" panose="020B0503020204020204" pitchFamily="34" charset="-122"/>
              </a:rPr>
              <a:t>半导体存储器</a:t>
            </a: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2543175" y="2396269"/>
            <a:ext cx="720725" cy="2927350"/>
            <a:chOff x="1164" y="1854"/>
            <a:chExt cx="437" cy="997"/>
          </a:xfrm>
        </p:grpSpPr>
        <p:sp>
          <p:nvSpPr>
            <p:cNvPr id="32798" name="Line 6"/>
            <p:cNvSpPr>
              <a:spLocks noChangeShapeType="1"/>
            </p:cNvSpPr>
            <p:nvPr/>
          </p:nvSpPr>
          <p:spPr bwMode="auto">
            <a:xfrm>
              <a:off x="1164" y="2390"/>
              <a:ext cx="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99" name="Line 7"/>
            <p:cNvSpPr>
              <a:spLocks noChangeShapeType="1"/>
            </p:cNvSpPr>
            <p:nvPr/>
          </p:nvSpPr>
          <p:spPr bwMode="auto">
            <a:xfrm flipH="1">
              <a:off x="1379" y="1854"/>
              <a:ext cx="0" cy="9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00" name="Line 8"/>
            <p:cNvSpPr>
              <a:spLocks noChangeShapeType="1"/>
            </p:cNvSpPr>
            <p:nvPr/>
          </p:nvSpPr>
          <p:spPr bwMode="auto">
            <a:xfrm>
              <a:off x="1379" y="1854"/>
              <a:ext cx="2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01" name="Line 9"/>
            <p:cNvSpPr>
              <a:spLocks noChangeShapeType="1"/>
            </p:cNvSpPr>
            <p:nvPr/>
          </p:nvSpPr>
          <p:spPr bwMode="auto">
            <a:xfrm>
              <a:off x="1386" y="2851"/>
              <a:ext cx="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3268662" y="4595696"/>
            <a:ext cx="1038225" cy="14280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36970" rIns="61788" bIns="3697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8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</a:t>
            </a:r>
          </a:p>
          <a:p>
            <a:pPr>
              <a:lnSpc>
                <a:spcPct val="108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存储器(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ROM)</a:t>
            </a:r>
          </a:p>
          <a:p>
            <a:pPr>
              <a:lnSpc>
                <a:spcPct val="108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非易失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5" name="Text Box 11"/>
          <p:cNvSpPr txBox="1">
            <a:spLocks noChangeArrowheads="1"/>
          </p:cNvSpPr>
          <p:nvPr/>
        </p:nvSpPr>
        <p:spPr bwMode="auto">
          <a:xfrm>
            <a:off x="3082924" y="1731105"/>
            <a:ext cx="1230312" cy="14280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36970" rIns="61788" bIns="3697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8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随机存取存储器(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RAM)</a:t>
            </a:r>
          </a:p>
          <a:p>
            <a:pPr>
              <a:lnSpc>
                <a:spcPct val="108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易失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6" name="Line 12"/>
          <p:cNvSpPr>
            <a:spLocks noChangeShapeType="1"/>
          </p:cNvSpPr>
          <p:nvPr/>
        </p:nvSpPr>
        <p:spPr bwMode="auto">
          <a:xfrm>
            <a:off x="4176712" y="5307744"/>
            <a:ext cx="303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2777" name="Group 13"/>
          <p:cNvGrpSpPr>
            <a:grpSpLocks/>
          </p:cNvGrpSpPr>
          <p:nvPr/>
        </p:nvGrpSpPr>
        <p:grpSpPr bwMode="auto">
          <a:xfrm>
            <a:off x="4252911" y="1597757"/>
            <a:ext cx="577850" cy="1643063"/>
            <a:chOff x="3681" y="8878"/>
            <a:chExt cx="632" cy="512"/>
          </a:xfrm>
        </p:grpSpPr>
        <p:sp>
          <p:nvSpPr>
            <p:cNvPr id="32794" name="Line 14"/>
            <p:cNvSpPr>
              <a:spLocks noChangeShapeType="1"/>
            </p:cNvSpPr>
            <p:nvPr/>
          </p:nvSpPr>
          <p:spPr bwMode="auto">
            <a:xfrm>
              <a:off x="3681" y="9118"/>
              <a:ext cx="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95" name="Line 15"/>
            <p:cNvSpPr>
              <a:spLocks noChangeShapeType="1"/>
            </p:cNvSpPr>
            <p:nvPr/>
          </p:nvSpPr>
          <p:spPr bwMode="auto">
            <a:xfrm>
              <a:off x="3983" y="8878"/>
              <a:ext cx="3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96" name="Line 16"/>
            <p:cNvSpPr>
              <a:spLocks noChangeShapeType="1"/>
            </p:cNvSpPr>
            <p:nvPr/>
          </p:nvSpPr>
          <p:spPr bwMode="auto">
            <a:xfrm>
              <a:off x="3983" y="9390"/>
              <a:ext cx="3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97" name="Line 17"/>
            <p:cNvSpPr>
              <a:spLocks noChangeShapeType="1"/>
            </p:cNvSpPr>
            <p:nvPr/>
          </p:nvSpPr>
          <p:spPr bwMode="auto">
            <a:xfrm>
              <a:off x="3974" y="8884"/>
              <a:ext cx="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2778" name="Text Box 18"/>
          <p:cNvSpPr txBox="1">
            <a:spLocks noChangeArrowheads="1"/>
          </p:cNvSpPr>
          <p:nvPr/>
        </p:nvSpPr>
        <p:spPr bwMode="auto">
          <a:xfrm>
            <a:off x="4830762" y="1016732"/>
            <a:ext cx="2530475" cy="798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7200" rIns="61788" bIns="720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静态存储器</a:t>
            </a:r>
            <a:r>
              <a:rPr lang="en-US" altLang="zh-CN" sz="20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endParaRPr lang="zh-CN" altLang="en-US" sz="20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9" name="Text Box 19"/>
          <p:cNvSpPr txBox="1">
            <a:spLocks noChangeArrowheads="1"/>
          </p:cNvSpPr>
          <p:nvPr/>
        </p:nvSpPr>
        <p:spPr bwMode="auto">
          <a:xfrm>
            <a:off x="4830762" y="2915382"/>
            <a:ext cx="2455863" cy="530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7200" rIns="61788" bIns="720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动态存储器</a:t>
            </a:r>
            <a:r>
              <a:rPr lang="en-US" altLang="zh-CN" sz="20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endParaRPr lang="zh-CN" altLang="en-US" sz="20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0" name="Text Box 20"/>
          <p:cNvSpPr txBox="1">
            <a:spLocks noChangeArrowheads="1"/>
          </p:cNvSpPr>
          <p:nvPr/>
        </p:nvSpPr>
        <p:spPr bwMode="auto">
          <a:xfrm>
            <a:off x="4841875" y="4745770"/>
            <a:ext cx="3367087" cy="611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7200" rIns="61788" bIns="720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800" b="1" dirty="0">
                <a:solidFill>
                  <a:schemeClr val="hlink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不可在线改写内容的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</a:p>
        </p:txBody>
      </p:sp>
      <p:sp>
        <p:nvSpPr>
          <p:cNvPr id="32781" name="Line 21"/>
          <p:cNvSpPr>
            <a:spLocks noChangeShapeType="1"/>
          </p:cNvSpPr>
          <p:nvPr/>
        </p:nvSpPr>
        <p:spPr bwMode="auto">
          <a:xfrm>
            <a:off x="4473574" y="4958494"/>
            <a:ext cx="354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82" name="Line 22"/>
          <p:cNvSpPr>
            <a:spLocks noChangeShapeType="1"/>
          </p:cNvSpPr>
          <p:nvPr/>
        </p:nvSpPr>
        <p:spPr bwMode="auto">
          <a:xfrm flipH="1">
            <a:off x="4475161" y="4964844"/>
            <a:ext cx="0" cy="798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83" name="Line 23"/>
          <p:cNvSpPr>
            <a:spLocks noChangeShapeType="1"/>
          </p:cNvSpPr>
          <p:nvPr/>
        </p:nvSpPr>
        <p:spPr bwMode="auto">
          <a:xfrm>
            <a:off x="4473574" y="5768119"/>
            <a:ext cx="354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84" name="Text Box 24"/>
          <p:cNvSpPr txBox="1">
            <a:spLocks noChangeArrowheads="1"/>
          </p:cNvSpPr>
          <p:nvPr/>
        </p:nvSpPr>
        <p:spPr bwMode="auto">
          <a:xfrm>
            <a:off x="4841874" y="5541107"/>
            <a:ext cx="3219450" cy="41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1788" tIns="7200" rIns="61788" bIns="720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闪存（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 ROM）</a:t>
            </a:r>
          </a:p>
        </p:txBody>
      </p:sp>
      <p:sp>
        <p:nvSpPr>
          <p:cNvPr id="32785" name="Text Box 25"/>
          <p:cNvSpPr txBox="1">
            <a:spLocks noChangeArrowheads="1"/>
          </p:cNvSpPr>
          <p:nvPr/>
        </p:nvSpPr>
        <p:spPr bwMode="auto">
          <a:xfrm>
            <a:off x="7386636" y="1142144"/>
            <a:ext cx="2116138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50" tIns="44480" rIns="88950" bIns="4448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>
                <a:solidFill>
                  <a:srgbClr val="0033CC"/>
                </a:solidFill>
                <a:ea typeface="黑体" panose="02010609060101010101" pitchFamily="49" charset="-122"/>
              </a:rPr>
              <a:t>（用作</a:t>
            </a:r>
            <a:r>
              <a:rPr lang="en-US" altLang="zh-CN" sz="2000" b="1">
                <a:solidFill>
                  <a:srgbClr val="0033CC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b="1">
                <a:solidFill>
                  <a:srgbClr val="0033CC"/>
                </a:solidFill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2786" name="Text Box 26"/>
          <p:cNvSpPr txBox="1">
            <a:spLocks noChangeArrowheads="1"/>
          </p:cNvSpPr>
          <p:nvPr/>
        </p:nvSpPr>
        <p:spPr bwMode="auto">
          <a:xfrm>
            <a:off x="7154862" y="2920144"/>
            <a:ext cx="25368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50" tIns="44480" rIns="88950" bIns="4448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（用作主存储器）</a:t>
            </a:r>
          </a:p>
        </p:txBody>
      </p:sp>
      <p:sp>
        <p:nvSpPr>
          <p:cNvPr id="32787" name="Rectangle 28"/>
          <p:cNvSpPr>
            <a:spLocks noChangeArrowheads="1"/>
          </p:cNvSpPr>
          <p:nvPr/>
        </p:nvSpPr>
        <p:spPr bwMode="auto">
          <a:xfrm>
            <a:off x="5265736" y="1934021"/>
            <a:ext cx="4241800" cy="93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50" tIns="44480" rIns="88950" bIns="44480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809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每个存储单元(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由6个晶体管组成</a:t>
            </a:r>
          </a:p>
          <a:p>
            <a:pPr lvl="1" algn="l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只要加上电源，信息就能一直保持</a:t>
            </a:r>
          </a:p>
          <a:p>
            <a:pPr lvl="1" algn="l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对电器干扰相对不很敏感</a:t>
            </a:r>
          </a:p>
          <a:p>
            <a:pPr lvl="1" algn="l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比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更快，也更贵</a:t>
            </a:r>
          </a:p>
        </p:txBody>
      </p:sp>
      <p:sp>
        <p:nvSpPr>
          <p:cNvPr id="32788" name="AutoShape 29"/>
          <p:cNvSpPr>
            <a:spLocks/>
          </p:cNvSpPr>
          <p:nvPr/>
        </p:nvSpPr>
        <p:spPr bwMode="auto">
          <a:xfrm flipH="1">
            <a:off x="5365750" y="1964469"/>
            <a:ext cx="85725" cy="842962"/>
          </a:xfrm>
          <a:prstGeom prst="rightBracket">
            <a:avLst>
              <a:gd name="adj" fmla="val 81944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 b="1" i="1">
              <a:solidFill>
                <a:srgbClr val="666699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32789" name="Group 30"/>
          <p:cNvGrpSpPr>
            <a:grpSpLocks/>
          </p:cNvGrpSpPr>
          <p:nvPr/>
        </p:nvGrpSpPr>
        <p:grpSpPr bwMode="auto">
          <a:xfrm>
            <a:off x="5320948" y="3656180"/>
            <a:ext cx="4600134" cy="939516"/>
            <a:chOff x="2849" y="2338"/>
            <a:chExt cx="2268" cy="483"/>
          </a:xfrm>
        </p:grpSpPr>
        <p:sp>
          <p:nvSpPr>
            <p:cNvPr id="32792" name="Rectangle 31"/>
            <p:cNvSpPr>
              <a:spLocks noChangeArrowheads="1"/>
            </p:cNvSpPr>
            <p:nvPr/>
          </p:nvSpPr>
          <p:spPr bwMode="auto">
            <a:xfrm>
              <a:off x="2849" y="2338"/>
              <a:ext cx="2268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950" tIns="44480" rIns="88950" bIns="44480">
              <a:spAutoFit/>
            </a:bodyPr>
            <a:lstStyle>
              <a:lvl1pPr marL="342900" indent="-3429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80975" indent="85725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indent="0" algn="l" eaLnBrk="1" hangingPunct="1"/>
              <a:r>
                <a:rPr lang="zh-CN" altLang="en-US" sz="1200" b="1" dirty="0"/>
                <a:t>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每个存储单元由1个电容和1个晶体管组成</a:t>
              </a:r>
            </a:p>
            <a:p>
              <a:pPr lvl="1" indent="0" algn="l"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每隔一段时间必须刷新一次</a:t>
              </a:r>
            </a:p>
            <a:p>
              <a:pPr lvl="1" indent="0" algn="l"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对电器干扰比较敏感</a:t>
              </a:r>
            </a:p>
            <a:p>
              <a:pPr lvl="1" indent="0" algn="l"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比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SRAM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慢，但便宜</a:t>
              </a:r>
            </a:p>
          </p:txBody>
        </p:sp>
        <p:sp>
          <p:nvSpPr>
            <p:cNvPr id="32793" name="AutoShape 32"/>
            <p:cNvSpPr>
              <a:spLocks/>
            </p:cNvSpPr>
            <p:nvPr/>
          </p:nvSpPr>
          <p:spPr bwMode="auto">
            <a:xfrm flipH="1">
              <a:off x="2857" y="2364"/>
              <a:ext cx="46" cy="431"/>
            </a:xfrm>
            <a:prstGeom prst="rightBracket">
              <a:avLst>
                <a:gd name="adj" fmla="val 78080"/>
              </a:avLst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en-US" sz="12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</p:grpSp>
      <p:sp>
        <p:nvSpPr>
          <p:cNvPr id="32790" name="Text Box 34"/>
          <p:cNvSpPr txBox="1">
            <a:spLocks noChangeArrowheads="1"/>
          </p:cNvSpPr>
          <p:nvPr/>
        </p:nvSpPr>
        <p:spPr bwMode="auto">
          <a:xfrm>
            <a:off x="7956550" y="5539519"/>
            <a:ext cx="18891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50" tIns="44480" rIns="88950" bIns="4448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>
                <a:solidFill>
                  <a:srgbClr val="0033CC"/>
                </a:solidFill>
                <a:ea typeface="黑体" panose="02010609060101010101" pitchFamily="49" charset="-122"/>
              </a:rPr>
              <a:t>（用作</a:t>
            </a:r>
            <a:r>
              <a:rPr lang="en-US" altLang="zh-CN" sz="2000" b="1">
                <a:solidFill>
                  <a:srgbClr val="0033CC"/>
                </a:solidFill>
                <a:ea typeface="黑体" panose="02010609060101010101" pitchFamily="49" charset="-122"/>
              </a:rPr>
              <a:t>BIOS</a:t>
            </a:r>
            <a:r>
              <a:rPr lang="zh-CN" altLang="en-US" sz="2000" b="1">
                <a:solidFill>
                  <a:srgbClr val="0033CC"/>
                </a:solidFill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EDD15428-04C5-2C44-B4CB-468CFFB0C4D4}"/>
              </a:ext>
            </a:extLst>
          </p:cNvPr>
          <p:cNvSpPr/>
          <p:nvPr/>
        </p:nvSpPr>
        <p:spPr bwMode="auto">
          <a:xfrm>
            <a:off x="-182650" y="316050"/>
            <a:ext cx="36281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2CECC3A4-CB4E-864D-B4BC-53DB0FAD7898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294777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内存储器分类及应用</a:t>
            </a:r>
          </a:p>
        </p:txBody>
      </p:sp>
      <p:sp>
        <p:nvSpPr>
          <p:cNvPr id="36" name="灯片编号占位符 15">
            <a:extLst>
              <a:ext uri="{FF2B5EF4-FFF2-40B4-BE49-F238E27FC236}">
                <a16:creationId xmlns:a16="http://schemas.microsoft.com/office/drawing/2014/main" id="{9688DB20-1B76-C14F-A147-C5873D176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54847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6263" y="1193627"/>
            <a:ext cx="8189912" cy="17653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8288" indent="-268288" algn="just" defTabSz="717550" eaLnBrk="1" hangingPunct="1">
              <a:lnSpc>
                <a:spcPct val="11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由若干内存条组成</a:t>
            </a:r>
          </a:p>
          <a:p>
            <a:pPr marL="268288" indent="-268288" algn="just" defTabSz="717550" eaLnBrk="1" hangingPunct="1">
              <a:lnSpc>
                <a:spcPct val="11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内存条的组成：</a:t>
            </a:r>
          </a:p>
          <a:p>
            <a:pPr marL="582613" lvl="1" indent="-223838" algn="just" defTabSz="717550" eaLnBrk="1" hangingPunct="1">
              <a:lnSpc>
                <a:spcPct val="11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把若干片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芯片焊装在一小条印制电路板上制成</a:t>
            </a:r>
          </a:p>
          <a:p>
            <a:pPr marL="268288" indent="-268288" algn="just" defTabSz="717550" eaLnBrk="1" hangingPunct="1">
              <a:lnSpc>
                <a:spcPct val="11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内存条必须插在主板上的内存条插槽中才能使用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046288" y="4973638"/>
            <a:ext cx="7789862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58" tIns="44483" rIns="88958" bIns="44483"/>
          <a:lstStyle>
            <a:lvl1pPr marL="268288" indent="-268288" defTabSz="7175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2613" indent="-223838" defTabSz="7175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175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175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175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b="1">
                <a:ea typeface="黑体" panose="02010609060101010101" pitchFamily="49" charset="-122"/>
              </a:rPr>
              <a:t>  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目前流行的是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DDR2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DDR3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内存条：</a:t>
            </a:r>
          </a:p>
          <a:p>
            <a:pPr lvl="1" algn="just" eaLnBrk="1" hangingPunct="1">
              <a:lnSpc>
                <a:spcPct val="105000"/>
              </a:lnSpc>
              <a:spcBef>
                <a:spcPct val="5000"/>
              </a:spcBef>
              <a:buFontTx/>
              <a:buChar char="–"/>
            </a:pPr>
            <a:r>
              <a:rPr lang="zh-CN" altLang="en-US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采用双列直插式，其触点分布在内存条的两面</a:t>
            </a:r>
          </a:p>
          <a:p>
            <a:pPr lvl="1" algn="just" eaLnBrk="1" hangingPunct="1">
              <a:lnSpc>
                <a:spcPct val="105000"/>
              </a:lnSpc>
              <a:spcBef>
                <a:spcPct val="5000"/>
              </a:spcBef>
              <a:buFontTx/>
              <a:buChar char="–"/>
            </a:pPr>
            <a:r>
              <a:rPr lang="en-US" altLang="zh-CN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lang="zh-CN" altLang="en-US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条有</a:t>
            </a:r>
            <a:r>
              <a:rPr lang="en-US" altLang="zh-CN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184</a:t>
            </a:r>
            <a:r>
              <a:rPr lang="zh-CN" altLang="en-US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个引脚，</a:t>
            </a:r>
            <a:r>
              <a:rPr lang="en-US" altLang="zh-CN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DDR2</a:t>
            </a:r>
            <a:r>
              <a:rPr lang="zh-CN" altLang="en-US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240</a:t>
            </a:r>
            <a:r>
              <a:rPr lang="zh-CN" altLang="en-US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个引脚</a:t>
            </a:r>
          </a:p>
          <a:p>
            <a:pPr lvl="1" algn="just" eaLnBrk="1" hangingPunct="1">
              <a:lnSpc>
                <a:spcPct val="105000"/>
              </a:lnSpc>
              <a:spcBef>
                <a:spcPct val="5000"/>
              </a:spcBef>
              <a:buFontTx/>
              <a:buChar char="–"/>
            </a:pPr>
            <a:r>
              <a:rPr lang="en-US" altLang="zh-CN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机主板中一般都配备有</a:t>
            </a:r>
            <a:r>
              <a:rPr lang="en-US" altLang="zh-CN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</a:t>
            </a:r>
            <a:r>
              <a:rPr lang="en-US" altLang="zh-CN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DIMM</a:t>
            </a:r>
            <a:r>
              <a:rPr lang="zh-CN" altLang="en-US" sz="2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插槽 </a:t>
            </a:r>
          </a:p>
        </p:txBody>
      </p:sp>
      <p:pic>
        <p:nvPicPr>
          <p:cNvPr id="562181" name="Picture 5" descr="http://news.mydrivers.com/pages/images/20040311155720_14678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5" y="908050"/>
            <a:ext cx="558165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2182" name="Picture 6" descr="2v623rmqs16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9" b="23047"/>
          <a:stretch>
            <a:fillRect/>
          </a:stretch>
        </p:blipFill>
        <p:spPr bwMode="auto">
          <a:xfrm>
            <a:off x="3125789" y="3097214"/>
            <a:ext cx="6256337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B68A6AC0-66A8-5649-A791-62C272F2E7DA}"/>
              </a:ext>
            </a:extLst>
          </p:cNvPr>
          <p:cNvSpPr/>
          <p:nvPr/>
        </p:nvSpPr>
        <p:spPr bwMode="auto">
          <a:xfrm>
            <a:off x="-182650" y="316050"/>
            <a:ext cx="36281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4B8DC21-746E-FC4D-8AC3-0F2AEB64AD35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294777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机主存的物理结构</a:t>
            </a:r>
          </a:p>
        </p:txBody>
      </p:sp>
      <p:sp>
        <p:nvSpPr>
          <p:cNvPr id="10" name="灯片编号占位符 15">
            <a:extLst>
              <a:ext uri="{FF2B5EF4-FFF2-40B4-BE49-F238E27FC236}">
                <a16:creationId xmlns:a16="http://schemas.microsoft.com/office/drawing/2014/main" id="{BACCFBA8-81EC-3E4D-8059-3DC2290DF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96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5"/>
          <p:cNvGrpSpPr>
            <a:grpSpLocks/>
          </p:cNvGrpSpPr>
          <p:nvPr/>
        </p:nvGrpSpPr>
        <p:grpSpPr bwMode="auto">
          <a:xfrm>
            <a:off x="6661150" y="1268413"/>
            <a:ext cx="3124200" cy="990600"/>
            <a:chOff x="3332" y="204"/>
            <a:chExt cx="1968" cy="624"/>
          </a:xfrm>
        </p:grpSpPr>
        <p:sp>
          <p:nvSpPr>
            <p:cNvPr id="382982" name="Rectangle 6"/>
            <p:cNvSpPr>
              <a:spLocks noChangeArrowheads="1"/>
            </p:cNvSpPr>
            <p:nvPr/>
          </p:nvSpPr>
          <p:spPr bwMode="auto">
            <a:xfrm>
              <a:off x="3332" y="516"/>
              <a:ext cx="1512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43075" name="Line 7"/>
            <p:cNvSpPr>
              <a:spLocks noChangeShapeType="1"/>
            </p:cNvSpPr>
            <p:nvPr/>
          </p:nvSpPr>
          <p:spPr bwMode="auto">
            <a:xfrm flipV="1">
              <a:off x="3332" y="204"/>
              <a:ext cx="968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6" name="Line 8"/>
            <p:cNvSpPr>
              <a:spLocks noChangeShapeType="1"/>
            </p:cNvSpPr>
            <p:nvPr/>
          </p:nvSpPr>
          <p:spPr bwMode="auto">
            <a:xfrm>
              <a:off x="4308" y="208"/>
              <a:ext cx="9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7" name="Line 9"/>
            <p:cNvSpPr>
              <a:spLocks noChangeShapeType="1"/>
            </p:cNvSpPr>
            <p:nvPr/>
          </p:nvSpPr>
          <p:spPr bwMode="auto">
            <a:xfrm flipH="1">
              <a:off x="4828" y="212"/>
              <a:ext cx="472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8" name="Line 10"/>
            <p:cNvSpPr>
              <a:spLocks noChangeShapeType="1"/>
            </p:cNvSpPr>
            <p:nvPr/>
          </p:nvSpPr>
          <p:spPr bwMode="auto">
            <a:xfrm>
              <a:off x="5296" y="212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9" name="Line 11"/>
            <p:cNvSpPr>
              <a:spLocks noChangeShapeType="1"/>
            </p:cNvSpPr>
            <p:nvPr/>
          </p:nvSpPr>
          <p:spPr bwMode="auto">
            <a:xfrm flipH="1">
              <a:off x="4812" y="500"/>
              <a:ext cx="472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0" name="Line 12"/>
            <p:cNvSpPr>
              <a:spLocks noChangeShapeType="1"/>
            </p:cNvSpPr>
            <p:nvPr/>
          </p:nvSpPr>
          <p:spPr bwMode="auto">
            <a:xfrm>
              <a:off x="3380" y="752"/>
              <a:ext cx="1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1" name="Line 13"/>
            <p:cNvSpPr>
              <a:spLocks noChangeShapeType="1"/>
            </p:cNvSpPr>
            <p:nvPr/>
          </p:nvSpPr>
          <p:spPr bwMode="auto">
            <a:xfrm>
              <a:off x="4668" y="760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2" name="Rectangle 14"/>
            <p:cNvSpPr>
              <a:spLocks noChangeArrowheads="1"/>
            </p:cNvSpPr>
            <p:nvPr/>
          </p:nvSpPr>
          <p:spPr bwMode="auto">
            <a:xfrm>
              <a:off x="3368" y="568"/>
              <a:ext cx="12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 b="1"/>
                <a:t>SPARCstation 20</a:t>
              </a:r>
            </a:p>
          </p:txBody>
        </p:sp>
      </p:grpSp>
      <p:sp>
        <p:nvSpPr>
          <p:cNvPr id="43011" name="Rectangle 15"/>
          <p:cNvSpPr>
            <a:spLocks noChangeArrowheads="1"/>
          </p:cNvSpPr>
          <p:nvPr/>
        </p:nvSpPr>
        <p:spPr bwMode="auto">
          <a:xfrm>
            <a:off x="2660650" y="2936875"/>
            <a:ext cx="965200" cy="698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 b="1" i="1">
              <a:solidFill>
                <a:srgbClr val="666699"/>
              </a:solidFill>
              <a:ea typeface="华文新魏" panose="02010800040101010101" pitchFamily="2" charset="-122"/>
            </a:endParaRPr>
          </a:p>
        </p:txBody>
      </p:sp>
      <p:sp>
        <p:nvSpPr>
          <p:cNvPr id="43012" name="Line 16"/>
          <p:cNvSpPr>
            <a:spLocks noChangeShapeType="1"/>
          </p:cNvSpPr>
          <p:nvPr/>
        </p:nvSpPr>
        <p:spPr bwMode="auto">
          <a:xfrm>
            <a:off x="3619500" y="3305175"/>
            <a:ext cx="6477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Rectangle 17"/>
          <p:cNvSpPr>
            <a:spLocks noChangeArrowheads="1"/>
          </p:cNvSpPr>
          <p:nvPr/>
        </p:nvSpPr>
        <p:spPr bwMode="auto">
          <a:xfrm>
            <a:off x="2617808" y="3024188"/>
            <a:ext cx="987386" cy="56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Times New Roman" panose="02020603050405020304" pitchFamily="18" charset="0"/>
              </a:rPr>
              <a:t>Memory</a:t>
            </a:r>
          </a:p>
          <a:p>
            <a:pPr algn="ctr"/>
            <a:r>
              <a:rPr lang="en-US" altLang="zh-CN" sz="1400" b="1">
                <a:latin typeface="Times New Roman" panose="02020603050405020304" pitchFamily="18" charset="0"/>
              </a:rPr>
              <a:t>Controller</a:t>
            </a:r>
          </a:p>
        </p:txBody>
      </p:sp>
      <p:sp>
        <p:nvSpPr>
          <p:cNvPr id="43014" name="Rectangle 18"/>
          <p:cNvSpPr>
            <a:spLocks noChangeArrowheads="1"/>
          </p:cNvSpPr>
          <p:nvPr/>
        </p:nvSpPr>
        <p:spPr bwMode="auto">
          <a:xfrm>
            <a:off x="7921827" y="2917826"/>
            <a:ext cx="159979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latin typeface="Times New Roman" panose="02020603050405020304" pitchFamily="18" charset="0"/>
              </a:rPr>
              <a:t>Memory Bus</a:t>
            </a:r>
          </a:p>
        </p:txBody>
      </p:sp>
      <p:sp>
        <p:nvSpPr>
          <p:cNvPr id="43015" name="Rectangle 19"/>
          <p:cNvSpPr>
            <a:spLocks noChangeArrowheads="1"/>
          </p:cNvSpPr>
          <p:nvPr/>
        </p:nvSpPr>
        <p:spPr bwMode="auto">
          <a:xfrm>
            <a:off x="2774950" y="4765675"/>
            <a:ext cx="490855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 b="1" i="1">
              <a:solidFill>
                <a:srgbClr val="666699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43016" name="Group 20"/>
          <p:cNvGrpSpPr>
            <a:grpSpLocks/>
          </p:cNvGrpSpPr>
          <p:nvPr/>
        </p:nvGrpSpPr>
        <p:grpSpPr bwMode="auto">
          <a:xfrm>
            <a:off x="4297367" y="2708275"/>
            <a:ext cx="338138" cy="1270000"/>
            <a:chOff x="1843" y="968"/>
            <a:chExt cx="213" cy="800"/>
          </a:xfrm>
        </p:grpSpPr>
        <p:sp>
          <p:nvSpPr>
            <p:cNvPr id="43072" name="Rectangle 21"/>
            <p:cNvSpPr>
              <a:spLocks noChangeArrowheads="1"/>
            </p:cNvSpPr>
            <p:nvPr/>
          </p:nvSpPr>
          <p:spPr bwMode="auto">
            <a:xfrm>
              <a:off x="1844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73" name="Rectangle 22"/>
            <p:cNvSpPr>
              <a:spLocks noChangeArrowheads="1"/>
            </p:cNvSpPr>
            <p:nvPr/>
          </p:nvSpPr>
          <p:spPr bwMode="auto">
            <a:xfrm rot="16200000">
              <a:off x="1570" y="1261"/>
              <a:ext cx="7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1">
                  <a:latin typeface="Times New Roman" panose="02020603050405020304" pitchFamily="18" charset="0"/>
                </a:rPr>
                <a:t>SIMM Slot 0</a:t>
              </a:r>
            </a:p>
          </p:txBody>
        </p:sp>
      </p:grpSp>
      <p:grpSp>
        <p:nvGrpSpPr>
          <p:cNvPr id="43017" name="Group 23"/>
          <p:cNvGrpSpPr>
            <a:grpSpLocks/>
          </p:cNvGrpSpPr>
          <p:nvPr/>
        </p:nvGrpSpPr>
        <p:grpSpPr bwMode="auto">
          <a:xfrm>
            <a:off x="4754568" y="2708275"/>
            <a:ext cx="338138" cy="1270000"/>
            <a:chOff x="2131" y="968"/>
            <a:chExt cx="213" cy="800"/>
          </a:xfrm>
        </p:grpSpPr>
        <p:sp>
          <p:nvSpPr>
            <p:cNvPr id="43070" name="Rectangle 24"/>
            <p:cNvSpPr>
              <a:spLocks noChangeArrowheads="1"/>
            </p:cNvSpPr>
            <p:nvPr/>
          </p:nvSpPr>
          <p:spPr bwMode="auto">
            <a:xfrm>
              <a:off x="2132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71" name="Rectangle 25"/>
            <p:cNvSpPr>
              <a:spLocks noChangeArrowheads="1"/>
            </p:cNvSpPr>
            <p:nvPr/>
          </p:nvSpPr>
          <p:spPr bwMode="auto">
            <a:xfrm rot="16200000">
              <a:off x="1858" y="1261"/>
              <a:ext cx="7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1">
                  <a:latin typeface="Times New Roman" panose="02020603050405020304" pitchFamily="18" charset="0"/>
                </a:rPr>
                <a:t>SIMM Slot 1</a:t>
              </a:r>
            </a:p>
          </p:txBody>
        </p:sp>
      </p:grpSp>
      <p:grpSp>
        <p:nvGrpSpPr>
          <p:cNvPr id="43018" name="Group 26"/>
          <p:cNvGrpSpPr>
            <a:grpSpLocks/>
          </p:cNvGrpSpPr>
          <p:nvPr/>
        </p:nvGrpSpPr>
        <p:grpSpPr bwMode="auto">
          <a:xfrm>
            <a:off x="5211768" y="2708275"/>
            <a:ext cx="338138" cy="1270000"/>
            <a:chOff x="2419" y="968"/>
            <a:chExt cx="213" cy="800"/>
          </a:xfrm>
        </p:grpSpPr>
        <p:sp>
          <p:nvSpPr>
            <p:cNvPr id="43068" name="Rectangle 27"/>
            <p:cNvSpPr>
              <a:spLocks noChangeArrowheads="1"/>
            </p:cNvSpPr>
            <p:nvPr/>
          </p:nvSpPr>
          <p:spPr bwMode="auto">
            <a:xfrm>
              <a:off x="2420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69" name="Rectangle 28"/>
            <p:cNvSpPr>
              <a:spLocks noChangeArrowheads="1"/>
            </p:cNvSpPr>
            <p:nvPr/>
          </p:nvSpPr>
          <p:spPr bwMode="auto">
            <a:xfrm rot="16200000">
              <a:off x="2146" y="1261"/>
              <a:ext cx="7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1">
                  <a:latin typeface="Times New Roman" panose="02020603050405020304" pitchFamily="18" charset="0"/>
                </a:rPr>
                <a:t>SIMM Slot 2</a:t>
              </a:r>
            </a:p>
          </p:txBody>
        </p:sp>
      </p:grpSp>
      <p:grpSp>
        <p:nvGrpSpPr>
          <p:cNvPr id="43019" name="Group 29"/>
          <p:cNvGrpSpPr>
            <a:grpSpLocks/>
          </p:cNvGrpSpPr>
          <p:nvPr/>
        </p:nvGrpSpPr>
        <p:grpSpPr bwMode="auto">
          <a:xfrm>
            <a:off x="5668969" y="2708275"/>
            <a:ext cx="338138" cy="1270000"/>
            <a:chOff x="2707" y="968"/>
            <a:chExt cx="213" cy="800"/>
          </a:xfrm>
        </p:grpSpPr>
        <p:sp>
          <p:nvSpPr>
            <p:cNvPr id="43066" name="Rectangle 30"/>
            <p:cNvSpPr>
              <a:spLocks noChangeArrowheads="1"/>
            </p:cNvSpPr>
            <p:nvPr/>
          </p:nvSpPr>
          <p:spPr bwMode="auto">
            <a:xfrm>
              <a:off x="2708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67" name="Rectangle 31"/>
            <p:cNvSpPr>
              <a:spLocks noChangeArrowheads="1"/>
            </p:cNvSpPr>
            <p:nvPr/>
          </p:nvSpPr>
          <p:spPr bwMode="auto">
            <a:xfrm rot="16200000">
              <a:off x="2434" y="1261"/>
              <a:ext cx="7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1">
                  <a:latin typeface="Times New Roman" panose="02020603050405020304" pitchFamily="18" charset="0"/>
                </a:rPr>
                <a:t>SIMM Slot 3</a:t>
              </a:r>
            </a:p>
          </p:txBody>
        </p:sp>
      </p:grpSp>
      <p:grpSp>
        <p:nvGrpSpPr>
          <p:cNvPr id="43020" name="Group 32"/>
          <p:cNvGrpSpPr>
            <a:grpSpLocks/>
          </p:cNvGrpSpPr>
          <p:nvPr/>
        </p:nvGrpSpPr>
        <p:grpSpPr bwMode="auto">
          <a:xfrm>
            <a:off x="6127750" y="2708275"/>
            <a:ext cx="336550" cy="1270000"/>
            <a:chOff x="2996" y="968"/>
            <a:chExt cx="212" cy="800"/>
          </a:xfrm>
        </p:grpSpPr>
        <p:sp>
          <p:nvSpPr>
            <p:cNvPr id="43064" name="Rectangle 33"/>
            <p:cNvSpPr>
              <a:spLocks noChangeArrowheads="1"/>
            </p:cNvSpPr>
            <p:nvPr/>
          </p:nvSpPr>
          <p:spPr bwMode="auto">
            <a:xfrm>
              <a:off x="2996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65" name="Rectangle 34"/>
            <p:cNvSpPr>
              <a:spLocks noChangeArrowheads="1"/>
            </p:cNvSpPr>
            <p:nvPr/>
          </p:nvSpPr>
          <p:spPr bwMode="auto">
            <a:xfrm rot="16200000">
              <a:off x="2723" y="1261"/>
              <a:ext cx="7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1">
                  <a:latin typeface="Times New Roman" panose="02020603050405020304" pitchFamily="18" charset="0"/>
                </a:rPr>
                <a:t>SIMM Slot 4</a:t>
              </a:r>
            </a:p>
          </p:txBody>
        </p:sp>
      </p:grpSp>
      <p:grpSp>
        <p:nvGrpSpPr>
          <p:cNvPr id="43021" name="Group 35"/>
          <p:cNvGrpSpPr>
            <a:grpSpLocks/>
          </p:cNvGrpSpPr>
          <p:nvPr/>
        </p:nvGrpSpPr>
        <p:grpSpPr bwMode="auto">
          <a:xfrm>
            <a:off x="6583370" y="2708275"/>
            <a:ext cx="338138" cy="1270000"/>
            <a:chOff x="3283" y="968"/>
            <a:chExt cx="213" cy="800"/>
          </a:xfrm>
        </p:grpSpPr>
        <p:sp>
          <p:nvSpPr>
            <p:cNvPr id="43062" name="Rectangle 36"/>
            <p:cNvSpPr>
              <a:spLocks noChangeArrowheads="1"/>
            </p:cNvSpPr>
            <p:nvPr/>
          </p:nvSpPr>
          <p:spPr bwMode="auto">
            <a:xfrm>
              <a:off x="3284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63" name="Rectangle 37"/>
            <p:cNvSpPr>
              <a:spLocks noChangeArrowheads="1"/>
            </p:cNvSpPr>
            <p:nvPr/>
          </p:nvSpPr>
          <p:spPr bwMode="auto">
            <a:xfrm rot="16200000">
              <a:off x="3010" y="1261"/>
              <a:ext cx="7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1">
                  <a:latin typeface="Times New Roman" panose="02020603050405020304" pitchFamily="18" charset="0"/>
                </a:rPr>
                <a:t>SIMM Slot 5</a:t>
              </a:r>
            </a:p>
          </p:txBody>
        </p:sp>
      </p:grpSp>
      <p:grpSp>
        <p:nvGrpSpPr>
          <p:cNvPr id="43022" name="Group 38"/>
          <p:cNvGrpSpPr>
            <a:grpSpLocks/>
          </p:cNvGrpSpPr>
          <p:nvPr/>
        </p:nvGrpSpPr>
        <p:grpSpPr bwMode="auto">
          <a:xfrm>
            <a:off x="7040571" y="2708275"/>
            <a:ext cx="338138" cy="1270000"/>
            <a:chOff x="3571" y="968"/>
            <a:chExt cx="213" cy="800"/>
          </a:xfrm>
        </p:grpSpPr>
        <p:sp>
          <p:nvSpPr>
            <p:cNvPr id="43060" name="Rectangle 39"/>
            <p:cNvSpPr>
              <a:spLocks noChangeArrowheads="1"/>
            </p:cNvSpPr>
            <p:nvPr/>
          </p:nvSpPr>
          <p:spPr bwMode="auto">
            <a:xfrm>
              <a:off x="3572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61" name="Rectangle 40"/>
            <p:cNvSpPr>
              <a:spLocks noChangeArrowheads="1"/>
            </p:cNvSpPr>
            <p:nvPr/>
          </p:nvSpPr>
          <p:spPr bwMode="auto">
            <a:xfrm rot="16200000">
              <a:off x="3298" y="1261"/>
              <a:ext cx="7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1">
                  <a:latin typeface="Times New Roman" panose="02020603050405020304" pitchFamily="18" charset="0"/>
                </a:rPr>
                <a:t>SIMM Slot 6</a:t>
              </a:r>
            </a:p>
          </p:txBody>
        </p:sp>
      </p:grpSp>
      <p:grpSp>
        <p:nvGrpSpPr>
          <p:cNvPr id="43023" name="Group 41"/>
          <p:cNvGrpSpPr>
            <a:grpSpLocks/>
          </p:cNvGrpSpPr>
          <p:nvPr/>
        </p:nvGrpSpPr>
        <p:grpSpPr bwMode="auto">
          <a:xfrm>
            <a:off x="7497772" y="2708275"/>
            <a:ext cx="338138" cy="1270000"/>
            <a:chOff x="3859" y="968"/>
            <a:chExt cx="213" cy="800"/>
          </a:xfrm>
        </p:grpSpPr>
        <p:sp>
          <p:nvSpPr>
            <p:cNvPr id="43058" name="Rectangle 42"/>
            <p:cNvSpPr>
              <a:spLocks noChangeArrowheads="1"/>
            </p:cNvSpPr>
            <p:nvPr/>
          </p:nvSpPr>
          <p:spPr bwMode="auto">
            <a:xfrm>
              <a:off x="3860" y="968"/>
              <a:ext cx="212" cy="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59" name="Rectangle 43"/>
            <p:cNvSpPr>
              <a:spLocks noChangeArrowheads="1"/>
            </p:cNvSpPr>
            <p:nvPr/>
          </p:nvSpPr>
          <p:spPr bwMode="auto">
            <a:xfrm rot="16200000">
              <a:off x="3586" y="1261"/>
              <a:ext cx="7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1">
                  <a:latin typeface="Times New Roman" panose="02020603050405020304" pitchFamily="18" charset="0"/>
                </a:rPr>
                <a:t>SIMM Slot 7</a:t>
              </a:r>
            </a:p>
          </p:txBody>
        </p:sp>
      </p:grpSp>
      <p:sp>
        <p:nvSpPr>
          <p:cNvPr id="43024" name="Line 44"/>
          <p:cNvSpPr>
            <a:spLocks noChangeShapeType="1"/>
          </p:cNvSpPr>
          <p:nvPr/>
        </p:nvSpPr>
        <p:spPr bwMode="auto">
          <a:xfrm flipH="1">
            <a:off x="2889250" y="4073525"/>
            <a:ext cx="13081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45"/>
          <p:cNvSpPr>
            <a:spLocks noChangeShapeType="1"/>
          </p:cNvSpPr>
          <p:nvPr/>
        </p:nvSpPr>
        <p:spPr bwMode="auto">
          <a:xfrm>
            <a:off x="4654550" y="4073525"/>
            <a:ext cx="30353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Rectangle 46"/>
          <p:cNvSpPr>
            <a:spLocks noChangeArrowheads="1"/>
          </p:cNvSpPr>
          <p:nvPr/>
        </p:nvSpPr>
        <p:spPr bwMode="auto">
          <a:xfrm>
            <a:off x="3939540" y="4403726"/>
            <a:ext cx="1772922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latin typeface="Times New Roman" panose="02020603050405020304" pitchFamily="18" charset="0"/>
              </a:rPr>
              <a:t>DRAM SIMM</a:t>
            </a:r>
          </a:p>
        </p:txBody>
      </p:sp>
      <p:grpSp>
        <p:nvGrpSpPr>
          <p:cNvPr id="43027" name="Group 47"/>
          <p:cNvGrpSpPr>
            <a:grpSpLocks/>
          </p:cNvGrpSpPr>
          <p:nvPr/>
        </p:nvGrpSpPr>
        <p:grpSpPr bwMode="auto">
          <a:xfrm>
            <a:off x="2879727" y="4905375"/>
            <a:ext cx="819151" cy="336550"/>
            <a:chOff x="950" y="2352"/>
            <a:chExt cx="516" cy="212"/>
          </a:xfrm>
        </p:grpSpPr>
        <p:sp>
          <p:nvSpPr>
            <p:cNvPr id="43056" name="Rectangle 48"/>
            <p:cNvSpPr>
              <a:spLocks noChangeArrowheads="1"/>
            </p:cNvSpPr>
            <p:nvPr/>
          </p:nvSpPr>
          <p:spPr bwMode="auto">
            <a:xfrm>
              <a:off x="964" y="235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950" y="2352"/>
              <a:ext cx="5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DRAM</a:t>
              </a:r>
            </a:p>
          </p:txBody>
        </p:sp>
      </p:grpSp>
      <p:grpSp>
        <p:nvGrpSpPr>
          <p:cNvPr id="43028" name="Group 50"/>
          <p:cNvGrpSpPr>
            <a:grpSpLocks/>
          </p:cNvGrpSpPr>
          <p:nvPr/>
        </p:nvGrpSpPr>
        <p:grpSpPr bwMode="auto">
          <a:xfrm>
            <a:off x="2879727" y="5286375"/>
            <a:ext cx="819151" cy="336550"/>
            <a:chOff x="950" y="2592"/>
            <a:chExt cx="516" cy="212"/>
          </a:xfrm>
        </p:grpSpPr>
        <p:sp>
          <p:nvSpPr>
            <p:cNvPr id="43054" name="Rectangle 51"/>
            <p:cNvSpPr>
              <a:spLocks noChangeArrowheads="1"/>
            </p:cNvSpPr>
            <p:nvPr/>
          </p:nvSpPr>
          <p:spPr bwMode="auto">
            <a:xfrm>
              <a:off x="964" y="259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55" name="Rectangle 52"/>
            <p:cNvSpPr>
              <a:spLocks noChangeArrowheads="1"/>
            </p:cNvSpPr>
            <p:nvPr/>
          </p:nvSpPr>
          <p:spPr bwMode="auto">
            <a:xfrm>
              <a:off x="950" y="2592"/>
              <a:ext cx="5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DRAM</a:t>
              </a:r>
            </a:p>
          </p:txBody>
        </p:sp>
      </p:grpSp>
      <p:grpSp>
        <p:nvGrpSpPr>
          <p:cNvPr id="43029" name="Group 53"/>
          <p:cNvGrpSpPr>
            <a:grpSpLocks/>
          </p:cNvGrpSpPr>
          <p:nvPr/>
        </p:nvGrpSpPr>
        <p:grpSpPr bwMode="auto">
          <a:xfrm>
            <a:off x="6765929" y="4905375"/>
            <a:ext cx="819151" cy="336550"/>
            <a:chOff x="3398" y="2352"/>
            <a:chExt cx="516" cy="212"/>
          </a:xfrm>
        </p:grpSpPr>
        <p:sp>
          <p:nvSpPr>
            <p:cNvPr id="43052" name="Rectangle 54"/>
            <p:cNvSpPr>
              <a:spLocks noChangeArrowheads="1"/>
            </p:cNvSpPr>
            <p:nvPr/>
          </p:nvSpPr>
          <p:spPr bwMode="auto">
            <a:xfrm>
              <a:off x="3412" y="235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53" name="Rectangle 55"/>
            <p:cNvSpPr>
              <a:spLocks noChangeArrowheads="1"/>
            </p:cNvSpPr>
            <p:nvPr/>
          </p:nvSpPr>
          <p:spPr bwMode="auto">
            <a:xfrm>
              <a:off x="3398" y="2352"/>
              <a:ext cx="5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DRAM</a:t>
              </a:r>
            </a:p>
          </p:txBody>
        </p:sp>
      </p:grpSp>
      <p:grpSp>
        <p:nvGrpSpPr>
          <p:cNvPr id="43030" name="Group 56"/>
          <p:cNvGrpSpPr>
            <a:grpSpLocks/>
          </p:cNvGrpSpPr>
          <p:nvPr/>
        </p:nvGrpSpPr>
        <p:grpSpPr bwMode="auto">
          <a:xfrm>
            <a:off x="6765929" y="5286375"/>
            <a:ext cx="819151" cy="336550"/>
            <a:chOff x="3398" y="2592"/>
            <a:chExt cx="516" cy="212"/>
          </a:xfrm>
        </p:grpSpPr>
        <p:sp>
          <p:nvSpPr>
            <p:cNvPr id="43050" name="Rectangle 57"/>
            <p:cNvSpPr>
              <a:spLocks noChangeArrowheads="1"/>
            </p:cNvSpPr>
            <p:nvPr/>
          </p:nvSpPr>
          <p:spPr bwMode="auto">
            <a:xfrm>
              <a:off x="3412" y="259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51" name="Rectangle 58"/>
            <p:cNvSpPr>
              <a:spLocks noChangeArrowheads="1"/>
            </p:cNvSpPr>
            <p:nvPr/>
          </p:nvSpPr>
          <p:spPr bwMode="auto">
            <a:xfrm>
              <a:off x="3398" y="2592"/>
              <a:ext cx="5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DRAM</a:t>
              </a:r>
            </a:p>
          </p:txBody>
        </p:sp>
      </p:grpSp>
      <p:grpSp>
        <p:nvGrpSpPr>
          <p:cNvPr id="43031" name="Group 59"/>
          <p:cNvGrpSpPr>
            <a:grpSpLocks/>
          </p:cNvGrpSpPr>
          <p:nvPr/>
        </p:nvGrpSpPr>
        <p:grpSpPr bwMode="auto">
          <a:xfrm>
            <a:off x="5775329" y="5286375"/>
            <a:ext cx="819151" cy="336550"/>
            <a:chOff x="2774" y="2592"/>
            <a:chExt cx="516" cy="212"/>
          </a:xfrm>
        </p:grpSpPr>
        <p:sp>
          <p:nvSpPr>
            <p:cNvPr id="43048" name="Rectangle 60"/>
            <p:cNvSpPr>
              <a:spLocks noChangeArrowheads="1"/>
            </p:cNvSpPr>
            <p:nvPr/>
          </p:nvSpPr>
          <p:spPr bwMode="auto">
            <a:xfrm>
              <a:off x="2788" y="259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49" name="Rectangle 61"/>
            <p:cNvSpPr>
              <a:spLocks noChangeArrowheads="1"/>
            </p:cNvSpPr>
            <p:nvPr/>
          </p:nvSpPr>
          <p:spPr bwMode="auto">
            <a:xfrm>
              <a:off x="2774" y="2592"/>
              <a:ext cx="5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DRAM</a:t>
              </a:r>
            </a:p>
          </p:txBody>
        </p:sp>
      </p:grpSp>
      <p:grpSp>
        <p:nvGrpSpPr>
          <p:cNvPr id="43032" name="Group 65"/>
          <p:cNvGrpSpPr>
            <a:grpSpLocks/>
          </p:cNvGrpSpPr>
          <p:nvPr/>
        </p:nvGrpSpPr>
        <p:grpSpPr bwMode="auto">
          <a:xfrm>
            <a:off x="3794127" y="5286375"/>
            <a:ext cx="819151" cy="336550"/>
            <a:chOff x="1526" y="2592"/>
            <a:chExt cx="516" cy="212"/>
          </a:xfrm>
        </p:grpSpPr>
        <p:sp>
          <p:nvSpPr>
            <p:cNvPr id="43046" name="Rectangle 66"/>
            <p:cNvSpPr>
              <a:spLocks noChangeArrowheads="1"/>
            </p:cNvSpPr>
            <p:nvPr/>
          </p:nvSpPr>
          <p:spPr bwMode="auto">
            <a:xfrm>
              <a:off x="1540" y="259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47" name="Rectangle 67"/>
            <p:cNvSpPr>
              <a:spLocks noChangeArrowheads="1"/>
            </p:cNvSpPr>
            <p:nvPr/>
          </p:nvSpPr>
          <p:spPr bwMode="auto">
            <a:xfrm>
              <a:off x="1526" y="2592"/>
              <a:ext cx="5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DRAM</a:t>
              </a:r>
            </a:p>
          </p:txBody>
        </p:sp>
      </p:grpSp>
      <p:grpSp>
        <p:nvGrpSpPr>
          <p:cNvPr id="43033" name="Group 68"/>
          <p:cNvGrpSpPr>
            <a:grpSpLocks/>
          </p:cNvGrpSpPr>
          <p:nvPr/>
        </p:nvGrpSpPr>
        <p:grpSpPr bwMode="auto">
          <a:xfrm>
            <a:off x="5775329" y="4905375"/>
            <a:ext cx="819151" cy="336550"/>
            <a:chOff x="2774" y="2352"/>
            <a:chExt cx="516" cy="212"/>
          </a:xfrm>
        </p:grpSpPr>
        <p:sp>
          <p:nvSpPr>
            <p:cNvPr id="43044" name="Rectangle 69"/>
            <p:cNvSpPr>
              <a:spLocks noChangeArrowheads="1"/>
            </p:cNvSpPr>
            <p:nvPr/>
          </p:nvSpPr>
          <p:spPr bwMode="auto">
            <a:xfrm>
              <a:off x="2788" y="235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45" name="Rectangle 70"/>
            <p:cNvSpPr>
              <a:spLocks noChangeArrowheads="1"/>
            </p:cNvSpPr>
            <p:nvPr/>
          </p:nvSpPr>
          <p:spPr bwMode="auto">
            <a:xfrm>
              <a:off x="2774" y="2352"/>
              <a:ext cx="5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DRAM</a:t>
              </a:r>
            </a:p>
          </p:txBody>
        </p:sp>
      </p:grpSp>
      <p:grpSp>
        <p:nvGrpSpPr>
          <p:cNvPr id="43034" name="Group 74"/>
          <p:cNvGrpSpPr>
            <a:grpSpLocks/>
          </p:cNvGrpSpPr>
          <p:nvPr/>
        </p:nvGrpSpPr>
        <p:grpSpPr bwMode="auto">
          <a:xfrm>
            <a:off x="3794127" y="4905375"/>
            <a:ext cx="819151" cy="336550"/>
            <a:chOff x="1526" y="2352"/>
            <a:chExt cx="516" cy="212"/>
          </a:xfrm>
        </p:grpSpPr>
        <p:sp>
          <p:nvSpPr>
            <p:cNvPr id="43042" name="Rectangle 75"/>
            <p:cNvSpPr>
              <a:spLocks noChangeArrowheads="1"/>
            </p:cNvSpPr>
            <p:nvPr/>
          </p:nvSpPr>
          <p:spPr bwMode="auto">
            <a:xfrm>
              <a:off x="1540" y="2356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3043" name="Rectangle 76"/>
            <p:cNvSpPr>
              <a:spLocks noChangeArrowheads="1"/>
            </p:cNvSpPr>
            <p:nvPr/>
          </p:nvSpPr>
          <p:spPr bwMode="auto">
            <a:xfrm>
              <a:off x="1526" y="2352"/>
              <a:ext cx="5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DRAM</a:t>
              </a:r>
            </a:p>
          </p:txBody>
        </p:sp>
      </p:grpSp>
      <p:sp>
        <p:nvSpPr>
          <p:cNvPr id="43035" name="Rectangle 78"/>
          <p:cNvSpPr>
            <a:spLocks noGrp="1" noChangeArrowheads="1"/>
          </p:cNvSpPr>
          <p:nvPr>
            <p:ph type="title" idx="4294967295"/>
          </p:nvPr>
        </p:nvSpPr>
        <p:spPr>
          <a:xfrm>
            <a:off x="2420939" y="142875"/>
            <a:ext cx="6740525" cy="477838"/>
          </a:xfrm>
          <a:noFill/>
        </p:spPr>
        <p:txBody>
          <a:bodyPr wrap="none"/>
          <a:lstStyle/>
          <a:p>
            <a:pPr eaLnBrk="1" hangingPunct="1"/>
            <a:r>
              <a:rPr lang="zh-CN" altLang="en-US" sz="3200"/>
              <a:t>举例：</a:t>
            </a:r>
            <a:r>
              <a:rPr lang="en-US" altLang="zh-CN" sz="3200"/>
              <a:t>SPARCstation 20’s Memory Module</a:t>
            </a:r>
          </a:p>
        </p:txBody>
      </p:sp>
      <p:sp>
        <p:nvSpPr>
          <p:cNvPr id="43036" name="Text Box 79"/>
          <p:cNvSpPr txBox="1">
            <a:spLocks noChangeArrowheads="1"/>
          </p:cNvSpPr>
          <p:nvPr/>
        </p:nvSpPr>
        <p:spPr bwMode="auto">
          <a:xfrm>
            <a:off x="8137526" y="4789489"/>
            <a:ext cx="20224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每个内存条</a:t>
            </a:r>
            <a:r>
              <a:rPr lang="zh-CN" altLang="en-US" sz="2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最多</a:t>
            </a:r>
            <a:r>
              <a:rPr lang="zh-CN" altLang="en-US" sz="22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能同时读出</a:t>
            </a:r>
            <a:r>
              <a:rPr lang="en-US" altLang="zh-CN" sz="22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128</a:t>
            </a:r>
            <a:r>
              <a:rPr lang="zh-CN" altLang="en-US" sz="22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位数据</a:t>
            </a:r>
          </a:p>
        </p:txBody>
      </p:sp>
      <p:sp>
        <p:nvSpPr>
          <p:cNvPr id="43037" name="Text Box 80"/>
          <p:cNvSpPr txBox="1">
            <a:spLocks noChangeArrowheads="1"/>
          </p:cNvSpPr>
          <p:nvPr/>
        </p:nvSpPr>
        <p:spPr bwMode="auto">
          <a:xfrm>
            <a:off x="8072438" y="3438525"/>
            <a:ext cx="214471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存储器总线的总线宽度为</a:t>
            </a:r>
            <a:r>
              <a:rPr lang="en-US" altLang="zh-CN" sz="22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128</a:t>
            </a:r>
            <a:r>
              <a:rPr lang="zh-CN" altLang="en-US" sz="22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</a:t>
            </a:r>
          </a:p>
        </p:txBody>
      </p:sp>
      <p:sp>
        <p:nvSpPr>
          <p:cNvPr id="43038" name="Text Box 81"/>
          <p:cNvSpPr txBox="1">
            <a:spLocks noChangeArrowheads="1"/>
          </p:cNvSpPr>
          <p:nvPr/>
        </p:nvSpPr>
        <p:spPr bwMode="auto">
          <a:xfrm>
            <a:off x="2674939" y="6084888"/>
            <a:ext cx="5616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FF"/>
                </a:solidFill>
                <a:ea typeface="微软雅黑" panose="020B0503020204020204" pitchFamily="34" charset="-122"/>
              </a:rPr>
              <a:t>每次访存操作总是在某一个内存条内进行！</a:t>
            </a:r>
          </a:p>
        </p:txBody>
      </p:sp>
      <p:sp>
        <p:nvSpPr>
          <p:cNvPr id="43039" name="Line 72"/>
          <p:cNvSpPr>
            <a:spLocks noChangeShapeType="1"/>
          </p:cNvSpPr>
          <p:nvPr/>
        </p:nvSpPr>
        <p:spPr bwMode="auto">
          <a:xfrm>
            <a:off x="4791076" y="5273675"/>
            <a:ext cx="765175" cy="0"/>
          </a:xfrm>
          <a:prstGeom prst="line">
            <a:avLst/>
          </a:prstGeom>
          <a:noFill/>
          <a:ln w="28575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040" name="Text Box 73"/>
          <p:cNvSpPr txBox="1">
            <a:spLocks noChangeArrowheads="1"/>
          </p:cNvSpPr>
          <p:nvPr/>
        </p:nvSpPr>
        <p:spPr bwMode="auto">
          <a:xfrm>
            <a:off x="1800225" y="1146176"/>
            <a:ext cx="2901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总线宽度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是指总线中</a:t>
            </a:r>
            <a:r>
              <a:rPr lang="zh-CN" altLang="en-US"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数据线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的条数</a:t>
            </a:r>
          </a:p>
        </p:txBody>
      </p:sp>
      <p:sp>
        <p:nvSpPr>
          <p:cNvPr id="75" name="灯片编号占位符 15">
            <a:extLst>
              <a:ext uri="{FF2B5EF4-FFF2-40B4-BE49-F238E27FC236}">
                <a16:creationId xmlns:a16="http://schemas.microsoft.com/office/drawing/2014/main" id="{CDF613B8-67FD-D846-859C-BF3496018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695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7"/>
          <p:cNvGrpSpPr>
            <a:grpSpLocks/>
          </p:cNvGrpSpPr>
          <p:nvPr/>
        </p:nvGrpSpPr>
        <p:grpSpPr bwMode="auto">
          <a:xfrm>
            <a:off x="1163452" y="1196752"/>
            <a:ext cx="7677799" cy="5191232"/>
            <a:chOff x="430" y="871"/>
            <a:chExt cx="4388" cy="3065"/>
          </a:xfrm>
        </p:grpSpPr>
        <p:sp>
          <p:nvSpPr>
            <p:cNvPr id="45073" name="Text Box 8"/>
            <p:cNvSpPr txBox="1">
              <a:spLocks noChangeAspect="1" noChangeArrowheads="1"/>
            </p:cNvSpPr>
            <p:nvPr/>
          </p:nvSpPr>
          <p:spPr bwMode="auto">
            <a:xfrm>
              <a:off x="4056" y="3099"/>
              <a:ext cx="76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950" tIns="44480" rIns="88950" bIns="44480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800" b="1">
                  <a:latin typeface="Helvetica" panose="020B0604020202020204" pitchFamily="34" charset="0"/>
                  <a:ea typeface="微软雅黑" panose="020B0503020204020204" pitchFamily="34" charset="-122"/>
                </a:rPr>
                <a:t>存储控制器</a:t>
              </a:r>
            </a:p>
          </p:txBody>
        </p:sp>
        <p:sp>
          <p:nvSpPr>
            <p:cNvPr id="570377" name="Rectangle 9"/>
            <p:cNvSpPr>
              <a:spLocks noChangeAspect="1" noChangeArrowheads="1"/>
            </p:cNvSpPr>
            <p:nvPr/>
          </p:nvSpPr>
          <p:spPr bwMode="auto">
            <a:xfrm>
              <a:off x="1250" y="887"/>
              <a:ext cx="2832" cy="15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4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70378" name="Rectangle 10"/>
            <p:cNvSpPr>
              <a:spLocks noChangeAspect="1" noChangeArrowheads="1"/>
            </p:cNvSpPr>
            <p:nvPr/>
          </p:nvSpPr>
          <p:spPr bwMode="auto">
            <a:xfrm>
              <a:off x="1527" y="2779"/>
              <a:ext cx="2524" cy="7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4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45076" name="Rectangle 11"/>
            <p:cNvSpPr>
              <a:spLocks noChangeAspect="1" noChangeArrowheads="1"/>
            </p:cNvSpPr>
            <p:nvPr/>
          </p:nvSpPr>
          <p:spPr bwMode="auto">
            <a:xfrm>
              <a:off x="3236" y="1304"/>
              <a:ext cx="613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77" name="Rectangle 12"/>
            <p:cNvSpPr>
              <a:spLocks noChangeAspect="1" noChangeArrowheads="1"/>
            </p:cNvSpPr>
            <p:nvPr/>
          </p:nvSpPr>
          <p:spPr bwMode="auto">
            <a:xfrm>
              <a:off x="2963" y="1372"/>
              <a:ext cx="614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78" name="Rectangle 13"/>
            <p:cNvSpPr>
              <a:spLocks noChangeAspect="1" noChangeArrowheads="1"/>
            </p:cNvSpPr>
            <p:nvPr/>
          </p:nvSpPr>
          <p:spPr bwMode="auto">
            <a:xfrm>
              <a:off x="2690" y="1441"/>
              <a:ext cx="614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79" name="Rectangle 14"/>
            <p:cNvSpPr>
              <a:spLocks noChangeAspect="1" noChangeArrowheads="1"/>
            </p:cNvSpPr>
            <p:nvPr/>
          </p:nvSpPr>
          <p:spPr bwMode="auto">
            <a:xfrm>
              <a:off x="2418" y="1508"/>
              <a:ext cx="613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80" name="Rectangle 15"/>
            <p:cNvSpPr>
              <a:spLocks noChangeAspect="1" noChangeArrowheads="1"/>
            </p:cNvSpPr>
            <p:nvPr/>
          </p:nvSpPr>
          <p:spPr bwMode="auto">
            <a:xfrm>
              <a:off x="2145" y="1577"/>
              <a:ext cx="614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81" name="Rectangle 16"/>
            <p:cNvSpPr>
              <a:spLocks noChangeAspect="1" noChangeArrowheads="1"/>
            </p:cNvSpPr>
            <p:nvPr/>
          </p:nvSpPr>
          <p:spPr bwMode="auto">
            <a:xfrm>
              <a:off x="1872" y="1645"/>
              <a:ext cx="614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82" name="Rectangle 17"/>
            <p:cNvSpPr>
              <a:spLocks noChangeAspect="1" noChangeArrowheads="1"/>
            </p:cNvSpPr>
            <p:nvPr/>
          </p:nvSpPr>
          <p:spPr bwMode="auto">
            <a:xfrm>
              <a:off x="1599" y="1713"/>
              <a:ext cx="613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83" name="Rectangle 18"/>
            <p:cNvSpPr>
              <a:spLocks noChangeAspect="1" noChangeArrowheads="1"/>
            </p:cNvSpPr>
            <p:nvPr/>
          </p:nvSpPr>
          <p:spPr bwMode="auto">
            <a:xfrm>
              <a:off x="1326" y="1782"/>
              <a:ext cx="614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950" tIns="44480" rIns="88950" bIns="44480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 sz="1400" b="1">
                <a:latin typeface="Helvetica" panose="020B0604020202020204" pitchFamily="34" charset="0"/>
              </a:endParaRPr>
            </a:p>
          </p:txBody>
        </p:sp>
        <p:grpSp>
          <p:nvGrpSpPr>
            <p:cNvPr id="45084" name="Group 19"/>
            <p:cNvGrpSpPr>
              <a:grpSpLocks/>
            </p:cNvGrpSpPr>
            <p:nvPr/>
          </p:nvGrpSpPr>
          <p:grpSpPr bwMode="auto">
            <a:xfrm>
              <a:off x="1065" y="871"/>
              <a:ext cx="2330" cy="2254"/>
              <a:chOff x="768" y="723"/>
              <a:chExt cx="2623" cy="2538"/>
            </a:xfrm>
          </p:grpSpPr>
          <p:sp>
            <p:nvSpPr>
              <p:cNvPr id="45176" name="Line 20"/>
              <p:cNvSpPr>
                <a:spLocks noChangeAspect="1" noChangeShapeType="1"/>
              </p:cNvSpPr>
              <p:nvPr/>
            </p:nvSpPr>
            <p:spPr bwMode="auto">
              <a:xfrm>
                <a:off x="768" y="913"/>
                <a:ext cx="2623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5177" name="Group 21"/>
              <p:cNvGrpSpPr>
                <a:grpSpLocks/>
              </p:cNvGrpSpPr>
              <p:nvPr/>
            </p:nvGrpSpPr>
            <p:grpSpPr bwMode="auto">
              <a:xfrm>
                <a:off x="768" y="723"/>
                <a:ext cx="2610" cy="2538"/>
                <a:chOff x="768" y="723"/>
                <a:chExt cx="2610" cy="2538"/>
              </a:xfrm>
            </p:grpSpPr>
            <p:sp>
              <p:nvSpPr>
                <p:cNvPr id="45178" name="Text Box 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63" y="723"/>
                  <a:ext cx="1223" cy="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88950" tIns="44480" rIns="88950" bIns="44480" anchor="ctr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CN" sz="1400" b="1">
                      <a:latin typeface="Courier New" panose="02070309020205020404" pitchFamily="49" charset="0"/>
                    </a:rPr>
                    <a:t>(</a:t>
                  </a:r>
                  <a:r>
                    <a:rPr lang="zh-CN" altLang="en-US" sz="1400" b="1">
                      <a:solidFill>
                        <a:srgbClr val="0099FF"/>
                      </a:solidFill>
                      <a:latin typeface="Courier New" panose="02070309020205020404" pitchFamily="49" charset="0"/>
                    </a:rPr>
                    <a:t>行地址</a:t>
                  </a:r>
                  <a:r>
                    <a:rPr lang="en-US" altLang="zh-CN" sz="1400" b="1">
                      <a:solidFill>
                        <a:srgbClr val="0099FF"/>
                      </a:solidFill>
                      <a:latin typeface="Courier New" panose="02070309020205020404" pitchFamily="49" charset="0"/>
                    </a:rPr>
                    <a:t>i, </a:t>
                  </a:r>
                  <a:r>
                    <a:rPr lang="zh-CN" altLang="en-US" sz="1400" b="1">
                      <a:solidFill>
                        <a:srgbClr val="0099FF"/>
                      </a:solidFill>
                      <a:latin typeface="Courier New" panose="02070309020205020404" pitchFamily="49" charset="0"/>
                    </a:rPr>
                    <a:t>列地址</a:t>
                  </a:r>
                  <a:r>
                    <a:rPr lang="en-US" altLang="zh-CN" sz="1400" b="1">
                      <a:solidFill>
                        <a:srgbClr val="0099FF"/>
                      </a:solidFill>
                      <a:latin typeface="Courier New" panose="02070309020205020404" pitchFamily="49" charset="0"/>
                    </a:rPr>
                    <a:t>j)</a:t>
                  </a:r>
                </a:p>
              </p:txBody>
            </p:sp>
            <p:sp>
              <p:nvSpPr>
                <p:cNvPr id="45179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3378" y="913"/>
                  <a:ext cx="0" cy="30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0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3033" y="913"/>
                  <a:ext cx="0" cy="37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1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2726" y="913"/>
                  <a:ext cx="0" cy="46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2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2419" y="913"/>
                  <a:ext cx="0" cy="53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3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2112" y="913"/>
                  <a:ext cx="0" cy="6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4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1766" y="913"/>
                  <a:ext cx="0" cy="69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5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497" y="913"/>
                  <a:ext cx="0" cy="76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6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190" y="913"/>
                  <a:ext cx="0" cy="8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7" name="Line 3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768" y="3255"/>
                  <a:ext cx="518" cy="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8" name="Line 3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68" y="913"/>
                  <a:ext cx="0" cy="2342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085" name="Rectangle 33"/>
            <p:cNvSpPr>
              <a:spLocks noChangeAspect="1" noChangeArrowheads="1"/>
            </p:cNvSpPr>
            <p:nvPr/>
          </p:nvSpPr>
          <p:spPr bwMode="auto">
            <a:xfrm>
              <a:off x="2105" y="1946"/>
              <a:ext cx="57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86" name="Rectangle 34"/>
            <p:cNvSpPr>
              <a:spLocks noChangeAspect="1" noChangeArrowheads="1"/>
            </p:cNvSpPr>
            <p:nvPr/>
          </p:nvSpPr>
          <p:spPr bwMode="auto">
            <a:xfrm>
              <a:off x="1844" y="2012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87" name="Rectangle 35"/>
            <p:cNvSpPr>
              <a:spLocks noChangeAspect="1" noChangeArrowheads="1"/>
            </p:cNvSpPr>
            <p:nvPr/>
          </p:nvSpPr>
          <p:spPr bwMode="auto">
            <a:xfrm>
              <a:off x="2378" y="1875"/>
              <a:ext cx="56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88" name="Rectangle 36"/>
            <p:cNvSpPr>
              <a:spLocks noChangeAspect="1" noChangeArrowheads="1"/>
            </p:cNvSpPr>
            <p:nvPr/>
          </p:nvSpPr>
          <p:spPr bwMode="auto">
            <a:xfrm>
              <a:off x="2653" y="1804"/>
              <a:ext cx="57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89" name="Rectangle 37"/>
            <p:cNvSpPr>
              <a:spLocks noChangeAspect="1" noChangeArrowheads="1"/>
            </p:cNvSpPr>
            <p:nvPr/>
          </p:nvSpPr>
          <p:spPr bwMode="auto">
            <a:xfrm>
              <a:off x="2934" y="1730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90" name="Rectangle 38"/>
            <p:cNvSpPr>
              <a:spLocks noChangeAspect="1" noChangeArrowheads="1"/>
            </p:cNvSpPr>
            <p:nvPr/>
          </p:nvSpPr>
          <p:spPr bwMode="auto">
            <a:xfrm>
              <a:off x="3202" y="1668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91" name="Rectangle 39"/>
            <p:cNvSpPr>
              <a:spLocks noChangeAspect="1" noChangeArrowheads="1"/>
            </p:cNvSpPr>
            <p:nvPr/>
          </p:nvSpPr>
          <p:spPr bwMode="auto">
            <a:xfrm>
              <a:off x="3474" y="1593"/>
              <a:ext cx="57" cy="64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92" name="Rectangle 40"/>
            <p:cNvSpPr>
              <a:spLocks noChangeAspect="1" noChangeArrowheads="1"/>
            </p:cNvSpPr>
            <p:nvPr/>
          </p:nvSpPr>
          <p:spPr bwMode="auto">
            <a:xfrm>
              <a:off x="3742" y="1526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93" name="Text Box 41"/>
            <p:cNvSpPr txBox="1">
              <a:spLocks noChangeAspect="1" noChangeArrowheads="1"/>
            </p:cNvSpPr>
            <p:nvPr/>
          </p:nvSpPr>
          <p:spPr bwMode="auto">
            <a:xfrm>
              <a:off x="1569" y="1757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950" tIns="44480" rIns="88950" bIns="44480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 b="1">
                  <a:solidFill>
                    <a:srgbClr val="0033CC"/>
                  </a:solidFill>
                  <a:latin typeface="Helvetica" panose="020B0604020202020204" pitchFamily="34" charset="0"/>
                </a:rPr>
                <a:t>DRAM 7</a:t>
              </a:r>
            </a:p>
          </p:txBody>
        </p:sp>
        <p:sp>
          <p:nvSpPr>
            <p:cNvPr id="45094" name="Text Box 42"/>
            <p:cNvSpPr txBox="1">
              <a:spLocks noChangeAspect="1" noChangeArrowheads="1"/>
            </p:cNvSpPr>
            <p:nvPr/>
          </p:nvSpPr>
          <p:spPr bwMode="auto">
            <a:xfrm>
              <a:off x="3501" y="1263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950" tIns="44480" rIns="88950" bIns="44480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 b="1">
                  <a:solidFill>
                    <a:srgbClr val="0033CC"/>
                  </a:solidFill>
                  <a:latin typeface="Helvetica" panose="020B0604020202020204" pitchFamily="34" charset="0"/>
                </a:rPr>
                <a:t>DRAM 0</a:t>
              </a:r>
            </a:p>
          </p:txBody>
        </p:sp>
        <p:grpSp>
          <p:nvGrpSpPr>
            <p:cNvPr id="45095" name="Group 43"/>
            <p:cNvGrpSpPr>
              <a:grpSpLocks/>
            </p:cNvGrpSpPr>
            <p:nvPr/>
          </p:nvGrpSpPr>
          <p:grpSpPr bwMode="auto">
            <a:xfrm>
              <a:off x="1688" y="2917"/>
              <a:ext cx="2288" cy="429"/>
              <a:chOff x="1470" y="3025"/>
              <a:chExt cx="2577" cy="483"/>
            </a:xfrm>
          </p:grpSpPr>
          <p:sp>
            <p:nvSpPr>
              <p:cNvPr id="45149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3890" y="3025"/>
                <a:ext cx="15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0</a:t>
                </a:r>
              </a:p>
            </p:txBody>
          </p:sp>
          <p:sp>
            <p:nvSpPr>
              <p:cNvPr id="45150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2697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31</a:t>
                </a:r>
              </a:p>
            </p:txBody>
          </p:sp>
          <p:sp>
            <p:nvSpPr>
              <p:cNvPr id="45151" name="Text Box 46"/>
              <p:cNvSpPr txBox="1">
                <a:spLocks noChangeAspect="1" noChangeArrowheads="1"/>
              </p:cNvSpPr>
              <p:nvPr/>
            </p:nvSpPr>
            <p:spPr bwMode="auto">
              <a:xfrm>
                <a:off x="3646" y="3025"/>
                <a:ext cx="15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7</a:t>
                </a:r>
              </a:p>
            </p:txBody>
          </p:sp>
          <p:sp>
            <p:nvSpPr>
              <p:cNvPr id="45152" name="Text Box 47"/>
              <p:cNvSpPr txBox="1">
                <a:spLocks noChangeAspect="1" noChangeArrowheads="1"/>
              </p:cNvSpPr>
              <p:nvPr/>
            </p:nvSpPr>
            <p:spPr bwMode="auto">
              <a:xfrm>
                <a:off x="3557" y="3025"/>
                <a:ext cx="15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8</a:t>
                </a:r>
              </a:p>
            </p:txBody>
          </p:sp>
          <p:sp>
            <p:nvSpPr>
              <p:cNvPr id="45153" name="Text Box 48"/>
              <p:cNvSpPr txBox="1">
                <a:spLocks noChangeAspect="1" noChangeArrowheads="1"/>
              </p:cNvSpPr>
              <p:nvPr/>
            </p:nvSpPr>
            <p:spPr bwMode="auto">
              <a:xfrm>
                <a:off x="3310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15</a:t>
                </a:r>
              </a:p>
            </p:txBody>
          </p:sp>
          <p:sp>
            <p:nvSpPr>
              <p:cNvPr id="45154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3196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16</a:t>
                </a:r>
              </a:p>
            </p:txBody>
          </p:sp>
          <p:sp>
            <p:nvSpPr>
              <p:cNvPr id="45155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3033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23</a:t>
                </a:r>
              </a:p>
            </p:txBody>
          </p:sp>
          <p:sp>
            <p:nvSpPr>
              <p:cNvPr id="45156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2927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24</a:t>
                </a:r>
              </a:p>
            </p:txBody>
          </p:sp>
          <p:sp>
            <p:nvSpPr>
              <p:cNvPr id="45157" name="Text Box 52"/>
              <p:cNvSpPr txBox="1">
                <a:spLocks noChangeAspect="1" noChangeArrowheads="1"/>
              </p:cNvSpPr>
              <p:nvPr/>
            </p:nvSpPr>
            <p:spPr bwMode="auto">
              <a:xfrm>
                <a:off x="2593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32</a:t>
                </a:r>
              </a:p>
            </p:txBody>
          </p:sp>
          <p:sp>
            <p:nvSpPr>
              <p:cNvPr id="45158" name="Text Box 53"/>
              <p:cNvSpPr txBox="1">
                <a:spLocks noChangeAspect="1" noChangeArrowheads="1"/>
              </p:cNvSpPr>
              <p:nvPr/>
            </p:nvSpPr>
            <p:spPr bwMode="auto">
              <a:xfrm>
                <a:off x="1470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63</a:t>
                </a:r>
              </a:p>
            </p:txBody>
          </p:sp>
          <p:sp>
            <p:nvSpPr>
              <p:cNvPr id="45159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2409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39</a:t>
                </a:r>
              </a:p>
            </p:txBody>
          </p:sp>
          <p:sp>
            <p:nvSpPr>
              <p:cNvPr id="45160" name="Text Box 55"/>
              <p:cNvSpPr txBox="1">
                <a:spLocks noChangeAspect="1" noChangeArrowheads="1"/>
              </p:cNvSpPr>
              <p:nvPr/>
            </p:nvSpPr>
            <p:spPr bwMode="auto">
              <a:xfrm>
                <a:off x="2285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40</a:t>
                </a:r>
              </a:p>
            </p:txBody>
          </p:sp>
          <p:sp>
            <p:nvSpPr>
              <p:cNvPr id="45161" name="Text Box 56"/>
              <p:cNvSpPr txBox="1">
                <a:spLocks noChangeAspect="1" noChangeArrowheads="1"/>
              </p:cNvSpPr>
              <p:nvPr/>
            </p:nvSpPr>
            <p:spPr bwMode="auto">
              <a:xfrm>
                <a:off x="2086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47</a:t>
                </a:r>
              </a:p>
            </p:txBody>
          </p:sp>
          <p:sp>
            <p:nvSpPr>
              <p:cNvPr id="45162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1978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48</a:t>
                </a:r>
              </a:p>
            </p:txBody>
          </p:sp>
          <p:sp>
            <p:nvSpPr>
              <p:cNvPr id="45163" name="Text Box 58"/>
              <p:cNvSpPr txBox="1">
                <a:spLocks noChangeAspect="1" noChangeArrowheads="1"/>
              </p:cNvSpPr>
              <p:nvPr/>
            </p:nvSpPr>
            <p:spPr bwMode="auto">
              <a:xfrm>
                <a:off x="1786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55</a:t>
                </a:r>
              </a:p>
            </p:txBody>
          </p:sp>
          <p:sp>
            <p:nvSpPr>
              <p:cNvPr id="45164" name="Text Box 59"/>
              <p:cNvSpPr txBox="1">
                <a:spLocks noChangeAspect="1" noChangeArrowheads="1"/>
              </p:cNvSpPr>
              <p:nvPr/>
            </p:nvSpPr>
            <p:spPr bwMode="auto">
              <a:xfrm>
                <a:off x="1660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56</a:t>
                </a:r>
              </a:p>
            </p:txBody>
          </p:sp>
          <p:grpSp>
            <p:nvGrpSpPr>
              <p:cNvPr id="45165" name="Group 60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55"/>
                <a:chOff x="1536" y="3153"/>
                <a:chExt cx="2446" cy="355"/>
              </a:xfrm>
            </p:grpSpPr>
            <p:grpSp>
              <p:nvGrpSpPr>
                <p:cNvPr id="45166" name="Group 61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45168" name="Rectangle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69" name="Rectangle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70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71" name="Rectangle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72" name="Rectangle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73" name="Rectangle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74" name="Rectangl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75" name="Rectangle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</p:grpSp>
            <p:sp>
              <p:nvSpPr>
                <p:cNvPr id="45167" name="Text Box 7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653" y="3307"/>
                  <a:ext cx="115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88950" tIns="44480" rIns="88950" bIns="44480" anchor="ctr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zh-CN" altLang="en-US" sz="1400" b="1">
                    <a:latin typeface="Helvetica" panose="020B0604020202020204" pitchFamily="34" charset="0"/>
                  </a:endParaRPr>
                </a:p>
              </p:txBody>
            </p:sp>
          </p:grpSp>
        </p:grpSp>
        <p:grpSp>
          <p:nvGrpSpPr>
            <p:cNvPr id="45096" name="Group 71"/>
            <p:cNvGrpSpPr>
              <a:grpSpLocks/>
            </p:cNvGrpSpPr>
            <p:nvPr/>
          </p:nvGrpSpPr>
          <p:grpSpPr bwMode="auto">
            <a:xfrm>
              <a:off x="1849" y="1585"/>
              <a:ext cx="2134" cy="1330"/>
              <a:chOff x="1651" y="1527"/>
              <a:chExt cx="2402" cy="1497"/>
            </a:xfrm>
          </p:grpSpPr>
          <p:grpSp>
            <p:nvGrpSpPr>
              <p:cNvPr id="45132" name="Group 72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45141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42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43" name="Line 7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44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45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46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47" name="Line 7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48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133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3791" y="2499"/>
                <a:ext cx="26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000" b="1">
                    <a:latin typeface="Helvetica" panose="020B0604020202020204" pitchFamily="34" charset="0"/>
                  </a:rPr>
                  <a:t>bits</a:t>
                </a:r>
              </a:p>
              <a:p>
                <a:r>
                  <a:rPr lang="en-US" altLang="zh-CN" sz="1000" b="1">
                    <a:latin typeface="Helvetica" panose="020B0604020202020204" pitchFamily="34" charset="0"/>
                  </a:rPr>
                  <a:t>0-7</a:t>
                </a:r>
              </a:p>
            </p:txBody>
          </p:sp>
          <p:sp>
            <p:nvSpPr>
              <p:cNvPr id="45134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3493" y="2499"/>
                <a:ext cx="280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000" b="1">
                    <a:latin typeface="Helvetica" panose="020B0604020202020204" pitchFamily="34" charset="0"/>
                  </a:rPr>
                  <a:t>bits</a:t>
                </a:r>
              </a:p>
              <a:p>
                <a:r>
                  <a:rPr lang="en-US" altLang="zh-CN" sz="1000" b="1">
                    <a:latin typeface="Helvetica" panose="020B0604020202020204" pitchFamily="34" charset="0"/>
                  </a:rPr>
                  <a:t>8-15</a:t>
                </a:r>
              </a:p>
            </p:txBody>
          </p:sp>
          <p:sp>
            <p:nvSpPr>
              <p:cNvPr id="45135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3185" y="2499"/>
                <a:ext cx="325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000" b="1">
                    <a:latin typeface="Helvetica" panose="020B0604020202020204" pitchFamily="34" charset="0"/>
                  </a:rPr>
                  <a:t>bits</a:t>
                </a:r>
              </a:p>
              <a:p>
                <a:r>
                  <a:rPr lang="en-US" altLang="zh-CN" sz="1000" b="1">
                    <a:latin typeface="Helvetica" panose="020B0604020202020204" pitchFamily="34" charset="0"/>
                  </a:rPr>
                  <a:t>16-23</a:t>
                </a:r>
              </a:p>
            </p:txBody>
          </p:sp>
          <p:sp>
            <p:nvSpPr>
              <p:cNvPr id="45136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878" y="2499"/>
                <a:ext cx="325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000" b="1">
                    <a:latin typeface="Helvetica" panose="020B0604020202020204" pitchFamily="34" charset="0"/>
                  </a:rPr>
                  <a:t>bits</a:t>
                </a:r>
              </a:p>
              <a:p>
                <a:r>
                  <a:rPr lang="en-US" altLang="zh-CN" sz="1000" b="1">
                    <a:latin typeface="Helvetica" panose="020B0604020202020204" pitchFamily="34" charset="0"/>
                  </a:rPr>
                  <a:t>24-31</a:t>
                </a:r>
              </a:p>
            </p:txBody>
          </p:sp>
          <p:sp>
            <p:nvSpPr>
              <p:cNvPr id="45137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2571" y="2499"/>
                <a:ext cx="325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000" b="1">
                    <a:latin typeface="Helvetica" panose="020B0604020202020204" pitchFamily="34" charset="0"/>
                  </a:rPr>
                  <a:t>bits</a:t>
                </a:r>
              </a:p>
              <a:p>
                <a:r>
                  <a:rPr lang="en-US" altLang="zh-CN" sz="1000" b="1">
                    <a:latin typeface="Helvetica" panose="020B0604020202020204" pitchFamily="34" charset="0"/>
                  </a:rPr>
                  <a:t>32-39</a:t>
                </a:r>
              </a:p>
            </p:txBody>
          </p:sp>
          <p:sp>
            <p:nvSpPr>
              <p:cNvPr id="45138" name="Text Box 86"/>
              <p:cNvSpPr txBox="1">
                <a:spLocks noChangeAspect="1" noChangeArrowheads="1"/>
              </p:cNvSpPr>
              <p:nvPr/>
            </p:nvSpPr>
            <p:spPr bwMode="auto">
              <a:xfrm>
                <a:off x="2247" y="2499"/>
                <a:ext cx="325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000" b="1">
                    <a:latin typeface="Helvetica" panose="020B0604020202020204" pitchFamily="34" charset="0"/>
                  </a:rPr>
                  <a:t>bits</a:t>
                </a:r>
              </a:p>
              <a:p>
                <a:r>
                  <a:rPr lang="en-US" altLang="zh-CN" sz="1000" b="1">
                    <a:latin typeface="Helvetica" panose="020B0604020202020204" pitchFamily="34" charset="0"/>
                  </a:rPr>
                  <a:t>40-47</a:t>
                </a:r>
              </a:p>
            </p:txBody>
          </p:sp>
          <p:sp>
            <p:nvSpPr>
              <p:cNvPr id="45139" name="Text Box 87"/>
              <p:cNvSpPr txBox="1">
                <a:spLocks noChangeAspect="1" noChangeArrowheads="1"/>
              </p:cNvSpPr>
              <p:nvPr/>
            </p:nvSpPr>
            <p:spPr bwMode="auto">
              <a:xfrm>
                <a:off x="1938" y="2499"/>
                <a:ext cx="325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000" b="1">
                    <a:latin typeface="Helvetica" panose="020B0604020202020204" pitchFamily="34" charset="0"/>
                  </a:rPr>
                  <a:t>bits</a:t>
                </a:r>
              </a:p>
              <a:p>
                <a:r>
                  <a:rPr lang="en-US" altLang="zh-CN" sz="1000" b="1">
                    <a:latin typeface="Helvetica" panose="020B0604020202020204" pitchFamily="34" charset="0"/>
                  </a:rPr>
                  <a:t>48-55</a:t>
                </a:r>
              </a:p>
            </p:txBody>
          </p:sp>
          <p:sp>
            <p:nvSpPr>
              <p:cNvPr id="45140" name="Text Box 88"/>
              <p:cNvSpPr txBox="1">
                <a:spLocks noChangeAspect="1" noChangeArrowheads="1"/>
              </p:cNvSpPr>
              <p:nvPr/>
            </p:nvSpPr>
            <p:spPr bwMode="auto">
              <a:xfrm>
                <a:off x="1651" y="2499"/>
                <a:ext cx="325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000" b="1">
                    <a:latin typeface="Helvetica" panose="020B0604020202020204" pitchFamily="34" charset="0"/>
                  </a:rPr>
                  <a:t>bits</a:t>
                </a:r>
              </a:p>
              <a:p>
                <a:r>
                  <a:rPr lang="en-US" altLang="zh-CN" sz="1000" b="1">
                    <a:latin typeface="Helvetica" panose="020B0604020202020204" pitchFamily="34" charset="0"/>
                  </a:rPr>
                  <a:t>56-63</a:t>
                </a:r>
              </a:p>
            </p:txBody>
          </p:sp>
        </p:grpSp>
        <p:sp>
          <p:nvSpPr>
            <p:cNvPr id="570457" name="AutoShape 89"/>
            <p:cNvSpPr>
              <a:spLocks noChangeAspect="1" noChangeArrowheads="1"/>
            </p:cNvSpPr>
            <p:nvPr/>
          </p:nvSpPr>
          <p:spPr bwMode="auto">
            <a:xfrm>
              <a:off x="2582" y="3495"/>
              <a:ext cx="478" cy="44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12700">
              <a:solidFill>
                <a:srgbClr val="000004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4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45098" name="Text Box 90"/>
            <p:cNvSpPr txBox="1">
              <a:spLocks noChangeAspect="1" noChangeArrowheads="1"/>
            </p:cNvSpPr>
            <p:nvPr/>
          </p:nvSpPr>
          <p:spPr bwMode="auto">
            <a:xfrm>
              <a:off x="3068" y="3645"/>
              <a:ext cx="89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950" tIns="44480" rIns="88950" bIns="44480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000" b="1">
                  <a:ea typeface="黑体" panose="02010609060101010101" pitchFamily="49" charset="-122"/>
                </a:rPr>
                <a:t> 最多读64位</a:t>
              </a:r>
            </a:p>
          </p:txBody>
        </p:sp>
        <p:grpSp>
          <p:nvGrpSpPr>
            <p:cNvPr id="45099" name="Group 91"/>
            <p:cNvGrpSpPr>
              <a:grpSpLocks/>
            </p:cNvGrpSpPr>
            <p:nvPr/>
          </p:nvGrpSpPr>
          <p:grpSpPr bwMode="auto">
            <a:xfrm>
              <a:off x="1689" y="2917"/>
              <a:ext cx="2288" cy="448"/>
              <a:chOff x="1471" y="3025"/>
              <a:chExt cx="2577" cy="505"/>
            </a:xfrm>
          </p:grpSpPr>
          <p:sp>
            <p:nvSpPr>
              <p:cNvPr id="45105" name="Text Box 92"/>
              <p:cNvSpPr txBox="1">
                <a:spLocks noChangeAspect="1" noChangeArrowheads="1"/>
              </p:cNvSpPr>
              <p:nvPr/>
            </p:nvSpPr>
            <p:spPr bwMode="auto">
              <a:xfrm>
                <a:off x="3891" y="3025"/>
                <a:ext cx="15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0</a:t>
                </a:r>
              </a:p>
            </p:txBody>
          </p:sp>
          <p:sp>
            <p:nvSpPr>
              <p:cNvPr id="45106" name="Text Box 93"/>
              <p:cNvSpPr txBox="1">
                <a:spLocks noChangeAspect="1" noChangeArrowheads="1"/>
              </p:cNvSpPr>
              <p:nvPr/>
            </p:nvSpPr>
            <p:spPr bwMode="auto">
              <a:xfrm>
                <a:off x="2699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31</a:t>
                </a:r>
              </a:p>
            </p:txBody>
          </p:sp>
          <p:sp>
            <p:nvSpPr>
              <p:cNvPr id="45107" name="Text Box 94"/>
              <p:cNvSpPr txBox="1">
                <a:spLocks noChangeAspect="1" noChangeArrowheads="1"/>
              </p:cNvSpPr>
              <p:nvPr/>
            </p:nvSpPr>
            <p:spPr bwMode="auto">
              <a:xfrm>
                <a:off x="3646" y="3025"/>
                <a:ext cx="15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7</a:t>
                </a:r>
              </a:p>
            </p:txBody>
          </p:sp>
          <p:sp>
            <p:nvSpPr>
              <p:cNvPr id="45108" name="Text Box 95"/>
              <p:cNvSpPr txBox="1">
                <a:spLocks noChangeAspect="1" noChangeArrowheads="1"/>
              </p:cNvSpPr>
              <p:nvPr/>
            </p:nvSpPr>
            <p:spPr bwMode="auto">
              <a:xfrm>
                <a:off x="3555" y="3025"/>
                <a:ext cx="15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8</a:t>
                </a:r>
              </a:p>
            </p:txBody>
          </p:sp>
          <p:sp>
            <p:nvSpPr>
              <p:cNvPr id="45109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311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15</a:t>
                </a:r>
              </a:p>
            </p:txBody>
          </p:sp>
          <p:sp>
            <p:nvSpPr>
              <p:cNvPr id="45110" name="Text Box 97"/>
              <p:cNvSpPr txBox="1">
                <a:spLocks noChangeAspect="1" noChangeArrowheads="1"/>
              </p:cNvSpPr>
              <p:nvPr/>
            </p:nvSpPr>
            <p:spPr bwMode="auto">
              <a:xfrm>
                <a:off x="3198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16</a:t>
                </a:r>
              </a:p>
            </p:txBody>
          </p:sp>
          <p:sp>
            <p:nvSpPr>
              <p:cNvPr id="45111" name="Text Box 98"/>
              <p:cNvSpPr txBox="1">
                <a:spLocks noChangeAspect="1" noChangeArrowheads="1"/>
              </p:cNvSpPr>
              <p:nvPr/>
            </p:nvSpPr>
            <p:spPr bwMode="auto">
              <a:xfrm>
                <a:off x="3034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23</a:t>
                </a:r>
              </a:p>
            </p:txBody>
          </p:sp>
          <p:sp>
            <p:nvSpPr>
              <p:cNvPr id="45112" name="Text Box 99"/>
              <p:cNvSpPr txBox="1">
                <a:spLocks noChangeAspect="1" noChangeArrowheads="1"/>
              </p:cNvSpPr>
              <p:nvPr/>
            </p:nvSpPr>
            <p:spPr bwMode="auto">
              <a:xfrm>
                <a:off x="2926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24</a:t>
                </a:r>
              </a:p>
            </p:txBody>
          </p:sp>
          <p:sp>
            <p:nvSpPr>
              <p:cNvPr id="45113" name="Text Box 100"/>
              <p:cNvSpPr txBox="1">
                <a:spLocks noChangeAspect="1" noChangeArrowheads="1"/>
              </p:cNvSpPr>
              <p:nvPr/>
            </p:nvSpPr>
            <p:spPr bwMode="auto">
              <a:xfrm>
                <a:off x="2594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32</a:t>
                </a:r>
              </a:p>
            </p:txBody>
          </p:sp>
          <p:sp>
            <p:nvSpPr>
              <p:cNvPr id="45114" name="Text Box 101"/>
              <p:cNvSpPr txBox="1">
                <a:spLocks noChangeAspect="1" noChangeArrowheads="1"/>
              </p:cNvSpPr>
              <p:nvPr/>
            </p:nvSpPr>
            <p:spPr bwMode="auto">
              <a:xfrm>
                <a:off x="1471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63</a:t>
                </a:r>
              </a:p>
            </p:txBody>
          </p:sp>
          <p:sp>
            <p:nvSpPr>
              <p:cNvPr id="45115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2410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39</a:t>
                </a:r>
              </a:p>
            </p:txBody>
          </p:sp>
          <p:sp>
            <p:nvSpPr>
              <p:cNvPr id="45116" name="Text Box 103"/>
              <p:cNvSpPr txBox="1">
                <a:spLocks noChangeAspect="1" noChangeArrowheads="1"/>
              </p:cNvSpPr>
              <p:nvPr/>
            </p:nvSpPr>
            <p:spPr bwMode="auto">
              <a:xfrm>
                <a:off x="2287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40</a:t>
                </a:r>
              </a:p>
            </p:txBody>
          </p:sp>
          <p:sp>
            <p:nvSpPr>
              <p:cNvPr id="45117" name="Text Box 104"/>
              <p:cNvSpPr txBox="1">
                <a:spLocks noChangeAspect="1" noChangeArrowheads="1"/>
              </p:cNvSpPr>
              <p:nvPr/>
            </p:nvSpPr>
            <p:spPr bwMode="auto">
              <a:xfrm>
                <a:off x="2087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47</a:t>
                </a:r>
              </a:p>
            </p:txBody>
          </p:sp>
          <p:sp>
            <p:nvSpPr>
              <p:cNvPr id="45118" name="Text Box 105"/>
              <p:cNvSpPr txBox="1">
                <a:spLocks noChangeAspect="1" noChangeArrowheads="1"/>
              </p:cNvSpPr>
              <p:nvPr/>
            </p:nvSpPr>
            <p:spPr bwMode="auto">
              <a:xfrm>
                <a:off x="1979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48</a:t>
                </a:r>
              </a:p>
            </p:txBody>
          </p:sp>
          <p:sp>
            <p:nvSpPr>
              <p:cNvPr id="45119" name="Text Box 106"/>
              <p:cNvSpPr txBox="1">
                <a:spLocks noChangeAspect="1" noChangeArrowheads="1"/>
              </p:cNvSpPr>
              <p:nvPr/>
            </p:nvSpPr>
            <p:spPr bwMode="auto">
              <a:xfrm>
                <a:off x="1787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55</a:t>
                </a:r>
              </a:p>
            </p:txBody>
          </p:sp>
          <p:sp>
            <p:nvSpPr>
              <p:cNvPr id="45120" name="Text Box 107"/>
              <p:cNvSpPr txBox="1">
                <a:spLocks noChangeAspect="1" noChangeArrowheads="1"/>
              </p:cNvSpPr>
              <p:nvPr/>
            </p:nvSpPr>
            <p:spPr bwMode="auto">
              <a:xfrm>
                <a:off x="1659" y="3025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50" tIns="44480" rIns="88950" bIns="44480"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900" b="1">
                    <a:latin typeface="Helvetica" panose="020B0604020202020204" pitchFamily="34" charset="0"/>
                  </a:rPr>
                  <a:t>56</a:t>
                </a:r>
              </a:p>
            </p:txBody>
          </p:sp>
          <p:grpSp>
            <p:nvGrpSpPr>
              <p:cNvPr id="45121" name="Group 108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77"/>
                <a:chOff x="1536" y="3153"/>
                <a:chExt cx="2446" cy="377"/>
              </a:xfrm>
            </p:grpSpPr>
            <p:grpSp>
              <p:nvGrpSpPr>
                <p:cNvPr id="45122" name="Group 109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45124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25" name="Rectangle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26" name="Rectangle 1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27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28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29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30" name="Rectangle 1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45131" name="Rectangle 1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 sz="1800" b="1" i="1">
                      <a:solidFill>
                        <a:srgbClr val="666699"/>
                      </a:solidFill>
                      <a:ea typeface="华文新魏" panose="02010800040101010101" pitchFamily="2" charset="-122"/>
                    </a:endParaRPr>
                  </a:p>
                </p:txBody>
              </p:sp>
            </p:grpSp>
            <p:sp>
              <p:nvSpPr>
                <p:cNvPr id="45123" name="Text Box 11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596" y="3288"/>
                  <a:ext cx="2236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88950" tIns="44480" rIns="88950" bIns="44480" anchor="ctr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zh-CN" altLang="en-US" sz="18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主存储器地址 </a:t>
                  </a:r>
                  <a:r>
                    <a:rPr lang="en-US" altLang="zh-CN" sz="18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 </a:t>
                  </a:r>
                  <a:r>
                    <a:rPr lang="zh-CN" altLang="en-US" sz="18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处的64-</a:t>
                  </a:r>
                  <a:r>
                    <a:rPr lang="en-US" altLang="zh-CN" sz="18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bit</a:t>
                  </a:r>
                  <a:r>
                    <a:rPr lang="zh-CN" altLang="en-US" sz="18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  <a:endParaRPr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5100" name="Text Box 119"/>
            <p:cNvSpPr txBox="1">
              <a:spLocks noChangeArrowheads="1"/>
            </p:cNvSpPr>
            <p:nvPr/>
          </p:nvSpPr>
          <p:spPr bwMode="auto">
            <a:xfrm>
              <a:off x="430" y="2047"/>
              <a:ext cx="59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950" tIns="44480" rIns="88950" bIns="4448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99FF"/>
                  </a:solidFill>
                </a:rPr>
                <a:t>地址</a:t>
              </a:r>
              <a:r>
                <a:rPr lang="en-US" altLang="zh-CN" sz="1800" b="1">
                  <a:solidFill>
                    <a:srgbClr val="3399FF"/>
                  </a:solidFill>
                </a:rPr>
                <a:t>A</a:t>
              </a:r>
            </a:p>
          </p:txBody>
        </p:sp>
        <p:sp>
          <p:nvSpPr>
            <p:cNvPr id="45101" name="AutoShape 120"/>
            <p:cNvSpPr>
              <a:spLocks noChangeArrowheads="1"/>
            </p:cNvSpPr>
            <p:nvPr/>
          </p:nvSpPr>
          <p:spPr bwMode="auto">
            <a:xfrm>
              <a:off x="929" y="2115"/>
              <a:ext cx="136" cy="6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3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102" name="Line 121"/>
            <p:cNvSpPr>
              <a:spLocks noChangeShapeType="1"/>
            </p:cNvSpPr>
            <p:nvPr/>
          </p:nvSpPr>
          <p:spPr bwMode="auto">
            <a:xfrm>
              <a:off x="1337" y="1933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3" name="Line 122"/>
            <p:cNvSpPr>
              <a:spLocks noChangeShapeType="1"/>
            </p:cNvSpPr>
            <p:nvPr/>
          </p:nvSpPr>
          <p:spPr bwMode="auto">
            <a:xfrm>
              <a:off x="1496" y="177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4" name="Text Box 123"/>
            <p:cNvSpPr txBox="1">
              <a:spLocks noChangeArrowheads="1"/>
            </p:cNvSpPr>
            <p:nvPr/>
          </p:nvSpPr>
          <p:spPr bwMode="auto">
            <a:xfrm>
              <a:off x="1450" y="2068"/>
              <a:ext cx="45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950" tIns="44480" rIns="88950" bIns="4448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100" b="1"/>
                <a:t>4096</a:t>
              </a:r>
              <a:r>
                <a:rPr lang="zh-CN" altLang="en-US" sz="1100" b="1"/>
                <a:t>行</a:t>
              </a:r>
            </a:p>
          </p:txBody>
        </p:sp>
      </p:grp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2126" y="128589"/>
            <a:ext cx="8805863" cy="528637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717550" eaLnBrk="1" hangingPunct="1"/>
            <a:r>
              <a:rPr lang="zh-CN" altLang="en-US"/>
              <a:t>举例：</a:t>
            </a:r>
            <a:r>
              <a:rPr lang="en-US" altLang="zh-CN"/>
              <a:t>128MB</a:t>
            </a:r>
            <a:r>
              <a:rPr lang="zh-CN" altLang="en-US"/>
              <a:t>的</a:t>
            </a:r>
            <a:r>
              <a:rPr lang="en-US" altLang="zh-CN"/>
              <a:t>DRAM</a:t>
            </a:r>
            <a:r>
              <a:rPr lang="zh-CN" altLang="en-US"/>
              <a:t>存储器</a:t>
            </a:r>
          </a:p>
        </p:txBody>
      </p:sp>
      <p:grpSp>
        <p:nvGrpSpPr>
          <p:cNvPr id="45060" name="Group 3"/>
          <p:cNvGrpSpPr>
            <a:grpSpLocks/>
          </p:cNvGrpSpPr>
          <p:nvPr/>
        </p:nvGrpSpPr>
        <p:grpSpPr bwMode="auto">
          <a:xfrm>
            <a:off x="7984940" y="5538679"/>
            <a:ext cx="1908175" cy="704836"/>
            <a:chOff x="4388" y="980"/>
            <a:chExt cx="987" cy="445"/>
          </a:xfrm>
        </p:grpSpPr>
        <p:sp>
          <p:nvSpPr>
            <p:cNvPr id="45071" name="Rectangle 4"/>
            <p:cNvSpPr>
              <a:spLocks noChangeAspect="1" noChangeArrowheads="1"/>
            </p:cNvSpPr>
            <p:nvPr/>
          </p:nvSpPr>
          <p:spPr bwMode="auto">
            <a:xfrm>
              <a:off x="4418" y="1102"/>
              <a:ext cx="57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72" name="Text Box 5"/>
            <p:cNvSpPr txBox="1">
              <a:spLocks noChangeAspect="1" noChangeArrowheads="1"/>
            </p:cNvSpPr>
            <p:nvPr/>
          </p:nvSpPr>
          <p:spPr bwMode="auto">
            <a:xfrm>
              <a:off x="4388" y="980"/>
              <a:ext cx="987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950" tIns="44480" rIns="88950" bIns="44480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00" b="1" dirty="0">
                  <a:latin typeface="Helvetica" panose="020B0604020202020204" pitchFamily="34" charset="0"/>
                </a:rPr>
                <a:t>: 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行、列地址为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i,j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个单元</a:t>
              </a:r>
            </a:p>
          </p:txBody>
        </p:sp>
      </p:grpSp>
      <p:sp>
        <p:nvSpPr>
          <p:cNvPr id="45061" name="Text Box 6"/>
          <p:cNvSpPr txBox="1">
            <a:spLocks noChangeAspect="1" noChangeArrowheads="1"/>
          </p:cNvSpPr>
          <p:nvPr/>
        </p:nvSpPr>
        <p:spPr bwMode="auto">
          <a:xfrm>
            <a:off x="8059566" y="1168218"/>
            <a:ext cx="3799114" cy="267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8950" tIns="44480" rIns="88950" bIns="4448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30000"/>
              </a:lnSpc>
            </a:pPr>
            <a:endParaRPr lang="zh-CN" altLang="en-US" b="1" dirty="0">
              <a:latin typeface="Helvetica" panose="020B0604020202020204" pitchFamily="34" charset="0"/>
            </a:endParaRPr>
          </a:p>
          <a:p>
            <a:pPr algn="l">
              <a:lnSpc>
                <a:spcPct val="130000"/>
              </a:lnSpc>
              <a:buFontTx/>
              <a:buChar char="•"/>
            </a:pP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由8片</a:t>
            </a:r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芯片构成</a:t>
            </a:r>
          </a:p>
          <a:p>
            <a:pPr algn="l">
              <a:lnSpc>
                <a:spcPct val="130000"/>
              </a:lnSpc>
              <a:buFontTx/>
              <a:buChar char="•"/>
            </a:pP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每片 </a:t>
            </a:r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16Mx8 bits</a:t>
            </a:r>
          </a:p>
          <a:p>
            <a:pPr algn="l">
              <a:lnSpc>
                <a:spcPct val="130000"/>
              </a:lnSpc>
              <a:buFontTx/>
              <a:buChar char="•"/>
            </a:pP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行地址、列地址各</a:t>
            </a:r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algn="l">
              <a:lnSpc>
                <a:spcPct val="130000"/>
              </a:lnSpc>
              <a:buFontTx/>
              <a:buChar char="•"/>
            </a:pP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每行共</a:t>
            </a:r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</a:t>
            </a: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l">
              <a:lnSpc>
                <a:spcPct val="130000"/>
              </a:lnSpc>
              <a:buFontTx/>
              <a:buChar char="•"/>
            </a:pP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选中某一行并读出之后再由列地址选择其中的一列</a:t>
            </a:r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</a:t>
            </a: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个二进位</a:t>
            </a:r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送出</a:t>
            </a:r>
          </a:p>
        </p:txBody>
      </p:sp>
    </p:spTree>
    <p:extLst>
      <p:ext uri="{BB962C8B-B14F-4D97-AF65-F5344CB8AC3E}">
        <p14:creationId xmlns:p14="http://schemas.microsoft.com/office/powerpoint/2010/main" val="250579482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87488" y="672268"/>
            <a:ext cx="9649072" cy="6185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l">
              <a:lnSpc>
                <a:spcPct val="150000"/>
              </a:lnSpc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DRAM </a:t>
            </a:r>
            <a:r>
              <a:rPr lang="zh-CN" altLang="en-US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和</a:t>
            </a:r>
            <a:r>
              <a:rPr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SRAM </a:t>
            </a:r>
            <a:r>
              <a:rPr lang="zh-CN" altLang="en-US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是易失性存储器</a:t>
            </a:r>
            <a:endParaRPr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756285" lvl="1" indent="-286385" algn="l">
              <a:lnSpc>
                <a:spcPct val="150000"/>
              </a:lnSpc>
              <a:spcBef>
                <a:spcPts val="26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断电数据丢失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355600" indent="-342900" algn="l">
              <a:lnSpc>
                <a:spcPct val="150000"/>
              </a:lnSpc>
              <a:spcBef>
                <a:spcPts val="254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非易失性存储器断电后，依然保持数据</a:t>
            </a:r>
            <a:endParaRPr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756285" lvl="1" indent="-286385" algn="l">
              <a:lnSpc>
                <a:spcPct val="150000"/>
              </a:lnSpc>
              <a:spcBef>
                <a:spcPts val="26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只读存储器</a:t>
            </a:r>
            <a:r>
              <a:rPr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sz="2000" dirty="0">
                <a:solidFill>
                  <a:srgbClr val="BC1E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ROM</a:t>
            </a:r>
            <a:r>
              <a:rPr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): 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生产时写入程序，只能写一次</a:t>
            </a:r>
            <a:endParaRPr lang="en-US" altLang="zh-CN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756285" lvl="1" indent="-286385" algn="l">
              <a:lnSpc>
                <a:spcPct val="150000"/>
              </a:lnSpc>
              <a:spcBef>
                <a:spcPts val="26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可编程</a:t>
            </a:r>
            <a:r>
              <a:rPr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ROM (</a:t>
            </a:r>
            <a:r>
              <a:rPr sz="2000" dirty="0">
                <a:solidFill>
                  <a:srgbClr val="BC1E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PROM</a:t>
            </a:r>
            <a:r>
              <a:rPr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): 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可以重新编程一次</a:t>
            </a:r>
            <a:endParaRPr lang="en-US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756285" lvl="1" indent="-286385" algn="l">
              <a:lnSpc>
                <a:spcPct val="150000"/>
              </a:lnSpc>
              <a:spcBef>
                <a:spcPts val="240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可擦除</a:t>
            </a:r>
            <a:r>
              <a:rPr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PROM (</a:t>
            </a:r>
            <a:r>
              <a:rPr sz="2000" dirty="0">
                <a:solidFill>
                  <a:srgbClr val="BC1E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EPROM</a:t>
            </a:r>
            <a:r>
              <a:rPr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): 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可用紫外线整块擦除</a:t>
            </a:r>
            <a:endParaRPr lang="en-US" altLang="zh-CN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756285" lvl="1" indent="-286385" algn="l">
              <a:lnSpc>
                <a:spcPct val="150000"/>
              </a:lnSpc>
              <a:spcBef>
                <a:spcPts val="240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电可擦除</a:t>
            </a:r>
            <a:r>
              <a:rPr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PROM (</a:t>
            </a:r>
            <a:r>
              <a:rPr sz="2000" dirty="0">
                <a:solidFill>
                  <a:srgbClr val="BC1E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EEPROM</a:t>
            </a:r>
            <a:r>
              <a:rPr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): 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可用电子信号整块擦除</a:t>
            </a:r>
            <a:endParaRPr lang="en-US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756285" lvl="1" indent="-286385" algn="l">
              <a:lnSpc>
                <a:spcPct val="150000"/>
              </a:lnSpc>
              <a:spcBef>
                <a:spcPts val="240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闪存</a:t>
            </a:r>
            <a:r>
              <a:rPr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基于</a:t>
            </a:r>
            <a:r>
              <a:rPr lang="en-US" altLang="zh-CN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EEPROM, </a:t>
            </a: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以块为单位进行擦除，</a:t>
            </a:r>
            <a:r>
              <a:rPr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100,000</a:t>
            </a:r>
            <a:r>
              <a:rPr sz="2000" spc="-12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次擦除后即磨损坏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355600" indent="-342900" algn="l">
              <a:lnSpc>
                <a:spcPct val="150000"/>
              </a:lnSpc>
              <a:spcBef>
                <a:spcPts val="260"/>
              </a:spcBef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非易失性存储器的应用</a:t>
            </a:r>
            <a:endParaRPr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756285" marR="288290" lvl="1" indent="-286385" algn="l">
              <a:lnSpc>
                <a:spcPct val="150000"/>
              </a:lnSpc>
              <a:spcBef>
                <a:spcPts val="540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存储固件程序的</a:t>
            </a:r>
            <a:r>
              <a:rPr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ROM</a:t>
            </a:r>
            <a:r>
              <a:rPr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(BIOS,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磁盘控制器</a:t>
            </a:r>
            <a:r>
              <a:rPr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  </a:t>
            </a: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网卡</a:t>
            </a:r>
            <a:r>
              <a:rPr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图形加速器</a:t>
            </a:r>
            <a:r>
              <a:rPr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 </a:t>
            </a: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安全子系统</a:t>
            </a:r>
            <a:r>
              <a:rPr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,…)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756285" marR="512445" lvl="1" indent="-286385" algn="l">
              <a:lnSpc>
                <a:spcPct val="150000"/>
              </a:lnSpc>
              <a:spcBef>
                <a:spcPts val="480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固态硬盘</a:t>
            </a:r>
            <a:r>
              <a:rPr lang="en-US" altLang="zh-CN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(U</a:t>
            </a: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盘</a:t>
            </a:r>
            <a:r>
              <a:rPr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 </a:t>
            </a: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智能手机</a:t>
            </a:r>
            <a:r>
              <a:rPr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 mp3</a:t>
            </a: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播放器</a:t>
            </a:r>
            <a:r>
              <a:rPr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 </a:t>
            </a: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平板电脑</a:t>
            </a:r>
            <a:r>
              <a:rPr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</a:t>
            </a:r>
            <a:r>
              <a:rPr sz="2000" spc="6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lang="zh-CN" altLang="en-US" sz="2000" spc="6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笔记本电脑</a:t>
            </a:r>
            <a:r>
              <a:rPr lang="en-US" altLang="zh-CN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…)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756285" lvl="1" indent="-286385" algn="l">
              <a:lnSpc>
                <a:spcPct val="150000"/>
              </a:lnSpc>
              <a:spcBef>
                <a:spcPts val="204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磁盘高速缓存</a:t>
            </a:r>
            <a:endParaRPr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0CD500C-56E8-9E40-86B5-C2A9D100CCA1}"/>
              </a:ext>
            </a:extLst>
          </p:cNvPr>
          <p:cNvSpPr/>
          <p:nvPr/>
        </p:nvSpPr>
        <p:spPr bwMode="auto">
          <a:xfrm>
            <a:off x="-182650" y="316050"/>
            <a:ext cx="36281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55B5F71-E8BE-CA4B-9592-F452768C3F36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294777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易失性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非易失性</a:t>
            </a:r>
          </a:p>
        </p:txBody>
      </p:sp>
    </p:spTree>
    <p:extLst>
      <p:ext uri="{BB962C8B-B14F-4D97-AF65-F5344CB8AC3E}">
        <p14:creationId xmlns:p14="http://schemas.microsoft.com/office/powerpoint/2010/main" val="81670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56675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04827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层级存储结构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0" name="AutoShape 195">
            <a:extLst>
              <a:ext uri="{FF2B5EF4-FFF2-40B4-BE49-F238E27FC236}">
                <a16:creationId xmlns:a16="http://schemas.microsoft.com/office/drawing/2014/main" id="{21F132EF-5B55-40B5-B286-ECC2627E0D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656" y="308768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 Box 196">
            <a:extLst>
              <a:ext uri="{FF2B5EF4-FFF2-40B4-BE49-F238E27FC236}">
                <a16:creationId xmlns:a16="http://schemas.microsoft.com/office/drawing/2014/main" id="{21E2E6B7-8CFE-4440-A895-4532C19227B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141597" y="800377"/>
            <a:ext cx="723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 Box 198">
            <a:extLst>
              <a:ext uri="{FF2B5EF4-FFF2-40B4-BE49-F238E27FC236}">
                <a16:creationId xmlns:a16="http://schemas.microsoft.com/office/drawing/2014/main" id="{E0AFBC7E-372F-4CA7-89B7-C59858D8216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942606" y="1249253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43" name="Text Box 199">
            <a:extLst>
              <a:ext uri="{FF2B5EF4-FFF2-40B4-BE49-F238E27FC236}">
                <a16:creationId xmlns:a16="http://schemas.microsoft.com/office/drawing/2014/main" id="{1556DFA9-D941-4E90-B329-FA910AED0B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11999" y="3787665"/>
            <a:ext cx="15827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(DRAM)</a:t>
            </a:r>
          </a:p>
        </p:txBody>
      </p:sp>
      <p:sp>
        <p:nvSpPr>
          <p:cNvPr id="44" name="Text Box 200">
            <a:extLst>
              <a:ext uri="{FF2B5EF4-FFF2-40B4-BE49-F238E27FC236}">
                <a16:creationId xmlns:a16="http://schemas.microsoft.com/office/drawing/2014/main" id="{4DB0A182-694D-485D-A178-B7B869FD92A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53515" y="4813190"/>
            <a:ext cx="26997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(local disks)</a:t>
            </a:r>
          </a:p>
        </p:txBody>
      </p:sp>
      <p:sp>
        <p:nvSpPr>
          <p:cNvPr id="45" name="Line 203">
            <a:extLst>
              <a:ext uri="{FF2B5EF4-FFF2-40B4-BE49-F238E27FC236}">
                <a16:creationId xmlns:a16="http://schemas.microsoft.com/office/drawing/2014/main" id="{B4352BF6-7FED-4BCC-A65A-FD1A622D8A7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960344" y="1231106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6" name="Line 204">
            <a:extLst>
              <a:ext uri="{FF2B5EF4-FFF2-40B4-BE49-F238E27FC236}">
                <a16:creationId xmlns:a16="http://schemas.microsoft.com/office/drawing/2014/main" id="{F065BB19-0235-44A3-B6BB-A49B91481D4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609506" y="1869281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7" name="Line 205">
            <a:extLst>
              <a:ext uri="{FF2B5EF4-FFF2-40B4-BE49-F238E27FC236}">
                <a16:creationId xmlns:a16="http://schemas.microsoft.com/office/drawing/2014/main" id="{C2780F8D-CECB-4F4E-8950-912D83AAE6B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26919" y="2621756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8" name="Line 222">
            <a:extLst>
              <a:ext uri="{FF2B5EF4-FFF2-40B4-BE49-F238E27FC236}">
                <a16:creationId xmlns:a16="http://schemas.microsoft.com/office/drawing/2014/main" id="{CDE5FCF0-94D6-40E1-B8BE-45DDF827A17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523406" y="3439318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9" name="Text Box 223">
            <a:extLst>
              <a:ext uri="{FF2B5EF4-FFF2-40B4-BE49-F238E27FC236}">
                <a16:creationId xmlns:a16="http://schemas.microsoft.com/office/drawing/2014/main" id="{3977FFA7-E7DD-4C0F-845B-EF5A662D2A9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71031" y="3591034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50" name="Line 224">
            <a:extLst>
              <a:ext uri="{FF2B5EF4-FFF2-40B4-BE49-F238E27FC236}">
                <a16:creationId xmlns:a16="http://schemas.microsoft.com/office/drawing/2014/main" id="{60C88E14-A73F-43CD-8AFF-4465C62721B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703044" y="3552031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1" name="Text Box 225">
            <a:extLst>
              <a:ext uri="{FF2B5EF4-FFF2-40B4-BE49-F238E27FC236}">
                <a16:creationId xmlns:a16="http://schemas.microsoft.com/office/drawing/2014/main" id="{740F02B1-02A0-4288-B057-D4F12D19785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25306" y="5913328"/>
            <a:ext cx="2956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(e.g., Web servers)</a:t>
            </a:r>
          </a:p>
        </p:txBody>
      </p:sp>
      <p:sp>
        <p:nvSpPr>
          <p:cNvPr id="52" name="Text Box 227">
            <a:extLst>
              <a:ext uri="{FF2B5EF4-FFF2-40B4-BE49-F238E27FC236}">
                <a16:creationId xmlns:a16="http://schemas.microsoft.com/office/drawing/2014/main" id="{62DAE844-949B-48EA-9FC4-0E1D73F2691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520512" y="5340987"/>
            <a:ext cx="2062758" cy="73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servers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3" name="Line 235">
            <a:extLst>
              <a:ext uri="{FF2B5EF4-FFF2-40B4-BE49-F238E27FC236}">
                <a16:creationId xmlns:a16="http://schemas.microsoft.com/office/drawing/2014/main" id="{D9ACD2C3-F6B9-4CD0-B103-06C05368AF3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55356" y="4598193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4" name="Text Box 236">
            <a:extLst>
              <a:ext uri="{FF2B5EF4-FFF2-40B4-BE49-F238E27FC236}">
                <a16:creationId xmlns:a16="http://schemas.microsoft.com/office/drawing/2014/main" id="{5F7140CD-4943-47AE-BFCE-FCCFC0A93A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942606" y="1914415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55" name="Text Box 243">
            <a:extLst>
              <a:ext uri="{FF2B5EF4-FFF2-40B4-BE49-F238E27FC236}">
                <a16:creationId xmlns:a16="http://schemas.microsoft.com/office/drawing/2014/main" id="{0EFFF3FA-3FBD-472B-8B3E-8EE79FCE19E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09732" y="1607344"/>
            <a:ext cx="2838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L1 cache holds cache lines retrieved from the L2 cache.</a:t>
            </a:r>
          </a:p>
        </p:txBody>
      </p:sp>
      <p:sp>
        <p:nvSpPr>
          <p:cNvPr id="56" name="Text Box 233">
            <a:extLst>
              <a:ext uri="{FF2B5EF4-FFF2-40B4-BE49-F238E27FC236}">
                <a16:creationId xmlns:a16="http://schemas.microsoft.com/office/drawing/2014/main" id="{D1C41362-FD34-4CC7-8357-A4FD1E8F8CC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20794" y="939333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th</a:t>
            </a:r>
            <a:r>
              <a:rPr lang="en-US" sz="1400" kern="0" dirty="0">
                <a:solidFill>
                  <a:srgbClr val="FF0000"/>
                </a:solidFill>
                <a:latin typeface="Arial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  <p:sp>
        <p:nvSpPr>
          <p:cNvPr id="57" name="Text Box 231">
            <a:extLst>
              <a:ext uri="{FF2B5EF4-FFF2-40B4-BE49-F238E27FC236}">
                <a16:creationId xmlns:a16="http://schemas.microsoft.com/office/drawing/2014/main" id="{D2221089-8F19-4D33-814B-761944E8A6E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12957" y="2369341"/>
            <a:ext cx="2628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L3 cache</a:t>
            </a:r>
          </a:p>
        </p:txBody>
      </p:sp>
      <p:sp>
        <p:nvSpPr>
          <p:cNvPr id="58" name="Text Box 247">
            <a:extLst>
              <a:ext uri="{FF2B5EF4-FFF2-40B4-BE49-F238E27FC236}">
                <a16:creationId xmlns:a16="http://schemas.microsoft.com/office/drawing/2014/main" id="{5F21B8CC-A0E6-4BC2-ABBA-66FF2C72593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82531" y="60987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L0:</a:t>
            </a:r>
          </a:p>
        </p:txBody>
      </p:sp>
      <p:sp>
        <p:nvSpPr>
          <p:cNvPr id="59" name="Text Box 248">
            <a:extLst>
              <a:ext uri="{FF2B5EF4-FFF2-40B4-BE49-F238E27FC236}">
                <a16:creationId xmlns:a16="http://schemas.microsoft.com/office/drawing/2014/main" id="{5B26F7CC-5C6A-4BEA-B906-65CFF79827B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14231" y="1319490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L1:</a:t>
            </a:r>
          </a:p>
        </p:txBody>
      </p:sp>
      <p:sp>
        <p:nvSpPr>
          <p:cNvPr id="60" name="Text Box 249">
            <a:extLst>
              <a:ext uri="{FF2B5EF4-FFF2-40B4-BE49-F238E27FC236}">
                <a16:creationId xmlns:a16="http://schemas.microsoft.com/office/drawing/2014/main" id="{9442BA7F-7EAB-42CA-8BB8-A4C03134744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33231" y="200687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L2:</a:t>
            </a:r>
          </a:p>
        </p:txBody>
      </p:sp>
      <p:sp>
        <p:nvSpPr>
          <p:cNvPr id="61" name="Text Box 250">
            <a:extLst>
              <a:ext uri="{FF2B5EF4-FFF2-40B4-BE49-F238E27FC236}">
                <a16:creationId xmlns:a16="http://schemas.microsoft.com/office/drawing/2014/main" id="{D8625AD1-421F-464A-934C-0037AFF0B2C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26831" y="276252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L3:</a:t>
            </a:r>
          </a:p>
        </p:txBody>
      </p:sp>
      <p:sp>
        <p:nvSpPr>
          <p:cNvPr id="62" name="Text Box 251">
            <a:extLst>
              <a:ext uri="{FF2B5EF4-FFF2-40B4-BE49-F238E27FC236}">
                <a16:creationId xmlns:a16="http://schemas.microsoft.com/office/drawing/2014/main" id="{7636D7FD-9E40-484B-9402-6E954CE0DD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01369" y="3761065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L4:</a:t>
            </a:r>
          </a:p>
        </p:txBody>
      </p:sp>
      <p:sp>
        <p:nvSpPr>
          <p:cNvPr id="63" name="Text Box 252">
            <a:extLst>
              <a:ext uri="{FF2B5EF4-FFF2-40B4-BE49-F238E27FC236}">
                <a16:creationId xmlns:a16="http://schemas.microsoft.com/office/drawing/2014/main" id="{8E044B0D-CBE6-411C-9C03-1FF177AF92F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80656" y="4878665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L5:</a:t>
            </a:r>
          </a:p>
        </p:txBody>
      </p:sp>
      <p:sp>
        <p:nvSpPr>
          <p:cNvPr id="64" name="Text Box 289">
            <a:extLst>
              <a:ext uri="{FF2B5EF4-FFF2-40B4-BE49-F238E27FC236}">
                <a16:creationId xmlns:a16="http://schemas.microsoft.com/office/drawing/2014/main" id="{A807229A-CD1F-4090-A098-5939F4EF83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77381" y="1103421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65" name="Line 291">
            <a:extLst>
              <a:ext uri="{FF2B5EF4-FFF2-40B4-BE49-F238E27FC236}">
                <a16:creationId xmlns:a16="http://schemas.microsoft.com/office/drawing/2014/main" id="{1E250EF4-F563-4185-9CB3-194E10343E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37694" y="919956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6" name="Line 292">
            <a:extLst>
              <a:ext uri="{FF2B5EF4-FFF2-40B4-BE49-F238E27FC236}">
                <a16:creationId xmlns:a16="http://schemas.microsoft.com/office/drawing/2014/main" id="{5D97BF04-DE9C-447A-92D1-CA5D16C6309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564806" y="5709443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7" name="Text Box 293">
            <a:extLst>
              <a:ext uri="{FF2B5EF4-FFF2-40B4-BE49-F238E27FC236}">
                <a16:creationId xmlns:a16="http://schemas.microsoft.com/office/drawing/2014/main" id="{4001BA0D-7044-4489-AB65-8748948B197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942606" y="2746265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68" name="Text Box 295">
            <a:extLst>
              <a:ext uri="{FF2B5EF4-FFF2-40B4-BE49-F238E27FC236}">
                <a16:creationId xmlns:a16="http://schemas.microsoft.com/office/drawing/2014/main" id="{3A143AE6-354E-4D57-8F1A-E547F9E83A1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257456" y="3271369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main memory.</a:t>
            </a:r>
          </a:p>
        </p:txBody>
      </p:sp>
      <p:sp>
        <p:nvSpPr>
          <p:cNvPr id="69" name="Text Box 297">
            <a:extLst>
              <a:ext uri="{FF2B5EF4-FFF2-40B4-BE49-F238E27FC236}">
                <a16:creationId xmlns:a16="http://schemas.microsoft.com/office/drawing/2014/main" id="{66ED3269-0A73-481F-AD9F-1D46FAD3ED2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34556" y="5929590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L6:</a:t>
            </a:r>
          </a:p>
        </p:txBody>
      </p:sp>
      <p:sp>
        <p:nvSpPr>
          <p:cNvPr id="70" name="Text Box 229">
            <a:extLst>
              <a:ext uri="{FF2B5EF4-FFF2-40B4-BE49-F238E27FC236}">
                <a16:creationId xmlns:a16="http://schemas.microsoft.com/office/drawing/2014/main" id="{A34E184F-2D95-485F-89AB-B811BB319BA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846896" y="4204267"/>
            <a:ext cx="21841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Main memory holds disk blocks retrieved from local disks.</a:t>
            </a:r>
          </a:p>
        </p:txBody>
      </p:sp>
    </p:spTree>
    <p:extLst>
      <p:ext uri="{BB962C8B-B14F-4D97-AF65-F5344CB8AC3E}">
        <p14:creationId xmlns:p14="http://schemas.microsoft.com/office/powerpoint/2010/main" val="427668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56675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04827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层级存储结构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09EAFC-3827-41C1-B10E-A284E63AE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7"/>
          <a:stretch/>
        </p:blipFill>
        <p:spPr bwMode="auto">
          <a:xfrm>
            <a:off x="560482" y="1520788"/>
            <a:ext cx="11132511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E5B2BF9-DB17-457D-A1DB-7224594D1776}"/>
              </a:ext>
            </a:extLst>
          </p:cNvPr>
          <p:cNvCxnSpPr/>
          <p:nvPr/>
        </p:nvCxnSpPr>
        <p:spPr bwMode="auto">
          <a:xfrm>
            <a:off x="335828" y="1880828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7C8334D-364D-452F-8048-4E753D18312D}"/>
              </a:ext>
            </a:extLst>
          </p:cNvPr>
          <p:cNvCxnSpPr/>
          <p:nvPr/>
        </p:nvCxnSpPr>
        <p:spPr bwMode="auto">
          <a:xfrm>
            <a:off x="334963" y="2492896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9A77C40-B9A2-466F-94CE-69B8F94311DB}"/>
              </a:ext>
            </a:extLst>
          </p:cNvPr>
          <p:cNvCxnSpPr/>
          <p:nvPr/>
        </p:nvCxnSpPr>
        <p:spPr bwMode="auto">
          <a:xfrm>
            <a:off x="335828" y="3140968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E34E029-BBAD-4EDA-8F42-4FB71C1665C7}"/>
              </a:ext>
            </a:extLst>
          </p:cNvPr>
          <p:cNvCxnSpPr/>
          <p:nvPr/>
        </p:nvCxnSpPr>
        <p:spPr bwMode="auto">
          <a:xfrm>
            <a:off x="334963" y="4041068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42BF10-6372-4FE3-BE13-636D7AB39B8E}"/>
              </a:ext>
            </a:extLst>
          </p:cNvPr>
          <p:cNvCxnSpPr/>
          <p:nvPr/>
        </p:nvCxnSpPr>
        <p:spPr bwMode="auto">
          <a:xfrm>
            <a:off x="334963" y="4437112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1163A90-84EC-4462-A867-4C1B00BD6F18}"/>
              </a:ext>
            </a:extLst>
          </p:cNvPr>
          <p:cNvCxnSpPr/>
          <p:nvPr/>
        </p:nvCxnSpPr>
        <p:spPr bwMode="auto">
          <a:xfrm>
            <a:off x="335828" y="5013176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2748AFA-180C-4C9D-83E6-679D25FED995}"/>
              </a:ext>
            </a:extLst>
          </p:cNvPr>
          <p:cNvCxnSpPr/>
          <p:nvPr/>
        </p:nvCxnSpPr>
        <p:spPr bwMode="auto">
          <a:xfrm>
            <a:off x="334963" y="5337212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BABF192-B2F9-4926-87B2-43AC82BC751A}"/>
              </a:ext>
            </a:extLst>
          </p:cNvPr>
          <p:cNvCxnSpPr/>
          <p:nvPr/>
        </p:nvCxnSpPr>
        <p:spPr bwMode="auto">
          <a:xfrm>
            <a:off x="334963" y="5661248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969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See the source image">
            <a:extLst>
              <a:ext uri="{FF2B5EF4-FFF2-40B4-BE49-F238E27FC236}">
                <a16:creationId xmlns:a16="http://schemas.microsoft.com/office/drawing/2014/main" id="{6AADB0AD-29E3-4653-9339-1AA5C623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779" y="1356127"/>
            <a:ext cx="2964155" cy="294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56675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04827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层级存储结构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E7CAB42D-A279-4847-8D6A-8A38B548B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8" t="9930" r="47636" b="36158"/>
          <a:stretch/>
        </p:blipFill>
        <p:spPr bwMode="auto">
          <a:xfrm>
            <a:off x="465690" y="4625041"/>
            <a:ext cx="1788554" cy="18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E05FEC77-F3D3-4CEF-B9D1-9DB831BFD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5" t="6738" r="69195" b="72206"/>
          <a:stretch/>
        </p:blipFill>
        <p:spPr bwMode="auto">
          <a:xfrm>
            <a:off x="2254244" y="4635545"/>
            <a:ext cx="4009945" cy="18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D0F9B3CA-0E0E-422A-B502-7298745FF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12273" r="5900" b="10410"/>
          <a:stretch/>
        </p:blipFill>
        <p:spPr bwMode="auto">
          <a:xfrm>
            <a:off x="6264191" y="4635545"/>
            <a:ext cx="2964155" cy="18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B7AD89BC-8515-4864-985F-683C83681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1" t="11151" r="55250" b="14825"/>
          <a:stretch/>
        </p:blipFill>
        <p:spPr bwMode="auto">
          <a:xfrm rot="16200000">
            <a:off x="9615839" y="4282792"/>
            <a:ext cx="1766240" cy="25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C92688-5210-4B55-B99D-030C42DA0707}"/>
              </a:ext>
            </a:extLst>
          </p:cNvPr>
          <p:cNvSpPr txBox="1"/>
          <p:nvPr/>
        </p:nvSpPr>
        <p:spPr>
          <a:xfrm>
            <a:off x="623392" y="4236514"/>
            <a:ext cx="133570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L1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读一次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90A258-9DC8-40C0-ABCE-BC3446F4509F}"/>
              </a:ext>
            </a:extLst>
          </p:cNvPr>
          <p:cNvSpPr txBox="1"/>
          <p:nvPr/>
        </p:nvSpPr>
        <p:spPr>
          <a:xfrm>
            <a:off x="2573018" y="4256616"/>
            <a:ext cx="154276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内存读一次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0A489F-276F-43BD-A540-06593B7FBE2C}"/>
              </a:ext>
            </a:extLst>
          </p:cNvPr>
          <p:cNvSpPr txBox="1"/>
          <p:nvPr/>
        </p:nvSpPr>
        <p:spPr>
          <a:xfrm>
            <a:off x="4869221" y="4241766"/>
            <a:ext cx="154276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内存读一兆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6588151-9E32-41F5-8BA9-60AA3A512D5E}"/>
              </a:ext>
            </a:extLst>
          </p:cNvPr>
          <p:cNvSpPr txBox="1"/>
          <p:nvPr/>
        </p:nvSpPr>
        <p:spPr>
          <a:xfrm>
            <a:off x="7224700" y="4236514"/>
            <a:ext cx="154276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SSD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读一兆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1C7FA3-E01E-43CC-B2AB-727589D23101}"/>
              </a:ext>
            </a:extLst>
          </p:cNvPr>
          <p:cNvSpPr txBox="1"/>
          <p:nvPr/>
        </p:nvSpPr>
        <p:spPr>
          <a:xfrm>
            <a:off x="9792475" y="4300950"/>
            <a:ext cx="154276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硬盘读一兆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F562B5D-3178-4FFE-8A39-C93718346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4" r="13927" b="20622"/>
          <a:stretch/>
        </p:blipFill>
        <p:spPr bwMode="auto">
          <a:xfrm>
            <a:off x="4465343" y="1520195"/>
            <a:ext cx="2350519" cy="270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9420A4E-F2D9-4F7F-BDF4-C9267E33E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9" t="1" r="25013" b="24445"/>
          <a:stretch/>
        </p:blipFill>
        <p:spPr bwMode="auto">
          <a:xfrm>
            <a:off x="6913987" y="1520195"/>
            <a:ext cx="2314143" cy="270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ee the source image">
            <a:extLst>
              <a:ext uri="{FF2B5EF4-FFF2-40B4-BE49-F238E27FC236}">
                <a16:creationId xmlns:a16="http://schemas.microsoft.com/office/drawing/2014/main" id="{871281DA-D9E4-44DE-95AA-F24876278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t="16401" r="40683"/>
          <a:stretch/>
        </p:blipFill>
        <p:spPr bwMode="auto">
          <a:xfrm>
            <a:off x="2365038" y="1537812"/>
            <a:ext cx="2027115" cy="267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ee the source image">
            <a:extLst>
              <a:ext uri="{FF2B5EF4-FFF2-40B4-BE49-F238E27FC236}">
                <a16:creationId xmlns:a16="http://schemas.microsoft.com/office/drawing/2014/main" id="{DB98DCF4-0927-415A-B660-5597F2A2C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8"/>
          <a:stretch/>
        </p:blipFill>
        <p:spPr bwMode="auto">
          <a:xfrm>
            <a:off x="407368" y="1537813"/>
            <a:ext cx="1884262" cy="267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57873D7-B4E2-4FDF-9EE9-2267EBD89008}"/>
              </a:ext>
            </a:extLst>
          </p:cNvPr>
          <p:cNvSpPr txBox="1"/>
          <p:nvPr/>
        </p:nvSpPr>
        <p:spPr>
          <a:xfrm>
            <a:off x="407368" y="1130091"/>
            <a:ext cx="188336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迈一步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D2A82B6-4076-4D47-B630-894EB0808E7E}"/>
              </a:ext>
            </a:extLst>
          </p:cNvPr>
          <p:cNvSpPr txBox="1"/>
          <p:nvPr/>
        </p:nvSpPr>
        <p:spPr>
          <a:xfrm>
            <a:off x="2384107" y="1130091"/>
            <a:ext cx="198311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下楼拿快递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6E6C66-ADC7-4A86-B470-2D337308CEFA}"/>
              </a:ext>
            </a:extLst>
          </p:cNvPr>
          <p:cNvSpPr txBox="1"/>
          <p:nvPr/>
        </p:nvSpPr>
        <p:spPr>
          <a:xfrm>
            <a:off x="4465343" y="1126416"/>
            <a:ext cx="235051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北京到青岛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952FAD9-AA64-454B-BAD6-38A97CC63DB2}"/>
              </a:ext>
            </a:extLst>
          </p:cNvPr>
          <p:cNvSpPr txBox="1"/>
          <p:nvPr/>
        </p:nvSpPr>
        <p:spPr>
          <a:xfrm>
            <a:off x="6889052" y="1100016"/>
            <a:ext cx="231414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北京到深圳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2187B06-2B34-4BB2-9973-F2F6DB22D4FC}"/>
              </a:ext>
            </a:extLst>
          </p:cNvPr>
          <p:cNvSpPr txBox="1"/>
          <p:nvPr/>
        </p:nvSpPr>
        <p:spPr>
          <a:xfrm>
            <a:off x="9624392" y="1098113"/>
            <a:ext cx="179409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环球旅行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7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56675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04827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高速缓存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4" name="Rectangle 146">
            <a:extLst>
              <a:ext uri="{FF2B5EF4-FFF2-40B4-BE49-F238E27FC236}">
                <a16:creationId xmlns:a16="http://schemas.microsoft.com/office/drawing/2014/main" id="{9A5BEF3C-68C9-407B-9C80-6A86532211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6038" y="5629275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Main</a:t>
            </a:r>
          </a:p>
          <a:p>
            <a:pPr algn="ctr"/>
            <a:r>
              <a:rPr lang="en-US" sz="1600"/>
              <a:t>memory</a:t>
            </a:r>
          </a:p>
        </p:txBody>
      </p:sp>
      <p:sp>
        <p:nvSpPr>
          <p:cNvPr id="15" name="AutoShape 201">
            <a:extLst>
              <a:ext uri="{FF2B5EF4-FFF2-40B4-BE49-F238E27FC236}">
                <a16:creationId xmlns:a16="http://schemas.microsoft.com/office/drawing/2014/main" id="{929F6717-2B8D-4B49-90D6-1651818490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2851" y="5765800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6" name="Rectangle 202">
            <a:extLst>
              <a:ext uri="{FF2B5EF4-FFF2-40B4-BE49-F238E27FC236}">
                <a16:creationId xmlns:a16="http://schemas.microsoft.com/office/drawing/2014/main" id="{890BDD54-51D3-48FC-84DF-92DFDF4125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8938" y="5794375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I/O</a:t>
            </a:r>
          </a:p>
          <a:p>
            <a:pPr algn="ctr"/>
            <a:r>
              <a:rPr lang="en-US" sz="1600"/>
              <a:t>bridge</a:t>
            </a:r>
          </a:p>
        </p:txBody>
      </p:sp>
      <p:sp>
        <p:nvSpPr>
          <p:cNvPr id="18" name="AutoShape 205">
            <a:extLst>
              <a:ext uri="{FF2B5EF4-FFF2-40B4-BE49-F238E27FC236}">
                <a16:creationId xmlns:a16="http://schemas.microsoft.com/office/drawing/2014/main" id="{00A2D4FF-5ED7-4DAF-A8C7-303F07BA8C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6076" y="5765800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9" name="Rectangle 206">
            <a:extLst>
              <a:ext uri="{FF2B5EF4-FFF2-40B4-BE49-F238E27FC236}">
                <a16:creationId xmlns:a16="http://schemas.microsoft.com/office/drawing/2014/main" id="{36F50AC7-0D1A-44F5-8190-19FA56BFFA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63" y="5794375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Bus interface</a:t>
            </a:r>
          </a:p>
        </p:txBody>
      </p:sp>
      <p:sp>
        <p:nvSpPr>
          <p:cNvPr id="20" name="Rectangle 207">
            <a:extLst>
              <a:ext uri="{FF2B5EF4-FFF2-40B4-BE49-F238E27FC236}">
                <a16:creationId xmlns:a16="http://schemas.microsoft.com/office/drawing/2014/main" id="{1BA4A55D-7E91-4783-8DFF-F8167DA862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1" y="4598988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1" name="Rectangle 208">
            <a:extLst>
              <a:ext uri="{FF2B5EF4-FFF2-40B4-BE49-F238E27FC236}">
                <a16:creationId xmlns:a16="http://schemas.microsoft.com/office/drawing/2014/main" id="{C2B712F2-82E4-47A5-8550-25D4F48DE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1" y="4737100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2" name="Rectangle 210">
            <a:extLst>
              <a:ext uri="{FF2B5EF4-FFF2-40B4-BE49-F238E27FC236}">
                <a16:creationId xmlns:a16="http://schemas.microsoft.com/office/drawing/2014/main" id="{C7C87B71-612D-442C-802A-1AB40E8AC6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1" y="4873625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3" name="Rectangle 211">
            <a:extLst>
              <a:ext uri="{FF2B5EF4-FFF2-40B4-BE49-F238E27FC236}">
                <a16:creationId xmlns:a16="http://schemas.microsoft.com/office/drawing/2014/main" id="{50F7AB0A-33C5-477F-8B95-01EEF057FD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1" y="5011738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4" name="Rectangle 212">
            <a:extLst>
              <a:ext uri="{FF2B5EF4-FFF2-40B4-BE49-F238E27FC236}">
                <a16:creationId xmlns:a16="http://schemas.microsoft.com/office/drawing/2014/main" id="{3B3F7170-731D-4EC6-ADAA-5C2A94744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1" y="5148263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5" name="AutoShape 214">
            <a:extLst>
              <a:ext uri="{FF2B5EF4-FFF2-40B4-BE49-F238E27FC236}">
                <a16:creationId xmlns:a16="http://schemas.microsoft.com/office/drawing/2014/main" id="{D5A7D1F4-2AA2-4DF5-98E6-7CA935A2C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7163" y="4598988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6" name="AutoShape 215">
            <a:extLst>
              <a:ext uri="{FF2B5EF4-FFF2-40B4-BE49-F238E27FC236}">
                <a16:creationId xmlns:a16="http://schemas.microsoft.com/office/drawing/2014/main" id="{8DD19E32-4014-46FC-8593-103B9059BFD2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2616201" y="4941888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7" name="Rectangle 220">
            <a:extLst>
              <a:ext uri="{FF2B5EF4-FFF2-40B4-BE49-F238E27FC236}">
                <a16:creationId xmlns:a16="http://schemas.microsoft.com/office/drawing/2014/main" id="{9DE7676D-A016-4887-9562-53684160C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7213" y="4462463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ALU</a:t>
            </a:r>
          </a:p>
        </p:txBody>
      </p:sp>
      <p:sp>
        <p:nvSpPr>
          <p:cNvPr id="28" name="Text Box 221">
            <a:extLst>
              <a:ext uri="{FF2B5EF4-FFF2-40B4-BE49-F238E27FC236}">
                <a16:creationId xmlns:a16="http://schemas.microsoft.com/office/drawing/2014/main" id="{52C0C379-A58A-4C75-8540-496F2DA86AA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51010" y="4293186"/>
            <a:ext cx="11477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Register file</a:t>
            </a:r>
          </a:p>
        </p:txBody>
      </p:sp>
      <p:sp>
        <p:nvSpPr>
          <p:cNvPr id="29" name="AutoShape 222">
            <a:extLst>
              <a:ext uri="{FF2B5EF4-FFF2-40B4-BE49-F238E27FC236}">
                <a16:creationId xmlns:a16="http://schemas.microsoft.com/office/drawing/2014/main" id="{651E538F-EB14-4C61-8299-9BF664EF6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6926" y="5354638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0" name="Rectangle 223">
            <a:extLst>
              <a:ext uri="{FF2B5EF4-FFF2-40B4-BE49-F238E27FC236}">
                <a16:creationId xmlns:a16="http://schemas.microsoft.com/office/drawing/2014/main" id="{D67BFC52-054A-4D8F-BB23-5DB023D23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963" y="4256088"/>
            <a:ext cx="3379788" cy="21971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8" name="Text Box 225">
            <a:extLst>
              <a:ext uri="{FF2B5EF4-FFF2-40B4-BE49-F238E27FC236}">
                <a16:creationId xmlns:a16="http://schemas.microsoft.com/office/drawing/2014/main" id="{5CA90627-3D50-48E9-9EA4-1DA24BA237D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2436" y="3964573"/>
            <a:ext cx="93246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CPU chip</a:t>
            </a:r>
          </a:p>
        </p:txBody>
      </p:sp>
      <p:sp>
        <p:nvSpPr>
          <p:cNvPr id="39" name="Text Box 229">
            <a:extLst>
              <a:ext uri="{FF2B5EF4-FFF2-40B4-BE49-F238E27FC236}">
                <a16:creationId xmlns:a16="http://schemas.microsoft.com/office/drawing/2014/main" id="{78183FFE-77C0-4195-9807-C484E3538C0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94708" y="5131386"/>
            <a:ext cx="112913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System bus</a:t>
            </a:r>
          </a:p>
        </p:txBody>
      </p:sp>
      <p:sp>
        <p:nvSpPr>
          <p:cNvPr id="40" name="Line 230">
            <a:extLst>
              <a:ext uri="{FF2B5EF4-FFF2-40B4-BE49-F238E27FC236}">
                <a16:creationId xmlns:a16="http://schemas.microsoft.com/office/drawing/2014/main" id="{F33EC515-A7F4-41AA-8A05-43EE26E8524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3576638" y="5422900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41" name="Text Box 231">
            <a:extLst>
              <a:ext uri="{FF2B5EF4-FFF2-40B4-BE49-F238E27FC236}">
                <a16:creationId xmlns:a16="http://schemas.microsoft.com/office/drawing/2014/main" id="{E6A008A1-56B5-4E60-A37F-9FA7155CA56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14439" y="5131386"/>
            <a:ext cx="11757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Memory bus</a:t>
            </a:r>
          </a:p>
        </p:txBody>
      </p:sp>
      <p:sp>
        <p:nvSpPr>
          <p:cNvPr id="42" name="Line 232">
            <a:extLst>
              <a:ext uri="{FF2B5EF4-FFF2-40B4-BE49-F238E27FC236}">
                <a16:creationId xmlns:a16="http://schemas.microsoft.com/office/drawing/2014/main" id="{7D1E927F-A15D-473C-977B-55A92862091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668963" y="542290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43" name="Rectangle 233">
            <a:extLst>
              <a:ext uri="{FF2B5EF4-FFF2-40B4-BE49-F238E27FC236}">
                <a16:creationId xmlns:a16="http://schemas.microsoft.com/office/drawing/2014/main" id="{5A66F1B7-0AF3-4C10-AA12-1BDD2DCF32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63" y="4695825"/>
            <a:ext cx="1066800" cy="5207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Cache </a:t>
            </a:r>
          </a:p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44" name="AutoShape 234">
            <a:extLst>
              <a:ext uri="{FF2B5EF4-FFF2-40B4-BE49-F238E27FC236}">
                <a16:creationId xmlns:a16="http://schemas.microsoft.com/office/drawing/2014/main" id="{5796EFF6-A06F-4E96-928A-EA2CF0497B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963" y="5216525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45" name="AutoShape 236">
            <a:extLst>
              <a:ext uri="{FF2B5EF4-FFF2-40B4-BE49-F238E27FC236}">
                <a16:creationId xmlns:a16="http://schemas.microsoft.com/office/drawing/2014/main" id="{20663DEA-D5C4-4CC3-A995-B6E7CA33A609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1579563" y="4743450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63D6FF-0617-4CAF-A46C-6173E4AF945F}"/>
              </a:ext>
            </a:extLst>
          </p:cNvPr>
          <p:cNvSpPr txBox="1"/>
          <p:nvPr/>
        </p:nvSpPr>
        <p:spPr>
          <a:xfrm>
            <a:off x="6850643" y="104850"/>
            <a:ext cx="621669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Intel Core i7 Cache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9A51BE-08CA-431E-95CE-374E706F38BC}"/>
              </a:ext>
            </a:extLst>
          </p:cNvPr>
          <p:cNvGrpSpPr/>
          <p:nvPr/>
        </p:nvGrpSpPr>
        <p:grpSpPr>
          <a:xfrm>
            <a:off x="5770508" y="268174"/>
            <a:ext cx="5535692" cy="4725591"/>
            <a:chOff x="5780888" y="357111"/>
            <a:chExt cx="6248400" cy="5334000"/>
          </a:xfrm>
        </p:grpSpPr>
        <p:sp>
          <p:nvSpPr>
            <p:cNvPr id="48" name="Rectangle 425">
              <a:extLst>
                <a:ext uri="{FF2B5EF4-FFF2-40B4-BE49-F238E27FC236}">
                  <a16:creationId xmlns:a16="http://schemas.microsoft.com/office/drawing/2014/main" id="{3F5D8B47-3CE1-4C16-BDEF-8E2EA987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088" y="738111"/>
              <a:ext cx="6172200" cy="38862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49" name="Rectangle 404">
              <a:extLst>
                <a:ext uri="{FF2B5EF4-FFF2-40B4-BE49-F238E27FC236}">
                  <a16:creationId xmlns:a16="http://schemas.microsoft.com/office/drawing/2014/main" id="{D36B322A-2789-4B9D-A0C2-68A9D9CDD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9488" y="1042911"/>
              <a:ext cx="2122488" cy="24384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50" name="Rectangle 413">
              <a:extLst>
                <a:ext uri="{FF2B5EF4-FFF2-40B4-BE49-F238E27FC236}">
                  <a16:creationId xmlns:a16="http://schemas.microsoft.com/office/drawing/2014/main" id="{695FFE9C-CC51-4D9F-BE7A-25D5027B1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3288" y="1042911"/>
              <a:ext cx="2122488" cy="24384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51" name="Rectangle 396">
              <a:extLst>
                <a:ext uri="{FF2B5EF4-FFF2-40B4-BE49-F238E27FC236}">
                  <a16:creationId xmlns:a16="http://schemas.microsoft.com/office/drawing/2014/main" id="{D6682220-7424-43F0-BEB7-D193FAFD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4588" y="1195311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err="1"/>
                <a:t>Regs</a:t>
              </a:r>
              <a:endParaRPr lang="en-US" sz="1800" dirty="0"/>
            </a:p>
          </p:txBody>
        </p:sp>
        <p:sp>
          <p:nvSpPr>
            <p:cNvPr id="52" name="Rectangle 397">
              <a:extLst>
                <a:ext uri="{FF2B5EF4-FFF2-40B4-BE49-F238E27FC236}">
                  <a16:creationId xmlns:a16="http://schemas.microsoft.com/office/drawing/2014/main" id="{76F46612-6250-4319-B8A8-BEB99CF98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451" y="1843011"/>
              <a:ext cx="782637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L1 </a:t>
              </a:r>
            </a:p>
            <a:p>
              <a:pPr algn="ctr"/>
              <a:r>
                <a:rPr lang="en-US" sz="1800"/>
                <a:t>d-cache</a:t>
              </a:r>
            </a:p>
          </p:txBody>
        </p:sp>
        <p:sp>
          <p:nvSpPr>
            <p:cNvPr id="53" name="Rectangle 399">
              <a:extLst>
                <a:ext uri="{FF2B5EF4-FFF2-40B4-BE49-F238E27FC236}">
                  <a16:creationId xmlns:a16="http://schemas.microsoft.com/office/drawing/2014/main" id="{0A0D10F9-F3B0-4AAC-A36B-DD687C06D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2488" y="1843011"/>
              <a:ext cx="795338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L1 </a:t>
              </a:r>
            </a:p>
            <a:p>
              <a:pPr algn="ctr"/>
              <a:r>
                <a:rPr lang="en-US" sz="1800" dirty="0" err="1"/>
                <a:t>i</a:t>
              </a:r>
              <a:r>
                <a:rPr lang="en-US" sz="1800" dirty="0"/>
                <a:t>-cache</a:t>
              </a:r>
            </a:p>
          </p:txBody>
        </p:sp>
        <p:sp>
          <p:nvSpPr>
            <p:cNvPr id="54" name="Rectangle 400">
              <a:extLst>
                <a:ext uri="{FF2B5EF4-FFF2-40B4-BE49-F238E27FC236}">
                  <a16:creationId xmlns:a16="http://schemas.microsoft.com/office/drawing/2014/main" id="{2D43CD27-F0E3-4F5A-AC1A-0B57E7BDD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088" y="2757411"/>
              <a:ext cx="1709738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L2 unified cache</a:t>
              </a:r>
            </a:p>
          </p:txBody>
        </p:sp>
        <p:sp>
          <p:nvSpPr>
            <p:cNvPr id="55" name="Line 401">
              <a:extLst>
                <a:ext uri="{FF2B5EF4-FFF2-40B4-BE49-F238E27FC236}">
                  <a16:creationId xmlns:a16="http://schemas.microsoft.com/office/drawing/2014/main" id="{AFD9ADC2-E5ED-40F4-BC21-34A56120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5288" y="15001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56" name="Line 402">
              <a:extLst>
                <a:ext uri="{FF2B5EF4-FFF2-40B4-BE49-F238E27FC236}">
                  <a16:creationId xmlns:a16="http://schemas.microsoft.com/office/drawing/2014/main" id="{3651811B-42FD-44C5-8292-0EA0E651B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5288" y="24145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57" name="Line 403">
              <a:extLst>
                <a:ext uri="{FF2B5EF4-FFF2-40B4-BE49-F238E27FC236}">
                  <a16:creationId xmlns:a16="http://schemas.microsoft.com/office/drawing/2014/main" id="{81D65622-191E-4BE5-88CB-C9E306E73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3488" y="24145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58" name="Text Box 405">
              <a:extLst>
                <a:ext uri="{FF2B5EF4-FFF2-40B4-BE49-F238E27FC236}">
                  <a16:creationId xmlns:a16="http://schemas.microsoft.com/office/drawing/2014/main" id="{1CAAF4B2-921E-48CE-8C51-E2D6B83F5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3288" y="738111"/>
              <a:ext cx="77369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Core 0</a:t>
              </a:r>
            </a:p>
          </p:txBody>
        </p:sp>
        <p:sp>
          <p:nvSpPr>
            <p:cNvPr id="59" name="Rectangle 406">
              <a:extLst>
                <a:ext uri="{FF2B5EF4-FFF2-40B4-BE49-F238E27FC236}">
                  <a16:creationId xmlns:a16="http://schemas.microsoft.com/office/drawing/2014/main" id="{C71AF453-427B-41D2-91B3-FFAC1F90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8388" y="1195311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Regs</a:t>
              </a:r>
            </a:p>
          </p:txBody>
        </p:sp>
        <p:sp>
          <p:nvSpPr>
            <p:cNvPr id="60" name="Rectangle 407">
              <a:extLst>
                <a:ext uri="{FF2B5EF4-FFF2-40B4-BE49-F238E27FC236}">
                  <a16:creationId xmlns:a16="http://schemas.microsoft.com/office/drawing/2014/main" id="{162C2ECF-06FA-4963-BD7D-E781759ED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1251" y="1843011"/>
              <a:ext cx="782637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L1 </a:t>
              </a:r>
            </a:p>
            <a:p>
              <a:pPr algn="ctr"/>
              <a:r>
                <a:rPr lang="en-US" sz="1800" dirty="0" err="1"/>
                <a:t>d</a:t>
              </a:r>
              <a:r>
                <a:rPr lang="en-US" sz="1800" dirty="0"/>
                <a:t>-cache</a:t>
              </a:r>
            </a:p>
          </p:txBody>
        </p:sp>
        <p:sp>
          <p:nvSpPr>
            <p:cNvPr id="61" name="Rectangle 408">
              <a:extLst>
                <a:ext uri="{FF2B5EF4-FFF2-40B4-BE49-F238E27FC236}">
                  <a16:creationId xmlns:a16="http://schemas.microsoft.com/office/drawing/2014/main" id="{368B2AEF-259F-408E-9047-49B1A2932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6288" y="1843011"/>
              <a:ext cx="795338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L1 </a:t>
              </a:r>
            </a:p>
            <a:p>
              <a:pPr algn="ctr"/>
              <a:r>
                <a:rPr lang="en-US" sz="1800"/>
                <a:t>i-cache</a:t>
              </a:r>
            </a:p>
          </p:txBody>
        </p:sp>
        <p:sp>
          <p:nvSpPr>
            <p:cNvPr id="62" name="Rectangle 409">
              <a:extLst>
                <a:ext uri="{FF2B5EF4-FFF2-40B4-BE49-F238E27FC236}">
                  <a16:creationId xmlns:a16="http://schemas.microsoft.com/office/drawing/2014/main" id="{24BA7F35-3FC1-437E-AC1D-D17B10F2F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1888" y="2757411"/>
              <a:ext cx="1709738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L2 unified cache</a:t>
              </a:r>
            </a:p>
          </p:txBody>
        </p:sp>
        <p:sp>
          <p:nvSpPr>
            <p:cNvPr id="63" name="Line 410">
              <a:extLst>
                <a:ext uri="{FF2B5EF4-FFF2-40B4-BE49-F238E27FC236}">
                  <a16:creationId xmlns:a16="http://schemas.microsoft.com/office/drawing/2014/main" id="{D5C95B00-B901-4642-8A98-52BB1F8D2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088" y="15001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64" name="Line 411">
              <a:extLst>
                <a:ext uri="{FF2B5EF4-FFF2-40B4-BE49-F238E27FC236}">
                  <a16:creationId xmlns:a16="http://schemas.microsoft.com/office/drawing/2014/main" id="{98C8C491-4ACB-4123-9F55-6C06BC7D0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088" y="24145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65" name="Line 412">
              <a:extLst>
                <a:ext uri="{FF2B5EF4-FFF2-40B4-BE49-F238E27FC236}">
                  <a16:creationId xmlns:a16="http://schemas.microsoft.com/office/drawing/2014/main" id="{53F4C926-1E32-4133-98FB-B9E7CB7BD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7288" y="24145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66" name="Text Box 414">
              <a:extLst>
                <a:ext uri="{FF2B5EF4-FFF2-40B4-BE49-F238E27FC236}">
                  <a16:creationId xmlns:a16="http://schemas.microsoft.com/office/drawing/2014/main" id="{2F1B0EAF-6C60-44E4-AB80-32572F291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7088" y="738111"/>
              <a:ext cx="77369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Core 3</a:t>
              </a:r>
            </a:p>
          </p:txBody>
        </p:sp>
        <p:sp>
          <p:nvSpPr>
            <p:cNvPr id="67" name="Text Box 415">
              <a:extLst>
                <a:ext uri="{FF2B5EF4-FFF2-40B4-BE49-F238E27FC236}">
                  <a16:creationId xmlns:a16="http://schemas.microsoft.com/office/drawing/2014/main" id="{29578335-C6CE-4776-B332-55A3DF96E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0288" y="2045179"/>
              <a:ext cx="7239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/>
                <a:t>…</a:t>
              </a:r>
            </a:p>
          </p:txBody>
        </p:sp>
        <p:sp>
          <p:nvSpPr>
            <p:cNvPr id="68" name="Line 417">
              <a:extLst>
                <a:ext uri="{FF2B5EF4-FFF2-40B4-BE49-F238E27FC236}">
                  <a16:creationId xmlns:a16="http://schemas.microsoft.com/office/drawing/2014/main" id="{31ED3F69-88A9-445B-8329-70DF55B8D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288" y="3328911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69" name="Line 418">
              <a:extLst>
                <a:ext uri="{FF2B5EF4-FFF2-40B4-BE49-F238E27FC236}">
                  <a16:creationId xmlns:a16="http://schemas.microsoft.com/office/drawing/2014/main" id="{D36090A8-FEDC-4CCC-B127-8AF617FB9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088" y="3328911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70" name="Rectangle 419">
              <a:extLst>
                <a:ext uri="{FF2B5EF4-FFF2-40B4-BE49-F238E27FC236}">
                  <a16:creationId xmlns:a16="http://schemas.microsoft.com/office/drawing/2014/main" id="{C8E2F324-7D85-45B1-B2B3-915CC7E24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7038" y="3862311"/>
              <a:ext cx="4387850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L3 unified cache</a:t>
              </a:r>
            </a:p>
            <a:p>
              <a:pPr algn="ctr"/>
              <a:r>
                <a:rPr lang="en-US" sz="1800"/>
                <a:t>(shared by all cores)</a:t>
              </a:r>
            </a:p>
          </p:txBody>
        </p:sp>
        <p:sp>
          <p:nvSpPr>
            <p:cNvPr id="73" name="Rectangle 420">
              <a:extLst>
                <a:ext uri="{FF2B5EF4-FFF2-40B4-BE49-F238E27FC236}">
                  <a16:creationId xmlns:a16="http://schemas.microsoft.com/office/drawing/2014/main" id="{0C61DBFF-3E75-44A1-A76A-6B3066B01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088" y="5119611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Main memory</a:t>
              </a:r>
            </a:p>
          </p:txBody>
        </p:sp>
        <p:sp>
          <p:nvSpPr>
            <p:cNvPr id="74" name="Line 421">
              <a:extLst>
                <a:ext uri="{FF2B5EF4-FFF2-40B4-BE49-F238E27FC236}">
                  <a16:creationId xmlns:a16="http://schemas.microsoft.com/office/drawing/2014/main" id="{A593B4CF-97D5-461D-9FC4-D9FD434BF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0338" y="4433811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75" name="Text Box 426">
              <a:extLst>
                <a:ext uri="{FF2B5EF4-FFF2-40B4-BE49-F238E27FC236}">
                  <a16:creationId xmlns:a16="http://schemas.microsoft.com/office/drawing/2014/main" id="{26CB04A5-7A38-4090-8CCC-4098F8C2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0888" y="357111"/>
              <a:ext cx="1920756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Processor package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DEB1FB8-F454-4EFD-9238-86E0D1C327BE}"/>
              </a:ext>
            </a:extLst>
          </p:cNvPr>
          <p:cNvSpPr txBox="1"/>
          <p:nvPr/>
        </p:nvSpPr>
        <p:spPr>
          <a:xfrm flipH="1">
            <a:off x="605727" y="1432695"/>
            <a:ext cx="4582921" cy="154606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读取内存时，优先层级式向外检索</a:t>
            </a:r>
            <a:endParaRPr kumimoji="0" lang="en-US" altLang="zh-CN" sz="2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高速缓存命中，使用高速缓存数据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否则，真正读取内存</a:t>
            </a:r>
          </a:p>
        </p:txBody>
      </p:sp>
    </p:spTree>
    <p:extLst>
      <p:ext uri="{BB962C8B-B14F-4D97-AF65-F5344CB8AC3E}">
        <p14:creationId xmlns:p14="http://schemas.microsoft.com/office/powerpoint/2010/main" val="99368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局部性（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Locality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381639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22897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存储器速度差距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19" name="object 12">
            <a:extLst>
              <a:ext uri="{FF2B5EF4-FFF2-40B4-BE49-F238E27FC236}">
                <a16:creationId xmlns:a16="http://schemas.microsoft.com/office/drawing/2014/main" id="{9185B2AB-4A1C-F844-B8D9-7F32023AD211}"/>
              </a:ext>
            </a:extLst>
          </p:cNvPr>
          <p:cNvSpPr/>
          <p:nvPr/>
        </p:nvSpPr>
        <p:spPr>
          <a:xfrm>
            <a:off x="1757801" y="5289641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0" name="object 13">
            <a:extLst>
              <a:ext uri="{FF2B5EF4-FFF2-40B4-BE49-F238E27FC236}">
                <a16:creationId xmlns:a16="http://schemas.microsoft.com/office/drawing/2014/main" id="{CD9B7431-22C2-064E-B736-434EBA6BE65C}"/>
              </a:ext>
            </a:extLst>
          </p:cNvPr>
          <p:cNvSpPr/>
          <p:nvPr/>
        </p:nvSpPr>
        <p:spPr>
          <a:xfrm>
            <a:off x="1757801" y="4908641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1" name="object 14">
            <a:extLst>
              <a:ext uri="{FF2B5EF4-FFF2-40B4-BE49-F238E27FC236}">
                <a16:creationId xmlns:a16="http://schemas.microsoft.com/office/drawing/2014/main" id="{F0469912-71E3-614C-9DE0-210414FE7872}"/>
              </a:ext>
            </a:extLst>
          </p:cNvPr>
          <p:cNvSpPr/>
          <p:nvPr/>
        </p:nvSpPr>
        <p:spPr>
          <a:xfrm>
            <a:off x="1757801" y="4526117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2" name="object 15">
            <a:extLst>
              <a:ext uri="{FF2B5EF4-FFF2-40B4-BE49-F238E27FC236}">
                <a16:creationId xmlns:a16="http://schemas.microsoft.com/office/drawing/2014/main" id="{0AA6220E-1B50-1347-BF3E-A13C3A2456FB}"/>
              </a:ext>
            </a:extLst>
          </p:cNvPr>
          <p:cNvSpPr/>
          <p:nvPr/>
        </p:nvSpPr>
        <p:spPr>
          <a:xfrm>
            <a:off x="1757801" y="4145117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3" name="object 16">
            <a:extLst>
              <a:ext uri="{FF2B5EF4-FFF2-40B4-BE49-F238E27FC236}">
                <a16:creationId xmlns:a16="http://schemas.microsoft.com/office/drawing/2014/main" id="{4E50B2EE-FD51-7742-A5F9-A9F639688EF0}"/>
              </a:ext>
            </a:extLst>
          </p:cNvPr>
          <p:cNvSpPr/>
          <p:nvPr/>
        </p:nvSpPr>
        <p:spPr>
          <a:xfrm>
            <a:off x="1757801" y="3764117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4" name="object 17">
            <a:extLst>
              <a:ext uri="{FF2B5EF4-FFF2-40B4-BE49-F238E27FC236}">
                <a16:creationId xmlns:a16="http://schemas.microsoft.com/office/drawing/2014/main" id="{38CDDAD3-4405-2740-A9F0-1F525F11B04E}"/>
              </a:ext>
            </a:extLst>
          </p:cNvPr>
          <p:cNvSpPr/>
          <p:nvPr/>
        </p:nvSpPr>
        <p:spPr>
          <a:xfrm>
            <a:off x="1757801" y="3381592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5" name="object 18">
            <a:extLst>
              <a:ext uri="{FF2B5EF4-FFF2-40B4-BE49-F238E27FC236}">
                <a16:creationId xmlns:a16="http://schemas.microsoft.com/office/drawing/2014/main" id="{98EAE501-D48B-1748-B5B8-C1A9AD727626}"/>
              </a:ext>
            </a:extLst>
          </p:cNvPr>
          <p:cNvSpPr/>
          <p:nvPr/>
        </p:nvSpPr>
        <p:spPr>
          <a:xfrm>
            <a:off x="1757801" y="3000592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6" name="object 19">
            <a:extLst>
              <a:ext uri="{FF2B5EF4-FFF2-40B4-BE49-F238E27FC236}">
                <a16:creationId xmlns:a16="http://schemas.microsoft.com/office/drawing/2014/main" id="{B1BDC90C-EAB5-7D40-856B-BCEE8B2003F7}"/>
              </a:ext>
            </a:extLst>
          </p:cNvPr>
          <p:cNvSpPr/>
          <p:nvPr/>
        </p:nvSpPr>
        <p:spPr>
          <a:xfrm>
            <a:off x="1757801" y="2618069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7" name="object 20">
            <a:extLst>
              <a:ext uri="{FF2B5EF4-FFF2-40B4-BE49-F238E27FC236}">
                <a16:creationId xmlns:a16="http://schemas.microsoft.com/office/drawing/2014/main" id="{A58A651E-F6D0-AC43-A0FD-EB4FD3B8648F}"/>
              </a:ext>
            </a:extLst>
          </p:cNvPr>
          <p:cNvSpPr/>
          <p:nvPr/>
        </p:nvSpPr>
        <p:spPr>
          <a:xfrm>
            <a:off x="1757801" y="2237069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8" name="object 21">
            <a:extLst>
              <a:ext uri="{FF2B5EF4-FFF2-40B4-BE49-F238E27FC236}">
                <a16:creationId xmlns:a16="http://schemas.microsoft.com/office/drawing/2014/main" id="{2EDFF8FB-4353-B648-896E-86A285CB5279}"/>
              </a:ext>
            </a:extLst>
          </p:cNvPr>
          <p:cNvSpPr/>
          <p:nvPr/>
        </p:nvSpPr>
        <p:spPr>
          <a:xfrm>
            <a:off x="1757801" y="1854544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29" name="object 22">
            <a:extLst>
              <a:ext uri="{FF2B5EF4-FFF2-40B4-BE49-F238E27FC236}">
                <a16:creationId xmlns:a16="http://schemas.microsoft.com/office/drawing/2014/main" id="{0AA3987E-B204-0141-865B-90A90AD515E1}"/>
              </a:ext>
            </a:extLst>
          </p:cNvPr>
          <p:cNvSpPr/>
          <p:nvPr/>
        </p:nvSpPr>
        <p:spPr>
          <a:xfrm>
            <a:off x="1757801" y="1473544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0" name="object 23">
            <a:extLst>
              <a:ext uri="{FF2B5EF4-FFF2-40B4-BE49-F238E27FC236}">
                <a16:creationId xmlns:a16="http://schemas.microsoft.com/office/drawing/2014/main" id="{5D6C88A5-9789-DD47-8173-3380DE620DC6}"/>
              </a:ext>
            </a:extLst>
          </p:cNvPr>
          <p:cNvSpPr/>
          <p:nvPr/>
        </p:nvSpPr>
        <p:spPr>
          <a:xfrm>
            <a:off x="1757801" y="1473544"/>
            <a:ext cx="0" cy="3816350"/>
          </a:xfrm>
          <a:custGeom>
            <a:avLst/>
            <a:gdLst/>
            <a:ahLst/>
            <a:cxnLst/>
            <a:rect l="l" t="t" r="r" b="b"/>
            <a:pathLst>
              <a:path h="3816350">
                <a:moveTo>
                  <a:pt x="0" y="3816096"/>
                </a:moveTo>
                <a:lnTo>
                  <a:pt x="0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1" name="object 24">
            <a:extLst>
              <a:ext uri="{FF2B5EF4-FFF2-40B4-BE49-F238E27FC236}">
                <a16:creationId xmlns:a16="http://schemas.microsoft.com/office/drawing/2014/main" id="{D0E573BB-653F-864F-A1E4-1A79F833D365}"/>
              </a:ext>
            </a:extLst>
          </p:cNvPr>
          <p:cNvSpPr/>
          <p:nvPr/>
        </p:nvSpPr>
        <p:spPr>
          <a:xfrm>
            <a:off x="1712080" y="5289641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2" name="object 25">
            <a:extLst>
              <a:ext uri="{FF2B5EF4-FFF2-40B4-BE49-F238E27FC236}">
                <a16:creationId xmlns:a16="http://schemas.microsoft.com/office/drawing/2014/main" id="{31D96F48-963D-EF48-98E2-A1311E3CFE87}"/>
              </a:ext>
            </a:extLst>
          </p:cNvPr>
          <p:cNvSpPr/>
          <p:nvPr/>
        </p:nvSpPr>
        <p:spPr>
          <a:xfrm>
            <a:off x="1712080" y="4908641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3" name="object 26">
            <a:extLst>
              <a:ext uri="{FF2B5EF4-FFF2-40B4-BE49-F238E27FC236}">
                <a16:creationId xmlns:a16="http://schemas.microsoft.com/office/drawing/2014/main" id="{38475181-B65B-C343-BEA1-6A9D2CDD610A}"/>
              </a:ext>
            </a:extLst>
          </p:cNvPr>
          <p:cNvSpPr/>
          <p:nvPr/>
        </p:nvSpPr>
        <p:spPr>
          <a:xfrm>
            <a:off x="1712080" y="4526117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4" name="object 27">
            <a:extLst>
              <a:ext uri="{FF2B5EF4-FFF2-40B4-BE49-F238E27FC236}">
                <a16:creationId xmlns:a16="http://schemas.microsoft.com/office/drawing/2014/main" id="{06CAC182-4372-C14C-AA38-D83853006F76}"/>
              </a:ext>
            </a:extLst>
          </p:cNvPr>
          <p:cNvSpPr/>
          <p:nvPr/>
        </p:nvSpPr>
        <p:spPr>
          <a:xfrm>
            <a:off x="1712080" y="4145117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5" name="object 28">
            <a:extLst>
              <a:ext uri="{FF2B5EF4-FFF2-40B4-BE49-F238E27FC236}">
                <a16:creationId xmlns:a16="http://schemas.microsoft.com/office/drawing/2014/main" id="{6BA808FF-DA92-4247-BDE0-3DFC7E88F19B}"/>
              </a:ext>
            </a:extLst>
          </p:cNvPr>
          <p:cNvSpPr/>
          <p:nvPr/>
        </p:nvSpPr>
        <p:spPr>
          <a:xfrm>
            <a:off x="1712080" y="3764117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6" name="object 29">
            <a:extLst>
              <a:ext uri="{FF2B5EF4-FFF2-40B4-BE49-F238E27FC236}">
                <a16:creationId xmlns:a16="http://schemas.microsoft.com/office/drawing/2014/main" id="{17F341BF-EE4B-2C46-995D-AC4560A73C3D}"/>
              </a:ext>
            </a:extLst>
          </p:cNvPr>
          <p:cNvSpPr/>
          <p:nvPr/>
        </p:nvSpPr>
        <p:spPr>
          <a:xfrm>
            <a:off x="1712080" y="3381592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7" name="object 30">
            <a:extLst>
              <a:ext uri="{FF2B5EF4-FFF2-40B4-BE49-F238E27FC236}">
                <a16:creationId xmlns:a16="http://schemas.microsoft.com/office/drawing/2014/main" id="{405A7B5D-F908-E240-9F3D-9EDC77117E6E}"/>
              </a:ext>
            </a:extLst>
          </p:cNvPr>
          <p:cNvSpPr/>
          <p:nvPr/>
        </p:nvSpPr>
        <p:spPr>
          <a:xfrm>
            <a:off x="1712080" y="3000592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8" name="object 31">
            <a:extLst>
              <a:ext uri="{FF2B5EF4-FFF2-40B4-BE49-F238E27FC236}">
                <a16:creationId xmlns:a16="http://schemas.microsoft.com/office/drawing/2014/main" id="{F28058C2-07DB-404F-B81B-376710105E2D}"/>
              </a:ext>
            </a:extLst>
          </p:cNvPr>
          <p:cNvSpPr/>
          <p:nvPr/>
        </p:nvSpPr>
        <p:spPr>
          <a:xfrm>
            <a:off x="1712080" y="261806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9" name="object 32">
            <a:extLst>
              <a:ext uri="{FF2B5EF4-FFF2-40B4-BE49-F238E27FC236}">
                <a16:creationId xmlns:a16="http://schemas.microsoft.com/office/drawing/2014/main" id="{11E4F702-D2BC-444D-8DF6-C9DE532F8EC5}"/>
              </a:ext>
            </a:extLst>
          </p:cNvPr>
          <p:cNvSpPr/>
          <p:nvPr/>
        </p:nvSpPr>
        <p:spPr>
          <a:xfrm>
            <a:off x="1712080" y="223706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0" name="object 33">
            <a:extLst>
              <a:ext uri="{FF2B5EF4-FFF2-40B4-BE49-F238E27FC236}">
                <a16:creationId xmlns:a16="http://schemas.microsoft.com/office/drawing/2014/main" id="{BBC135E6-2DCE-5D43-A4F3-23F3D38F3F77}"/>
              </a:ext>
            </a:extLst>
          </p:cNvPr>
          <p:cNvSpPr/>
          <p:nvPr/>
        </p:nvSpPr>
        <p:spPr>
          <a:xfrm>
            <a:off x="1712080" y="1854544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1" name="object 34">
            <a:extLst>
              <a:ext uri="{FF2B5EF4-FFF2-40B4-BE49-F238E27FC236}">
                <a16:creationId xmlns:a16="http://schemas.microsoft.com/office/drawing/2014/main" id="{B77A1293-EEEF-6140-AE5D-6159C3A7BA52}"/>
              </a:ext>
            </a:extLst>
          </p:cNvPr>
          <p:cNvSpPr/>
          <p:nvPr/>
        </p:nvSpPr>
        <p:spPr>
          <a:xfrm>
            <a:off x="1712080" y="1473544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2" name="object 35">
            <a:extLst>
              <a:ext uri="{FF2B5EF4-FFF2-40B4-BE49-F238E27FC236}">
                <a16:creationId xmlns:a16="http://schemas.microsoft.com/office/drawing/2014/main" id="{0DDCFFF4-3357-3648-9D58-BDAF818B99CF}"/>
              </a:ext>
            </a:extLst>
          </p:cNvPr>
          <p:cNvSpPr/>
          <p:nvPr/>
        </p:nvSpPr>
        <p:spPr>
          <a:xfrm>
            <a:off x="1757801" y="5289641"/>
            <a:ext cx="4311650" cy="0"/>
          </a:xfrm>
          <a:custGeom>
            <a:avLst/>
            <a:gdLst/>
            <a:ahLst/>
            <a:cxnLst/>
            <a:rect l="l" t="t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3" name="object 36">
            <a:extLst>
              <a:ext uri="{FF2B5EF4-FFF2-40B4-BE49-F238E27FC236}">
                <a16:creationId xmlns:a16="http://schemas.microsoft.com/office/drawing/2014/main" id="{30B2289F-3990-024E-87BA-3BB1A79213C4}"/>
              </a:ext>
            </a:extLst>
          </p:cNvPr>
          <p:cNvSpPr/>
          <p:nvPr/>
        </p:nvSpPr>
        <p:spPr>
          <a:xfrm>
            <a:off x="1757801" y="528964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4" name="object 37">
            <a:extLst>
              <a:ext uri="{FF2B5EF4-FFF2-40B4-BE49-F238E27FC236}">
                <a16:creationId xmlns:a16="http://schemas.microsoft.com/office/drawing/2014/main" id="{2D182B15-FE08-0548-A0E8-850667B411AD}"/>
              </a:ext>
            </a:extLst>
          </p:cNvPr>
          <p:cNvSpPr/>
          <p:nvPr/>
        </p:nvSpPr>
        <p:spPr>
          <a:xfrm>
            <a:off x="2297296" y="528964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5" name="object 38">
            <a:extLst>
              <a:ext uri="{FF2B5EF4-FFF2-40B4-BE49-F238E27FC236}">
                <a16:creationId xmlns:a16="http://schemas.microsoft.com/office/drawing/2014/main" id="{9B0515C4-3A7B-774D-B5B2-9427790B5642}"/>
              </a:ext>
            </a:extLst>
          </p:cNvPr>
          <p:cNvSpPr/>
          <p:nvPr/>
        </p:nvSpPr>
        <p:spPr>
          <a:xfrm>
            <a:off x="2835269" y="528964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6" name="object 39">
            <a:extLst>
              <a:ext uri="{FF2B5EF4-FFF2-40B4-BE49-F238E27FC236}">
                <a16:creationId xmlns:a16="http://schemas.microsoft.com/office/drawing/2014/main" id="{C28CF1C5-8DBC-6841-B3D5-AA7EF4AF3FB2}"/>
              </a:ext>
            </a:extLst>
          </p:cNvPr>
          <p:cNvSpPr/>
          <p:nvPr/>
        </p:nvSpPr>
        <p:spPr>
          <a:xfrm>
            <a:off x="3374765" y="528964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7" name="object 40">
            <a:extLst>
              <a:ext uri="{FF2B5EF4-FFF2-40B4-BE49-F238E27FC236}">
                <a16:creationId xmlns:a16="http://schemas.microsoft.com/office/drawing/2014/main" id="{E7F93BAB-183B-0245-866A-FFB899BBB267}"/>
              </a:ext>
            </a:extLst>
          </p:cNvPr>
          <p:cNvSpPr/>
          <p:nvPr/>
        </p:nvSpPr>
        <p:spPr>
          <a:xfrm>
            <a:off x="3912736" y="528964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8" name="object 41">
            <a:extLst>
              <a:ext uri="{FF2B5EF4-FFF2-40B4-BE49-F238E27FC236}">
                <a16:creationId xmlns:a16="http://schemas.microsoft.com/office/drawing/2014/main" id="{0E5711F1-2C28-E549-828A-7F789F7D1374}"/>
              </a:ext>
            </a:extLst>
          </p:cNvPr>
          <p:cNvSpPr/>
          <p:nvPr/>
        </p:nvSpPr>
        <p:spPr>
          <a:xfrm>
            <a:off x="4452233" y="528964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9" name="object 42">
            <a:extLst>
              <a:ext uri="{FF2B5EF4-FFF2-40B4-BE49-F238E27FC236}">
                <a16:creationId xmlns:a16="http://schemas.microsoft.com/office/drawing/2014/main" id="{FD96F231-2F96-3C4A-83C4-1F31061DF227}"/>
              </a:ext>
            </a:extLst>
          </p:cNvPr>
          <p:cNvSpPr/>
          <p:nvPr/>
        </p:nvSpPr>
        <p:spPr>
          <a:xfrm>
            <a:off x="4990204" y="528964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0" name="object 43">
            <a:extLst>
              <a:ext uri="{FF2B5EF4-FFF2-40B4-BE49-F238E27FC236}">
                <a16:creationId xmlns:a16="http://schemas.microsoft.com/office/drawing/2014/main" id="{4D72BD42-66F8-7647-93D8-14DC77C783FD}"/>
              </a:ext>
            </a:extLst>
          </p:cNvPr>
          <p:cNvSpPr/>
          <p:nvPr/>
        </p:nvSpPr>
        <p:spPr>
          <a:xfrm>
            <a:off x="5529701" y="528964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1" name="object 44">
            <a:extLst>
              <a:ext uri="{FF2B5EF4-FFF2-40B4-BE49-F238E27FC236}">
                <a16:creationId xmlns:a16="http://schemas.microsoft.com/office/drawing/2014/main" id="{D2792164-2308-2040-95A9-E3575AAB9EB9}"/>
              </a:ext>
            </a:extLst>
          </p:cNvPr>
          <p:cNvSpPr/>
          <p:nvPr/>
        </p:nvSpPr>
        <p:spPr>
          <a:xfrm>
            <a:off x="6069197" y="528964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14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2" name="object 45">
            <a:extLst>
              <a:ext uri="{FF2B5EF4-FFF2-40B4-BE49-F238E27FC236}">
                <a16:creationId xmlns:a16="http://schemas.microsoft.com/office/drawing/2014/main" id="{7D212022-38FB-3F43-9500-D57555C4F6A8}"/>
              </a:ext>
            </a:extLst>
          </p:cNvPr>
          <p:cNvSpPr/>
          <p:nvPr/>
        </p:nvSpPr>
        <p:spPr>
          <a:xfrm>
            <a:off x="1936108" y="1450685"/>
            <a:ext cx="184403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3" name="object 46">
            <a:extLst>
              <a:ext uri="{FF2B5EF4-FFF2-40B4-BE49-F238E27FC236}">
                <a16:creationId xmlns:a16="http://schemas.microsoft.com/office/drawing/2014/main" id="{E1E58BDC-EBE5-8143-8DEA-AB5E557B5041}"/>
              </a:ext>
            </a:extLst>
          </p:cNvPr>
          <p:cNvSpPr/>
          <p:nvPr/>
        </p:nvSpPr>
        <p:spPr>
          <a:xfrm>
            <a:off x="2474080" y="1613752"/>
            <a:ext cx="184403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4" name="object 47">
            <a:extLst>
              <a:ext uri="{FF2B5EF4-FFF2-40B4-BE49-F238E27FC236}">
                <a16:creationId xmlns:a16="http://schemas.microsoft.com/office/drawing/2014/main" id="{8CBA5F06-500F-7A4B-BFD4-886D5788D4FE}"/>
              </a:ext>
            </a:extLst>
          </p:cNvPr>
          <p:cNvSpPr/>
          <p:nvPr/>
        </p:nvSpPr>
        <p:spPr>
          <a:xfrm>
            <a:off x="3013577" y="1784440"/>
            <a:ext cx="184403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5" name="object 48">
            <a:extLst>
              <a:ext uri="{FF2B5EF4-FFF2-40B4-BE49-F238E27FC236}">
                <a16:creationId xmlns:a16="http://schemas.microsoft.com/office/drawing/2014/main" id="{B13490EC-167A-3440-965E-70B1368350E9}"/>
              </a:ext>
            </a:extLst>
          </p:cNvPr>
          <p:cNvSpPr/>
          <p:nvPr/>
        </p:nvSpPr>
        <p:spPr>
          <a:xfrm>
            <a:off x="3551548" y="1821017"/>
            <a:ext cx="184403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6" name="object 49">
            <a:extLst>
              <a:ext uri="{FF2B5EF4-FFF2-40B4-BE49-F238E27FC236}">
                <a16:creationId xmlns:a16="http://schemas.microsoft.com/office/drawing/2014/main" id="{053D466F-5374-8241-A850-B733E7E28613}"/>
              </a:ext>
            </a:extLst>
          </p:cNvPr>
          <p:cNvSpPr/>
          <p:nvPr/>
        </p:nvSpPr>
        <p:spPr>
          <a:xfrm>
            <a:off x="4091045" y="1868273"/>
            <a:ext cx="184403" cy="185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7" name="object 50">
            <a:extLst>
              <a:ext uri="{FF2B5EF4-FFF2-40B4-BE49-F238E27FC236}">
                <a16:creationId xmlns:a16="http://schemas.microsoft.com/office/drawing/2014/main" id="{257BD9CC-0979-6D45-B930-05A289FEFD2B}"/>
              </a:ext>
            </a:extLst>
          </p:cNvPr>
          <p:cNvSpPr/>
          <p:nvPr/>
        </p:nvSpPr>
        <p:spPr>
          <a:xfrm>
            <a:off x="4629016" y="1898740"/>
            <a:ext cx="184403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8" name="object 51">
            <a:extLst>
              <a:ext uri="{FF2B5EF4-FFF2-40B4-BE49-F238E27FC236}">
                <a16:creationId xmlns:a16="http://schemas.microsoft.com/office/drawing/2014/main" id="{992E313E-C91A-C64B-A396-272C8A38EB12}"/>
              </a:ext>
            </a:extLst>
          </p:cNvPr>
          <p:cNvSpPr/>
          <p:nvPr/>
        </p:nvSpPr>
        <p:spPr>
          <a:xfrm>
            <a:off x="5168513" y="1984084"/>
            <a:ext cx="184403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9" name="object 52">
            <a:extLst>
              <a:ext uri="{FF2B5EF4-FFF2-40B4-BE49-F238E27FC236}">
                <a16:creationId xmlns:a16="http://schemas.microsoft.com/office/drawing/2014/main" id="{CBD2675F-B866-494B-91F7-B32D1FB3F6EA}"/>
              </a:ext>
            </a:extLst>
          </p:cNvPr>
          <p:cNvSpPr/>
          <p:nvPr/>
        </p:nvSpPr>
        <p:spPr>
          <a:xfrm>
            <a:off x="5706484" y="1984084"/>
            <a:ext cx="184403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60" name="object 53">
            <a:extLst>
              <a:ext uri="{FF2B5EF4-FFF2-40B4-BE49-F238E27FC236}">
                <a16:creationId xmlns:a16="http://schemas.microsoft.com/office/drawing/2014/main" id="{9AA9675B-6C96-1A4F-9C50-72C5C671FA30}"/>
              </a:ext>
            </a:extLst>
          </p:cNvPr>
          <p:cNvSpPr/>
          <p:nvPr/>
        </p:nvSpPr>
        <p:spPr>
          <a:xfrm>
            <a:off x="5706484" y="2662265"/>
            <a:ext cx="184403" cy="185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61" name="object 54">
            <a:extLst>
              <a:ext uri="{FF2B5EF4-FFF2-40B4-BE49-F238E27FC236}">
                <a16:creationId xmlns:a16="http://schemas.microsoft.com/office/drawing/2014/main" id="{9723AC49-3CF3-0C43-93F0-AF8D28DB2EC1}"/>
              </a:ext>
            </a:extLst>
          </p:cNvPr>
          <p:cNvSpPr/>
          <p:nvPr/>
        </p:nvSpPr>
        <p:spPr>
          <a:xfrm>
            <a:off x="1937632" y="3579712"/>
            <a:ext cx="182879" cy="184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62" name="object 55">
            <a:extLst>
              <a:ext uri="{FF2B5EF4-FFF2-40B4-BE49-F238E27FC236}">
                <a16:creationId xmlns:a16="http://schemas.microsoft.com/office/drawing/2014/main" id="{98F48A90-515D-0446-AEED-48DCF2B78DB9}"/>
              </a:ext>
            </a:extLst>
          </p:cNvPr>
          <p:cNvSpPr/>
          <p:nvPr/>
        </p:nvSpPr>
        <p:spPr>
          <a:xfrm>
            <a:off x="3015101" y="3753449"/>
            <a:ext cx="182879" cy="184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63" name="object 56">
            <a:extLst>
              <a:ext uri="{FF2B5EF4-FFF2-40B4-BE49-F238E27FC236}">
                <a16:creationId xmlns:a16="http://schemas.microsoft.com/office/drawing/2014/main" id="{3B98C0C8-C133-104F-9E9B-881614E8064B}"/>
              </a:ext>
            </a:extLst>
          </p:cNvPr>
          <p:cNvSpPr/>
          <p:nvPr/>
        </p:nvSpPr>
        <p:spPr>
          <a:xfrm>
            <a:off x="3553072" y="3779356"/>
            <a:ext cx="182879" cy="184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64" name="object 57">
            <a:extLst>
              <a:ext uri="{FF2B5EF4-FFF2-40B4-BE49-F238E27FC236}">
                <a16:creationId xmlns:a16="http://schemas.microsoft.com/office/drawing/2014/main" id="{B6A85DE6-1758-A549-B66D-CB9EC6D89C7E}"/>
              </a:ext>
            </a:extLst>
          </p:cNvPr>
          <p:cNvSpPr/>
          <p:nvPr/>
        </p:nvSpPr>
        <p:spPr>
          <a:xfrm>
            <a:off x="4092569" y="3793073"/>
            <a:ext cx="182879" cy="184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65" name="object 58">
            <a:extLst>
              <a:ext uri="{FF2B5EF4-FFF2-40B4-BE49-F238E27FC236}">
                <a16:creationId xmlns:a16="http://schemas.microsoft.com/office/drawing/2014/main" id="{FED0AE9D-DE4E-E64C-861A-E9A286E346C6}"/>
              </a:ext>
            </a:extLst>
          </p:cNvPr>
          <p:cNvSpPr/>
          <p:nvPr/>
        </p:nvSpPr>
        <p:spPr>
          <a:xfrm>
            <a:off x="4630540" y="3808312"/>
            <a:ext cx="182879" cy="184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66" name="object 59">
            <a:extLst>
              <a:ext uri="{FF2B5EF4-FFF2-40B4-BE49-F238E27FC236}">
                <a16:creationId xmlns:a16="http://schemas.microsoft.com/office/drawing/2014/main" id="{6D1789C7-C759-BA4E-98EE-CAFFDD75AEC6}"/>
              </a:ext>
            </a:extLst>
          </p:cNvPr>
          <p:cNvSpPr/>
          <p:nvPr/>
        </p:nvSpPr>
        <p:spPr>
          <a:xfrm>
            <a:off x="5170036" y="3846412"/>
            <a:ext cx="182879" cy="184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67" name="object 60">
            <a:extLst>
              <a:ext uri="{FF2B5EF4-FFF2-40B4-BE49-F238E27FC236}">
                <a16:creationId xmlns:a16="http://schemas.microsoft.com/office/drawing/2014/main" id="{DD34A989-0479-0F4C-8521-4F44F3969807}"/>
              </a:ext>
            </a:extLst>
          </p:cNvPr>
          <p:cNvSpPr/>
          <p:nvPr/>
        </p:nvSpPr>
        <p:spPr>
          <a:xfrm>
            <a:off x="5708008" y="3960712"/>
            <a:ext cx="182879" cy="184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68" name="object 61">
            <a:extLst>
              <a:ext uri="{FF2B5EF4-FFF2-40B4-BE49-F238E27FC236}">
                <a16:creationId xmlns:a16="http://schemas.microsoft.com/office/drawing/2014/main" id="{4B5B0553-8D42-924B-8507-89F79B85AC7A}"/>
              </a:ext>
            </a:extLst>
          </p:cNvPr>
          <p:cNvSpPr/>
          <p:nvPr/>
        </p:nvSpPr>
        <p:spPr>
          <a:xfrm>
            <a:off x="1937632" y="3626956"/>
            <a:ext cx="182879" cy="184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69" name="object 62">
            <a:extLst>
              <a:ext uri="{FF2B5EF4-FFF2-40B4-BE49-F238E27FC236}">
                <a16:creationId xmlns:a16="http://schemas.microsoft.com/office/drawing/2014/main" id="{93ED5230-B15E-EB4E-9BCA-38C34BB0F2A8}"/>
              </a:ext>
            </a:extLst>
          </p:cNvPr>
          <p:cNvSpPr/>
          <p:nvPr/>
        </p:nvSpPr>
        <p:spPr>
          <a:xfrm>
            <a:off x="2475604" y="3694012"/>
            <a:ext cx="182879" cy="358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70" name="object 63">
            <a:extLst>
              <a:ext uri="{FF2B5EF4-FFF2-40B4-BE49-F238E27FC236}">
                <a16:creationId xmlns:a16="http://schemas.microsoft.com/office/drawing/2014/main" id="{128F8798-8A9D-9643-A39A-2AF556BD3A4F}"/>
              </a:ext>
            </a:extLst>
          </p:cNvPr>
          <p:cNvSpPr/>
          <p:nvPr/>
        </p:nvSpPr>
        <p:spPr>
          <a:xfrm>
            <a:off x="3015101" y="4007956"/>
            <a:ext cx="182879" cy="184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71" name="object 64">
            <a:extLst>
              <a:ext uri="{FF2B5EF4-FFF2-40B4-BE49-F238E27FC236}">
                <a16:creationId xmlns:a16="http://schemas.microsoft.com/office/drawing/2014/main" id="{6A512A1F-FB01-344C-9ABA-59537F3F5F20}"/>
              </a:ext>
            </a:extLst>
          </p:cNvPr>
          <p:cNvSpPr/>
          <p:nvPr/>
        </p:nvSpPr>
        <p:spPr>
          <a:xfrm>
            <a:off x="3553072" y="4274656"/>
            <a:ext cx="182879" cy="184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72" name="object 65">
            <a:extLst>
              <a:ext uri="{FF2B5EF4-FFF2-40B4-BE49-F238E27FC236}">
                <a16:creationId xmlns:a16="http://schemas.microsoft.com/office/drawing/2014/main" id="{9E61B632-7486-AE45-8102-D19ED681CC89}"/>
              </a:ext>
            </a:extLst>
          </p:cNvPr>
          <p:cNvSpPr/>
          <p:nvPr/>
        </p:nvSpPr>
        <p:spPr>
          <a:xfrm>
            <a:off x="4092569" y="4305136"/>
            <a:ext cx="182879" cy="184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73" name="object 66">
            <a:extLst>
              <a:ext uri="{FF2B5EF4-FFF2-40B4-BE49-F238E27FC236}">
                <a16:creationId xmlns:a16="http://schemas.microsoft.com/office/drawing/2014/main" id="{AF437350-8A20-DA48-8F34-372C2D0833AF}"/>
              </a:ext>
            </a:extLst>
          </p:cNvPr>
          <p:cNvSpPr/>
          <p:nvPr/>
        </p:nvSpPr>
        <p:spPr>
          <a:xfrm>
            <a:off x="4630540" y="4343236"/>
            <a:ext cx="182879" cy="184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74" name="object 67">
            <a:extLst>
              <a:ext uri="{FF2B5EF4-FFF2-40B4-BE49-F238E27FC236}">
                <a16:creationId xmlns:a16="http://schemas.microsoft.com/office/drawing/2014/main" id="{CF038D15-4436-1348-903D-BECEAAF4F8AA}"/>
              </a:ext>
            </a:extLst>
          </p:cNvPr>
          <p:cNvSpPr/>
          <p:nvPr/>
        </p:nvSpPr>
        <p:spPr>
          <a:xfrm>
            <a:off x="5170036" y="4390480"/>
            <a:ext cx="182879" cy="184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75" name="object 68">
            <a:extLst>
              <a:ext uri="{FF2B5EF4-FFF2-40B4-BE49-F238E27FC236}">
                <a16:creationId xmlns:a16="http://schemas.microsoft.com/office/drawing/2014/main" id="{23F062AB-717F-6B41-9BC6-355B947E976F}"/>
              </a:ext>
            </a:extLst>
          </p:cNvPr>
          <p:cNvSpPr/>
          <p:nvPr/>
        </p:nvSpPr>
        <p:spPr>
          <a:xfrm>
            <a:off x="5708008" y="4413340"/>
            <a:ext cx="182879" cy="184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76" name="object 69">
            <a:extLst>
              <a:ext uri="{FF2B5EF4-FFF2-40B4-BE49-F238E27FC236}">
                <a16:creationId xmlns:a16="http://schemas.microsoft.com/office/drawing/2014/main" id="{AECCAED2-1493-DD48-BEA5-99C72C415293}"/>
              </a:ext>
            </a:extLst>
          </p:cNvPr>
          <p:cNvSpPr/>
          <p:nvPr/>
        </p:nvSpPr>
        <p:spPr>
          <a:xfrm>
            <a:off x="1933060" y="3605621"/>
            <a:ext cx="192023" cy="193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77" name="object 70">
            <a:extLst>
              <a:ext uri="{FF2B5EF4-FFF2-40B4-BE49-F238E27FC236}">
                <a16:creationId xmlns:a16="http://schemas.microsoft.com/office/drawing/2014/main" id="{DB387447-49F6-B64E-9AF2-730A7C616B8B}"/>
              </a:ext>
            </a:extLst>
          </p:cNvPr>
          <p:cNvSpPr/>
          <p:nvPr/>
        </p:nvSpPr>
        <p:spPr>
          <a:xfrm>
            <a:off x="2471032" y="3803740"/>
            <a:ext cx="192023" cy="193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78" name="object 71">
            <a:extLst>
              <a:ext uri="{FF2B5EF4-FFF2-40B4-BE49-F238E27FC236}">
                <a16:creationId xmlns:a16="http://schemas.microsoft.com/office/drawing/2014/main" id="{1158D84C-AB04-C644-BB74-DF10151DF576}"/>
              </a:ext>
            </a:extLst>
          </p:cNvPr>
          <p:cNvSpPr/>
          <p:nvPr/>
        </p:nvSpPr>
        <p:spPr>
          <a:xfrm>
            <a:off x="3010528" y="4155784"/>
            <a:ext cx="192023" cy="193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79" name="object 72">
            <a:extLst>
              <a:ext uri="{FF2B5EF4-FFF2-40B4-BE49-F238E27FC236}">
                <a16:creationId xmlns:a16="http://schemas.microsoft.com/office/drawing/2014/main" id="{0C7DE2BA-38AF-2542-9A1A-C952A7CA157E}"/>
              </a:ext>
            </a:extLst>
          </p:cNvPr>
          <p:cNvSpPr/>
          <p:nvPr/>
        </p:nvSpPr>
        <p:spPr>
          <a:xfrm>
            <a:off x="3548501" y="4375240"/>
            <a:ext cx="192023" cy="193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0" name="object 73">
            <a:extLst>
              <a:ext uri="{FF2B5EF4-FFF2-40B4-BE49-F238E27FC236}">
                <a16:creationId xmlns:a16="http://schemas.microsoft.com/office/drawing/2014/main" id="{8009FB4E-7E0E-CA49-A350-CDEC6019E3C0}"/>
              </a:ext>
            </a:extLst>
          </p:cNvPr>
          <p:cNvSpPr/>
          <p:nvPr/>
        </p:nvSpPr>
        <p:spPr>
          <a:xfrm>
            <a:off x="4625969" y="4567265"/>
            <a:ext cx="192023" cy="193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1" name="object 74">
            <a:extLst>
              <a:ext uri="{FF2B5EF4-FFF2-40B4-BE49-F238E27FC236}">
                <a16:creationId xmlns:a16="http://schemas.microsoft.com/office/drawing/2014/main" id="{FEB49FC5-D245-5243-B8C8-3A0A59EF5FF8}"/>
              </a:ext>
            </a:extLst>
          </p:cNvPr>
          <p:cNvSpPr/>
          <p:nvPr/>
        </p:nvSpPr>
        <p:spPr>
          <a:xfrm>
            <a:off x="5165464" y="4605365"/>
            <a:ext cx="192023" cy="193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2" name="object 75">
            <a:extLst>
              <a:ext uri="{FF2B5EF4-FFF2-40B4-BE49-F238E27FC236}">
                <a16:creationId xmlns:a16="http://schemas.microsoft.com/office/drawing/2014/main" id="{00A4D226-CD8B-DF46-9340-051DC5DA6EC8}"/>
              </a:ext>
            </a:extLst>
          </p:cNvPr>
          <p:cNvSpPr/>
          <p:nvPr/>
        </p:nvSpPr>
        <p:spPr>
          <a:xfrm>
            <a:off x="5703436" y="4637368"/>
            <a:ext cx="192023" cy="193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3" name="object 76">
            <a:extLst>
              <a:ext uri="{FF2B5EF4-FFF2-40B4-BE49-F238E27FC236}">
                <a16:creationId xmlns:a16="http://schemas.microsoft.com/office/drawing/2014/main" id="{6C26081B-E75A-9E43-9FC8-2322E72153AF}"/>
              </a:ext>
            </a:extLst>
          </p:cNvPr>
          <p:cNvSpPr/>
          <p:nvPr/>
        </p:nvSpPr>
        <p:spPr>
          <a:xfrm>
            <a:off x="4087996" y="4652609"/>
            <a:ext cx="192023" cy="1935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4" name="object 77">
            <a:extLst>
              <a:ext uri="{FF2B5EF4-FFF2-40B4-BE49-F238E27FC236}">
                <a16:creationId xmlns:a16="http://schemas.microsoft.com/office/drawing/2014/main" id="{B20CFBCB-7F6B-1241-BCE7-C3961D1D0238}"/>
              </a:ext>
            </a:extLst>
          </p:cNvPr>
          <p:cNvSpPr/>
          <p:nvPr/>
        </p:nvSpPr>
        <p:spPr>
          <a:xfrm>
            <a:off x="4625969" y="4683088"/>
            <a:ext cx="192023" cy="1935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5" name="object 78">
            <a:extLst>
              <a:ext uri="{FF2B5EF4-FFF2-40B4-BE49-F238E27FC236}">
                <a16:creationId xmlns:a16="http://schemas.microsoft.com/office/drawing/2014/main" id="{2D1B2CD2-5ED9-DE4E-A1BC-6AD412418C58}"/>
              </a:ext>
            </a:extLst>
          </p:cNvPr>
          <p:cNvSpPr/>
          <p:nvPr/>
        </p:nvSpPr>
        <p:spPr>
          <a:xfrm>
            <a:off x="5165464" y="4833965"/>
            <a:ext cx="192023" cy="1935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6" name="object 79">
            <a:extLst>
              <a:ext uri="{FF2B5EF4-FFF2-40B4-BE49-F238E27FC236}">
                <a16:creationId xmlns:a16="http://schemas.microsoft.com/office/drawing/2014/main" id="{53403011-95DD-5E4C-91FC-6EDBCCB8EC49}"/>
              </a:ext>
            </a:extLst>
          </p:cNvPr>
          <p:cNvSpPr/>
          <p:nvPr/>
        </p:nvSpPr>
        <p:spPr>
          <a:xfrm>
            <a:off x="5703436" y="4872065"/>
            <a:ext cx="192023" cy="1935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7" name="object 80">
            <a:extLst>
              <a:ext uri="{FF2B5EF4-FFF2-40B4-BE49-F238E27FC236}">
                <a16:creationId xmlns:a16="http://schemas.microsoft.com/office/drawing/2014/main" id="{24FEB052-CC86-E346-BF42-AACFED01484C}"/>
              </a:ext>
            </a:extLst>
          </p:cNvPr>
          <p:cNvSpPr/>
          <p:nvPr/>
        </p:nvSpPr>
        <p:spPr>
          <a:xfrm>
            <a:off x="2027548" y="1520788"/>
            <a:ext cx="3771900" cy="533400"/>
          </a:xfrm>
          <a:custGeom>
            <a:avLst/>
            <a:gdLst/>
            <a:ahLst/>
            <a:cxnLst/>
            <a:rect l="l" t="t" r="r" b="b"/>
            <a:pathLst>
              <a:path w="3771900" h="533400">
                <a:moveTo>
                  <a:pt x="0" y="0"/>
                </a:moveTo>
                <a:lnTo>
                  <a:pt x="539496" y="163068"/>
                </a:lnTo>
                <a:lnTo>
                  <a:pt x="1077468" y="333756"/>
                </a:lnTo>
                <a:lnTo>
                  <a:pt x="1616964" y="370332"/>
                </a:lnTo>
                <a:lnTo>
                  <a:pt x="2154936" y="419100"/>
                </a:lnTo>
                <a:lnTo>
                  <a:pt x="2694432" y="449580"/>
                </a:lnTo>
                <a:lnTo>
                  <a:pt x="3232404" y="533400"/>
                </a:lnTo>
                <a:lnTo>
                  <a:pt x="3771900" y="5334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8" name="object 81">
            <a:extLst>
              <a:ext uri="{FF2B5EF4-FFF2-40B4-BE49-F238E27FC236}">
                <a16:creationId xmlns:a16="http://schemas.microsoft.com/office/drawing/2014/main" id="{0792CE9D-F349-0746-87F8-59C785077C2D}"/>
              </a:ext>
            </a:extLst>
          </p:cNvPr>
          <p:cNvSpPr/>
          <p:nvPr/>
        </p:nvSpPr>
        <p:spPr>
          <a:xfrm>
            <a:off x="1975732" y="1468973"/>
            <a:ext cx="105155" cy="105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9" name="object 82">
            <a:extLst>
              <a:ext uri="{FF2B5EF4-FFF2-40B4-BE49-F238E27FC236}">
                <a16:creationId xmlns:a16="http://schemas.microsoft.com/office/drawing/2014/main" id="{64865A76-751C-4E4F-8D29-789BB296D9BF}"/>
              </a:ext>
            </a:extLst>
          </p:cNvPr>
          <p:cNvSpPr/>
          <p:nvPr/>
        </p:nvSpPr>
        <p:spPr>
          <a:xfrm>
            <a:off x="2513704" y="1632040"/>
            <a:ext cx="105155" cy="105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0" name="object 83">
            <a:extLst>
              <a:ext uri="{FF2B5EF4-FFF2-40B4-BE49-F238E27FC236}">
                <a16:creationId xmlns:a16="http://schemas.microsoft.com/office/drawing/2014/main" id="{FE6979A4-2854-5D41-A3E6-D8FB96B381D7}"/>
              </a:ext>
            </a:extLst>
          </p:cNvPr>
          <p:cNvSpPr/>
          <p:nvPr/>
        </p:nvSpPr>
        <p:spPr>
          <a:xfrm>
            <a:off x="3053201" y="1802729"/>
            <a:ext cx="105155" cy="105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1" name="object 84">
            <a:extLst>
              <a:ext uri="{FF2B5EF4-FFF2-40B4-BE49-F238E27FC236}">
                <a16:creationId xmlns:a16="http://schemas.microsoft.com/office/drawing/2014/main" id="{35152943-CBE2-3F41-A954-61F9CF1D5095}"/>
              </a:ext>
            </a:extLst>
          </p:cNvPr>
          <p:cNvSpPr/>
          <p:nvPr/>
        </p:nvSpPr>
        <p:spPr>
          <a:xfrm>
            <a:off x="3591172" y="1839304"/>
            <a:ext cx="105155" cy="105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2" name="object 85">
            <a:extLst>
              <a:ext uri="{FF2B5EF4-FFF2-40B4-BE49-F238E27FC236}">
                <a16:creationId xmlns:a16="http://schemas.microsoft.com/office/drawing/2014/main" id="{49B81E1F-9461-324B-A8A8-3B89BCABFD9D}"/>
              </a:ext>
            </a:extLst>
          </p:cNvPr>
          <p:cNvSpPr/>
          <p:nvPr/>
        </p:nvSpPr>
        <p:spPr>
          <a:xfrm>
            <a:off x="4130669" y="1886548"/>
            <a:ext cx="105155" cy="105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3" name="object 86">
            <a:extLst>
              <a:ext uri="{FF2B5EF4-FFF2-40B4-BE49-F238E27FC236}">
                <a16:creationId xmlns:a16="http://schemas.microsoft.com/office/drawing/2014/main" id="{9D5069D7-655D-0940-9046-15B3AB5C5278}"/>
              </a:ext>
            </a:extLst>
          </p:cNvPr>
          <p:cNvSpPr/>
          <p:nvPr/>
        </p:nvSpPr>
        <p:spPr>
          <a:xfrm>
            <a:off x="4668640" y="1917028"/>
            <a:ext cx="105155" cy="105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4" name="object 87">
            <a:extLst>
              <a:ext uri="{FF2B5EF4-FFF2-40B4-BE49-F238E27FC236}">
                <a16:creationId xmlns:a16="http://schemas.microsoft.com/office/drawing/2014/main" id="{82D4782E-9CE8-4040-9BAD-638712143BE8}"/>
              </a:ext>
            </a:extLst>
          </p:cNvPr>
          <p:cNvSpPr/>
          <p:nvPr/>
        </p:nvSpPr>
        <p:spPr>
          <a:xfrm>
            <a:off x="5208136" y="2002373"/>
            <a:ext cx="105155" cy="105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5" name="object 88">
            <a:extLst>
              <a:ext uri="{FF2B5EF4-FFF2-40B4-BE49-F238E27FC236}">
                <a16:creationId xmlns:a16="http://schemas.microsoft.com/office/drawing/2014/main" id="{CC948868-FF17-6B41-9A61-DF7C85AF3054}"/>
              </a:ext>
            </a:extLst>
          </p:cNvPr>
          <p:cNvSpPr/>
          <p:nvPr/>
        </p:nvSpPr>
        <p:spPr>
          <a:xfrm>
            <a:off x="5746108" y="2002373"/>
            <a:ext cx="105155" cy="105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6" name="object 89">
            <a:extLst>
              <a:ext uri="{FF2B5EF4-FFF2-40B4-BE49-F238E27FC236}">
                <a16:creationId xmlns:a16="http://schemas.microsoft.com/office/drawing/2014/main" id="{9C4CE761-3B0D-A54A-A568-49416E2E6910}"/>
              </a:ext>
            </a:extLst>
          </p:cNvPr>
          <p:cNvSpPr/>
          <p:nvPr/>
        </p:nvSpPr>
        <p:spPr>
          <a:xfrm>
            <a:off x="5746108" y="2680553"/>
            <a:ext cx="105155" cy="1051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7" name="object 90">
            <a:extLst>
              <a:ext uri="{FF2B5EF4-FFF2-40B4-BE49-F238E27FC236}">
                <a16:creationId xmlns:a16="http://schemas.microsoft.com/office/drawing/2014/main" id="{08D67267-53AD-F44C-B147-3C268019E95C}"/>
              </a:ext>
            </a:extLst>
          </p:cNvPr>
          <p:cNvSpPr/>
          <p:nvPr/>
        </p:nvSpPr>
        <p:spPr>
          <a:xfrm>
            <a:off x="2027548" y="3648292"/>
            <a:ext cx="3771900" cy="382905"/>
          </a:xfrm>
          <a:custGeom>
            <a:avLst/>
            <a:gdLst/>
            <a:ahLst/>
            <a:cxnLst/>
            <a:rect l="l" t="t" r="r" b="b"/>
            <a:pathLst>
              <a:path w="3771900" h="382904">
                <a:moveTo>
                  <a:pt x="0" y="0"/>
                </a:moveTo>
                <a:lnTo>
                  <a:pt x="539496" y="115823"/>
                </a:lnTo>
                <a:lnTo>
                  <a:pt x="1077468" y="173736"/>
                </a:lnTo>
                <a:lnTo>
                  <a:pt x="1616964" y="199644"/>
                </a:lnTo>
                <a:lnTo>
                  <a:pt x="2154936" y="214884"/>
                </a:lnTo>
                <a:lnTo>
                  <a:pt x="2694432" y="230124"/>
                </a:lnTo>
                <a:lnTo>
                  <a:pt x="3232404" y="266700"/>
                </a:lnTo>
                <a:lnTo>
                  <a:pt x="3771900" y="38252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8" name="object 91">
            <a:extLst>
              <a:ext uri="{FF2B5EF4-FFF2-40B4-BE49-F238E27FC236}">
                <a16:creationId xmlns:a16="http://schemas.microsoft.com/office/drawing/2014/main" id="{794FCCB4-4151-014A-ADB9-AFC610001607}"/>
              </a:ext>
            </a:extLst>
          </p:cNvPr>
          <p:cNvSpPr/>
          <p:nvPr/>
        </p:nvSpPr>
        <p:spPr>
          <a:xfrm>
            <a:off x="1977257" y="3598000"/>
            <a:ext cx="103619" cy="1036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9" name="object 92">
            <a:extLst>
              <a:ext uri="{FF2B5EF4-FFF2-40B4-BE49-F238E27FC236}">
                <a16:creationId xmlns:a16="http://schemas.microsoft.com/office/drawing/2014/main" id="{FF32B5EC-9EC5-F84A-86F4-9A1A5CDADCBC}"/>
              </a:ext>
            </a:extLst>
          </p:cNvPr>
          <p:cNvSpPr/>
          <p:nvPr/>
        </p:nvSpPr>
        <p:spPr>
          <a:xfrm>
            <a:off x="2515228" y="3712300"/>
            <a:ext cx="103631" cy="1036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0" name="object 93">
            <a:extLst>
              <a:ext uri="{FF2B5EF4-FFF2-40B4-BE49-F238E27FC236}">
                <a16:creationId xmlns:a16="http://schemas.microsoft.com/office/drawing/2014/main" id="{0C190F51-0865-EB46-9EF2-989EB77429CB}"/>
              </a:ext>
            </a:extLst>
          </p:cNvPr>
          <p:cNvSpPr/>
          <p:nvPr/>
        </p:nvSpPr>
        <p:spPr>
          <a:xfrm>
            <a:off x="3054724" y="3771736"/>
            <a:ext cx="103631" cy="1036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1" name="object 94">
            <a:extLst>
              <a:ext uri="{FF2B5EF4-FFF2-40B4-BE49-F238E27FC236}">
                <a16:creationId xmlns:a16="http://schemas.microsoft.com/office/drawing/2014/main" id="{953A22D4-C924-994E-AFA4-0D1D9233236D}"/>
              </a:ext>
            </a:extLst>
          </p:cNvPr>
          <p:cNvSpPr/>
          <p:nvPr/>
        </p:nvSpPr>
        <p:spPr>
          <a:xfrm>
            <a:off x="3592697" y="3797657"/>
            <a:ext cx="103631" cy="1036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2" name="object 95">
            <a:extLst>
              <a:ext uri="{FF2B5EF4-FFF2-40B4-BE49-F238E27FC236}">
                <a16:creationId xmlns:a16="http://schemas.microsoft.com/office/drawing/2014/main" id="{76D6C7C2-71B9-0E4B-9201-864D519EB280}"/>
              </a:ext>
            </a:extLst>
          </p:cNvPr>
          <p:cNvSpPr/>
          <p:nvPr/>
        </p:nvSpPr>
        <p:spPr>
          <a:xfrm>
            <a:off x="4132192" y="3811373"/>
            <a:ext cx="103631" cy="1036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3" name="object 96">
            <a:extLst>
              <a:ext uri="{FF2B5EF4-FFF2-40B4-BE49-F238E27FC236}">
                <a16:creationId xmlns:a16="http://schemas.microsoft.com/office/drawing/2014/main" id="{4EC6736E-61AB-5141-A943-97AE86BAF2CC}"/>
              </a:ext>
            </a:extLst>
          </p:cNvPr>
          <p:cNvSpPr/>
          <p:nvPr/>
        </p:nvSpPr>
        <p:spPr>
          <a:xfrm>
            <a:off x="4670165" y="3826600"/>
            <a:ext cx="103619" cy="1036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4" name="object 97">
            <a:extLst>
              <a:ext uri="{FF2B5EF4-FFF2-40B4-BE49-F238E27FC236}">
                <a16:creationId xmlns:a16="http://schemas.microsoft.com/office/drawing/2014/main" id="{D41E810F-BCFB-1D44-8565-0550A51E740D}"/>
              </a:ext>
            </a:extLst>
          </p:cNvPr>
          <p:cNvSpPr/>
          <p:nvPr/>
        </p:nvSpPr>
        <p:spPr>
          <a:xfrm>
            <a:off x="5209660" y="3864700"/>
            <a:ext cx="103619" cy="1036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5" name="object 98">
            <a:extLst>
              <a:ext uri="{FF2B5EF4-FFF2-40B4-BE49-F238E27FC236}">
                <a16:creationId xmlns:a16="http://schemas.microsoft.com/office/drawing/2014/main" id="{85DE5A3A-6535-C345-A894-ECEA3DD46326}"/>
              </a:ext>
            </a:extLst>
          </p:cNvPr>
          <p:cNvSpPr/>
          <p:nvPr/>
        </p:nvSpPr>
        <p:spPr>
          <a:xfrm>
            <a:off x="5747632" y="3979000"/>
            <a:ext cx="103631" cy="1036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6" name="object 99">
            <a:extLst>
              <a:ext uri="{FF2B5EF4-FFF2-40B4-BE49-F238E27FC236}">
                <a16:creationId xmlns:a16="http://schemas.microsoft.com/office/drawing/2014/main" id="{4B378E09-BB04-884B-97EC-724E4DCA2DE0}"/>
              </a:ext>
            </a:extLst>
          </p:cNvPr>
          <p:cNvSpPr/>
          <p:nvPr/>
        </p:nvSpPr>
        <p:spPr>
          <a:xfrm>
            <a:off x="2027548" y="3695536"/>
            <a:ext cx="3771900" cy="788035"/>
          </a:xfrm>
          <a:custGeom>
            <a:avLst/>
            <a:gdLst/>
            <a:ahLst/>
            <a:cxnLst/>
            <a:rect l="l" t="t" r="r" b="b"/>
            <a:pathLst>
              <a:path w="3771900" h="788035">
                <a:moveTo>
                  <a:pt x="0" y="0"/>
                </a:moveTo>
                <a:lnTo>
                  <a:pt x="539496" y="242315"/>
                </a:lnTo>
                <a:lnTo>
                  <a:pt x="1077468" y="382523"/>
                </a:lnTo>
                <a:lnTo>
                  <a:pt x="1616964" y="649223"/>
                </a:lnTo>
                <a:lnTo>
                  <a:pt x="2154936" y="679703"/>
                </a:lnTo>
                <a:lnTo>
                  <a:pt x="2694432" y="716279"/>
                </a:lnTo>
                <a:lnTo>
                  <a:pt x="3232404" y="763523"/>
                </a:lnTo>
                <a:lnTo>
                  <a:pt x="3771900" y="78790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7" name="object 100">
            <a:extLst>
              <a:ext uri="{FF2B5EF4-FFF2-40B4-BE49-F238E27FC236}">
                <a16:creationId xmlns:a16="http://schemas.microsoft.com/office/drawing/2014/main" id="{D1E641E9-37CC-4140-926F-4AC90604513D}"/>
              </a:ext>
            </a:extLst>
          </p:cNvPr>
          <p:cNvSpPr/>
          <p:nvPr/>
        </p:nvSpPr>
        <p:spPr>
          <a:xfrm>
            <a:off x="1977257" y="3645244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8" name="object 101">
            <a:extLst>
              <a:ext uri="{FF2B5EF4-FFF2-40B4-BE49-F238E27FC236}">
                <a16:creationId xmlns:a16="http://schemas.microsoft.com/office/drawing/2014/main" id="{7EA3B9F0-36E0-BC45-83E2-42C6D32EE191}"/>
              </a:ext>
            </a:extLst>
          </p:cNvPr>
          <p:cNvSpPr/>
          <p:nvPr/>
        </p:nvSpPr>
        <p:spPr>
          <a:xfrm>
            <a:off x="2515228" y="3886036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9" name="object 102">
            <a:extLst>
              <a:ext uri="{FF2B5EF4-FFF2-40B4-BE49-F238E27FC236}">
                <a16:creationId xmlns:a16="http://schemas.microsoft.com/office/drawing/2014/main" id="{46544F7C-F30E-7649-944E-7117DD13AC5F}"/>
              </a:ext>
            </a:extLst>
          </p:cNvPr>
          <p:cNvSpPr/>
          <p:nvPr/>
        </p:nvSpPr>
        <p:spPr>
          <a:xfrm>
            <a:off x="3054724" y="4026257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0" name="object 103">
            <a:extLst>
              <a:ext uri="{FF2B5EF4-FFF2-40B4-BE49-F238E27FC236}">
                <a16:creationId xmlns:a16="http://schemas.microsoft.com/office/drawing/2014/main" id="{E620B754-0361-E044-AC67-5F8788588DF8}"/>
              </a:ext>
            </a:extLst>
          </p:cNvPr>
          <p:cNvSpPr/>
          <p:nvPr/>
        </p:nvSpPr>
        <p:spPr>
          <a:xfrm>
            <a:off x="3592696" y="4292944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1" name="object 104">
            <a:extLst>
              <a:ext uri="{FF2B5EF4-FFF2-40B4-BE49-F238E27FC236}">
                <a16:creationId xmlns:a16="http://schemas.microsoft.com/office/drawing/2014/main" id="{48A7313A-53FE-034F-A437-5925E7BED407}"/>
              </a:ext>
            </a:extLst>
          </p:cNvPr>
          <p:cNvSpPr/>
          <p:nvPr/>
        </p:nvSpPr>
        <p:spPr>
          <a:xfrm>
            <a:off x="4132192" y="4323437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2" name="object 105">
            <a:extLst>
              <a:ext uri="{FF2B5EF4-FFF2-40B4-BE49-F238E27FC236}">
                <a16:creationId xmlns:a16="http://schemas.microsoft.com/office/drawing/2014/main" id="{06551806-A92C-E44C-80CD-BC933DDD0A35}"/>
              </a:ext>
            </a:extLst>
          </p:cNvPr>
          <p:cNvSpPr/>
          <p:nvPr/>
        </p:nvSpPr>
        <p:spPr>
          <a:xfrm>
            <a:off x="4670165" y="4361524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3" name="object 106">
            <a:extLst>
              <a:ext uri="{FF2B5EF4-FFF2-40B4-BE49-F238E27FC236}">
                <a16:creationId xmlns:a16="http://schemas.microsoft.com/office/drawing/2014/main" id="{FF2E4CBF-D94C-B642-ADFE-B7A0014D6B77}"/>
              </a:ext>
            </a:extLst>
          </p:cNvPr>
          <p:cNvSpPr/>
          <p:nvPr/>
        </p:nvSpPr>
        <p:spPr>
          <a:xfrm>
            <a:off x="5209660" y="4408768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4" name="object 107">
            <a:extLst>
              <a:ext uri="{FF2B5EF4-FFF2-40B4-BE49-F238E27FC236}">
                <a16:creationId xmlns:a16="http://schemas.microsoft.com/office/drawing/2014/main" id="{0DBBB9D0-4705-2D4A-BDCD-66515D7BB90F}"/>
              </a:ext>
            </a:extLst>
          </p:cNvPr>
          <p:cNvSpPr/>
          <p:nvPr/>
        </p:nvSpPr>
        <p:spPr>
          <a:xfrm>
            <a:off x="5747632" y="4431628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5" name="object 108">
            <a:extLst>
              <a:ext uri="{FF2B5EF4-FFF2-40B4-BE49-F238E27FC236}">
                <a16:creationId xmlns:a16="http://schemas.microsoft.com/office/drawing/2014/main" id="{23A3465B-4734-0E4B-AB6B-09B32D412A6A}"/>
              </a:ext>
            </a:extLst>
          </p:cNvPr>
          <p:cNvSpPr/>
          <p:nvPr/>
        </p:nvSpPr>
        <p:spPr>
          <a:xfrm>
            <a:off x="2027548" y="3678773"/>
            <a:ext cx="3771900" cy="1047115"/>
          </a:xfrm>
          <a:custGeom>
            <a:avLst/>
            <a:gdLst/>
            <a:ahLst/>
            <a:cxnLst/>
            <a:rect l="l" t="t" r="r" b="b"/>
            <a:pathLst>
              <a:path w="3771900" h="1047114">
                <a:moveTo>
                  <a:pt x="0" y="0"/>
                </a:moveTo>
                <a:lnTo>
                  <a:pt x="539496" y="199644"/>
                </a:lnTo>
                <a:lnTo>
                  <a:pt x="1077468" y="551688"/>
                </a:lnTo>
                <a:lnTo>
                  <a:pt x="1616964" y="769620"/>
                </a:lnTo>
                <a:lnTo>
                  <a:pt x="2154936" y="1046988"/>
                </a:lnTo>
                <a:lnTo>
                  <a:pt x="2694432" y="963168"/>
                </a:lnTo>
                <a:lnTo>
                  <a:pt x="3232404" y="999744"/>
                </a:lnTo>
                <a:lnTo>
                  <a:pt x="3771900" y="103174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6" name="object 109">
            <a:extLst>
              <a:ext uri="{FF2B5EF4-FFF2-40B4-BE49-F238E27FC236}">
                <a16:creationId xmlns:a16="http://schemas.microsoft.com/office/drawing/2014/main" id="{2E75CA0E-E757-2F42-B685-6EE8B41EF721}"/>
              </a:ext>
            </a:extLst>
          </p:cNvPr>
          <p:cNvSpPr/>
          <p:nvPr/>
        </p:nvSpPr>
        <p:spPr>
          <a:xfrm>
            <a:off x="1972685" y="3622385"/>
            <a:ext cx="112763" cy="1142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7" name="object 110">
            <a:extLst>
              <a:ext uri="{FF2B5EF4-FFF2-40B4-BE49-F238E27FC236}">
                <a16:creationId xmlns:a16="http://schemas.microsoft.com/office/drawing/2014/main" id="{15385A56-4A2C-E642-9776-D92F15729FE7}"/>
              </a:ext>
            </a:extLst>
          </p:cNvPr>
          <p:cNvSpPr/>
          <p:nvPr/>
        </p:nvSpPr>
        <p:spPr>
          <a:xfrm>
            <a:off x="2510657" y="3820505"/>
            <a:ext cx="112775" cy="1142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8" name="object 111">
            <a:extLst>
              <a:ext uri="{FF2B5EF4-FFF2-40B4-BE49-F238E27FC236}">
                <a16:creationId xmlns:a16="http://schemas.microsoft.com/office/drawing/2014/main" id="{C01745A7-93A7-2345-874A-3223DCFB6DE5}"/>
              </a:ext>
            </a:extLst>
          </p:cNvPr>
          <p:cNvSpPr/>
          <p:nvPr/>
        </p:nvSpPr>
        <p:spPr>
          <a:xfrm>
            <a:off x="3050152" y="4172548"/>
            <a:ext cx="112775" cy="1142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9" name="object 112">
            <a:extLst>
              <a:ext uri="{FF2B5EF4-FFF2-40B4-BE49-F238E27FC236}">
                <a16:creationId xmlns:a16="http://schemas.microsoft.com/office/drawing/2014/main" id="{3041A047-71C0-BE4F-B25D-E712DD3DBA61}"/>
              </a:ext>
            </a:extLst>
          </p:cNvPr>
          <p:cNvSpPr/>
          <p:nvPr/>
        </p:nvSpPr>
        <p:spPr>
          <a:xfrm>
            <a:off x="3588124" y="4392005"/>
            <a:ext cx="112775" cy="1142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0" name="object 113">
            <a:extLst>
              <a:ext uri="{FF2B5EF4-FFF2-40B4-BE49-F238E27FC236}">
                <a16:creationId xmlns:a16="http://schemas.microsoft.com/office/drawing/2014/main" id="{19673411-B686-3947-993D-2DEA6D901416}"/>
              </a:ext>
            </a:extLst>
          </p:cNvPr>
          <p:cNvSpPr/>
          <p:nvPr/>
        </p:nvSpPr>
        <p:spPr>
          <a:xfrm>
            <a:off x="4127620" y="4669372"/>
            <a:ext cx="112775" cy="1142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1" name="object 114">
            <a:extLst>
              <a:ext uri="{FF2B5EF4-FFF2-40B4-BE49-F238E27FC236}">
                <a16:creationId xmlns:a16="http://schemas.microsoft.com/office/drawing/2014/main" id="{2DAF9BF5-F0A6-614E-824B-E4B5C6E7A209}"/>
              </a:ext>
            </a:extLst>
          </p:cNvPr>
          <p:cNvSpPr/>
          <p:nvPr/>
        </p:nvSpPr>
        <p:spPr>
          <a:xfrm>
            <a:off x="5205089" y="4622129"/>
            <a:ext cx="112763" cy="1142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2" name="object 115">
            <a:extLst>
              <a:ext uri="{FF2B5EF4-FFF2-40B4-BE49-F238E27FC236}">
                <a16:creationId xmlns:a16="http://schemas.microsoft.com/office/drawing/2014/main" id="{BCF39538-5A25-EB4B-8BF1-090AC818544F}"/>
              </a:ext>
            </a:extLst>
          </p:cNvPr>
          <p:cNvSpPr/>
          <p:nvPr/>
        </p:nvSpPr>
        <p:spPr>
          <a:xfrm>
            <a:off x="5743060" y="4654132"/>
            <a:ext cx="112775" cy="1142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3" name="object 116">
            <a:extLst>
              <a:ext uri="{FF2B5EF4-FFF2-40B4-BE49-F238E27FC236}">
                <a16:creationId xmlns:a16="http://schemas.microsoft.com/office/drawing/2014/main" id="{437D14F3-5AD5-0144-9A1B-0DB38376CC63}"/>
              </a:ext>
            </a:extLst>
          </p:cNvPr>
          <p:cNvSpPr/>
          <p:nvPr/>
        </p:nvSpPr>
        <p:spPr>
          <a:xfrm>
            <a:off x="4182484" y="4725761"/>
            <a:ext cx="1617345" cy="219710"/>
          </a:xfrm>
          <a:custGeom>
            <a:avLst/>
            <a:gdLst/>
            <a:ahLst/>
            <a:cxnLst/>
            <a:rect l="l" t="t" r="r" b="b"/>
            <a:pathLst>
              <a:path w="1617345" h="219710">
                <a:moveTo>
                  <a:pt x="0" y="0"/>
                </a:moveTo>
                <a:lnTo>
                  <a:pt x="539496" y="30480"/>
                </a:lnTo>
                <a:lnTo>
                  <a:pt x="1077468" y="182880"/>
                </a:lnTo>
                <a:lnTo>
                  <a:pt x="1616964" y="2194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4" name="object 117">
            <a:extLst>
              <a:ext uri="{FF2B5EF4-FFF2-40B4-BE49-F238E27FC236}">
                <a16:creationId xmlns:a16="http://schemas.microsoft.com/office/drawing/2014/main" id="{726B7B35-5DCF-AF44-BE9E-4B6660A96B5B}"/>
              </a:ext>
            </a:extLst>
          </p:cNvPr>
          <p:cNvSpPr/>
          <p:nvPr/>
        </p:nvSpPr>
        <p:spPr>
          <a:xfrm>
            <a:off x="4127620" y="4669372"/>
            <a:ext cx="112775" cy="1142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5" name="object 118">
            <a:extLst>
              <a:ext uri="{FF2B5EF4-FFF2-40B4-BE49-F238E27FC236}">
                <a16:creationId xmlns:a16="http://schemas.microsoft.com/office/drawing/2014/main" id="{F077680F-5CDD-E94A-ACF1-4EA1612A69C3}"/>
              </a:ext>
            </a:extLst>
          </p:cNvPr>
          <p:cNvSpPr/>
          <p:nvPr/>
        </p:nvSpPr>
        <p:spPr>
          <a:xfrm>
            <a:off x="4665592" y="4584029"/>
            <a:ext cx="112763" cy="2301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6" name="object 119">
            <a:extLst>
              <a:ext uri="{FF2B5EF4-FFF2-40B4-BE49-F238E27FC236}">
                <a16:creationId xmlns:a16="http://schemas.microsoft.com/office/drawing/2014/main" id="{3E25FA0C-A407-DC41-A474-69AD54D2176C}"/>
              </a:ext>
            </a:extLst>
          </p:cNvPr>
          <p:cNvSpPr/>
          <p:nvPr/>
        </p:nvSpPr>
        <p:spPr>
          <a:xfrm>
            <a:off x="5205089" y="4850729"/>
            <a:ext cx="112763" cy="1142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7" name="object 120">
            <a:extLst>
              <a:ext uri="{FF2B5EF4-FFF2-40B4-BE49-F238E27FC236}">
                <a16:creationId xmlns:a16="http://schemas.microsoft.com/office/drawing/2014/main" id="{9DC45D9F-B256-3144-AFDF-2860269469FD}"/>
              </a:ext>
            </a:extLst>
          </p:cNvPr>
          <p:cNvSpPr/>
          <p:nvPr/>
        </p:nvSpPr>
        <p:spPr>
          <a:xfrm>
            <a:off x="5743060" y="4888828"/>
            <a:ext cx="112775" cy="1142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8" name="object 121">
            <a:extLst>
              <a:ext uri="{FF2B5EF4-FFF2-40B4-BE49-F238E27FC236}">
                <a16:creationId xmlns:a16="http://schemas.microsoft.com/office/drawing/2014/main" id="{BD5CD892-515B-0F4B-95DB-F79B694EA8E2}"/>
              </a:ext>
            </a:extLst>
          </p:cNvPr>
          <p:cNvSpPr txBox="1"/>
          <p:nvPr/>
        </p:nvSpPr>
        <p:spPr>
          <a:xfrm>
            <a:off x="1403204" y="5186972"/>
            <a:ext cx="23558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.0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9" name="object 122">
            <a:extLst>
              <a:ext uri="{FF2B5EF4-FFF2-40B4-BE49-F238E27FC236}">
                <a16:creationId xmlns:a16="http://schemas.microsoft.com/office/drawing/2014/main" id="{E41605E2-DC86-964E-ACB3-430E12FDF574}"/>
              </a:ext>
            </a:extLst>
          </p:cNvPr>
          <p:cNvSpPr txBox="1"/>
          <p:nvPr/>
        </p:nvSpPr>
        <p:spPr>
          <a:xfrm>
            <a:off x="1403204" y="4805210"/>
            <a:ext cx="23558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.1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0" name="object 123">
            <a:extLst>
              <a:ext uri="{FF2B5EF4-FFF2-40B4-BE49-F238E27FC236}">
                <a16:creationId xmlns:a16="http://schemas.microsoft.com/office/drawing/2014/main" id="{5657370F-381B-4E44-964E-8BD8921A48E6}"/>
              </a:ext>
            </a:extLst>
          </p:cNvPr>
          <p:cNvSpPr txBox="1"/>
          <p:nvPr/>
        </p:nvSpPr>
        <p:spPr>
          <a:xfrm>
            <a:off x="1403204" y="4423448"/>
            <a:ext cx="23558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.0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1" name="object 124">
            <a:extLst>
              <a:ext uri="{FF2B5EF4-FFF2-40B4-BE49-F238E27FC236}">
                <a16:creationId xmlns:a16="http://schemas.microsoft.com/office/drawing/2014/main" id="{AD536CA5-7FD8-5B4D-8718-4812BFBB6B5C}"/>
              </a:ext>
            </a:extLst>
          </p:cNvPr>
          <p:cNvSpPr txBox="1"/>
          <p:nvPr/>
        </p:nvSpPr>
        <p:spPr>
          <a:xfrm>
            <a:off x="1318469" y="4041687"/>
            <a:ext cx="32258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.0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2" name="object 125">
            <a:extLst>
              <a:ext uri="{FF2B5EF4-FFF2-40B4-BE49-F238E27FC236}">
                <a16:creationId xmlns:a16="http://schemas.microsoft.com/office/drawing/2014/main" id="{E1863787-8DAF-D64D-BFE0-2F2274A15C21}"/>
              </a:ext>
            </a:extLst>
          </p:cNvPr>
          <p:cNvSpPr txBox="1"/>
          <p:nvPr/>
        </p:nvSpPr>
        <p:spPr>
          <a:xfrm>
            <a:off x="1233735" y="3659924"/>
            <a:ext cx="4076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0.0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3" name="object 126">
            <a:extLst>
              <a:ext uri="{FF2B5EF4-FFF2-40B4-BE49-F238E27FC236}">
                <a16:creationId xmlns:a16="http://schemas.microsoft.com/office/drawing/2014/main" id="{EF3A60AC-3FCF-7847-8244-8CF6873C6164}"/>
              </a:ext>
            </a:extLst>
          </p:cNvPr>
          <p:cNvSpPr txBox="1"/>
          <p:nvPr/>
        </p:nvSpPr>
        <p:spPr>
          <a:xfrm>
            <a:off x="1106633" y="3278162"/>
            <a:ext cx="53403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00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.0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4" name="object 127">
            <a:extLst>
              <a:ext uri="{FF2B5EF4-FFF2-40B4-BE49-F238E27FC236}">
                <a16:creationId xmlns:a16="http://schemas.microsoft.com/office/drawing/2014/main" id="{34248B88-7E61-1040-8C17-2D2EA90D2D4A}"/>
              </a:ext>
            </a:extLst>
          </p:cNvPr>
          <p:cNvSpPr txBox="1"/>
          <p:nvPr/>
        </p:nvSpPr>
        <p:spPr>
          <a:xfrm>
            <a:off x="1021899" y="2896400"/>
            <a:ext cx="619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10,000.0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5" name="object 128">
            <a:extLst>
              <a:ext uri="{FF2B5EF4-FFF2-40B4-BE49-F238E27FC236}">
                <a16:creationId xmlns:a16="http://schemas.microsoft.com/office/drawing/2014/main" id="{5AC01515-C202-E248-95AC-8B06737E4488}"/>
              </a:ext>
            </a:extLst>
          </p:cNvPr>
          <p:cNvSpPr txBox="1"/>
          <p:nvPr/>
        </p:nvSpPr>
        <p:spPr>
          <a:xfrm>
            <a:off x="937165" y="2514638"/>
            <a:ext cx="70358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100,000.0</a:t>
            </a:r>
            <a:endParaRPr kumimoji="0" sz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6" name="object 129">
            <a:extLst>
              <a:ext uri="{FF2B5EF4-FFF2-40B4-BE49-F238E27FC236}">
                <a16:creationId xmlns:a16="http://schemas.microsoft.com/office/drawing/2014/main" id="{4B40B023-AF32-F749-8C39-6F4EB40DA2E5}"/>
              </a:ext>
            </a:extLst>
          </p:cNvPr>
          <p:cNvSpPr txBox="1"/>
          <p:nvPr/>
        </p:nvSpPr>
        <p:spPr>
          <a:xfrm>
            <a:off x="810063" y="2132876"/>
            <a:ext cx="83121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1,000,000.0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7" name="object 130">
            <a:extLst>
              <a:ext uri="{FF2B5EF4-FFF2-40B4-BE49-F238E27FC236}">
                <a16:creationId xmlns:a16="http://schemas.microsoft.com/office/drawing/2014/main" id="{824B2E78-EBAF-7041-A1A0-E104F91D71F6}"/>
              </a:ext>
            </a:extLst>
          </p:cNvPr>
          <p:cNvSpPr txBox="1"/>
          <p:nvPr/>
        </p:nvSpPr>
        <p:spPr>
          <a:xfrm>
            <a:off x="725329" y="1751114"/>
            <a:ext cx="91503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10,000,000.0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8" name="object 131">
            <a:extLst>
              <a:ext uri="{FF2B5EF4-FFF2-40B4-BE49-F238E27FC236}">
                <a16:creationId xmlns:a16="http://schemas.microsoft.com/office/drawing/2014/main" id="{8E3EDB6B-F187-CE44-8993-65CCB3FE4D42}"/>
              </a:ext>
            </a:extLst>
          </p:cNvPr>
          <p:cNvSpPr txBox="1"/>
          <p:nvPr/>
        </p:nvSpPr>
        <p:spPr>
          <a:xfrm>
            <a:off x="640594" y="1369352"/>
            <a:ext cx="1000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100,000,000.0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9" name="object 132">
            <a:extLst>
              <a:ext uri="{FF2B5EF4-FFF2-40B4-BE49-F238E27FC236}">
                <a16:creationId xmlns:a16="http://schemas.microsoft.com/office/drawing/2014/main" id="{E9987E46-90DF-8B42-BC12-FA2360C55AE8}"/>
              </a:ext>
            </a:extLst>
          </p:cNvPr>
          <p:cNvSpPr txBox="1"/>
          <p:nvPr/>
        </p:nvSpPr>
        <p:spPr>
          <a:xfrm>
            <a:off x="1846383" y="536802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9</a:t>
            </a: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85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0" name="object 133">
            <a:extLst>
              <a:ext uri="{FF2B5EF4-FFF2-40B4-BE49-F238E27FC236}">
                <a16:creationId xmlns:a16="http://schemas.microsoft.com/office/drawing/2014/main" id="{C3F2E7CA-F63C-F746-B26D-E6BB1880267C}"/>
              </a:ext>
            </a:extLst>
          </p:cNvPr>
          <p:cNvSpPr txBox="1"/>
          <p:nvPr/>
        </p:nvSpPr>
        <p:spPr>
          <a:xfrm>
            <a:off x="2385117" y="536802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9</a:t>
            </a: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90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1" name="object 134">
            <a:extLst>
              <a:ext uri="{FF2B5EF4-FFF2-40B4-BE49-F238E27FC236}">
                <a16:creationId xmlns:a16="http://schemas.microsoft.com/office/drawing/2014/main" id="{A87991A4-909F-FE44-87AC-9E99748A57E6}"/>
              </a:ext>
            </a:extLst>
          </p:cNvPr>
          <p:cNvSpPr txBox="1"/>
          <p:nvPr/>
        </p:nvSpPr>
        <p:spPr>
          <a:xfrm>
            <a:off x="2923851" y="536802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9</a:t>
            </a: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95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2" name="object 135">
            <a:extLst>
              <a:ext uri="{FF2B5EF4-FFF2-40B4-BE49-F238E27FC236}">
                <a16:creationId xmlns:a16="http://schemas.microsoft.com/office/drawing/2014/main" id="{701A7A67-F15E-624D-AE1F-1E494FBAA7ED}"/>
              </a:ext>
            </a:extLst>
          </p:cNvPr>
          <p:cNvSpPr txBox="1"/>
          <p:nvPr/>
        </p:nvSpPr>
        <p:spPr>
          <a:xfrm>
            <a:off x="3462585" y="536802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00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3" name="object 136">
            <a:extLst>
              <a:ext uri="{FF2B5EF4-FFF2-40B4-BE49-F238E27FC236}">
                <a16:creationId xmlns:a16="http://schemas.microsoft.com/office/drawing/2014/main" id="{E0914D11-0E59-6944-A9F3-66D7335B3915}"/>
              </a:ext>
            </a:extLst>
          </p:cNvPr>
          <p:cNvSpPr txBox="1"/>
          <p:nvPr/>
        </p:nvSpPr>
        <p:spPr>
          <a:xfrm>
            <a:off x="4001319" y="536802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03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4" name="object 137">
            <a:extLst>
              <a:ext uri="{FF2B5EF4-FFF2-40B4-BE49-F238E27FC236}">
                <a16:creationId xmlns:a16="http://schemas.microsoft.com/office/drawing/2014/main" id="{EDFFA6C7-8632-104E-8A03-59EAF3B6DC4C}"/>
              </a:ext>
            </a:extLst>
          </p:cNvPr>
          <p:cNvSpPr txBox="1"/>
          <p:nvPr/>
        </p:nvSpPr>
        <p:spPr>
          <a:xfrm>
            <a:off x="4540053" y="536802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05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5" name="object 138">
            <a:extLst>
              <a:ext uri="{FF2B5EF4-FFF2-40B4-BE49-F238E27FC236}">
                <a16:creationId xmlns:a16="http://schemas.microsoft.com/office/drawing/2014/main" id="{F9B36D4B-6048-6A42-829A-4DC604C1C70E}"/>
              </a:ext>
            </a:extLst>
          </p:cNvPr>
          <p:cNvSpPr txBox="1"/>
          <p:nvPr/>
        </p:nvSpPr>
        <p:spPr>
          <a:xfrm>
            <a:off x="5078787" y="536802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10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6" name="object 139">
            <a:extLst>
              <a:ext uri="{FF2B5EF4-FFF2-40B4-BE49-F238E27FC236}">
                <a16:creationId xmlns:a16="http://schemas.microsoft.com/office/drawing/2014/main" id="{60939D88-F952-8C4B-B095-93EE8B8D9790}"/>
              </a:ext>
            </a:extLst>
          </p:cNvPr>
          <p:cNvSpPr txBox="1"/>
          <p:nvPr/>
        </p:nvSpPr>
        <p:spPr>
          <a:xfrm>
            <a:off x="5617521" y="536802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kumimoji="0" sz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15</a:t>
            </a:r>
            <a:endParaRPr kumimoji="0" sz="120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7" name="object 140">
            <a:extLst>
              <a:ext uri="{FF2B5EF4-FFF2-40B4-BE49-F238E27FC236}">
                <a16:creationId xmlns:a16="http://schemas.microsoft.com/office/drawing/2014/main" id="{33547EC9-74AC-8142-9E0C-6910DCCCCA1E}"/>
              </a:ext>
            </a:extLst>
          </p:cNvPr>
          <p:cNvSpPr txBox="1"/>
          <p:nvPr/>
        </p:nvSpPr>
        <p:spPr>
          <a:xfrm>
            <a:off x="432177" y="3031216"/>
            <a:ext cx="179536" cy="700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algn="l" fontAlgn="auto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200" b="1" spc="-5" dirty="0">
                <a:solidFill>
                  <a:prstClr val="black"/>
                </a:solidFill>
                <a:latin typeface="Arial"/>
                <a:cs typeface="Arial"/>
              </a:rPr>
              <a:t>时间</a:t>
            </a:r>
            <a:r>
              <a:rPr kumimoji="0" sz="1200" b="1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(n</a:t>
            </a:r>
            <a:r>
              <a:rPr kumimoji="0" sz="1200" b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s)</a:t>
            </a:r>
            <a:endParaRPr kumimoji="0" sz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2DBBC8E-ABCC-F84F-9646-5C0FE500792D}"/>
              </a:ext>
            </a:extLst>
          </p:cNvPr>
          <p:cNvGrpSpPr/>
          <p:nvPr/>
        </p:nvGrpSpPr>
        <p:grpSpPr>
          <a:xfrm>
            <a:off x="7968353" y="1833764"/>
            <a:ext cx="2049780" cy="1436675"/>
            <a:chOff x="6463912" y="2819236"/>
            <a:chExt cx="2049780" cy="1436675"/>
          </a:xfrm>
        </p:grpSpPr>
        <p:sp>
          <p:nvSpPr>
            <p:cNvPr id="349" name="object 142">
              <a:extLst>
                <a:ext uri="{FF2B5EF4-FFF2-40B4-BE49-F238E27FC236}">
                  <a16:creationId xmlns:a16="http://schemas.microsoft.com/office/drawing/2014/main" id="{47AFCD16-CEFA-D449-80A9-2334B9D8FD08}"/>
                </a:ext>
              </a:extLst>
            </p:cNvPr>
            <p:cNvSpPr/>
            <p:nvPr/>
          </p:nvSpPr>
          <p:spPr>
            <a:xfrm>
              <a:off x="6523349" y="294115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0" name="object 143">
              <a:extLst>
                <a:ext uri="{FF2B5EF4-FFF2-40B4-BE49-F238E27FC236}">
                  <a16:creationId xmlns:a16="http://schemas.microsoft.com/office/drawing/2014/main" id="{7458D3DB-FF00-0848-AD75-195E22DBBC9C}"/>
                </a:ext>
              </a:extLst>
            </p:cNvPr>
            <p:cNvSpPr/>
            <p:nvPr/>
          </p:nvSpPr>
          <p:spPr>
            <a:xfrm>
              <a:off x="6600807" y="2896464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44450" y="0"/>
                  </a:moveTo>
                  <a:lnTo>
                    <a:pt x="0" y="44450"/>
                  </a:lnTo>
                  <a:lnTo>
                    <a:pt x="44450" y="88900"/>
                  </a:lnTo>
                  <a:lnTo>
                    <a:pt x="88900" y="44450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1" name="object 144">
              <a:extLst>
                <a:ext uri="{FF2B5EF4-FFF2-40B4-BE49-F238E27FC236}">
                  <a16:creationId xmlns:a16="http://schemas.microsoft.com/office/drawing/2014/main" id="{E82705E5-1523-0C4C-9C22-F52D2ED9C03C}"/>
                </a:ext>
              </a:extLst>
            </p:cNvPr>
            <p:cNvSpPr/>
            <p:nvPr/>
          </p:nvSpPr>
          <p:spPr>
            <a:xfrm>
              <a:off x="6523349" y="3184997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2" name="object 145">
              <a:extLst>
                <a:ext uri="{FF2B5EF4-FFF2-40B4-BE49-F238E27FC236}">
                  <a16:creationId xmlns:a16="http://schemas.microsoft.com/office/drawing/2014/main" id="{19F5104C-606B-DF40-8571-E5BD6C44BD57}"/>
                </a:ext>
              </a:extLst>
            </p:cNvPr>
            <p:cNvSpPr/>
            <p:nvPr/>
          </p:nvSpPr>
          <p:spPr>
            <a:xfrm>
              <a:off x="6600807" y="3141269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44450" y="0"/>
                  </a:moveTo>
                  <a:lnTo>
                    <a:pt x="0" y="88899"/>
                  </a:lnTo>
                  <a:lnTo>
                    <a:pt x="88900" y="88899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3" name="object 146">
              <a:extLst>
                <a:ext uri="{FF2B5EF4-FFF2-40B4-BE49-F238E27FC236}">
                  <a16:creationId xmlns:a16="http://schemas.microsoft.com/office/drawing/2014/main" id="{63DDFC0E-0990-DD4F-A244-6718D32CD52B}"/>
                </a:ext>
              </a:extLst>
            </p:cNvPr>
            <p:cNvSpPr/>
            <p:nvPr/>
          </p:nvSpPr>
          <p:spPr>
            <a:xfrm>
              <a:off x="6689464" y="3430361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4" name="object 147">
              <a:extLst>
                <a:ext uri="{FF2B5EF4-FFF2-40B4-BE49-F238E27FC236}">
                  <a16:creationId xmlns:a16="http://schemas.microsoft.com/office/drawing/2014/main" id="{3B245E43-F4ED-734E-9446-9DC883EEC980}"/>
                </a:ext>
              </a:extLst>
            </p:cNvPr>
            <p:cNvSpPr/>
            <p:nvPr/>
          </p:nvSpPr>
          <p:spPr>
            <a:xfrm>
              <a:off x="6523348" y="3430361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5" name="object 148">
              <a:extLst>
                <a:ext uri="{FF2B5EF4-FFF2-40B4-BE49-F238E27FC236}">
                  <a16:creationId xmlns:a16="http://schemas.microsoft.com/office/drawing/2014/main" id="{74B9E446-093F-C44A-8CC2-5D44518BA2CE}"/>
                </a:ext>
              </a:extLst>
            </p:cNvPr>
            <p:cNvSpPr/>
            <p:nvPr/>
          </p:nvSpPr>
          <p:spPr>
            <a:xfrm>
              <a:off x="6601073" y="338616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88392" y="0"/>
                  </a:lnTo>
                  <a:lnTo>
                    <a:pt x="88392" y="88391"/>
                  </a:lnTo>
                  <a:lnTo>
                    <a:pt x="0" y="88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6" name="object 149">
              <a:extLst>
                <a:ext uri="{FF2B5EF4-FFF2-40B4-BE49-F238E27FC236}">
                  <a16:creationId xmlns:a16="http://schemas.microsoft.com/office/drawing/2014/main" id="{C602001A-AA04-0043-84B1-56CEA7ABB35A}"/>
                </a:ext>
              </a:extLst>
            </p:cNvPr>
            <p:cNvSpPr/>
            <p:nvPr/>
          </p:nvSpPr>
          <p:spPr>
            <a:xfrm>
              <a:off x="6523349" y="367572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7" name="object 150">
              <a:extLst>
                <a:ext uri="{FF2B5EF4-FFF2-40B4-BE49-F238E27FC236}">
                  <a16:creationId xmlns:a16="http://schemas.microsoft.com/office/drawing/2014/main" id="{4E0E96C4-FDDE-FE42-81BB-81B06426B606}"/>
                </a:ext>
              </a:extLst>
            </p:cNvPr>
            <p:cNvSpPr/>
            <p:nvPr/>
          </p:nvSpPr>
          <p:spPr>
            <a:xfrm>
              <a:off x="6601073" y="3631529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44196" y="0"/>
                  </a:moveTo>
                  <a:lnTo>
                    <a:pt x="26992" y="3473"/>
                  </a:lnTo>
                  <a:lnTo>
                    <a:pt x="12944" y="12944"/>
                  </a:lnTo>
                  <a:lnTo>
                    <a:pt x="3473" y="26992"/>
                  </a:lnTo>
                  <a:lnTo>
                    <a:pt x="0" y="44195"/>
                  </a:lnTo>
                  <a:lnTo>
                    <a:pt x="3473" y="61399"/>
                  </a:lnTo>
                  <a:lnTo>
                    <a:pt x="12944" y="75447"/>
                  </a:lnTo>
                  <a:lnTo>
                    <a:pt x="26992" y="84918"/>
                  </a:lnTo>
                  <a:lnTo>
                    <a:pt x="44196" y="88391"/>
                  </a:lnTo>
                  <a:lnTo>
                    <a:pt x="61399" y="84918"/>
                  </a:lnTo>
                  <a:lnTo>
                    <a:pt x="75447" y="75447"/>
                  </a:lnTo>
                  <a:lnTo>
                    <a:pt x="84918" y="61399"/>
                  </a:lnTo>
                  <a:lnTo>
                    <a:pt x="88392" y="44195"/>
                  </a:lnTo>
                  <a:lnTo>
                    <a:pt x="84918" y="26992"/>
                  </a:lnTo>
                  <a:lnTo>
                    <a:pt x="75447" y="12944"/>
                  </a:lnTo>
                  <a:lnTo>
                    <a:pt x="61399" y="3473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8" name="object 151">
              <a:extLst>
                <a:ext uri="{FF2B5EF4-FFF2-40B4-BE49-F238E27FC236}">
                  <a16:creationId xmlns:a16="http://schemas.microsoft.com/office/drawing/2014/main" id="{845874D5-9465-174B-99A4-D5DD668ACAC1}"/>
                </a:ext>
              </a:extLst>
            </p:cNvPr>
            <p:cNvSpPr/>
            <p:nvPr/>
          </p:nvSpPr>
          <p:spPr>
            <a:xfrm>
              <a:off x="6689464" y="391956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9" name="object 152">
              <a:extLst>
                <a:ext uri="{FF2B5EF4-FFF2-40B4-BE49-F238E27FC236}">
                  <a16:creationId xmlns:a16="http://schemas.microsoft.com/office/drawing/2014/main" id="{31A5E390-0C6D-2A47-BC14-2BC173167ADD}"/>
                </a:ext>
              </a:extLst>
            </p:cNvPr>
            <p:cNvSpPr/>
            <p:nvPr/>
          </p:nvSpPr>
          <p:spPr>
            <a:xfrm>
              <a:off x="6523348" y="391956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0" name="object 153">
              <a:extLst>
                <a:ext uri="{FF2B5EF4-FFF2-40B4-BE49-F238E27FC236}">
                  <a16:creationId xmlns:a16="http://schemas.microsoft.com/office/drawing/2014/main" id="{D942C9D8-DB01-C841-AB45-B209A85D156A}"/>
                </a:ext>
              </a:extLst>
            </p:cNvPr>
            <p:cNvSpPr/>
            <p:nvPr/>
          </p:nvSpPr>
          <p:spPr>
            <a:xfrm>
              <a:off x="6601073" y="3875368"/>
              <a:ext cx="88900" cy="90170"/>
            </a:xfrm>
            <a:custGeom>
              <a:avLst/>
              <a:gdLst/>
              <a:ahLst/>
              <a:cxnLst/>
              <a:rect l="l" t="t" r="r" b="b"/>
              <a:pathLst>
                <a:path w="88900" h="90170">
                  <a:moveTo>
                    <a:pt x="0" y="0"/>
                  </a:moveTo>
                  <a:lnTo>
                    <a:pt x="88392" y="0"/>
                  </a:lnTo>
                  <a:lnTo>
                    <a:pt x="88392" y="89916"/>
                  </a:lnTo>
                  <a:lnTo>
                    <a:pt x="0" y="899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1" name="object 154">
              <a:extLst>
                <a:ext uri="{FF2B5EF4-FFF2-40B4-BE49-F238E27FC236}">
                  <a16:creationId xmlns:a16="http://schemas.microsoft.com/office/drawing/2014/main" id="{04702658-8166-EC4D-9545-682181072C58}"/>
                </a:ext>
              </a:extLst>
            </p:cNvPr>
            <p:cNvSpPr/>
            <p:nvPr/>
          </p:nvSpPr>
          <p:spPr>
            <a:xfrm>
              <a:off x="6523349" y="4164929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2" name="object 155">
              <a:extLst>
                <a:ext uri="{FF2B5EF4-FFF2-40B4-BE49-F238E27FC236}">
                  <a16:creationId xmlns:a16="http://schemas.microsoft.com/office/drawing/2014/main" id="{D15999A5-28F5-264C-B836-8708F0E8490B}"/>
                </a:ext>
              </a:extLst>
            </p:cNvPr>
            <p:cNvSpPr/>
            <p:nvPr/>
          </p:nvSpPr>
          <p:spPr>
            <a:xfrm>
              <a:off x="6601073" y="412073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44196" y="0"/>
                  </a:moveTo>
                  <a:lnTo>
                    <a:pt x="26933" y="3453"/>
                  </a:lnTo>
                  <a:lnTo>
                    <a:pt x="12892" y="12892"/>
                  </a:lnTo>
                  <a:lnTo>
                    <a:pt x="3453" y="26933"/>
                  </a:lnTo>
                  <a:lnTo>
                    <a:pt x="0" y="44195"/>
                  </a:lnTo>
                  <a:lnTo>
                    <a:pt x="3453" y="61458"/>
                  </a:lnTo>
                  <a:lnTo>
                    <a:pt x="12892" y="75499"/>
                  </a:lnTo>
                  <a:lnTo>
                    <a:pt x="26933" y="84938"/>
                  </a:lnTo>
                  <a:lnTo>
                    <a:pt x="44196" y="88391"/>
                  </a:lnTo>
                  <a:lnTo>
                    <a:pt x="61458" y="84938"/>
                  </a:lnTo>
                  <a:lnTo>
                    <a:pt x="75499" y="75499"/>
                  </a:lnTo>
                  <a:lnTo>
                    <a:pt x="84938" y="61458"/>
                  </a:lnTo>
                  <a:lnTo>
                    <a:pt x="88392" y="44195"/>
                  </a:lnTo>
                  <a:lnTo>
                    <a:pt x="84938" y="26933"/>
                  </a:lnTo>
                  <a:lnTo>
                    <a:pt x="75499" y="12892"/>
                  </a:lnTo>
                  <a:lnTo>
                    <a:pt x="61458" y="3453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3" name="object 156">
              <a:extLst>
                <a:ext uri="{FF2B5EF4-FFF2-40B4-BE49-F238E27FC236}">
                  <a16:creationId xmlns:a16="http://schemas.microsoft.com/office/drawing/2014/main" id="{213F40F1-0F2D-7349-8E02-4A14EB6F7785}"/>
                </a:ext>
              </a:extLst>
            </p:cNvPr>
            <p:cNvSpPr/>
            <p:nvPr/>
          </p:nvSpPr>
          <p:spPr>
            <a:xfrm>
              <a:off x="6601073" y="412073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44195"/>
                  </a:moveTo>
                  <a:lnTo>
                    <a:pt x="3453" y="26933"/>
                  </a:lnTo>
                  <a:lnTo>
                    <a:pt x="12892" y="12892"/>
                  </a:lnTo>
                  <a:lnTo>
                    <a:pt x="26933" y="3453"/>
                  </a:lnTo>
                  <a:lnTo>
                    <a:pt x="44196" y="0"/>
                  </a:lnTo>
                  <a:lnTo>
                    <a:pt x="61458" y="3453"/>
                  </a:lnTo>
                  <a:lnTo>
                    <a:pt x="75499" y="12892"/>
                  </a:lnTo>
                  <a:lnTo>
                    <a:pt x="84938" y="26933"/>
                  </a:lnTo>
                  <a:lnTo>
                    <a:pt x="88392" y="44195"/>
                  </a:lnTo>
                  <a:lnTo>
                    <a:pt x="84938" y="61458"/>
                  </a:lnTo>
                  <a:lnTo>
                    <a:pt x="75499" y="75499"/>
                  </a:lnTo>
                  <a:lnTo>
                    <a:pt x="61458" y="84938"/>
                  </a:lnTo>
                  <a:lnTo>
                    <a:pt x="44196" y="88391"/>
                  </a:lnTo>
                  <a:lnTo>
                    <a:pt x="26933" y="84938"/>
                  </a:lnTo>
                  <a:lnTo>
                    <a:pt x="12892" y="75499"/>
                  </a:lnTo>
                  <a:lnTo>
                    <a:pt x="3453" y="61458"/>
                  </a:lnTo>
                  <a:lnTo>
                    <a:pt x="0" y="4419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4" name="object 157">
              <a:extLst>
                <a:ext uri="{FF2B5EF4-FFF2-40B4-BE49-F238E27FC236}">
                  <a16:creationId xmlns:a16="http://schemas.microsoft.com/office/drawing/2014/main" id="{839EFC74-AF05-6540-A730-484FC1BD7626}"/>
                </a:ext>
              </a:extLst>
            </p:cNvPr>
            <p:cNvSpPr txBox="1"/>
            <p:nvPr/>
          </p:nvSpPr>
          <p:spPr>
            <a:xfrm>
              <a:off x="6463912" y="2819236"/>
              <a:ext cx="2049780" cy="1436675"/>
            </a:xfrm>
            <a:prstGeom prst="rect">
              <a:avLst/>
            </a:prstGeom>
            <a:ln w="9144">
              <a:solidFill>
                <a:srgbClr val="000000"/>
              </a:solidFill>
            </a:ln>
          </p:spPr>
          <p:txBody>
            <a:bodyPr vert="horz" wrap="square" lIns="0" tIns="13335" rIns="0" bIns="0" rtlCol="0">
              <a:spAutoFit/>
            </a:bodyPr>
            <a:lstStyle/>
            <a:p>
              <a:pPr marL="324485" algn="l" fontAlgn="auto">
                <a:spcBef>
                  <a:spcPts val="105"/>
                </a:spcBef>
                <a:spcAft>
                  <a:spcPts val="0"/>
                </a:spcAft>
              </a:pPr>
              <a:r>
                <a:rPr kumimoji="0" lang="zh-CN" altLang="en-US" sz="1200" spc="-5" dirty="0">
                  <a:solidFill>
                    <a:prstClr val="black"/>
                  </a:solidFill>
                  <a:latin typeface="Arial"/>
                  <a:cs typeface="Arial"/>
                </a:rPr>
                <a:t>磁盘 寻道时间</a:t>
              </a:r>
              <a:endPara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  <a:p>
              <a:pPr marL="324485" marR="411480" algn="l" fontAlgn="auto">
                <a:lnSpc>
                  <a:spcPct val="133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sz="1200" spc="-5" dirty="0">
                  <a:solidFill>
                    <a:prstClr val="black"/>
                  </a:solidFill>
                  <a:latin typeface="Arial"/>
                  <a:ea typeface="+mn-ea"/>
                  <a:cs typeface="Arial"/>
                </a:rPr>
                <a:t>SSD </a:t>
              </a:r>
              <a:r>
                <a:rPr kumimoji="0" lang="zh-CN" altLang="en-US" sz="1200" spc="-5" dirty="0">
                  <a:solidFill>
                    <a:prstClr val="black"/>
                  </a:solidFill>
                  <a:latin typeface="Arial"/>
                  <a:cs typeface="Arial"/>
                </a:rPr>
                <a:t>访问时间</a:t>
              </a:r>
              <a:endParaRPr kumimoji="0" lang="en-US" altLang="zh-CN" sz="1200" spc="-5" dirty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324485" marR="411480" algn="l" fontAlgn="auto">
                <a:lnSpc>
                  <a:spcPct val="133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sz="1200" spc="-5" dirty="0">
                  <a:solidFill>
                    <a:prstClr val="black"/>
                  </a:solidFill>
                  <a:latin typeface="Arial"/>
                  <a:ea typeface="+mn-ea"/>
                  <a:cs typeface="Arial"/>
                </a:rPr>
                <a:t>DRAM </a:t>
              </a:r>
              <a:r>
                <a:rPr kumimoji="0" lang="zh-CN" altLang="en-US" sz="1200" spc="-5" dirty="0">
                  <a:solidFill>
                    <a:prstClr val="black"/>
                  </a:solidFill>
                  <a:latin typeface="Arial"/>
                  <a:cs typeface="Arial"/>
                </a:rPr>
                <a:t>访问时间</a:t>
              </a:r>
              <a:r>
                <a:rPr kumimoji="0" sz="1200" dirty="0">
                  <a:solidFill>
                    <a:prstClr val="black"/>
                  </a:solidFill>
                  <a:latin typeface="Arial"/>
                  <a:ea typeface="+mn-ea"/>
                  <a:cs typeface="Arial"/>
                </a:rPr>
                <a:t>  </a:t>
              </a:r>
              <a:r>
                <a:rPr kumimoji="0" sz="1200" spc="-5" dirty="0">
                  <a:solidFill>
                    <a:prstClr val="black"/>
                  </a:solidFill>
                  <a:latin typeface="Arial"/>
                  <a:ea typeface="+mn-ea"/>
                  <a:cs typeface="Arial"/>
                </a:rPr>
                <a:t>SRAM </a:t>
              </a:r>
              <a:r>
                <a:rPr kumimoji="0" lang="zh-CN" altLang="en-US" sz="1200" spc="-5" dirty="0">
                  <a:solidFill>
                    <a:prstClr val="black"/>
                  </a:solidFill>
                  <a:latin typeface="Arial"/>
                  <a:cs typeface="Arial"/>
                </a:rPr>
                <a:t>访问时间</a:t>
              </a:r>
              <a:r>
                <a:rPr kumimoji="0" sz="1200" spc="-5" dirty="0">
                  <a:solidFill>
                    <a:prstClr val="black"/>
                  </a:solidFill>
                  <a:latin typeface="Arial"/>
                  <a:ea typeface="+mn-ea"/>
                  <a:cs typeface="Arial"/>
                </a:rPr>
                <a:t>  CPU</a:t>
              </a:r>
              <a:r>
                <a:rPr kumimoji="0" lang="en-US" sz="1200" spc="-5" dirty="0">
                  <a:solidFill>
                    <a:prstClr val="black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kumimoji="0" lang="zh-CN" altLang="en-US" sz="1200" spc="-5" dirty="0">
                  <a:solidFill>
                    <a:prstClr val="black"/>
                  </a:solidFill>
                  <a:latin typeface="Arial"/>
                  <a:cs typeface="Arial"/>
                </a:rPr>
                <a:t>周期时间</a:t>
              </a:r>
              <a:endPara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  <a:p>
              <a:pPr marL="324485" algn="l" fontAlgn="auto">
                <a:spcBef>
                  <a:spcPts val="490"/>
                </a:spcBef>
                <a:spcAft>
                  <a:spcPts val="0"/>
                </a:spcAft>
              </a:pPr>
              <a:r>
                <a:rPr kumimoji="0" lang="zh-CN" altLang="en-US" sz="1200" spc="-5" dirty="0">
                  <a:solidFill>
                    <a:prstClr val="black"/>
                  </a:solidFill>
                  <a:latin typeface="Arial"/>
                  <a:cs typeface="Arial"/>
                </a:rPr>
                <a:t>有效</a:t>
              </a:r>
              <a:r>
                <a:rPr kumimoji="0" sz="1200" spc="-5" dirty="0">
                  <a:solidFill>
                    <a:prstClr val="black"/>
                  </a:solidFill>
                  <a:latin typeface="Arial"/>
                  <a:ea typeface="+mn-ea"/>
                  <a:cs typeface="Arial"/>
                </a:rPr>
                <a:t> CPU </a:t>
              </a:r>
              <a:r>
                <a:rPr kumimoji="0" lang="zh-CN" altLang="en-US" sz="1200" spc="-5" dirty="0">
                  <a:solidFill>
                    <a:prstClr val="black"/>
                  </a:solidFill>
                  <a:latin typeface="Arial"/>
                  <a:cs typeface="Arial"/>
                </a:rPr>
                <a:t>周期时间</a:t>
              </a:r>
              <a:endParaRPr kumimoji="0" sz="1200" dirty="0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365" name="object 158">
            <a:extLst>
              <a:ext uri="{FF2B5EF4-FFF2-40B4-BE49-F238E27FC236}">
                <a16:creationId xmlns:a16="http://schemas.microsoft.com/office/drawing/2014/main" id="{241EBC55-8AA3-3C4F-AB0F-8C16A99B7B95}"/>
              </a:ext>
            </a:extLst>
          </p:cNvPr>
          <p:cNvSpPr txBox="1"/>
          <p:nvPr/>
        </p:nvSpPr>
        <p:spPr>
          <a:xfrm>
            <a:off x="5347227" y="3604578"/>
            <a:ext cx="6369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b="1" dirty="0">
                <a:solidFill>
                  <a:srgbClr val="BC1E24"/>
                </a:solidFill>
                <a:latin typeface="Calibri"/>
                <a:ea typeface="+mn-ea"/>
                <a:cs typeface="Calibri"/>
              </a:rPr>
              <a:t>D</a:t>
            </a:r>
            <a:r>
              <a:rPr kumimoji="0" sz="1800" b="1" spc="-10" dirty="0">
                <a:solidFill>
                  <a:srgbClr val="BC1E24"/>
                </a:solidFill>
                <a:latin typeface="Calibri"/>
                <a:ea typeface="+mn-ea"/>
                <a:cs typeface="Calibri"/>
              </a:rPr>
              <a:t>R</a:t>
            </a:r>
            <a:r>
              <a:rPr kumimoji="0" sz="1800" b="1" dirty="0">
                <a:solidFill>
                  <a:srgbClr val="BC1E24"/>
                </a:solidFill>
                <a:latin typeface="Calibri"/>
                <a:ea typeface="+mn-ea"/>
                <a:cs typeface="Calibri"/>
              </a:rPr>
              <a:t>AM</a:t>
            </a:r>
            <a:endParaRPr kumimoji="0" sz="18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366" name="object 159">
            <a:extLst>
              <a:ext uri="{FF2B5EF4-FFF2-40B4-BE49-F238E27FC236}">
                <a16:creationId xmlns:a16="http://schemas.microsoft.com/office/drawing/2014/main" id="{CA03866E-D608-D44B-9248-FF2016D6EDF6}"/>
              </a:ext>
            </a:extLst>
          </p:cNvPr>
          <p:cNvSpPr txBox="1"/>
          <p:nvPr/>
        </p:nvSpPr>
        <p:spPr>
          <a:xfrm>
            <a:off x="5920327" y="4634421"/>
            <a:ext cx="4171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b="1" spc="-5" dirty="0">
                <a:solidFill>
                  <a:srgbClr val="BC1E24"/>
                </a:solidFill>
                <a:latin typeface="Calibri"/>
                <a:ea typeface="+mn-ea"/>
                <a:cs typeface="Calibri"/>
              </a:rPr>
              <a:t>C</a:t>
            </a:r>
            <a:r>
              <a:rPr kumimoji="0" sz="1800" b="1" dirty="0">
                <a:solidFill>
                  <a:srgbClr val="BC1E24"/>
                </a:solidFill>
                <a:latin typeface="Calibri"/>
                <a:ea typeface="+mn-ea"/>
                <a:cs typeface="Calibri"/>
              </a:rPr>
              <a:t>PU</a:t>
            </a:r>
            <a:endParaRPr kumimoji="0" sz="18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367" name="object 160">
            <a:extLst>
              <a:ext uri="{FF2B5EF4-FFF2-40B4-BE49-F238E27FC236}">
                <a16:creationId xmlns:a16="http://schemas.microsoft.com/office/drawing/2014/main" id="{FCF80433-DA51-8545-8DCD-C3C3D1318014}"/>
              </a:ext>
            </a:extLst>
          </p:cNvPr>
          <p:cNvSpPr txBox="1"/>
          <p:nvPr/>
        </p:nvSpPr>
        <p:spPr>
          <a:xfrm>
            <a:off x="5613089" y="2335619"/>
            <a:ext cx="3860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b="1" dirty="0">
                <a:solidFill>
                  <a:srgbClr val="BC1E24"/>
                </a:solidFill>
                <a:latin typeface="Calibri"/>
                <a:ea typeface="+mn-ea"/>
                <a:cs typeface="Calibri"/>
              </a:rPr>
              <a:t>SSD</a:t>
            </a:r>
            <a:endParaRPr kumimoji="0" sz="18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368" name="object 161">
            <a:extLst>
              <a:ext uri="{FF2B5EF4-FFF2-40B4-BE49-F238E27FC236}">
                <a16:creationId xmlns:a16="http://schemas.microsoft.com/office/drawing/2014/main" id="{930E5DE6-9732-874C-B312-85B29FD70139}"/>
              </a:ext>
            </a:extLst>
          </p:cNvPr>
          <p:cNvSpPr txBox="1"/>
          <p:nvPr/>
        </p:nvSpPr>
        <p:spPr>
          <a:xfrm>
            <a:off x="5322995" y="1742859"/>
            <a:ext cx="56789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dirty="0">
                <a:solidFill>
                  <a:srgbClr val="BC1E24"/>
                </a:solidFill>
                <a:latin typeface="Calibri"/>
                <a:cs typeface="Calibri"/>
              </a:rPr>
              <a:t>磁盘</a:t>
            </a:r>
            <a:endParaRPr kumimoji="0" sz="18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369" name="object 4">
            <a:extLst>
              <a:ext uri="{FF2B5EF4-FFF2-40B4-BE49-F238E27FC236}">
                <a16:creationId xmlns:a16="http://schemas.microsoft.com/office/drawing/2014/main" id="{B6EA537D-89B4-4B43-82E2-7C691BB46F98}"/>
              </a:ext>
            </a:extLst>
          </p:cNvPr>
          <p:cNvSpPr txBox="1"/>
          <p:nvPr/>
        </p:nvSpPr>
        <p:spPr>
          <a:xfrm>
            <a:off x="6513526" y="3977476"/>
            <a:ext cx="5055082" cy="1042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解决</a:t>
            </a:r>
            <a:r>
              <a:rPr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CPU-</a:t>
            </a: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存储器之间速度差距的关键是</a:t>
            </a:r>
            <a:r>
              <a:rPr lang="zh-CN" altLang="en-US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程序中特有的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局部性</a:t>
            </a:r>
            <a:r>
              <a:rPr lang="zh-CN" altLang="en-US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特点</a:t>
            </a:r>
            <a:endParaRPr sz="2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45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9335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41504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局部性的多维度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56" name="object 4">
            <a:extLst>
              <a:ext uri="{FF2B5EF4-FFF2-40B4-BE49-F238E27FC236}">
                <a16:creationId xmlns:a16="http://schemas.microsoft.com/office/drawing/2014/main" id="{ACCD97EC-EBBA-1940-AAEE-0128D2BBA855}"/>
              </a:ext>
            </a:extLst>
          </p:cNvPr>
          <p:cNvSpPr txBox="1"/>
          <p:nvPr/>
        </p:nvSpPr>
        <p:spPr>
          <a:xfrm>
            <a:off x="695400" y="949947"/>
            <a:ext cx="9796849" cy="5542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l">
              <a:lnSpc>
                <a:spcPct val="150000"/>
              </a:lnSpc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局部性原理</a:t>
            </a:r>
            <a:r>
              <a:rPr lang="en-US" altLang="zh-CN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Principle </a:t>
            </a:r>
            <a:r>
              <a:rPr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of </a:t>
            </a:r>
            <a:r>
              <a:rPr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Locality</a:t>
            </a:r>
            <a:r>
              <a:rPr lang="en-US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r>
              <a:rPr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 </a:t>
            </a:r>
            <a:r>
              <a:rPr lang="zh-CN" altLang="en-US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程序倾向于使用最近一段时间，距离其较近地址的指令和数据。</a:t>
            </a:r>
            <a:endParaRPr lang="en-US" altLang="zh-CN" b="1" spc="-5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5080" algn="l">
              <a:lnSpc>
                <a:spcPct val="150000"/>
              </a:lnSpc>
              <a:buClr>
                <a:srgbClr val="8D171A"/>
              </a:buClr>
              <a:buSzPct val="60416"/>
              <a:tabLst>
                <a:tab pos="355600" algn="l"/>
              </a:tabLst>
            </a:pPr>
            <a:endParaRPr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marL="355600" indent="-342900" algn="l">
              <a:lnSpc>
                <a:spcPct val="150000"/>
              </a:lnSpc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时间局部性</a:t>
            </a:r>
            <a:r>
              <a:rPr lang="en-US" altLang="zh-CN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Temporal</a:t>
            </a:r>
            <a:r>
              <a:rPr b="1" spc="-6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locality</a:t>
            </a:r>
            <a:r>
              <a:rPr lang="en-US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r>
              <a:rPr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endParaRPr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756285" lvl="1" indent="-286385" algn="l">
              <a:lnSpc>
                <a:spcPct val="150000"/>
              </a:lnSpc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</a:rPr>
              <a:t>当前被访问的信息近期很可能</a:t>
            </a:r>
            <a:endParaRPr lang="en-US" altLang="zh-CN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marL="469900" lvl="1" algn="l">
              <a:lnSpc>
                <a:spcPct val="150000"/>
              </a:lnSpc>
              <a:spcBef>
                <a:spcPts val="505"/>
              </a:spcBef>
              <a:buClr>
                <a:srgbClr val="8D171A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</a:rPr>
              <a:t>	</a:t>
            </a:r>
            <a:r>
              <a: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</a:rPr>
              <a:t>还会被再次访问</a:t>
            </a:r>
            <a:endParaRPr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marL="355600" indent="-342900" algn="l">
              <a:lnSpc>
                <a:spcPct val="150000"/>
              </a:lnSpc>
              <a:spcBef>
                <a:spcPts val="1700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空间局部性</a:t>
            </a:r>
            <a:r>
              <a:rPr lang="en-US" altLang="zh-CN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Spatial</a:t>
            </a:r>
            <a:r>
              <a:rPr b="1" spc="-5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locality</a:t>
            </a:r>
            <a:r>
              <a:rPr lang="en-US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r>
              <a:rPr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endParaRPr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756285" lvl="1" indent="-286385" algn="l">
              <a:lnSpc>
                <a:spcPct val="150000"/>
              </a:lnSpc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在最近的将来将用到的信息很可能与</a:t>
            </a:r>
            <a:endParaRPr lang="en-US" altLang="zh-CN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69900" lvl="1" algn="l">
              <a:lnSpc>
                <a:spcPct val="150000"/>
              </a:lnSpc>
              <a:spcBef>
                <a:spcPts val="505"/>
              </a:spcBef>
              <a:buClr>
                <a:srgbClr val="8D171A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现在正在使用的信息在空间地址上是临近的</a:t>
            </a:r>
            <a:endParaRPr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graphicFrame>
        <p:nvGraphicFramePr>
          <p:cNvPr id="157" name="object 5">
            <a:extLst>
              <a:ext uri="{FF2B5EF4-FFF2-40B4-BE49-F238E27FC236}">
                <a16:creationId xmlns:a16="http://schemas.microsoft.com/office/drawing/2014/main" id="{66012BE8-A280-CC44-A246-D0D2BF438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8962"/>
              </p:ext>
            </p:extLst>
          </p:nvPr>
        </p:nvGraphicFramePr>
        <p:xfrm>
          <a:off x="7745923" y="3052379"/>
          <a:ext cx="1905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5949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object 6">
            <a:extLst>
              <a:ext uri="{FF2B5EF4-FFF2-40B4-BE49-F238E27FC236}">
                <a16:creationId xmlns:a16="http://schemas.microsoft.com/office/drawing/2014/main" id="{FA8D5CDF-3A82-9144-9085-2BBDBCFC66B0}"/>
              </a:ext>
            </a:extLst>
          </p:cNvPr>
          <p:cNvSpPr/>
          <p:nvPr/>
        </p:nvSpPr>
        <p:spPr>
          <a:xfrm>
            <a:off x="8021123" y="2577111"/>
            <a:ext cx="546735" cy="413384"/>
          </a:xfrm>
          <a:custGeom>
            <a:avLst/>
            <a:gdLst/>
            <a:ahLst/>
            <a:cxnLst/>
            <a:rect l="l" t="t" r="r" b="b"/>
            <a:pathLst>
              <a:path w="546734" h="413385">
                <a:moveTo>
                  <a:pt x="252990" y="413355"/>
                </a:moveTo>
                <a:lnTo>
                  <a:pt x="209553" y="368686"/>
                </a:lnTo>
                <a:lnTo>
                  <a:pt x="167267" y="324540"/>
                </a:lnTo>
                <a:lnTo>
                  <a:pt x="127280" y="281437"/>
                </a:lnTo>
                <a:lnTo>
                  <a:pt x="90741" y="239899"/>
                </a:lnTo>
                <a:lnTo>
                  <a:pt x="58800" y="200449"/>
                </a:lnTo>
                <a:lnTo>
                  <a:pt x="32607" y="163607"/>
                </a:lnTo>
                <a:lnTo>
                  <a:pt x="13309" y="129894"/>
                </a:lnTo>
                <a:lnTo>
                  <a:pt x="0" y="73945"/>
                </a:lnTo>
                <a:lnTo>
                  <a:pt x="8286" y="52751"/>
                </a:lnTo>
                <a:lnTo>
                  <a:pt x="65719" y="24019"/>
                </a:lnTo>
                <a:lnTo>
                  <a:pt x="113732" y="13703"/>
                </a:lnTo>
                <a:lnTo>
                  <a:pt x="170256" y="6203"/>
                </a:lnTo>
                <a:lnTo>
                  <a:pt x="232023" y="1606"/>
                </a:lnTo>
                <a:lnTo>
                  <a:pt x="295769" y="0"/>
                </a:lnTo>
                <a:lnTo>
                  <a:pt x="358229" y="1470"/>
                </a:lnTo>
                <a:lnTo>
                  <a:pt x="416136" y="6104"/>
                </a:lnTo>
                <a:lnTo>
                  <a:pt x="466226" y="13989"/>
                </a:lnTo>
                <a:lnTo>
                  <a:pt x="505231" y="25212"/>
                </a:lnTo>
                <a:lnTo>
                  <a:pt x="543468" y="62170"/>
                </a:lnTo>
                <a:lnTo>
                  <a:pt x="546723" y="90322"/>
                </a:lnTo>
                <a:lnTo>
                  <a:pt x="540879" y="123624"/>
                </a:lnTo>
                <a:lnTo>
                  <a:pt x="527165" y="161381"/>
                </a:lnTo>
                <a:lnTo>
                  <a:pt x="506808" y="202898"/>
                </a:lnTo>
                <a:lnTo>
                  <a:pt x="481033" y="247481"/>
                </a:lnTo>
                <a:lnTo>
                  <a:pt x="451070" y="294435"/>
                </a:lnTo>
                <a:lnTo>
                  <a:pt x="418143" y="343066"/>
                </a:lnTo>
                <a:lnTo>
                  <a:pt x="383482" y="3926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9" name="object 7">
            <a:extLst>
              <a:ext uri="{FF2B5EF4-FFF2-40B4-BE49-F238E27FC236}">
                <a16:creationId xmlns:a16="http://schemas.microsoft.com/office/drawing/2014/main" id="{FA46EE1C-8748-0A4E-B45B-F0DADAA3FFB4}"/>
              </a:ext>
            </a:extLst>
          </p:cNvPr>
          <p:cNvSpPr/>
          <p:nvPr/>
        </p:nvSpPr>
        <p:spPr>
          <a:xfrm>
            <a:off x="8404509" y="2882028"/>
            <a:ext cx="80645" cy="88265"/>
          </a:xfrm>
          <a:custGeom>
            <a:avLst/>
            <a:gdLst/>
            <a:ahLst/>
            <a:cxnLst/>
            <a:rect l="l" t="t" r="r" b="b"/>
            <a:pathLst>
              <a:path w="80645" h="88264">
                <a:moveTo>
                  <a:pt x="80238" y="51219"/>
                </a:moveTo>
                <a:lnTo>
                  <a:pt x="0" y="87884"/>
                </a:lnTo>
                <a:lnTo>
                  <a:pt x="75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160" name="object 8">
            <a:extLst>
              <a:ext uri="{FF2B5EF4-FFF2-40B4-BE49-F238E27FC236}">
                <a16:creationId xmlns:a16="http://schemas.microsoft.com/office/drawing/2014/main" id="{CB26F74C-385B-8A47-8321-36B51D3C0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67160"/>
              </p:ext>
            </p:extLst>
          </p:nvPr>
        </p:nvGraphicFramePr>
        <p:xfrm>
          <a:off x="7745925" y="5154811"/>
          <a:ext cx="190499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5949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5949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object 9">
            <a:extLst>
              <a:ext uri="{FF2B5EF4-FFF2-40B4-BE49-F238E27FC236}">
                <a16:creationId xmlns:a16="http://schemas.microsoft.com/office/drawing/2014/main" id="{B17CFAE1-3E27-644B-BB7A-6BC7B2DE81F0}"/>
              </a:ext>
            </a:extLst>
          </p:cNvPr>
          <p:cNvSpPr/>
          <p:nvPr/>
        </p:nvSpPr>
        <p:spPr>
          <a:xfrm>
            <a:off x="8130401" y="4754406"/>
            <a:ext cx="729615" cy="337820"/>
          </a:xfrm>
          <a:custGeom>
            <a:avLst/>
            <a:gdLst/>
            <a:ahLst/>
            <a:cxnLst/>
            <a:rect l="l" t="t" r="r" b="b"/>
            <a:pathLst>
              <a:path w="729615" h="337820">
                <a:moveTo>
                  <a:pt x="144964" y="337414"/>
                </a:moveTo>
                <a:lnTo>
                  <a:pt x="107709" y="291473"/>
                </a:lnTo>
                <a:lnTo>
                  <a:pt x="72698" y="246382"/>
                </a:lnTo>
                <a:lnTo>
                  <a:pt x="42177" y="202988"/>
                </a:lnTo>
                <a:lnTo>
                  <a:pt x="18389" y="162141"/>
                </a:lnTo>
                <a:lnTo>
                  <a:pt x="3582" y="124690"/>
                </a:lnTo>
                <a:lnTo>
                  <a:pt x="0" y="91483"/>
                </a:lnTo>
                <a:lnTo>
                  <a:pt x="9887" y="63370"/>
                </a:lnTo>
                <a:lnTo>
                  <a:pt x="62959" y="30345"/>
                </a:lnTo>
                <a:lnTo>
                  <a:pt x="101881" y="21089"/>
                </a:lnTo>
                <a:lnTo>
                  <a:pt x="150179" y="13465"/>
                </a:lnTo>
                <a:lnTo>
                  <a:pt x="205778" y="7509"/>
                </a:lnTo>
                <a:lnTo>
                  <a:pt x="266603" y="3256"/>
                </a:lnTo>
                <a:lnTo>
                  <a:pt x="330580" y="741"/>
                </a:lnTo>
                <a:lnTo>
                  <a:pt x="395632" y="0"/>
                </a:lnTo>
                <a:lnTo>
                  <a:pt x="459684" y="1067"/>
                </a:lnTo>
                <a:lnTo>
                  <a:pt x="520662" y="3977"/>
                </a:lnTo>
                <a:lnTo>
                  <a:pt x="576490" y="8767"/>
                </a:lnTo>
                <a:lnTo>
                  <a:pt x="625093" y="15470"/>
                </a:lnTo>
                <a:lnTo>
                  <a:pt x="664395" y="24123"/>
                </a:lnTo>
                <a:lnTo>
                  <a:pt x="717873" y="55858"/>
                </a:lnTo>
                <a:lnTo>
                  <a:pt x="729463" y="82803"/>
                </a:lnTo>
                <a:lnTo>
                  <a:pt x="728967" y="114810"/>
                </a:lnTo>
                <a:lnTo>
                  <a:pt x="699214" y="190872"/>
                </a:lnTo>
                <a:lnTo>
                  <a:pt x="673707" y="233356"/>
                </a:lnTo>
                <a:lnTo>
                  <a:pt x="643610" y="277762"/>
                </a:lnTo>
                <a:lnTo>
                  <a:pt x="610800" y="32330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2" name="object 10">
            <a:extLst>
              <a:ext uri="{FF2B5EF4-FFF2-40B4-BE49-F238E27FC236}">
                <a16:creationId xmlns:a16="http://schemas.microsoft.com/office/drawing/2014/main" id="{0FA04CC4-E448-CE4F-9FF2-C77597F92E43}"/>
              </a:ext>
            </a:extLst>
          </p:cNvPr>
          <p:cNvSpPr/>
          <p:nvPr/>
        </p:nvSpPr>
        <p:spPr>
          <a:xfrm>
            <a:off x="8740995" y="4990248"/>
            <a:ext cx="81280" cy="88265"/>
          </a:xfrm>
          <a:custGeom>
            <a:avLst/>
            <a:gdLst/>
            <a:ahLst/>
            <a:cxnLst/>
            <a:rect l="l" t="t" r="r" b="b"/>
            <a:pathLst>
              <a:path w="81279" h="88264">
                <a:moveTo>
                  <a:pt x="80911" y="52577"/>
                </a:moveTo>
                <a:lnTo>
                  <a:pt x="0" y="87731"/>
                </a:lnTo>
                <a:lnTo>
                  <a:pt x="922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3179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61039</TotalTime>
  <Words>2341</Words>
  <Application>Microsoft Macintosh PowerPoint</Application>
  <PresentationFormat>宽屏</PresentationFormat>
  <Paragraphs>443</Paragraphs>
  <Slides>25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黑体</vt:lpstr>
      <vt:lpstr>微软雅黑</vt:lpstr>
      <vt:lpstr>微软雅黑</vt:lpstr>
      <vt:lpstr>Arial</vt:lpstr>
      <vt:lpstr>Arial Black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默认设计模板</vt:lpstr>
      <vt:lpstr>计算机原理与系统 18 内存II 层级结构与局部性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举例：SPARCstation 20’s Memory Module</vt:lpstr>
      <vt:lpstr>举例：128MB的DRAM存储器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3406</cp:revision>
  <cp:lastPrinted>2019-07-03T00:25:39Z</cp:lastPrinted>
  <dcterms:modified xsi:type="dcterms:W3CDTF">2022-04-25T17:52:31Z</dcterms:modified>
</cp:coreProperties>
</file>