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7" r:id="rId2"/>
    <p:sldId id="1115" r:id="rId3"/>
    <p:sldId id="1247" r:id="rId4"/>
    <p:sldId id="1248" r:id="rId5"/>
    <p:sldId id="1252" r:id="rId6"/>
    <p:sldId id="1253" r:id="rId7"/>
    <p:sldId id="1254" r:id="rId8"/>
    <p:sldId id="1255" r:id="rId9"/>
    <p:sldId id="1256" r:id="rId10"/>
    <p:sldId id="1257" r:id="rId11"/>
    <p:sldId id="1258" r:id="rId12"/>
    <p:sldId id="1259" r:id="rId13"/>
    <p:sldId id="1260" r:id="rId14"/>
    <p:sldId id="1261" r:id="rId15"/>
    <p:sldId id="1262" r:id="rId16"/>
    <p:sldId id="1263" r:id="rId17"/>
    <p:sldId id="1264" r:id="rId18"/>
    <p:sldId id="1265" r:id="rId19"/>
    <p:sldId id="1266" r:id="rId20"/>
    <p:sldId id="1268" r:id="rId21"/>
    <p:sldId id="1267" r:id="rId22"/>
    <p:sldId id="1269" r:id="rId23"/>
    <p:sldId id="1270" r:id="rId24"/>
    <p:sldId id="1271" r:id="rId25"/>
    <p:sldId id="938" r:id="rId26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E6CD"/>
    <a:srgbClr val="007F7F"/>
    <a:srgbClr val="005493"/>
    <a:srgbClr val="F5F5F7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2" autoAdjust="0"/>
    <p:restoredTop sz="96405" autoAdjust="0"/>
  </p:normalViewPr>
  <p:slideViewPr>
    <p:cSldViewPr>
      <p:cViewPr varScale="1">
        <p:scale>
          <a:sx n="117" d="100"/>
          <a:sy n="117" d="100"/>
        </p:scale>
        <p:origin x="176" y="384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3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341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5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8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07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4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5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66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73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5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49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1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2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2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写高速缓存友好的代码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E1307476-2ED8-9248-82A1-687A1D2A76F1}"/>
              </a:ext>
            </a:extLst>
          </p:cNvPr>
          <p:cNvSpPr txBox="1"/>
          <p:nvPr/>
        </p:nvSpPr>
        <p:spPr>
          <a:xfrm>
            <a:off x="3289300" y="1691691"/>
            <a:ext cx="77279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M=16 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字节地址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B=2 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 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S=2 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组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E=2</a:t>
            </a:r>
            <a:r>
              <a:rPr kumimoji="0" sz="2000" spc="-5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20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r>
              <a:rPr kumimoji="0" sz="20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</a:t>
            </a:r>
            <a:r>
              <a:rPr kumimoji="0" lang="zh-CN" altLang="en-US" sz="20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组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AEEBF5B-2638-6445-9803-334989541D81}"/>
              </a:ext>
            </a:extLst>
          </p:cNvPr>
          <p:cNvSpPr txBox="1"/>
          <p:nvPr/>
        </p:nvSpPr>
        <p:spPr>
          <a:xfrm>
            <a:off x="5686551" y="3145700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algn="l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地址跟踪</a:t>
            </a:r>
            <a:r>
              <a:rPr kumimoji="0"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每读一个字节</a:t>
            </a:r>
            <a:r>
              <a:rPr kumimoji="0"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):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8BD94705-A6D1-9F47-8202-F766946A3F0E}"/>
              </a:ext>
            </a:extLst>
          </p:cNvPr>
          <p:cNvSpPr txBox="1"/>
          <p:nvPr/>
        </p:nvSpPr>
        <p:spPr>
          <a:xfrm>
            <a:off x="6261673" y="3507304"/>
            <a:ext cx="154940" cy="2253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7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B094E70E-3333-064E-AC97-07E75BD1EE9D}"/>
              </a:ext>
            </a:extLst>
          </p:cNvPr>
          <p:cNvSpPr txBox="1"/>
          <p:nvPr/>
        </p:nvSpPr>
        <p:spPr>
          <a:xfrm>
            <a:off x="7176120" y="3507304"/>
            <a:ext cx="1265838" cy="2253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</a:t>
            </a:r>
            <a:r>
              <a:rPr kumimoji="0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00</a:t>
            </a:r>
            <a:r>
              <a:rPr kumimoji="0" sz="2000" b="1" u="heavy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2000" b="1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1950" b="1" spc="15" baseline="-21367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</a:t>
            </a:r>
            <a:r>
              <a:rPr kumimoji="0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00</a:t>
            </a:r>
            <a:r>
              <a:rPr kumimoji="0" sz="2000" b="1" u="heavy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2000" b="1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sz="1950" b="1" spc="15" baseline="-21367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</a:t>
            </a:r>
            <a:r>
              <a:rPr kumimoji="0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01</a:t>
            </a:r>
            <a:r>
              <a:rPr kumimoji="0" sz="2000" b="1" u="heavy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sz="2000" b="1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sz="1950" b="1" spc="15" baseline="-21367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</a:t>
            </a:r>
            <a:r>
              <a:rPr kumimoji="0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</a:t>
            </a:r>
            <a:r>
              <a:rPr kumimoji="0" sz="2000" b="1" u="heavy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2000" b="1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1950" b="1" spc="15" baseline="-21367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</a:t>
            </a:r>
            <a:r>
              <a:rPr kumimoji="0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00</a:t>
            </a:r>
            <a:r>
              <a:rPr kumimoji="0" sz="2000" b="1" u="heavy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2000" b="1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r>
              <a:rPr kumimoji="0" sz="1950" b="1" baseline="-21367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40952D58-F74D-9B40-B50A-91AABB839749}"/>
              </a:ext>
            </a:extLst>
          </p:cNvPr>
          <p:cNvSpPr txBox="1"/>
          <p:nvPr/>
        </p:nvSpPr>
        <p:spPr>
          <a:xfrm>
            <a:off x="654159" y="1535760"/>
            <a:ext cx="17830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640715" algn="l"/>
                <a:tab pos="1380490" algn="l"/>
              </a:tabLs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	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s=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	b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=1</a:t>
            </a:r>
            <a:endParaRPr kumimoji="0" sz="20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27410B29-3A4C-AE41-91CD-C423EBBBE2F4}"/>
              </a:ext>
            </a:extLst>
          </p:cNvPr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3E43E3C-8FF1-A849-B03E-3A3C818968BE}"/>
              </a:ext>
            </a:extLst>
          </p:cNvPr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7" name="object 11">
            <a:extLst>
              <a:ext uri="{FF2B5EF4-FFF2-40B4-BE49-F238E27FC236}">
                <a16:creationId xmlns:a16="http://schemas.microsoft.com/office/drawing/2014/main" id="{D4EE917D-DA2D-BC4B-8C33-AEFC64EAA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80266"/>
              </p:ext>
            </p:extLst>
          </p:nvPr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/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15">
            <a:extLst>
              <a:ext uri="{FF2B5EF4-FFF2-40B4-BE49-F238E27FC236}">
                <a16:creationId xmlns:a16="http://schemas.microsoft.com/office/drawing/2014/main" id="{7FFECD53-219C-0A40-BA25-493DB2E59269}"/>
              </a:ext>
            </a:extLst>
          </p:cNvPr>
          <p:cNvSpPr txBox="1"/>
          <p:nvPr/>
        </p:nvSpPr>
        <p:spPr>
          <a:xfrm>
            <a:off x="2246674" y="3786579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490220" algn="l"/>
              </a:tabLst>
            </a:pP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	</a:t>
            </a:r>
            <a:r>
              <a:rPr kumimoji="0" lang="zh-CN" altLang="en-US" sz="2000" b="1" spc="-155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标记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7B6AF28A-2DF0-0A40-ABF8-04C9D8327D0F}"/>
              </a:ext>
            </a:extLst>
          </p:cNvPr>
          <p:cNvSpPr txBox="1"/>
          <p:nvPr/>
        </p:nvSpPr>
        <p:spPr>
          <a:xfrm>
            <a:off x="3584879" y="3786579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CB2B2944-45E5-884E-8FB6-EEEA0B60EC1E}"/>
              </a:ext>
            </a:extLst>
          </p:cNvPr>
          <p:cNvSpPr txBox="1"/>
          <p:nvPr/>
        </p:nvSpPr>
        <p:spPr>
          <a:xfrm>
            <a:off x="8793617" y="3475520"/>
            <a:ext cx="960509" cy="2253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不命中</a:t>
            </a:r>
            <a:endParaRPr kumimoji="0" lang="en-US" sz="20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indent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命中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kumimoji="0" lang="en-US" sz="20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indent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不命中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kumimoji="0" lang="en-US" sz="20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indent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不命中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kumimoji="0" lang="en-US" sz="20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indent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命中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D22C5D84-D9F6-2B4D-BC17-417026799FC5}"/>
              </a:ext>
            </a:extLst>
          </p:cNvPr>
          <p:cNvSpPr txBox="1"/>
          <p:nvPr/>
        </p:nvSpPr>
        <p:spPr>
          <a:xfrm>
            <a:off x="1402824" y="4246138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组</a:t>
            </a:r>
            <a:r>
              <a:rPr kumimoji="0" sz="1800" b="1" spc="-11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algn="l" fontAlgn="auto">
              <a:spcBef>
                <a:spcPts val="45"/>
              </a:spcBef>
              <a:spcAft>
                <a:spcPts val="0"/>
              </a:spcAft>
            </a:pPr>
            <a:endParaRPr kumimoji="0" sz="21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组</a:t>
            </a:r>
            <a:r>
              <a:rPr kumimoji="0" sz="1800" b="1" spc="-11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pic>
        <p:nvPicPr>
          <p:cNvPr id="42" name="Picture 3">
            <a:extLst>
              <a:ext uri="{FF2B5EF4-FFF2-40B4-BE49-F238E27FC236}">
                <a16:creationId xmlns:a16="http://schemas.microsoft.com/office/drawing/2014/main" id="{409C9142-0C54-924E-AB9E-13349CA0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38" y="4189778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E=2)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全相联高速缓存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7B5C113-E288-F14B-85A6-A2B50709FB30}"/>
              </a:ext>
            </a:extLst>
          </p:cNvPr>
          <p:cNvSpPr/>
          <p:nvPr/>
        </p:nvSpPr>
        <p:spPr>
          <a:xfrm flipV="1">
            <a:off x="2599645" y="3833077"/>
            <a:ext cx="3166922" cy="45719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8680458-F9CF-AF44-BCB6-F5A80EDB82F7}"/>
              </a:ext>
            </a:extLst>
          </p:cNvPr>
          <p:cNvSpPr/>
          <p:nvPr/>
        </p:nvSpPr>
        <p:spPr>
          <a:xfrm>
            <a:off x="2294845" y="159279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451F28CE-DA80-954F-97C5-C3598C65C3F8}"/>
              </a:ext>
            </a:extLst>
          </p:cNvPr>
          <p:cNvSpPr/>
          <p:nvPr/>
        </p:nvSpPr>
        <p:spPr>
          <a:xfrm>
            <a:off x="2444247" y="166899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98CE5CD6-7F46-AE42-A419-68ED9B41A314}"/>
              </a:ext>
            </a:extLst>
          </p:cNvPr>
          <p:cNvSpPr/>
          <p:nvPr/>
        </p:nvSpPr>
        <p:spPr>
          <a:xfrm>
            <a:off x="2444247" y="166899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60A6E16F-BB67-8C45-8108-28CCA923014C}"/>
              </a:ext>
            </a:extLst>
          </p:cNvPr>
          <p:cNvSpPr txBox="1"/>
          <p:nvPr/>
        </p:nvSpPr>
        <p:spPr>
          <a:xfrm>
            <a:off x="2958432" y="176766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B3B6CC2-AF2D-8E45-A8C2-0B52B91BE3EF}"/>
              </a:ext>
            </a:extLst>
          </p:cNvPr>
          <p:cNvSpPr/>
          <p:nvPr/>
        </p:nvSpPr>
        <p:spPr>
          <a:xfrm>
            <a:off x="2553569" y="176766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180A946-EFEA-A44F-B966-75776AD9E5BD}"/>
              </a:ext>
            </a:extLst>
          </p:cNvPr>
          <p:cNvSpPr txBox="1"/>
          <p:nvPr/>
        </p:nvSpPr>
        <p:spPr>
          <a:xfrm>
            <a:off x="2553569" y="176766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7414ED0E-312B-674B-B7F7-17A292A1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5986"/>
              </p:ext>
            </p:extLst>
          </p:nvPr>
        </p:nvGraphicFramePr>
        <p:xfrm>
          <a:off x="3737565" y="176766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object 61">
            <a:extLst>
              <a:ext uri="{FF2B5EF4-FFF2-40B4-BE49-F238E27FC236}">
                <a16:creationId xmlns:a16="http://schemas.microsoft.com/office/drawing/2014/main" id="{FB535274-F5EE-7143-B026-DBEB04E3F0A5}"/>
              </a:ext>
            </a:extLst>
          </p:cNvPr>
          <p:cNvSpPr/>
          <p:nvPr/>
        </p:nvSpPr>
        <p:spPr>
          <a:xfrm>
            <a:off x="1991544" y="1592796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8" name="object 6">
            <a:extLst>
              <a:ext uri="{FF2B5EF4-FFF2-40B4-BE49-F238E27FC236}">
                <a16:creationId xmlns:a16="http://schemas.microsoft.com/office/drawing/2014/main" id="{96E66E35-08FA-8F4F-9B3D-7C9E55AE3112}"/>
              </a:ext>
            </a:extLst>
          </p:cNvPr>
          <p:cNvSpPr/>
          <p:nvPr/>
        </p:nvSpPr>
        <p:spPr>
          <a:xfrm>
            <a:off x="2294845" y="231342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9" name="object 7">
            <a:extLst>
              <a:ext uri="{FF2B5EF4-FFF2-40B4-BE49-F238E27FC236}">
                <a16:creationId xmlns:a16="http://schemas.microsoft.com/office/drawing/2014/main" id="{6E70DD0F-90D0-5949-8648-8BAF0495E671}"/>
              </a:ext>
            </a:extLst>
          </p:cNvPr>
          <p:cNvSpPr/>
          <p:nvPr/>
        </p:nvSpPr>
        <p:spPr>
          <a:xfrm>
            <a:off x="2444247" y="238962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F0C53BAB-1C7D-BE42-9F91-BDDE6C250C60}"/>
              </a:ext>
            </a:extLst>
          </p:cNvPr>
          <p:cNvSpPr/>
          <p:nvPr/>
        </p:nvSpPr>
        <p:spPr>
          <a:xfrm>
            <a:off x="2444247" y="238962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052A3695-9780-6B4B-A8E6-A4AC4DAD9D31}"/>
              </a:ext>
            </a:extLst>
          </p:cNvPr>
          <p:cNvSpPr txBox="1"/>
          <p:nvPr/>
        </p:nvSpPr>
        <p:spPr>
          <a:xfrm>
            <a:off x="2958432" y="248829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869202A-D4CF-8A44-97BA-1360A0BBD323}"/>
              </a:ext>
            </a:extLst>
          </p:cNvPr>
          <p:cNvSpPr/>
          <p:nvPr/>
        </p:nvSpPr>
        <p:spPr>
          <a:xfrm>
            <a:off x="2553569" y="248829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5D2EDAB2-0451-1C49-A437-A8FA7E37B288}"/>
              </a:ext>
            </a:extLst>
          </p:cNvPr>
          <p:cNvSpPr txBox="1"/>
          <p:nvPr/>
        </p:nvSpPr>
        <p:spPr>
          <a:xfrm>
            <a:off x="2553569" y="248829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94" name="object 12">
            <a:extLst>
              <a:ext uri="{FF2B5EF4-FFF2-40B4-BE49-F238E27FC236}">
                <a16:creationId xmlns:a16="http://schemas.microsoft.com/office/drawing/2014/main" id="{C5F484E8-8A5C-4749-A35B-17DD0C34F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73555"/>
              </p:ext>
            </p:extLst>
          </p:nvPr>
        </p:nvGraphicFramePr>
        <p:xfrm>
          <a:off x="3737565" y="248829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object 6">
            <a:extLst>
              <a:ext uri="{FF2B5EF4-FFF2-40B4-BE49-F238E27FC236}">
                <a16:creationId xmlns:a16="http://schemas.microsoft.com/office/drawing/2014/main" id="{3CF584CB-0E5E-D64A-B602-30526C192616}"/>
              </a:ext>
            </a:extLst>
          </p:cNvPr>
          <p:cNvSpPr/>
          <p:nvPr/>
        </p:nvSpPr>
        <p:spPr>
          <a:xfrm>
            <a:off x="2294845" y="300303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25395F34-1941-B146-94F5-8D69742340A8}"/>
              </a:ext>
            </a:extLst>
          </p:cNvPr>
          <p:cNvSpPr/>
          <p:nvPr/>
        </p:nvSpPr>
        <p:spPr>
          <a:xfrm>
            <a:off x="2444247" y="307923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7" name="object 8">
            <a:extLst>
              <a:ext uri="{FF2B5EF4-FFF2-40B4-BE49-F238E27FC236}">
                <a16:creationId xmlns:a16="http://schemas.microsoft.com/office/drawing/2014/main" id="{70AFF667-DD66-2941-B542-A830DCE14CC3}"/>
              </a:ext>
            </a:extLst>
          </p:cNvPr>
          <p:cNvSpPr/>
          <p:nvPr/>
        </p:nvSpPr>
        <p:spPr>
          <a:xfrm>
            <a:off x="2444247" y="307923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8" name="object 9">
            <a:extLst>
              <a:ext uri="{FF2B5EF4-FFF2-40B4-BE49-F238E27FC236}">
                <a16:creationId xmlns:a16="http://schemas.microsoft.com/office/drawing/2014/main" id="{98E29658-AE05-7041-8B36-4CF41FFCEF89}"/>
              </a:ext>
            </a:extLst>
          </p:cNvPr>
          <p:cNvSpPr txBox="1"/>
          <p:nvPr/>
        </p:nvSpPr>
        <p:spPr>
          <a:xfrm>
            <a:off x="2958432" y="317790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9" name="object 10">
            <a:extLst>
              <a:ext uri="{FF2B5EF4-FFF2-40B4-BE49-F238E27FC236}">
                <a16:creationId xmlns:a16="http://schemas.microsoft.com/office/drawing/2014/main" id="{E297DB33-889F-794F-B701-90466D000032}"/>
              </a:ext>
            </a:extLst>
          </p:cNvPr>
          <p:cNvSpPr/>
          <p:nvPr/>
        </p:nvSpPr>
        <p:spPr>
          <a:xfrm>
            <a:off x="2553569" y="317790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3BD226DD-5092-3848-9195-46B58067BF3A}"/>
              </a:ext>
            </a:extLst>
          </p:cNvPr>
          <p:cNvSpPr txBox="1"/>
          <p:nvPr/>
        </p:nvSpPr>
        <p:spPr>
          <a:xfrm>
            <a:off x="2553569" y="317790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1" name="object 12">
            <a:extLst>
              <a:ext uri="{FF2B5EF4-FFF2-40B4-BE49-F238E27FC236}">
                <a16:creationId xmlns:a16="http://schemas.microsoft.com/office/drawing/2014/main" id="{30962ABE-9F9B-0D47-9314-E34EA37A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59586"/>
              </p:ext>
            </p:extLst>
          </p:nvPr>
        </p:nvGraphicFramePr>
        <p:xfrm>
          <a:off x="3737565" y="317790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object 6">
            <a:extLst>
              <a:ext uri="{FF2B5EF4-FFF2-40B4-BE49-F238E27FC236}">
                <a16:creationId xmlns:a16="http://schemas.microsoft.com/office/drawing/2014/main" id="{1A24F5B2-EA5C-BA45-AE53-94B741256690}"/>
              </a:ext>
            </a:extLst>
          </p:cNvPr>
          <p:cNvSpPr/>
          <p:nvPr/>
        </p:nvSpPr>
        <p:spPr>
          <a:xfrm>
            <a:off x="2294845" y="4086262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3" name="object 7">
            <a:extLst>
              <a:ext uri="{FF2B5EF4-FFF2-40B4-BE49-F238E27FC236}">
                <a16:creationId xmlns:a16="http://schemas.microsoft.com/office/drawing/2014/main" id="{BFC92A5E-0CC9-A846-A2BC-20392F42BCD4}"/>
              </a:ext>
            </a:extLst>
          </p:cNvPr>
          <p:cNvSpPr/>
          <p:nvPr/>
        </p:nvSpPr>
        <p:spPr>
          <a:xfrm>
            <a:off x="2444247" y="4162462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4" name="object 8">
            <a:extLst>
              <a:ext uri="{FF2B5EF4-FFF2-40B4-BE49-F238E27FC236}">
                <a16:creationId xmlns:a16="http://schemas.microsoft.com/office/drawing/2014/main" id="{0808C0FF-78AC-F248-A008-EF8C5684DD03}"/>
              </a:ext>
            </a:extLst>
          </p:cNvPr>
          <p:cNvSpPr/>
          <p:nvPr/>
        </p:nvSpPr>
        <p:spPr>
          <a:xfrm>
            <a:off x="2444247" y="4162462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5" name="object 9">
            <a:extLst>
              <a:ext uri="{FF2B5EF4-FFF2-40B4-BE49-F238E27FC236}">
                <a16:creationId xmlns:a16="http://schemas.microsoft.com/office/drawing/2014/main" id="{8838EA59-FABC-5C4B-A90F-6A50F1CF3CD6}"/>
              </a:ext>
            </a:extLst>
          </p:cNvPr>
          <p:cNvSpPr txBox="1"/>
          <p:nvPr/>
        </p:nvSpPr>
        <p:spPr>
          <a:xfrm>
            <a:off x="2958432" y="4261128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0">
            <a:extLst>
              <a:ext uri="{FF2B5EF4-FFF2-40B4-BE49-F238E27FC236}">
                <a16:creationId xmlns:a16="http://schemas.microsoft.com/office/drawing/2014/main" id="{F78DA677-CA34-C946-A43D-A24F5758DCA6}"/>
              </a:ext>
            </a:extLst>
          </p:cNvPr>
          <p:cNvSpPr/>
          <p:nvPr/>
        </p:nvSpPr>
        <p:spPr>
          <a:xfrm>
            <a:off x="2553569" y="4261128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E43D6EFF-B66B-C14A-9401-E1062408D690}"/>
              </a:ext>
            </a:extLst>
          </p:cNvPr>
          <p:cNvSpPr txBox="1"/>
          <p:nvPr/>
        </p:nvSpPr>
        <p:spPr>
          <a:xfrm>
            <a:off x="2553569" y="4261128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8" name="object 12">
            <a:extLst>
              <a:ext uri="{FF2B5EF4-FFF2-40B4-BE49-F238E27FC236}">
                <a16:creationId xmlns:a16="http://schemas.microsoft.com/office/drawing/2014/main" id="{787E6ACF-78F2-7843-AAB9-A9A62CBC5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82905"/>
              </p:ext>
            </p:extLst>
          </p:nvPr>
        </p:nvGraphicFramePr>
        <p:xfrm>
          <a:off x="3737565" y="4261128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3C63438-14A6-E94B-AD8D-8986B15B3C23}"/>
              </a:ext>
            </a:extLst>
          </p:cNvPr>
          <p:cNvSpPr txBox="1"/>
          <p:nvPr/>
        </p:nvSpPr>
        <p:spPr>
          <a:xfrm>
            <a:off x="853731" y="2996759"/>
            <a:ext cx="106311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只有组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1FAB688-EB4D-D94A-8FC7-F484DA93DB9C}"/>
              </a:ext>
            </a:extLst>
          </p:cNvPr>
          <p:cNvSpPr txBox="1"/>
          <p:nvPr/>
        </p:nvSpPr>
        <p:spPr>
          <a:xfrm>
            <a:off x="763453" y="868571"/>
            <a:ext cx="277479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fully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Associate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0" name="Rectangle 127">
            <a:extLst>
              <a:ext uri="{FF2B5EF4-FFF2-40B4-BE49-F238E27FC236}">
                <a16:creationId xmlns:a16="http://schemas.microsoft.com/office/drawing/2014/main" id="{36F7059A-152D-6341-B30A-779197D2B5D5}"/>
              </a:ext>
            </a:extLst>
          </p:cNvPr>
          <p:cNvSpPr/>
          <p:nvPr/>
        </p:nvSpPr>
        <p:spPr bwMode="auto">
          <a:xfrm>
            <a:off x="7325840" y="1771416"/>
            <a:ext cx="1752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12" name="Rectangle 129">
            <a:extLst>
              <a:ext uri="{FF2B5EF4-FFF2-40B4-BE49-F238E27FC236}">
                <a16:creationId xmlns:a16="http://schemas.microsoft.com/office/drawing/2014/main" id="{F4EF670C-8F44-0D49-A85B-87B26202995A}"/>
              </a:ext>
            </a:extLst>
          </p:cNvPr>
          <p:cNvSpPr/>
          <p:nvPr/>
        </p:nvSpPr>
        <p:spPr bwMode="auto">
          <a:xfrm>
            <a:off x="9078440" y="1771416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13" name="TextBox 130">
            <a:extLst>
              <a:ext uri="{FF2B5EF4-FFF2-40B4-BE49-F238E27FC236}">
                <a16:creationId xmlns:a16="http://schemas.microsoft.com/office/drawing/2014/main" id="{8ECB99B2-D177-F847-9EDB-9E99399CBAC5}"/>
              </a:ext>
            </a:extLst>
          </p:cNvPr>
          <p:cNvSpPr txBox="1"/>
          <p:nvPr/>
        </p:nvSpPr>
        <p:spPr>
          <a:xfrm>
            <a:off x="7236762" y="1431454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BD467111-5605-0F48-8C80-205E1DB0126D}"/>
              </a:ext>
            </a:extLst>
          </p:cNvPr>
          <p:cNvCxnSpPr>
            <a:stCxn id="110" idx="2"/>
            <a:endCxn id="105" idx="0"/>
          </p:cNvCxnSpPr>
          <p:nvPr/>
        </p:nvCxnSpPr>
        <p:spPr bwMode="auto">
          <a:xfrm rot="5400000">
            <a:off x="4625953" y="684941"/>
            <a:ext cx="2218864" cy="4933510"/>
          </a:xfrm>
          <a:prstGeom prst="bentConnector3">
            <a:avLst>
              <a:gd name="adj1" fmla="val 872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E06528A4-E4D0-0545-B63D-0CDD29697FD0}"/>
              </a:ext>
            </a:extLst>
          </p:cNvPr>
          <p:cNvCxnSpPr>
            <a:stCxn id="110" idx="2"/>
            <a:endCxn id="91" idx="0"/>
          </p:cNvCxnSpPr>
          <p:nvPr/>
        </p:nvCxnSpPr>
        <p:spPr bwMode="auto">
          <a:xfrm rot="5400000">
            <a:off x="5512371" y="-201477"/>
            <a:ext cx="446028" cy="49335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750C4110-0C12-3A45-9B4D-B7F5190D43FB}"/>
              </a:ext>
            </a:extLst>
          </p:cNvPr>
          <p:cNvCxnSpPr>
            <a:stCxn id="110" idx="2"/>
            <a:endCxn id="98" idx="0"/>
          </p:cNvCxnSpPr>
          <p:nvPr/>
        </p:nvCxnSpPr>
        <p:spPr bwMode="auto">
          <a:xfrm rot="5400000">
            <a:off x="5167566" y="143328"/>
            <a:ext cx="1135638" cy="4933510"/>
          </a:xfrm>
          <a:prstGeom prst="bentConnector3">
            <a:avLst>
              <a:gd name="adj1" fmla="val 806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6C661C7B-2A82-AD48-AD3E-1173B85434F4}"/>
              </a:ext>
            </a:extLst>
          </p:cNvPr>
          <p:cNvCxnSpPr>
            <a:stCxn id="110" idx="2"/>
            <a:endCxn id="23" idx="2"/>
          </p:cNvCxnSpPr>
          <p:nvPr/>
        </p:nvCxnSpPr>
        <p:spPr bwMode="auto">
          <a:xfrm rot="5400000" flipH="1">
            <a:off x="5729846" y="-430029"/>
            <a:ext cx="11077" cy="4933510"/>
          </a:xfrm>
          <a:prstGeom prst="bentConnector3">
            <a:avLst>
              <a:gd name="adj1" fmla="val -20637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BA3E4-8B2D-EC40-840D-01AA07C99595}"/>
              </a:ext>
            </a:extLst>
          </p:cNvPr>
          <p:cNvSpPr txBox="1"/>
          <p:nvPr/>
        </p:nvSpPr>
        <p:spPr>
          <a:xfrm>
            <a:off x="8352622" y="3071675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多路同时比较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FDF1C2-89AF-034A-B121-41E43A9D8B70}"/>
              </a:ext>
            </a:extLst>
          </p:cNvPr>
          <p:cNvSpPr txBox="1"/>
          <p:nvPr/>
        </p:nvSpPr>
        <p:spPr>
          <a:xfrm>
            <a:off x="2933917" y="5637190"/>
            <a:ext cx="632416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bits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的比较器阵列，贼快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!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贼贵！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9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全相联高速缓存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7B5C113-E288-F14B-85A6-A2B50709FB30}"/>
              </a:ext>
            </a:extLst>
          </p:cNvPr>
          <p:cNvSpPr/>
          <p:nvPr/>
        </p:nvSpPr>
        <p:spPr>
          <a:xfrm flipV="1">
            <a:off x="2599645" y="3833077"/>
            <a:ext cx="3166922" cy="45719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8680458-F9CF-AF44-BCB6-F5A80EDB82F7}"/>
              </a:ext>
            </a:extLst>
          </p:cNvPr>
          <p:cNvSpPr/>
          <p:nvPr/>
        </p:nvSpPr>
        <p:spPr>
          <a:xfrm>
            <a:off x="2294845" y="159279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451F28CE-DA80-954F-97C5-C3598C65C3F8}"/>
              </a:ext>
            </a:extLst>
          </p:cNvPr>
          <p:cNvSpPr/>
          <p:nvPr/>
        </p:nvSpPr>
        <p:spPr>
          <a:xfrm>
            <a:off x="2444247" y="166899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98CE5CD6-7F46-AE42-A419-68ED9B41A314}"/>
              </a:ext>
            </a:extLst>
          </p:cNvPr>
          <p:cNvSpPr/>
          <p:nvPr/>
        </p:nvSpPr>
        <p:spPr>
          <a:xfrm>
            <a:off x="2444247" y="166899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60A6E16F-BB67-8C45-8108-28CCA923014C}"/>
              </a:ext>
            </a:extLst>
          </p:cNvPr>
          <p:cNvSpPr txBox="1"/>
          <p:nvPr/>
        </p:nvSpPr>
        <p:spPr>
          <a:xfrm>
            <a:off x="2958432" y="176766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B3B6CC2-AF2D-8E45-A8C2-0B52B91BE3EF}"/>
              </a:ext>
            </a:extLst>
          </p:cNvPr>
          <p:cNvSpPr/>
          <p:nvPr/>
        </p:nvSpPr>
        <p:spPr>
          <a:xfrm>
            <a:off x="2553569" y="176766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180A946-EFEA-A44F-B966-75776AD9E5BD}"/>
              </a:ext>
            </a:extLst>
          </p:cNvPr>
          <p:cNvSpPr txBox="1"/>
          <p:nvPr/>
        </p:nvSpPr>
        <p:spPr>
          <a:xfrm>
            <a:off x="2553569" y="176766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7414ED0E-312B-674B-B7F7-17A292A187D7}"/>
              </a:ext>
            </a:extLst>
          </p:cNvPr>
          <p:cNvGraphicFramePr>
            <a:graphicFrameLocks noGrp="1"/>
          </p:cNvGraphicFramePr>
          <p:nvPr/>
        </p:nvGraphicFramePr>
        <p:xfrm>
          <a:off x="3737565" y="176766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object 61">
            <a:extLst>
              <a:ext uri="{FF2B5EF4-FFF2-40B4-BE49-F238E27FC236}">
                <a16:creationId xmlns:a16="http://schemas.microsoft.com/office/drawing/2014/main" id="{FB535274-F5EE-7143-B026-DBEB04E3F0A5}"/>
              </a:ext>
            </a:extLst>
          </p:cNvPr>
          <p:cNvSpPr/>
          <p:nvPr/>
        </p:nvSpPr>
        <p:spPr>
          <a:xfrm>
            <a:off x="1991544" y="1592796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8" name="object 6">
            <a:extLst>
              <a:ext uri="{FF2B5EF4-FFF2-40B4-BE49-F238E27FC236}">
                <a16:creationId xmlns:a16="http://schemas.microsoft.com/office/drawing/2014/main" id="{96E66E35-08FA-8F4F-9B3D-7C9E55AE3112}"/>
              </a:ext>
            </a:extLst>
          </p:cNvPr>
          <p:cNvSpPr/>
          <p:nvPr/>
        </p:nvSpPr>
        <p:spPr>
          <a:xfrm>
            <a:off x="2294845" y="231342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9" name="object 7">
            <a:extLst>
              <a:ext uri="{FF2B5EF4-FFF2-40B4-BE49-F238E27FC236}">
                <a16:creationId xmlns:a16="http://schemas.microsoft.com/office/drawing/2014/main" id="{6E70DD0F-90D0-5949-8648-8BAF0495E671}"/>
              </a:ext>
            </a:extLst>
          </p:cNvPr>
          <p:cNvSpPr/>
          <p:nvPr/>
        </p:nvSpPr>
        <p:spPr>
          <a:xfrm>
            <a:off x="2444247" y="238962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F0C53BAB-1C7D-BE42-9F91-BDDE6C250C60}"/>
              </a:ext>
            </a:extLst>
          </p:cNvPr>
          <p:cNvSpPr/>
          <p:nvPr/>
        </p:nvSpPr>
        <p:spPr>
          <a:xfrm>
            <a:off x="2444247" y="238962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052A3695-9780-6B4B-A8E6-A4AC4DAD9D31}"/>
              </a:ext>
            </a:extLst>
          </p:cNvPr>
          <p:cNvSpPr txBox="1"/>
          <p:nvPr/>
        </p:nvSpPr>
        <p:spPr>
          <a:xfrm>
            <a:off x="2958432" y="248829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869202A-D4CF-8A44-97BA-1360A0BBD323}"/>
              </a:ext>
            </a:extLst>
          </p:cNvPr>
          <p:cNvSpPr/>
          <p:nvPr/>
        </p:nvSpPr>
        <p:spPr>
          <a:xfrm>
            <a:off x="2553569" y="248829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5D2EDAB2-0451-1C49-A437-A8FA7E37B288}"/>
              </a:ext>
            </a:extLst>
          </p:cNvPr>
          <p:cNvSpPr txBox="1"/>
          <p:nvPr/>
        </p:nvSpPr>
        <p:spPr>
          <a:xfrm>
            <a:off x="2553569" y="248829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94" name="object 12">
            <a:extLst>
              <a:ext uri="{FF2B5EF4-FFF2-40B4-BE49-F238E27FC236}">
                <a16:creationId xmlns:a16="http://schemas.microsoft.com/office/drawing/2014/main" id="{C5F484E8-8A5C-4749-A35B-17DD0C34FE43}"/>
              </a:ext>
            </a:extLst>
          </p:cNvPr>
          <p:cNvGraphicFramePr>
            <a:graphicFrameLocks noGrp="1"/>
          </p:cNvGraphicFramePr>
          <p:nvPr/>
        </p:nvGraphicFramePr>
        <p:xfrm>
          <a:off x="3737565" y="248829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object 6">
            <a:extLst>
              <a:ext uri="{FF2B5EF4-FFF2-40B4-BE49-F238E27FC236}">
                <a16:creationId xmlns:a16="http://schemas.microsoft.com/office/drawing/2014/main" id="{3CF584CB-0E5E-D64A-B602-30526C192616}"/>
              </a:ext>
            </a:extLst>
          </p:cNvPr>
          <p:cNvSpPr/>
          <p:nvPr/>
        </p:nvSpPr>
        <p:spPr>
          <a:xfrm>
            <a:off x="2294845" y="3003036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25395F34-1941-B146-94F5-8D69742340A8}"/>
              </a:ext>
            </a:extLst>
          </p:cNvPr>
          <p:cNvSpPr/>
          <p:nvPr/>
        </p:nvSpPr>
        <p:spPr>
          <a:xfrm>
            <a:off x="2444247" y="307923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7" name="object 8">
            <a:extLst>
              <a:ext uri="{FF2B5EF4-FFF2-40B4-BE49-F238E27FC236}">
                <a16:creationId xmlns:a16="http://schemas.microsoft.com/office/drawing/2014/main" id="{70AFF667-DD66-2941-B542-A830DCE14CC3}"/>
              </a:ext>
            </a:extLst>
          </p:cNvPr>
          <p:cNvSpPr/>
          <p:nvPr/>
        </p:nvSpPr>
        <p:spPr>
          <a:xfrm>
            <a:off x="2444247" y="3079236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8" name="object 9">
            <a:extLst>
              <a:ext uri="{FF2B5EF4-FFF2-40B4-BE49-F238E27FC236}">
                <a16:creationId xmlns:a16="http://schemas.microsoft.com/office/drawing/2014/main" id="{98E29658-AE05-7041-8B36-4CF41FFCEF89}"/>
              </a:ext>
            </a:extLst>
          </p:cNvPr>
          <p:cNvSpPr txBox="1"/>
          <p:nvPr/>
        </p:nvSpPr>
        <p:spPr>
          <a:xfrm>
            <a:off x="2958432" y="3177902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9" name="object 10">
            <a:extLst>
              <a:ext uri="{FF2B5EF4-FFF2-40B4-BE49-F238E27FC236}">
                <a16:creationId xmlns:a16="http://schemas.microsoft.com/office/drawing/2014/main" id="{E297DB33-889F-794F-B701-90466D000032}"/>
              </a:ext>
            </a:extLst>
          </p:cNvPr>
          <p:cNvSpPr/>
          <p:nvPr/>
        </p:nvSpPr>
        <p:spPr>
          <a:xfrm>
            <a:off x="2553569" y="3177902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3BD226DD-5092-3848-9195-46B58067BF3A}"/>
              </a:ext>
            </a:extLst>
          </p:cNvPr>
          <p:cNvSpPr txBox="1"/>
          <p:nvPr/>
        </p:nvSpPr>
        <p:spPr>
          <a:xfrm>
            <a:off x="2553569" y="3177902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1" name="object 12">
            <a:extLst>
              <a:ext uri="{FF2B5EF4-FFF2-40B4-BE49-F238E27FC236}">
                <a16:creationId xmlns:a16="http://schemas.microsoft.com/office/drawing/2014/main" id="{30962ABE-9F9B-0D47-9314-E34EA37AB23B}"/>
              </a:ext>
            </a:extLst>
          </p:cNvPr>
          <p:cNvGraphicFramePr>
            <a:graphicFrameLocks noGrp="1"/>
          </p:cNvGraphicFramePr>
          <p:nvPr/>
        </p:nvGraphicFramePr>
        <p:xfrm>
          <a:off x="3737565" y="3177902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object 6">
            <a:extLst>
              <a:ext uri="{FF2B5EF4-FFF2-40B4-BE49-F238E27FC236}">
                <a16:creationId xmlns:a16="http://schemas.microsoft.com/office/drawing/2014/main" id="{1A24F5B2-EA5C-BA45-AE53-94B741256690}"/>
              </a:ext>
            </a:extLst>
          </p:cNvPr>
          <p:cNvSpPr/>
          <p:nvPr/>
        </p:nvSpPr>
        <p:spPr>
          <a:xfrm>
            <a:off x="2294845" y="4086262"/>
            <a:ext cx="3623729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3" name="object 7">
            <a:extLst>
              <a:ext uri="{FF2B5EF4-FFF2-40B4-BE49-F238E27FC236}">
                <a16:creationId xmlns:a16="http://schemas.microsoft.com/office/drawing/2014/main" id="{BFC92A5E-0CC9-A846-A2BC-20392F42BCD4}"/>
              </a:ext>
            </a:extLst>
          </p:cNvPr>
          <p:cNvSpPr/>
          <p:nvPr/>
        </p:nvSpPr>
        <p:spPr>
          <a:xfrm>
            <a:off x="2444247" y="4162462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4" name="object 8">
            <a:extLst>
              <a:ext uri="{FF2B5EF4-FFF2-40B4-BE49-F238E27FC236}">
                <a16:creationId xmlns:a16="http://schemas.microsoft.com/office/drawing/2014/main" id="{0808C0FF-78AC-F248-A008-EF8C5684DD03}"/>
              </a:ext>
            </a:extLst>
          </p:cNvPr>
          <p:cNvSpPr/>
          <p:nvPr/>
        </p:nvSpPr>
        <p:spPr>
          <a:xfrm>
            <a:off x="2444247" y="4162462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5" name="object 9">
            <a:extLst>
              <a:ext uri="{FF2B5EF4-FFF2-40B4-BE49-F238E27FC236}">
                <a16:creationId xmlns:a16="http://schemas.microsoft.com/office/drawing/2014/main" id="{8838EA59-FABC-5C4B-A90F-6A50F1CF3CD6}"/>
              </a:ext>
            </a:extLst>
          </p:cNvPr>
          <p:cNvSpPr txBox="1"/>
          <p:nvPr/>
        </p:nvSpPr>
        <p:spPr>
          <a:xfrm>
            <a:off x="2958432" y="4261128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0">
            <a:extLst>
              <a:ext uri="{FF2B5EF4-FFF2-40B4-BE49-F238E27FC236}">
                <a16:creationId xmlns:a16="http://schemas.microsoft.com/office/drawing/2014/main" id="{F78DA677-CA34-C946-A43D-A24F5758DCA6}"/>
              </a:ext>
            </a:extLst>
          </p:cNvPr>
          <p:cNvSpPr/>
          <p:nvPr/>
        </p:nvSpPr>
        <p:spPr>
          <a:xfrm>
            <a:off x="2553569" y="4261128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E43D6EFF-B66B-C14A-9401-E1062408D690}"/>
              </a:ext>
            </a:extLst>
          </p:cNvPr>
          <p:cNvSpPr txBox="1"/>
          <p:nvPr/>
        </p:nvSpPr>
        <p:spPr>
          <a:xfrm>
            <a:off x="2553569" y="4261128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8" name="object 12">
            <a:extLst>
              <a:ext uri="{FF2B5EF4-FFF2-40B4-BE49-F238E27FC236}">
                <a16:creationId xmlns:a16="http://schemas.microsoft.com/office/drawing/2014/main" id="{787E6ACF-78F2-7843-AAB9-A9A62CBC5630}"/>
              </a:ext>
            </a:extLst>
          </p:cNvPr>
          <p:cNvGraphicFramePr>
            <a:graphicFrameLocks noGrp="1"/>
          </p:cNvGraphicFramePr>
          <p:nvPr/>
        </p:nvGraphicFramePr>
        <p:xfrm>
          <a:off x="3737565" y="4261128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3C63438-14A6-E94B-AD8D-8986B15B3C23}"/>
              </a:ext>
            </a:extLst>
          </p:cNvPr>
          <p:cNvSpPr txBox="1"/>
          <p:nvPr/>
        </p:nvSpPr>
        <p:spPr>
          <a:xfrm>
            <a:off x="853731" y="2996759"/>
            <a:ext cx="106311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只有组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1FAB688-EB4D-D94A-8FC7-F484DA93DB9C}"/>
              </a:ext>
            </a:extLst>
          </p:cNvPr>
          <p:cNvSpPr txBox="1"/>
          <p:nvPr/>
        </p:nvSpPr>
        <p:spPr>
          <a:xfrm>
            <a:off x="763453" y="868571"/>
            <a:ext cx="277479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fully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Associate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0" name="Rectangle 127">
            <a:extLst>
              <a:ext uri="{FF2B5EF4-FFF2-40B4-BE49-F238E27FC236}">
                <a16:creationId xmlns:a16="http://schemas.microsoft.com/office/drawing/2014/main" id="{36F7059A-152D-6341-B30A-779197D2B5D5}"/>
              </a:ext>
            </a:extLst>
          </p:cNvPr>
          <p:cNvSpPr/>
          <p:nvPr/>
        </p:nvSpPr>
        <p:spPr bwMode="auto">
          <a:xfrm>
            <a:off x="7325840" y="1771416"/>
            <a:ext cx="1752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12" name="Rectangle 129">
            <a:extLst>
              <a:ext uri="{FF2B5EF4-FFF2-40B4-BE49-F238E27FC236}">
                <a16:creationId xmlns:a16="http://schemas.microsoft.com/office/drawing/2014/main" id="{F4EF670C-8F44-0D49-A85B-87B26202995A}"/>
              </a:ext>
            </a:extLst>
          </p:cNvPr>
          <p:cNvSpPr/>
          <p:nvPr/>
        </p:nvSpPr>
        <p:spPr bwMode="auto">
          <a:xfrm>
            <a:off x="9078440" y="1771416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13" name="TextBox 130">
            <a:extLst>
              <a:ext uri="{FF2B5EF4-FFF2-40B4-BE49-F238E27FC236}">
                <a16:creationId xmlns:a16="http://schemas.microsoft.com/office/drawing/2014/main" id="{8ECB99B2-D177-F847-9EDB-9E99399CBAC5}"/>
              </a:ext>
            </a:extLst>
          </p:cNvPr>
          <p:cNvSpPr txBox="1"/>
          <p:nvPr/>
        </p:nvSpPr>
        <p:spPr>
          <a:xfrm>
            <a:off x="7236762" y="1431454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BD467111-5605-0F48-8C80-205E1DB0126D}"/>
              </a:ext>
            </a:extLst>
          </p:cNvPr>
          <p:cNvCxnSpPr>
            <a:stCxn id="110" idx="2"/>
            <a:endCxn id="105" idx="0"/>
          </p:cNvCxnSpPr>
          <p:nvPr/>
        </p:nvCxnSpPr>
        <p:spPr bwMode="auto">
          <a:xfrm rot="5400000">
            <a:off x="4625953" y="684941"/>
            <a:ext cx="2218864" cy="4933510"/>
          </a:xfrm>
          <a:prstGeom prst="bentConnector3">
            <a:avLst>
              <a:gd name="adj1" fmla="val 872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E06528A4-E4D0-0545-B63D-0CDD29697FD0}"/>
              </a:ext>
            </a:extLst>
          </p:cNvPr>
          <p:cNvCxnSpPr>
            <a:stCxn id="110" idx="2"/>
            <a:endCxn id="91" idx="0"/>
          </p:cNvCxnSpPr>
          <p:nvPr/>
        </p:nvCxnSpPr>
        <p:spPr bwMode="auto">
          <a:xfrm rot="5400000">
            <a:off x="5512371" y="-201477"/>
            <a:ext cx="446028" cy="49335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750C4110-0C12-3A45-9B4D-B7F5190D43FB}"/>
              </a:ext>
            </a:extLst>
          </p:cNvPr>
          <p:cNvCxnSpPr>
            <a:stCxn id="110" idx="2"/>
            <a:endCxn id="98" idx="0"/>
          </p:cNvCxnSpPr>
          <p:nvPr/>
        </p:nvCxnSpPr>
        <p:spPr bwMode="auto">
          <a:xfrm rot="5400000">
            <a:off x="5167566" y="143328"/>
            <a:ext cx="1135638" cy="4933510"/>
          </a:xfrm>
          <a:prstGeom prst="bentConnector3">
            <a:avLst>
              <a:gd name="adj1" fmla="val 806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6C661C7B-2A82-AD48-AD3E-1173B85434F4}"/>
              </a:ext>
            </a:extLst>
          </p:cNvPr>
          <p:cNvCxnSpPr>
            <a:stCxn id="110" idx="2"/>
            <a:endCxn id="23" idx="2"/>
          </p:cNvCxnSpPr>
          <p:nvPr/>
        </p:nvCxnSpPr>
        <p:spPr bwMode="auto">
          <a:xfrm rot="5400000" flipH="1">
            <a:off x="5729846" y="-430029"/>
            <a:ext cx="11077" cy="4933510"/>
          </a:xfrm>
          <a:prstGeom prst="bentConnector3">
            <a:avLst>
              <a:gd name="adj1" fmla="val -20637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BA3E4-8B2D-EC40-840D-01AA07C99595}"/>
              </a:ext>
            </a:extLst>
          </p:cNvPr>
          <p:cNvSpPr txBox="1"/>
          <p:nvPr/>
        </p:nvSpPr>
        <p:spPr>
          <a:xfrm>
            <a:off x="8352622" y="3071675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多路同时比较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FDF1C2-89AF-034A-B121-41E43A9D8B70}"/>
              </a:ext>
            </a:extLst>
          </p:cNvPr>
          <p:cNvSpPr txBox="1"/>
          <p:nvPr/>
        </p:nvSpPr>
        <p:spPr>
          <a:xfrm>
            <a:off x="2933917" y="5637190"/>
            <a:ext cx="632416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bits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的比较器阵列，贼快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!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贼贵！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3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482788" y="3075057"/>
            <a:ext cx="922642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高速缓存性能评价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7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性能评价指标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FDF1C2-89AF-034A-B121-41E43A9D8B70}"/>
              </a:ext>
            </a:extLst>
          </p:cNvPr>
          <p:cNvSpPr txBox="1"/>
          <p:nvPr/>
        </p:nvSpPr>
        <p:spPr>
          <a:xfrm>
            <a:off x="983432" y="1016732"/>
            <a:ext cx="1467068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命中率 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不命中率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9B226F9-DD3B-074A-ABB1-F074E6A4EE50}"/>
              </a:ext>
            </a:extLst>
          </p:cNvPr>
          <p:cNvSpPr txBox="1"/>
          <p:nvPr/>
        </p:nvSpPr>
        <p:spPr>
          <a:xfrm>
            <a:off x="2243572" y="2390588"/>
            <a:ext cx="39366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altLang="zh-CN" b="1" dirty="0">
                <a:latin typeface="Courier" pitchFamily="2" charset="0"/>
              </a:rPr>
              <a:t>misses / accesses</a:t>
            </a:r>
            <a:endParaRPr lang="zh-CN" altLang="en-US" b="1" dirty="0">
              <a:latin typeface="Courier" pitchFamily="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8FBAD62-2AEC-AC4B-86F8-D5A9935341DC}"/>
              </a:ext>
            </a:extLst>
          </p:cNvPr>
          <p:cNvSpPr txBox="1"/>
          <p:nvPr/>
        </p:nvSpPr>
        <p:spPr>
          <a:xfrm>
            <a:off x="2363905" y="1150920"/>
            <a:ext cx="39366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altLang="zh-CN" b="1" dirty="0">
                <a:latin typeface="Courier" pitchFamily="2" charset="0"/>
              </a:rPr>
              <a:t>hits / accesses</a:t>
            </a:r>
            <a:endParaRPr lang="zh-CN" altLang="en-US" b="1" dirty="0">
              <a:latin typeface="Courier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61F964-E132-BC4C-AD1F-FCE06B1E7503}"/>
              </a:ext>
            </a:extLst>
          </p:cNvPr>
          <p:cNvSpPr txBox="1"/>
          <p:nvPr/>
        </p:nvSpPr>
        <p:spPr>
          <a:xfrm>
            <a:off x="5807968" y="2390588"/>
            <a:ext cx="42124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/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典型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值：</a:t>
            </a:r>
            <a:r>
              <a:rPr lang="en-GB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3-10%</a:t>
            </a:r>
            <a:r>
              <a:rPr lang="en-GB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L1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F5093B-A59C-3B42-A2A4-914618B646F3}"/>
              </a:ext>
            </a:extLst>
          </p:cNvPr>
          <p:cNvSpPr txBox="1"/>
          <p:nvPr/>
        </p:nvSpPr>
        <p:spPr>
          <a:xfrm>
            <a:off x="771034" y="3868470"/>
            <a:ext cx="1891864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>
                    <a:alpha val="50111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命中时间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>
                  <a:alpha val="50111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不命中惩罚 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93B51A-7C3C-3A45-88C1-4E7D2CD55F3F}"/>
              </a:ext>
            </a:extLst>
          </p:cNvPr>
          <p:cNvSpPr txBox="1"/>
          <p:nvPr/>
        </p:nvSpPr>
        <p:spPr>
          <a:xfrm>
            <a:off x="2135560" y="3911587"/>
            <a:ext cx="620485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 algn="l"/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典型值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GB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clock cycles for L1</a:t>
            </a:r>
          </a:p>
          <a:p>
            <a:pPr lvl="2"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GB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clock cycles for L2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B7BC62-E793-5A48-A83F-82EDD9EB0F20}"/>
              </a:ext>
            </a:extLst>
          </p:cNvPr>
          <p:cNvSpPr txBox="1"/>
          <p:nvPr/>
        </p:nvSpPr>
        <p:spPr>
          <a:xfrm>
            <a:off x="2135560" y="5286707"/>
            <a:ext cx="86409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 algn="l"/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典型值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50-200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clock cycles for main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97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性能评价指标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6B745F-C1B4-3D43-944B-9A88CE0A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160748"/>
            <a:ext cx="9623561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命中和不命中差异巨大</a:t>
            </a: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buNone/>
              <a:defRPr/>
            </a:pP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100x, if just L1 and main memory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你相信</a:t>
            </a:r>
            <a:r>
              <a:rPr lang="en-US" b="1" kern="0" dirty="0">
                <a:solidFill>
                  <a:srgbClr val="6B0874"/>
                </a:solidFill>
              </a:rPr>
              <a:t> 99% </a:t>
            </a:r>
            <a:r>
              <a:rPr lang="en-US" b="1" kern="0" dirty="0" err="1">
                <a:solidFill>
                  <a:srgbClr val="6B0874"/>
                </a:solidFill>
              </a:rPr>
              <a:t>命中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 err="1">
                <a:solidFill>
                  <a:srgbClr val="6B0874"/>
                </a:solidFill>
              </a:rPr>
              <a:t>比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</a:rPr>
              <a:t>97%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 err="1">
                <a:solidFill>
                  <a:srgbClr val="6B0874"/>
                </a:solidFill>
              </a:rPr>
              <a:t>命中</a:t>
            </a:r>
            <a:r>
              <a:rPr lang="zh-CN" altLang="en-US" b="1" kern="0" dirty="0">
                <a:solidFill>
                  <a:srgbClr val="6B0874"/>
                </a:solidFill>
              </a:rPr>
              <a:t>，</a:t>
            </a:r>
            <a:r>
              <a:rPr lang="en-US" b="1" kern="0" dirty="0" err="1">
                <a:solidFill>
                  <a:srgbClr val="6B0874"/>
                </a:solidFill>
              </a:rPr>
              <a:t>好两倍么</a:t>
            </a:r>
            <a:r>
              <a:rPr lang="en-US" b="1" kern="0" dirty="0">
                <a:solidFill>
                  <a:srgbClr val="6B0874"/>
                </a:solidFill>
              </a:rPr>
              <a:t>?</a:t>
            </a:r>
          </a:p>
          <a:p>
            <a:pPr marL="457200" lvl="1" indent="0" eaLnBrk="1" hangingPunct="1">
              <a:buNone/>
              <a:defRPr/>
            </a:pP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Consider: </a:t>
            </a:r>
            <a:b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 hit time of 1 cycle</a:t>
            </a:r>
            <a:b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miss penalty of 100 cycles</a:t>
            </a:r>
          </a:p>
          <a:p>
            <a:pPr marL="457200" lvl="1" indent="0">
              <a:buNone/>
              <a:defRPr/>
            </a:pPr>
            <a:endParaRPr lang="en-US" sz="18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  <a:defRPr/>
            </a:pP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 access time:</a:t>
            </a:r>
          </a:p>
          <a:p>
            <a:pPr marL="457200" lvl="1" indent="0" eaLnBrk="1" hangingPunct="1">
              <a:buNone/>
              <a:defRPr/>
            </a:pP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97% hits:  1 cycle + 0.03 * 100 cycles =</a:t>
            </a:r>
            <a:r>
              <a:rPr lang="en-US" sz="1800" kern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cycles</a:t>
            </a:r>
          </a:p>
          <a:p>
            <a:pPr marL="457200" lvl="1" indent="0" eaLnBrk="1" hangingPunct="1">
              <a:buNone/>
              <a:defRPr/>
            </a:pPr>
            <a:r>
              <a:rPr 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99% hits:  1 cycle + 0.01 * 100 cycles = </a:t>
            </a:r>
            <a:r>
              <a:rPr lang="en-US" sz="1800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 cycles</a:t>
            </a:r>
          </a:p>
          <a:p>
            <a:pPr marL="457200" lvl="1" indent="0" eaLnBrk="1" hangingPunct="1">
              <a:buNone/>
              <a:defRPr/>
            </a:pPr>
            <a:endParaRPr lang="en-US" sz="1600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b="1" kern="0" dirty="0">
                <a:solidFill>
                  <a:srgbClr val="6B0874"/>
                </a:solidFill>
              </a:rPr>
              <a:t>This is why “miss rate” is used instead of “hit rate”</a:t>
            </a:r>
            <a:endParaRPr lang="en-US" sz="1800" b="1" kern="0" dirty="0">
              <a:solidFill>
                <a:srgbClr val="6B0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什么影响命中率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6B745F-C1B4-3D43-944B-9A88CE0A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088740"/>
            <a:ext cx="9623561" cy="52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缓存大小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C=S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×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E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×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B</a:t>
            </a: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buNone/>
              <a:defRPr/>
            </a:pP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道理上，</a:t>
            </a:r>
            <a:r>
              <a:rPr lang="en-US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越大，命中概率越高</a:t>
            </a:r>
            <a:endParaRPr lang="en-US" sz="18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块</a:t>
            </a:r>
            <a:r>
              <a:rPr lang="en-US" altLang="zh-CN" b="1" kern="0" dirty="0" err="1">
                <a:solidFill>
                  <a:srgbClr val="6B0874"/>
                </a:solidFill>
              </a:rPr>
              <a:t>大小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B</a:t>
            </a:r>
          </a:p>
          <a:p>
            <a:pPr marL="0" indent="0">
              <a:buNone/>
              <a:defRPr/>
            </a:pPr>
            <a:r>
              <a:rPr lang="zh-CN" altLang="en-US" sz="1800" kern="0" dirty="0"/>
              <a:t>   块大：提供了更好的空间局部性；</a:t>
            </a:r>
            <a:r>
              <a:rPr lang="en-US" altLang="zh-CN" sz="1800" kern="0" dirty="0"/>
              <a:t>C</a:t>
            </a:r>
            <a:r>
              <a:rPr lang="zh-CN" altLang="en-US" sz="1800" kern="0" dirty="0"/>
              <a:t>一定的话，</a:t>
            </a:r>
            <a:r>
              <a:rPr lang="en-US" altLang="zh-CN" sz="1800" kern="0" dirty="0"/>
              <a:t>E</a:t>
            </a:r>
            <a:r>
              <a:rPr lang="zh-CN" altLang="en-US" sz="1800" kern="0" dirty="0"/>
              <a:t>减少损失了时间局部性；不命中惩罚更大。</a:t>
            </a:r>
            <a:endParaRPr lang="en-US" altLang="zh-CN" sz="1800" kern="0" dirty="0"/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相联度 （</a:t>
            </a:r>
            <a:r>
              <a:rPr lang="en-US" altLang="zh-CN" b="1" kern="0" dirty="0">
                <a:solidFill>
                  <a:srgbClr val="6B0874"/>
                </a:solidFill>
              </a:rPr>
              <a:t>1≤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E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≤</a:t>
            </a:r>
            <a:r>
              <a:rPr lang="zh-CN" altLang="en-US" b="1" kern="0" dirty="0">
                <a:solidFill>
                  <a:srgbClr val="6B0874"/>
                </a:solidFill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</a:rPr>
              <a:t>C/B</a:t>
            </a:r>
            <a:r>
              <a:rPr lang="zh-CN" altLang="en-US" b="1" kern="0" dirty="0">
                <a:solidFill>
                  <a:srgbClr val="6B0874"/>
                </a:solidFill>
              </a:rPr>
              <a:t>，</a:t>
            </a:r>
            <a:r>
              <a:rPr lang="en-US" altLang="zh-CN" b="1" kern="0" dirty="0">
                <a:solidFill>
                  <a:srgbClr val="6B0874"/>
                </a:solidFill>
              </a:rPr>
              <a:t>E</a:t>
            </a:r>
            <a:r>
              <a:rPr lang="zh-CN" altLang="en-US" b="1" kern="0" dirty="0">
                <a:solidFill>
                  <a:srgbClr val="6B0874"/>
                </a:solidFill>
              </a:rPr>
              <a:t>越大关联度越高</a:t>
            </a:r>
            <a:r>
              <a:rPr lang="en-US" altLang="zh-CN" b="1" kern="0" dirty="0">
                <a:solidFill>
                  <a:srgbClr val="6B0874"/>
                </a:solidFill>
              </a:rPr>
              <a:t>)</a:t>
            </a: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buNone/>
              <a:defRPr/>
            </a:pPr>
            <a:r>
              <a:rPr lang="zh-CN" altLang="en-US" sz="1800" kern="0" dirty="0"/>
              <a:t>   行多：降低了冲突不命中导致抖动可能性；成本高，复杂度高，命中时间长</a:t>
            </a:r>
            <a:endParaRPr lang="en-US" altLang="zh-CN" sz="1800" kern="0" dirty="0"/>
          </a:p>
          <a:p>
            <a:pPr marL="0" indent="0">
              <a:buNone/>
              <a:defRPr/>
            </a:pPr>
            <a:r>
              <a:rPr lang="zh-CN" altLang="en-US" sz="1800" kern="0" dirty="0"/>
              <a:t>   </a:t>
            </a:r>
            <a:r>
              <a:rPr lang="en-US" altLang="zh-CN" sz="1800" kern="0" dirty="0"/>
              <a:t>E</a:t>
            </a:r>
            <a:r>
              <a:rPr lang="zh-CN" altLang="en-US" sz="1800" kern="0" dirty="0"/>
              <a:t>是命中时间和不命中处罚之间的折中</a:t>
            </a:r>
            <a:endParaRPr lang="en-US" altLang="zh-CN" sz="1800" kern="0" dirty="0"/>
          </a:p>
          <a:p>
            <a:pPr marL="0" lvl="1" indent="0">
              <a:lnSpc>
                <a:spcPct val="120000"/>
              </a:lnSpc>
              <a:buNone/>
              <a:defRPr/>
            </a:pPr>
            <a:endParaRPr lang="en-US" sz="24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写策略</a:t>
            </a:r>
            <a:r>
              <a:rPr lang="en-US" altLang="zh-CN" b="1" kern="0" dirty="0">
                <a:solidFill>
                  <a:srgbClr val="6B0874"/>
                </a:solidFill>
              </a:rPr>
              <a:t>……</a:t>
            </a:r>
            <a:endParaRPr lang="en-US" sz="1800" b="1" kern="0" dirty="0">
              <a:solidFill>
                <a:srgbClr val="6B0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482788" y="3075057"/>
            <a:ext cx="922642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编写高速缓存友好的代码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4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21681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149277" y="323806"/>
            <a:ext cx="289690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友好的方向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6B745F-C1B4-3D43-944B-9A88CE0A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088740"/>
            <a:ext cx="962356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让最常见的情况运行的更快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>
              <a:buNone/>
              <a:defRPr/>
            </a:pP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类似二八原则，</a:t>
            </a:r>
            <a:r>
              <a:rPr lang="en-US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的代码占了</a:t>
            </a:r>
            <a:r>
              <a:rPr lang="en-US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的运行时间。找到核心的少量循环</a:t>
            </a:r>
            <a:endParaRPr lang="en-US" sz="18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尽量减小每个循环内部的：</a:t>
            </a:r>
            <a:r>
              <a:rPr lang="zh-CN" altLang="en-US" b="1" kern="0" dirty="0">
                <a:solidFill>
                  <a:schemeClr val="accent2"/>
                </a:solidFill>
              </a:rPr>
              <a:t>不命中数量</a:t>
            </a:r>
            <a:endParaRPr lang="en-US" sz="1800" b="1" kern="0" dirty="0">
              <a:solidFill>
                <a:srgbClr val="6B087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1043100" y="3254585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6755651" y="3717032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循环步长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B0BEB2-835C-3044-978F-90CBE83D01FA}"/>
              </a:ext>
            </a:extLst>
          </p:cNvPr>
          <p:cNvSpPr txBox="1"/>
          <p:nvPr/>
        </p:nvSpPr>
        <p:spPr>
          <a:xfrm>
            <a:off x="8148228" y="3717032"/>
            <a:ext cx="14029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元素字节数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1094437" y="3717032"/>
            <a:ext cx="6204856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sumvec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v[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B639B7-44DC-6F49-A16B-0D163D836549}"/>
              </a:ext>
            </a:extLst>
          </p:cNvPr>
          <p:cNvSpPr txBox="1"/>
          <p:nvPr/>
        </p:nvSpPr>
        <p:spPr>
          <a:xfrm>
            <a:off x="7032104" y="5467032"/>
            <a:ext cx="282994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step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of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sizeof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(v[0])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FB215C9-8E02-FE44-B99E-D372DC998993}"/>
              </a:ext>
            </a:extLst>
          </p:cNvPr>
          <p:cNvCxnSpPr/>
          <p:nvPr/>
        </p:nvCxnSpPr>
        <p:spPr bwMode="auto">
          <a:xfrm>
            <a:off x="4403812" y="5504891"/>
            <a:ext cx="2556284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21D723E-96A1-8241-B8FC-7BFCE8B4E498}"/>
              </a:ext>
            </a:extLst>
          </p:cNvPr>
          <p:cNvCxnSpPr>
            <a:endCxn id="6" idx="1"/>
          </p:cNvCxnSpPr>
          <p:nvPr/>
        </p:nvCxnSpPr>
        <p:spPr bwMode="auto">
          <a:xfrm>
            <a:off x="6087980" y="5138027"/>
            <a:ext cx="944124" cy="513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燕尾形箭头 15">
            <a:extLst>
              <a:ext uri="{FF2B5EF4-FFF2-40B4-BE49-F238E27FC236}">
                <a16:creationId xmlns:a16="http://schemas.microsoft.com/office/drawing/2014/main" id="{C19801C9-2713-2343-89E5-08C29E8E435C}"/>
              </a:ext>
            </a:extLst>
          </p:cNvPr>
          <p:cNvSpPr/>
          <p:nvPr/>
        </p:nvSpPr>
        <p:spPr bwMode="auto">
          <a:xfrm rot="16200000">
            <a:off x="7750969" y="4374290"/>
            <a:ext cx="1098733" cy="72587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23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60515" y="338270"/>
            <a:ext cx="14039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0796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2765144" y="431977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550795" y="4582635"/>
            <a:ext cx="29690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时，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miss/hit: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550795" y="1120313"/>
            <a:ext cx="6204856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sumvec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v[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F0363FF-A723-B949-A5D9-BAA155F1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32601"/>
              </p:ext>
            </p:extLst>
          </p:nvPr>
        </p:nvGraphicFramePr>
        <p:xfrm>
          <a:off x="1199456" y="5228858"/>
          <a:ext cx="1008595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2777">
                  <a:extLst>
                    <a:ext uri="{9D8B030D-6E8A-4147-A177-3AD203B41FA5}">
                      <a16:colId xmlns:a16="http://schemas.microsoft.com/office/drawing/2014/main" val="403456129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9906208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006911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8061338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41622672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319134326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77257306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361526030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13593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=4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=5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=6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=7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顺序访问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v[</a:t>
                      </a:r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28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933AF87-DA0E-0B46-A6D6-C88EDB27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7001"/>
              </p:ext>
            </p:extLst>
          </p:nvPr>
        </p:nvGraphicFramePr>
        <p:xfrm>
          <a:off x="5812801" y="4083698"/>
          <a:ext cx="54726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1988890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92219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2302441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82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229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90FCEA8-A28D-B24A-B3F9-98ABBF61CA82}"/>
              </a:ext>
            </a:extLst>
          </p:cNvPr>
          <p:cNvSpPr txBox="1"/>
          <p:nvPr/>
        </p:nvSpPr>
        <p:spPr>
          <a:xfrm>
            <a:off x="5812801" y="3562975"/>
            <a:ext cx="54726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1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482788" y="3075057"/>
            <a:ext cx="922642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多种高速缓存组织形式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60515" y="338270"/>
            <a:ext cx="14039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0796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2765144" y="431977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550795" y="4582635"/>
            <a:ext cx="29690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时，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miss/hit: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550795" y="1120313"/>
            <a:ext cx="6204856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sumvec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v[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F0363FF-A723-B949-A5D9-BAA155F10B38}"/>
              </a:ext>
            </a:extLst>
          </p:cNvPr>
          <p:cNvGraphicFramePr>
            <a:graphicFrameLocks noGrp="1"/>
          </p:cNvGraphicFramePr>
          <p:nvPr/>
        </p:nvGraphicFramePr>
        <p:xfrm>
          <a:off x="1199456" y="5228858"/>
          <a:ext cx="1008595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2777">
                  <a:extLst>
                    <a:ext uri="{9D8B030D-6E8A-4147-A177-3AD203B41FA5}">
                      <a16:colId xmlns:a16="http://schemas.microsoft.com/office/drawing/2014/main" val="403456129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9906208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006911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8061338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41622672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319134326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77257306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361526030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13593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=4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=5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=6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=7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顺序访问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v[</a:t>
                      </a:r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28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933AF87-DA0E-0B46-A6D6-C88EDB27B207}"/>
              </a:ext>
            </a:extLst>
          </p:cNvPr>
          <p:cNvGraphicFramePr>
            <a:graphicFrameLocks noGrp="1"/>
          </p:cNvGraphicFramePr>
          <p:nvPr/>
        </p:nvGraphicFramePr>
        <p:xfrm>
          <a:off x="5812801" y="4083698"/>
          <a:ext cx="54726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1988890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92219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2302441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82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229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90FCEA8-A28D-B24A-B3F9-98ABBF61CA82}"/>
              </a:ext>
            </a:extLst>
          </p:cNvPr>
          <p:cNvSpPr txBox="1"/>
          <p:nvPr/>
        </p:nvSpPr>
        <p:spPr>
          <a:xfrm>
            <a:off x="5812801" y="3562975"/>
            <a:ext cx="54726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7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60515" y="338270"/>
            <a:ext cx="14039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0796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2765144" y="431977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550795" y="4582635"/>
            <a:ext cx="29690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时，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miss/hit: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550795" y="1120313"/>
            <a:ext cx="6204856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sumvec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v[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F0363FF-A723-B949-A5D9-BAA155F10B38}"/>
              </a:ext>
            </a:extLst>
          </p:cNvPr>
          <p:cNvGraphicFramePr>
            <a:graphicFrameLocks noGrp="1"/>
          </p:cNvGraphicFramePr>
          <p:nvPr/>
        </p:nvGraphicFramePr>
        <p:xfrm>
          <a:off x="1199456" y="5228858"/>
          <a:ext cx="1008595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2777">
                  <a:extLst>
                    <a:ext uri="{9D8B030D-6E8A-4147-A177-3AD203B41FA5}">
                      <a16:colId xmlns:a16="http://schemas.microsoft.com/office/drawing/2014/main" val="403456129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9906208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006911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8061338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41622672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319134326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77257306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361526030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13593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=4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=5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=6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=7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顺序访问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v[</a:t>
                      </a:r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28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933AF87-DA0E-0B46-A6D6-C88EDB27B207}"/>
              </a:ext>
            </a:extLst>
          </p:cNvPr>
          <p:cNvGraphicFramePr>
            <a:graphicFrameLocks noGrp="1"/>
          </p:cNvGraphicFramePr>
          <p:nvPr/>
        </p:nvGraphicFramePr>
        <p:xfrm>
          <a:off x="5812801" y="4083698"/>
          <a:ext cx="54726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1988890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92219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2302441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82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229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90FCEA8-A28D-B24A-B3F9-98ABBF61CA82}"/>
              </a:ext>
            </a:extLst>
          </p:cNvPr>
          <p:cNvSpPr txBox="1"/>
          <p:nvPr/>
        </p:nvSpPr>
        <p:spPr>
          <a:xfrm>
            <a:off x="5812801" y="3562975"/>
            <a:ext cx="54726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60515" y="338270"/>
            <a:ext cx="14039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0796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2765144" y="431977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8460342" y="4243548"/>
            <a:ext cx="29690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时，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miss/hit: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549240" y="849048"/>
            <a:ext cx="9469641" cy="400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sumarrayrows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a[M][N])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a[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F0363FF-A723-B949-A5D9-BAA155F1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51121"/>
              </p:ext>
            </p:extLst>
          </p:nvPr>
        </p:nvGraphicFramePr>
        <p:xfrm>
          <a:off x="1343472" y="4643658"/>
          <a:ext cx="1008595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2777">
                  <a:extLst>
                    <a:ext uri="{9D8B030D-6E8A-4147-A177-3AD203B41FA5}">
                      <a16:colId xmlns:a16="http://schemas.microsoft.com/office/drawing/2014/main" val="403456129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9906208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006911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8061338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41622672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319134326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77257306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361526030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13593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a[</a:t>
                      </a:r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][j]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=4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=5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=6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=7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0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3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7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64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F3CCF-1422-F848-9D05-8016129FCA8F}"/>
              </a:ext>
            </a:extLst>
          </p:cNvPr>
          <p:cNvSpPr txBox="1"/>
          <p:nvPr/>
        </p:nvSpPr>
        <p:spPr>
          <a:xfrm>
            <a:off x="7335297" y="648118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CEA8BED-3C32-E74A-89D1-B2D33802A52E}"/>
              </a:ext>
            </a:extLst>
          </p:cNvPr>
          <p:cNvSpPr/>
          <p:nvPr/>
        </p:nvSpPr>
        <p:spPr bwMode="auto">
          <a:xfrm>
            <a:off x="-60515" y="338270"/>
            <a:ext cx="14039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FE585C3B-4E67-A14F-87BD-AD22D4AA02D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0796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7573F-6944-B54F-B3E4-7B60246AF2EE}"/>
              </a:ext>
            </a:extLst>
          </p:cNvPr>
          <p:cNvSpPr txBox="1"/>
          <p:nvPr/>
        </p:nvSpPr>
        <p:spPr>
          <a:xfrm>
            <a:off x="2765144" y="431977"/>
            <a:ext cx="93250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平均没测循环迭代的不命中数量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min(1,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(Strip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lang="zh-CN" altLang="en-US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E2B39-A702-C74C-8E4C-62C3DAA5FF44}"/>
              </a:ext>
            </a:extLst>
          </p:cNvPr>
          <p:cNvSpPr txBox="1"/>
          <p:nvPr/>
        </p:nvSpPr>
        <p:spPr>
          <a:xfrm>
            <a:off x="8460342" y="4243548"/>
            <a:ext cx="29690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时，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miss/hit: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A26CF-B0FF-7845-B51C-02FB9CA6ED25}"/>
              </a:ext>
            </a:extLst>
          </p:cNvPr>
          <p:cNvSpPr txBox="1"/>
          <p:nvPr/>
        </p:nvSpPr>
        <p:spPr>
          <a:xfrm>
            <a:off x="549240" y="849048"/>
            <a:ext cx="9469641" cy="400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sumarraycols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a[M][N])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M;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a[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F0363FF-A723-B949-A5D9-BAA155F10B38}"/>
              </a:ext>
            </a:extLst>
          </p:cNvPr>
          <p:cNvGraphicFramePr>
            <a:graphicFrameLocks noGrp="1"/>
          </p:cNvGraphicFramePr>
          <p:nvPr/>
        </p:nvGraphicFramePr>
        <p:xfrm>
          <a:off x="1343472" y="4643658"/>
          <a:ext cx="1008595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2777">
                  <a:extLst>
                    <a:ext uri="{9D8B030D-6E8A-4147-A177-3AD203B41FA5}">
                      <a16:colId xmlns:a16="http://schemas.microsoft.com/office/drawing/2014/main" val="403456129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9906208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0069111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8061338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4162267260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2319134326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772573068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3615260305"/>
                    </a:ext>
                  </a:extLst>
                </a:gridCol>
                <a:gridCol w="1049147">
                  <a:extLst>
                    <a:ext uri="{9D8B030D-6E8A-4147-A177-3AD203B41FA5}">
                      <a16:colId xmlns:a16="http://schemas.microsoft.com/office/drawing/2014/main" val="113593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a[</a:t>
                      </a:r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][j]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=4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=5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=6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=7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j=0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j=1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0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j=2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3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j=3</a:t>
                      </a:r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7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1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482788" y="3075057"/>
            <a:ext cx="922642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作业：书上课后习题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6.38~6.40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5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714B0DA0-17F6-42BB-9CDA-AB6B4A0DCE62}"/>
              </a:ext>
            </a:extLst>
          </p:cNvPr>
          <p:cNvSpPr txBox="1"/>
          <p:nvPr/>
        </p:nvSpPr>
        <p:spPr>
          <a:xfrm>
            <a:off x="4439816" y="1600159"/>
            <a:ext cx="7138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M=16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(4</a:t>
            </a: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位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B=2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S=4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E=1</a:t>
            </a:r>
            <a:r>
              <a:rPr kumimoji="0" sz="2000" spc="-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lang="zh-CN" altLang="en-US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r>
              <a:rPr kumimoji="0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kumimoji="0" lang="zh-CN" altLang="en-US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67" name="object 5">
            <a:extLst>
              <a:ext uri="{FF2B5EF4-FFF2-40B4-BE49-F238E27FC236}">
                <a16:creationId xmlns:a16="http://schemas.microsoft.com/office/drawing/2014/main" id="{A2FC089C-0342-4C5A-82D1-C98A5B56B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9288"/>
              </p:ext>
            </p:extLst>
          </p:nvPr>
        </p:nvGraphicFramePr>
        <p:xfrm>
          <a:off x="6922891" y="2824409"/>
          <a:ext cx="1811575" cy="1514854"/>
        </p:xfrm>
        <a:graphic>
          <a:graphicData uri="http://schemas.openxmlformats.org/drawingml/2006/table">
            <a:tbl>
              <a:tblPr firstRow="1" bandRow="1"/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object 6">
            <a:extLst>
              <a:ext uri="{FF2B5EF4-FFF2-40B4-BE49-F238E27FC236}">
                <a16:creationId xmlns:a16="http://schemas.microsoft.com/office/drawing/2014/main" id="{A4A2A836-05A4-4F49-8AF9-93F9774F900E}"/>
              </a:ext>
            </a:extLst>
          </p:cNvPr>
          <p:cNvSpPr txBox="1"/>
          <p:nvPr/>
        </p:nvSpPr>
        <p:spPr>
          <a:xfrm>
            <a:off x="1996016" y="1321019"/>
            <a:ext cx="20837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640715" algn="l"/>
                <a:tab pos="1380490" algn="l"/>
              </a:tabLs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	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s=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	b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69" name="object 7">
            <a:extLst>
              <a:ext uri="{FF2B5EF4-FFF2-40B4-BE49-F238E27FC236}">
                <a16:creationId xmlns:a16="http://schemas.microsoft.com/office/drawing/2014/main" id="{CA9A3890-3386-4AE0-9CAF-FF8650824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58588"/>
              </p:ext>
            </p:extLst>
          </p:nvPr>
        </p:nvGraphicFramePr>
        <p:xfrm>
          <a:off x="1792825" y="1624740"/>
          <a:ext cx="2136774" cy="285750"/>
        </p:xfrm>
        <a:graphic>
          <a:graphicData uri="http://schemas.openxmlformats.org/drawingml/2006/table">
            <a:tbl>
              <a:tblPr firstRow="1" bandRow="1"/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8">
            <a:extLst>
              <a:ext uri="{FF2B5EF4-FFF2-40B4-BE49-F238E27FC236}">
                <a16:creationId xmlns:a16="http://schemas.microsoft.com/office/drawing/2014/main" id="{CEA841F1-EE3A-4CE0-A24F-938F2B2F5F90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1ACC2547-4045-4008-9D16-C61EF030C820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EAE20D0D-DF7D-4F7F-822D-D31D7C6F4CC4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B58FF0EA-05AC-4C00-AC58-6524285B6976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6" name="object 12">
            <a:extLst>
              <a:ext uri="{FF2B5EF4-FFF2-40B4-BE49-F238E27FC236}">
                <a16:creationId xmlns:a16="http://schemas.microsoft.com/office/drawing/2014/main" id="{C57F9831-387D-4179-9B35-86209B15A95A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64D93570-C4F3-4667-85F3-C7047860E95D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algn="l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M[0-1]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82" name="object 14">
            <a:extLst>
              <a:ext uri="{FF2B5EF4-FFF2-40B4-BE49-F238E27FC236}">
                <a16:creationId xmlns:a16="http://schemas.microsoft.com/office/drawing/2014/main" id="{1D8DB443-27DF-43A9-89B9-45179C41CF3B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</a:p>
        </p:txBody>
      </p:sp>
      <p:sp>
        <p:nvSpPr>
          <p:cNvPr id="119" name="object 15">
            <a:extLst>
              <a:ext uri="{FF2B5EF4-FFF2-40B4-BE49-F238E27FC236}">
                <a16:creationId xmlns:a16="http://schemas.microsoft.com/office/drawing/2014/main" id="{B0666A7F-023C-45DB-8C00-D73C5A9BEC80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20" name="object 16">
            <a:extLst>
              <a:ext uri="{FF2B5EF4-FFF2-40B4-BE49-F238E27FC236}">
                <a16:creationId xmlns:a16="http://schemas.microsoft.com/office/drawing/2014/main" id="{B7E2D137-5527-4F99-81D1-B91C02C5CEE2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algn="l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M[8-9]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121" name="object 17">
            <a:extLst>
              <a:ext uri="{FF2B5EF4-FFF2-40B4-BE49-F238E27FC236}">
                <a16:creationId xmlns:a16="http://schemas.microsoft.com/office/drawing/2014/main" id="{0E27E1B0-583F-4948-B35A-BA109CE69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3143"/>
              </p:ext>
            </p:extLst>
          </p:nvPr>
        </p:nvGraphicFramePr>
        <p:xfrm>
          <a:off x="6084644" y="4949717"/>
          <a:ext cx="2662236" cy="1262060"/>
        </p:xfrm>
        <a:graphic>
          <a:graphicData uri="http://schemas.openxmlformats.org/drawingml/2006/table">
            <a:tbl>
              <a:tblPr firstRow="1" bandRow="1"/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object 18">
            <a:extLst>
              <a:ext uri="{FF2B5EF4-FFF2-40B4-BE49-F238E27FC236}">
                <a16:creationId xmlns:a16="http://schemas.microsoft.com/office/drawing/2014/main" id="{7B5CECD3-C38E-4D5F-B1BC-024B9BCF8629}"/>
              </a:ext>
            </a:extLst>
          </p:cNvPr>
          <p:cNvSpPr txBox="1"/>
          <p:nvPr/>
        </p:nvSpPr>
        <p:spPr>
          <a:xfrm>
            <a:off x="5483932" y="245689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algn="l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地址跟踪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读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</a:t>
            </a: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每读一个字节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):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67474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命中</a:t>
            </a:r>
            <a:endParaRPr kumimoji="0" lang="en-US" altLang="zh-CN" sz="200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67474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algn="l" fontAlgn="auto">
              <a:spcBef>
                <a:spcPts val="45"/>
              </a:spcBef>
              <a:spcAft>
                <a:spcPts val="0"/>
              </a:spcAft>
            </a:pPr>
            <a:endParaRPr kumimoji="0" sz="21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846455" algn="l" fontAlgn="auto">
              <a:spcBef>
                <a:spcPts val="0"/>
              </a:spcBef>
              <a:spcAft>
                <a:spcPts val="0"/>
              </a:spcAft>
              <a:tabLst>
                <a:tab pos="1323975" algn="l"/>
                <a:tab pos="2281555" algn="l"/>
              </a:tabLs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	</a:t>
            </a:r>
            <a:r>
              <a:rPr kumimoji="0" lang="zh-CN" altLang="en-US" sz="2000" spc="-5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标记</a:t>
            </a:r>
            <a:r>
              <a:rPr kumimoji="0" sz="2000" spc="-5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705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spc="-1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23" name="object 3">
            <a:extLst>
              <a:ext uri="{FF2B5EF4-FFF2-40B4-BE49-F238E27FC236}">
                <a16:creationId xmlns:a16="http://schemas.microsoft.com/office/drawing/2014/main" id="{5F37C3A4-C35A-40E8-B9ED-42C70DD357AD}"/>
              </a:ext>
            </a:extLst>
          </p:cNvPr>
          <p:cNvSpPr txBox="1">
            <a:spLocks/>
          </p:cNvSpPr>
          <p:nvPr/>
        </p:nvSpPr>
        <p:spPr>
          <a:xfrm>
            <a:off x="731404" y="3278547"/>
            <a:ext cx="609354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kern="0" spc="-5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抖动：</a:t>
            </a:r>
            <a:endParaRPr kumimoji="0" lang="en-US" altLang="zh-CN" sz="2400" kern="0" spc="-5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频繁访问的不同数据映射到同一个组</a:t>
            </a:r>
            <a:endParaRPr kumimoji="0" lang="en-US" altLang="zh-CN" sz="2400" kern="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endParaRPr kumimoji="0" lang="en-US" altLang="zh-CN" sz="2400" kern="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kern="0" spc="-5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kumimoji="0" lang="en-US" altLang="zh-CN" sz="2400" kern="0" spc="-5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CAE508-BB9B-EF46-98D3-CE7FCBC62EF8}"/>
              </a:ext>
            </a:extLst>
          </p:cNvPr>
          <p:cNvSpPr txBox="1"/>
          <p:nvPr/>
        </p:nvSpPr>
        <p:spPr>
          <a:xfrm>
            <a:off x="731404" y="876015"/>
            <a:ext cx="282865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Direct-mapped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DF707FC-45F8-4691-8F44-D36AC79FABAC}"/>
              </a:ext>
            </a:extLst>
          </p:cNvPr>
          <p:cNvSpPr txBox="1"/>
          <p:nvPr/>
        </p:nvSpPr>
        <p:spPr>
          <a:xfrm>
            <a:off x="407368" y="859294"/>
            <a:ext cx="5076564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dotproc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x[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y[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85A48C-35A7-4DBE-806B-F4347A391DEC}"/>
              </a:ext>
            </a:extLst>
          </p:cNvPr>
          <p:cNvSpPr txBox="1"/>
          <p:nvPr/>
        </p:nvSpPr>
        <p:spPr>
          <a:xfrm>
            <a:off x="5484061" y="869111"/>
            <a:ext cx="40831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点乘代码，是否具有良好的局部性？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4C08F78-1CB8-44D1-BDA6-F9CD2AB5F9B3}"/>
              </a:ext>
            </a:extLst>
          </p:cNvPr>
          <p:cNvSpPr txBox="1"/>
          <p:nvPr/>
        </p:nvSpPr>
        <p:spPr>
          <a:xfrm>
            <a:off x="5483932" y="1600950"/>
            <a:ext cx="6061275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假设：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被加载到从地址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开始的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字节中，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紧跟其后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共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字节，每个块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E=1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S=2</a:t>
            </a:r>
          </a:p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始终存放在寄存器中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0627316-138F-46AF-848F-926768613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63619"/>
              </p:ext>
            </p:extLst>
          </p:nvPr>
        </p:nvGraphicFramePr>
        <p:xfrm>
          <a:off x="479376" y="3118971"/>
          <a:ext cx="5292588" cy="330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753378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4423327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59569708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6057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56722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084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0961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519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0036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4198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78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75202"/>
                  </a:ext>
                </a:extLst>
              </a:tr>
            </a:tbl>
          </a:graphicData>
        </a:graphic>
      </p:graphicFrame>
      <p:graphicFrame>
        <p:nvGraphicFramePr>
          <p:cNvPr id="55" name="表格 6">
            <a:extLst>
              <a:ext uri="{FF2B5EF4-FFF2-40B4-BE49-F238E27FC236}">
                <a16:creationId xmlns:a16="http://schemas.microsoft.com/office/drawing/2014/main" id="{02209094-230E-409B-AA18-6BF86468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23513"/>
              </p:ext>
            </p:extLst>
          </p:nvPr>
        </p:nvGraphicFramePr>
        <p:xfrm>
          <a:off x="6420036" y="3106383"/>
          <a:ext cx="5292588" cy="330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753378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4423327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59569708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6057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56722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084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0961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519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0036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4198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78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7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7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E=2)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CA44B50C-5655-7E4D-A68E-3F162CC1A454}"/>
              </a:ext>
            </a:extLst>
          </p:cNvPr>
          <p:cNvSpPr/>
          <p:nvPr/>
        </p:nvSpPr>
        <p:spPr>
          <a:xfrm>
            <a:off x="2080320" y="4747619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5" name="object 5">
            <a:extLst>
              <a:ext uri="{FF2B5EF4-FFF2-40B4-BE49-F238E27FC236}">
                <a16:creationId xmlns:a16="http://schemas.microsoft.com/office/drawing/2014/main" id="{7C864C60-C50B-2845-AA58-A08291A08CB0}"/>
              </a:ext>
            </a:extLst>
          </p:cNvPr>
          <p:cNvSpPr txBox="1"/>
          <p:nvPr/>
        </p:nvSpPr>
        <p:spPr>
          <a:xfrm>
            <a:off x="4863119" y="323056"/>
            <a:ext cx="2853061" cy="548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 = 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2: 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每组两行</a:t>
            </a:r>
            <a:endParaRPr kumimoji="0" lang="en-US" sz="1800" spc="-5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假设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缓存块大小为</a:t>
            </a:r>
            <a:r>
              <a:rPr kumimoji="0" lang="en-US" altLang="zh-CN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endParaRPr kumimoji="0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96" name="object 6">
            <a:extLst>
              <a:ext uri="{FF2B5EF4-FFF2-40B4-BE49-F238E27FC236}">
                <a16:creationId xmlns:a16="http://schemas.microsoft.com/office/drawing/2014/main" id="{CF609909-AB13-2C4F-A045-32DE46FE58E5}"/>
              </a:ext>
            </a:extLst>
          </p:cNvPr>
          <p:cNvSpPr/>
          <p:nvPr/>
        </p:nvSpPr>
        <p:spPr>
          <a:xfrm>
            <a:off x="1775520" y="2461619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B68E0695-4C69-C94D-86C7-DFC34B64D8B6}"/>
              </a:ext>
            </a:extLst>
          </p:cNvPr>
          <p:cNvSpPr/>
          <p:nvPr/>
        </p:nvSpPr>
        <p:spPr>
          <a:xfrm>
            <a:off x="1924922" y="25378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8" name="object 8">
            <a:extLst>
              <a:ext uri="{FF2B5EF4-FFF2-40B4-BE49-F238E27FC236}">
                <a16:creationId xmlns:a16="http://schemas.microsoft.com/office/drawing/2014/main" id="{AE4A5862-168D-9E4B-9338-A1A02D92D13B}"/>
              </a:ext>
            </a:extLst>
          </p:cNvPr>
          <p:cNvSpPr/>
          <p:nvPr/>
        </p:nvSpPr>
        <p:spPr>
          <a:xfrm>
            <a:off x="1924922" y="25378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4BEF3ECF-C079-B646-92AD-665C233CFE99}"/>
              </a:ext>
            </a:extLst>
          </p:cNvPr>
          <p:cNvSpPr txBox="1"/>
          <p:nvPr/>
        </p:nvSpPr>
        <p:spPr>
          <a:xfrm>
            <a:off x="2439107" y="2636485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0" name="object 10">
            <a:extLst>
              <a:ext uri="{FF2B5EF4-FFF2-40B4-BE49-F238E27FC236}">
                <a16:creationId xmlns:a16="http://schemas.microsoft.com/office/drawing/2014/main" id="{0B01F92D-54B4-0F4E-836C-B5C632B2536E}"/>
              </a:ext>
            </a:extLst>
          </p:cNvPr>
          <p:cNvSpPr/>
          <p:nvPr/>
        </p:nvSpPr>
        <p:spPr>
          <a:xfrm>
            <a:off x="2034244" y="2636485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6594E7D7-42C3-8244-AE19-E5C40B75CCB6}"/>
              </a:ext>
            </a:extLst>
          </p:cNvPr>
          <p:cNvSpPr txBox="1"/>
          <p:nvPr/>
        </p:nvSpPr>
        <p:spPr>
          <a:xfrm>
            <a:off x="2034244" y="2636485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2" name="object 12">
            <a:extLst>
              <a:ext uri="{FF2B5EF4-FFF2-40B4-BE49-F238E27FC236}">
                <a16:creationId xmlns:a16="http://schemas.microsoft.com/office/drawing/2014/main" id="{DDBDE026-A926-3540-B2D5-210041029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86459"/>
              </p:ext>
            </p:extLst>
          </p:nvPr>
        </p:nvGraphicFramePr>
        <p:xfrm>
          <a:off x="3218240" y="2636485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object 13">
            <a:extLst>
              <a:ext uri="{FF2B5EF4-FFF2-40B4-BE49-F238E27FC236}">
                <a16:creationId xmlns:a16="http://schemas.microsoft.com/office/drawing/2014/main" id="{77F38721-C4D2-284F-8979-41AB504CA7F0}"/>
              </a:ext>
            </a:extLst>
          </p:cNvPr>
          <p:cNvSpPr/>
          <p:nvPr/>
        </p:nvSpPr>
        <p:spPr>
          <a:xfrm>
            <a:off x="5399249" y="25410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831611A6-CE41-E144-B613-F3815E5D5BAA}"/>
              </a:ext>
            </a:extLst>
          </p:cNvPr>
          <p:cNvSpPr/>
          <p:nvPr/>
        </p:nvSpPr>
        <p:spPr>
          <a:xfrm>
            <a:off x="5399249" y="25410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CB6944D8-452A-F649-80E8-D82B5E271D74}"/>
              </a:ext>
            </a:extLst>
          </p:cNvPr>
          <p:cNvSpPr txBox="1"/>
          <p:nvPr/>
        </p:nvSpPr>
        <p:spPr>
          <a:xfrm>
            <a:off x="5913434" y="263973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6">
            <a:extLst>
              <a:ext uri="{FF2B5EF4-FFF2-40B4-BE49-F238E27FC236}">
                <a16:creationId xmlns:a16="http://schemas.microsoft.com/office/drawing/2014/main" id="{A84F25AE-26E7-BA4C-BF5C-9F6E65CE76E9}"/>
              </a:ext>
            </a:extLst>
          </p:cNvPr>
          <p:cNvSpPr/>
          <p:nvPr/>
        </p:nvSpPr>
        <p:spPr>
          <a:xfrm>
            <a:off x="5508570" y="263973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7" name="object 17">
            <a:extLst>
              <a:ext uri="{FF2B5EF4-FFF2-40B4-BE49-F238E27FC236}">
                <a16:creationId xmlns:a16="http://schemas.microsoft.com/office/drawing/2014/main" id="{7BE75EE0-740C-4041-A117-35691393AF08}"/>
              </a:ext>
            </a:extLst>
          </p:cNvPr>
          <p:cNvSpPr txBox="1"/>
          <p:nvPr/>
        </p:nvSpPr>
        <p:spPr>
          <a:xfrm>
            <a:off x="5508570" y="263973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8" name="object 18">
            <a:extLst>
              <a:ext uri="{FF2B5EF4-FFF2-40B4-BE49-F238E27FC236}">
                <a16:creationId xmlns:a16="http://schemas.microsoft.com/office/drawing/2014/main" id="{99ECFE02-8F41-DF4A-BB32-24FBB4CA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47171"/>
              </p:ext>
            </p:extLst>
          </p:nvPr>
        </p:nvGraphicFramePr>
        <p:xfrm>
          <a:off x="6692566" y="2639736"/>
          <a:ext cx="1940595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object 19">
            <a:extLst>
              <a:ext uri="{FF2B5EF4-FFF2-40B4-BE49-F238E27FC236}">
                <a16:creationId xmlns:a16="http://schemas.microsoft.com/office/drawing/2014/main" id="{12E3F372-21A1-B244-ADB9-66BEE25955AA}"/>
              </a:ext>
            </a:extLst>
          </p:cNvPr>
          <p:cNvSpPr/>
          <p:nvPr/>
        </p:nvSpPr>
        <p:spPr>
          <a:xfrm>
            <a:off x="1775520" y="3147419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0" name="object 20">
            <a:extLst>
              <a:ext uri="{FF2B5EF4-FFF2-40B4-BE49-F238E27FC236}">
                <a16:creationId xmlns:a16="http://schemas.microsoft.com/office/drawing/2014/main" id="{D2BE65AE-FE18-D14C-A751-E2A3A55E1299}"/>
              </a:ext>
            </a:extLst>
          </p:cNvPr>
          <p:cNvSpPr/>
          <p:nvPr/>
        </p:nvSpPr>
        <p:spPr>
          <a:xfrm>
            <a:off x="1924922" y="32236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1" name="object 21">
            <a:extLst>
              <a:ext uri="{FF2B5EF4-FFF2-40B4-BE49-F238E27FC236}">
                <a16:creationId xmlns:a16="http://schemas.microsoft.com/office/drawing/2014/main" id="{66F897D4-6B6B-E74F-BD20-DB05D6541B75}"/>
              </a:ext>
            </a:extLst>
          </p:cNvPr>
          <p:cNvSpPr/>
          <p:nvPr/>
        </p:nvSpPr>
        <p:spPr>
          <a:xfrm>
            <a:off x="1924922" y="32236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2" name="object 22">
            <a:extLst>
              <a:ext uri="{FF2B5EF4-FFF2-40B4-BE49-F238E27FC236}">
                <a16:creationId xmlns:a16="http://schemas.microsoft.com/office/drawing/2014/main" id="{5337BFE2-35B6-574B-9B9C-75E5A775FD52}"/>
              </a:ext>
            </a:extLst>
          </p:cNvPr>
          <p:cNvSpPr txBox="1"/>
          <p:nvPr/>
        </p:nvSpPr>
        <p:spPr>
          <a:xfrm>
            <a:off x="2439107" y="3322285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13" name="object 23">
            <a:extLst>
              <a:ext uri="{FF2B5EF4-FFF2-40B4-BE49-F238E27FC236}">
                <a16:creationId xmlns:a16="http://schemas.microsoft.com/office/drawing/2014/main" id="{C2CF83F0-8641-A348-9D82-43C839866001}"/>
              </a:ext>
            </a:extLst>
          </p:cNvPr>
          <p:cNvSpPr/>
          <p:nvPr/>
        </p:nvSpPr>
        <p:spPr>
          <a:xfrm>
            <a:off x="2034244" y="3322285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4" name="object 24">
            <a:extLst>
              <a:ext uri="{FF2B5EF4-FFF2-40B4-BE49-F238E27FC236}">
                <a16:creationId xmlns:a16="http://schemas.microsoft.com/office/drawing/2014/main" id="{0B770DAD-A406-404D-B9E8-6502A16376C3}"/>
              </a:ext>
            </a:extLst>
          </p:cNvPr>
          <p:cNvSpPr txBox="1"/>
          <p:nvPr/>
        </p:nvSpPr>
        <p:spPr>
          <a:xfrm>
            <a:off x="2034244" y="3322285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15" name="object 25">
            <a:extLst>
              <a:ext uri="{FF2B5EF4-FFF2-40B4-BE49-F238E27FC236}">
                <a16:creationId xmlns:a16="http://schemas.microsoft.com/office/drawing/2014/main" id="{9D04BF5C-62F1-C840-B3F8-DB0197EB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0814"/>
              </p:ext>
            </p:extLst>
          </p:nvPr>
        </p:nvGraphicFramePr>
        <p:xfrm>
          <a:off x="3218240" y="3322285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object 26">
            <a:extLst>
              <a:ext uri="{FF2B5EF4-FFF2-40B4-BE49-F238E27FC236}">
                <a16:creationId xmlns:a16="http://schemas.microsoft.com/office/drawing/2014/main" id="{AA8380B3-C007-A348-ABC0-C32CE07EDD1E}"/>
              </a:ext>
            </a:extLst>
          </p:cNvPr>
          <p:cNvSpPr/>
          <p:nvPr/>
        </p:nvSpPr>
        <p:spPr>
          <a:xfrm>
            <a:off x="5399249" y="32268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7" name="object 27">
            <a:extLst>
              <a:ext uri="{FF2B5EF4-FFF2-40B4-BE49-F238E27FC236}">
                <a16:creationId xmlns:a16="http://schemas.microsoft.com/office/drawing/2014/main" id="{0B4D9093-7350-8641-917D-AFC483790C1E}"/>
              </a:ext>
            </a:extLst>
          </p:cNvPr>
          <p:cNvSpPr/>
          <p:nvPr/>
        </p:nvSpPr>
        <p:spPr>
          <a:xfrm>
            <a:off x="5399249" y="32268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8" name="object 28">
            <a:extLst>
              <a:ext uri="{FF2B5EF4-FFF2-40B4-BE49-F238E27FC236}">
                <a16:creationId xmlns:a16="http://schemas.microsoft.com/office/drawing/2014/main" id="{517AD8ED-838B-B84E-B9F1-C3E5CB044ECA}"/>
              </a:ext>
            </a:extLst>
          </p:cNvPr>
          <p:cNvSpPr txBox="1"/>
          <p:nvPr/>
        </p:nvSpPr>
        <p:spPr>
          <a:xfrm>
            <a:off x="5913434" y="332553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24" name="object 29">
            <a:extLst>
              <a:ext uri="{FF2B5EF4-FFF2-40B4-BE49-F238E27FC236}">
                <a16:creationId xmlns:a16="http://schemas.microsoft.com/office/drawing/2014/main" id="{ED11CE5F-05E2-904A-8EA7-9AB791707BB6}"/>
              </a:ext>
            </a:extLst>
          </p:cNvPr>
          <p:cNvSpPr/>
          <p:nvPr/>
        </p:nvSpPr>
        <p:spPr>
          <a:xfrm>
            <a:off x="5508570" y="332553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5" name="object 30">
            <a:extLst>
              <a:ext uri="{FF2B5EF4-FFF2-40B4-BE49-F238E27FC236}">
                <a16:creationId xmlns:a16="http://schemas.microsoft.com/office/drawing/2014/main" id="{A9DD992F-8563-6649-A773-142FB71349AD}"/>
              </a:ext>
            </a:extLst>
          </p:cNvPr>
          <p:cNvSpPr txBox="1"/>
          <p:nvPr/>
        </p:nvSpPr>
        <p:spPr>
          <a:xfrm>
            <a:off x="5508570" y="332553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26" name="object 31">
            <a:extLst>
              <a:ext uri="{FF2B5EF4-FFF2-40B4-BE49-F238E27FC236}">
                <a16:creationId xmlns:a16="http://schemas.microsoft.com/office/drawing/2014/main" id="{1754A701-E374-E347-914E-FA39FB16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2255"/>
              </p:ext>
            </p:extLst>
          </p:nvPr>
        </p:nvGraphicFramePr>
        <p:xfrm>
          <a:off x="6692566" y="3325536"/>
          <a:ext cx="1940595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object 32">
            <a:extLst>
              <a:ext uri="{FF2B5EF4-FFF2-40B4-BE49-F238E27FC236}">
                <a16:creationId xmlns:a16="http://schemas.microsoft.com/office/drawing/2014/main" id="{8EC0EED0-8893-8E42-BE66-AF2288C6E2DC}"/>
              </a:ext>
            </a:extLst>
          </p:cNvPr>
          <p:cNvSpPr/>
          <p:nvPr/>
        </p:nvSpPr>
        <p:spPr>
          <a:xfrm>
            <a:off x="1775520" y="3833219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8" name="object 33">
            <a:extLst>
              <a:ext uri="{FF2B5EF4-FFF2-40B4-BE49-F238E27FC236}">
                <a16:creationId xmlns:a16="http://schemas.microsoft.com/office/drawing/2014/main" id="{F7563492-B86C-0241-9C58-82FB60DF2736}"/>
              </a:ext>
            </a:extLst>
          </p:cNvPr>
          <p:cNvSpPr/>
          <p:nvPr/>
        </p:nvSpPr>
        <p:spPr>
          <a:xfrm>
            <a:off x="1924922" y="39094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9" name="object 34">
            <a:extLst>
              <a:ext uri="{FF2B5EF4-FFF2-40B4-BE49-F238E27FC236}">
                <a16:creationId xmlns:a16="http://schemas.microsoft.com/office/drawing/2014/main" id="{C5F8A51A-5155-E743-822E-DE6F2B053A14}"/>
              </a:ext>
            </a:extLst>
          </p:cNvPr>
          <p:cNvSpPr/>
          <p:nvPr/>
        </p:nvSpPr>
        <p:spPr>
          <a:xfrm>
            <a:off x="1924922" y="39094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0" name="object 35">
            <a:extLst>
              <a:ext uri="{FF2B5EF4-FFF2-40B4-BE49-F238E27FC236}">
                <a16:creationId xmlns:a16="http://schemas.microsoft.com/office/drawing/2014/main" id="{AB9E6D05-F714-9E49-AF04-CAD9A824C233}"/>
              </a:ext>
            </a:extLst>
          </p:cNvPr>
          <p:cNvSpPr txBox="1"/>
          <p:nvPr/>
        </p:nvSpPr>
        <p:spPr>
          <a:xfrm>
            <a:off x="2439107" y="4008085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31" name="object 36">
            <a:extLst>
              <a:ext uri="{FF2B5EF4-FFF2-40B4-BE49-F238E27FC236}">
                <a16:creationId xmlns:a16="http://schemas.microsoft.com/office/drawing/2014/main" id="{FAFE5F57-C7C8-364A-9108-3B8AF6775F86}"/>
              </a:ext>
            </a:extLst>
          </p:cNvPr>
          <p:cNvSpPr/>
          <p:nvPr/>
        </p:nvSpPr>
        <p:spPr>
          <a:xfrm>
            <a:off x="2034244" y="4008085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2" name="object 37">
            <a:extLst>
              <a:ext uri="{FF2B5EF4-FFF2-40B4-BE49-F238E27FC236}">
                <a16:creationId xmlns:a16="http://schemas.microsoft.com/office/drawing/2014/main" id="{77FA3AF5-0949-5D4B-8CC8-3C668EF7A7D9}"/>
              </a:ext>
            </a:extLst>
          </p:cNvPr>
          <p:cNvSpPr txBox="1"/>
          <p:nvPr/>
        </p:nvSpPr>
        <p:spPr>
          <a:xfrm>
            <a:off x="2034244" y="4008085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33" name="object 38">
            <a:extLst>
              <a:ext uri="{FF2B5EF4-FFF2-40B4-BE49-F238E27FC236}">
                <a16:creationId xmlns:a16="http://schemas.microsoft.com/office/drawing/2014/main" id="{FD4150E9-7A18-A24A-8952-EBAB28D8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44022"/>
              </p:ext>
            </p:extLst>
          </p:nvPr>
        </p:nvGraphicFramePr>
        <p:xfrm>
          <a:off x="3218240" y="4008085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object 39">
            <a:extLst>
              <a:ext uri="{FF2B5EF4-FFF2-40B4-BE49-F238E27FC236}">
                <a16:creationId xmlns:a16="http://schemas.microsoft.com/office/drawing/2014/main" id="{EA8E529D-CEF3-6449-B536-9F3C81E46C9C}"/>
              </a:ext>
            </a:extLst>
          </p:cNvPr>
          <p:cNvSpPr/>
          <p:nvPr/>
        </p:nvSpPr>
        <p:spPr>
          <a:xfrm>
            <a:off x="5399249" y="39126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5" name="object 40">
            <a:extLst>
              <a:ext uri="{FF2B5EF4-FFF2-40B4-BE49-F238E27FC236}">
                <a16:creationId xmlns:a16="http://schemas.microsoft.com/office/drawing/2014/main" id="{A4EB221C-CACF-FC48-ADB7-8D77260B310E}"/>
              </a:ext>
            </a:extLst>
          </p:cNvPr>
          <p:cNvSpPr/>
          <p:nvPr/>
        </p:nvSpPr>
        <p:spPr>
          <a:xfrm>
            <a:off x="5399249" y="391267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6" name="object 41">
            <a:extLst>
              <a:ext uri="{FF2B5EF4-FFF2-40B4-BE49-F238E27FC236}">
                <a16:creationId xmlns:a16="http://schemas.microsoft.com/office/drawing/2014/main" id="{4165492B-8197-FB49-8CFA-B05A3DABE257}"/>
              </a:ext>
            </a:extLst>
          </p:cNvPr>
          <p:cNvSpPr txBox="1"/>
          <p:nvPr/>
        </p:nvSpPr>
        <p:spPr>
          <a:xfrm>
            <a:off x="5913434" y="401133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37" name="object 42">
            <a:extLst>
              <a:ext uri="{FF2B5EF4-FFF2-40B4-BE49-F238E27FC236}">
                <a16:creationId xmlns:a16="http://schemas.microsoft.com/office/drawing/2014/main" id="{0E069D8C-56CC-6342-B1EC-1F4F06B33A89}"/>
              </a:ext>
            </a:extLst>
          </p:cNvPr>
          <p:cNvSpPr/>
          <p:nvPr/>
        </p:nvSpPr>
        <p:spPr>
          <a:xfrm>
            <a:off x="5508570" y="401133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8" name="object 43">
            <a:extLst>
              <a:ext uri="{FF2B5EF4-FFF2-40B4-BE49-F238E27FC236}">
                <a16:creationId xmlns:a16="http://schemas.microsoft.com/office/drawing/2014/main" id="{BD1A6F91-C5F7-F846-A5AC-2A4E917030FE}"/>
              </a:ext>
            </a:extLst>
          </p:cNvPr>
          <p:cNvSpPr txBox="1"/>
          <p:nvPr/>
        </p:nvSpPr>
        <p:spPr>
          <a:xfrm>
            <a:off x="5508570" y="401133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39" name="object 44">
            <a:extLst>
              <a:ext uri="{FF2B5EF4-FFF2-40B4-BE49-F238E27FC236}">
                <a16:creationId xmlns:a16="http://schemas.microsoft.com/office/drawing/2014/main" id="{A71CAC7F-12F3-3D4C-A813-311009FBE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35015"/>
              </p:ext>
            </p:extLst>
          </p:nvPr>
        </p:nvGraphicFramePr>
        <p:xfrm>
          <a:off x="6692566" y="4011336"/>
          <a:ext cx="1940595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object 45">
            <a:extLst>
              <a:ext uri="{FF2B5EF4-FFF2-40B4-BE49-F238E27FC236}">
                <a16:creationId xmlns:a16="http://schemas.microsoft.com/office/drawing/2014/main" id="{5B07E582-27DB-3547-8B6C-052B2088A067}"/>
              </a:ext>
            </a:extLst>
          </p:cNvPr>
          <p:cNvSpPr/>
          <p:nvPr/>
        </p:nvSpPr>
        <p:spPr>
          <a:xfrm>
            <a:off x="1775520" y="504918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1" name="object 46">
            <a:extLst>
              <a:ext uri="{FF2B5EF4-FFF2-40B4-BE49-F238E27FC236}">
                <a16:creationId xmlns:a16="http://schemas.microsoft.com/office/drawing/2014/main" id="{0F6518B1-4CE1-9844-BC56-4F070CFC32CA}"/>
              </a:ext>
            </a:extLst>
          </p:cNvPr>
          <p:cNvSpPr/>
          <p:nvPr/>
        </p:nvSpPr>
        <p:spPr>
          <a:xfrm>
            <a:off x="1924922" y="512538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2" name="object 47">
            <a:extLst>
              <a:ext uri="{FF2B5EF4-FFF2-40B4-BE49-F238E27FC236}">
                <a16:creationId xmlns:a16="http://schemas.microsoft.com/office/drawing/2014/main" id="{A45F0CB8-34EC-9A44-9168-92054283D8A4}"/>
              </a:ext>
            </a:extLst>
          </p:cNvPr>
          <p:cNvSpPr/>
          <p:nvPr/>
        </p:nvSpPr>
        <p:spPr>
          <a:xfrm>
            <a:off x="1924922" y="512538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3" name="object 48">
            <a:extLst>
              <a:ext uri="{FF2B5EF4-FFF2-40B4-BE49-F238E27FC236}">
                <a16:creationId xmlns:a16="http://schemas.microsoft.com/office/drawing/2014/main" id="{2FD016CC-CF5A-F244-8115-810A81E5C400}"/>
              </a:ext>
            </a:extLst>
          </p:cNvPr>
          <p:cNvSpPr txBox="1"/>
          <p:nvPr/>
        </p:nvSpPr>
        <p:spPr>
          <a:xfrm>
            <a:off x="2439107" y="522404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44" name="object 49">
            <a:extLst>
              <a:ext uri="{FF2B5EF4-FFF2-40B4-BE49-F238E27FC236}">
                <a16:creationId xmlns:a16="http://schemas.microsoft.com/office/drawing/2014/main" id="{D4EF1E30-5F6B-C448-BC33-B5060E717D1B}"/>
              </a:ext>
            </a:extLst>
          </p:cNvPr>
          <p:cNvSpPr/>
          <p:nvPr/>
        </p:nvSpPr>
        <p:spPr>
          <a:xfrm>
            <a:off x="2034244" y="522404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5" name="object 50">
            <a:extLst>
              <a:ext uri="{FF2B5EF4-FFF2-40B4-BE49-F238E27FC236}">
                <a16:creationId xmlns:a16="http://schemas.microsoft.com/office/drawing/2014/main" id="{4CEC5C06-48AD-4E4F-A722-81905B523B1C}"/>
              </a:ext>
            </a:extLst>
          </p:cNvPr>
          <p:cNvSpPr txBox="1"/>
          <p:nvPr/>
        </p:nvSpPr>
        <p:spPr>
          <a:xfrm>
            <a:off x="2034244" y="522404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46" name="object 51">
            <a:extLst>
              <a:ext uri="{FF2B5EF4-FFF2-40B4-BE49-F238E27FC236}">
                <a16:creationId xmlns:a16="http://schemas.microsoft.com/office/drawing/2014/main" id="{BC7CA886-686E-F24A-8162-80DD4F866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56337"/>
              </p:ext>
            </p:extLst>
          </p:nvPr>
        </p:nvGraphicFramePr>
        <p:xfrm>
          <a:off x="3218240" y="5224046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object 52">
            <a:extLst>
              <a:ext uri="{FF2B5EF4-FFF2-40B4-BE49-F238E27FC236}">
                <a16:creationId xmlns:a16="http://schemas.microsoft.com/office/drawing/2014/main" id="{D92D36D8-493C-4D4A-AC25-81B51289B7A6}"/>
              </a:ext>
            </a:extLst>
          </p:cNvPr>
          <p:cNvSpPr/>
          <p:nvPr/>
        </p:nvSpPr>
        <p:spPr>
          <a:xfrm>
            <a:off x="5399249" y="51286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8" name="object 53">
            <a:extLst>
              <a:ext uri="{FF2B5EF4-FFF2-40B4-BE49-F238E27FC236}">
                <a16:creationId xmlns:a16="http://schemas.microsoft.com/office/drawing/2014/main" id="{CEF9484F-23F4-1146-9AB9-FC5BBD027113}"/>
              </a:ext>
            </a:extLst>
          </p:cNvPr>
          <p:cNvSpPr/>
          <p:nvPr/>
        </p:nvSpPr>
        <p:spPr>
          <a:xfrm>
            <a:off x="5399249" y="5128619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9" name="object 54">
            <a:extLst>
              <a:ext uri="{FF2B5EF4-FFF2-40B4-BE49-F238E27FC236}">
                <a16:creationId xmlns:a16="http://schemas.microsoft.com/office/drawing/2014/main" id="{DCF126D2-6A3F-4A46-A845-B6E67A39C240}"/>
              </a:ext>
            </a:extLst>
          </p:cNvPr>
          <p:cNvSpPr txBox="1"/>
          <p:nvPr/>
        </p:nvSpPr>
        <p:spPr>
          <a:xfrm>
            <a:off x="5913434" y="5227285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algn="l"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50" name="object 55">
            <a:extLst>
              <a:ext uri="{FF2B5EF4-FFF2-40B4-BE49-F238E27FC236}">
                <a16:creationId xmlns:a16="http://schemas.microsoft.com/office/drawing/2014/main" id="{8885BDF9-FE2C-F54D-A4CB-B4CCCF04FF3C}"/>
              </a:ext>
            </a:extLst>
          </p:cNvPr>
          <p:cNvSpPr/>
          <p:nvPr/>
        </p:nvSpPr>
        <p:spPr>
          <a:xfrm>
            <a:off x="5508570" y="5227285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1" name="object 56">
            <a:extLst>
              <a:ext uri="{FF2B5EF4-FFF2-40B4-BE49-F238E27FC236}">
                <a16:creationId xmlns:a16="http://schemas.microsoft.com/office/drawing/2014/main" id="{749DC34C-1C25-0148-8279-01BCE14C5C35}"/>
              </a:ext>
            </a:extLst>
          </p:cNvPr>
          <p:cNvSpPr txBox="1"/>
          <p:nvPr/>
        </p:nvSpPr>
        <p:spPr>
          <a:xfrm>
            <a:off x="5508570" y="5227285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52" name="object 57">
            <a:extLst>
              <a:ext uri="{FF2B5EF4-FFF2-40B4-BE49-F238E27FC236}">
                <a16:creationId xmlns:a16="http://schemas.microsoft.com/office/drawing/2014/main" id="{15012B17-50A3-7443-8C2D-B0DD488D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31346"/>
              </p:ext>
            </p:extLst>
          </p:nvPr>
        </p:nvGraphicFramePr>
        <p:xfrm>
          <a:off x="6692566" y="5227285"/>
          <a:ext cx="1940595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object 58">
            <a:extLst>
              <a:ext uri="{FF2B5EF4-FFF2-40B4-BE49-F238E27FC236}">
                <a16:creationId xmlns:a16="http://schemas.microsoft.com/office/drawing/2014/main" id="{C187826B-1028-D34D-BBBA-4BDAEA16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15509"/>
              </p:ext>
            </p:extLst>
          </p:nvPr>
        </p:nvGraphicFramePr>
        <p:xfrm>
          <a:off x="7878047" y="1803416"/>
          <a:ext cx="2273121" cy="1644077"/>
        </p:xfrm>
        <a:graphic>
          <a:graphicData uri="http://schemas.openxmlformats.org/drawingml/2006/table">
            <a:tbl>
              <a:tblPr firstRow="1" bandRow="1"/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" name="object 59">
            <a:extLst>
              <a:ext uri="{FF2B5EF4-FFF2-40B4-BE49-F238E27FC236}">
                <a16:creationId xmlns:a16="http://schemas.microsoft.com/office/drawing/2014/main" id="{983C9A9E-395A-5340-BC73-7364735A6C94}"/>
              </a:ext>
            </a:extLst>
          </p:cNvPr>
          <p:cNvSpPr txBox="1"/>
          <p:nvPr/>
        </p:nvSpPr>
        <p:spPr>
          <a:xfrm>
            <a:off x="9321860" y="3224071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选择的组</a:t>
            </a:r>
            <a:endParaRPr kumimoji="0" sz="18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55" name="object 60">
            <a:extLst>
              <a:ext uri="{FF2B5EF4-FFF2-40B4-BE49-F238E27FC236}">
                <a16:creationId xmlns:a16="http://schemas.microsoft.com/office/drawing/2014/main" id="{3857319C-B90A-B844-94A0-684CA9D6781F}"/>
              </a:ext>
            </a:extLst>
          </p:cNvPr>
          <p:cNvSpPr/>
          <p:nvPr/>
        </p:nvSpPr>
        <p:spPr>
          <a:xfrm>
            <a:off x="1795338" y="2206831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6" name="object 61">
            <a:extLst>
              <a:ext uri="{FF2B5EF4-FFF2-40B4-BE49-F238E27FC236}">
                <a16:creationId xmlns:a16="http://schemas.microsoft.com/office/drawing/2014/main" id="{9E67EFE7-7C0A-BE4C-B011-4EB471A64BB8}"/>
              </a:ext>
            </a:extLst>
          </p:cNvPr>
          <p:cNvSpPr/>
          <p:nvPr/>
        </p:nvSpPr>
        <p:spPr>
          <a:xfrm>
            <a:off x="1464491" y="2508456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7" name="object 62">
            <a:extLst>
              <a:ext uri="{FF2B5EF4-FFF2-40B4-BE49-F238E27FC236}">
                <a16:creationId xmlns:a16="http://schemas.microsoft.com/office/drawing/2014/main" id="{28686D28-B324-3D4D-B5C5-CA7FF2481D8E}"/>
              </a:ext>
            </a:extLst>
          </p:cNvPr>
          <p:cNvSpPr txBox="1"/>
          <p:nvPr/>
        </p:nvSpPr>
        <p:spPr>
          <a:xfrm>
            <a:off x="4500879" y="1795516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每组</a:t>
            </a:r>
            <a:r>
              <a:rPr kumimoji="0" lang="en-US" altLang="zh-CN" sz="18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58" name="object 63">
            <a:extLst>
              <a:ext uri="{FF2B5EF4-FFF2-40B4-BE49-F238E27FC236}">
                <a16:creationId xmlns:a16="http://schemas.microsoft.com/office/drawing/2014/main" id="{30341697-B974-E149-A63D-748AF15878F1}"/>
              </a:ext>
            </a:extLst>
          </p:cNvPr>
          <p:cNvSpPr txBox="1"/>
          <p:nvPr/>
        </p:nvSpPr>
        <p:spPr>
          <a:xfrm>
            <a:off x="997320" y="3993996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dirty="0">
                <a:solidFill>
                  <a:srgbClr val="606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</a:t>
            </a:r>
            <a:r>
              <a:rPr kumimoji="0" lang="zh-CN" altLang="en-US" sz="1800" b="1" spc="-95" dirty="0">
                <a:solidFill>
                  <a:srgbClr val="606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组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DD802EE-2624-AF40-80E3-618A7331F884}"/>
              </a:ext>
            </a:extLst>
          </p:cNvPr>
          <p:cNvSpPr txBox="1"/>
          <p:nvPr/>
        </p:nvSpPr>
        <p:spPr>
          <a:xfrm>
            <a:off x="7718434" y="1341751"/>
            <a:ext cx="23852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short</a:t>
            </a:r>
            <a:r>
              <a:rPr kumimoji="0" lang="en-US" altLang="zh-CN" sz="2400" b="1" spc="-1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en-US" altLang="zh-CN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int</a:t>
            </a:r>
            <a:r>
              <a:rPr kumimoji="0"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地址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C228E8-529B-4E42-A746-D25A46E95BB1}"/>
              </a:ext>
            </a:extLst>
          </p:cNvPr>
          <p:cNvSpPr txBox="1"/>
          <p:nvPr/>
        </p:nvSpPr>
        <p:spPr>
          <a:xfrm>
            <a:off x="763453" y="868571"/>
            <a:ext cx="26337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Set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Associate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153" name="object 58">
            <a:extLst>
              <a:ext uri="{FF2B5EF4-FFF2-40B4-BE49-F238E27FC236}">
                <a16:creationId xmlns:a16="http://schemas.microsoft.com/office/drawing/2014/main" id="{C187826B-1028-D34D-BBBA-4BDAEA166ACE}"/>
              </a:ext>
            </a:extLst>
          </p:cNvPr>
          <p:cNvGraphicFramePr>
            <a:graphicFrameLocks noGrp="1"/>
          </p:cNvGraphicFramePr>
          <p:nvPr/>
        </p:nvGraphicFramePr>
        <p:xfrm>
          <a:off x="7878047" y="1803416"/>
          <a:ext cx="2273121" cy="1644077"/>
        </p:xfrm>
        <a:graphic>
          <a:graphicData uri="http://schemas.openxmlformats.org/drawingml/2006/table">
            <a:tbl>
              <a:tblPr firstRow="1" bandRow="1"/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文本框 158">
            <a:extLst>
              <a:ext uri="{FF2B5EF4-FFF2-40B4-BE49-F238E27FC236}">
                <a16:creationId xmlns:a16="http://schemas.microsoft.com/office/drawing/2014/main" id="{6DD802EE-2624-AF40-80E3-618A7331F884}"/>
              </a:ext>
            </a:extLst>
          </p:cNvPr>
          <p:cNvSpPr txBox="1"/>
          <p:nvPr/>
        </p:nvSpPr>
        <p:spPr>
          <a:xfrm>
            <a:off x="7718434" y="1341751"/>
            <a:ext cx="23852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short</a:t>
            </a:r>
            <a:r>
              <a:rPr kumimoji="0" lang="en-US" altLang="zh-CN" sz="2400" b="1" spc="-1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en-US" altLang="zh-CN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int</a:t>
            </a:r>
            <a:r>
              <a:rPr kumimoji="0"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地址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0" name="object 8">
            <a:extLst>
              <a:ext uri="{FF2B5EF4-FFF2-40B4-BE49-F238E27FC236}">
                <a16:creationId xmlns:a16="http://schemas.microsoft.com/office/drawing/2014/main" id="{CAA14C5C-726C-AE42-9C37-B9CC7DFCC4CD}"/>
              </a:ext>
            </a:extLst>
          </p:cNvPr>
          <p:cNvSpPr/>
          <p:nvPr/>
        </p:nvSpPr>
        <p:spPr>
          <a:xfrm>
            <a:off x="8856833" y="179748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1" name="object 9">
            <a:extLst>
              <a:ext uri="{FF2B5EF4-FFF2-40B4-BE49-F238E27FC236}">
                <a16:creationId xmlns:a16="http://schemas.microsoft.com/office/drawing/2014/main" id="{D98BB466-6586-1C4E-A90B-418334645AF0}"/>
              </a:ext>
            </a:extLst>
          </p:cNvPr>
          <p:cNvSpPr/>
          <p:nvPr/>
        </p:nvSpPr>
        <p:spPr>
          <a:xfrm>
            <a:off x="9618833" y="179748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2" name="object 11">
            <a:extLst>
              <a:ext uri="{FF2B5EF4-FFF2-40B4-BE49-F238E27FC236}">
                <a16:creationId xmlns:a16="http://schemas.microsoft.com/office/drawing/2014/main" id="{6DC0C296-02ED-9547-8FB6-AFB0004386D3}"/>
              </a:ext>
            </a:extLst>
          </p:cNvPr>
          <p:cNvSpPr/>
          <p:nvPr/>
        </p:nvSpPr>
        <p:spPr>
          <a:xfrm>
            <a:off x="1757356" y="313514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3" name="object 12">
            <a:extLst>
              <a:ext uri="{FF2B5EF4-FFF2-40B4-BE49-F238E27FC236}">
                <a16:creationId xmlns:a16="http://schemas.microsoft.com/office/drawing/2014/main" id="{919668C2-FE0B-8343-9FA1-814DFDE3EE9A}"/>
              </a:ext>
            </a:extLst>
          </p:cNvPr>
          <p:cNvSpPr/>
          <p:nvPr/>
        </p:nvSpPr>
        <p:spPr>
          <a:xfrm>
            <a:off x="1906758" y="321134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CB949440-02EF-7241-9E59-7CEEEA2A7CBF}"/>
              </a:ext>
            </a:extLst>
          </p:cNvPr>
          <p:cNvSpPr/>
          <p:nvPr/>
        </p:nvSpPr>
        <p:spPr>
          <a:xfrm>
            <a:off x="1906758" y="321134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5" name="object 14">
            <a:extLst>
              <a:ext uri="{FF2B5EF4-FFF2-40B4-BE49-F238E27FC236}">
                <a16:creationId xmlns:a16="http://schemas.microsoft.com/office/drawing/2014/main" id="{53B28CFE-820F-B24B-A07A-5CE1C68CBB3C}"/>
              </a:ext>
            </a:extLst>
          </p:cNvPr>
          <p:cNvSpPr/>
          <p:nvPr/>
        </p:nvSpPr>
        <p:spPr>
          <a:xfrm>
            <a:off x="3200076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6" name="object 15">
            <a:extLst>
              <a:ext uri="{FF2B5EF4-FFF2-40B4-BE49-F238E27FC236}">
                <a16:creationId xmlns:a16="http://schemas.microsoft.com/office/drawing/2014/main" id="{7B95CBF8-1D8A-8048-AA5F-39615FEA18FC}"/>
              </a:ext>
            </a:extLst>
          </p:cNvPr>
          <p:cNvSpPr/>
          <p:nvPr/>
        </p:nvSpPr>
        <p:spPr>
          <a:xfrm>
            <a:off x="3200076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7" name="object 16">
            <a:extLst>
              <a:ext uri="{FF2B5EF4-FFF2-40B4-BE49-F238E27FC236}">
                <a16:creationId xmlns:a16="http://schemas.microsoft.com/office/drawing/2014/main" id="{439DFECB-54CE-604B-BFA1-AEA71B5BF30E}"/>
              </a:ext>
            </a:extLst>
          </p:cNvPr>
          <p:cNvSpPr/>
          <p:nvPr/>
        </p:nvSpPr>
        <p:spPr>
          <a:xfrm>
            <a:off x="3435394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8" name="object 17">
            <a:extLst>
              <a:ext uri="{FF2B5EF4-FFF2-40B4-BE49-F238E27FC236}">
                <a16:creationId xmlns:a16="http://schemas.microsoft.com/office/drawing/2014/main" id="{488BE474-C6B1-B143-BB2D-8008C49E91BB}"/>
              </a:ext>
            </a:extLst>
          </p:cNvPr>
          <p:cNvSpPr/>
          <p:nvPr/>
        </p:nvSpPr>
        <p:spPr>
          <a:xfrm>
            <a:off x="3435394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9" name="object 18">
            <a:extLst>
              <a:ext uri="{FF2B5EF4-FFF2-40B4-BE49-F238E27FC236}">
                <a16:creationId xmlns:a16="http://schemas.microsoft.com/office/drawing/2014/main" id="{A92A503E-4FEC-5E42-BCF8-96F9067A32E9}"/>
              </a:ext>
            </a:extLst>
          </p:cNvPr>
          <p:cNvSpPr/>
          <p:nvPr/>
        </p:nvSpPr>
        <p:spPr>
          <a:xfrm>
            <a:off x="366052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0" name="object 19">
            <a:extLst>
              <a:ext uri="{FF2B5EF4-FFF2-40B4-BE49-F238E27FC236}">
                <a16:creationId xmlns:a16="http://schemas.microsoft.com/office/drawing/2014/main" id="{4727113E-46DF-9D4D-96CE-2C9A89CEF3AE}"/>
              </a:ext>
            </a:extLst>
          </p:cNvPr>
          <p:cNvSpPr/>
          <p:nvPr/>
        </p:nvSpPr>
        <p:spPr>
          <a:xfrm>
            <a:off x="366052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1" name="object 20">
            <a:extLst>
              <a:ext uri="{FF2B5EF4-FFF2-40B4-BE49-F238E27FC236}">
                <a16:creationId xmlns:a16="http://schemas.microsoft.com/office/drawing/2014/main" id="{380CEF78-D97F-3340-AF52-BB811A3A5BE3}"/>
              </a:ext>
            </a:extLst>
          </p:cNvPr>
          <p:cNvSpPr/>
          <p:nvPr/>
        </p:nvSpPr>
        <p:spPr>
          <a:xfrm>
            <a:off x="4888058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2" name="object 21">
            <a:extLst>
              <a:ext uri="{FF2B5EF4-FFF2-40B4-BE49-F238E27FC236}">
                <a16:creationId xmlns:a16="http://schemas.microsoft.com/office/drawing/2014/main" id="{48F02E17-C8EC-554C-A061-1CE59B8464B8}"/>
              </a:ext>
            </a:extLst>
          </p:cNvPr>
          <p:cNvSpPr/>
          <p:nvPr/>
        </p:nvSpPr>
        <p:spPr>
          <a:xfrm>
            <a:off x="4888058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3" name="object 22">
            <a:extLst>
              <a:ext uri="{FF2B5EF4-FFF2-40B4-BE49-F238E27FC236}">
                <a16:creationId xmlns:a16="http://schemas.microsoft.com/office/drawing/2014/main" id="{8962BC58-A60B-6D40-9E3E-01C70AF372DE}"/>
              </a:ext>
            </a:extLst>
          </p:cNvPr>
          <p:cNvSpPr/>
          <p:nvPr/>
        </p:nvSpPr>
        <p:spPr>
          <a:xfrm>
            <a:off x="2420943" y="331000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4" name="object 23">
            <a:extLst>
              <a:ext uri="{FF2B5EF4-FFF2-40B4-BE49-F238E27FC236}">
                <a16:creationId xmlns:a16="http://schemas.microsoft.com/office/drawing/2014/main" id="{D842D391-D6BB-4E45-B4EE-0B738E2BA919}"/>
              </a:ext>
            </a:extLst>
          </p:cNvPr>
          <p:cNvSpPr/>
          <p:nvPr/>
        </p:nvSpPr>
        <p:spPr>
          <a:xfrm>
            <a:off x="2420943" y="331000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5" name="object 24">
            <a:extLst>
              <a:ext uri="{FF2B5EF4-FFF2-40B4-BE49-F238E27FC236}">
                <a16:creationId xmlns:a16="http://schemas.microsoft.com/office/drawing/2014/main" id="{F4BC826E-0D8D-1540-9FB6-57DB252EA175}"/>
              </a:ext>
            </a:extLst>
          </p:cNvPr>
          <p:cNvSpPr txBox="1"/>
          <p:nvPr/>
        </p:nvSpPr>
        <p:spPr>
          <a:xfrm>
            <a:off x="2424347" y="331197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 algn="l" fontAlgn="auto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6" name="object 25">
            <a:extLst>
              <a:ext uri="{FF2B5EF4-FFF2-40B4-BE49-F238E27FC236}">
                <a16:creationId xmlns:a16="http://schemas.microsoft.com/office/drawing/2014/main" id="{F69710B3-5471-A544-BB9A-297DCCC2BF5F}"/>
              </a:ext>
            </a:extLst>
          </p:cNvPr>
          <p:cNvSpPr/>
          <p:nvPr/>
        </p:nvSpPr>
        <p:spPr>
          <a:xfrm>
            <a:off x="2016080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7" name="object 26">
            <a:extLst>
              <a:ext uri="{FF2B5EF4-FFF2-40B4-BE49-F238E27FC236}">
                <a16:creationId xmlns:a16="http://schemas.microsoft.com/office/drawing/2014/main" id="{79A372C8-A817-FC4A-AD33-CA3F8977336B}"/>
              </a:ext>
            </a:extLst>
          </p:cNvPr>
          <p:cNvSpPr txBox="1"/>
          <p:nvPr/>
        </p:nvSpPr>
        <p:spPr>
          <a:xfrm>
            <a:off x="2016080" y="331000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8" name="object 27">
            <a:extLst>
              <a:ext uri="{FF2B5EF4-FFF2-40B4-BE49-F238E27FC236}">
                <a16:creationId xmlns:a16="http://schemas.microsoft.com/office/drawing/2014/main" id="{E3A7C6ED-C2DC-6846-919A-178083C8A9AF}"/>
              </a:ext>
            </a:extLst>
          </p:cNvPr>
          <p:cNvSpPr/>
          <p:nvPr/>
        </p:nvSpPr>
        <p:spPr>
          <a:xfrm>
            <a:off x="389646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9" name="object 28">
            <a:extLst>
              <a:ext uri="{FF2B5EF4-FFF2-40B4-BE49-F238E27FC236}">
                <a16:creationId xmlns:a16="http://schemas.microsoft.com/office/drawing/2014/main" id="{297A6AFC-E923-A048-8A0A-64C40EC19DE9}"/>
              </a:ext>
            </a:extLst>
          </p:cNvPr>
          <p:cNvSpPr/>
          <p:nvPr/>
        </p:nvSpPr>
        <p:spPr>
          <a:xfrm>
            <a:off x="389646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0" name="object 29">
            <a:extLst>
              <a:ext uri="{FF2B5EF4-FFF2-40B4-BE49-F238E27FC236}">
                <a16:creationId xmlns:a16="http://schemas.microsoft.com/office/drawing/2014/main" id="{D22916C4-F985-8C4A-B8F1-3DDAA56FBB1E}"/>
              </a:ext>
            </a:extLst>
          </p:cNvPr>
          <p:cNvSpPr/>
          <p:nvPr/>
        </p:nvSpPr>
        <p:spPr>
          <a:xfrm>
            <a:off x="4636687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1" name="object 30">
            <a:extLst>
              <a:ext uri="{FF2B5EF4-FFF2-40B4-BE49-F238E27FC236}">
                <a16:creationId xmlns:a16="http://schemas.microsoft.com/office/drawing/2014/main" id="{D5C9A4D5-73A8-F44B-A513-F89816C805E2}"/>
              </a:ext>
            </a:extLst>
          </p:cNvPr>
          <p:cNvSpPr/>
          <p:nvPr/>
        </p:nvSpPr>
        <p:spPr>
          <a:xfrm>
            <a:off x="4636687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2" name="object 31">
            <a:extLst>
              <a:ext uri="{FF2B5EF4-FFF2-40B4-BE49-F238E27FC236}">
                <a16:creationId xmlns:a16="http://schemas.microsoft.com/office/drawing/2014/main" id="{139DDD1F-F817-A14F-AAF0-BBBCDDFFEC3E}"/>
              </a:ext>
            </a:extLst>
          </p:cNvPr>
          <p:cNvSpPr/>
          <p:nvPr/>
        </p:nvSpPr>
        <p:spPr>
          <a:xfrm>
            <a:off x="4384693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3" name="object 32">
            <a:extLst>
              <a:ext uri="{FF2B5EF4-FFF2-40B4-BE49-F238E27FC236}">
                <a16:creationId xmlns:a16="http://schemas.microsoft.com/office/drawing/2014/main" id="{4B7ABB17-476D-1B46-97E1-1785EECD7DEF}"/>
              </a:ext>
            </a:extLst>
          </p:cNvPr>
          <p:cNvSpPr/>
          <p:nvPr/>
        </p:nvSpPr>
        <p:spPr>
          <a:xfrm>
            <a:off x="4384693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4" name="object 33">
            <a:extLst>
              <a:ext uri="{FF2B5EF4-FFF2-40B4-BE49-F238E27FC236}">
                <a16:creationId xmlns:a16="http://schemas.microsoft.com/office/drawing/2014/main" id="{F2E69EB3-B174-8649-A636-7E9B681389CE}"/>
              </a:ext>
            </a:extLst>
          </p:cNvPr>
          <p:cNvSpPr/>
          <p:nvPr/>
        </p:nvSpPr>
        <p:spPr>
          <a:xfrm>
            <a:off x="4132700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5" name="object 34">
            <a:extLst>
              <a:ext uri="{FF2B5EF4-FFF2-40B4-BE49-F238E27FC236}">
                <a16:creationId xmlns:a16="http://schemas.microsoft.com/office/drawing/2014/main" id="{8B4F412F-A4EE-4E47-815E-F5727498D71A}"/>
              </a:ext>
            </a:extLst>
          </p:cNvPr>
          <p:cNvSpPr/>
          <p:nvPr/>
        </p:nvSpPr>
        <p:spPr>
          <a:xfrm>
            <a:off x="4132700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6" name="object 35">
            <a:extLst>
              <a:ext uri="{FF2B5EF4-FFF2-40B4-BE49-F238E27FC236}">
                <a16:creationId xmlns:a16="http://schemas.microsoft.com/office/drawing/2014/main" id="{A5168A9A-6653-4146-A303-C8112B1344EC}"/>
              </a:ext>
            </a:extLst>
          </p:cNvPr>
          <p:cNvSpPr txBox="1"/>
          <p:nvPr/>
        </p:nvSpPr>
        <p:spPr>
          <a:xfrm>
            <a:off x="3254271" y="330694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	1  </a:t>
            </a:r>
            <a:r>
              <a:rPr kumimoji="0" sz="1600" b="1" spc="-12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2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3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4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5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6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7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07" name="object 36">
            <a:extLst>
              <a:ext uri="{FF2B5EF4-FFF2-40B4-BE49-F238E27FC236}">
                <a16:creationId xmlns:a16="http://schemas.microsoft.com/office/drawing/2014/main" id="{DD1CF68B-88DE-C14D-B772-47D71026B491}"/>
              </a:ext>
            </a:extLst>
          </p:cNvPr>
          <p:cNvSpPr/>
          <p:nvPr/>
        </p:nvSpPr>
        <p:spPr>
          <a:xfrm>
            <a:off x="5381085" y="321459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8" name="object 37">
            <a:extLst>
              <a:ext uri="{FF2B5EF4-FFF2-40B4-BE49-F238E27FC236}">
                <a16:creationId xmlns:a16="http://schemas.microsoft.com/office/drawing/2014/main" id="{65A671A6-37EE-FE47-A78C-B3E20554BC93}"/>
              </a:ext>
            </a:extLst>
          </p:cNvPr>
          <p:cNvSpPr/>
          <p:nvPr/>
        </p:nvSpPr>
        <p:spPr>
          <a:xfrm>
            <a:off x="5381085" y="321459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9" name="object 38">
            <a:extLst>
              <a:ext uri="{FF2B5EF4-FFF2-40B4-BE49-F238E27FC236}">
                <a16:creationId xmlns:a16="http://schemas.microsoft.com/office/drawing/2014/main" id="{06F3299F-7A99-3341-B328-E8B7D0B520AA}"/>
              </a:ext>
            </a:extLst>
          </p:cNvPr>
          <p:cNvSpPr/>
          <p:nvPr/>
        </p:nvSpPr>
        <p:spPr>
          <a:xfrm>
            <a:off x="5895270" y="331325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0" name="object 39">
            <a:extLst>
              <a:ext uri="{FF2B5EF4-FFF2-40B4-BE49-F238E27FC236}">
                <a16:creationId xmlns:a16="http://schemas.microsoft.com/office/drawing/2014/main" id="{738C1153-5532-944B-B498-35B6798F4EC4}"/>
              </a:ext>
            </a:extLst>
          </p:cNvPr>
          <p:cNvSpPr/>
          <p:nvPr/>
        </p:nvSpPr>
        <p:spPr>
          <a:xfrm>
            <a:off x="5895270" y="331325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1" name="object 40">
            <a:extLst>
              <a:ext uri="{FF2B5EF4-FFF2-40B4-BE49-F238E27FC236}">
                <a16:creationId xmlns:a16="http://schemas.microsoft.com/office/drawing/2014/main" id="{68ED2588-6CB7-604D-976B-0FB9C128C0B1}"/>
              </a:ext>
            </a:extLst>
          </p:cNvPr>
          <p:cNvSpPr txBox="1"/>
          <p:nvPr/>
        </p:nvSpPr>
        <p:spPr>
          <a:xfrm>
            <a:off x="6059402" y="331018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2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12" name="object 41">
            <a:extLst>
              <a:ext uri="{FF2B5EF4-FFF2-40B4-BE49-F238E27FC236}">
                <a16:creationId xmlns:a16="http://schemas.microsoft.com/office/drawing/2014/main" id="{BE750403-F81F-3F40-82C3-418262DB6096}"/>
              </a:ext>
            </a:extLst>
          </p:cNvPr>
          <p:cNvSpPr/>
          <p:nvPr/>
        </p:nvSpPr>
        <p:spPr>
          <a:xfrm>
            <a:off x="5490406" y="331325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3" name="object 42">
            <a:extLst>
              <a:ext uri="{FF2B5EF4-FFF2-40B4-BE49-F238E27FC236}">
                <a16:creationId xmlns:a16="http://schemas.microsoft.com/office/drawing/2014/main" id="{6C5C7D63-E53B-5E47-95A6-7021F7AD2E9E}"/>
              </a:ext>
            </a:extLst>
          </p:cNvPr>
          <p:cNvSpPr txBox="1"/>
          <p:nvPr/>
        </p:nvSpPr>
        <p:spPr>
          <a:xfrm>
            <a:off x="5490406" y="331325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14" name="object 43">
            <a:extLst>
              <a:ext uri="{FF2B5EF4-FFF2-40B4-BE49-F238E27FC236}">
                <a16:creationId xmlns:a16="http://schemas.microsoft.com/office/drawing/2014/main" id="{47CC8C3E-E721-7840-923B-EBCCD5B6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20947"/>
              </p:ext>
            </p:extLst>
          </p:nvPr>
        </p:nvGraphicFramePr>
        <p:xfrm>
          <a:off x="6674402" y="3313257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object 44">
            <a:extLst>
              <a:ext uri="{FF2B5EF4-FFF2-40B4-BE49-F238E27FC236}">
                <a16:creationId xmlns:a16="http://schemas.microsoft.com/office/drawing/2014/main" id="{89CF12A3-56CD-6048-A71F-F8876BFD987B}"/>
              </a:ext>
            </a:extLst>
          </p:cNvPr>
          <p:cNvSpPr/>
          <p:nvPr/>
        </p:nvSpPr>
        <p:spPr>
          <a:xfrm>
            <a:off x="8843956" y="206834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6" name="object 45">
            <a:extLst>
              <a:ext uri="{FF2B5EF4-FFF2-40B4-BE49-F238E27FC236}">
                <a16:creationId xmlns:a16="http://schemas.microsoft.com/office/drawing/2014/main" id="{EDA17FC6-AEBB-C040-8EDC-DF369FBEB145}"/>
              </a:ext>
            </a:extLst>
          </p:cNvPr>
          <p:cNvSpPr/>
          <p:nvPr/>
        </p:nvSpPr>
        <p:spPr>
          <a:xfrm>
            <a:off x="6205163" y="193291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7" name="object 46">
            <a:extLst>
              <a:ext uri="{FF2B5EF4-FFF2-40B4-BE49-F238E27FC236}">
                <a16:creationId xmlns:a16="http://schemas.microsoft.com/office/drawing/2014/main" id="{DEC66653-2186-744B-B955-701BBF063910}"/>
              </a:ext>
            </a:extLst>
          </p:cNvPr>
          <p:cNvSpPr/>
          <p:nvPr/>
        </p:nvSpPr>
        <p:spPr>
          <a:xfrm>
            <a:off x="2730837" y="193291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8" name="object 47">
            <a:extLst>
              <a:ext uri="{FF2B5EF4-FFF2-40B4-BE49-F238E27FC236}">
                <a16:creationId xmlns:a16="http://schemas.microsoft.com/office/drawing/2014/main" id="{D6AC72BE-1313-034D-B147-47205CB1949D}"/>
              </a:ext>
            </a:extLst>
          </p:cNvPr>
          <p:cNvSpPr txBox="1"/>
          <p:nvPr/>
        </p:nvSpPr>
        <p:spPr>
          <a:xfrm>
            <a:off x="4807896" y="194641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比较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19" name="object 48">
            <a:extLst>
              <a:ext uri="{FF2B5EF4-FFF2-40B4-BE49-F238E27FC236}">
                <a16:creationId xmlns:a16="http://schemas.microsoft.com/office/drawing/2014/main" id="{99958F5F-73E5-984D-97FB-39A1E62763CF}"/>
              </a:ext>
            </a:extLst>
          </p:cNvPr>
          <p:cNvSpPr/>
          <p:nvPr/>
        </p:nvSpPr>
        <p:spPr>
          <a:xfrm>
            <a:off x="2136768" y="290654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0" name="object 49">
            <a:extLst>
              <a:ext uri="{FF2B5EF4-FFF2-40B4-BE49-F238E27FC236}">
                <a16:creationId xmlns:a16="http://schemas.microsoft.com/office/drawing/2014/main" id="{4C713717-D72F-E14B-B424-9C5C27955CA8}"/>
              </a:ext>
            </a:extLst>
          </p:cNvPr>
          <p:cNvSpPr txBox="1"/>
          <p:nvPr/>
        </p:nvSpPr>
        <p:spPr>
          <a:xfrm>
            <a:off x="1836095" y="2593326"/>
            <a:ext cx="8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有效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?</a:t>
            </a:r>
            <a:r>
              <a:rPr kumimoji="0" sz="1800" b="1" spc="29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+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1" name="object 50">
            <a:extLst>
              <a:ext uri="{FF2B5EF4-FFF2-40B4-BE49-F238E27FC236}">
                <a16:creationId xmlns:a16="http://schemas.microsoft.com/office/drawing/2014/main" id="{29410DB8-B033-F249-B112-654BC5663D0E}"/>
              </a:ext>
            </a:extLst>
          </p:cNvPr>
          <p:cNvSpPr txBox="1"/>
          <p:nvPr/>
        </p:nvSpPr>
        <p:spPr>
          <a:xfrm>
            <a:off x="2797587" y="2606813"/>
            <a:ext cx="16933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匹配</a:t>
            </a:r>
            <a:r>
              <a:rPr kumimoji="0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</a:t>
            </a:r>
            <a:r>
              <a:rPr kumimoji="0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</a:t>
            </a:r>
            <a:r>
              <a:rPr kumimoji="0" sz="1800" b="1" spc="-6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命中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2" name="object 51">
            <a:extLst>
              <a:ext uri="{FF2B5EF4-FFF2-40B4-BE49-F238E27FC236}">
                <a16:creationId xmlns:a16="http://schemas.microsoft.com/office/drawing/2014/main" id="{4EB7D190-6096-3A40-A633-BE90E60A2AEB}"/>
              </a:ext>
            </a:extLst>
          </p:cNvPr>
          <p:cNvSpPr/>
          <p:nvPr/>
        </p:nvSpPr>
        <p:spPr>
          <a:xfrm>
            <a:off x="4259015" y="206833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3" name="object 52">
            <a:extLst>
              <a:ext uri="{FF2B5EF4-FFF2-40B4-BE49-F238E27FC236}">
                <a16:creationId xmlns:a16="http://schemas.microsoft.com/office/drawing/2014/main" id="{BA15F095-7BD8-0D49-B15A-6F7830E0E6FC}"/>
              </a:ext>
            </a:extLst>
          </p:cNvPr>
          <p:cNvSpPr txBox="1"/>
          <p:nvPr/>
        </p:nvSpPr>
        <p:spPr>
          <a:xfrm>
            <a:off x="6484296" y="432028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块偏移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4" name="object 53">
            <a:extLst>
              <a:ext uri="{FF2B5EF4-FFF2-40B4-BE49-F238E27FC236}">
                <a16:creationId xmlns:a16="http://schemas.microsoft.com/office/drawing/2014/main" id="{D980B06C-F2F9-F546-98EB-109F42D20FD5}"/>
              </a:ext>
            </a:extLst>
          </p:cNvPr>
          <p:cNvSpPr/>
          <p:nvPr/>
        </p:nvSpPr>
        <p:spPr>
          <a:xfrm>
            <a:off x="2424347" y="331197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5" name="object 54">
            <a:extLst>
              <a:ext uri="{FF2B5EF4-FFF2-40B4-BE49-F238E27FC236}">
                <a16:creationId xmlns:a16="http://schemas.microsoft.com/office/drawing/2014/main" id="{A354D504-7E50-DD47-91C7-4240AA9F8EA9}"/>
              </a:ext>
            </a:extLst>
          </p:cNvPr>
          <p:cNvSpPr/>
          <p:nvPr/>
        </p:nvSpPr>
        <p:spPr>
          <a:xfrm>
            <a:off x="2424334" y="331197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6" name="object 55">
            <a:extLst>
              <a:ext uri="{FF2B5EF4-FFF2-40B4-BE49-F238E27FC236}">
                <a16:creationId xmlns:a16="http://schemas.microsoft.com/office/drawing/2014/main" id="{78800DE6-7F8A-B14B-8AE7-FE3C80BB6C78}"/>
              </a:ext>
            </a:extLst>
          </p:cNvPr>
          <p:cNvSpPr txBox="1"/>
          <p:nvPr/>
        </p:nvSpPr>
        <p:spPr>
          <a:xfrm>
            <a:off x="2588470" y="330891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2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BFFE9-C7A8-A641-81C6-0CAD40A6A35E}"/>
              </a:ext>
            </a:extLst>
          </p:cNvPr>
          <p:cNvSpPr txBox="1"/>
          <p:nvPr/>
        </p:nvSpPr>
        <p:spPr>
          <a:xfrm>
            <a:off x="4780035" y="5249209"/>
            <a:ext cx="245612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组内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路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tag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均需比较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EEC9861-71B3-D24E-A7EA-8C6271FAD077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30" name="标题 1">
            <a:extLst>
              <a:ext uri="{FF2B5EF4-FFF2-40B4-BE49-F238E27FC236}">
                <a16:creationId xmlns:a16="http://schemas.microsoft.com/office/drawing/2014/main" id="{77589203-ADE4-0443-8576-21ADCA858AD0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E=2)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1" name="object 5">
            <a:extLst>
              <a:ext uri="{FF2B5EF4-FFF2-40B4-BE49-F238E27FC236}">
                <a16:creationId xmlns:a16="http://schemas.microsoft.com/office/drawing/2014/main" id="{F99A7EEE-50B6-154E-9E99-55564BF43ADB}"/>
              </a:ext>
            </a:extLst>
          </p:cNvPr>
          <p:cNvSpPr txBox="1"/>
          <p:nvPr/>
        </p:nvSpPr>
        <p:spPr>
          <a:xfrm>
            <a:off x="4863119" y="323056"/>
            <a:ext cx="2853061" cy="548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 = 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2: 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每组两行</a:t>
            </a:r>
            <a:endParaRPr kumimoji="0" lang="en-US" sz="1800" spc="-5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假设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缓存块大小为</a:t>
            </a:r>
            <a:r>
              <a:rPr kumimoji="0" lang="en-US" altLang="zh-CN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endParaRPr kumimoji="0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6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153" name="object 58">
            <a:extLst>
              <a:ext uri="{FF2B5EF4-FFF2-40B4-BE49-F238E27FC236}">
                <a16:creationId xmlns:a16="http://schemas.microsoft.com/office/drawing/2014/main" id="{C187826B-1028-D34D-BBBA-4BDAEA166ACE}"/>
              </a:ext>
            </a:extLst>
          </p:cNvPr>
          <p:cNvGraphicFramePr>
            <a:graphicFrameLocks noGrp="1"/>
          </p:cNvGraphicFramePr>
          <p:nvPr/>
        </p:nvGraphicFramePr>
        <p:xfrm>
          <a:off x="7878047" y="1803416"/>
          <a:ext cx="2273121" cy="1644077"/>
        </p:xfrm>
        <a:graphic>
          <a:graphicData uri="http://schemas.openxmlformats.org/drawingml/2006/table">
            <a:tbl>
              <a:tblPr firstRow="1" bandRow="1"/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文本框 158">
            <a:extLst>
              <a:ext uri="{FF2B5EF4-FFF2-40B4-BE49-F238E27FC236}">
                <a16:creationId xmlns:a16="http://schemas.microsoft.com/office/drawing/2014/main" id="{6DD802EE-2624-AF40-80E3-618A7331F884}"/>
              </a:ext>
            </a:extLst>
          </p:cNvPr>
          <p:cNvSpPr txBox="1"/>
          <p:nvPr/>
        </p:nvSpPr>
        <p:spPr>
          <a:xfrm>
            <a:off x="7718434" y="1341751"/>
            <a:ext cx="23852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short</a:t>
            </a:r>
            <a:r>
              <a:rPr kumimoji="0" lang="en-US" altLang="zh-CN" sz="2400" b="1" spc="-1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en-US" altLang="zh-CN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int</a:t>
            </a:r>
            <a:r>
              <a:rPr kumimoji="0"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地址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0" name="object 8">
            <a:extLst>
              <a:ext uri="{FF2B5EF4-FFF2-40B4-BE49-F238E27FC236}">
                <a16:creationId xmlns:a16="http://schemas.microsoft.com/office/drawing/2014/main" id="{CAA14C5C-726C-AE42-9C37-B9CC7DFCC4CD}"/>
              </a:ext>
            </a:extLst>
          </p:cNvPr>
          <p:cNvSpPr/>
          <p:nvPr/>
        </p:nvSpPr>
        <p:spPr>
          <a:xfrm>
            <a:off x="8856833" y="179748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1" name="object 9">
            <a:extLst>
              <a:ext uri="{FF2B5EF4-FFF2-40B4-BE49-F238E27FC236}">
                <a16:creationId xmlns:a16="http://schemas.microsoft.com/office/drawing/2014/main" id="{D98BB466-6586-1C4E-A90B-418334645AF0}"/>
              </a:ext>
            </a:extLst>
          </p:cNvPr>
          <p:cNvSpPr/>
          <p:nvPr/>
        </p:nvSpPr>
        <p:spPr>
          <a:xfrm>
            <a:off x="9618833" y="179748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2" name="object 11">
            <a:extLst>
              <a:ext uri="{FF2B5EF4-FFF2-40B4-BE49-F238E27FC236}">
                <a16:creationId xmlns:a16="http://schemas.microsoft.com/office/drawing/2014/main" id="{6DC0C296-02ED-9547-8FB6-AFB0004386D3}"/>
              </a:ext>
            </a:extLst>
          </p:cNvPr>
          <p:cNvSpPr/>
          <p:nvPr/>
        </p:nvSpPr>
        <p:spPr>
          <a:xfrm>
            <a:off x="1757356" y="313514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3" name="object 12">
            <a:extLst>
              <a:ext uri="{FF2B5EF4-FFF2-40B4-BE49-F238E27FC236}">
                <a16:creationId xmlns:a16="http://schemas.microsoft.com/office/drawing/2014/main" id="{919668C2-FE0B-8343-9FA1-814DFDE3EE9A}"/>
              </a:ext>
            </a:extLst>
          </p:cNvPr>
          <p:cNvSpPr/>
          <p:nvPr/>
        </p:nvSpPr>
        <p:spPr>
          <a:xfrm>
            <a:off x="1906758" y="321134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CB949440-02EF-7241-9E59-7CEEEA2A7CBF}"/>
              </a:ext>
            </a:extLst>
          </p:cNvPr>
          <p:cNvSpPr/>
          <p:nvPr/>
        </p:nvSpPr>
        <p:spPr>
          <a:xfrm>
            <a:off x="1906758" y="321134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5" name="object 14">
            <a:extLst>
              <a:ext uri="{FF2B5EF4-FFF2-40B4-BE49-F238E27FC236}">
                <a16:creationId xmlns:a16="http://schemas.microsoft.com/office/drawing/2014/main" id="{53B28CFE-820F-B24B-A07A-5CE1C68CBB3C}"/>
              </a:ext>
            </a:extLst>
          </p:cNvPr>
          <p:cNvSpPr/>
          <p:nvPr/>
        </p:nvSpPr>
        <p:spPr>
          <a:xfrm>
            <a:off x="3200076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6" name="object 15">
            <a:extLst>
              <a:ext uri="{FF2B5EF4-FFF2-40B4-BE49-F238E27FC236}">
                <a16:creationId xmlns:a16="http://schemas.microsoft.com/office/drawing/2014/main" id="{7B95CBF8-1D8A-8048-AA5F-39615FEA18FC}"/>
              </a:ext>
            </a:extLst>
          </p:cNvPr>
          <p:cNvSpPr/>
          <p:nvPr/>
        </p:nvSpPr>
        <p:spPr>
          <a:xfrm>
            <a:off x="3200076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7" name="object 16">
            <a:extLst>
              <a:ext uri="{FF2B5EF4-FFF2-40B4-BE49-F238E27FC236}">
                <a16:creationId xmlns:a16="http://schemas.microsoft.com/office/drawing/2014/main" id="{439DFECB-54CE-604B-BFA1-AEA71B5BF30E}"/>
              </a:ext>
            </a:extLst>
          </p:cNvPr>
          <p:cNvSpPr/>
          <p:nvPr/>
        </p:nvSpPr>
        <p:spPr>
          <a:xfrm>
            <a:off x="3435394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8" name="object 17">
            <a:extLst>
              <a:ext uri="{FF2B5EF4-FFF2-40B4-BE49-F238E27FC236}">
                <a16:creationId xmlns:a16="http://schemas.microsoft.com/office/drawing/2014/main" id="{488BE474-C6B1-B143-BB2D-8008C49E91BB}"/>
              </a:ext>
            </a:extLst>
          </p:cNvPr>
          <p:cNvSpPr/>
          <p:nvPr/>
        </p:nvSpPr>
        <p:spPr>
          <a:xfrm>
            <a:off x="3435394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9" name="object 18">
            <a:extLst>
              <a:ext uri="{FF2B5EF4-FFF2-40B4-BE49-F238E27FC236}">
                <a16:creationId xmlns:a16="http://schemas.microsoft.com/office/drawing/2014/main" id="{A92A503E-4FEC-5E42-BCF8-96F9067A32E9}"/>
              </a:ext>
            </a:extLst>
          </p:cNvPr>
          <p:cNvSpPr/>
          <p:nvPr/>
        </p:nvSpPr>
        <p:spPr>
          <a:xfrm>
            <a:off x="366052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0" name="object 19">
            <a:extLst>
              <a:ext uri="{FF2B5EF4-FFF2-40B4-BE49-F238E27FC236}">
                <a16:creationId xmlns:a16="http://schemas.microsoft.com/office/drawing/2014/main" id="{4727113E-46DF-9D4D-96CE-2C9A89CEF3AE}"/>
              </a:ext>
            </a:extLst>
          </p:cNvPr>
          <p:cNvSpPr/>
          <p:nvPr/>
        </p:nvSpPr>
        <p:spPr>
          <a:xfrm>
            <a:off x="366052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1" name="object 20">
            <a:extLst>
              <a:ext uri="{FF2B5EF4-FFF2-40B4-BE49-F238E27FC236}">
                <a16:creationId xmlns:a16="http://schemas.microsoft.com/office/drawing/2014/main" id="{380CEF78-D97F-3340-AF52-BB811A3A5BE3}"/>
              </a:ext>
            </a:extLst>
          </p:cNvPr>
          <p:cNvSpPr/>
          <p:nvPr/>
        </p:nvSpPr>
        <p:spPr>
          <a:xfrm>
            <a:off x="4888058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2" name="object 21">
            <a:extLst>
              <a:ext uri="{FF2B5EF4-FFF2-40B4-BE49-F238E27FC236}">
                <a16:creationId xmlns:a16="http://schemas.microsoft.com/office/drawing/2014/main" id="{48F02E17-C8EC-554C-A061-1CE59B8464B8}"/>
              </a:ext>
            </a:extLst>
          </p:cNvPr>
          <p:cNvSpPr/>
          <p:nvPr/>
        </p:nvSpPr>
        <p:spPr>
          <a:xfrm>
            <a:off x="4888058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3" name="object 22">
            <a:extLst>
              <a:ext uri="{FF2B5EF4-FFF2-40B4-BE49-F238E27FC236}">
                <a16:creationId xmlns:a16="http://schemas.microsoft.com/office/drawing/2014/main" id="{8962BC58-A60B-6D40-9E3E-01C70AF372DE}"/>
              </a:ext>
            </a:extLst>
          </p:cNvPr>
          <p:cNvSpPr/>
          <p:nvPr/>
        </p:nvSpPr>
        <p:spPr>
          <a:xfrm>
            <a:off x="2420943" y="331000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4" name="object 23">
            <a:extLst>
              <a:ext uri="{FF2B5EF4-FFF2-40B4-BE49-F238E27FC236}">
                <a16:creationId xmlns:a16="http://schemas.microsoft.com/office/drawing/2014/main" id="{D842D391-D6BB-4E45-B4EE-0B738E2BA919}"/>
              </a:ext>
            </a:extLst>
          </p:cNvPr>
          <p:cNvSpPr/>
          <p:nvPr/>
        </p:nvSpPr>
        <p:spPr>
          <a:xfrm>
            <a:off x="2420943" y="331000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5" name="object 24">
            <a:extLst>
              <a:ext uri="{FF2B5EF4-FFF2-40B4-BE49-F238E27FC236}">
                <a16:creationId xmlns:a16="http://schemas.microsoft.com/office/drawing/2014/main" id="{F4BC826E-0D8D-1540-9FB6-57DB252EA175}"/>
              </a:ext>
            </a:extLst>
          </p:cNvPr>
          <p:cNvSpPr txBox="1"/>
          <p:nvPr/>
        </p:nvSpPr>
        <p:spPr>
          <a:xfrm>
            <a:off x="2424347" y="331197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 algn="l" fontAlgn="auto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6" name="object 25">
            <a:extLst>
              <a:ext uri="{FF2B5EF4-FFF2-40B4-BE49-F238E27FC236}">
                <a16:creationId xmlns:a16="http://schemas.microsoft.com/office/drawing/2014/main" id="{F69710B3-5471-A544-BB9A-297DCCC2BF5F}"/>
              </a:ext>
            </a:extLst>
          </p:cNvPr>
          <p:cNvSpPr/>
          <p:nvPr/>
        </p:nvSpPr>
        <p:spPr>
          <a:xfrm>
            <a:off x="2016080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7" name="object 26">
            <a:extLst>
              <a:ext uri="{FF2B5EF4-FFF2-40B4-BE49-F238E27FC236}">
                <a16:creationId xmlns:a16="http://schemas.microsoft.com/office/drawing/2014/main" id="{79A372C8-A817-FC4A-AD33-CA3F8977336B}"/>
              </a:ext>
            </a:extLst>
          </p:cNvPr>
          <p:cNvSpPr txBox="1"/>
          <p:nvPr/>
        </p:nvSpPr>
        <p:spPr>
          <a:xfrm>
            <a:off x="2016080" y="331000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8" name="object 27">
            <a:extLst>
              <a:ext uri="{FF2B5EF4-FFF2-40B4-BE49-F238E27FC236}">
                <a16:creationId xmlns:a16="http://schemas.microsoft.com/office/drawing/2014/main" id="{E3A7C6ED-C2DC-6846-919A-178083C8A9AF}"/>
              </a:ext>
            </a:extLst>
          </p:cNvPr>
          <p:cNvSpPr/>
          <p:nvPr/>
        </p:nvSpPr>
        <p:spPr>
          <a:xfrm>
            <a:off x="389646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9" name="object 28">
            <a:extLst>
              <a:ext uri="{FF2B5EF4-FFF2-40B4-BE49-F238E27FC236}">
                <a16:creationId xmlns:a16="http://schemas.microsoft.com/office/drawing/2014/main" id="{297A6AFC-E923-A048-8A0A-64C40EC19DE9}"/>
              </a:ext>
            </a:extLst>
          </p:cNvPr>
          <p:cNvSpPr/>
          <p:nvPr/>
        </p:nvSpPr>
        <p:spPr>
          <a:xfrm>
            <a:off x="3896467" y="331000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0" name="object 29">
            <a:extLst>
              <a:ext uri="{FF2B5EF4-FFF2-40B4-BE49-F238E27FC236}">
                <a16:creationId xmlns:a16="http://schemas.microsoft.com/office/drawing/2014/main" id="{D22916C4-F985-8C4A-B8F1-3DDAA56FBB1E}"/>
              </a:ext>
            </a:extLst>
          </p:cNvPr>
          <p:cNvSpPr/>
          <p:nvPr/>
        </p:nvSpPr>
        <p:spPr>
          <a:xfrm>
            <a:off x="4636687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1" name="object 30">
            <a:extLst>
              <a:ext uri="{FF2B5EF4-FFF2-40B4-BE49-F238E27FC236}">
                <a16:creationId xmlns:a16="http://schemas.microsoft.com/office/drawing/2014/main" id="{D5C9A4D5-73A8-F44B-A513-F89816C805E2}"/>
              </a:ext>
            </a:extLst>
          </p:cNvPr>
          <p:cNvSpPr/>
          <p:nvPr/>
        </p:nvSpPr>
        <p:spPr>
          <a:xfrm>
            <a:off x="4636687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2" name="object 31">
            <a:extLst>
              <a:ext uri="{FF2B5EF4-FFF2-40B4-BE49-F238E27FC236}">
                <a16:creationId xmlns:a16="http://schemas.microsoft.com/office/drawing/2014/main" id="{139DDD1F-F817-A14F-AAF0-BBBCDDFFEC3E}"/>
              </a:ext>
            </a:extLst>
          </p:cNvPr>
          <p:cNvSpPr/>
          <p:nvPr/>
        </p:nvSpPr>
        <p:spPr>
          <a:xfrm>
            <a:off x="4384693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3" name="object 32">
            <a:extLst>
              <a:ext uri="{FF2B5EF4-FFF2-40B4-BE49-F238E27FC236}">
                <a16:creationId xmlns:a16="http://schemas.microsoft.com/office/drawing/2014/main" id="{4B7ABB17-476D-1B46-97E1-1785EECD7DEF}"/>
              </a:ext>
            </a:extLst>
          </p:cNvPr>
          <p:cNvSpPr/>
          <p:nvPr/>
        </p:nvSpPr>
        <p:spPr>
          <a:xfrm>
            <a:off x="4384693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4" name="object 33">
            <a:extLst>
              <a:ext uri="{FF2B5EF4-FFF2-40B4-BE49-F238E27FC236}">
                <a16:creationId xmlns:a16="http://schemas.microsoft.com/office/drawing/2014/main" id="{F2E69EB3-B174-8649-A636-7E9B681389CE}"/>
              </a:ext>
            </a:extLst>
          </p:cNvPr>
          <p:cNvSpPr/>
          <p:nvPr/>
        </p:nvSpPr>
        <p:spPr>
          <a:xfrm>
            <a:off x="4132700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5" name="object 34">
            <a:extLst>
              <a:ext uri="{FF2B5EF4-FFF2-40B4-BE49-F238E27FC236}">
                <a16:creationId xmlns:a16="http://schemas.microsoft.com/office/drawing/2014/main" id="{8B4F412F-A4EE-4E47-815E-F5727498D71A}"/>
              </a:ext>
            </a:extLst>
          </p:cNvPr>
          <p:cNvSpPr/>
          <p:nvPr/>
        </p:nvSpPr>
        <p:spPr>
          <a:xfrm>
            <a:off x="4132700" y="331000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6" name="object 35">
            <a:extLst>
              <a:ext uri="{FF2B5EF4-FFF2-40B4-BE49-F238E27FC236}">
                <a16:creationId xmlns:a16="http://schemas.microsoft.com/office/drawing/2014/main" id="{A5168A9A-6653-4146-A303-C8112B1344EC}"/>
              </a:ext>
            </a:extLst>
          </p:cNvPr>
          <p:cNvSpPr txBox="1"/>
          <p:nvPr/>
        </p:nvSpPr>
        <p:spPr>
          <a:xfrm>
            <a:off x="3254271" y="330694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	1  </a:t>
            </a:r>
            <a:r>
              <a:rPr kumimoji="0" sz="1600" b="1" spc="-12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2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3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4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5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6</a:t>
            </a:r>
            <a:r>
              <a:rPr kumimoji="0" sz="16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	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7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07" name="object 36">
            <a:extLst>
              <a:ext uri="{FF2B5EF4-FFF2-40B4-BE49-F238E27FC236}">
                <a16:creationId xmlns:a16="http://schemas.microsoft.com/office/drawing/2014/main" id="{DD1CF68B-88DE-C14D-B772-47D71026B491}"/>
              </a:ext>
            </a:extLst>
          </p:cNvPr>
          <p:cNvSpPr/>
          <p:nvPr/>
        </p:nvSpPr>
        <p:spPr>
          <a:xfrm>
            <a:off x="5381085" y="321459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8" name="object 37">
            <a:extLst>
              <a:ext uri="{FF2B5EF4-FFF2-40B4-BE49-F238E27FC236}">
                <a16:creationId xmlns:a16="http://schemas.microsoft.com/office/drawing/2014/main" id="{65A671A6-37EE-FE47-A78C-B3E20554BC93}"/>
              </a:ext>
            </a:extLst>
          </p:cNvPr>
          <p:cNvSpPr/>
          <p:nvPr/>
        </p:nvSpPr>
        <p:spPr>
          <a:xfrm>
            <a:off x="5381085" y="321459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9" name="object 38">
            <a:extLst>
              <a:ext uri="{FF2B5EF4-FFF2-40B4-BE49-F238E27FC236}">
                <a16:creationId xmlns:a16="http://schemas.microsoft.com/office/drawing/2014/main" id="{06F3299F-7A99-3341-B328-E8B7D0B520AA}"/>
              </a:ext>
            </a:extLst>
          </p:cNvPr>
          <p:cNvSpPr/>
          <p:nvPr/>
        </p:nvSpPr>
        <p:spPr>
          <a:xfrm>
            <a:off x="5895270" y="331325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0" name="object 39">
            <a:extLst>
              <a:ext uri="{FF2B5EF4-FFF2-40B4-BE49-F238E27FC236}">
                <a16:creationId xmlns:a16="http://schemas.microsoft.com/office/drawing/2014/main" id="{738C1153-5532-944B-B498-35B6798F4EC4}"/>
              </a:ext>
            </a:extLst>
          </p:cNvPr>
          <p:cNvSpPr/>
          <p:nvPr/>
        </p:nvSpPr>
        <p:spPr>
          <a:xfrm>
            <a:off x="5895270" y="331325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1" name="object 40">
            <a:extLst>
              <a:ext uri="{FF2B5EF4-FFF2-40B4-BE49-F238E27FC236}">
                <a16:creationId xmlns:a16="http://schemas.microsoft.com/office/drawing/2014/main" id="{68ED2588-6CB7-604D-976B-0FB9C128C0B1}"/>
              </a:ext>
            </a:extLst>
          </p:cNvPr>
          <p:cNvSpPr txBox="1"/>
          <p:nvPr/>
        </p:nvSpPr>
        <p:spPr>
          <a:xfrm>
            <a:off x="6059402" y="331018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2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12" name="object 41">
            <a:extLst>
              <a:ext uri="{FF2B5EF4-FFF2-40B4-BE49-F238E27FC236}">
                <a16:creationId xmlns:a16="http://schemas.microsoft.com/office/drawing/2014/main" id="{BE750403-F81F-3F40-82C3-418262DB6096}"/>
              </a:ext>
            </a:extLst>
          </p:cNvPr>
          <p:cNvSpPr/>
          <p:nvPr/>
        </p:nvSpPr>
        <p:spPr>
          <a:xfrm>
            <a:off x="5490406" y="331325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3" name="object 42">
            <a:extLst>
              <a:ext uri="{FF2B5EF4-FFF2-40B4-BE49-F238E27FC236}">
                <a16:creationId xmlns:a16="http://schemas.microsoft.com/office/drawing/2014/main" id="{6C5C7D63-E53B-5E47-95A6-7021F7AD2E9E}"/>
              </a:ext>
            </a:extLst>
          </p:cNvPr>
          <p:cNvSpPr txBox="1"/>
          <p:nvPr/>
        </p:nvSpPr>
        <p:spPr>
          <a:xfrm>
            <a:off x="5490406" y="331325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 algn="l" fontAlgn="auto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14" name="object 43">
            <a:extLst>
              <a:ext uri="{FF2B5EF4-FFF2-40B4-BE49-F238E27FC236}">
                <a16:creationId xmlns:a16="http://schemas.microsoft.com/office/drawing/2014/main" id="{47CC8C3E-E721-7840-923B-EBCCD5B6BF1B}"/>
              </a:ext>
            </a:extLst>
          </p:cNvPr>
          <p:cNvGraphicFramePr>
            <a:graphicFrameLocks noGrp="1"/>
          </p:cNvGraphicFramePr>
          <p:nvPr/>
        </p:nvGraphicFramePr>
        <p:xfrm>
          <a:off x="6674402" y="3313257"/>
          <a:ext cx="1940594" cy="263105"/>
        </p:xfrm>
        <a:graphic>
          <a:graphicData uri="http://schemas.openxmlformats.org/drawingml/2006/table">
            <a:tbl>
              <a:tblPr firstRow="1" bandRow="1"/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object 44">
            <a:extLst>
              <a:ext uri="{FF2B5EF4-FFF2-40B4-BE49-F238E27FC236}">
                <a16:creationId xmlns:a16="http://schemas.microsoft.com/office/drawing/2014/main" id="{89CF12A3-56CD-6048-A71F-F8876BFD987B}"/>
              </a:ext>
            </a:extLst>
          </p:cNvPr>
          <p:cNvSpPr/>
          <p:nvPr/>
        </p:nvSpPr>
        <p:spPr>
          <a:xfrm>
            <a:off x="8843956" y="206834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6" name="object 45">
            <a:extLst>
              <a:ext uri="{FF2B5EF4-FFF2-40B4-BE49-F238E27FC236}">
                <a16:creationId xmlns:a16="http://schemas.microsoft.com/office/drawing/2014/main" id="{EDA17FC6-AEBB-C040-8EDC-DF369FBEB145}"/>
              </a:ext>
            </a:extLst>
          </p:cNvPr>
          <p:cNvSpPr/>
          <p:nvPr/>
        </p:nvSpPr>
        <p:spPr>
          <a:xfrm>
            <a:off x="6205163" y="193291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7" name="object 46">
            <a:extLst>
              <a:ext uri="{FF2B5EF4-FFF2-40B4-BE49-F238E27FC236}">
                <a16:creationId xmlns:a16="http://schemas.microsoft.com/office/drawing/2014/main" id="{DEC66653-2186-744B-B955-701BBF063910}"/>
              </a:ext>
            </a:extLst>
          </p:cNvPr>
          <p:cNvSpPr/>
          <p:nvPr/>
        </p:nvSpPr>
        <p:spPr>
          <a:xfrm>
            <a:off x="2730837" y="193291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8" name="object 47">
            <a:extLst>
              <a:ext uri="{FF2B5EF4-FFF2-40B4-BE49-F238E27FC236}">
                <a16:creationId xmlns:a16="http://schemas.microsoft.com/office/drawing/2014/main" id="{D6AC72BE-1313-034D-B147-47205CB1949D}"/>
              </a:ext>
            </a:extLst>
          </p:cNvPr>
          <p:cNvSpPr txBox="1"/>
          <p:nvPr/>
        </p:nvSpPr>
        <p:spPr>
          <a:xfrm>
            <a:off x="4807896" y="194641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比较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19" name="object 48">
            <a:extLst>
              <a:ext uri="{FF2B5EF4-FFF2-40B4-BE49-F238E27FC236}">
                <a16:creationId xmlns:a16="http://schemas.microsoft.com/office/drawing/2014/main" id="{99958F5F-73E5-984D-97FB-39A1E62763CF}"/>
              </a:ext>
            </a:extLst>
          </p:cNvPr>
          <p:cNvSpPr/>
          <p:nvPr/>
        </p:nvSpPr>
        <p:spPr>
          <a:xfrm>
            <a:off x="2136768" y="290654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0" name="object 49">
            <a:extLst>
              <a:ext uri="{FF2B5EF4-FFF2-40B4-BE49-F238E27FC236}">
                <a16:creationId xmlns:a16="http://schemas.microsoft.com/office/drawing/2014/main" id="{4C713717-D72F-E14B-B424-9C5C27955CA8}"/>
              </a:ext>
            </a:extLst>
          </p:cNvPr>
          <p:cNvSpPr txBox="1"/>
          <p:nvPr/>
        </p:nvSpPr>
        <p:spPr>
          <a:xfrm>
            <a:off x="1836095" y="2593326"/>
            <a:ext cx="8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有效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?</a:t>
            </a:r>
            <a:r>
              <a:rPr kumimoji="0" sz="1800" b="1" spc="29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+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1" name="object 50">
            <a:extLst>
              <a:ext uri="{FF2B5EF4-FFF2-40B4-BE49-F238E27FC236}">
                <a16:creationId xmlns:a16="http://schemas.microsoft.com/office/drawing/2014/main" id="{29410DB8-B033-F249-B112-654BC5663D0E}"/>
              </a:ext>
            </a:extLst>
          </p:cNvPr>
          <p:cNvSpPr txBox="1"/>
          <p:nvPr/>
        </p:nvSpPr>
        <p:spPr>
          <a:xfrm>
            <a:off x="2797587" y="2606813"/>
            <a:ext cx="16933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匹配</a:t>
            </a:r>
            <a:r>
              <a:rPr kumimoji="0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</a:t>
            </a:r>
            <a:r>
              <a:rPr kumimoji="0" sz="18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</a:t>
            </a:r>
            <a:r>
              <a:rPr kumimoji="0" sz="1800" b="1" spc="-6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命中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2" name="object 51">
            <a:extLst>
              <a:ext uri="{FF2B5EF4-FFF2-40B4-BE49-F238E27FC236}">
                <a16:creationId xmlns:a16="http://schemas.microsoft.com/office/drawing/2014/main" id="{4EB7D190-6096-3A40-A633-BE90E60A2AEB}"/>
              </a:ext>
            </a:extLst>
          </p:cNvPr>
          <p:cNvSpPr/>
          <p:nvPr/>
        </p:nvSpPr>
        <p:spPr>
          <a:xfrm>
            <a:off x="4259015" y="206833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3" name="object 52">
            <a:extLst>
              <a:ext uri="{FF2B5EF4-FFF2-40B4-BE49-F238E27FC236}">
                <a16:creationId xmlns:a16="http://schemas.microsoft.com/office/drawing/2014/main" id="{BA15F095-7BD8-0D49-B15A-6F7830E0E6FC}"/>
              </a:ext>
            </a:extLst>
          </p:cNvPr>
          <p:cNvSpPr txBox="1"/>
          <p:nvPr/>
        </p:nvSpPr>
        <p:spPr>
          <a:xfrm>
            <a:off x="6484296" y="432028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块偏移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24" name="object 53">
            <a:extLst>
              <a:ext uri="{FF2B5EF4-FFF2-40B4-BE49-F238E27FC236}">
                <a16:creationId xmlns:a16="http://schemas.microsoft.com/office/drawing/2014/main" id="{D980B06C-F2F9-F546-98EB-109F42D20FD5}"/>
              </a:ext>
            </a:extLst>
          </p:cNvPr>
          <p:cNvSpPr/>
          <p:nvPr/>
        </p:nvSpPr>
        <p:spPr>
          <a:xfrm>
            <a:off x="2424347" y="331197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5" name="object 54">
            <a:extLst>
              <a:ext uri="{FF2B5EF4-FFF2-40B4-BE49-F238E27FC236}">
                <a16:creationId xmlns:a16="http://schemas.microsoft.com/office/drawing/2014/main" id="{A354D504-7E50-DD47-91C7-4240AA9F8EA9}"/>
              </a:ext>
            </a:extLst>
          </p:cNvPr>
          <p:cNvSpPr/>
          <p:nvPr/>
        </p:nvSpPr>
        <p:spPr>
          <a:xfrm>
            <a:off x="2424334" y="331197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6" name="object 55">
            <a:extLst>
              <a:ext uri="{FF2B5EF4-FFF2-40B4-BE49-F238E27FC236}">
                <a16:creationId xmlns:a16="http://schemas.microsoft.com/office/drawing/2014/main" id="{78800DE6-7F8A-B14B-8AE7-FE3C80BB6C78}"/>
              </a:ext>
            </a:extLst>
          </p:cNvPr>
          <p:cNvSpPr txBox="1"/>
          <p:nvPr/>
        </p:nvSpPr>
        <p:spPr>
          <a:xfrm>
            <a:off x="2588470" y="330891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2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</a:t>
            </a: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8" name="object 52">
            <a:extLst>
              <a:ext uri="{FF2B5EF4-FFF2-40B4-BE49-F238E27FC236}">
                <a16:creationId xmlns:a16="http://schemas.microsoft.com/office/drawing/2014/main" id="{99FFF22E-2C34-1845-86FC-034050A435A0}"/>
              </a:ext>
            </a:extLst>
          </p:cNvPr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object 53">
            <a:extLst>
              <a:ext uri="{FF2B5EF4-FFF2-40B4-BE49-F238E27FC236}">
                <a16:creationId xmlns:a16="http://schemas.microsoft.com/office/drawing/2014/main" id="{BE7F44D4-D83C-274A-8B15-82596B9A264D}"/>
              </a:ext>
            </a:extLst>
          </p:cNvPr>
          <p:cNvSpPr txBox="1"/>
          <p:nvPr/>
        </p:nvSpPr>
        <p:spPr>
          <a:xfrm>
            <a:off x="535940" y="4385547"/>
            <a:ext cx="10924656" cy="2280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65" algn="l" fontAlgn="auto">
              <a:spcBef>
                <a:spcPts val="1440"/>
              </a:spcBef>
              <a:spcAft>
                <a:spcPts val="0"/>
              </a:spcAft>
            </a:pPr>
            <a:endParaRPr kumimoji="0" lang="en-US" sz="18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358265" algn="l" fontAlgn="auto">
              <a:spcBef>
                <a:spcPts val="1440"/>
              </a:spcBef>
              <a:spcAft>
                <a:spcPts val="0"/>
              </a:spcAft>
            </a:pP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short 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int </a:t>
            </a:r>
            <a:r>
              <a:rPr kumimoji="0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(2 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r>
              <a:rPr kumimoji="0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在这里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algn="l" fontAlgn="auto">
              <a:spcBef>
                <a:spcPts val="10"/>
              </a:spcBef>
              <a:spcAft>
                <a:spcPts val="0"/>
              </a:spcAft>
            </a:pPr>
            <a:endParaRPr kumimoji="0" sz="16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algn="l" fontAlgn="auto">
              <a:spcBef>
                <a:spcPts val="5"/>
              </a:spcBef>
              <a:spcAft>
                <a:spcPts val="0"/>
              </a:spcAft>
            </a:pPr>
            <a:r>
              <a:rPr kumimoji="0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不匹配</a:t>
            </a:r>
            <a:r>
              <a:rPr kumimoji="0" b="1" spc="-1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241300" indent="-228600" algn="l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41300" algn="l"/>
              </a:tabLst>
            </a:pPr>
            <a:r>
              <a:rPr kumimoji="0" lang="zh-CN" altLang="en-US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在组中选择</a:t>
            </a:r>
            <a:r>
              <a:rPr kumimoji="0" lang="en-US" altLang="zh-CN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行用于驱逐和替换</a:t>
            </a:r>
            <a:endParaRPr kumimoji="0" lang="en-US" sz="2000" b="1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241300" indent="-228600" algn="l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41300" algn="l"/>
              </a:tabLst>
            </a:pPr>
            <a:r>
              <a:rPr kumimoji="0" lang="zh-CN" altLang="en-US" sz="20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替换策略</a:t>
            </a:r>
            <a:r>
              <a:rPr kumimoji="0" sz="20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kumimoji="0" lang="zh-CN" altLang="en-US" sz="20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随机</a:t>
            </a:r>
            <a:r>
              <a:rPr kumimoji="0" sz="20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kumimoji="0" lang="en-US" altLang="zh-CN" sz="2000" b="1" spc="-1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LFU</a:t>
            </a:r>
            <a:r>
              <a:rPr kumimoji="0" lang="en-US" altLang="zh-CN" sz="20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(Least Frequently Used,</a:t>
            </a:r>
            <a:r>
              <a:rPr kumimoji="0" lang="zh-CN" altLang="en-US" sz="20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最不经常使用</a:t>
            </a:r>
            <a:r>
              <a:rPr kumimoji="0" lang="en-US" altLang="zh-CN" sz="20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r>
              <a:rPr kumimoji="0" lang="zh-CN" altLang="en-US" sz="20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、 </a:t>
            </a:r>
            <a:r>
              <a:rPr kumimoji="0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LRU</a:t>
            </a:r>
            <a:r>
              <a:rPr kumimoji="0" lang="en-US" altLang="zh-CN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(Least Recently Used,</a:t>
            </a:r>
            <a:r>
              <a:rPr kumimoji="0" lang="zh-CN" altLang="en-US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最近最少使用</a:t>
            </a:r>
            <a:r>
              <a:rPr kumimoji="0" lang="en-US" altLang="zh-CN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r>
              <a:rPr kumimoji="0" sz="2000" b="1" spc="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…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38910DD7-E469-094B-9F78-7DA4120221C6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7D79791D-D1EC-FE45-8706-6FE628F01CF1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E=2)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F954154C-9E63-5446-A9AC-E0FAC7790C53}"/>
              </a:ext>
            </a:extLst>
          </p:cNvPr>
          <p:cNvSpPr txBox="1"/>
          <p:nvPr/>
        </p:nvSpPr>
        <p:spPr>
          <a:xfrm>
            <a:off x="4863119" y="323056"/>
            <a:ext cx="2853061" cy="548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 = 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2: 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每组两行</a:t>
            </a:r>
            <a:endParaRPr kumimoji="0" lang="en-US" sz="1800" spc="-5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假设</a:t>
            </a:r>
            <a:r>
              <a:rPr kumimoji="0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缓存块大小为</a:t>
            </a:r>
            <a:r>
              <a:rPr kumimoji="0" lang="en-US" altLang="zh-CN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endParaRPr kumimoji="0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6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BB783FF-77B5-2843-B657-E5037D8B87CD}"/>
              </a:ext>
            </a:extLst>
          </p:cNvPr>
          <p:cNvSpPr txBox="1"/>
          <p:nvPr/>
        </p:nvSpPr>
        <p:spPr>
          <a:xfrm>
            <a:off x="565896" y="1196752"/>
            <a:ext cx="6479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LFU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east 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requently 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U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sed,</a:t>
            </a:r>
            <a:r>
              <a:rPr kumimoji="0" lang="zh-CN" altLang="en-US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最不经常使用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C2E9EC-033E-8147-AB03-2F53336DF5AB}"/>
              </a:ext>
            </a:extLst>
          </p:cNvPr>
          <p:cNvSpPr txBox="1"/>
          <p:nvPr/>
        </p:nvSpPr>
        <p:spPr>
          <a:xfrm>
            <a:off x="565897" y="1712315"/>
            <a:ext cx="11060206" cy="11350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将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访问次数最少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的行驱逐和替换，根据数据的历史访问次数来淘汰数据，其核心思想是“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如果数据过去被访问多次，那么将来被访问的可能也很大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F3D2F1-D2AC-F343-B7EF-E99A7A784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6723"/>
              </p:ext>
            </p:extLst>
          </p:nvPr>
        </p:nvGraphicFramePr>
        <p:xfrm>
          <a:off x="2814172" y="4006578"/>
          <a:ext cx="11836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847">
                  <a:extLst>
                    <a:ext uri="{9D8B030D-6E8A-4147-A177-3AD203B41FA5}">
                      <a16:colId xmlns:a16="http://schemas.microsoft.com/office/drawing/2014/main" val="1971597599"/>
                    </a:ext>
                  </a:extLst>
                </a:gridCol>
                <a:gridCol w="307225">
                  <a:extLst>
                    <a:ext uri="{9D8B030D-6E8A-4147-A177-3AD203B41FA5}">
                      <a16:colId xmlns:a16="http://schemas.microsoft.com/office/drawing/2014/main" val="2227185061"/>
                    </a:ext>
                  </a:extLst>
                </a:gridCol>
                <a:gridCol w="535608">
                  <a:extLst>
                    <a:ext uri="{9D8B030D-6E8A-4147-A177-3AD203B41FA5}">
                      <a16:colId xmlns:a16="http://schemas.microsoft.com/office/drawing/2014/main" val="397763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51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0432"/>
                  </a:ext>
                </a:extLst>
              </a:tr>
            </a:tbl>
          </a:graphicData>
        </a:graphic>
      </p:graphicFrame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103387A4-E679-F740-86AD-5984805E3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0643"/>
              </p:ext>
            </p:extLst>
          </p:nvPr>
        </p:nvGraphicFramePr>
        <p:xfrm>
          <a:off x="4739811" y="4006578"/>
          <a:ext cx="11836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847">
                  <a:extLst>
                    <a:ext uri="{9D8B030D-6E8A-4147-A177-3AD203B41FA5}">
                      <a16:colId xmlns:a16="http://schemas.microsoft.com/office/drawing/2014/main" val="1971597599"/>
                    </a:ext>
                  </a:extLst>
                </a:gridCol>
                <a:gridCol w="307225">
                  <a:extLst>
                    <a:ext uri="{9D8B030D-6E8A-4147-A177-3AD203B41FA5}">
                      <a16:colId xmlns:a16="http://schemas.microsoft.com/office/drawing/2014/main" val="2227185061"/>
                    </a:ext>
                  </a:extLst>
                </a:gridCol>
                <a:gridCol w="535608">
                  <a:extLst>
                    <a:ext uri="{9D8B030D-6E8A-4147-A177-3AD203B41FA5}">
                      <a16:colId xmlns:a16="http://schemas.microsoft.com/office/drawing/2014/main" val="397763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51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043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7D14E0-97E5-CD4F-9BC6-FACBC20CBCE1}"/>
              </a:ext>
            </a:extLst>
          </p:cNvPr>
          <p:cNvSpPr txBox="1"/>
          <p:nvPr/>
        </p:nvSpPr>
        <p:spPr>
          <a:xfrm>
            <a:off x="2811152" y="3427136"/>
            <a:ext cx="86113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CAF3C2B-6A0D-2A4C-B957-5C2CC3621165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3099184" y="3796468"/>
            <a:ext cx="142535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82EC06E-C979-C84D-A456-D2B164F6C284}"/>
              </a:ext>
            </a:extLst>
          </p:cNvPr>
          <p:cNvSpPr txBox="1"/>
          <p:nvPr/>
        </p:nvSpPr>
        <p:spPr>
          <a:xfrm>
            <a:off x="4793562" y="3427136"/>
            <a:ext cx="84189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656C2DA-780E-6842-9564-C657778B1E2A}"/>
              </a:ext>
            </a:extLst>
          </p:cNvPr>
          <p:cNvCxnSpPr>
            <a:stCxn id="65" idx="2"/>
          </p:cNvCxnSpPr>
          <p:nvPr/>
        </p:nvCxnSpPr>
        <p:spPr bwMode="auto">
          <a:xfrm flipH="1">
            <a:off x="5081594" y="3796468"/>
            <a:ext cx="132917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燕尾形箭头 7">
            <a:extLst>
              <a:ext uri="{FF2B5EF4-FFF2-40B4-BE49-F238E27FC236}">
                <a16:creationId xmlns:a16="http://schemas.microsoft.com/office/drawing/2014/main" id="{32EC7B89-E6F5-4446-9E33-E94F25015722}"/>
              </a:ext>
            </a:extLst>
          </p:cNvPr>
          <p:cNvSpPr/>
          <p:nvPr/>
        </p:nvSpPr>
        <p:spPr bwMode="auto">
          <a:xfrm>
            <a:off x="4091739" y="4568425"/>
            <a:ext cx="468052" cy="42447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73" name="表格 4">
            <a:extLst>
              <a:ext uri="{FF2B5EF4-FFF2-40B4-BE49-F238E27FC236}">
                <a16:creationId xmlns:a16="http://schemas.microsoft.com/office/drawing/2014/main" id="{A0022998-E00D-244E-A301-4AE72FDD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5236"/>
              </p:ext>
            </p:extLst>
          </p:nvPr>
        </p:nvGraphicFramePr>
        <p:xfrm>
          <a:off x="6651421" y="4006578"/>
          <a:ext cx="11836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847">
                  <a:extLst>
                    <a:ext uri="{9D8B030D-6E8A-4147-A177-3AD203B41FA5}">
                      <a16:colId xmlns:a16="http://schemas.microsoft.com/office/drawing/2014/main" val="1971597599"/>
                    </a:ext>
                  </a:extLst>
                </a:gridCol>
                <a:gridCol w="307225">
                  <a:extLst>
                    <a:ext uri="{9D8B030D-6E8A-4147-A177-3AD203B41FA5}">
                      <a16:colId xmlns:a16="http://schemas.microsoft.com/office/drawing/2014/main" val="2227185061"/>
                    </a:ext>
                  </a:extLst>
                </a:gridCol>
                <a:gridCol w="535608">
                  <a:extLst>
                    <a:ext uri="{9D8B030D-6E8A-4147-A177-3AD203B41FA5}">
                      <a16:colId xmlns:a16="http://schemas.microsoft.com/office/drawing/2014/main" val="397763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51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0432"/>
                  </a:ext>
                </a:extLst>
              </a:tr>
            </a:tbl>
          </a:graphicData>
        </a:graphic>
      </p:graphicFrame>
      <p:sp>
        <p:nvSpPr>
          <p:cNvPr id="74" name="文本框 73">
            <a:extLst>
              <a:ext uri="{FF2B5EF4-FFF2-40B4-BE49-F238E27FC236}">
                <a16:creationId xmlns:a16="http://schemas.microsoft.com/office/drawing/2014/main" id="{0000374B-2F44-EB40-8F2D-7C4A14E22AFC}"/>
              </a:ext>
            </a:extLst>
          </p:cNvPr>
          <p:cNvSpPr txBox="1"/>
          <p:nvPr/>
        </p:nvSpPr>
        <p:spPr>
          <a:xfrm>
            <a:off x="6705172" y="3427136"/>
            <a:ext cx="81304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F2C759A-2498-674D-B36E-D6749BF9F31B}"/>
              </a:ext>
            </a:extLst>
          </p:cNvPr>
          <p:cNvCxnSpPr>
            <a:stCxn id="74" idx="2"/>
          </p:cNvCxnSpPr>
          <p:nvPr/>
        </p:nvCxnSpPr>
        <p:spPr bwMode="auto">
          <a:xfrm flipH="1">
            <a:off x="6993204" y="3796468"/>
            <a:ext cx="118490" cy="206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燕尾形箭头 75">
            <a:extLst>
              <a:ext uri="{FF2B5EF4-FFF2-40B4-BE49-F238E27FC236}">
                <a16:creationId xmlns:a16="http://schemas.microsoft.com/office/drawing/2014/main" id="{C60980AC-79C0-BC4B-BF03-A0620B0F97C9}"/>
              </a:ext>
            </a:extLst>
          </p:cNvPr>
          <p:cNvSpPr/>
          <p:nvPr/>
        </p:nvSpPr>
        <p:spPr bwMode="auto">
          <a:xfrm>
            <a:off x="6003349" y="4568425"/>
            <a:ext cx="468052" cy="42447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78" name="表格 4">
            <a:extLst>
              <a:ext uri="{FF2B5EF4-FFF2-40B4-BE49-F238E27FC236}">
                <a16:creationId xmlns:a16="http://schemas.microsoft.com/office/drawing/2014/main" id="{BBBF618A-0C61-A24C-9F46-E0963B60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55562"/>
              </p:ext>
            </p:extLst>
          </p:nvPr>
        </p:nvGraphicFramePr>
        <p:xfrm>
          <a:off x="8652284" y="4000517"/>
          <a:ext cx="11836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847">
                  <a:extLst>
                    <a:ext uri="{9D8B030D-6E8A-4147-A177-3AD203B41FA5}">
                      <a16:colId xmlns:a16="http://schemas.microsoft.com/office/drawing/2014/main" val="1971597599"/>
                    </a:ext>
                  </a:extLst>
                </a:gridCol>
                <a:gridCol w="307225">
                  <a:extLst>
                    <a:ext uri="{9D8B030D-6E8A-4147-A177-3AD203B41FA5}">
                      <a16:colId xmlns:a16="http://schemas.microsoft.com/office/drawing/2014/main" val="2227185061"/>
                    </a:ext>
                  </a:extLst>
                </a:gridCol>
                <a:gridCol w="535608">
                  <a:extLst>
                    <a:ext uri="{9D8B030D-6E8A-4147-A177-3AD203B41FA5}">
                      <a16:colId xmlns:a16="http://schemas.microsoft.com/office/drawing/2014/main" val="397763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51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0432"/>
                  </a:ext>
                </a:extLst>
              </a:tr>
            </a:tbl>
          </a:graphicData>
        </a:graphic>
      </p:graphicFrame>
      <p:sp>
        <p:nvSpPr>
          <p:cNvPr id="79" name="燕尾形箭头 78">
            <a:extLst>
              <a:ext uri="{FF2B5EF4-FFF2-40B4-BE49-F238E27FC236}">
                <a16:creationId xmlns:a16="http://schemas.microsoft.com/office/drawing/2014/main" id="{099D8487-92F9-C84D-B6DD-157DAFB11627}"/>
              </a:ext>
            </a:extLst>
          </p:cNvPr>
          <p:cNvSpPr/>
          <p:nvPr/>
        </p:nvSpPr>
        <p:spPr bwMode="auto">
          <a:xfrm>
            <a:off x="8004212" y="4562364"/>
            <a:ext cx="468052" cy="42447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578CD28-05A8-1C48-A7BF-70A805BE7EAA}"/>
              </a:ext>
            </a:extLst>
          </p:cNvPr>
          <p:cNvSpPr/>
          <p:nvPr/>
        </p:nvSpPr>
        <p:spPr bwMode="auto">
          <a:xfrm>
            <a:off x="8880271" y="5956096"/>
            <a:ext cx="506254" cy="3405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kumimoji="1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左弧形箭头 9">
            <a:extLst>
              <a:ext uri="{FF2B5EF4-FFF2-40B4-BE49-F238E27FC236}">
                <a16:creationId xmlns:a16="http://schemas.microsoft.com/office/drawing/2014/main" id="{FB0614AC-C9CB-0D4E-A351-083E35E3799B}"/>
              </a:ext>
            </a:extLst>
          </p:cNvPr>
          <p:cNvSpPr/>
          <p:nvPr/>
        </p:nvSpPr>
        <p:spPr bwMode="auto">
          <a:xfrm>
            <a:off x="9386525" y="6098345"/>
            <a:ext cx="449439" cy="365125"/>
          </a:xfrm>
          <a:prstGeom prst="curvedLef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F78A8C6-8A83-A94F-8E25-C865699E7457}"/>
              </a:ext>
            </a:extLst>
          </p:cNvPr>
          <p:cNvSpPr txBox="1"/>
          <p:nvPr/>
        </p:nvSpPr>
        <p:spPr>
          <a:xfrm>
            <a:off x="10096712" y="5956096"/>
            <a:ext cx="81624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淘汰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0CCF3-86BD-E44D-B5C3-11C8BD9B3BA8}"/>
              </a:ext>
            </a:extLst>
          </p:cNvPr>
          <p:cNvSpPr txBox="1"/>
          <p:nvPr/>
        </p:nvSpPr>
        <p:spPr>
          <a:xfrm>
            <a:off x="1974325" y="3988729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44496AA-0942-F748-AFC7-9D06E7302234}"/>
              </a:ext>
            </a:extLst>
          </p:cNvPr>
          <p:cNvSpPr txBox="1"/>
          <p:nvPr/>
        </p:nvSpPr>
        <p:spPr>
          <a:xfrm>
            <a:off x="2023760" y="5485385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队尾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94F475CB-94E6-C143-9D0A-F5731CBD98EE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74057292-2577-9343-A0FA-0CED8E9C3324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E=5)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6DB50DD-183B-1E49-8BDA-0321323D7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/>
          <a:stretch/>
        </p:blipFill>
        <p:spPr>
          <a:xfrm>
            <a:off x="13439" y="3068959"/>
            <a:ext cx="12192000" cy="3789041"/>
          </a:xfrm>
          <a:prstGeom prst="rect">
            <a:avLst/>
          </a:prstGeom>
        </p:spPr>
      </p:pic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BB783FF-77B5-2843-B657-E5037D8B87CD}"/>
              </a:ext>
            </a:extLst>
          </p:cNvPr>
          <p:cNvSpPr txBox="1"/>
          <p:nvPr/>
        </p:nvSpPr>
        <p:spPr>
          <a:xfrm>
            <a:off x="565896" y="1196752"/>
            <a:ext cx="6479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LRU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east 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</a:t>
            </a:r>
            <a:r>
              <a:rPr kumimoji="0" lang="en-US" altLang="zh-CN" sz="2400" b="1" spc="-1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ecent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ly </a:t>
            </a:r>
            <a:r>
              <a:rPr kumimoji="0" lang="en-US" altLang="zh-CN" sz="2400" b="1" spc="-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U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sed,</a:t>
            </a:r>
            <a:r>
              <a:rPr kumimoji="0" lang="zh-CN" altLang="en-US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最近最少使用</a:t>
            </a:r>
            <a:r>
              <a:rPr kumimoji="0" lang="en-US" altLang="zh-CN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C2E9EC-033E-8147-AB03-2F53336DF5AB}"/>
              </a:ext>
            </a:extLst>
          </p:cNvPr>
          <p:cNvSpPr txBox="1"/>
          <p:nvPr/>
        </p:nvSpPr>
        <p:spPr>
          <a:xfrm>
            <a:off x="565897" y="1712315"/>
            <a:ext cx="11060206" cy="11350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将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最长时间未被访问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的行驱逐和替换，根据数据的历史访问间隔来淘汰数据，其核心思想是“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如果数据最近被访问过，那么将来被访问的可能也很大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CA20222-D60A-2845-ABDA-2BF72239186F}"/>
              </a:ext>
            </a:extLst>
          </p:cNvPr>
          <p:cNvCxnSpPr/>
          <p:nvPr/>
        </p:nvCxnSpPr>
        <p:spPr bwMode="auto">
          <a:xfrm>
            <a:off x="5267908" y="3140968"/>
            <a:ext cx="0" cy="3564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468E6-7D96-C849-90C5-3CC4E4143A7A}"/>
              </a:ext>
            </a:extLst>
          </p:cNvPr>
          <p:cNvSpPr txBox="1"/>
          <p:nvPr/>
        </p:nvSpPr>
        <p:spPr>
          <a:xfrm>
            <a:off x="1514699" y="5654344"/>
            <a:ext cx="189026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行不满时，头插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9D76EF-9FD1-5642-AFBE-6A601F86E997}"/>
              </a:ext>
            </a:extLst>
          </p:cNvPr>
          <p:cNvSpPr txBox="1"/>
          <p:nvPr/>
        </p:nvSpPr>
        <p:spPr>
          <a:xfrm>
            <a:off x="1345536" y="6353922"/>
            <a:ext cx="301236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如果此时访问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怎样？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0FF731A5-9AE3-A64B-BDC7-23D0404A9FD5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85" y="6023676"/>
            <a:ext cx="240347" cy="514912"/>
          </a:xfrm>
          <a:prstGeom prst="line">
            <a:avLst/>
          </a:prstGeom>
          <a:ln>
            <a:solidFill>
              <a:srgbClr val="6B0874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A9343723-8581-064E-A786-D08F3683A2A5}"/>
              </a:ext>
            </a:extLst>
          </p:cNvPr>
          <p:cNvSpPr/>
          <p:nvPr/>
        </p:nvSpPr>
        <p:spPr bwMode="auto">
          <a:xfrm>
            <a:off x="-182651" y="316050"/>
            <a:ext cx="49465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346D7B3-8445-2645-A487-A7E113B5645E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4280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路组相联高速缓存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E=3)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83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66633</TotalTime>
  <Words>2276</Words>
  <Application>Microsoft Macintosh PowerPoint</Application>
  <PresentationFormat>宽屏</PresentationFormat>
  <Paragraphs>667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微软雅黑</vt:lpstr>
      <vt:lpstr>微软雅黑</vt:lpstr>
      <vt:lpstr>Arial</vt:lpstr>
      <vt:lpstr>Arial Black</vt:lpstr>
      <vt:lpstr>Calibri</vt:lpstr>
      <vt:lpstr>Consolas</vt:lpstr>
      <vt:lpstr>Courier</vt:lpstr>
      <vt:lpstr>Times New Roman</vt:lpstr>
      <vt:lpstr>Wingdings</vt:lpstr>
      <vt:lpstr>默认设计模板</vt:lpstr>
      <vt:lpstr>计算机原理与系统 20 内存IV 写高速缓存友好的代码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3428</cp:revision>
  <cp:lastPrinted>2019-07-03T00:25:39Z</cp:lastPrinted>
  <dcterms:modified xsi:type="dcterms:W3CDTF">2022-05-05T07:50:24Z</dcterms:modified>
</cp:coreProperties>
</file>