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707" r:id="rId2"/>
    <p:sldId id="1282" r:id="rId3"/>
    <p:sldId id="1265" r:id="rId4"/>
    <p:sldId id="1413" r:id="rId5"/>
    <p:sldId id="1439" r:id="rId6"/>
    <p:sldId id="1446" r:id="rId7"/>
    <p:sldId id="1447" r:id="rId8"/>
    <p:sldId id="1448" r:id="rId9"/>
    <p:sldId id="1449" r:id="rId10"/>
    <p:sldId id="1450" r:id="rId11"/>
    <p:sldId id="1451" r:id="rId12"/>
    <p:sldId id="1452" r:id="rId13"/>
    <p:sldId id="1455" r:id="rId14"/>
    <p:sldId id="1453" r:id="rId15"/>
    <p:sldId id="1454" r:id="rId16"/>
    <p:sldId id="1427" r:id="rId17"/>
    <p:sldId id="1428" r:id="rId18"/>
    <p:sldId id="1417" r:id="rId19"/>
    <p:sldId id="1418" r:id="rId20"/>
    <p:sldId id="1419" r:id="rId21"/>
    <p:sldId id="1420" r:id="rId22"/>
    <p:sldId id="1421" r:id="rId23"/>
    <p:sldId id="1422" r:id="rId24"/>
    <p:sldId id="1424" r:id="rId25"/>
    <p:sldId id="1425" r:id="rId26"/>
    <p:sldId id="1429" r:id="rId27"/>
    <p:sldId id="938" r:id="rId28"/>
  </p:sldIdLst>
  <p:sldSz cx="12192000" cy="6858000"/>
  <p:notesSz cx="7099300" cy="10234613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7" orient="horz" pos="2228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0874"/>
    <a:srgbClr val="0096FF"/>
    <a:srgbClr val="FFE6CD"/>
    <a:srgbClr val="007F7F"/>
    <a:srgbClr val="005493"/>
    <a:srgbClr val="F5F5F7"/>
    <a:srgbClr val="FFF2CD"/>
    <a:srgbClr val="D5E8D4"/>
    <a:srgbClr val="D9E8FB"/>
    <a:srgbClr val="D3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6" autoAdjust="0"/>
    <p:restoredTop sz="95727" autoAdjust="0"/>
  </p:normalViewPr>
  <p:slideViewPr>
    <p:cSldViewPr>
      <p:cViewPr varScale="1">
        <p:scale>
          <a:sx n="91" d="100"/>
          <a:sy n="91" d="100"/>
        </p:scale>
        <p:origin x="177" y="51"/>
      </p:cViewPr>
      <p:guideLst>
        <p:guide orient="horz" pos="4065"/>
        <p:guide pos="211"/>
        <p:guide pos="7469"/>
        <p:guide orient="horz" pos="2228"/>
        <p:guide pos="384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00" d="100"/>
        <a:sy n="200" d="100"/>
      </p:scale>
      <p:origin x="0" y="-39453"/>
    </p:cViewPr>
  </p:sorterViewPr>
  <p:notesViewPr>
    <p:cSldViewPr showGuides="1">
      <p:cViewPr varScale="1">
        <p:scale>
          <a:sx n="95" d="100"/>
          <a:sy n="95" d="100"/>
        </p:scale>
        <p:origin x="4608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23F33E5C-6339-468E-9000-0678B51B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9F40A989-F4B7-4AA9-9C8B-85F23D385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3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31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48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65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60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D562D0A-2577-4633-9C56-29AF6D79FC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7265C83F-A4DB-4529-B983-03DB546CB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8CE19EEC-22C2-4E50-B734-CA97A089EA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E0C8A15-7C26-48E9-BCD2-C871277DDF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8FB3C963-1CC0-4C7A-930B-E6A28D12CF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E4E9261A-A204-41FD-B481-890002B86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57669B0E-B1DB-44FD-9DEA-29CC7867AA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097B4BD-3795-46E6-A584-42AC83D523BE}" type="slidenum">
              <a:rPr lang="en-US" altLang="zh-CN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>
            <a:extLst>
              <a:ext uri="{FF2B5EF4-FFF2-40B4-BE49-F238E27FC236}">
                <a16:creationId xmlns:a16="http://schemas.microsoft.com/office/drawing/2014/main" id="{BB24707A-3AB2-4F5B-B7EF-5C935D4A6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238" y="725488"/>
            <a:ext cx="4773612" cy="3582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294" tIns="45647" rIns="91294" bIns="45647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>
              <a:latin typeface="Arial Narrow" panose="020B060602020203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76E03D96-67AD-44D7-B182-E529A6A6E3A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>
            <a:extLst>
              <a:ext uri="{FF2B5EF4-FFF2-40B4-BE49-F238E27FC236}">
                <a16:creationId xmlns:a16="http://schemas.microsoft.com/office/drawing/2014/main" id="{4B47F899-A7C2-4682-AF39-A22A5CDB7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238" y="725488"/>
            <a:ext cx="4773612" cy="3582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294" tIns="45647" rIns="91294" bIns="45647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>
              <a:latin typeface="Arial Narrow" panose="020B060602020203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08B1FB6E-F65E-47EA-A12D-6D43A68943C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A7BD06AA-CF3F-4192-91D7-7DF3D61E04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143AE51-FEA0-4F6D-9403-E7A2A2FE1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>
            <a:extLst>
              <a:ext uri="{FF2B5EF4-FFF2-40B4-BE49-F238E27FC236}">
                <a16:creationId xmlns:a16="http://schemas.microsoft.com/office/drawing/2014/main" id="{C3B7028A-B8FE-43BB-A373-AFF9F6ACB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238" y="725488"/>
            <a:ext cx="4773612" cy="3582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294" tIns="45647" rIns="91294" bIns="45647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>
              <a:latin typeface="Arial Narrow" panose="020B060602020203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5A8AC987-7C25-4562-870C-F9192634CCB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>
            <a:extLst>
              <a:ext uri="{FF2B5EF4-FFF2-40B4-BE49-F238E27FC236}">
                <a16:creationId xmlns:a16="http://schemas.microsoft.com/office/drawing/2014/main" id="{D1F6EA7F-700E-4F60-957F-F4F99F8DC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238" y="725488"/>
            <a:ext cx="4773612" cy="3582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294" tIns="45647" rIns="91294" bIns="45647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>
              <a:latin typeface="Arial Narrow" panose="020B060602020203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23BD7570-E876-44F9-9FEE-3C3B57322DC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>
            <a:extLst>
              <a:ext uri="{FF2B5EF4-FFF2-40B4-BE49-F238E27FC236}">
                <a16:creationId xmlns:a16="http://schemas.microsoft.com/office/drawing/2014/main" id="{2D09F392-D7F1-4454-8E11-97EEE453F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238" y="725488"/>
            <a:ext cx="4773612" cy="3582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294" tIns="45647" rIns="91294" bIns="45647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>
              <a:latin typeface="Arial Narrow" panose="020B060602020203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68C4B4CE-B0DB-482D-9F64-E03292D8998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>
            <a:extLst>
              <a:ext uri="{FF2B5EF4-FFF2-40B4-BE49-F238E27FC236}">
                <a16:creationId xmlns:a16="http://schemas.microsoft.com/office/drawing/2014/main" id="{027C7788-ED7A-4462-9A7B-AE8BB96A4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238" y="725488"/>
            <a:ext cx="4773612" cy="3582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294" tIns="45647" rIns="91294" bIns="45647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>
              <a:latin typeface="Arial Narrow" panose="020B060602020203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9E9726C8-0F19-4B2C-A252-874E982F217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EAB03B1D-2F63-49C2-A3B2-7731B51B7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238" y="725488"/>
            <a:ext cx="4773612" cy="3582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924" tIns="47462" rIns="94924" bIns="47462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400">
              <a:latin typeface="Arial Narrow" panose="020B0606020202030204" pitchFamily="34" charset="0"/>
            </a:endParaRPr>
          </a:p>
        </p:txBody>
      </p:sp>
      <p:sp>
        <p:nvSpPr>
          <p:cNvPr id="81923" name="Text Box 2">
            <a:extLst>
              <a:ext uri="{FF2B5EF4-FFF2-40B4-BE49-F238E27FC236}">
                <a16:creationId xmlns:a16="http://schemas.microsoft.com/office/drawing/2014/main" id="{A3779B9A-D898-4366-9F23-B1AA6DAFE1A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3138" y="4554538"/>
            <a:ext cx="535622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88" tIns="45644" rIns="91288" bIns="45644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3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55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87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8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9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9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242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4AC3-B130-4666-B615-60F113E093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8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1552" y="115888"/>
            <a:ext cx="2686049" cy="5834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115888"/>
            <a:ext cx="7861300" cy="5834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EF4A8-7FD6-4E03-83DB-C4E009A651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9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lnSpc>
                <a:spcPct val="120000"/>
              </a:lnSpc>
              <a:buFont typeface="Wingdings" pitchFamily="2" charset="2"/>
              <a:buChar char="l"/>
              <a:tabLst/>
              <a:defRPr sz="2400"/>
            </a:lvl1pPr>
            <a:lvl2pPr marL="742950" indent="-285750">
              <a:buSzPct val="70000"/>
              <a:buFont typeface="Wingdings" pitchFamily="2" charset="2"/>
              <a:buChar char="l"/>
              <a:defRPr/>
            </a:lvl2pPr>
            <a:lvl3pPr marL="1143000" indent="-228600">
              <a:buSzPct val="70000"/>
              <a:buFont typeface="Wingdings" pitchFamily="2" charset="2"/>
              <a:buChar char="l"/>
              <a:defRPr/>
            </a:lvl3pPr>
            <a:lvl4pPr marL="1600200" indent="-228600">
              <a:buFont typeface="Wingdings" pitchFamily="2" charset="2"/>
              <a:buChar char="l"/>
              <a:defRPr/>
            </a:lvl4pPr>
            <a:lvl5pPr marL="2057400" indent="-228600"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CB4F-9A0E-BC46-80D3-1DA82A097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86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9AC19-A86D-D84A-885A-15C9EE8CA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A12-0459-4B2B-BCDA-EE9935512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6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FC05-D6ED-4AED-9494-8E6A3C39E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36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9A8E6-7C1C-4E4D-A68F-F8A57E7C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44D9-2DF3-4A82-BD4B-7B41F11857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409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E9E2-F10E-4D6B-BE5A-93AB7A37C8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0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5889"/>
            <a:ext cx="103632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here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1199517"/>
            <a:ext cx="10945283" cy="510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2</a:t>
            </a:r>
          </a:p>
          <a:p>
            <a:pPr lvl="2"/>
            <a:r>
              <a:rPr lang="en-US" altLang="zh-CN" dirty="0"/>
              <a:t>3</a:t>
            </a:r>
          </a:p>
          <a:p>
            <a:pPr lvl="3"/>
            <a:r>
              <a:rPr lang="en-US" altLang="zh-CN" dirty="0"/>
              <a:t>4</a:t>
            </a:r>
          </a:p>
          <a:p>
            <a:pPr lvl="4"/>
            <a:r>
              <a:rPr lang="en-US" altLang="zh-CN" dirty="0"/>
              <a:t>5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6D6CFB4-8CF9-6241-9EBD-B48A3F01E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3067" y="6376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93" r:id="rId5"/>
    <p:sldLayoutId id="2147483994" r:id="rId6"/>
    <p:sldLayoutId id="2147483995" r:id="rId7"/>
    <p:sldLayoutId id="2147483989" r:id="rId8"/>
    <p:sldLayoutId id="2147483990" r:id="rId9"/>
    <p:sldLayoutId id="2147483991" r:id="rId10"/>
    <p:sldLayoutId id="214748399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00050" indent="-3921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tabLst/>
        <a:defRPr kumimoji="1" sz="2400" b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B556A6-379D-274F-A50D-44A1C4FC2B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-1877" r="1056" b="28697"/>
          <a:stretch/>
        </p:blipFill>
        <p:spPr>
          <a:xfrm>
            <a:off x="6276021" y="5139191"/>
            <a:ext cx="5915980" cy="1708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0EDC80-BA02-9842-9287-D471EC50A0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-2007" r="18186" b="13367"/>
          <a:stretch/>
        </p:blipFill>
        <p:spPr>
          <a:xfrm>
            <a:off x="-9402" y="4469140"/>
            <a:ext cx="3719400" cy="238378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7BCF97D-78BE-AD48-B50F-9BB21A57FB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3342" y="2200589"/>
            <a:ext cx="11845316" cy="1836204"/>
          </a:xfrm>
        </p:spPr>
        <p:txBody>
          <a:bodyPr anchor="t"/>
          <a:lstStyle/>
          <a:p>
            <a:pPr eaLnBrk="1" hangingPunct="1">
              <a:lnSpc>
                <a:spcPts val="6700"/>
              </a:lnSpc>
            </a:pPr>
            <a:r>
              <a:rPr lang="zh-CN" altLang="en-US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计算机原理与系统</a:t>
            </a:r>
            <a:br>
              <a:rPr lang="en-US" altLang="zh-CN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内存</a:t>
            </a: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VIII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虚拟内存概念深化</a:t>
            </a:r>
            <a:endParaRPr lang="en-US" altLang="zh-CN" sz="2800" b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7F8673-2D3D-9142-9812-8BF42B1FC9CE}"/>
              </a:ext>
            </a:extLst>
          </p:cNvPr>
          <p:cNvSpPr/>
          <p:nvPr/>
        </p:nvSpPr>
        <p:spPr bwMode="auto">
          <a:xfrm>
            <a:off x="1543980" y="3969564"/>
            <a:ext cx="9104040" cy="7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6456F9A7-7307-374C-9CD6-B6A6DEF2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653"/>
              </p:ext>
            </p:extLst>
          </p:nvPr>
        </p:nvGraphicFramePr>
        <p:xfrm>
          <a:off x="3128244" y="4772097"/>
          <a:ext cx="6295553" cy="36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81">
                  <a:extLst>
                    <a:ext uri="{9D8B030D-6E8A-4147-A177-3AD203B41FA5}">
                      <a16:colId xmlns:a16="http://schemas.microsoft.com/office/drawing/2014/main" val="3559426074"/>
                    </a:ext>
                  </a:extLst>
                </a:gridCol>
                <a:gridCol w="4727072">
                  <a:extLst>
                    <a:ext uri="{9D8B030D-6E8A-4147-A177-3AD203B41FA5}">
                      <a16:colId xmlns:a16="http://schemas.microsoft.com/office/drawing/2014/main" val="3614418351"/>
                    </a:ext>
                  </a:extLst>
                </a:gridCol>
              </a:tblGrid>
              <a:tr h="360131">
                <a:tc>
                  <a:txBody>
                    <a:bodyPr/>
                    <a:lstStyle/>
                    <a:p>
                      <a:pPr marL="92075" indent="0" algn="r" rtl="0" fontAlgn="base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/>
                        <a:defRPr/>
                      </a:pPr>
                      <a:r>
                        <a:rPr kumimoji="1" lang="zh-CN" altLang="en-US" sz="2000" b="1" kern="1200" spc="100" baseline="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范静涛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kern="1200" spc="100" baseline="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fanjingtao@tsinghua.edu.cn</a:t>
                      </a:r>
                      <a:endParaRPr kumimoji="1" lang="en-US" altLang="zh-CN" sz="2000" b="0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6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79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extLst>
    <p:ext uri="{E180D4A7-C9FB-4DFB-919C-405C955672EB}">
      <p14:showEvtLst xmlns:p14="http://schemas.microsoft.com/office/powerpoint/2010/main">
        <p14:playEvt time="4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>
            <a:extLst>
              <a:ext uri="{FF2B5EF4-FFF2-40B4-BE49-F238E27FC236}">
                <a16:creationId xmlns:a16="http://schemas.microsoft.com/office/drawing/2014/main" id="{F9341A21-30A5-6248-A680-3F547C1392E9}"/>
              </a:ext>
            </a:extLst>
          </p:cNvPr>
          <p:cNvSpPr txBox="1"/>
          <p:nvPr/>
        </p:nvSpPr>
        <p:spPr>
          <a:xfrm>
            <a:off x="479609" y="895850"/>
            <a:ext cx="1123278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例如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分配</a:t>
            </a:r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（之后）</a:t>
            </a:r>
            <a:endParaRPr lang="en-US" altLang="zh-CN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Rectangle 3">
            <a:extLst>
              <a:ext uri="{FF2B5EF4-FFF2-40B4-BE49-F238E27FC236}">
                <a16:creationId xmlns:a16="http://schemas.microsoft.com/office/drawing/2014/main" id="{3B658E6C-CAAF-4E40-85D9-168407A38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4676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Rectangle 4">
            <a:extLst>
              <a:ext uri="{FF2B5EF4-FFF2-40B4-BE49-F238E27FC236}">
                <a16:creationId xmlns:a16="http://schemas.microsoft.com/office/drawing/2014/main" id="{8B1EE9FC-33E4-0E47-8377-D6D074AA2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4905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Rectangle 5">
            <a:extLst>
              <a:ext uri="{FF2B5EF4-FFF2-40B4-BE49-F238E27FC236}">
                <a16:creationId xmlns:a16="http://schemas.microsoft.com/office/drawing/2014/main" id="{B6E5A089-4699-9243-99E1-4D1C04F81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endParaRPr lang="en-GB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" name="Rectangle 6">
            <a:extLst>
              <a:ext uri="{FF2B5EF4-FFF2-40B4-BE49-F238E27FC236}">
                <a16:creationId xmlns:a16="http://schemas.microsoft.com/office/drawing/2014/main" id="{E2A7FF64-7442-6049-9594-B63ABE398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</a:p>
        </p:txBody>
      </p:sp>
      <p:sp>
        <p:nvSpPr>
          <p:cNvPr id="71" name="Rectangle 7">
            <a:extLst>
              <a:ext uri="{FF2B5EF4-FFF2-40B4-BE49-F238E27FC236}">
                <a16:creationId xmlns:a16="http://schemas.microsoft.com/office/drawing/2014/main" id="{9370801E-CB56-434F-8615-938795EB5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3715C21B-D288-AC41-A91E-49A12C39C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Rectangle 9">
            <a:extLst>
              <a:ext uri="{FF2B5EF4-FFF2-40B4-BE49-F238E27FC236}">
                <a16:creationId xmlns:a16="http://schemas.microsoft.com/office/drawing/2014/main" id="{C3202F76-A3B4-3B48-B5D1-7F3EBE6C7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60BC4AE3-CE8B-F941-BFE8-9472AE9C8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42195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Text Box 11">
            <a:extLst>
              <a:ext uri="{FF2B5EF4-FFF2-40B4-BE49-F238E27FC236}">
                <a16:creationId xmlns:a16="http://schemas.microsoft.com/office/drawing/2014/main" id="{38A7D810-E559-2741-820F-390144055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423" y="5175250"/>
            <a:ext cx="1438512" cy="54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常驻内存的页表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(DRAM)</a:t>
            </a:r>
          </a:p>
        </p:txBody>
      </p:sp>
      <p:sp>
        <p:nvSpPr>
          <p:cNvPr id="76" name="Text Box 12">
            <a:extLst>
              <a:ext uri="{FF2B5EF4-FFF2-40B4-BE49-F238E27FC236}">
                <a16:creationId xmlns:a16="http://schemas.microsoft.com/office/drawing/2014/main" id="{F72573C3-855C-0847-9B00-79431D791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8409" y="2308225"/>
            <a:ext cx="1012113" cy="57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物理内存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(DRAM)</a:t>
            </a:r>
          </a:p>
        </p:txBody>
      </p:sp>
      <p:sp>
        <p:nvSpPr>
          <p:cNvPr id="77" name="Rectangle 13">
            <a:extLst>
              <a:ext uri="{FF2B5EF4-FFF2-40B4-BE49-F238E27FC236}">
                <a16:creationId xmlns:a16="http://schemas.microsoft.com/office/drawing/2014/main" id="{146D0465-E3ED-124D-B779-0FE80064B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616" y="340042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VP 7</a:t>
            </a:r>
            <a:endParaRPr lang="en-GB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Rectangle 14">
            <a:extLst>
              <a:ext uri="{FF2B5EF4-FFF2-40B4-BE49-F238E27FC236}">
                <a16:creationId xmlns:a16="http://schemas.microsoft.com/office/drawing/2014/main" id="{30650ACC-C39D-A043-B56B-D5EBBDF53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616" y="3609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lang="en-GB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9" name="Line 15">
            <a:extLst>
              <a:ext uri="{FF2B5EF4-FFF2-40B4-BE49-F238E27FC236}">
                <a16:creationId xmlns:a16="http://schemas.microsoft.com/office/drawing/2014/main" id="{C24584AC-9BD8-7444-8B39-43B58A3C0D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0253" y="4797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0" name="Line 16">
            <a:extLst>
              <a:ext uri="{FF2B5EF4-FFF2-40B4-BE49-F238E27FC236}">
                <a16:creationId xmlns:a16="http://schemas.microsoft.com/office/drawing/2014/main" id="{9997044E-732F-0346-AC12-01282F2AEA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0253" y="3427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1" name="Line 17">
            <a:extLst>
              <a:ext uri="{FF2B5EF4-FFF2-40B4-BE49-F238E27FC236}">
                <a16:creationId xmlns:a16="http://schemas.microsoft.com/office/drawing/2014/main" id="{90CA2F58-2EDB-754F-AF5E-82D9E96C95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5653" y="3198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Line 18">
            <a:extLst>
              <a:ext uri="{FF2B5EF4-FFF2-40B4-BE49-F238E27FC236}">
                <a16:creationId xmlns:a16="http://schemas.microsoft.com/office/drawing/2014/main" id="{89A93CE3-6FFB-EF42-B9E0-E0F1E075AE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74853" y="2970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Text Box 19">
            <a:extLst>
              <a:ext uri="{FF2B5EF4-FFF2-40B4-BE49-F238E27FC236}">
                <a16:creationId xmlns:a16="http://schemas.microsoft.com/office/drawing/2014/main" id="{5519B189-E0E1-B749-B461-BD7772465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0012" y="3969060"/>
            <a:ext cx="1008907" cy="57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虚拟内存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Disk</a:t>
            </a:r>
            <a:r>
              <a:rPr lang="en-GB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84" name="Rectangle 20">
            <a:extLst>
              <a:ext uri="{FF2B5EF4-FFF2-40B4-BE49-F238E27FC236}">
                <a16:creationId xmlns:a16="http://schemas.microsoft.com/office/drawing/2014/main" id="{90989FC4-2207-7E4C-854C-CCA5FA730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Rectangle 21">
            <a:extLst>
              <a:ext uri="{FF2B5EF4-FFF2-40B4-BE49-F238E27FC236}">
                <a16:creationId xmlns:a16="http://schemas.microsoft.com/office/drawing/2014/main" id="{61C45172-5EB9-5C45-8D69-AC5673419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4905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Rectangle 22">
            <a:extLst>
              <a:ext uri="{FF2B5EF4-FFF2-40B4-BE49-F238E27FC236}">
                <a16:creationId xmlns:a16="http://schemas.microsoft.com/office/drawing/2014/main" id="{7E07D58F-C757-2249-8E0C-48A0AD41D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Rectangle 23">
            <a:extLst>
              <a:ext uri="{FF2B5EF4-FFF2-40B4-BE49-F238E27FC236}">
                <a16:creationId xmlns:a16="http://schemas.microsoft.com/office/drawing/2014/main" id="{C8D8059C-4350-4449-AA65-633C33D98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Rectangle 24">
            <a:extLst>
              <a:ext uri="{FF2B5EF4-FFF2-40B4-BE49-F238E27FC236}">
                <a16:creationId xmlns:a16="http://schemas.microsoft.com/office/drawing/2014/main" id="{BBC34444-C66C-4841-94A7-C280A5291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Rectangle 25">
            <a:extLst>
              <a:ext uri="{FF2B5EF4-FFF2-40B4-BE49-F238E27FC236}">
                <a16:creationId xmlns:a16="http://schemas.microsoft.com/office/drawing/2014/main" id="{E5A240E2-87DA-7449-A990-DB8310460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Rectangle 26">
            <a:extLst>
              <a:ext uri="{FF2B5EF4-FFF2-40B4-BE49-F238E27FC236}">
                <a16:creationId xmlns:a16="http://schemas.microsoft.com/office/drawing/2014/main" id="{3B291E67-85CB-4E4B-81ED-DCF01E1F2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Rectangle 27">
            <a:extLst>
              <a:ext uri="{FF2B5EF4-FFF2-40B4-BE49-F238E27FC236}">
                <a16:creationId xmlns:a16="http://schemas.microsoft.com/office/drawing/2014/main" id="{2B617956-A0E5-1345-823E-1C277F069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" name="Text Box 28">
            <a:extLst>
              <a:ext uri="{FF2B5EF4-FFF2-40B4-BE49-F238E27FC236}">
                <a16:creationId xmlns:a16="http://schemas.microsoft.com/office/drawing/2014/main" id="{7138D1BD-E33A-6945-9AE4-3B9BF02CF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353" y="3000375"/>
            <a:ext cx="685800" cy="27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有效位</a:t>
            </a:r>
          </a:p>
        </p:txBody>
      </p:sp>
      <p:sp>
        <p:nvSpPr>
          <p:cNvPr id="93" name="Text Box 29">
            <a:extLst>
              <a:ext uri="{FF2B5EF4-FFF2-40B4-BE49-F238E27FC236}">
                <a16:creationId xmlns:a16="http://schemas.microsoft.com/office/drawing/2014/main" id="{D802FA2E-19C7-6F42-B0F0-0BCC525D9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202" y="3275013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94" name="Text Box 30">
            <a:extLst>
              <a:ext uri="{FF2B5EF4-FFF2-40B4-BE49-F238E27FC236}">
                <a16:creationId xmlns:a16="http://schemas.microsoft.com/office/drawing/2014/main" id="{2235C03F-4ABD-0949-B2FE-7A98D153E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995" y="3508375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95" name="Text Box 31">
            <a:extLst>
              <a:ext uri="{FF2B5EF4-FFF2-40B4-BE49-F238E27FC236}">
                <a16:creationId xmlns:a16="http://schemas.microsoft.com/office/drawing/2014/main" id="{A787DF86-E1E2-CA45-BF60-D3963BB6A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202" y="3973513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en-GB" altLang="zh-CN" sz="1400" dirty="0">
              <a:solidFill>
                <a:srgbClr val="0000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" name="Text Box 32">
            <a:extLst>
              <a:ext uri="{FF2B5EF4-FFF2-40B4-BE49-F238E27FC236}">
                <a16:creationId xmlns:a16="http://schemas.microsoft.com/office/drawing/2014/main" id="{0D0133F7-C105-2249-A7A6-93BB447A1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995" y="4181475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dirty="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97" name="Text Box 33">
            <a:extLst>
              <a:ext uri="{FF2B5EF4-FFF2-40B4-BE49-F238E27FC236}">
                <a16:creationId xmlns:a16="http://schemas.microsoft.com/office/drawing/2014/main" id="{2DA302BC-1E2D-8148-8838-E22268099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202" y="4419600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lang="en-GB" altLang="zh-CN" sz="1400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8" name="Text Box 34">
            <a:extLst>
              <a:ext uri="{FF2B5EF4-FFF2-40B4-BE49-F238E27FC236}">
                <a16:creationId xmlns:a16="http://schemas.microsoft.com/office/drawing/2014/main" id="{769670DA-E31A-9847-9422-9848222B1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995" y="4879975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99" name="Text Box 35">
            <a:extLst>
              <a:ext uri="{FF2B5EF4-FFF2-40B4-BE49-F238E27FC236}">
                <a16:creationId xmlns:a16="http://schemas.microsoft.com/office/drawing/2014/main" id="{35A9B13E-1E39-5B47-A291-5010E1A91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202" y="4646613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dirty="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100" name="Text Box 36">
            <a:extLst>
              <a:ext uri="{FF2B5EF4-FFF2-40B4-BE49-F238E27FC236}">
                <a16:creationId xmlns:a16="http://schemas.microsoft.com/office/drawing/2014/main" id="{67C178EF-5CC6-4246-99E9-3062368AF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995" y="3740150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101" name="Text Box 37">
            <a:extLst>
              <a:ext uri="{FF2B5EF4-FFF2-40B4-BE49-F238E27FC236}">
                <a16:creationId xmlns:a16="http://schemas.microsoft.com/office/drawing/2014/main" id="{D5461DC9-39CA-CF46-9A76-142CFD0D6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300" y="2632459"/>
            <a:ext cx="1215695" cy="57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物理页号或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磁盘地址</a:t>
            </a:r>
          </a:p>
        </p:txBody>
      </p:sp>
      <p:sp>
        <p:nvSpPr>
          <p:cNvPr id="102" name="Text Box 38">
            <a:extLst>
              <a:ext uri="{FF2B5EF4-FFF2-40B4-BE49-F238E27FC236}">
                <a16:creationId xmlns:a16="http://schemas.microsoft.com/office/drawing/2014/main" id="{06EBA816-C049-1446-8465-B26FA9D54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17" y="3239670"/>
            <a:ext cx="717161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PTE 0</a:t>
            </a:r>
          </a:p>
        </p:txBody>
      </p:sp>
      <p:sp>
        <p:nvSpPr>
          <p:cNvPr id="103" name="Text Box 39">
            <a:extLst>
              <a:ext uri="{FF2B5EF4-FFF2-40B4-BE49-F238E27FC236}">
                <a16:creationId xmlns:a16="http://schemas.microsoft.com/office/drawing/2014/main" id="{2A3493DB-CE18-9E42-9DA2-F41BBB547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42" y="4852570"/>
            <a:ext cx="717161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PTE 7</a:t>
            </a:r>
          </a:p>
        </p:txBody>
      </p:sp>
      <p:sp>
        <p:nvSpPr>
          <p:cNvPr id="104" name="Text Box 40">
            <a:extLst>
              <a:ext uri="{FF2B5EF4-FFF2-40B4-BE49-F238E27FC236}">
                <a16:creationId xmlns:a16="http://schemas.microsoft.com/office/drawing/2014/main" id="{D01BFE6A-8C88-5444-8703-89DB1C1B6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814" y="2910263"/>
            <a:ext cx="6129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 0</a:t>
            </a:r>
          </a:p>
        </p:txBody>
      </p:sp>
      <p:sp>
        <p:nvSpPr>
          <p:cNvPr id="105" name="Rectangle 41">
            <a:extLst>
              <a:ext uri="{FF2B5EF4-FFF2-40B4-BE49-F238E27FC236}">
                <a16:creationId xmlns:a16="http://schemas.microsoft.com/office/drawing/2014/main" id="{AF1D7A29-AE30-A44E-8205-A7BCF7DC7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616" y="3175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2</a:t>
            </a:r>
          </a:p>
        </p:txBody>
      </p:sp>
      <p:sp>
        <p:nvSpPr>
          <p:cNvPr id="106" name="Rectangle 42">
            <a:extLst>
              <a:ext uri="{FF2B5EF4-FFF2-40B4-BE49-F238E27FC236}">
                <a16:creationId xmlns:a16="http://schemas.microsoft.com/office/drawing/2014/main" id="{BF005A15-1B02-984A-A475-FEB38F7E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616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1</a:t>
            </a:r>
          </a:p>
        </p:txBody>
      </p:sp>
      <p:sp>
        <p:nvSpPr>
          <p:cNvPr id="107" name="Oval 43">
            <a:extLst>
              <a:ext uri="{FF2B5EF4-FFF2-40B4-BE49-F238E27FC236}">
                <a16:creationId xmlns:a16="http://schemas.microsoft.com/office/drawing/2014/main" id="{D5BACA6B-7FC7-F34D-8F7E-86DEB26CA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5003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8" name="Oval 44">
            <a:extLst>
              <a:ext uri="{FF2B5EF4-FFF2-40B4-BE49-F238E27FC236}">
                <a16:creationId xmlns:a16="http://schemas.microsoft.com/office/drawing/2014/main" id="{5CC40380-95FB-7D4E-B295-63AB9E3F0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9" name="Oval 45">
            <a:extLst>
              <a:ext uri="{FF2B5EF4-FFF2-40B4-BE49-F238E27FC236}">
                <a16:creationId xmlns:a16="http://schemas.microsoft.com/office/drawing/2014/main" id="{164A314A-D454-B842-B993-7D9967D80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3867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Oval 46">
            <a:extLst>
              <a:ext uri="{FF2B5EF4-FFF2-40B4-BE49-F238E27FC236}">
                <a16:creationId xmlns:a16="http://schemas.microsoft.com/office/drawing/2014/main" id="{375E7D44-4CD4-A145-9576-F16B7FB9F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1" name="Text Box 47">
            <a:extLst>
              <a:ext uri="{FF2B5EF4-FFF2-40B4-BE49-F238E27FC236}">
                <a16:creationId xmlns:a16="http://schemas.microsoft.com/office/drawing/2014/main" id="{C465463E-E7E6-064D-A516-2A0EE81A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514" y="3570663"/>
            <a:ext cx="6129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 3</a:t>
            </a:r>
          </a:p>
        </p:txBody>
      </p:sp>
      <p:sp>
        <p:nvSpPr>
          <p:cNvPr id="112" name="Rectangle 48">
            <a:extLst>
              <a:ext uri="{FF2B5EF4-FFF2-40B4-BE49-F238E27FC236}">
                <a16:creationId xmlns:a16="http://schemas.microsoft.com/office/drawing/2014/main" id="{212D89F6-468D-9849-AEBA-3AF82CDDE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459771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1</a:t>
            </a:r>
          </a:p>
        </p:txBody>
      </p:sp>
      <p:sp>
        <p:nvSpPr>
          <p:cNvPr id="113" name="Rectangle 49">
            <a:extLst>
              <a:ext uri="{FF2B5EF4-FFF2-40B4-BE49-F238E27FC236}">
                <a16:creationId xmlns:a16="http://schemas.microsoft.com/office/drawing/2014/main" id="{8D29ED86-1CC3-FF41-A6AB-3D8B874F7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490886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2</a:t>
            </a:r>
          </a:p>
        </p:txBody>
      </p:sp>
      <p:sp>
        <p:nvSpPr>
          <p:cNvPr id="114" name="Rectangle 50">
            <a:extLst>
              <a:ext uri="{FF2B5EF4-FFF2-40B4-BE49-F238E27FC236}">
                <a16:creationId xmlns:a16="http://schemas.microsoft.com/office/drawing/2014/main" id="{F68B9066-AC2E-1D4F-8766-F7F49DE4C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5529573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4</a:t>
            </a:r>
          </a:p>
        </p:txBody>
      </p:sp>
      <p:sp>
        <p:nvSpPr>
          <p:cNvPr id="115" name="Rectangle 51">
            <a:extLst>
              <a:ext uri="{FF2B5EF4-FFF2-40B4-BE49-F238E27FC236}">
                <a16:creationId xmlns:a16="http://schemas.microsoft.com/office/drawing/2014/main" id="{407422CF-76C2-EC42-A1F4-944D31049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622935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6</a:t>
            </a:r>
          </a:p>
        </p:txBody>
      </p:sp>
      <p:sp>
        <p:nvSpPr>
          <p:cNvPr id="116" name="Rectangle 52">
            <a:extLst>
              <a:ext uri="{FF2B5EF4-FFF2-40B4-BE49-F238E27FC236}">
                <a16:creationId xmlns:a16="http://schemas.microsoft.com/office/drawing/2014/main" id="{C78EFEF1-5354-BC48-8AD3-CE87391CE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6540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7</a:t>
            </a:r>
          </a:p>
        </p:txBody>
      </p:sp>
      <p:sp>
        <p:nvSpPr>
          <p:cNvPr id="117" name="Oval 53">
            <a:extLst>
              <a:ext uri="{FF2B5EF4-FFF2-40B4-BE49-F238E27FC236}">
                <a16:creationId xmlns:a16="http://schemas.microsoft.com/office/drawing/2014/main" id="{5A867991-4079-C443-BD24-572691B7A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40767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8" name="Line 54">
            <a:extLst>
              <a:ext uri="{FF2B5EF4-FFF2-40B4-BE49-F238E27FC236}">
                <a16:creationId xmlns:a16="http://schemas.microsoft.com/office/drawing/2014/main" id="{777C7566-B3E2-B94E-BA9A-C5C00E8BC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0254" y="4340224"/>
            <a:ext cx="2519361" cy="1189349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9" name="Oval 55">
            <a:extLst>
              <a:ext uri="{FF2B5EF4-FFF2-40B4-BE49-F238E27FC236}">
                <a16:creationId xmlns:a16="http://schemas.microsoft.com/office/drawing/2014/main" id="{E5A7E917-CDB9-0E4C-8E66-7EA441D95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4286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0" name="Line 56">
            <a:extLst>
              <a:ext uri="{FF2B5EF4-FFF2-40B4-BE49-F238E27FC236}">
                <a16:creationId xmlns:a16="http://schemas.microsoft.com/office/drawing/2014/main" id="{71FB95FD-63A5-F64C-9E05-F7EAD1B4D2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0253" y="3643313"/>
            <a:ext cx="2527300" cy="493712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Rectangle 57">
            <a:extLst>
              <a:ext uri="{FF2B5EF4-FFF2-40B4-BE49-F238E27FC236}">
                <a16:creationId xmlns:a16="http://schemas.microsoft.com/office/drawing/2014/main" id="{585C9FE7-5F3B-A34C-AEB6-4C15D76D4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5218423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3</a:t>
            </a:r>
          </a:p>
        </p:txBody>
      </p:sp>
      <p:sp>
        <p:nvSpPr>
          <p:cNvPr id="61" name="Rectangle 51">
            <a:extLst>
              <a:ext uri="{FF2B5EF4-FFF2-40B4-BE49-F238E27FC236}">
                <a16:creationId xmlns:a16="http://schemas.microsoft.com/office/drawing/2014/main" id="{43407E93-B5C6-2240-9F5A-9CA0FB7F7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615" y="5878823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</a:t>
            </a:r>
            <a:r>
              <a:rPr lang="en-US" altLang="zh-CN" sz="140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lang="en-GB" altLang="zh-CN" sz="1400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Oval 44">
            <a:extLst>
              <a:ext uri="{FF2B5EF4-FFF2-40B4-BE49-F238E27FC236}">
                <a16:creationId xmlns:a16="http://schemas.microsoft.com/office/drawing/2014/main" id="{9300E917-A501-EF40-B5AA-C105F47A2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185" y="451666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Line 54">
            <a:extLst>
              <a:ext uri="{FF2B5EF4-FFF2-40B4-BE49-F238E27FC236}">
                <a16:creationId xmlns:a16="http://schemas.microsoft.com/office/drawing/2014/main" id="{640957AD-4BFD-1542-92B9-A492D0E32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5654" y="4556126"/>
            <a:ext cx="2493962" cy="132269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5" name="圆角矩形 121">
            <a:extLst>
              <a:ext uri="{FF2B5EF4-FFF2-40B4-BE49-F238E27FC236}">
                <a16:creationId xmlns:a16="http://schemas.microsoft.com/office/drawing/2014/main" id="{D180CE90-C5B5-4B38-81E3-855A51E6705E}"/>
              </a:ext>
            </a:extLst>
          </p:cNvPr>
          <p:cNvSpPr/>
          <p:nvPr/>
        </p:nvSpPr>
        <p:spPr bwMode="auto">
          <a:xfrm>
            <a:off x="-182651" y="316050"/>
            <a:ext cx="645760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24" name="标题 1">
            <a:extLst>
              <a:ext uri="{FF2B5EF4-FFF2-40B4-BE49-F238E27FC236}">
                <a16:creationId xmlns:a16="http://schemas.microsoft.com/office/drawing/2014/main" id="{A0993140-5E54-4AB1-9C64-2659312E055B}"/>
              </a:ext>
            </a:extLst>
          </p:cNvPr>
          <p:cNvSpPr txBox="1">
            <a:spLocks/>
          </p:cNvSpPr>
          <p:nvPr/>
        </p:nvSpPr>
        <p:spPr bwMode="auto">
          <a:xfrm>
            <a:off x="335827" y="319412"/>
            <a:ext cx="56841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无法分配物理内存时，优先分配磁盘页面</a:t>
            </a:r>
          </a:p>
        </p:txBody>
      </p:sp>
      <p:sp>
        <p:nvSpPr>
          <p:cNvPr id="125" name="灯片编号占位符 15">
            <a:extLst>
              <a:ext uri="{FF2B5EF4-FFF2-40B4-BE49-F238E27FC236}">
                <a16:creationId xmlns:a16="http://schemas.microsoft.com/office/drawing/2014/main" id="{DAA196EF-6801-4558-A830-32EF40E4D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89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圆角矩形 121">
            <a:extLst>
              <a:ext uri="{FF2B5EF4-FFF2-40B4-BE49-F238E27FC236}">
                <a16:creationId xmlns:a16="http://schemas.microsoft.com/office/drawing/2014/main" id="{4754285D-A0C5-6441-8E87-9F6258320C3F}"/>
              </a:ext>
            </a:extLst>
          </p:cNvPr>
          <p:cNvSpPr/>
          <p:nvPr/>
        </p:nvSpPr>
        <p:spPr bwMode="auto">
          <a:xfrm>
            <a:off x="-182651" y="316050"/>
            <a:ext cx="440644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23" name="标题 1">
            <a:extLst>
              <a:ext uri="{FF2B5EF4-FFF2-40B4-BE49-F238E27FC236}">
                <a16:creationId xmlns:a16="http://schemas.microsoft.com/office/drawing/2014/main" id="{65E22981-301F-6A44-9B06-78F07F0B5DE7}"/>
              </a:ext>
            </a:extLst>
          </p:cNvPr>
          <p:cNvSpPr txBox="1">
            <a:spLocks/>
          </p:cNvSpPr>
          <p:nvPr/>
        </p:nvSpPr>
        <p:spPr bwMode="auto">
          <a:xfrm>
            <a:off x="335827" y="319412"/>
            <a:ext cx="3887965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虚拟内存作为内存管理工具</a:t>
            </a:r>
          </a:p>
        </p:txBody>
      </p:sp>
      <p:sp>
        <p:nvSpPr>
          <p:cNvPr id="65" name="Rectangle 2">
            <a:extLst>
              <a:ext uri="{FF2B5EF4-FFF2-40B4-BE49-F238E27FC236}">
                <a16:creationId xmlns:a16="http://schemas.microsoft.com/office/drawing/2014/main" id="{0BD93681-C41B-1D4F-8251-58A80CC2B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463" y="965993"/>
            <a:ext cx="10357073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b="1" kern="0" dirty="0">
                <a:solidFill>
                  <a:srgbClr val="6B0874"/>
                </a:solidFill>
              </a:rPr>
              <a:t>Key idea</a:t>
            </a:r>
            <a:r>
              <a:rPr lang="zh-CN" altLang="en-GB" b="1" kern="0" dirty="0">
                <a:solidFill>
                  <a:srgbClr val="6B0874"/>
                </a:solidFill>
              </a:rPr>
              <a:t>核心观点</a:t>
            </a:r>
            <a:r>
              <a:rPr lang="en-GB" altLang="zh-CN" b="1" kern="0" dirty="0"/>
              <a:t>: </a:t>
            </a:r>
            <a:r>
              <a:rPr lang="zh-CN" altLang="en-GB" b="1" kern="0" dirty="0"/>
              <a:t>每个进程都拥有一个独立的虚拟地址空间</a:t>
            </a:r>
          </a:p>
          <a:p>
            <a:pPr marL="457200" lvl="1" indent="0" eaLnBrk="1" hangingPunct="1">
              <a:lnSpc>
                <a:spcPct val="150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b="1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把内存看作独立的</a:t>
            </a:r>
            <a:r>
              <a:rPr lang="zh-CN" altLang="en-GB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简单线性数组</a:t>
            </a:r>
          </a:p>
          <a:p>
            <a:pPr marL="457200" lvl="1" indent="0" eaLnBrk="1" hangingPunct="1">
              <a:lnSpc>
                <a:spcPct val="150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映射函数</a:t>
            </a:r>
            <a:r>
              <a:rPr lang="zh-CN" altLang="en-GB" b="1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通过物理内存来分散地址</a:t>
            </a:r>
            <a:r>
              <a:rPr lang="zh-CN" altLang="en-US" b="1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GB" b="1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好的映射函数可以提高程序的局部性</a:t>
            </a:r>
          </a:p>
        </p:txBody>
      </p:sp>
      <p:sp>
        <p:nvSpPr>
          <p:cNvPr id="124" name="Rectangle 3">
            <a:extLst>
              <a:ext uri="{FF2B5EF4-FFF2-40B4-BE49-F238E27FC236}">
                <a16:creationId xmlns:a16="http://schemas.microsoft.com/office/drawing/2014/main" id="{82A594B4-AB2A-D94C-9BA8-1D8ED6562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312" y="3267881"/>
            <a:ext cx="2573072" cy="45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800" dirty="0">
                <a:solidFill>
                  <a:srgbClr val="7F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</a:t>
            </a:r>
            <a:r>
              <a:rPr lang="en-GB" altLang="zh-CN" sz="1800" dirty="0">
                <a:solidFill>
                  <a:srgbClr val="7F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GB" sz="1800" dirty="0">
                <a:solidFill>
                  <a:srgbClr val="7F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的虚拟地址空间</a:t>
            </a:r>
            <a:r>
              <a:rPr lang="en-GB" altLang="zh-CN" dirty="0">
                <a:solidFill>
                  <a:srgbClr val="7F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zh-CN" altLang="en-GB" dirty="0">
              <a:solidFill>
                <a:srgbClr val="7F7F7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Rectangle 4">
            <a:extLst>
              <a:ext uri="{FF2B5EF4-FFF2-40B4-BE49-F238E27FC236}">
                <a16:creationId xmlns:a16="http://schemas.microsoft.com/office/drawing/2014/main" id="{38C0F82F-2AB3-6440-936D-2EBAC53EA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9197" y="3020231"/>
            <a:ext cx="10668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800">
                <a:solidFill>
                  <a:srgbClr val="7F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物理地址空间 </a:t>
            </a:r>
            <a:r>
              <a:rPr lang="en-GB" altLang="zh-CN" sz="1800">
                <a:solidFill>
                  <a:srgbClr val="7F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(DRAM)</a:t>
            </a:r>
          </a:p>
        </p:txBody>
      </p:sp>
      <p:sp>
        <p:nvSpPr>
          <p:cNvPr id="126" name="Rectangle 24">
            <a:extLst>
              <a:ext uri="{FF2B5EF4-FFF2-40B4-BE49-F238E27FC236}">
                <a16:creationId xmlns:a16="http://schemas.microsoft.com/office/drawing/2014/main" id="{A9C99481-9C57-EB48-A23D-EA16FB60A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7995" y="2969431"/>
            <a:ext cx="293093" cy="30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127" name="Rectangle 26">
            <a:extLst>
              <a:ext uri="{FF2B5EF4-FFF2-40B4-BE49-F238E27FC236}">
                <a16:creationId xmlns:a16="http://schemas.microsoft.com/office/drawing/2014/main" id="{8AEFAE42-85C2-5046-8E1C-E5CC7D85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029" y="4269594"/>
            <a:ext cx="523925" cy="30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N-1</a:t>
            </a:r>
          </a:p>
        </p:txBody>
      </p:sp>
      <p:sp>
        <p:nvSpPr>
          <p:cNvPr id="128" name="Rectangle 37">
            <a:extLst>
              <a:ext uri="{FF2B5EF4-FFF2-40B4-BE49-F238E27FC236}">
                <a16:creationId xmlns:a16="http://schemas.microsoft.com/office/drawing/2014/main" id="{9560E67B-4A76-124D-9BC4-E43B3C6D0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906" y="4460864"/>
            <a:ext cx="1998606" cy="51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共享页面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（比如 只读的库代码）</a:t>
            </a:r>
            <a:endParaRPr lang="en-GB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Rectangle 44">
            <a:extLst>
              <a:ext uri="{FF2B5EF4-FFF2-40B4-BE49-F238E27FC236}">
                <a16:creationId xmlns:a16="http://schemas.microsoft.com/office/drawing/2014/main" id="{610662D1-2FB3-FC47-99C3-DF561CCECD5B}"/>
              </a:ext>
            </a:extLst>
          </p:cNvPr>
          <p:cNvSpPr/>
          <p:nvPr/>
        </p:nvSpPr>
        <p:spPr bwMode="auto">
          <a:xfrm>
            <a:off x="3914397" y="3125006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Rectangle 45">
            <a:extLst>
              <a:ext uri="{FF2B5EF4-FFF2-40B4-BE49-F238E27FC236}">
                <a16:creationId xmlns:a16="http://schemas.microsoft.com/office/drawing/2014/main" id="{E0714B30-305D-A141-B715-75CDF53C3488}"/>
              </a:ext>
            </a:extLst>
          </p:cNvPr>
          <p:cNvSpPr/>
          <p:nvPr/>
        </p:nvSpPr>
        <p:spPr bwMode="auto">
          <a:xfrm>
            <a:off x="3914397" y="338059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1</a:t>
            </a:r>
          </a:p>
        </p:txBody>
      </p:sp>
      <p:sp>
        <p:nvSpPr>
          <p:cNvPr id="131" name="Rectangle 46">
            <a:extLst>
              <a:ext uri="{FF2B5EF4-FFF2-40B4-BE49-F238E27FC236}">
                <a16:creationId xmlns:a16="http://schemas.microsoft.com/office/drawing/2014/main" id="{99B99D7E-701D-8B48-A037-AB54F870FFD7}"/>
              </a:ext>
            </a:extLst>
          </p:cNvPr>
          <p:cNvSpPr/>
          <p:nvPr/>
        </p:nvSpPr>
        <p:spPr bwMode="auto">
          <a:xfrm>
            <a:off x="3914397" y="3633006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2</a:t>
            </a:r>
          </a:p>
        </p:txBody>
      </p:sp>
      <p:sp>
        <p:nvSpPr>
          <p:cNvPr id="132" name="Rectangle 47">
            <a:extLst>
              <a:ext uri="{FF2B5EF4-FFF2-40B4-BE49-F238E27FC236}">
                <a16:creationId xmlns:a16="http://schemas.microsoft.com/office/drawing/2014/main" id="{C342011F-E619-3347-A8E6-110DF974BE8B}"/>
              </a:ext>
            </a:extLst>
          </p:cNvPr>
          <p:cNvSpPr/>
          <p:nvPr/>
        </p:nvSpPr>
        <p:spPr bwMode="auto">
          <a:xfrm>
            <a:off x="3914397" y="41425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Text Box 38">
            <a:extLst>
              <a:ext uri="{FF2B5EF4-FFF2-40B4-BE49-F238E27FC236}">
                <a16:creationId xmlns:a16="http://schemas.microsoft.com/office/drawing/2014/main" id="{B383F2E0-182A-284A-AD65-029D1EBCB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088" y="3761594"/>
            <a:ext cx="446981" cy="4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8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GB" altLang="zh-CN">
                <a:solidFill>
                  <a:srgbClr val="0033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</a:p>
        </p:txBody>
      </p:sp>
      <p:sp>
        <p:nvSpPr>
          <p:cNvPr id="134" name="Rectangle 24">
            <a:extLst>
              <a:ext uri="{FF2B5EF4-FFF2-40B4-BE49-F238E27FC236}">
                <a16:creationId xmlns:a16="http://schemas.microsoft.com/office/drawing/2014/main" id="{5C90DB9C-7EC6-C14A-AE24-75AF82C27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7995" y="4950631"/>
            <a:ext cx="293093" cy="30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135" name="Rectangle 26">
            <a:extLst>
              <a:ext uri="{FF2B5EF4-FFF2-40B4-BE49-F238E27FC236}">
                <a16:creationId xmlns:a16="http://schemas.microsoft.com/office/drawing/2014/main" id="{B275019A-E8BF-DD41-9F71-4E90FF7B4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029" y="6250794"/>
            <a:ext cx="523925" cy="30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N-1</a:t>
            </a:r>
          </a:p>
        </p:txBody>
      </p:sp>
      <p:sp>
        <p:nvSpPr>
          <p:cNvPr id="136" name="Rectangle 51">
            <a:extLst>
              <a:ext uri="{FF2B5EF4-FFF2-40B4-BE49-F238E27FC236}">
                <a16:creationId xmlns:a16="http://schemas.microsoft.com/office/drawing/2014/main" id="{E0D1C826-D614-4346-99DA-660C265A3EE9}"/>
              </a:ext>
            </a:extLst>
          </p:cNvPr>
          <p:cNvSpPr/>
          <p:nvPr/>
        </p:nvSpPr>
        <p:spPr bwMode="auto">
          <a:xfrm>
            <a:off x="3914397" y="512366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7" name="Rectangle 52">
            <a:extLst>
              <a:ext uri="{FF2B5EF4-FFF2-40B4-BE49-F238E27FC236}">
                <a16:creationId xmlns:a16="http://schemas.microsoft.com/office/drawing/2014/main" id="{469D61CC-55B3-0C4C-B2E5-6AB752424A66}"/>
              </a:ext>
            </a:extLst>
          </p:cNvPr>
          <p:cNvSpPr/>
          <p:nvPr/>
        </p:nvSpPr>
        <p:spPr bwMode="auto">
          <a:xfrm>
            <a:off x="3914397" y="5357031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1</a:t>
            </a:r>
          </a:p>
        </p:txBody>
      </p:sp>
      <p:sp>
        <p:nvSpPr>
          <p:cNvPr id="138" name="Rectangle 53">
            <a:extLst>
              <a:ext uri="{FF2B5EF4-FFF2-40B4-BE49-F238E27FC236}">
                <a16:creationId xmlns:a16="http://schemas.microsoft.com/office/drawing/2014/main" id="{451A8FAA-E78F-D346-B20E-717B69BF6927}"/>
              </a:ext>
            </a:extLst>
          </p:cNvPr>
          <p:cNvSpPr/>
          <p:nvPr/>
        </p:nvSpPr>
        <p:spPr bwMode="auto">
          <a:xfrm>
            <a:off x="3914397" y="560944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2</a:t>
            </a:r>
          </a:p>
        </p:txBody>
      </p:sp>
      <p:sp>
        <p:nvSpPr>
          <p:cNvPr id="139" name="Rectangle 54">
            <a:extLst>
              <a:ext uri="{FF2B5EF4-FFF2-40B4-BE49-F238E27FC236}">
                <a16:creationId xmlns:a16="http://schemas.microsoft.com/office/drawing/2014/main" id="{51839B2A-8703-3941-98AD-2FE095E10F80}"/>
              </a:ext>
            </a:extLst>
          </p:cNvPr>
          <p:cNvSpPr/>
          <p:nvPr/>
        </p:nvSpPr>
        <p:spPr bwMode="auto">
          <a:xfrm>
            <a:off x="3914397" y="6119031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0" name="Text Box 38">
            <a:extLst>
              <a:ext uri="{FF2B5EF4-FFF2-40B4-BE49-F238E27FC236}">
                <a16:creationId xmlns:a16="http://schemas.microsoft.com/office/drawing/2014/main" id="{89B8680B-E5F1-8643-8903-728769B4C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088" y="5738031"/>
            <a:ext cx="446981" cy="4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8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GB" altLang="zh-CN">
                <a:solidFill>
                  <a:srgbClr val="0033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</a:p>
        </p:txBody>
      </p:sp>
      <p:sp>
        <p:nvSpPr>
          <p:cNvPr id="141" name="Rectangle 56">
            <a:extLst>
              <a:ext uri="{FF2B5EF4-FFF2-40B4-BE49-F238E27FC236}">
                <a16:creationId xmlns:a16="http://schemas.microsoft.com/office/drawing/2014/main" id="{96622DDB-7723-A849-A58D-B641CD3D0036}"/>
              </a:ext>
            </a:extLst>
          </p:cNvPr>
          <p:cNvSpPr/>
          <p:nvPr/>
        </p:nvSpPr>
        <p:spPr bwMode="auto">
          <a:xfrm>
            <a:off x="7013197" y="3121831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2" name="Rectangle 57">
            <a:extLst>
              <a:ext uri="{FF2B5EF4-FFF2-40B4-BE49-F238E27FC236}">
                <a16:creationId xmlns:a16="http://schemas.microsoft.com/office/drawing/2014/main" id="{D88AECC1-A4F8-A646-AB0B-33DC55A80864}"/>
              </a:ext>
            </a:extLst>
          </p:cNvPr>
          <p:cNvSpPr/>
          <p:nvPr/>
        </p:nvSpPr>
        <p:spPr bwMode="auto">
          <a:xfrm>
            <a:off x="7013197" y="337741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" name="Rectangle 58">
            <a:extLst>
              <a:ext uri="{FF2B5EF4-FFF2-40B4-BE49-F238E27FC236}">
                <a16:creationId xmlns:a16="http://schemas.microsoft.com/office/drawing/2014/main" id="{156D68B0-D6A6-2446-87A1-54A6382DC9BC}"/>
              </a:ext>
            </a:extLst>
          </p:cNvPr>
          <p:cNvSpPr/>
          <p:nvPr/>
        </p:nvSpPr>
        <p:spPr bwMode="auto">
          <a:xfrm>
            <a:off x="7013197" y="3636181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PP 2</a:t>
            </a:r>
          </a:p>
        </p:txBody>
      </p:sp>
      <p:sp>
        <p:nvSpPr>
          <p:cNvPr id="144" name="Rectangle 59">
            <a:extLst>
              <a:ext uri="{FF2B5EF4-FFF2-40B4-BE49-F238E27FC236}">
                <a16:creationId xmlns:a16="http://schemas.microsoft.com/office/drawing/2014/main" id="{E108B5CB-395E-7B40-995B-29FE6AC78F8E}"/>
              </a:ext>
            </a:extLst>
          </p:cNvPr>
          <p:cNvSpPr/>
          <p:nvPr/>
        </p:nvSpPr>
        <p:spPr bwMode="auto">
          <a:xfrm>
            <a:off x="7013197" y="38885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5" name="Rectangle 60">
            <a:extLst>
              <a:ext uri="{FF2B5EF4-FFF2-40B4-BE49-F238E27FC236}">
                <a16:creationId xmlns:a16="http://schemas.microsoft.com/office/drawing/2014/main" id="{7D214572-9CFC-7747-843A-1978B030DEC7}"/>
              </a:ext>
            </a:extLst>
          </p:cNvPr>
          <p:cNvSpPr/>
          <p:nvPr/>
        </p:nvSpPr>
        <p:spPr bwMode="auto">
          <a:xfrm>
            <a:off x="7013197" y="4144181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6" name="Rectangle 61">
            <a:extLst>
              <a:ext uri="{FF2B5EF4-FFF2-40B4-BE49-F238E27FC236}">
                <a16:creationId xmlns:a16="http://schemas.microsoft.com/office/drawing/2014/main" id="{42E89EBF-604E-9046-9050-FEE3A8107529}"/>
              </a:ext>
            </a:extLst>
          </p:cNvPr>
          <p:cNvSpPr/>
          <p:nvPr/>
        </p:nvSpPr>
        <p:spPr bwMode="auto">
          <a:xfrm>
            <a:off x="7013197" y="440294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7" name="Rectangle 62">
            <a:extLst>
              <a:ext uri="{FF2B5EF4-FFF2-40B4-BE49-F238E27FC236}">
                <a16:creationId xmlns:a16="http://schemas.microsoft.com/office/drawing/2014/main" id="{088F71DB-EA25-E042-A331-D2D8BFB87AE1}"/>
              </a:ext>
            </a:extLst>
          </p:cNvPr>
          <p:cNvSpPr/>
          <p:nvPr/>
        </p:nvSpPr>
        <p:spPr bwMode="auto">
          <a:xfrm>
            <a:off x="7013197" y="4658531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PP 6</a:t>
            </a:r>
          </a:p>
        </p:txBody>
      </p:sp>
      <p:sp>
        <p:nvSpPr>
          <p:cNvPr id="148" name="Rectangle 63">
            <a:extLst>
              <a:ext uri="{FF2B5EF4-FFF2-40B4-BE49-F238E27FC236}">
                <a16:creationId xmlns:a16="http://schemas.microsoft.com/office/drawing/2014/main" id="{4B9F28A5-2E6E-D24A-8FD8-0F1B0070BC60}"/>
              </a:ext>
            </a:extLst>
          </p:cNvPr>
          <p:cNvSpPr/>
          <p:nvPr/>
        </p:nvSpPr>
        <p:spPr bwMode="auto">
          <a:xfrm>
            <a:off x="7013197" y="4918881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9" name="Rectangle 64">
            <a:extLst>
              <a:ext uri="{FF2B5EF4-FFF2-40B4-BE49-F238E27FC236}">
                <a16:creationId xmlns:a16="http://schemas.microsoft.com/office/drawing/2014/main" id="{134FF85A-29DD-7A4D-B4CB-4E5D0B731751}"/>
              </a:ext>
            </a:extLst>
          </p:cNvPr>
          <p:cNvSpPr/>
          <p:nvPr/>
        </p:nvSpPr>
        <p:spPr bwMode="auto">
          <a:xfrm>
            <a:off x="7013197" y="51744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PP 8</a:t>
            </a:r>
          </a:p>
        </p:txBody>
      </p:sp>
      <p:sp>
        <p:nvSpPr>
          <p:cNvPr id="150" name="Rectangle 65">
            <a:extLst>
              <a:ext uri="{FF2B5EF4-FFF2-40B4-BE49-F238E27FC236}">
                <a16:creationId xmlns:a16="http://schemas.microsoft.com/office/drawing/2014/main" id="{AE86C6C4-E6F2-A34E-9C32-E061A357FEE0}"/>
              </a:ext>
            </a:extLst>
          </p:cNvPr>
          <p:cNvSpPr/>
          <p:nvPr/>
        </p:nvSpPr>
        <p:spPr bwMode="auto">
          <a:xfrm>
            <a:off x="7013197" y="543164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1" name="Rectangle 66">
            <a:extLst>
              <a:ext uri="{FF2B5EF4-FFF2-40B4-BE49-F238E27FC236}">
                <a16:creationId xmlns:a16="http://schemas.microsoft.com/office/drawing/2014/main" id="{17026737-2EB8-6F40-8684-D783AFA91120}"/>
              </a:ext>
            </a:extLst>
          </p:cNvPr>
          <p:cNvSpPr/>
          <p:nvPr/>
        </p:nvSpPr>
        <p:spPr bwMode="auto">
          <a:xfrm>
            <a:off x="7013197" y="6093631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2" name="Text Box 38">
            <a:extLst>
              <a:ext uri="{FF2B5EF4-FFF2-40B4-BE49-F238E27FC236}">
                <a16:creationId xmlns:a16="http://schemas.microsoft.com/office/drawing/2014/main" id="{F253FBA7-AAB8-5545-BE11-9A7F55A6D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6113" y="5641194"/>
            <a:ext cx="446981" cy="4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8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GB" altLang="zh-CN">
                <a:solidFill>
                  <a:srgbClr val="0033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</a:p>
        </p:txBody>
      </p:sp>
      <p:sp>
        <p:nvSpPr>
          <p:cNvPr id="153" name="Rectangle 24">
            <a:extLst>
              <a:ext uri="{FF2B5EF4-FFF2-40B4-BE49-F238E27FC236}">
                <a16:creationId xmlns:a16="http://schemas.microsoft.com/office/drawing/2014/main" id="{15195775-FDD6-B349-A9C0-10C3198C2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082" y="2969431"/>
            <a:ext cx="293093" cy="30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154" name="Rectangle 26">
            <a:extLst>
              <a:ext uri="{FF2B5EF4-FFF2-40B4-BE49-F238E27FC236}">
                <a16:creationId xmlns:a16="http://schemas.microsoft.com/office/drawing/2014/main" id="{5BDAE939-020C-9F4B-B12A-5F3B2B4FA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686" y="6244444"/>
            <a:ext cx="555985" cy="30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M-1</a:t>
            </a:r>
          </a:p>
        </p:txBody>
      </p:sp>
      <p:cxnSp>
        <p:nvCxnSpPr>
          <p:cNvPr id="155" name="Straight Arrow Connector 73">
            <a:extLst>
              <a:ext uri="{FF2B5EF4-FFF2-40B4-BE49-F238E27FC236}">
                <a16:creationId xmlns:a16="http://schemas.microsoft.com/office/drawing/2014/main" id="{FBBE1BB5-7453-3744-B4F5-C31026E46FD9}"/>
              </a:ext>
            </a:extLst>
          </p:cNvPr>
          <p:cNvCxnSpPr>
            <a:cxnSpLocks noChangeShapeType="1"/>
            <a:stCxn id="130" idx="3"/>
            <a:endCxn id="143" idx="1"/>
          </p:cNvCxnSpPr>
          <p:nvPr/>
        </p:nvCxnSpPr>
        <p:spPr bwMode="auto">
          <a:xfrm>
            <a:off x="4828797" y="3507594"/>
            <a:ext cx="2184400" cy="255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Straight Arrow Connector 75">
            <a:extLst>
              <a:ext uri="{FF2B5EF4-FFF2-40B4-BE49-F238E27FC236}">
                <a16:creationId xmlns:a16="http://schemas.microsoft.com/office/drawing/2014/main" id="{0188D788-593E-804F-BCA3-586C81BB9840}"/>
              </a:ext>
            </a:extLst>
          </p:cNvPr>
          <p:cNvCxnSpPr>
            <a:cxnSpLocks noChangeShapeType="1"/>
            <a:stCxn id="131" idx="3"/>
            <a:endCxn id="147" idx="1"/>
          </p:cNvCxnSpPr>
          <p:nvPr/>
        </p:nvCxnSpPr>
        <p:spPr bwMode="auto">
          <a:xfrm>
            <a:off x="4828797" y="3760006"/>
            <a:ext cx="2184400" cy="102711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7" name="Straight Arrow Connector 77">
            <a:extLst>
              <a:ext uri="{FF2B5EF4-FFF2-40B4-BE49-F238E27FC236}">
                <a16:creationId xmlns:a16="http://schemas.microsoft.com/office/drawing/2014/main" id="{04A70AEA-8342-2C45-A5AD-44B0B3CA8CC7}"/>
              </a:ext>
            </a:extLst>
          </p:cNvPr>
          <p:cNvCxnSpPr>
            <a:cxnSpLocks noChangeShapeType="1"/>
            <a:stCxn id="138" idx="3"/>
            <a:endCxn id="147" idx="1"/>
          </p:cNvCxnSpPr>
          <p:nvPr/>
        </p:nvCxnSpPr>
        <p:spPr bwMode="auto">
          <a:xfrm flipV="1">
            <a:off x="4828797" y="4787119"/>
            <a:ext cx="2184400" cy="9509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Straight Arrow Connector 79">
            <a:extLst>
              <a:ext uri="{FF2B5EF4-FFF2-40B4-BE49-F238E27FC236}">
                <a16:creationId xmlns:a16="http://schemas.microsoft.com/office/drawing/2014/main" id="{734EEE9D-1FF4-F841-9AAC-AAAA25D8B0E5}"/>
              </a:ext>
            </a:extLst>
          </p:cNvPr>
          <p:cNvCxnSpPr>
            <a:cxnSpLocks noChangeShapeType="1"/>
            <a:stCxn id="137" idx="3"/>
            <a:endCxn id="149" idx="1"/>
          </p:cNvCxnSpPr>
          <p:nvPr/>
        </p:nvCxnSpPr>
        <p:spPr bwMode="auto">
          <a:xfrm flipV="1">
            <a:off x="4828797" y="5302263"/>
            <a:ext cx="2184400" cy="1825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9" name="Rectangle 80">
            <a:extLst>
              <a:ext uri="{FF2B5EF4-FFF2-40B4-BE49-F238E27FC236}">
                <a16:creationId xmlns:a16="http://schemas.microsoft.com/office/drawing/2014/main" id="{EE6C635A-9FE6-7141-A774-7E963F4EE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235" y="2871006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2000">
                <a:solidFill>
                  <a:srgbClr val="7F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地址翻译</a:t>
            </a:r>
            <a:endParaRPr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0" name="Rectangle 3">
            <a:extLst>
              <a:ext uri="{FF2B5EF4-FFF2-40B4-BE49-F238E27FC236}">
                <a16:creationId xmlns:a16="http://schemas.microsoft.com/office/drawing/2014/main" id="{139FD124-BFED-0143-9933-83D65BD38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156" y="5387755"/>
            <a:ext cx="2462873" cy="45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800" dirty="0">
                <a:solidFill>
                  <a:srgbClr val="7F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</a:t>
            </a:r>
            <a:r>
              <a:rPr lang="en-GB" altLang="zh-CN" sz="1800" dirty="0">
                <a:solidFill>
                  <a:srgbClr val="7F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GB" sz="1800" dirty="0">
                <a:solidFill>
                  <a:srgbClr val="7F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的虚拟地址空间</a:t>
            </a:r>
            <a:r>
              <a:rPr lang="en-GB" altLang="zh-CN" dirty="0">
                <a:solidFill>
                  <a:srgbClr val="7F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zh-CN" altLang="en-GB" dirty="0">
              <a:solidFill>
                <a:srgbClr val="7F7F7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灯片编号占位符 15">
            <a:extLst>
              <a:ext uri="{FF2B5EF4-FFF2-40B4-BE49-F238E27FC236}">
                <a16:creationId xmlns:a16="http://schemas.microsoft.com/office/drawing/2014/main" id="{2AE1A526-1FD5-42CF-9DBC-F7469FC52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5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圆角矩形 121">
            <a:extLst>
              <a:ext uri="{FF2B5EF4-FFF2-40B4-BE49-F238E27FC236}">
                <a16:creationId xmlns:a16="http://schemas.microsoft.com/office/drawing/2014/main" id="{4754285D-A0C5-6441-8E87-9F6258320C3F}"/>
              </a:ext>
            </a:extLst>
          </p:cNvPr>
          <p:cNvSpPr/>
          <p:nvPr/>
        </p:nvSpPr>
        <p:spPr bwMode="auto">
          <a:xfrm>
            <a:off x="-182651" y="316050"/>
            <a:ext cx="440644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23" name="标题 1">
            <a:extLst>
              <a:ext uri="{FF2B5EF4-FFF2-40B4-BE49-F238E27FC236}">
                <a16:creationId xmlns:a16="http://schemas.microsoft.com/office/drawing/2014/main" id="{65E22981-301F-6A44-9B06-78F07F0B5DE7}"/>
              </a:ext>
            </a:extLst>
          </p:cNvPr>
          <p:cNvSpPr txBox="1">
            <a:spLocks/>
          </p:cNvSpPr>
          <p:nvPr/>
        </p:nvSpPr>
        <p:spPr bwMode="auto">
          <a:xfrm>
            <a:off x="335827" y="319412"/>
            <a:ext cx="3887965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虚拟内存作为内存管理工具</a:t>
            </a:r>
          </a:p>
        </p:txBody>
      </p:sp>
      <p:sp>
        <p:nvSpPr>
          <p:cNvPr id="124" name="Rectangle 3">
            <a:extLst>
              <a:ext uri="{FF2B5EF4-FFF2-40B4-BE49-F238E27FC236}">
                <a16:creationId xmlns:a16="http://schemas.microsoft.com/office/drawing/2014/main" id="{82A594B4-AB2A-D94C-9BA8-1D8ED6562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312" y="3267881"/>
            <a:ext cx="2573072" cy="45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800" dirty="0">
                <a:solidFill>
                  <a:srgbClr val="7F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</a:t>
            </a:r>
            <a:r>
              <a:rPr lang="en-GB" altLang="zh-CN" sz="1800" dirty="0">
                <a:solidFill>
                  <a:srgbClr val="7F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GB" sz="1800" dirty="0">
                <a:solidFill>
                  <a:srgbClr val="7F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的虚拟地址空间</a:t>
            </a:r>
            <a:r>
              <a:rPr lang="en-GB" altLang="zh-CN" dirty="0">
                <a:solidFill>
                  <a:srgbClr val="7F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zh-CN" altLang="en-GB" dirty="0">
              <a:solidFill>
                <a:srgbClr val="7F7F7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Rectangle 4">
            <a:extLst>
              <a:ext uri="{FF2B5EF4-FFF2-40B4-BE49-F238E27FC236}">
                <a16:creationId xmlns:a16="http://schemas.microsoft.com/office/drawing/2014/main" id="{38C0F82F-2AB3-6440-936D-2EBAC53EA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9197" y="3020231"/>
            <a:ext cx="10668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800">
                <a:solidFill>
                  <a:srgbClr val="7F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物理地址空间 </a:t>
            </a:r>
            <a:r>
              <a:rPr lang="en-GB" altLang="zh-CN" sz="1800">
                <a:solidFill>
                  <a:srgbClr val="7F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(DRAM)</a:t>
            </a:r>
          </a:p>
        </p:txBody>
      </p:sp>
      <p:sp>
        <p:nvSpPr>
          <p:cNvPr id="126" name="Rectangle 24">
            <a:extLst>
              <a:ext uri="{FF2B5EF4-FFF2-40B4-BE49-F238E27FC236}">
                <a16:creationId xmlns:a16="http://schemas.microsoft.com/office/drawing/2014/main" id="{A9C99481-9C57-EB48-A23D-EA16FB60A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7995" y="2969431"/>
            <a:ext cx="293093" cy="30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127" name="Rectangle 26">
            <a:extLst>
              <a:ext uri="{FF2B5EF4-FFF2-40B4-BE49-F238E27FC236}">
                <a16:creationId xmlns:a16="http://schemas.microsoft.com/office/drawing/2014/main" id="{8AEFAE42-85C2-5046-8E1C-E5CC7D85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029" y="4269594"/>
            <a:ext cx="523925" cy="30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N-1</a:t>
            </a:r>
          </a:p>
        </p:txBody>
      </p:sp>
      <p:sp>
        <p:nvSpPr>
          <p:cNvPr id="128" name="Rectangle 37">
            <a:extLst>
              <a:ext uri="{FF2B5EF4-FFF2-40B4-BE49-F238E27FC236}">
                <a16:creationId xmlns:a16="http://schemas.microsoft.com/office/drawing/2014/main" id="{9560E67B-4A76-124D-9BC4-E43B3C6D0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906" y="4460864"/>
            <a:ext cx="1998606" cy="51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共享页面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（比如 只读的库代码）</a:t>
            </a:r>
            <a:endParaRPr lang="en-GB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Rectangle 44">
            <a:extLst>
              <a:ext uri="{FF2B5EF4-FFF2-40B4-BE49-F238E27FC236}">
                <a16:creationId xmlns:a16="http://schemas.microsoft.com/office/drawing/2014/main" id="{610662D1-2FB3-FC47-99C3-DF561CCECD5B}"/>
              </a:ext>
            </a:extLst>
          </p:cNvPr>
          <p:cNvSpPr/>
          <p:nvPr/>
        </p:nvSpPr>
        <p:spPr bwMode="auto">
          <a:xfrm>
            <a:off x="3914397" y="3125006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Rectangle 45">
            <a:extLst>
              <a:ext uri="{FF2B5EF4-FFF2-40B4-BE49-F238E27FC236}">
                <a16:creationId xmlns:a16="http://schemas.microsoft.com/office/drawing/2014/main" id="{E0714B30-305D-A141-B715-75CDF53C3488}"/>
              </a:ext>
            </a:extLst>
          </p:cNvPr>
          <p:cNvSpPr/>
          <p:nvPr/>
        </p:nvSpPr>
        <p:spPr bwMode="auto">
          <a:xfrm>
            <a:off x="3914397" y="338059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1</a:t>
            </a:r>
          </a:p>
        </p:txBody>
      </p:sp>
      <p:sp>
        <p:nvSpPr>
          <p:cNvPr id="131" name="Rectangle 46">
            <a:extLst>
              <a:ext uri="{FF2B5EF4-FFF2-40B4-BE49-F238E27FC236}">
                <a16:creationId xmlns:a16="http://schemas.microsoft.com/office/drawing/2014/main" id="{99B99D7E-701D-8B48-A037-AB54F870FFD7}"/>
              </a:ext>
            </a:extLst>
          </p:cNvPr>
          <p:cNvSpPr/>
          <p:nvPr/>
        </p:nvSpPr>
        <p:spPr bwMode="auto">
          <a:xfrm>
            <a:off x="3914397" y="3633006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2</a:t>
            </a:r>
          </a:p>
        </p:txBody>
      </p:sp>
      <p:sp>
        <p:nvSpPr>
          <p:cNvPr id="132" name="Rectangle 47">
            <a:extLst>
              <a:ext uri="{FF2B5EF4-FFF2-40B4-BE49-F238E27FC236}">
                <a16:creationId xmlns:a16="http://schemas.microsoft.com/office/drawing/2014/main" id="{C342011F-E619-3347-A8E6-110DF974BE8B}"/>
              </a:ext>
            </a:extLst>
          </p:cNvPr>
          <p:cNvSpPr/>
          <p:nvPr/>
        </p:nvSpPr>
        <p:spPr bwMode="auto">
          <a:xfrm>
            <a:off x="3914397" y="41425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Text Box 38">
            <a:extLst>
              <a:ext uri="{FF2B5EF4-FFF2-40B4-BE49-F238E27FC236}">
                <a16:creationId xmlns:a16="http://schemas.microsoft.com/office/drawing/2014/main" id="{B383F2E0-182A-284A-AD65-029D1EBCB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088" y="3761594"/>
            <a:ext cx="446981" cy="4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8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GB" altLang="zh-CN">
                <a:solidFill>
                  <a:srgbClr val="0033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</a:p>
        </p:txBody>
      </p:sp>
      <p:sp>
        <p:nvSpPr>
          <p:cNvPr id="134" name="Rectangle 24">
            <a:extLst>
              <a:ext uri="{FF2B5EF4-FFF2-40B4-BE49-F238E27FC236}">
                <a16:creationId xmlns:a16="http://schemas.microsoft.com/office/drawing/2014/main" id="{5C90DB9C-7EC6-C14A-AE24-75AF82C27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7995" y="4950631"/>
            <a:ext cx="293093" cy="30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135" name="Rectangle 26">
            <a:extLst>
              <a:ext uri="{FF2B5EF4-FFF2-40B4-BE49-F238E27FC236}">
                <a16:creationId xmlns:a16="http://schemas.microsoft.com/office/drawing/2014/main" id="{B275019A-E8BF-DD41-9F71-4E90FF7B4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029" y="6250794"/>
            <a:ext cx="523925" cy="30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N-1</a:t>
            </a:r>
          </a:p>
        </p:txBody>
      </p:sp>
      <p:sp>
        <p:nvSpPr>
          <p:cNvPr id="136" name="Rectangle 51">
            <a:extLst>
              <a:ext uri="{FF2B5EF4-FFF2-40B4-BE49-F238E27FC236}">
                <a16:creationId xmlns:a16="http://schemas.microsoft.com/office/drawing/2014/main" id="{E0D1C826-D614-4346-99DA-660C265A3EE9}"/>
              </a:ext>
            </a:extLst>
          </p:cNvPr>
          <p:cNvSpPr/>
          <p:nvPr/>
        </p:nvSpPr>
        <p:spPr bwMode="auto">
          <a:xfrm>
            <a:off x="3914397" y="512366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7" name="Rectangle 52">
            <a:extLst>
              <a:ext uri="{FF2B5EF4-FFF2-40B4-BE49-F238E27FC236}">
                <a16:creationId xmlns:a16="http://schemas.microsoft.com/office/drawing/2014/main" id="{469D61CC-55B3-0C4C-B2E5-6AB752424A66}"/>
              </a:ext>
            </a:extLst>
          </p:cNvPr>
          <p:cNvSpPr/>
          <p:nvPr/>
        </p:nvSpPr>
        <p:spPr bwMode="auto">
          <a:xfrm>
            <a:off x="3914397" y="5357031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1</a:t>
            </a:r>
          </a:p>
        </p:txBody>
      </p:sp>
      <p:sp>
        <p:nvSpPr>
          <p:cNvPr id="138" name="Rectangle 53">
            <a:extLst>
              <a:ext uri="{FF2B5EF4-FFF2-40B4-BE49-F238E27FC236}">
                <a16:creationId xmlns:a16="http://schemas.microsoft.com/office/drawing/2014/main" id="{451A8FAA-E78F-D346-B20E-717B69BF6927}"/>
              </a:ext>
            </a:extLst>
          </p:cNvPr>
          <p:cNvSpPr/>
          <p:nvPr/>
        </p:nvSpPr>
        <p:spPr bwMode="auto">
          <a:xfrm>
            <a:off x="3914397" y="560944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2</a:t>
            </a:r>
          </a:p>
        </p:txBody>
      </p:sp>
      <p:sp>
        <p:nvSpPr>
          <p:cNvPr id="139" name="Rectangle 54">
            <a:extLst>
              <a:ext uri="{FF2B5EF4-FFF2-40B4-BE49-F238E27FC236}">
                <a16:creationId xmlns:a16="http://schemas.microsoft.com/office/drawing/2014/main" id="{51839B2A-8703-3941-98AD-2FE095E10F80}"/>
              </a:ext>
            </a:extLst>
          </p:cNvPr>
          <p:cNvSpPr/>
          <p:nvPr/>
        </p:nvSpPr>
        <p:spPr bwMode="auto">
          <a:xfrm>
            <a:off x="3914397" y="6119031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0" name="Text Box 38">
            <a:extLst>
              <a:ext uri="{FF2B5EF4-FFF2-40B4-BE49-F238E27FC236}">
                <a16:creationId xmlns:a16="http://schemas.microsoft.com/office/drawing/2014/main" id="{89B8680B-E5F1-8643-8903-728769B4C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088" y="5738031"/>
            <a:ext cx="446981" cy="4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8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GB" altLang="zh-CN">
                <a:solidFill>
                  <a:srgbClr val="0033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</a:p>
        </p:txBody>
      </p:sp>
      <p:sp>
        <p:nvSpPr>
          <p:cNvPr id="141" name="Rectangle 56">
            <a:extLst>
              <a:ext uri="{FF2B5EF4-FFF2-40B4-BE49-F238E27FC236}">
                <a16:creationId xmlns:a16="http://schemas.microsoft.com/office/drawing/2014/main" id="{96622DDB-7723-A849-A58D-B641CD3D0036}"/>
              </a:ext>
            </a:extLst>
          </p:cNvPr>
          <p:cNvSpPr/>
          <p:nvPr/>
        </p:nvSpPr>
        <p:spPr bwMode="auto">
          <a:xfrm>
            <a:off x="7013197" y="3121831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2" name="Rectangle 57">
            <a:extLst>
              <a:ext uri="{FF2B5EF4-FFF2-40B4-BE49-F238E27FC236}">
                <a16:creationId xmlns:a16="http://schemas.microsoft.com/office/drawing/2014/main" id="{D88AECC1-A4F8-A646-AB0B-33DC55A80864}"/>
              </a:ext>
            </a:extLst>
          </p:cNvPr>
          <p:cNvSpPr/>
          <p:nvPr/>
        </p:nvSpPr>
        <p:spPr bwMode="auto">
          <a:xfrm>
            <a:off x="7013197" y="337741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" name="Rectangle 58">
            <a:extLst>
              <a:ext uri="{FF2B5EF4-FFF2-40B4-BE49-F238E27FC236}">
                <a16:creationId xmlns:a16="http://schemas.microsoft.com/office/drawing/2014/main" id="{156D68B0-D6A6-2446-87A1-54A6382DC9BC}"/>
              </a:ext>
            </a:extLst>
          </p:cNvPr>
          <p:cNvSpPr/>
          <p:nvPr/>
        </p:nvSpPr>
        <p:spPr bwMode="auto">
          <a:xfrm>
            <a:off x="7013197" y="3636181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PP 2</a:t>
            </a:r>
          </a:p>
        </p:txBody>
      </p:sp>
      <p:sp>
        <p:nvSpPr>
          <p:cNvPr id="144" name="Rectangle 59">
            <a:extLst>
              <a:ext uri="{FF2B5EF4-FFF2-40B4-BE49-F238E27FC236}">
                <a16:creationId xmlns:a16="http://schemas.microsoft.com/office/drawing/2014/main" id="{E108B5CB-395E-7B40-995B-29FE6AC78F8E}"/>
              </a:ext>
            </a:extLst>
          </p:cNvPr>
          <p:cNvSpPr/>
          <p:nvPr/>
        </p:nvSpPr>
        <p:spPr bwMode="auto">
          <a:xfrm>
            <a:off x="7013197" y="38885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5" name="Rectangle 60">
            <a:extLst>
              <a:ext uri="{FF2B5EF4-FFF2-40B4-BE49-F238E27FC236}">
                <a16:creationId xmlns:a16="http://schemas.microsoft.com/office/drawing/2014/main" id="{7D214572-9CFC-7747-843A-1978B030DEC7}"/>
              </a:ext>
            </a:extLst>
          </p:cNvPr>
          <p:cNvSpPr/>
          <p:nvPr/>
        </p:nvSpPr>
        <p:spPr bwMode="auto">
          <a:xfrm>
            <a:off x="7013197" y="4144181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6" name="Rectangle 61">
            <a:extLst>
              <a:ext uri="{FF2B5EF4-FFF2-40B4-BE49-F238E27FC236}">
                <a16:creationId xmlns:a16="http://schemas.microsoft.com/office/drawing/2014/main" id="{42E89EBF-604E-9046-9050-FEE3A8107529}"/>
              </a:ext>
            </a:extLst>
          </p:cNvPr>
          <p:cNvSpPr/>
          <p:nvPr/>
        </p:nvSpPr>
        <p:spPr bwMode="auto">
          <a:xfrm>
            <a:off x="7013197" y="440294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7" name="Rectangle 62">
            <a:extLst>
              <a:ext uri="{FF2B5EF4-FFF2-40B4-BE49-F238E27FC236}">
                <a16:creationId xmlns:a16="http://schemas.microsoft.com/office/drawing/2014/main" id="{088F71DB-EA25-E042-A331-D2D8BFB87AE1}"/>
              </a:ext>
            </a:extLst>
          </p:cNvPr>
          <p:cNvSpPr/>
          <p:nvPr/>
        </p:nvSpPr>
        <p:spPr bwMode="auto">
          <a:xfrm>
            <a:off x="7013197" y="4658531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PP 6</a:t>
            </a:r>
          </a:p>
        </p:txBody>
      </p:sp>
      <p:sp>
        <p:nvSpPr>
          <p:cNvPr id="148" name="Rectangle 63">
            <a:extLst>
              <a:ext uri="{FF2B5EF4-FFF2-40B4-BE49-F238E27FC236}">
                <a16:creationId xmlns:a16="http://schemas.microsoft.com/office/drawing/2014/main" id="{4B9F28A5-2E6E-D24A-8FD8-0F1B0070BC60}"/>
              </a:ext>
            </a:extLst>
          </p:cNvPr>
          <p:cNvSpPr/>
          <p:nvPr/>
        </p:nvSpPr>
        <p:spPr bwMode="auto">
          <a:xfrm>
            <a:off x="7013197" y="4918881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9" name="Rectangle 64">
            <a:extLst>
              <a:ext uri="{FF2B5EF4-FFF2-40B4-BE49-F238E27FC236}">
                <a16:creationId xmlns:a16="http://schemas.microsoft.com/office/drawing/2014/main" id="{134FF85A-29DD-7A4D-B4CB-4E5D0B731751}"/>
              </a:ext>
            </a:extLst>
          </p:cNvPr>
          <p:cNvSpPr/>
          <p:nvPr/>
        </p:nvSpPr>
        <p:spPr bwMode="auto">
          <a:xfrm>
            <a:off x="7013197" y="51744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PP 8</a:t>
            </a:r>
          </a:p>
        </p:txBody>
      </p:sp>
      <p:sp>
        <p:nvSpPr>
          <p:cNvPr id="150" name="Rectangle 65">
            <a:extLst>
              <a:ext uri="{FF2B5EF4-FFF2-40B4-BE49-F238E27FC236}">
                <a16:creationId xmlns:a16="http://schemas.microsoft.com/office/drawing/2014/main" id="{AE86C6C4-E6F2-A34E-9C32-E061A357FEE0}"/>
              </a:ext>
            </a:extLst>
          </p:cNvPr>
          <p:cNvSpPr/>
          <p:nvPr/>
        </p:nvSpPr>
        <p:spPr bwMode="auto">
          <a:xfrm>
            <a:off x="7013197" y="543164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1" name="Rectangle 66">
            <a:extLst>
              <a:ext uri="{FF2B5EF4-FFF2-40B4-BE49-F238E27FC236}">
                <a16:creationId xmlns:a16="http://schemas.microsoft.com/office/drawing/2014/main" id="{17026737-2EB8-6F40-8684-D783AFA91120}"/>
              </a:ext>
            </a:extLst>
          </p:cNvPr>
          <p:cNvSpPr/>
          <p:nvPr/>
        </p:nvSpPr>
        <p:spPr bwMode="auto">
          <a:xfrm>
            <a:off x="7013197" y="6093631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2" name="Text Box 38">
            <a:extLst>
              <a:ext uri="{FF2B5EF4-FFF2-40B4-BE49-F238E27FC236}">
                <a16:creationId xmlns:a16="http://schemas.microsoft.com/office/drawing/2014/main" id="{F253FBA7-AAB8-5545-BE11-9A7F55A6D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6113" y="5641194"/>
            <a:ext cx="446981" cy="4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8000"/>
              </a:lnSpc>
              <a:spcBef>
                <a:spcPts val="900"/>
              </a:spcBef>
              <a:buClrTx/>
              <a:buSzTx/>
              <a:buFontTx/>
              <a:buNone/>
            </a:pPr>
            <a:r>
              <a:rPr lang="en-GB" altLang="zh-CN">
                <a:solidFill>
                  <a:srgbClr val="0033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</a:p>
        </p:txBody>
      </p:sp>
      <p:sp>
        <p:nvSpPr>
          <p:cNvPr id="153" name="Rectangle 24">
            <a:extLst>
              <a:ext uri="{FF2B5EF4-FFF2-40B4-BE49-F238E27FC236}">
                <a16:creationId xmlns:a16="http://schemas.microsoft.com/office/drawing/2014/main" id="{15195775-FDD6-B349-A9C0-10C3198C2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082" y="2969431"/>
            <a:ext cx="293093" cy="30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154" name="Rectangle 26">
            <a:extLst>
              <a:ext uri="{FF2B5EF4-FFF2-40B4-BE49-F238E27FC236}">
                <a16:creationId xmlns:a16="http://schemas.microsoft.com/office/drawing/2014/main" id="{5BDAE939-020C-9F4B-B12A-5F3B2B4FA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686" y="6244444"/>
            <a:ext cx="555985" cy="30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M-1</a:t>
            </a:r>
          </a:p>
        </p:txBody>
      </p:sp>
      <p:cxnSp>
        <p:nvCxnSpPr>
          <p:cNvPr id="155" name="Straight Arrow Connector 73">
            <a:extLst>
              <a:ext uri="{FF2B5EF4-FFF2-40B4-BE49-F238E27FC236}">
                <a16:creationId xmlns:a16="http://schemas.microsoft.com/office/drawing/2014/main" id="{FBBE1BB5-7453-3744-B4F5-C31026E46FD9}"/>
              </a:ext>
            </a:extLst>
          </p:cNvPr>
          <p:cNvCxnSpPr>
            <a:cxnSpLocks noChangeShapeType="1"/>
            <a:stCxn id="130" idx="3"/>
            <a:endCxn id="143" idx="1"/>
          </p:cNvCxnSpPr>
          <p:nvPr/>
        </p:nvCxnSpPr>
        <p:spPr bwMode="auto">
          <a:xfrm>
            <a:off x="4828797" y="3507594"/>
            <a:ext cx="2184400" cy="255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Straight Arrow Connector 75">
            <a:extLst>
              <a:ext uri="{FF2B5EF4-FFF2-40B4-BE49-F238E27FC236}">
                <a16:creationId xmlns:a16="http://schemas.microsoft.com/office/drawing/2014/main" id="{0188D788-593E-804F-BCA3-586C81BB9840}"/>
              </a:ext>
            </a:extLst>
          </p:cNvPr>
          <p:cNvCxnSpPr>
            <a:cxnSpLocks noChangeShapeType="1"/>
            <a:stCxn id="131" idx="3"/>
            <a:endCxn id="147" idx="1"/>
          </p:cNvCxnSpPr>
          <p:nvPr/>
        </p:nvCxnSpPr>
        <p:spPr bwMode="auto">
          <a:xfrm>
            <a:off x="4828797" y="3760006"/>
            <a:ext cx="2184400" cy="102711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7" name="Straight Arrow Connector 77">
            <a:extLst>
              <a:ext uri="{FF2B5EF4-FFF2-40B4-BE49-F238E27FC236}">
                <a16:creationId xmlns:a16="http://schemas.microsoft.com/office/drawing/2014/main" id="{04A70AEA-8342-2C45-A5AD-44B0B3CA8CC7}"/>
              </a:ext>
            </a:extLst>
          </p:cNvPr>
          <p:cNvCxnSpPr>
            <a:cxnSpLocks noChangeShapeType="1"/>
            <a:stCxn id="138" idx="3"/>
            <a:endCxn id="147" idx="1"/>
          </p:cNvCxnSpPr>
          <p:nvPr/>
        </p:nvCxnSpPr>
        <p:spPr bwMode="auto">
          <a:xfrm flipV="1">
            <a:off x="4828797" y="4787119"/>
            <a:ext cx="2184400" cy="9509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Straight Arrow Connector 79">
            <a:extLst>
              <a:ext uri="{FF2B5EF4-FFF2-40B4-BE49-F238E27FC236}">
                <a16:creationId xmlns:a16="http://schemas.microsoft.com/office/drawing/2014/main" id="{734EEE9D-1FF4-F841-9AAC-AAAA25D8B0E5}"/>
              </a:ext>
            </a:extLst>
          </p:cNvPr>
          <p:cNvCxnSpPr>
            <a:cxnSpLocks noChangeShapeType="1"/>
            <a:stCxn id="137" idx="3"/>
            <a:endCxn id="149" idx="1"/>
          </p:cNvCxnSpPr>
          <p:nvPr/>
        </p:nvCxnSpPr>
        <p:spPr bwMode="auto">
          <a:xfrm flipV="1">
            <a:off x="4828797" y="5302263"/>
            <a:ext cx="2184400" cy="1825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9" name="Rectangle 80">
            <a:extLst>
              <a:ext uri="{FF2B5EF4-FFF2-40B4-BE49-F238E27FC236}">
                <a16:creationId xmlns:a16="http://schemas.microsoft.com/office/drawing/2014/main" id="{EE6C635A-9FE6-7141-A774-7E963F4EE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235" y="2871006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2000">
                <a:solidFill>
                  <a:srgbClr val="7F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地址翻译</a:t>
            </a:r>
            <a:endParaRPr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0" name="Rectangle 3">
            <a:extLst>
              <a:ext uri="{FF2B5EF4-FFF2-40B4-BE49-F238E27FC236}">
                <a16:creationId xmlns:a16="http://schemas.microsoft.com/office/drawing/2014/main" id="{139FD124-BFED-0143-9933-83D65BD38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156" y="5387755"/>
            <a:ext cx="2462873" cy="45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800" dirty="0">
                <a:solidFill>
                  <a:srgbClr val="7F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</a:t>
            </a:r>
            <a:r>
              <a:rPr lang="en-GB" altLang="zh-CN" sz="1800" dirty="0">
                <a:solidFill>
                  <a:srgbClr val="7F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GB" sz="1800" dirty="0">
                <a:solidFill>
                  <a:srgbClr val="7F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的虚拟地址空间</a:t>
            </a:r>
            <a:r>
              <a:rPr lang="en-GB" altLang="zh-CN" dirty="0">
                <a:solidFill>
                  <a:srgbClr val="7F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zh-CN" altLang="en-GB" dirty="0">
              <a:solidFill>
                <a:srgbClr val="7F7F7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8E595F79-E6FD-2743-AE50-34ACBB8B4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156" y="730181"/>
            <a:ext cx="10691936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kern="0" dirty="0"/>
              <a:t>Simplifying memory allocation </a:t>
            </a:r>
            <a:r>
              <a:rPr lang="zh-CN" altLang="en-GB" b="1" kern="0" dirty="0">
                <a:solidFill>
                  <a:srgbClr val="6B0874"/>
                </a:solidFill>
              </a:rPr>
              <a:t>简化内存分配</a:t>
            </a:r>
            <a:endParaRPr lang="en-US" altLang="zh-CN" b="1" kern="0" dirty="0">
              <a:solidFill>
                <a:srgbClr val="6B0874"/>
              </a:solidFill>
            </a:endParaRPr>
          </a:p>
          <a:p>
            <a:pPr marL="0" indent="0" algn="just" eaLnBrk="1" hangingPunct="1">
              <a:lnSpc>
                <a:spcPct val="150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18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每个虚拟内存页面都要被映射到一个物理页面</a:t>
            </a:r>
            <a:r>
              <a:rPr lang="zh-CN" altLang="en-US" sz="18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GB" sz="18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一个虚拟内存页面每次可以被分配到不同的物理页面</a:t>
            </a:r>
            <a:endParaRPr lang="en-GB" altLang="zh-CN" sz="18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kern="0" dirty="0"/>
              <a:t>Sharing code and data among processes </a:t>
            </a:r>
            <a:r>
              <a:rPr lang="zh-CN" altLang="en-GB" b="1" kern="0" dirty="0">
                <a:solidFill>
                  <a:srgbClr val="6B0874"/>
                </a:solidFill>
              </a:rPr>
              <a:t>简化代码和数据共享</a:t>
            </a:r>
            <a:endParaRPr lang="en-US" altLang="zh-CN" b="1" kern="0" dirty="0">
              <a:solidFill>
                <a:srgbClr val="6B0874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18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不同的虚拟内存页面被映射到相同的物理页面 </a:t>
            </a:r>
            <a:r>
              <a:rPr lang="en-GB" altLang="zh-CN" sz="18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GB" sz="18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此例中的 </a:t>
            </a:r>
            <a:r>
              <a:rPr lang="en-GB" altLang="zh-CN" sz="18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PP 6)</a:t>
            </a:r>
            <a:endParaRPr lang="en-GB" altLang="zh-CN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灯片编号占位符 15">
            <a:extLst>
              <a:ext uri="{FF2B5EF4-FFF2-40B4-BE49-F238E27FC236}">
                <a16:creationId xmlns:a16="http://schemas.microsoft.com/office/drawing/2014/main" id="{D04787DB-A880-4E46-A2EE-7F88D7CE3E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165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6">
            <a:extLst>
              <a:ext uri="{FF2B5EF4-FFF2-40B4-BE49-F238E27FC236}">
                <a16:creationId xmlns:a16="http://schemas.microsoft.com/office/drawing/2014/main" id="{D3CBBCF2-EC1B-455D-9524-C584E9210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6" y="1318079"/>
            <a:ext cx="5040560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1250"/>
              </a:spcBef>
              <a:spcAft>
                <a:spcPct val="0"/>
              </a:spcAft>
              <a:buClr>
                <a:srgbClr val="990000"/>
              </a:buClr>
              <a:buSzPct val="60000"/>
              <a:buNone/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altLang="zh-CN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Linking </a:t>
            </a:r>
            <a:r>
              <a:rPr kumimoji="0" lang="zh-CN" altLang="en-GB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endParaRPr kumimoji="0" lang="zh-CN" altLang="en-GB" b="0" i="0" u="none" strike="noStrike" kern="0" cap="none" spc="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1" indent="0" algn="l" defTabSz="914400" rtl="0" eaLnBrk="1" fontAlgn="base" latinLnBrk="0" hangingPunct="1">
              <a:lnSpc>
                <a:spcPct val="150000"/>
              </a:lnSpc>
              <a:spcBef>
                <a:spcPts val="563"/>
              </a:spcBef>
              <a:spcAft>
                <a:spcPct val="0"/>
              </a:spcAft>
              <a:buClr>
                <a:srgbClr val="990000"/>
              </a:buClr>
              <a:buSzPct val="110000"/>
              <a:buNone/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zh-CN" alt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每个程序使用相似的虚拟地址空间</a:t>
            </a:r>
            <a:endParaRPr kumimoji="0" lang="en-GB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1" indent="0" algn="l" defTabSz="914400" rtl="0" eaLnBrk="1" fontAlgn="base" latinLnBrk="0" hangingPunct="1">
              <a:lnSpc>
                <a:spcPct val="150000"/>
              </a:lnSpc>
              <a:spcBef>
                <a:spcPts val="563"/>
              </a:spcBef>
              <a:spcAft>
                <a:spcPct val="0"/>
              </a:spcAft>
              <a:buClr>
                <a:srgbClr val="990000"/>
              </a:buClr>
              <a:buSzPct val="110000"/>
              <a:buNone/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zh-CN" alt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代码、数据和堆都使用相同的起始地址</a:t>
            </a:r>
            <a:endParaRPr kumimoji="0" lang="en-GB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indent="0" eaLnBrk="1" hangingPunct="1">
              <a:lnSpc>
                <a:spcPct val="150000"/>
              </a:lnSpc>
              <a:spcBef>
                <a:spcPts val="563"/>
              </a:spcBef>
              <a:buNone/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kumimoji="0" lang="en-GB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1250"/>
              </a:spcBef>
              <a:spcAft>
                <a:spcPct val="0"/>
              </a:spcAft>
              <a:buClr>
                <a:srgbClr val="990000"/>
              </a:buClr>
              <a:buSzPct val="60000"/>
              <a:buNone/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altLang="zh-CN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Loading </a:t>
            </a:r>
            <a:r>
              <a:rPr kumimoji="0" lang="zh-CN" altLang="en-GB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</a:p>
          <a:p>
            <a:pPr marL="228600" marR="0" lvl="1" indent="0" algn="l" defTabSz="914400" rtl="0" eaLnBrk="1" fontAlgn="base" latinLnBrk="0" hangingPunct="1">
              <a:lnSpc>
                <a:spcPct val="150000"/>
              </a:lnSpc>
              <a:spcBef>
                <a:spcPts val="563"/>
              </a:spcBef>
              <a:spcAft>
                <a:spcPct val="0"/>
              </a:spcAft>
              <a:buClr>
                <a:srgbClr val="990000"/>
              </a:buClr>
              <a:buSzPct val="110000"/>
              <a:buNone/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altLang="zh-CN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execve</a:t>
            </a:r>
            <a:r>
              <a:rPr kumimoji="0" lang="en-GB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en-GB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为代码段和数据段分配虚拟页，并标记为无效（即未被缓存）</a:t>
            </a:r>
          </a:p>
          <a:p>
            <a:pPr marL="228600" lvl="1" indent="0" eaLnBrk="1" hangingPunct="1">
              <a:lnSpc>
                <a:spcPct val="150000"/>
              </a:lnSpc>
              <a:spcBef>
                <a:spcPts val="563"/>
              </a:spcBef>
              <a:buNone/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kumimoji="0" lang="zh-CN" altLang="en-GB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每个页面被初次引用时，虚拟内存系统会按照需要自动地调入数据页</a:t>
            </a:r>
            <a:endParaRPr kumimoji="0" lang="zh-CN" altLang="en-GB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AA1CC8B3-6E14-48C0-A392-8E033C921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522" y="1011692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gothic"/>
                <a:cs typeface="msgothic"/>
              </a:rPr>
              <a:t>Kernel virtual memory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E2B33E8-3650-41A7-B151-BE82D8CF1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522" y="2713492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gothic"/>
                <a:cs typeface="msgothic"/>
              </a:rPr>
              <a:t>Memory-mapped region for</a:t>
            </a:r>
          </a:p>
          <a:p>
            <a:pPr marL="0" marR="0" lvl="0" indent="0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gothic"/>
                <a:cs typeface="msgothic"/>
              </a:rPr>
              <a:t>shared libraries</a:t>
            </a: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B00CC7A1-E285-4CCC-9607-C85B182D4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522" y="3378654"/>
            <a:ext cx="2789237" cy="723900"/>
          </a:xfrm>
          <a:prstGeom prst="rect">
            <a:avLst/>
          </a:prstGeom>
          <a:solidFill>
            <a:srgbClr val="FFFFFF">
              <a:lumMod val="75000"/>
            </a:srgbClr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AE6049D0-15BF-4223-A869-E8AB91C3B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522" y="4100967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gothic"/>
                <a:cs typeface="msgothic"/>
              </a:rPr>
              <a:t>Run-time heap</a:t>
            </a:r>
          </a:p>
          <a:p>
            <a:pPr marL="0" marR="0" lvl="0" indent="0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gothic"/>
                <a:cs typeface="msgothic"/>
              </a:rPr>
              <a:t>(created by </a:t>
            </a:r>
            <a:r>
              <a:rPr kumimoji="0" lang="en-GB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gothic"/>
                <a:cs typeface="msgothic"/>
              </a:rPr>
              <a:t>malloc</a:t>
            </a:r>
            <a:r>
              <a:rPr kumimoji="0" lang="en-GB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gothic"/>
                <a:cs typeface="msgothic"/>
              </a:rPr>
              <a:t>)</a:t>
            </a:r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46A92373-CF5B-4A61-BD55-721A577EE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522" y="1803854"/>
            <a:ext cx="2789237" cy="906463"/>
          </a:xfrm>
          <a:prstGeom prst="rect">
            <a:avLst/>
          </a:prstGeom>
          <a:solidFill>
            <a:srgbClr val="FFFFFF">
              <a:lumMod val="75000"/>
            </a:srgbClr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32" name="Line 19">
            <a:extLst>
              <a:ext uri="{FF2B5EF4-FFF2-40B4-BE49-F238E27FC236}">
                <a16:creationId xmlns:a16="http://schemas.microsoft.com/office/drawing/2014/main" id="{3D181A94-8E95-4C30-A431-34554BFE7B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8584" y="3707267"/>
            <a:ext cx="1588" cy="384175"/>
          </a:xfrm>
          <a:prstGeom prst="line">
            <a:avLst/>
          </a:prstGeom>
          <a:noFill/>
          <a:ln w="32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C7165267-F7B1-485A-87F6-E9CCAD55E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522" y="1468892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gothic"/>
                <a:cs typeface="msgothic"/>
              </a:rPr>
              <a:t>User stack</a:t>
            </a:r>
          </a:p>
          <a:p>
            <a:pPr marL="0" marR="0" lvl="0" indent="0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gothic"/>
                <a:cs typeface="msgothic"/>
              </a:rPr>
              <a:t>(created at runtime)</a:t>
            </a:r>
          </a:p>
        </p:txBody>
      </p:sp>
      <p:sp>
        <p:nvSpPr>
          <p:cNvPr id="34" name="Line 21">
            <a:extLst>
              <a:ext uri="{FF2B5EF4-FFF2-40B4-BE49-F238E27FC236}">
                <a16:creationId xmlns:a16="http://schemas.microsoft.com/office/drawing/2014/main" id="{82419ACE-DC9F-4DCB-84A6-D364D0F169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8584" y="2488067"/>
            <a:ext cx="1588" cy="231775"/>
          </a:xfrm>
          <a:prstGeom prst="line">
            <a:avLst/>
          </a:prstGeom>
          <a:noFill/>
          <a:ln w="32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35" name="Line 22">
            <a:extLst>
              <a:ext uri="{FF2B5EF4-FFF2-40B4-BE49-F238E27FC236}">
                <a16:creationId xmlns:a16="http://schemas.microsoft.com/office/drawing/2014/main" id="{67D019D2-2D61-44DA-8EE0-86EFFD586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8584" y="2032454"/>
            <a:ext cx="1588" cy="228600"/>
          </a:xfrm>
          <a:prstGeom prst="line">
            <a:avLst/>
          </a:prstGeom>
          <a:noFill/>
          <a:ln w="32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DF642E05-CE37-4520-B11F-89616AA1D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522" y="6063117"/>
            <a:ext cx="2789237" cy="396875"/>
          </a:xfrm>
          <a:prstGeom prst="rect">
            <a:avLst/>
          </a:prstGeom>
          <a:solidFill>
            <a:srgbClr val="FFFFFF">
              <a:lumMod val="75000"/>
            </a:srgbClr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marR="0" lvl="0" indent="0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7" name="Text Box 25">
            <a:extLst>
              <a:ext uri="{FF2B5EF4-FFF2-40B4-BE49-F238E27FC236}">
                <a16:creationId xmlns:a16="http://schemas.microsoft.com/office/drawing/2014/main" id="{D55A77EF-638B-468B-B4E4-63CA41627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5947" y="1857829"/>
            <a:ext cx="86995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lnSpc>
                <a:spcPct val="9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zh-CN" sz="1600">
                <a:solidFill>
                  <a:srgbClr val="000000"/>
                </a:solidFill>
                <a:latin typeface="Courier New" panose="02070309020205020404" pitchFamily="49" charset="0"/>
                <a:ea typeface="msgothic"/>
                <a:cs typeface="msgothic"/>
              </a:rPr>
              <a:t>%rsp</a:t>
            </a:r>
            <a:r>
              <a:rPr kumimoji="0" lang="en-GB" altLang="zh-CN" sz="1600">
                <a:solidFill>
                  <a:srgbClr val="000000"/>
                </a:solidFill>
                <a:ea typeface="msgothic"/>
                <a:cs typeface="msgothic"/>
              </a:rPr>
              <a:t> </a:t>
            </a:r>
          </a:p>
          <a:p>
            <a:pPr algn="l" eaLnBrk="0" hangingPunct="0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zh-CN" sz="1600">
                <a:solidFill>
                  <a:srgbClr val="000000"/>
                </a:solidFill>
                <a:ea typeface="msgothic"/>
                <a:cs typeface="msgothic"/>
              </a:rPr>
              <a:t>(stack </a:t>
            </a:r>
          </a:p>
          <a:p>
            <a:pPr algn="l" eaLnBrk="0" hangingPunct="0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zh-CN" sz="1600">
                <a:solidFill>
                  <a:srgbClr val="000000"/>
                </a:solidFill>
                <a:ea typeface="msgothic"/>
                <a:cs typeface="msgothic"/>
              </a:rPr>
              <a:t>pointer)</a:t>
            </a:r>
          </a:p>
        </p:txBody>
      </p:sp>
      <p:sp>
        <p:nvSpPr>
          <p:cNvPr id="38" name="Line 26">
            <a:extLst>
              <a:ext uri="{FF2B5EF4-FFF2-40B4-BE49-F238E27FC236}">
                <a16:creationId xmlns:a16="http://schemas.microsoft.com/office/drawing/2014/main" id="{5897B108-3F83-4276-89DB-348559CC51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9559" y="2029279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eaLnBrk="0" hangingPunct="0">
              <a:spcBef>
                <a:spcPct val="0"/>
              </a:spcBef>
            </a:pPr>
            <a:endParaRPr kumimoji="0" lang="zh-CN" altLang="en-US" sz="2800" b="1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9" name="Text Box 27">
            <a:extLst>
              <a:ext uri="{FF2B5EF4-FFF2-40B4-BE49-F238E27FC236}">
                <a16:creationId xmlns:a16="http://schemas.microsoft.com/office/drawing/2014/main" id="{CB6BF0D4-3CB5-413B-8BEE-C0EEBB195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834" y="740229"/>
            <a:ext cx="1150938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zh-CN" sz="1600" dirty="0">
                <a:solidFill>
                  <a:srgbClr val="000000"/>
                </a:solidFill>
                <a:ea typeface="msgothic"/>
                <a:cs typeface="msgothic"/>
              </a:rPr>
              <a:t>Memory</a:t>
            </a:r>
          </a:p>
          <a:p>
            <a:pPr algn="l" eaLnBrk="0" hangingPunct="0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zh-CN" sz="1600" dirty="0">
                <a:solidFill>
                  <a:srgbClr val="000000"/>
                </a:solidFill>
                <a:ea typeface="msgothic"/>
                <a:cs typeface="msgothic"/>
              </a:rPr>
              <a:t>invisible to</a:t>
            </a:r>
          </a:p>
          <a:p>
            <a:pPr algn="l" eaLnBrk="0" hangingPunct="0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zh-CN" sz="1600" dirty="0">
                <a:solidFill>
                  <a:srgbClr val="000000"/>
                </a:solidFill>
                <a:ea typeface="msgothic"/>
                <a:cs typeface="msgothic"/>
              </a:rPr>
              <a:t>user code</a:t>
            </a:r>
          </a:p>
        </p:txBody>
      </p:sp>
      <p:sp>
        <p:nvSpPr>
          <p:cNvPr id="40" name="Line 28">
            <a:extLst>
              <a:ext uri="{FF2B5EF4-FFF2-40B4-BE49-F238E27FC236}">
                <a16:creationId xmlns:a16="http://schemas.microsoft.com/office/drawing/2014/main" id="{24261BF0-83A4-41BC-B943-B0E9CC36F9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25434" y="1006929"/>
            <a:ext cx="1588" cy="460375"/>
          </a:xfrm>
          <a:prstGeom prst="line">
            <a:avLst/>
          </a:prstGeom>
          <a:noFill/>
          <a:ln w="32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41" name="Text Box 29">
            <a:extLst>
              <a:ext uri="{FF2B5EF4-FFF2-40B4-BE49-F238E27FC236}">
                <a16:creationId xmlns:a16="http://schemas.microsoft.com/office/drawing/2014/main" id="{0704E29A-D543-4D69-87C8-022CFF084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9922" y="3923167"/>
            <a:ext cx="55245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lnSpc>
                <a:spcPct val="9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zh-CN" sz="1600">
                <a:solidFill>
                  <a:srgbClr val="000000"/>
                </a:solidFill>
                <a:latin typeface="Courier New" panose="02070309020205020404" pitchFamily="49" charset="0"/>
                <a:ea typeface="msgothic"/>
                <a:cs typeface="msgothic"/>
              </a:rPr>
              <a:t>brk</a:t>
            </a:r>
          </a:p>
        </p:txBody>
      </p:sp>
      <p:sp>
        <p:nvSpPr>
          <p:cNvPr id="42" name="Line 30">
            <a:extLst>
              <a:ext uri="{FF2B5EF4-FFF2-40B4-BE49-F238E27FC236}">
                <a16:creationId xmlns:a16="http://schemas.microsoft.com/office/drawing/2014/main" id="{8D3760A4-B48F-4100-B3A2-01D546C54B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85747" y="4089854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eaLnBrk="0" hangingPunct="0">
              <a:spcBef>
                <a:spcPct val="0"/>
              </a:spcBef>
            </a:pPr>
            <a:endParaRPr kumimoji="0" lang="zh-CN" altLang="en-US" sz="2800" b="1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3" name="Text Box 32">
            <a:extLst>
              <a:ext uri="{FF2B5EF4-FFF2-40B4-BE49-F238E27FC236}">
                <a16:creationId xmlns:a16="http://schemas.microsoft.com/office/drawing/2014/main" id="{B36368FB-9E23-48B8-A0C2-5379A1E21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697" y="5939292"/>
            <a:ext cx="104298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lnSpc>
                <a:spcPct val="9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zh-CN" sz="1400">
                <a:solidFill>
                  <a:srgbClr val="000000"/>
                </a:solidFill>
                <a:latin typeface="Courier New" panose="02070309020205020404" pitchFamily="49" charset="0"/>
                <a:ea typeface="msgothic"/>
                <a:cs typeface="msgothic"/>
              </a:rPr>
              <a:t>0x400000</a:t>
            </a:r>
          </a:p>
        </p:txBody>
      </p:sp>
      <p:sp>
        <p:nvSpPr>
          <p:cNvPr id="44" name="Rectangle 34">
            <a:extLst>
              <a:ext uri="{FF2B5EF4-FFF2-40B4-BE49-F238E27FC236}">
                <a16:creationId xmlns:a16="http://schemas.microsoft.com/office/drawing/2014/main" id="{2D2DD0D4-FE51-403F-BAC7-19A8C1849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522" y="4767717"/>
            <a:ext cx="2789237" cy="669925"/>
          </a:xfrm>
          <a:prstGeom prst="rect">
            <a:avLst/>
          </a:prstGeom>
          <a:solidFill>
            <a:srgbClr val="3333CC">
              <a:lumMod val="20000"/>
              <a:lumOff val="80000"/>
            </a:srgbClr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marR="0" lvl="0" indent="0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marL="0" marR="0" lvl="0" indent="0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06451EA1-B802-4612-B7BA-08152B578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522" y="5393192"/>
            <a:ext cx="2789237" cy="669925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gothic"/>
                <a:cs typeface="msgothic"/>
              </a:rPr>
              <a:t>Read-only segment</a:t>
            </a:r>
          </a:p>
          <a:p>
            <a:pPr marL="0" marR="0" lvl="0" indent="0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gothic"/>
                <a:cs typeface="msgothic"/>
              </a:rPr>
              <a:t>(</a:t>
            </a:r>
            <a:r>
              <a:rPr kumimoji="0" lang="en-GB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gothic"/>
                <a:cs typeface="msgothic"/>
              </a:rPr>
              <a:t>.init</a:t>
            </a:r>
            <a:r>
              <a:rPr kumimoji="0" lang="en-GB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gothic"/>
                <a:cs typeface="msgothic"/>
              </a:rPr>
              <a:t>, .</a:t>
            </a:r>
            <a:r>
              <a:rPr kumimoji="0" lang="en-GB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gothic"/>
                <a:cs typeface="msgothic"/>
              </a:rPr>
              <a:t>text</a:t>
            </a:r>
            <a:r>
              <a:rPr kumimoji="0" lang="en-GB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gothic"/>
                <a:cs typeface="msgothic"/>
              </a:rPr>
              <a:t>, </a:t>
            </a:r>
            <a:r>
              <a:rPr kumimoji="0" lang="en-GB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gothic"/>
                <a:cs typeface="msgothic"/>
              </a:rPr>
              <a:t>.rodata</a:t>
            </a:r>
            <a:r>
              <a:rPr kumimoji="0" lang="en-GB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gothic"/>
                <a:cs typeface="msgothic"/>
              </a:rPr>
              <a:t>)</a:t>
            </a:r>
          </a:p>
        </p:txBody>
      </p:sp>
      <p:sp>
        <p:nvSpPr>
          <p:cNvPr id="46" name="AutoShape 36">
            <a:extLst>
              <a:ext uri="{FF2B5EF4-FFF2-40B4-BE49-F238E27FC236}">
                <a16:creationId xmlns:a16="http://schemas.microsoft.com/office/drawing/2014/main" id="{B0EB9DE4-943D-48AC-B597-2A4DE9A2EC04}"/>
              </a:ext>
            </a:extLst>
          </p:cNvPr>
          <p:cNvSpPr>
            <a:spLocks/>
          </p:cNvSpPr>
          <p:nvPr/>
        </p:nvSpPr>
        <p:spPr bwMode="auto">
          <a:xfrm>
            <a:off x="8906384" y="4775654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7" name="Text Box 37">
            <a:extLst>
              <a:ext uri="{FF2B5EF4-FFF2-40B4-BE49-F238E27FC236}">
                <a16:creationId xmlns:a16="http://schemas.microsoft.com/office/drawing/2014/main" id="{A1DEC13E-CEC2-4BD5-B218-C621A63BE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8784" y="4759779"/>
            <a:ext cx="1213680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0" hangingPunct="0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zh-CN" sz="1600" dirty="0">
                <a:solidFill>
                  <a:srgbClr val="000000"/>
                </a:solidFill>
                <a:ea typeface="msgothic"/>
                <a:cs typeface="msgothic"/>
              </a:rPr>
              <a:t>Loaded </a:t>
            </a:r>
          </a:p>
          <a:p>
            <a:pPr algn="l" eaLnBrk="0" hangingPunct="0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zh-CN" sz="1600" dirty="0">
                <a:solidFill>
                  <a:srgbClr val="000000"/>
                </a:solidFill>
                <a:ea typeface="msgothic"/>
                <a:cs typeface="msgothic"/>
              </a:rPr>
              <a:t>from </a:t>
            </a:r>
          </a:p>
          <a:p>
            <a:pPr algn="l" eaLnBrk="0" hangingPunct="0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zh-CN" sz="1600" dirty="0">
                <a:solidFill>
                  <a:srgbClr val="000000"/>
                </a:solidFill>
                <a:ea typeface="msgothic"/>
                <a:cs typeface="msgothic"/>
              </a:rPr>
              <a:t>the </a:t>
            </a:r>
          </a:p>
          <a:p>
            <a:pPr algn="l" eaLnBrk="0" hangingPunct="0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zh-CN" sz="1600" dirty="0">
                <a:solidFill>
                  <a:srgbClr val="000000"/>
                </a:solidFill>
                <a:ea typeface="msgothic"/>
                <a:cs typeface="msgothic"/>
              </a:rPr>
              <a:t>executable </a:t>
            </a:r>
          </a:p>
          <a:p>
            <a:pPr algn="l" eaLnBrk="0" hangingPunct="0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GB" altLang="zh-CN" sz="1600" dirty="0">
                <a:solidFill>
                  <a:srgbClr val="000000"/>
                </a:solidFill>
                <a:ea typeface="msgothic"/>
                <a:cs typeface="msgothic"/>
              </a:rPr>
              <a:t>file</a:t>
            </a:r>
          </a:p>
        </p:txBody>
      </p:sp>
      <p:sp>
        <p:nvSpPr>
          <p:cNvPr id="48" name="圆角矩形 121">
            <a:extLst>
              <a:ext uri="{FF2B5EF4-FFF2-40B4-BE49-F238E27FC236}">
                <a16:creationId xmlns:a16="http://schemas.microsoft.com/office/drawing/2014/main" id="{07E1FDE2-4C95-4BD8-80A6-7ACA34F72E5C}"/>
              </a:ext>
            </a:extLst>
          </p:cNvPr>
          <p:cNvSpPr/>
          <p:nvPr/>
        </p:nvSpPr>
        <p:spPr bwMode="auto">
          <a:xfrm>
            <a:off x="-182651" y="316050"/>
            <a:ext cx="440644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49" name="标题 1">
            <a:extLst>
              <a:ext uri="{FF2B5EF4-FFF2-40B4-BE49-F238E27FC236}">
                <a16:creationId xmlns:a16="http://schemas.microsoft.com/office/drawing/2014/main" id="{FD7B6225-A451-43DB-8986-5BCD2B088A47}"/>
              </a:ext>
            </a:extLst>
          </p:cNvPr>
          <p:cNvSpPr txBox="1">
            <a:spLocks/>
          </p:cNvSpPr>
          <p:nvPr/>
        </p:nvSpPr>
        <p:spPr bwMode="auto">
          <a:xfrm>
            <a:off x="335827" y="319412"/>
            <a:ext cx="3887965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虚拟内存作为内存管理工具</a:t>
            </a:r>
          </a:p>
        </p:txBody>
      </p:sp>
      <p:sp>
        <p:nvSpPr>
          <p:cNvPr id="50" name="灯片编号占位符 15">
            <a:extLst>
              <a:ext uri="{FF2B5EF4-FFF2-40B4-BE49-F238E27FC236}">
                <a16:creationId xmlns:a16="http://schemas.microsoft.com/office/drawing/2014/main" id="{822388A1-19AD-474C-BEEA-7400E344C8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87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圆角矩形 121">
            <a:extLst>
              <a:ext uri="{FF2B5EF4-FFF2-40B4-BE49-F238E27FC236}">
                <a16:creationId xmlns:a16="http://schemas.microsoft.com/office/drawing/2014/main" id="{4754285D-A0C5-6441-8E87-9F6258320C3F}"/>
              </a:ext>
            </a:extLst>
          </p:cNvPr>
          <p:cNvSpPr/>
          <p:nvPr/>
        </p:nvSpPr>
        <p:spPr bwMode="auto">
          <a:xfrm>
            <a:off x="-182651" y="316050"/>
            <a:ext cx="440644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23" name="标题 1">
            <a:extLst>
              <a:ext uri="{FF2B5EF4-FFF2-40B4-BE49-F238E27FC236}">
                <a16:creationId xmlns:a16="http://schemas.microsoft.com/office/drawing/2014/main" id="{65E22981-301F-6A44-9B06-78F07F0B5DE7}"/>
              </a:ext>
            </a:extLst>
          </p:cNvPr>
          <p:cNvSpPr txBox="1">
            <a:spLocks/>
          </p:cNvSpPr>
          <p:nvPr/>
        </p:nvSpPr>
        <p:spPr bwMode="auto">
          <a:xfrm>
            <a:off x="335827" y="319412"/>
            <a:ext cx="3887965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虚拟内存作为内存保护工具</a:t>
            </a: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162A43E4-7690-BF46-8424-D216CFD53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181" y="960177"/>
            <a:ext cx="11097567" cy="1278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b="1" kern="0" dirty="0"/>
              <a:t>在 </a:t>
            </a:r>
            <a:r>
              <a:rPr lang="en-GB" altLang="zh-CN" b="1" kern="0" dirty="0"/>
              <a:t>PTE </a:t>
            </a:r>
            <a:r>
              <a:rPr lang="zh-CN" altLang="en-GB" b="1" kern="0" dirty="0"/>
              <a:t>上扩展许可位以提供</a:t>
            </a:r>
            <a:r>
              <a:rPr lang="zh-CN" altLang="en-GB" b="1" kern="0" dirty="0">
                <a:solidFill>
                  <a:srgbClr val="6B0874"/>
                </a:solidFill>
              </a:rPr>
              <a:t>更好的访问控制</a:t>
            </a:r>
            <a:endParaRPr lang="en-GB" altLang="zh-CN" b="1" kern="0" dirty="0">
              <a:solidFill>
                <a:srgbClr val="6B0874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b="1" kern="0" dirty="0"/>
              <a:t>内存管理单元（</a:t>
            </a:r>
            <a:r>
              <a:rPr lang="en-GB" altLang="zh-CN" b="1" kern="0" dirty="0"/>
              <a:t>MMU</a:t>
            </a:r>
            <a:r>
              <a:rPr lang="zh-CN" altLang="en-GB" b="1" kern="0" dirty="0"/>
              <a:t>）每次访问数据都要检查</a:t>
            </a:r>
            <a:r>
              <a:rPr lang="zh-CN" altLang="en-GB" b="1" kern="0" dirty="0">
                <a:solidFill>
                  <a:srgbClr val="6B0874"/>
                </a:solidFill>
              </a:rPr>
              <a:t>许可位</a:t>
            </a:r>
            <a:r>
              <a:rPr lang="zh-CN" altLang="en-US" b="1" kern="0" dirty="0">
                <a:solidFill>
                  <a:srgbClr val="6B0874"/>
                </a:solidFill>
              </a:rPr>
              <a:t>（段错误）</a:t>
            </a:r>
            <a:endParaRPr lang="en-GB" altLang="zh-CN" b="1" kern="0" dirty="0">
              <a:solidFill>
                <a:srgbClr val="6B0874"/>
              </a:solidFill>
            </a:endParaRPr>
          </a:p>
        </p:txBody>
      </p:sp>
      <p:sp>
        <p:nvSpPr>
          <p:cNvPr id="44" name="Text Box 4">
            <a:extLst>
              <a:ext uri="{FF2B5EF4-FFF2-40B4-BE49-F238E27FC236}">
                <a16:creationId xmlns:a16="http://schemas.microsoft.com/office/drawing/2014/main" id="{FD03AEB1-73E3-D44E-93F2-2F6E69785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7512" y="2773623"/>
            <a:ext cx="1203535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Process </a:t>
            </a:r>
            <a:r>
              <a:rPr lang="en-GB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</p:txBody>
      </p:sp>
      <p:sp>
        <p:nvSpPr>
          <p:cNvPr id="45" name="Text Box 5">
            <a:extLst>
              <a:ext uri="{FF2B5EF4-FFF2-40B4-BE49-F238E27FC236}">
                <a16:creationId xmlns:a16="http://schemas.microsoft.com/office/drawing/2014/main" id="{7CB1FC6D-2E56-A94F-B685-11AAAF392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461" y="2775211"/>
            <a:ext cx="590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GB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地址</a:t>
            </a:r>
          </a:p>
        </p:txBody>
      </p:sp>
      <p:sp>
        <p:nvSpPr>
          <p:cNvPr id="46" name="Text Box 6">
            <a:extLst>
              <a:ext uri="{FF2B5EF4-FFF2-40B4-BE49-F238E27FC236}">
                <a16:creationId xmlns:a16="http://schemas.microsoft.com/office/drawing/2014/main" id="{79F747E8-CE34-A240-84A7-812E2FD76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756" y="2775211"/>
            <a:ext cx="760848" cy="30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READ</a:t>
            </a:r>
          </a:p>
        </p:txBody>
      </p:sp>
      <p:sp>
        <p:nvSpPr>
          <p:cNvPr id="47" name="Text Box 7">
            <a:extLst>
              <a:ext uri="{FF2B5EF4-FFF2-40B4-BE49-F238E27FC236}">
                <a16:creationId xmlns:a16="http://schemas.microsoft.com/office/drawing/2014/main" id="{967F94C5-27CB-5D49-9663-036DF0053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114" y="2775211"/>
            <a:ext cx="860556" cy="30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WRITE</a:t>
            </a:r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31DD30DC-5801-0C41-ADA2-FD8999B60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773" y="3080011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PP 6</a:t>
            </a:r>
          </a:p>
        </p:txBody>
      </p:sp>
      <p:sp>
        <p:nvSpPr>
          <p:cNvPr id="49" name="Rectangle 9">
            <a:extLst>
              <a:ext uri="{FF2B5EF4-FFF2-40B4-BE49-F238E27FC236}">
                <a16:creationId xmlns:a16="http://schemas.microsoft.com/office/drawing/2014/main" id="{A797FF05-DEB2-364D-8819-513FEFB41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2136" y="308001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Yes</a:t>
            </a:r>
          </a:p>
        </p:txBody>
      </p:sp>
      <p:sp>
        <p:nvSpPr>
          <p:cNvPr id="50" name="Rectangle 10">
            <a:extLst>
              <a:ext uri="{FF2B5EF4-FFF2-40B4-BE49-F238E27FC236}">
                <a16:creationId xmlns:a16="http://schemas.microsoft.com/office/drawing/2014/main" id="{354AED05-2D83-114F-8201-121CA21A5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936" y="308001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No</a:t>
            </a:r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7F44F22A-5300-D94A-96F7-9B6D73D7D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773" y="3384811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PP 4</a:t>
            </a:r>
          </a:p>
        </p:txBody>
      </p:sp>
      <p:sp>
        <p:nvSpPr>
          <p:cNvPr id="52" name="Rectangle 12">
            <a:extLst>
              <a:ext uri="{FF2B5EF4-FFF2-40B4-BE49-F238E27FC236}">
                <a16:creationId xmlns:a16="http://schemas.microsoft.com/office/drawing/2014/main" id="{3A618C53-660D-CE4A-8578-C1B10EBF8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2136" y="338481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Yes</a:t>
            </a:r>
          </a:p>
        </p:txBody>
      </p:sp>
      <p:sp>
        <p:nvSpPr>
          <p:cNvPr id="53" name="Rectangle 13">
            <a:extLst>
              <a:ext uri="{FF2B5EF4-FFF2-40B4-BE49-F238E27FC236}">
                <a16:creationId xmlns:a16="http://schemas.microsoft.com/office/drawing/2014/main" id="{8D0AD450-D9D8-D349-BD3B-81AE074BD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936" y="338481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Yes</a:t>
            </a:r>
          </a:p>
        </p:txBody>
      </p:sp>
      <p:sp>
        <p:nvSpPr>
          <p:cNvPr id="54" name="Rectangle 14">
            <a:extLst>
              <a:ext uri="{FF2B5EF4-FFF2-40B4-BE49-F238E27FC236}">
                <a16:creationId xmlns:a16="http://schemas.microsoft.com/office/drawing/2014/main" id="{4616FD99-1BFC-6A47-A00C-CA67F936D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773" y="3689611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PP 2</a:t>
            </a:r>
          </a:p>
        </p:txBody>
      </p:sp>
      <p:sp>
        <p:nvSpPr>
          <p:cNvPr id="55" name="Rectangle 15">
            <a:extLst>
              <a:ext uri="{FF2B5EF4-FFF2-40B4-BE49-F238E27FC236}">
                <a16:creationId xmlns:a16="http://schemas.microsoft.com/office/drawing/2014/main" id="{310E4AC7-6255-104A-81A7-E7CE1C17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2136" y="368961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Yes</a:t>
            </a:r>
          </a:p>
        </p:txBody>
      </p:sp>
      <p:sp>
        <p:nvSpPr>
          <p:cNvPr id="56" name="Text Box 16">
            <a:extLst>
              <a:ext uri="{FF2B5EF4-FFF2-40B4-BE49-F238E27FC236}">
                <a16:creationId xmlns:a16="http://schemas.microsoft.com/office/drawing/2014/main" id="{AC96CD37-0F21-3F47-8EA5-8048C5049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117" y="3075248"/>
            <a:ext cx="711476" cy="30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VP 0:</a:t>
            </a:r>
          </a:p>
        </p:txBody>
      </p:sp>
      <p:sp>
        <p:nvSpPr>
          <p:cNvPr id="57" name="Text Box 17">
            <a:extLst>
              <a:ext uri="{FF2B5EF4-FFF2-40B4-BE49-F238E27FC236}">
                <a16:creationId xmlns:a16="http://schemas.microsoft.com/office/drawing/2014/main" id="{CB1346CD-A131-184E-86C5-ED34CA6AA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117" y="3380048"/>
            <a:ext cx="711476" cy="30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VP 1:</a:t>
            </a:r>
          </a:p>
        </p:txBody>
      </p:sp>
      <p:sp>
        <p:nvSpPr>
          <p:cNvPr id="58" name="Text Box 18">
            <a:extLst>
              <a:ext uri="{FF2B5EF4-FFF2-40B4-BE49-F238E27FC236}">
                <a16:creationId xmlns:a16="http://schemas.microsoft.com/office/drawing/2014/main" id="{96943C6F-2563-D24D-9269-7F27C1D19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0704" y="3684848"/>
            <a:ext cx="711476" cy="30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VP 2:</a:t>
            </a:r>
          </a:p>
        </p:txBody>
      </p:sp>
      <p:sp>
        <p:nvSpPr>
          <p:cNvPr id="59" name="Rectangle 19">
            <a:extLst>
              <a:ext uri="{FF2B5EF4-FFF2-40B4-BE49-F238E27FC236}">
                <a16:creationId xmlns:a16="http://schemas.microsoft.com/office/drawing/2014/main" id="{99CBF535-77EF-DB45-BDBD-54445F102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311" y="4070611"/>
            <a:ext cx="246062" cy="48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49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•</a:t>
            </a:r>
          </a:p>
          <a:p>
            <a:pPr algn="ctr">
              <a:lnSpc>
                <a:spcPct val="49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•</a:t>
            </a:r>
          </a:p>
          <a:p>
            <a:pPr algn="ctr">
              <a:lnSpc>
                <a:spcPct val="49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•</a:t>
            </a:r>
          </a:p>
        </p:txBody>
      </p:sp>
      <p:sp>
        <p:nvSpPr>
          <p:cNvPr id="60" name="Text Box 20">
            <a:extLst>
              <a:ext uri="{FF2B5EF4-FFF2-40B4-BE49-F238E27FC236}">
                <a16:creationId xmlns:a16="http://schemas.microsoft.com/office/drawing/2014/main" id="{9B84D748-251A-B542-8640-701F54678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100" y="5002473"/>
            <a:ext cx="1203534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Process j:</a:t>
            </a:r>
          </a:p>
        </p:txBody>
      </p:sp>
      <p:sp>
        <p:nvSpPr>
          <p:cNvPr id="61" name="Rectangle 35">
            <a:extLst>
              <a:ext uri="{FF2B5EF4-FFF2-40B4-BE49-F238E27FC236}">
                <a16:creationId xmlns:a16="http://schemas.microsoft.com/office/drawing/2014/main" id="{989D95B3-5AE0-F143-B2E1-45E8D942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936" y="368961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Yes</a:t>
            </a:r>
          </a:p>
        </p:txBody>
      </p:sp>
      <p:sp>
        <p:nvSpPr>
          <p:cNvPr id="62" name="Text Box 42">
            <a:extLst>
              <a:ext uri="{FF2B5EF4-FFF2-40B4-BE49-F238E27FC236}">
                <a16:creationId xmlns:a16="http://schemas.microsoft.com/office/drawing/2014/main" id="{902BC27B-88CC-DD4C-8A97-7FC499F1D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9128" y="2775211"/>
            <a:ext cx="599266" cy="30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SUP</a:t>
            </a:r>
          </a:p>
        </p:txBody>
      </p:sp>
      <p:sp>
        <p:nvSpPr>
          <p:cNvPr id="63" name="Rectangle 43">
            <a:extLst>
              <a:ext uri="{FF2B5EF4-FFF2-40B4-BE49-F238E27FC236}">
                <a16:creationId xmlns:a16="http://schemas.microsoft.com/office/drawing/2014/main" id="{20AAE771-0A8C-3649-9B11-D434DDCAF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161" y="308001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No</a:t>
            </a:r>
          </a:p>
        </p:txBody>
      </p:sp>
      <p:sp>
        <p:nvSpPr>
          <p:cNvPr id="64" name="Rectangle 44">
            <a:extLst>
              <a:ext uri="{FF2B5EF4-FFF2-40B4-BE49-F238E27FC236}">
                <a16:creationId xmlns:a16="http://schemas.microsoft.com/office/drawing/2014/main" id="{75D6C434-882B-5449-86F3-7F8AE6BB8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161" y="338481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No</a:t>
            </a:r>
          </a:p>
        </p:txBody>
      </p:sp>
      <p:sp>
        <p:nvSpPr>
          <p:cNvPr id="65" name="Rectangle 45">
            <a:extLst>
              <a:ext uri="{FF2B5EF4-FFF2-40B4-BE49-F238E27FC236}">
                <a16:creationId xmlns:a16="http://schemas.microsoft.com/office/drawing/2014/main" id="{58F1E3C1-E7BF-0940-BB1D-730F6AE79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161" y="368961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Yes</a:t>
            </a:r>
          </a:p>
        </p:txBody>
      </p:sp>
      <p:sp>
        <p:nvSpPr>
          <p:cNvPr id="66" name="Text Box 46">
            <a:extLst>
              <a:ext uri="{FF2B5EF4-FFF2-40B4-BE49-F238E27FC236}">
                <a16:creationId xmlns:a16="http://schemas.microsoft.com/office/drawing/2014/main" id="{FE7489AC-A5AB-B04B-BD37-C98016D13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636" y="4983423"/>
            <a:ext cx="590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GB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地址</a:t>
            </a:r>
          </a:p>
        </p:txBody>
      </p:sp>
      <p:sp>
        <p:nvSpPr>
          <p:cNvPr id="67" name="Text Box 47">
            <a:extLst>
              <a:ext uri="{FF2B5EF4-FFF2-40B4-BE49-F238E27FC236}">
                <a16:creationId xmlns:a16="http://schemas.microsoft.com/office/drawing/2014/main" id="{D2972DD6-B159-6D46-A468-9B16A32EF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7312" y="4983423"/>
            <a:ext cx="760848" cy="30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READ</a:t>
            </a:r>
          </a:p>
        </p:txBody>
      </p:sp>
      <p:sp>
        <p:nvSpPr>
          <p:cNvPr id="68" name="Text Box 48">
            <a:extLst>
              <a:ext uri="{FF2B5EF4-FFF2-40B4-BE49-F238E27FC236}">
                <a16:creationId xmlns:a16="http://schemas.microsoft.com/office/drawing/2014/main" id="{6E55F7A4-49DC-CE48-AFA8-988DD3D4D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671" y="4983423"/>
            <a:ext cx="860556" cy="30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WRITE</a:t>
            </a:r>
          </a:p>
        </p:txBody>
      </p:sp>
      <p:sp>
        <p:nvSpPr>
          <p:cNvPr id="69" name="Rectangle 49">
            <a:extLst>
              <a:ext uri="{FF2B5EF4-FFF2-40B4-BE49-F238E27FC236}">
                <a16:creationId xmlns:a16="http://schemas.microsoft.com/office/drawing/2014/main" id="{1AE603C3-0007-CD43-8ED7-7A9B56055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948" y="528822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PP 9</a:t>
            </a:r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086CE0FC-BE20-4C4D-9C05-739B4C8F0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0073" y="528822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Yes</a:t>
            </a:r>
          </a:p>
        </p:txBody>
      </p:sp>
      <p:sp>
        <p:nvSpPr>
          <p:cNvPr id="71" name="Rectangle 51">
            <a:extLst>
              <a:ext uri="{FF2B5EF4-FFF2-40B4-BE49-F238E27FC236}">
                <a16:creationId xmlns:a16="http://schemas.microsoft.com/office/drawing/2014/main" id="{55F7EC5B-45A4-2C4D-96B1-7E1ADC989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873" y="528822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No</a:t>
            </a:r>
          </a:p>
        </p:txBody>
      </p:sp>
      <p:sp>
        <p:nvSpPr>
          <p:cNvPr id="72" name="Rectangle 52">
            <a:extLst>
              <a:ext uri="{FF2B5EF4-FFF2-40B4-BE49-F238E27FC236}">
                <a16:creationId xmlns:a16="http://schemas.microsoft.com/office/drawing/2014/main" id="{766936CB-FAE6-084F-A399-65B87E123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948" y="559302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PP 6</a:t>
            </a:r>
          </a:p>
        </p:txBody>
      </p:sp>
      <p:sp>
        <p:nvSpPr>
          <p:cNvPr id="73" name="Rectangle 53">
            <a:extLst>
              <a:ext uri="{FF2B5EF4-FFF2-40B4-BE49-F238E27FC236}">
                <a16:creationId xmlns:a16="http://schemas.microsoft.com/office/drawing/2014/main" id="{702200E3-223B-ED4A-9CB6-DC16E79A9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0073" y="559302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Yes</a:t>
            </a:r>
          </a:p>
        </p:txBody>
      </p:sp>
      <p:sp>
        <p:nvSpPr>
          <p:cNvPr id="74" name="Rectangle 54">
            <a:extLst>
              <a:ext uri="{FF2B5EF4-FFF2-40B4-BE49-F238E27FC236}">
                <a16:creationId xmlns:a16="http://schemas.microsoft.com/office/drawing/2014/main" id="{6F776AFE-061C-4A42-B7F3-EF5E7B923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873" y="559302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Yes</a:t>
            </a:r>
          </a:p>
        </p:txBody>
      </p:sp>
      <p:sp>
        <p:nvSpPr>
          <p:cNvPr id="75" name="Rectangle 55">
            <a:extLst>
              <a:ext uri="{FF2B5EF4-FFF2-40B4-BE49-F238E27FC236}">
                <a16:creationId xmlns:a16="http://schemas.microsoft.com/office/drawing/2014/main" id="{55E1FA63-5F59-9F4F-8C85-ECB06172E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948" y="589782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PP 11</a:t>
            </a:r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A3CE60B-57DC-724D-94A8-D3522946B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0073" y="589782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Yes</a:t>
            </a:r>
          </a:p>
        </p:txBody>
      </p:sp>
      <p:sp>
        <p:nvSpPr>
          <p:cNvPr id="77" name="Rectangle 57">
            <a:extLst>
              <a:ext uri="{FF2B5EF4-FFF2-40B4-BE49-F238E27FC236}">
                <a16:creationId xmlns:a16="http://schemas.microsoft.com/office/drawing/2014/main" id="{0B7BAB32-FCED-B943-AAF7-02796721C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873" y="589782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Yes</a:t>
            </a:r>
          </a:p>
        </p:txBody>
      </p:sp>
      <p:sp>
        <p:nvSpPr>
          <p:cNvPr id="78" name="Text Box 58">
            <a:extLst>
              <a:ext uri="{FF2B5EF4-FFF2-40B4-BE49-F238E27FC236}">
                <a16:creationId xmlns:a16="http://schemas.microsoft.com/office/drawing/2014/main" id="{60DAD475-6CAF-1541-8B0B-C9991D186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5478" y="4983423"/>
            <a:ext cx="599266" cy="30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SUP</a:t>
            </a:r>
          </a:p>
        </p:txBody>
      </p:sp>
      <p:sp>
        <p:nvSpPr>
          <p:cNvPr id="79" name="Rectangle 59">
            <a:extLst>
              <a:ext uri="{FF2B5EF4-FFF2-40B4-BE49-F238E27FC236}">
                <a16:creationId xmlns:a16="http://schemas.microsoft.com/office/drawing/2014/main" id="{D0C18B97-BBE4-5B48-A677-3A94310DD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1098" y="528822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No</a:t>
            </a:r>
          </a:p>
        </p:txBody>
      </p:sp>
      <p:sp>
        <p:nvSpPr>
          <p:cNvPr id="80" name="Rectangle 60">
            <a:extLst>
              <a:ext uri="{FF2B5EF4-FFF2-40B4-BE49-F238E27FC236}">
                <a16:creationId xmlns:a16="http://schemas.microsoft.com/office/drawing/2014/main" id="{7BA17172-6BB3-1E40-B54F-61156C882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1098" y="559302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Yes</a:t>
            </a:r>
          </a:p>
        </p:txBody>
      </p:sp>
      <p:sp>
        <p:nvSpPr>
          <p:cNvPr id="81" name="Rectangle 61">
            <a:extLst>
              <a:ext uri="{FF2B5EF4-FFF2-40B4-BE49-F238E27FC236}">
                <a16:creationId xmlns:a16="http://schemas.microsoft.com/office/drawing/2014/main" id="{2B4D276A-AF24-D547-8848-E45EDD574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1098" y="589782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No</a:t>
            </a:r>
          </a:p>
        </p:txBody>
      </p:sp>
      <p:sp>
        <p:nvSpPr>
          <p:cNvPr id="82" name="Text Box 62">
            <a:extLst>
              <a:ext uri="{FF2B5EF4-FFF2-40B4-BE49-F238E27FC236}">
                <a16:creationId xmlns:a16="http://schemas.microsoft.com/office/drawing/2014/main" id="{A3215FAC-D00F-ED42-A099-E8CD0B5BF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4529" y="5289811"/>
            <a:ext cx="711476" cy="30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VP 0:</a:t>
            </a:r>
          </a:p>
        </p:txBody>
      </p:sp>
      <p:sp>
        <p:nvSpPr>
          <p:cNvPr id="83" name="Text Box 63">
            <a:extLst>
              <a:ext uri="{FF2B5EF4-FFF2-40B4-BE49-F238E27FC236}">
                <a16:creationId xmlns:a16="http://schemas.microsoft.com/office/drawing/2014/main" id="{A3E0313D-FAF9-5644-A0F5-F963016D8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4529" y="5594611"/>
            <a:ext cx="711476" cy="30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VP 1:</a:t>
            </a:r>
          </a:p>
        </p:txBody>
      </p:sp>
      <p:sp>
        <p:nvSpPr>
          <p:cNvPr id="84" name="Text Box 64">
            <a:extLst>
              <a:ext uri="{FF2B5EF4-FFF2-40B4-BE49-F238E27FC236}">
                <a16:creationId xmlns:a16="http://schemas.microsoft.com/office/drawing/2014/main" id="{FE30A30C-A88F-7F4B-9C9E-5D5F3A177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117" y="5899411"/>
            <a:ext cx="711476" cy="30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VP 2:</a:t>
            </a:r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id="{FC0B1632-B364-064E-AA18-BD2165725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4672" y="2564073"/>
            <a:ext cx="16764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800">
                <a:solidFill>
                  <a:srgbClr val="7F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物理内存</a:t>
            </a:r>
          </a:p>
        </p:txBody>
      </p:sp>
      <p:sp>
        <p:nvSpPr>
          <p:cNvPr id="86" name="Rectangle 94">
            <a:extLst>
              <a:ext uri="{FF2B5EF4-FFF2-40B4-BE49-F238E27FC236}">
                <a16:creationId xmlns:a16="http://schemas.microsoft.com/office/drawing/2014/main" id="{B589913C-F3F3-1F4F-A40A-01D2FDE13951}"/>
              </a:ext>
            </a:extLst>
          </p:cNvPr>
          <p:cNvSpPr/>
          <p:nvPr/>
        </p:nvSpPr>
        <p:spPr bwMode="auto">
          <a:xfrm>
            <a:off x="8782311" y="3084773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Rectangle 95">
            <a:extLst>
              <a:ext uri="{FF2B5EF4-FFF2-40B4-BE49-F238E27FC236}">
                <a16:creationId xmlns:a16="http://schemas.microsoft.com/office/drawing/2014/main" id="{D6DA6EA5-3276-D043-B6A8-2861F75368D9}"/>
              </a:ext>
            </a:extLst>
          </p:cNvPr>
          <p:cNvSpPr/>
          <p:nvPr/>
        </p:nvSpPr>
        <p:spPr bwMode="auto">
          <a:xfrm>
            <a:off x="8782311" y="334036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Rectangle 96">
            <a:extLst>
              <a:ext uri="{FF2B5EF4-FFF2-40B4-BE49-F238E27FC236}">
                <a16:creationId xmlns:a16="http://schemas.microsoft.com/office/drawing/2014/main" id="{3D1C16D3-2566-7742-8DFF-BAE4D6BC807A}"/>
              </a:ext>
            </a:extLst>
          </p:cNvPr>
          <p:cNvSpPr/>
          <p:nvPr/>
        </p:nvSpPr>
        <p:spPr bwMode="auto">
          <a:xfrm>
            <a:off x="8782311" y="3599123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PP 2</a:t>
            </a:r>
          </a:p>
        </p:txBody>
      </p:sp>
      <p:sp>
        <p:nvSpPr>
          <p:cNvPr id="89" name="Rectangle 97">
            <a:extLst>
              <a:ext uri="{FF2B5EF4-FFF2-40B4-BE49-F238E27FC236}">
                <a16:creationId xmlns:a16="http://schemas.microsoft.com/office/drawing/2014/main" id="{4971E135-62A6-1D49-B0BE-38328FDD4D85}"/>
              </a:ext>
            </a:extLst>
          </p:cNvPr>
          <p:cNvSpPr/>
          <p:nvPr/>
        </p:nvSpPr>
        <p:spPr bwMode="auto">
          <a:xfrm>
            <a:off x="8782311" y="3859473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Rectangle 98">
            <a:extLst>
              <a:ext uri="{FF2B5EF4-FFF2-40B4-BE49-F238E27FC236}">
                <a16:creationId xmlns:a16="http://schemas.microsoft.com/office/drawing/2014/main" id="{B33F6F76-CEA8-B646-A967-4494CA7B5A30}"/>
              </a:ext>
            </a:extLst>
          </p:cNvPr>
          <p:cNvSpPr/>
          <p:nvPr/>
        </p:nvSpPr>
        <p:spPr bwMode="auto">
          <a:xfrm>
            <a:off x="8782311" y="411506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 4</a:t>
            </a:r>
          </a:p>
        </p:txBody>
      </p:sp>
      <p:sp>
        <p:nvSpPr>
          <p:cNvPr id="91" name="Rectangle 99">
            <a:extLst>
              <a:ext uri="{FF2B5EF4-FFF2-40B4-BE49-F238E27FC236}">
                <a16:creationId xmlns:a16="http://schemas.microsoft.com/office/drawing/2014/main" id="{166BA870-A3F4-5B44-B494-E754A3072AD2}"/>
              </a:ext>
            </a:extLst>
          </p:cNvPr>
          <p:cNvSpPr/>
          <p:nvPr/>
        </p:nvSpPr>
        <p:spPr bwMode="auto">
          <a:xfrm>
            <a:off x="8782311" y="436906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" name="Rectangle 100">
            <a:extLst>
              <a:ext uri="{FF2B5EF4-FFF2-40B4-BE49-F238E27FC236}">
                <a16:creationId xmlns:a16="http://schemas.microsoft.com/office/drawing/2014/main" id="{42C4E380-9862-4247-BCE2-81935B69BD86}"/>
              </a:ext>
            </a:extLst>
          </p:cNvPr>
          <p:cNvSpPr/>
          <p:nvPr/>
        </p:nvSpPr>
        <p:spPr bwMode="auto">
          <a:xfrm>
            <a:off x="8782311" y="462941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PP 6</a:t>
            </a:r>
          </a:p>
        </p:txBody>
      </p:sp>
      <p:sp>
        <p:nvSpPr>
          <p:cNvPr id="93" name="Rectangle 101">
            <a:extLst>
              <a:ext uri="{FF2B5EF4-FFF2-40B4-BE49-F238E27FC236}">
                <a16:creationId xmlns:a16="http://schemas.microsoft.com/office/drawing/2014/main" id="{8FC46D79-6BA7-D44C-A139-73B171D12C91}"/>
              </a:ext>
            </a:extLst>
          </p:cNvPr>
          <p:cNvSpPr/>
          <p:nvPr/>
        </p:nvSpPr>
        <p:spPr bwMode="auto">
          <a:xfrm>
            <a:off x="8782311" y="488023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4" name="Rectangle 102">
            <a:extLst>
              <a:ext uri="{FF2B5EF4-FFF2-40B4-BE49-F238E27FC236}">
                <a16:creationId xmlns:a16="http://schemas.microsoft.com/office/drawing/2014/main" id="{BC0FD167-D933-D846-9925-BBB1B31590FA}"/>
              </a:ext>
            </a:extLst>
          </p:cNvPr>
          <p:cNvSpPr/>
          <p:nvPr/>
        </p:nvSpPr>
        <p:spPr bwMode="auto">
          <a:xfrm>
            <a:off x="8782311" y="5135823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PP 8</a:t>
            </a:r>
          </a:p>
        </p:txBody>
      </p:sp>
      <p:sp>
        <p:nvSpPr>
          <p:cNvPr id="95" name="Rectangle 103">
            <a:extLst>
              <a:ext uri="{FF2B5EF4-FFF2-40B4-BE49-F238E27FC236}">
                <a16:creationId xmlns:a16="http://schemas.microsoft.com/office/drawing/2014/main" id="{931A56EC-0274-254D-9905-42BA578F8CFA}"/>
              </a:ext>
            </a:extLst>
          </p:cNvPr>
          <p:cNvSpPr/>
          <p:nvPr/>
        </p:nvSpPr>
        <p:spPr bwMode="auto">
          <a:xfrm>
            <a:off x="8782311" y="5389823"/>
            <a:ext cx="914400" cy="25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 9</a:t>
            </a:r>
          </a:p>
        </p:txBody>
      </p:sp>
      <p:sp>
        <p:nvSpPr>
          <p:cNvPr id="96" name="Rectangle 110">
            <a:extLst>
              <a:ext uri="{FF2B5EF4-FFF2-40B4-BE49-F238E27FC236}">
                <a16:creationId xmlns:a16="http://schemas.microsoft.com/office/drawing/2014/main" id="{A9E5DB27-3DEF-EE41-8195-B972B43D4C93}"/>
              </a:ext>
            </a:extLst>
          </p:cNvPr>
          <p:cNvSpPr/>
          <p:nvPr/>
        </p:nvSpPr>
        <p:spPr bwMode="auto">
          <a:xfrm>
            <a:off x="8783898" y="5640648"/>
            <a:ext cx="914400" cy="2555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7" name="Rectangle 111">
            <a:extLst>
              <a:ext uri="{FF2B5EF4-FFF2-40B4-BE49-F238E27FC236}">
                <a16:creationId xmlns:a16="http://schemas.microsoft.com/office/drawing/2014/main" id="{371F4975-0CF6-A14A-859A-25172BD4FAAA}"/>
              </a:ext>
            </a:extLst>
          </p:cNvPr>
          <p:cNvSpPr/>
          <p:nvPr/>
        </p:nvSpPr>
        <p:spPr bwMode="auto">
          <a:xfrm>
            <a:off x="8783898" y="589623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PP 11</a:t>
            </a:r>
          </a:p>
        </p:txBody>
      </p:sp>
      <p:cxnSp>
        <p:nvCxnSpPr>
          <p:cNvPr id="98" name="Straight Arrow Connector 113">
            <a:extLst>
              <a:ext uri="{FF2B5EF4-FFF2-40B4-BE49-F238E27FC236}">
                <a16:creationId xmlns:a16="http://schemas.microsoft.com/office/drawing/2014/main" id="{117FA5D3-0ABA-B643-8CD2-948E3054F7A9}"/>
              </a:ext>
            </a:extLst>
          </p:cNvPr>
          <p:cNvCxnSpPr>
            <a:cxnSpLocks noChangeShapeType="1"/>
            <a:stCxn id="48" idx="3"/>
            <a:endCxn id="92" idx="1"/>
          </p:cNvCxnSpPr>
          <p:nvPr/>
        </p:nvCxnSpPr>
        <p:spPr bwMode="auto">
          <a:xfrm>
            <a:off x="7148773" y="3232411"/>
            <a:ext cx="1633538" cy="1525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Straight Arrow Connector 115">
            <a:extLst>
              <a:ext uri="{FF2B5EF4-FFF2-40B4-BE49-F238E27FC236}">
                <a16:creationId xmlns:a16="http://schemas.microsoft.com/office/drawing/2014/main" id="{1EE48C34-5556-9B44-8A26-C480C29373F2}"/>
              </a:ext>
            </a:extLst>
          </p:cNvPr>
          <p:cNvCxnSpPr>
            <a:cxnSpLocks noChangeShapeType="1"/>
            <a:stCxn id="51" idx="3"/>
            <a:endCxn id="90" idx="1"/>
          </p:cNvCxnSpPr>
          <p:nvPr/>
        </p:nvCxnSpPr>
        <p:spPr bwMode="auto">
          <a:xfrm>
            <a:off x="7148773" y="3537211"/>
            <a:ext cx="1633538" cy="7064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Arrow Connector 117">
            <a:extLst>
              <a:ext uri="{FF2B5EF4-FFF2-40B4-BE49-F238E27FC236}">
                <a16:creationId xmlns:a16="http://schemas.microsoft.com/office/drawing/2014/main" id="{3856E59B-5DB4-AB48-8834-1C5E13DAAFBF}"/>
              </a:ext>
            </a:extLst>
          </p:cNvPr>
          <p:cNvCxnSpPr>
            <a:cxnSpLocks noChangeShapeType="1"/>
            <a:stCxn id="54" idx="3"/>
            <a:endCxn id="88" idx="1"/>
          </p:cNvCxnSpPr>
          <p:nvPr/>
        </p:nvCxnSpPr>
        <p:spPr bwMode="auto">
          <a:xfrm flipV="1">
            <a:off x="7148773" y="3726123"/>
            <a:ext cx="1633538" cy="1158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Straight Arrow Connector 119">
            <a:extLst>
              <a:ext uri="{FF2B5EF4-FFF2-40B4-BE49-F238E27FC236}">
                <a16:creationId xmlns:a16="http://schemas.microsoft.com/office/drawing/2014/main" id="{81F3FECD-C207-F84F-A2AA-E4A84FDDB0B5}"/>
              </a:ext>
            </a:extLst>
          </p:cNvPr>
          <p:cNvCxnSpPr>
            <a:cxnSpLocks noChangeShapeType="1"/>
            <a:stCxn id="69" idx="3"/>
            <a:endCxn id="95" idx="1"/>
          </p:cNvCxnSpPr>
          <p:nvPr/>
        </p:nvCxnSpPr>
        <p:spPr bwMode="auto">
          <a:xfrm>
            <a:off x="7151948" y="5440623"/>
            <a:ext cx="1630363" cy="777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Straight Arrow Connector 121">
            <a:extLst>
              <a:ext uri="{FF2B5EF4-FFF2-40B4-BE49-F238E27FC236}">
                <a16:creationId xmlns:a16="http://schemas.microsoft.com/office/drawing/2014/main" id="{9D4B6F50-F599-B943-9216-CDA044A37DF8}"/>
              </a:ext>
            </a:extLst>
          </p:cNvPr>
          <p:cNvCxnSpPr>
            <a:cxnSpLocks noChangeShapeType="1"/>
            <a:stCxn id="72" idx="3"/>
            <a:endCxn id="92" idx="1"/>
          </p:cNvCxnSpPr>
          <p:nvPr/>
        </p:nvCxnSpPr>
        <p:spPr bwMode="auto">
          <a:xfrm flipV="1">
            <a:off x="7151948" y="4757998"/>
            <a:ext cx="1630363" cy="9874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Straight Arrow Connector 123">
            <a:extLst>
              <a:ext uri="{FF2B5EF4-FFF2-40B4-BE49-F238E27FC236}">
                <a16:creationId xmlns:a16="http://schemas.microsoft.com/office/drawing/2014/main" id="{105E69A3-EEA9-0C41-8469-403A3B3566CC}"/>
              </a:ext>
            </a:extLst>
          </p:cNvPr>
          <p:cNvCxnSpPr>
            <a:cxnSpLocks noChangeShapeType="1"/>
            <a:stCxn id="75" idx="3"/>
            <a:endCxn id="97" idx="1"/>
          </p:cNvCxnSpPr>
          <p:nvPr/>
        </p:nvCxnSpPr>
        <p:spPr bwMode="auto">
          <a:xfrm flipV="1">
            <a:off x="7151948" y="6024823"/>
            <a:ext cx="1631950" cy="254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Text Box 7">
            <a:extLst>
              <a:ext uri="{FF2B5EF4-FFF2-40B4-BE49-F238E27FC236}">
                <a16:creationId xmlns:a16="http://schemas.microsoft.com/office/drawing/2014/main" id="{B425EC4A-99DA-7243-B551-ECA0135B1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9323" y="2773623"/>
            <a:ext cx="702564" cy="30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EXEC</a:t>
            </a:r>
          </a:p>
        </p:txBody>
      </p:sp>
      <p:sp>
        <p:nvSpPr>
          <p:cNvPr id="105" name="Rectangle 13">
            <a:extLst>
              <a:ext uri="{FF2B5EF4-FFF2-40B4-BE49-F238E27FC236}">
                <a16:creationId xmlns:a16="http://schemas.microsoft.com/office/drawing/2014/main" id="{9BBF736E-DAE3-5349-A05C-A9639E3DA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148" y="338322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Yes</a:t>
            </a:r>
          </a:p>
        </p:txBody>
      </p:sp>
      <p:sp>
        <p:nvSpPr>
          <p:cNvPr id="106" name="Text Box 7">
            <a:extLst>
              <a:ext uri="{FF2B5EF4-FFF2-40B4-BE49-F238E27FC236}">
                <a16:creationId xmlns:a16="http://schemas.microsoft.com/office/drawing/2014/main" id="{9C2C05C8-79FC-1F44-B352-EC62CF954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2498" y="4980248"/>
            <a:ext cx="702564" cy="30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88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EXEC</a:t>
            </a:r>
          </a:p>
        </p:txBody>
      </p:sp>
      <p:sp>
        <p:nvSpPr>
          <p:cNvPr id="107" name="Rectangle 13">
            <a:extLst>
              <a:ext uri="{FF2B5EF4-FFF2-40B4-BE49-F238E27FC236}">
                <a16:creationId xmlns:a16="http://schemas.microsoft.com/office/drawing/2014/main" id="{D30E3660-15B8-8F41-88C2-9B0E67E9F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323" y="558984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Yes</a:t>
            </a:r>
          </a:p>
        </p:txBody>
      </p:sp>
      <p:sp>
        <p:nvSpPr>
          <p:cNvPr id="108" name="Rectangle 35">
            <a:extLst>
              <a:ext uri="{FF2B5EF4-FFF2-40B4-BE49-F238E27FC236}">
                <a16:creationId xmlns:a16="http://schemas.microsoft.com/office/drawing/2014/main" id="{2613CDF7-B89C-644C-AF7E-C5766BFB8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323" y="589464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Yes</a:t>
            </a:r>
          </a:p>
        </p:txBody>
      </p:sp>
      <p:sp>
        <p:nvSpPr>
          <p:cNvPr id="109" name="Rectangle 13">
            <a:extLst>
              <a:ext uri="{FF2B5EF4-FFF2-40B4-BE49-F238E27FC236}">
                <a16:creationId xmlns:a16="http://schemas.microsoft.com/office/drawing/2014/main" id="{D36C9A17-D2D5-E440-8838-84EE41708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386" y="3076836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Yes</a:t>
            </a:r>
          </a:p>
        </p:txBody>
      </p:sp>
      <p:sp>
        <p:nvSpPr>
          <p:cNvPr id="110" name="Rectangle 13">
            <a:extLst>
              <a:ext uri="{FF2B5EF4-FFF2-40B4-BE49-F238E27FC236}">
                <a16:creationId xmlns:a16="http://schemas.microsoft.com/office/drawing/2014/main" id="{AF5E5BA3-7772-4740-8936-12B29E071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911" y="528504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Yes</a:t>
            </a:r>
          </a:p>
        </p:txBody>
      </p:sp>
      <p:sp>
        <p:nvSpPr>
          <p:cNvPr id="111" name="Rectangle 10">
            <a:extLst>
              <a:ext uri="{FF2B5EF4-FFF2-40B4-BE49-F238E27FC236}">
                <a16:creationId xmlns:a16="http://schemas.microsoft.com/office/drawing/2014/main" id="{29708398-F626-F649-8F65-AAB84BE56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386" y="368961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No</a:t>
            </a:r>
          </a:p>
        </p:txBody>
      </p:sp>
      <p:sp>
        <p:nvSpPr>
          <p:cNvPr id="112" name="Text Box 72">
            <a:extLst>
              <a:ext uri="{FF2B5EF4-FFF2-40B4-BE49-F238E27FC236}">
                <a16:creationId xmlns:a16="http://schemas.microsoft.com/office/drawing/2014/main" id="{828B8214-EBB5-F649-A522-9B022EBD2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511" y="6205798"/>
            <a:ext cx="352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带许可位的页表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0EE368-532A-4580-A87E-B124171F9300}"/>
              </a:ext>
            </a:extLst>
          </p:cNvPr>
          <p:cNvSpPr txBox="1"/>
          <p:nvPr/>
        </p:nvSpPr>
        <p:spPr>
          <a:xfrm>
            <a:off x="1692414" y="2265663"/>
            <a:ext cx="576548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SUP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Yes/True,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只允许超级权限的内核访问此页面</a:t>
            </a:r>
          </a:p>
        </p:txBody>
      </p:sp>
      <p:sp>
        <p:nvSpPr>
          <p:cNvPr id="113" name="灯片编号占位符 15">
            <a:extLst>
              <a:ext uri="{FF2B5EF4-FFF2-40B4-BE49-F238E27FC236}">
                <a16:creationId xmlns:a16="http://schemas.microsoft.com/office/drawing/2014/main" id="{8BB8B541-5357-4B32-8071-2472101F0C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999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924944"/>
            <a:ext cx="121920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地址翻译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48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9">
            <a:extLst>
              <a:ext uri="{FF2B5EF4-FFF2-40B4-BE49-F238E27FC236}">
                <a16:creationId xmlns:a16="http://schemas.microsoft.com/office/drawing/2014/main" id="{5E137D6E-9538-424B-A079-63E551A3BC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5400" y="1124744"/>
            <a:ext cx="11053228" cy="497205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6B0874"/>
                </a:solidFill>
              </a:rPr>
              <a:t>虚拟地址空间</a:t>
            </a:r>
            <a:r>
              <a:rPr lang="zh-CN" altLang="en-US" dirty="0"/>
              <a:t>（</a:t>
            </a:r>
            <a:r>
              <a:rPr lang="en-US" altLang="zh-CN" dirty="0"/>
              <a:t>Virtual Address Space</a:t>
            </a:r>
            <a:r>
              <a:rPr lang="zh-CN" altLang="en-US" dirty="0"/>
              <a:t>）   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V = {0, 1, …, N–1}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6B0874"/>
                </a:solidFill>
              </a:rPr>
              <a:t>物理地址空间</a:t>
            </a:r>
            <a:r>
              <a:rPr lang="zh-CN" altLang="en-US" dirty="0"/>
              <a:t>（</a:t>
            </a:r>
            <a:r>
              <a:rPr lang="en-US" altLang="zh-CN" dirty="0"/>
              <a:t>Physical Address Space</a:t>
            </a:r>
            <a:r>
              <a:rPr lang="zh-CN" altLang="en-US" dirty="0"/>
              <a:t>） 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P = {0, 1, …, M–1}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6B0874"/>
                </a:solidFill>
              </a:rPr>
              <a:t>地址翻译</a:t>
            </a:r>
            <a:r>
              <a:rPr lang="zh-CN" altLang="en-US" dirty="0"/>
              <a:t>（</a:t>
            </a:r>
            <a:r>
              <a:rPr lang="en-US" altLang="zh-CN" dirty="0"/>
              <a:t>Address Translation</a:t>
            </a:r>
            <a:r>
              <a:rPr lang="zh-CN" altLang="en-US" dirty="0"/>
              <a:t>）              </a:t>
            </a:r>
            <a:r>
              <a:rPr lang="en-US" altLang="zh-CN" sz="2400" b="1" i="1" dirty="0">
                <a:solidFill>
                  <a:schemeClr val="accent2"/>
                </a:solidFill>
                <a:ea typeface="宋体" panose="02010600030101010101" pitchFamily="2" charset="-122"/>
              </a:rPr>
              <a:t>MAP:  V </a:t>
            </a:r>
            <a:r>
              <a:rPr lang="en-US" altLang="zh-CN" sz="2400" b="1" i="1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accent2"/>
                </a:solidFill>
                <a:ea typeface="宋体" panose="02010600030101010101" pitchFamily="2" charset="-122"/>
              </a:rPr>
              <a:t>  P  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400" b="1" i="1" dirty="0">
                <a:solidFill>
                  <a:schemeClr val="accent2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{</a:t>
            </a:r>
            <a:r>
              <a:rPr lang="en-US" altLang="zh-CN" sz="2400" i="1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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}</a:t>
            </a:r>
          </a:p>
          <a:p>
            <a:pPr marL="0" lvl="1" indent="0" eaLnBrk="1" hangingPunct="1">
              <a:lnSpc>
                <a:spcPct val="150000"/>
              </a:lnSpc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lvl="1" indent="0"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对于虚拟地址</a:t>
            </a:r>
            <a:r>
              <a:rPr lang="en-US" altLang="zh-CN" sz="2400" b="1" i="1" dirty="0">
                <a:solidFill>
                  <a:srgbClr val="6B0874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solidFill>
                  <a:srgbClr val="6B0874"/>
                </a:solidFill>
                <a:ea typeface="宋体" panose="02010600030101010101" pitchFamily="2" charset="-122"/>
              </a:rPr>
              <a:t>:</a:t>
            </a:r>
          </a:p>
          <a:p>
            <a:pPr marL="0" lvl="2" indent="0" eaLnBrk="1" hangingPunct="1">
              <a:lnSpc>
                <a:spcPct val="150000"/>
              </a:lnSpc>
              <a:buNone/>
            </a:pPr>
            <a:r>
              <a:rPr lang="en-US" altLang="zh-CN" sz="2200" b="1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MAP(a)  =  a</a:t>
            </a:r>
            <a:r>
              <a:rPr lang="en-US" altLang="zh-CN" sz="22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如果虚拟地址 </a:t>
            </a:r>
            <a:r>
              <a:rPr lang="en-US" altLang="zh-CN" sz="2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处的数据</a:t>
            </a:r>
            <a:r>
              <a:rPr lang="zh-CN" altLang="en-US" sz="2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处在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物理地址 </a:t>
            </a:r>
            <a:r>
              <a:rPr lang="en-US" altLang="zh-CN" sz="2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a’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</a:t>
            </a:r>
            <a:endParaRPr lang="zh-CN" altLang="en-US" sz="22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indent="0" eaLnBrk="1" hangingPunct="1">
              <a:lnSpc>
                <a:spcPct val="150000"/>
              </a:lnSpc>
              <a:buNone/>
            </a:pPr>
            <a:r>
              <a:rPr lang="en-US" altLang="zh-CN" sz="2200" b="1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MAP(a)  = </a:t>
            </a:r>
            <a:r>
              <a:rPr lang="en-US" altLang="zh-CN" sz="2200" b="1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   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如果虚拟地址 </a:t>
            </a:r>
            <a:r>
              <a:rPr lang="en-US" altLang="zh-CN" sz="2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处的数据</a:t>
            </a:r>
            <a:r>
              <a:rPr lang="zh-CN" altLang="en-US" sz="2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物理内存中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indent="0" eaLnBrk="1" hangingPunct="1">
              <a:lnSpc>
                <a:spcPct val="150000"/>
              </a:lnSpc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（不论无效地址还是存储在磁盘上）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21">
            <a:extLst>
              <a:ext uri="{FF2B5EF4-FFF2-40B4-BE49-F238E27FC236}">
                <a16:creationId xmlns:a16="http://schemas.microsoft.com/office/drawing/2014/main" id="{D9961EEE-863E-43AB-A2AE-88EB3043CD03}"/>
              </a:ext>
            </a:extLst>
          </p:cNvPr>
          <p:cNvSpPr/>
          <p:nvPr/>
        </p:nvSpPr>
        <p:spPr bwMode="auto">
          <a:xfrm>
            <a:off x="-182651" y="316050"/>
            <a:ext cx="361435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11FA2D4-14DD-4E13-AE23-8D4733D12DD8}"/>
              </a:ext>
            </a:extLst>
          </p:cNvPr>
          <p:cNvSpPr txBox="1">
            <a:spLocks/>
          </p:cNvSpPr>
          <p:nvPr/>
        </p:nvSpPr>
        <p:spPr bwMode="auto">
          <a:xfrm>
            <a:off x="335827" y="319412"/>
            <a:ext cx="2987865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不同空间的地址映射</a:t>
            </a:r>
          </a:p>
        </p:txBody>
      </p:sp>
      <p:sp>
        <p:nvSpPr>
          <p:cNvPr id="7" name="灯片编号占位符 15">
            <a:extLst>
              <a:ext uri="{FF2B5EF4-FFF2-40B4-BE49-F238E27FC236}">
                <a16:creationId xmlns:a16="http://schemas.microsoft.com/office/drawing/2014/main" id="{BC72E21D-D4AB-4FBE-85EE-0D1FC6B202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>
            <a:extLst>
              <a:ext uri="{FF2B5EF4-FFF2-40B4-BE49-F238E27FC236}">
                <a16:creationId xmlns:a16="http://schemas.microsoft.com/office/drawing/2014/main" id="{7A45C9DA-4BA6-4D7A-B893-007DBD732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827" y="823467"/>
            <a:ext cx="9900633" cy="526732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6B087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基本参数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 = 2</a:t>
            </a:r>
            <a:r>
              <a:rPr lang="en-US" altLang="zh-CN" b="1" baseline="30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 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 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虚拟地址空间中的地址数量</a:t>
            </a:r>
            <a:endParaRPr lang="zh-CN" altLang="en-US" baseline="30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 = 2</a:t>
            </a:r>
            <a:r>
              <a:rPr lang="en-US" altLang="zh-CN" b="1" baseline="30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 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 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物理地址空间中的地址数量</a:t>
            </a:r>
            <a:endParaRPr lang="zh-CN" altLang="en-US" baseline="30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 = 2</a:t>
            </a:r>
            <a:r>
              <a:rPr lang="en-US" altLang="zh-CN" b="1" baseline="30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 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 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页的大小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(bytes)</a:t>
            </a:r>
            <a:endParaRPr lang="en-US" altLang="zh-CN" baseline="30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6B087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虚拟地址组成部分（</a:t>
            </a:r>
            <a:r>
              <a:rPr lang="en-US" altLang="zh-CN" b="1" dirty="0">
                <a:solidFill>
                  <a:srgbClr val="6B087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VA</a:t>
            </a:r>
            <a:r>
              <a:rPr lang="zh-CN" altLang="en-US" b="1" dirty="0">
                <a:solidFill>
                  <a:srgbClr val="6B087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）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VPO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 Virtual page offset--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虚拟页面偏移量（字节） 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VPN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 Virtual page number--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虚拟页号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6B087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物理地址组成部分（</a:t>
            </a:r>
            <a:r>
              <a:rPr lang="en-US" altLang="zh-CN" b="1" dirty="0">
                <a:solidFill>
                  <a:srgbClr val="6B087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</a:t>
            </a:r>
            <a:r>
              <a:rPr lang="zh-CN" altLang="en-US" b="1" dirty="0">
                <a:solidFill>
                  <a:srgbClr val="6B087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）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PPO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 Physical page offset (same as VPO)----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物理页面偏移量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PPN: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Physical page number----</a:t>
            </a:r>
            <a:r>
              <a: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物理页号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zh-CN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圆角矩形 121">
            <a:extLst>
              <a:ext uri="{FF2B5EF4-FFF2-40B4-BE49-F238E27FC236}">
                <a16:creationId xmlns:a16="http://schemas.microsoft.com/office/drawing/2014/main" id="{A3F9EA95-58B0-42DB-B716-D2D5123F0C54}"/>
              </a:ext>
            </a:extLst>
          </p:cNvPr>
          <p:cNvSpPr/>
          <p:nvPr/>
        </p:nvSpPr>
        <p:spPr bwMode="auto">
          <a:xfrm>
            <a:off x="-182651" y="316050"/>
            <a:ext cx="361435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C8FF829-2F09-4271-B7B7-64B24F4B3E66}"/>
              </a:ext>
            </a:extLst>
          </p:cNvPr>
          <p:cNvSpPr txBox="1">
            <a:spLocks/>
          </p:cNvSpPr>
          <p:nvPr/>
        </p:nvSpPr>
        <p:spPr bwMode="auto">
          <a:xfrm>
            <a:off x="335827" y="319412"/>
            <a:ext cx="2987865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贼多的缩写要记住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203ADA-EF50-43D8-A906-5A1AB25C045E}"/>
              </a:ext>
            </a:extLst>
          </p:cNvPr>
          <p:cNvSpPr txBox="1"/>
          <p:nvPr/>
        </p:nvSpPr>
        <p:spPr>
          <a:xfrm>
            <a:off x="7734181" y="3540041"/>
            <a:ext cx="4338483" cy="103823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TLBI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 TLB index--TLB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索引</a:t>
            </a:r>
          </a:p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TLBT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 TLB tag--TLB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标记</a:t>
            </a:r>
          </a:p>
        </p:txBody>
      </p:sp>
      <p:sp>
        <p:nvSpPr>
          <p:cNvPr id="11" name="灯片编号占位符 15">
            <a:extLst>
              <a:ext uri="{FF2B5EF4-FFF2-40B4-BE49-F238E27FC236}">
                <a16:creationId xmlns:a16="http://schemas.microsoft.com/office/drawing/2014/main" id="{3172B8F8-E19A-4138-965F-0F33FCC48A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D286A5-FD34-4AFC-8F2D-13EFA308A54A}"/>
              </a:ext>
            </a:extLst>
          </p:cNvPr>
          <p:cNvSpPr/>
          <p:nvPr/>
        </p:nvSpPr>
        <p:spPr bwMode="auto">
          <a:xfrm>
            <a:off x="5276850" y="1686148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虚拟页号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(VPN)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F28A70-3889-496D-8B94-52E49CF11167}"/>
              </a:ext>
            </a:extLst>
          </p:cNvPr>
          <p:cNvSpPr/>
          <p:nvPr/>
        </p:nvSpPr>
        <p:spPr bwMode="auto">
          <a:xfrm>
            <a:off x="7791450" y="168614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虚拟页偏移量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(VPO)</a:t>
            </a:r>
          </a:p>
        </p:txBody>
      </p:sp>
      <p:sp>
        <p:nvSpPr>
          <p:cNvPr id="61445" name="Rectangle 4">
            <a:extLst>
              <a:ext uri="{FF2B5EF4-FFF2-40B4-BE49-F238E27FC236}">
                <a16:creationId xmlns:a16="http://schemas.microsoft.com/office/drawing/2014/main" id="{98F23826-091F-433B-8784-54EB920BB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850" y="3057748"/>
            <a:ext cx="2514600" cy="3048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46" name="Rectangle 5">
            <a:extLst>
              <a:ext uri="{FF2B5EF4-FFF2-40B4-BE49-F238E27FC236}">
                <a16:creationId xmlns:a16="http://schemas.microsoft.com/office/drawing/2014/main" id="{4395FB15-9ED9-4C28-945E-6657F6991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50" y="3057748"/>
            <a:ext cx="381000" cy="3048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47" name="Rectangle 6">
            <a:extLst>
              <a:ext uri="{FF2B5EF4-FFF2-40B4-BE49-F238E27FC236}">
                <a16:creationId xmlns:a16="http://schemas.microsoft.com/office/drawing/2014/main" id="{47FD38FA-E706-4438-8732-F5F351F84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850" y="3362548"/>
            <a:ext cx="2514600" cy="304800"/>
          </a:xfrm>
          <a:prstGeom prst="rect">
            <a:avLst/>
          </a:prstGeom>
          <a:solidFill>
            <a:srgbClr val="D5F1CF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48" name="Rectangle 7">
            <a:extLst>
              <a:ext uri="{FF2B5EF4-FFF2-40B4-BE49-F238E27FC236}">
                <a16:creationId xmlns:a16="http://schemas.microsoft.com/office/drawing/2014/main" id="{D8E85008-1970-40FC-911C-E48064EF5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50" y="3362548"/>
            <a:ext cx="381000" cy="304800"/>
          </a:xfrm>
          <a:prstGeom prst="rect">
            <a:avLst/>
          </a:prstGeom>
          <a:solidFill>
            <a:srgbClr val="8DBA84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49" name="Rectangle 8">
            <a:extLst>
              <a:ext uri="{FF2B5EF4-FFF2-40B4-BE49-F238E27FC236}">
                <a16:creationId xmlns:a16="http://schemas.microsoft.com/office/drawing/2014/main" id="{0F755DD7-FC31-4156-8F63-0B4198147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850" y="3667348"/>
            <a:ext cx="2514600" cy="3048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50" name="Rectangle 9">
            <a:extLst>
              <a:ext uri="{FF2B5EF4-FFF2-40B4-BE49-F238E27FC236}">
                <a16:creationId xmlns:a16="http://schemas.microsoft.com/office/drawing/2014/main" id="{4CDED2CC-1218-429B-A8D3-1E03817B5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50" y="3667348"/>
            <a:ext cx="381000" cy="3048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51" name="Rectangle 10">
            <a:extLst>
              <a:ext uri="{FF2B5EF4-FFF2-40B4-BE49-F238E27FC236}">
                <a16:creationId xmlns:a16="http://schemas.microsoft.com/office/drawing/2014/main" id="{F8A9B28F-7E41-4802-85B0-CB3E7F775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850" y="3972148"/>
            <a:ext cx="2514600" cy="3048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52" name="Rectangle 11">
            <a:extLst>
              <a:ext uri="{FF2B5EF4-FFF2-40B4-BE49-F238E27FC236}">
                <a16:creationId xmlns:a16="http://schemas.microsoft.com/office/drawing/2014/main" id="{91916DF7-07FA-410A-89E2-62AF2E57C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50" y="3972148"/>
            <a:ext cx="381000" cy="3048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53" name="Rectangle 12">
            <a:extLst>
              <a:ext uri="{FF2B5EF4-FFF2-40B4-BE49-F238E27FC236}">
                <a16:creationId xmlns:a16="http://schemas.microsoft.com/office/drawing/2014/main" id="{F81AA2F6-9F48-45BD-BA5E-400AE11D5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850" y="5572348"/>
            <a:ext cx="2514600" cy="304800"/>
          </a:xfrm>
          <a:prstGeom prst="rect">
            <a:avLst/>
          </a:prstGeom>
          <a:solidFill>
            <a:srgbClr val="D5F1CF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物理页号 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(PPN)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57C174-89E6-4CC9-B192-8C52D40A1937}"/>
              </a:ext>
            </a:extLst>
          </p:cNvPr>
          <p:cNvSpPr/>
          <p:nvPr/>
        </p:nvSpPr>
        <p:spPr bwMode="auto">
          <a:xfrm>
            <a:off x="7791450" y="557234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物理页偏移量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(PPO)</a:t>
            </a:r>
          </a:p>
        </p:txBody>
      </p:sp>
      <p:sp>
        <p:nvSpPr>
          <p:cNvPr id="61455" name="TextBox 18">
            <a:extLst>
              <a:ext uri="{FF2B5EF4-FFF2-40B4-BE49-F238E27FC236}">
                <a16:creationId xmlns:a16="http://schemas.microsoft.com/office/drawing/2014/main" id="{B242708E-6891-4CD7-95C9-458F075CD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124" y="1040830"/>
            <a:ext cx="1104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虚拟地址</a:t>
            </a:r>
          </a:p>
        </p:txBody>
      </p:sp>
      <p:sp>
        <p:nvSpPr>
          <p:cNvPr id="61456" name="TextBox 19">
            <a:extLst>
              <a:ext uri="{FF2B5EF4-FFF2-40B4-BE49-F238E27FC236}">
                <a16:creationId xmlns:a16="http://schemas.microsoft.com/office/drawing/2014/main" id="{2CEC2023-333E-41C8-8962-041FA799A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124" y="5877148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物理地址</a:t>
            </a:r>
          </a:p>
        </p:txBody>
      </p:sp>
      <p:sp>
        <p:nvSpPr>
          <p:cNvPr id="61457" name="TextBox 20">
            <a:extLst>
              <a:ext uri="{FF2B5EF4-FFF2-40B4-BE49-F238E27FC236}">
                <a16:creationId xmlns:a16="http://schemas.microsoft.com/office/drawing/2014/main" id="{9E9BFA3F-CB95-4913-930C-9F883DBA3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2786286"/>
            <a:ext cx="717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有效位</a:t>
            </a:r>
          </a:p>
        </p:txBody>
      </p:sp>
      <p:sp>
        <p:nvSpPr>
          <p:cNvPr id="61458" name="TextBox 21">
            <a:extLst>
              <a:ext uri="{FF2B5EF4-FFF2-40B4-BE49-F238E27FC236}">
                <a16:creationId xmlns:a16="http://schemas.microsoft.com/office/drawing/2014/main" id="{2FCA12C8-D2C7-45E4-B712-B36D3ABEF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280" y="2786286"/>
            <a:ext cx="14863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物理页号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(PPN)</a:t>
            </a:r>
          </a:p>
        </p:txBody>
      </p:sp>
      <p:cxnSp>
        <p:nvCxnSpPr>
          <p:cNvPr id="61459" name="Elbow Connector 23">
            <a:extLst>
              <a:ext uri="{FF2B5EF4-FFF2-40B4-BE49-F238E27FC236}">
                <a16:creationId xmlns:a16="http://schemas.microsoft.com/office/drawing/2014/main" id="{7C504256-3A1C-48C8-A7EB-A9B178D593FB}"/>
              </a:ext>
            </a:extLst>
          </p:cNvPr>
          <p:cNvCxnSpPr>
            <a:cxnSpLocks noChangeShapeType="1"/>
            <a:stCxn id="3" idx="1"/>
            <a:endCxn id="61448" idx="1"/>
          </p:cNvCxnSpPr>
          <p:nvPr/>
        </p:nvCxnSpPr>
        <p:spPr bwMode="auto">
          <a:xfrm rot="10800000" flipV="1">
            <a:off x="4895850" y="183854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0" name="Straight Arrow Connector 26">
            <a:extLst>
              <a:ext uri="{FF2B5EF4-FFF2-40B4-BE49-F238E27FC236}">
                <a16:creationId xmlns:a16="http://schemas.microsoft.com/office/drawing/2014/main" id="{B7A251CF-B6D8-4DBD-B4A7-E57649221DB8}"/>
              </a:ext>
            </a:extLst>
          </p:cNvPr>
          <p:cNvCxnSpPr>
            <a:cxnSpLocks noChangeShapeType="1"/>
            <a:stCxn id="4" idx="2"/>
            <a:endCxn id="14" idx="0"/>
          </p:cNvCxnSpPr>
          <p:nvPr/>
        </p:nvCxnSpPr>
        <p:spPr bwMode="auto">
          <a:xfrm rot="5400000">
            <a:off x="7068344" y="3782442"/>
            <a:ext cx="35814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1" name="Straight Arrow Connector 28">
            <a:extLst>
              <a:ext uri="{FF2B5EF4-FFF2-40B4-BE49-F238E27FC236}">
                <a16:creationId xmlns:a16="http://schemas.microsoft.com/office/drawing/2014/main" id="{DFE599AC-7D8C-4482-A0E6-FAB17C58E4D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500688" y="4538886"/>
            <a:ext cx="2068513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62" name="Rectangle 35">
            <a:extLst>
              <a:ext uri="{FF2B5EF4-FFF2-40B4-BE49-F238E27FC236}">
                <a16:creationId xmlns:a16="http://schemas.microsoft.com/office/drawing/2014/main" id="{51FE6A40-50FD-405F-8597-4AB804822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5" y="1479773"/>
            <a:ext cx="1524000" cy="719138"/>
          </a:xfrm>
          <a:prstGeom prst="rect">
            <a:avLst/>
          </a:prstGeom>
          <a:solidFill>
            <a:srgbClr val="F1C7C7"/>
          </a:solidFill>
          <a:ln w="1270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页表基址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(PTBR)</a:t>
            </a:r>
          </a:p>
        </p:txBody>
      </p:sp>
      <p:cxnSp>
        <p:nvCxnSpPr>
          <p:cNvPr id="61463" name="Shape 37">
            <a:extLst>
              <a:ext uri="{FF2B5EF4-FFF2-40B4-BE49-F238E27FC236}">
                <a16:creationId xmlns:a16="http://schemas.microsoft.com/office/drawing/2014/main" id="{E818BB18-E0C2-44BA-8356-E67DABD89BC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810000" y="3305398"/>
            <a:ext cx="1066800" cy="1485900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4" name="Shape 39">
            <a:extLst>
              <a:ext uri="{FF2B5EF4-FFF2-40B4-BE49-F238E27FC236}">
                <a16:creationId xmlns:a16="http://schemas.microsoft.com/office/drawing/2014/main" id="{AD9EC26B-4FCE-4B0B-9C8D-DCC40354B1D0}"/>
              </a:ext>
            </a:extLst>
          </p:cNvPr>
          <p:cNvCxnSpPr>
            <a:cxnSpLocks noChangeShapeType="1"/>
            <a:stCxn id="61462" idx="2"/>
          </p:cNvCxnSpPr>
          <p:nvPr/>
        </p:nvCxnSpPr>
        <p:spPr bwMode="auto">
          <a:xfrm rot="16200000" flipH="1">
            <a:off x="3388520" y="1550418"/>
            <a:ext cx="858837" cy="2155825"/>
          </a:xfrm>
          <a:prstGeom prst="bentConnector2">
            <a:avLst/>
          </a:prstGeom>
          <a:noFill/>
          <a:ln w="25400" algn="ctr">
            <a:solidFill>
              <a:srgbClr val="99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65" name="Rectangle 40">
            <a:extLst>
              <a:ext uri="{FF2B5EF4-FFF2-40B4-BE49-F238E27FC236}">
                <a16:creationId xmlns:a16="http://schemas.microsoft.com/office/drawing/2014/main" id="{240E26DF-D964-47DF-9EC4-98FA7EF80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4062" y="2486249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页表 </a:t>
            </a:r>
          </a:p>
        </p:txBody>
      </p:sp>
      <p:sp>
        <p:nvSpPr>
          <p:cNvPr id="61466" name="TextBox 41">
            <a:extLst>
              <a:ext uri="{FF2B5EF4-FFF2-40B4-BE49-F238E27FC236}">
                <a16:creationId xmlns:a16="http://schemas.microsoft.com/office/drawing/2014/main" id="{B4F49703-10DC-47A0-B3FB-3538B76FB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553" y="3146648"/>
            <a:ext cx="18004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当前进程页表的地址</a:t>
            </a:r>
            <a:endParaRPr lang="en-US" altLang="zh-CN" sz="1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7" name="TextBox 42">
            <a:extLst>
              <a:ext uri="{FF2B5EF4-FFF2-40B4-BE49-F238E27FC236}">
                <a16:creationId xmlns:a16="http://schemas.microsoft.com/office/drawing/2014/main" id="{6E34B4EF-F8FB-4C6C-AD20-31C7CBD23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5" y="4254723"/>
            <a:ext cx="28158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 有效位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0: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那么页面就不在存储器中（缺页）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8" name="TextBox 27">
            <a:extLst>
              <a:ext uri="{FF2B5EF4-FFF2-40B4-BE49-F238E27FC236}">
                <a16:creationId xmlns:a16="http://schemas.microsoft.com/office/drawing/2014/main" id="{B1FAFDB9-946A-42F3-88B9-83FC502D8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4947" y="1398812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1469" name="TextBox 29">
            <a:extLst>
              <a:ext uri="{FF2B5EF4-FFF2-40B4-BE49-F238E27FC236}">
                <a16:creationId xmlns:a16="http://schemas.microsoft.com/office/drawing/2014/main" id="{3425FE4A-5F0B-44FD-8989-9D8B847CB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77" y="1398812"/>
            <a:ext cx="4491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p-1</a:t>
            </a:r>
          </a:p>
        </p:txBody>
      </p:sp>
      <p:sp>
        <p:nvSpPr>
          <p:cNvPr id="61470" name="TextBox 30">
            <a:extLst>
              <a:ext uri="{FF2B5EF4-FFF2-40B4-BE49-F238E27FC236}">
                <a16:creationId xmlns:a16="http://schemas.microsoft.com/office/drawing/2014/main" id="{039A6C7B-7F3B-4BCE-8C2C-3B7DD902A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0829" y="1398812"/>
            <a:ext cx="2872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61471" name="TextBox 31">
            <a:extLst>
              <a:ext uri="{FF2B5EF4-FFF2-40B4-BE49-F238E27FC236}">
                <a16:creationId xmlns:a16="http://schemas.microsoft.com/office/drawing/2014/main" id="{B4F43EAD-3A11-4225-8FC0-A34D63D92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930" y="1398812"/>
            <a:ext cx="4459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</a:p>
        </p:txBody>
      </p:sp>
      <p:sp>
        <p:nvSpPr>
          <p:cNvPr id="61472" name="TextBox 32">
            <a:extLst>
              <a:ext uri="{FF2B5EF4-FFF2-40B4-BE49-F238E27FC236}">
                <a16:creationId xmlns:a16="http://schemas.microsoft.com/office/drawing/2014/main" id="{895BFBF1-9EA2-4846-B996-6AC69CFCE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1297" y="5296123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1473" name="TextBox 33">
            <a:extLst>
              <a:ext uri="{FF2B5EF4-FFF2-40B4-BE49-F238E27FC236}">
                <a16:creationId xmlns:a16="http://schemas.microsoft.com/office/drawing/2014/main" id="{F8F960BB-8470-4CD0-ABB4-7213535A3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527" y="5296123"/>
            <a:ext cx="4491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p-1</a:t>
            </a:r>
          </a:p>
        </p:txBody>
      </p:sp>
      <p:sp>
        <p:nvSpPr>
          <p:cNvPr id="61474" name="TextBox 34">
            <a:extLst>
              <a:ext uri="{FF2B5EF4-FFF2-40B4-BE49-F238E27FC236}">
                <a16:creationId xmlns:a16="http://schemas.microsoft.com/office/drawing/2014/main" id="{93D4BA60-5BE6-46ED-938F-DF4AB1B26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904" y="5296123"/>
            <a:ext cx="2872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61475" name="TextBox 36">
            <a:extLst>
              <a:ext uri="{FF2B5EF4-FFF2-40B4-BE49-F238E27FC236}">
                <a16:creationId xmlns:a16="http://schemas.microsoft.com/office/drawing/2014/main" id="{1C44A8E4-C37D-4B2C-81A9-A00EAD2C6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407" y="5296123"/>
            <a:ext cx="4972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m-1</a:t>
            </a:r>
          </a:p>
        </p:txBody>
      </p:sp>
      <p:sp>
        <p:nvSpPr>
          <p:cNvPr id="61476" name="TextBox 38">
            <a:extLst>
              <a:ext uri="{FF2B5EF4-FFF2-40B4-BE49-F238E27FC236}">
                <a16:creationId xmlns:a16="http://schemas.microsoft.com/office/drawing/2014/main" id="{DEACD771-C141-457D-8B92-925105E71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1038" y="4537298"/>
            <a:ext cx="10759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有效位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= 1</a:t>
            </a:r>
          </a:p>
        </p:txBody>
      </p:sp>
      <p:sp>
        <p:nvSpPr>
          <p:cNvPr id="38" name="圆角矩形 121">
            <a:extLst>
              <a:ext uri="{FF2B5EF4-FFF2-40B4-BE49-F238E27FC236}">
                <a16:creationId xmlns:a16="http://schemas.microsoft.com/office/drawing/2014/main" id="{76582930-13D1-4DDF-87DB-7057558F9D7C}"/>
              </a:ext>
            </a:extLst>
          </p:cNvPr>
          <p:cNvSpPr/>
          <p:nvPr/>
        </p:nvSpPr>
        <p:spPr bwMode="auto">
          <a:xfrm>
            <a:off x="-182651" y="316050"/>
            <a:ext cx="383793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AE021E98-5A08-4D0C-89F2-BE296EF23842}"/>
              </a:ext>
            </a:extLst>
          </p:cNvPr>
          <p:cNvSpPr txBox="1">
            <a:spLocks/>
          </p:cNvSpPr>
          <p:nvPr/>
        </p:nvSpPr>
        <p:spPr bwMode="auto">
          <a:xfrm>
            <a:off x="335827" y="319412"/>
            <a:ext cx="3264623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基于页表进行地址翻译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DC3EE3-48FD-41A1-B913-9CAB6AB88D80}"/>
              </a:ext>
            </a:extLst>
          </p:cNvPr>
          <p:cNvSpPr txBox="1"/>
          <p:nvPr/>
        </p:nvSpPr>
        <p:spPr>
          <a:xfrm>
            <a:off x="381804" y="5949280"/>
            <a:ext cx="373108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猜测，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PTBR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存的是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VA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还是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PA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？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1" name="灯片编号占位符 15">
            <a:extLst>
              <a:ext uri="{FF2B5EF4-FFF2-40B4-BE49-F238E27FC236}">
                <a16:creationId xmlns:a16="http://schemas.microsoft.com/office/drawing/2014/main" id="{727D1CC4-8B9A-4B49-B95B-1B5506C77486}"/>
              </a:ext>
            </a:extLst>
          </p:cNvPr>
          <p:cNvSpPr txBox="1">
            <a:spLocks/>
          </p:cNvSpPr>
          <p:nvPr/>
        </p:nvSpPr>
        <p:spPr>
          <a:xfrm>
            <a:off x="11692601" y="6492875"/>
            <a:ext cx="506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fld id="{DA2EEF94-6574-7D41-A2C1-D5B1CF1F6BB7}" type="slidenum">
              <a:rPr lang="zh-CN" altLang="en-US"/>
              <a:pPr/>
              <a:t>18</a:t>
            </a:fld>
            <a:endParaRPr lang="zh-CN" altLang="en-US" dirty="0"/>
          </a:p>
        </p:txBody>
      </p:sp>
      <p:sp>
        <p:nvSpPr>
          <p:cNvPr id="42" name="灯片编号占位符 15">
            <a:extLst>
              <a:ext uri="{FF2B5EF4-FFF2-40B4-BE49-F238E27FC236}">
                <a16:creationId xmlns:a16="http://schemas.microsoft.com/office/drawing/2014/main" id="{4702D5BB-6252-4EDB-A7EA-82DE4802CB39}"/>
              </a:ext>
            </a:extLst>
          </p:cNvPr>
          <p:cNvSpPr txBox="1">
            <a:spLocks/>
          </p:cNvSpPr>
          <p:nvPr/>
        </p:nvSpPr>
        <p:spPr>
          <a:xfrm>
            <a:off x="11845001" y="6645275"/>
            <a:ext cx="50625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fld id="{DA2EEF94-6574-7D41-A2C1-D5B1CF1F6BB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BCA498A0-DB89-4786-8A7D-1984C7CAC77E}"/>
              </a:ext>
            </a:extLst>
          </p:cNvPr>
          <p:cNvSpPr/>
          <p:nvPr/>
        </p:nvSpPr>
        <p:spPr bwMode="auto">
          <a:xfrm>
            <a:off x="3225069" y="1422399"/>
            <a:ext cx="3749675" cy="1676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A308F9EC-27E2-4C32-8327-F53DBC437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1504" y="4362873"/>
            <a:ext cx="9613068" cy="2090315"/>
          </a:xfrm>
        </p:spPr>
        <p:txBody>
          <a:bodyPr/>
          <a:lstStyle/>
          <a:p>
            <a:pPr eaLnBrk="1" hangingPunct="1"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 dirty="0"/>
              <a:t>1) </a:t>
            </a:r>
            <a:r>
              <a:rPr lang="zh-CN" altLang="en-GB" sz="2000" dirty="0"/>
              <a:t>处理器生成一个虚拟地址，并将其传送给</a:t>
            </a:r>
            <a:r>
              <a:rPr lang="en-GB" altLang="zh-CN" sz="2000" dirty="0"/>
              <a:t>MMU </a:t>
            </a:r>
          </a:p>
          <a:p>
            <a:pPr eaLnBrk="1" hangingPunct="1"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 dirty="0"/>
              <a:t>2-3) MMU </a:t>
            </a:r>
            <a:r>
              <a:rPr lang="zh-CN" altLang="en-GB" sz="2000" dirty="0"/>
              <a:t>使用内存中的页表生成</a:t>
            </a:r>
            <a:r>
              <a:rPr lang="en-GB" altLang="zh-CN" sz="2000" dirty="0"/>
              <a:t>PTE</a:t>
            </a:r>
            <a:r>
              <a:rPr lang="zh-CN" altLang="en-GB" sz="2000" dirty="0"/>
              <a:t>地址</a:t>
            </a:r>
          </a:p>
          <a:p>
            <a:pPr eaLnBrk="1" hangingPunct="1"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 dirty="0"/>
              <a:t>4) MMU </a:t>
            </a:r>
            <a:r>
              <a:rPr lang="zh-CN" altLang="en-GB" sz="2000" dirty="0"/>
              <a:t>将物理地址传送给高速缓存</a:t>
            </a:r>
            <a:r>
              <a:rPr lang="en-GB" altLang="zh-CN" sz="2000" dirty="0"/>
              <a:t>/</a:t>
            </a:r>
            <a:r>
              <a:rPr lang="zh-CN" altLang="en-GB" sz="2000" dirty="0"/>
              <a:t>主存</a:t>
            </a:r>
          </a:p>
          <a:p>
            <a:pPr eaLnBrk="1" hangingPunct="1"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 dirty="0"/>
              <a:t>5) </a:t>
            </a:r>
            <a:r>
              <a:rPr lang="zh-CN" altLang="en-GB" sz="2000" dirty="0"/>
              <a:t>高速缓存</a:t>
            </a:r>
            <a:r>
              <a:rPr lang="en-GB" altLang="zh-CN" sz="2000" dirty="0"/>
              <a:t>/</a:t>
            </a:r>
            <a:r>
              <a:rPr lang="zh-CN" altLang="en-GB" sz="2000" dirty="0"/>
              <a:t>主存返回所请求的数据字给处理器</a:t>
            </a:r>
            <a:endParaRPr lang="en-GB" altLang="zh-CN" sz="2000" dirty="0"/>
          </a:p>
        </p:txBody>
      </p:sp>
      <p:sp>
        <p:nvSpPr>
          <p:cNvPr id="63493" name="Rectangle 10">
            <a:extLst>
              <a:ext uri="{FF2B5EF4-FFF2-40B4-BE49-F238E27FC236}">
                <a16:creationId xmlns:a16="http://schemas.microsoft.com/office/drawing/2014/main" id="{46DFD04C-75E4-4FD8-AF11-3EAD88294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4756" y="1658937"/>
            <a:ext cx="1066800" cy="1236662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MMU</a:t>
            </a:r>
          </a:p>
        </p:txBody>
      </p:sp>
      <p:sp>
        <p:nvSpPr>
          <p:cNvPr id="9233" name="Rectangle 17">
            <a:extLst>
              <a:ext uri="{FF2B5EF4-FFF2-40B4-BE49-F238E27FC236}">
                <a16:creationId xmlns:a16="http://schemas.microsoft.com/office/drawing/2014/main" id="{3023745F-D3DB-459F-AB68-BEBD06FD2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968" y="1373187"/>
            <a:ext cx="914400" cy="2284412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高速缓</a:t>
            </a:r>
          </a:p>
          <a:p>
            <a:pPr>
              <a:defRPr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50D49BC1-9E5A-4CB8-B595-F056A034B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559" y="2480037"/>
            <a:ext cx="423171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</a:t>
            </a:r>
          </a:p>
        </p:txBody>
      </p:sp>
      <p:sp>
        <p:nvSpPr>
          <p:cNvPr id="9248" name="Text Box 32">
            <a:extLst>
              <a:ext uri="{FF2B5EF4-FFF2-40B4-BE49-F238E27FC236}">
                <a16:creationId xmlns:a16="http://schemas.microsoft.com/office/drawing/2014/main" id="{F2336544-6082-4350-8C0E-C081645DD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3254" y="3429362"/>
            <a:ext cx="540830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40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450DFCA-7BCD-48D4-8BAF-F133D4604B6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71556" y="2733674"/>
            <a:ext cx="1522412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498" name="Rectangle 10">
            <a:extLst>
              <a:ext uri="{FF2B5EF4-FFF2-40B4-BE49-F238E27FC236}">
                <a16:creationId xmlns:a16="http://schemas.microsoft.com/office/drawing/2014/main" id="{0650B239-EE72-453D-86BB-6EBB8F5B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6356" y="2011362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>
                <a:latin typeface="微软雅黑" panose="020B0503020204020204" pitchFamily="34" charset="-122"/>
                <a:ea typeface="微软雅黑" panose="020B0503020204020204" pitchFamily="34" charset="-122"/>
              </a:rPr>
              <a:t>处理器</a:t>
            </a:r>
          </a:p>
        </p:txBody>
      </p:sp>
      <p:cxnSp>
        <p:nvCxnSpPr>
          <p:cNvPr id="63499" name="Straight Arrow Connector 37">
            <a:extLst>
              <a:ext uri="{FF2B5EF4-FFF2-40B4-BE49-F238E27FC236}">
                <a16:creationId xmlns:a16="http://schemas.microsoft.com/office/drawing/2014/main" id="{41806FD5-5551-4FF6-AB25-8473DF006EF4}"/>
              </a:ext>
            </a:extLst>
          </p:cNvPr>
          <p:cNvCxnSpPr>
            <a:cxnSpLocks noChangeShapeType="1"/>
            <a:stCxn id="63498" idx="3"/>
          </p:cNvCxnSpPr>
          <p:nvPr/>
        </p:nvCxnSpPr>
        <p:spPr bwMode="auto">
          <a:xfrm flipV="1">
            <a:off x="4433156" y="2273300"/>
            <a:ext cx="1370012" cy="47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0" name="Text Box 9">
            <a:extLst>
              <a:ext uri="{FF2B5EF4-FFF2-40B4-BE49-F238E27FC236}">
                <a16:creationId xmlns:a16="http://schemas.microsoft.com/office/drawing/2014/main" id="{9A74B05C-1199-42A4-85FB-52AADD958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6804" y="2005375"/>
            <a:ext cx="43445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VA</a:t>
            </a:r>
          </a:p>
        </p:txBody>
      </p:sp>
      <p:sp>
        <p:nvSpPr>
          <p:cNvPr id="63501" name="TextBox 44">
            <a:extLst>
              <a:ext uri="{FF2B5EF4-FFF2-40B4-BE49-F238E27FC236}">
                <a16:creationId xmlns:a16="http://schemas.microsoft.com/office/drawing/2014/main" id="{1A625B9C-6B59-4F69-8658-FEBE0B33A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851" y="1425575"/>
            <a:ext cx="12025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</a:p>
        </p:txBody>
      </p:sp>
      <p:sp>
        <p:nvSpPr>
          <p:cNvPr id="43" name="Text Box 9">
            <a:extLst>
              <a:ext uri="{FF2B5EF4-FFF2-40B4-BE49-F238E27FC236}">
                <a16:creationId xmlns:a16="http://schemas.microsoft.com/office/drawing/2014/main" id="{75E99F37-422A-4AA7-9E08-574B4EEC3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358" y="1565637"/>
            <a:ext cx="652399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PTEA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157BDD1-E859-435C-9B73-13401D1F7CF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71556" y="1819274"/>
            <a:ext cx="1522412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 Box 9">
            <a:extLst>
              <a:ext uri="{FF2B5EF4-FFF2-40B4-BE49-F238E27FC236}">
                <a16:creationId xmlns:a16="http://schemas.microsoft.com/office/drawing/2014/main" id="{7FD68BE8-4D2F-460A-B1D7-C7582B2A9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967" y="1870437"/>
            <a:ext cx="515182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PTE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9CEE90C-7B56-4309-9967-4E527680EFF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871556" y="2124074"/>
            <a:ext cx="1522412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hape 49">
            <a:extLst>
              <a:ext uri="{FF2B5EF4-FFF2-40B4-BE49-F238E27FC236}">
                <a16:creationId xmlns:a16="http://schemas.microsoft.com/office/drawing/2014/main" id="{373A5E45-BC85-4A85-85C5-799C47E7730B}"/>
              </a:ext>
            </a:extLst>
          </p:cNvPr>
          <p:cNvCxnSpPr>
            <a:cxnSpLocks noChangeShapeType="1"/>
            <a:endCxn id="63498" idx="2"/>
          </p:cNvCxnSpPr>
          <p:nvPr/>
        </p:nvCxnSpPr>
        <p:spPr bwMode="auto">
          <a:xfrm rot="10800000">
            <a:off x="3899756" y="2544763"/>
            <a:ext cx="4494212" cy="884237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Oval 4">
            <a:extLst>
              <a:ext uri="{FF2B5EF4-FFF2-40B4-BE49-F238E27FC236}">
                <a16:creationId xmlns:a16="http://schemas.microsoft.com/office/drawing/2014/main" id="{7F98669A-0DBF-4DCA-801B-ECAD7A27D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7507" y="177164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en-GB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52" name="Oval 18">
            <a:extLst>
              <a:ext uri="{FF2B5EF4-FFF2-40B4-BE49-F238E27FC236}">
                <a16:creationId xmlns:a16="http://schemas.microsoft.com/office/drawing/2014/main" id="{EB797182-7123-46D9-9162-7234C4065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032" y="1319213"/>
            <a:ext cx="274637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en-GB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3" name="Oval 19">
            <a:extLst>
              <a:ext uri="{FF2B5EF4-FFF2-40B4-BE49-F238E27FC236}">
                <a16:creationId xmlns:a16="http://schemas.microsoft.com/office/drawing/2014/main" id="{44AC7110-7E50-4A2F-882E-1D21196E2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032" y="2173288"/>
            <a:ext cx="274637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en-GB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54" name="Oval 20">
            <a:extLst>
              <a:ext uri="{FF2B5EF4-FFF2-40B4-BE49-F238E27FC236}">
                <a16:creationId xmlns:a16="http://schemas.microsoft.com/office/drawing/2014/main" id="{92129FB3-0873-46C0-900B-C045B07F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032" y="280034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en-GB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6" name="Oval 21">
            <a:extLst>
              <a:ext uri="{FF2B5EF4-FFF2-40B4-BE49-F238E27FC236}">
                <a16:creationId xmlns:a16="http://schemas.microsoft.com/office/drawing/2014/main" id="{150A1DAE-F7D1-4355-8628-C6EF16894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907" y="371474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en-GB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25" name="圆角矩形 121">
            <a:extLst>
              <a:ext uri="{FF2B5EF4-FFF2-40B4-BE49-F238E27FC236}">
                <a16:creationId xmlns:a16="http://schemas.microsoft.com/office/drawing/2014/main" id="{4D4BA748-7320-46F9-A054-ABEE4261F1C8}"/>
              </a:ext>
            </a:extLst>
          </p:cNvPr>
          <p:cNvSpPr/>
          <p:nvPr/>
        </p:nvSpPr>
        <p:spPr bwMode="auto">
          <a:xfrm>
            <a:off x="-182651" y="316050"/>
            <a:ext cx="383793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22C162E0-8CF7-43F0-8A04-A7375EDA1EDC}"/>
              </a:ext>
            </a:extLst>
          </p:cNvPr>
          <p:cNvSpPr txBox="1">
            <a:spLocks/>
          </p:cNvSpPr>
          <p:nvPr/>
        </p:nvSpPr>
        <p:spPr bwMode="auto">
          <a:xfrm>
            <a:off x="335827" y="319412"/>
            <a:ext cx="3264623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地址翻译：页面命中</a:t>
            </a:r>
          </a:p>
        </p:txBody>
      </p:sp>
      <p:sp>
        <p:nvSpPr>
          <p:cNvPr id="27" name="Rectangle 72">
            <a:extLst>
              <a:ext uri="{FF2B5EF4-FFF2-40B4-BE49-F238E27FC236}">
                <a16:creationId xmlns:a16="http://schemas.microsoft.com/office/drawing/2014/main" id="{63B06A0A-7E68-4DAE-A8FD-83A442C02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112" y="172503"/>
            <a:ext cx="6869113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6B0874"/>
                </a:solidFill>
              </a:rPr>
              <a:t>VA</a:t>
            </a:r>
            <a:r>
              <a:rPr lang="en-US" altLang="zh-CN" sz="1800" dirty="0"/>
              <a:t>: virtual address</a:t>
            </a:r>
            <a:r>
              <a:rPr lang="zh-CN" altLang="en-US" sz="1800" dirty="0"/>
              <a:t>虚拟地址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rgbClr val="6B0874"/>
                </a:solidFill>
              </a:rPr>
              <a:t>PA</a:t>
            </a:r>
            <a:r>
              <a:rPr lang="en-US" altLang="zh-CN" sz="1800" dirty="0"/>
              <a:t>: physical address</a:t>
            </a:r>
            <a:r>
              <a:rPr lang="zh-CN" altLang="en-US" sz="1800" dirty="0"/>
              <a:t>物理地址</a:t>
            </a:r>
            <a:r>
              <a:rPr lang="en-US" altLang="zh-CN" sz="1800" dirty="0"/>
              <a:t>,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err="1">
                <a:solidFill>
                  <a:srgbClr val="6B0874"/>
                </a:solidFill>
              </a:rPr>
              <a:t>PTE</a:t>
            </a:r>
            <a:r>
              <a:rPr lang="en-US" altLang="zh-CN" sz="1800" dirty="0" err="1"/>
              <a:t>:page</a:t>
            </a:r>
            <a:r>
              <a:rPr lang="en-US" altLang="zh-CN" sz="1800" dirty="0"/>
              <a:t> table entry</a:t>
            </a:r>
            <a:r>
              <a:rPr lang="zh-CN" altLang="en-US" sz="1800" dirty="0"/>
              <a:t>页表条目</a:t>
            </a:r>
            <a:r>
              <a:rPr lang="en-US" altLang="zh-CN" sz="1800" dirty="0"/>
              <a:t>,  </a:t>
            </a:r>
            <a:r>
              <a:rPr lang="en-US" altLang="zh-CN" sz="1800" dirty="0">
                <a:solidFill>
                  <a:srgbClr val="6B0874"/>
                </a:solidFill>
              </a:rPr>
              <a:t>PTEA</a:t>
            </a:r>
            <a:r>
              <a:rPr lang="en-US" altLang="zh-CN" sz="1800" dirty="0"/>
              <a:t> = PTE address</a:t>
            </a:r>
            <a:r>
              <a:rPr lang="zh-CN" altLang="en-US" sz="1800" dirty="0"/>
              <a:t>页表条目地址</a:t>
            </a:r>
          </a:p>
        </p:txBody>
      </p:sp>
      <p:sp>
        <p:nvSpPr>
          <p:cNvPr id="28" name="灯片编号占位符 15">
            <a:extLst>
              <a:ext uri="{FF2B5EF4-FFF2-40B4-BE49-F238E27FC236}">
                <a16:creationId xmlns:a16="http://schemas.microsoft.com/office/drawing/2014/main" id="{D0D62FF4-16B0-46B5-95F4-989059B3C4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3" grpId="0"/>
      <p:bldP spid="47" grpId="0"/>
      <p:bldP spid="52" grpId="0" animBg="1"/>
      <p:bldP spid="53" grpId="0" animBg="1"/>
      <p:bldP spid="54" grpId="0" animBg="1"/>
      <p:bldP spid="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924944"/>
            <a:ext cx="121920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回顾和补充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896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4863881-7A2A-40E9-98DD-16E289925365}"/>
              </a:ext>
            </a:extLst>
          </p:cNvPr>
          <p:cNvSpPr/>
          <p:nvPr/>
        </p:nvSpPr>
        <p:spPr bwMode="auto">
          <a:xfrm>
            <a:off x="2133601" y="1281557"/>
            <a:ext cx="3749675" cy="16779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AF9FFE91-83B9-4F02-9E6C-6A72AC9C1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9871" y="3106067"/>
            <a:ext cx="8259763" cy="2362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 dirty="0"/>
              <a:t>1) </a:t>
            </a:r>
            <a:r>
              <a:rPr lang="zh-CN" altLang="en-GB" sz="2000" dirty="0"/>
              <a:t>处理器将虚拟地址发送给 </a:t>
            </a:r>
            <a:r>
              <a:rPr lang="en-GB" altLang="zh-CN" sz="2000" dirty="0"/>
              <a:t>MMU </a:t>
            </a:r>
          </a:p>
          <a:p>
            <a:pPr eaLnBrk="1" hangingPunct="1">
              <a:lnSpc>
                <a:spcPct val="150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 dirty="0"/>
              <a:t>2-3) MMU </a:t>
            </a:r>
            <a:r>
              <a:rPr lang="zh-CN" altLang="en-GB" sz="2000" dirty="0"/>
              <a:t>使用内存中的页表生成</a:t>
            </a:r>
            <a:r>
              <a:rPr lang="en-GB" altLang="zh-CN" sz="2000" dirty="0"/>
              <a:t>PTE</a:t>
            </a:r>
            <a:r>
              <a:rPr lang="zh-CN" altLang="en-GB" sz="2000" dirty="0"/>
              <a:t>地址</a:t>
            </a:r>
            <a:endParaRPr lang="en-GB" altLang="zh-CN" sz="2000" dirty="0"/>
          </a:p>
          <a:p>
            <a:pPr eaLnBrk="1" hangingPunct="1">
              <a:lnSpc>
                <a:spcPct val="150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 dirty="0"/>
              <a:t>4) </a:t>
            </a:r>
            <a:r>
              <a:rPr lang="zh-CN" altLang="en-GB" sz="2000" dirty="0"/>
              <a:t>有效位为零</a:t>
            </a:r>
            <a:r>
              <a:rPr lang="en-GB" altLang="zh-CN" sz="2000" dirty="0"/>
              <a:t>, </a:t>
            </a:r>
            <a:r>
              <a:rPr lang="zh-CN" altLang="en-GB" sz="2000" dirty="0"/>
              <a:t>因此 </a:t>
            </a:r>
            <a:r>
              <a:rPr lang="en-GB" altLang="zh-CN" sz="2000" dirty="0"/>
              <a:t>MMU </a:t>
            </a:r>
            <a:r>
              <a:rPr lang="zh-CN" altLang="en-GB" sz="2000" dirty="0"/>
              <a:t>触发缺页异常</a:t>
            </a:r>
          </a:p>
          <a:p>
            <a:pPr eaLnBrk="1" hangingPunct="1">
              <a:lnSpc>
                <a:spcPct val="150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 dirty="0"/>
              <a:t>5) </a:t>
            </a:r>
            <a:r>
              <a:rPr lang="zh-CN" altLang="en-GB" sz="2000" dirty="0"/>
              <a:t>缺页处理程序确定物理内存中牺牲页 </a:t>
            </a:r>
            <a:r>
              <a:rPr lang="en-GB" altLang="zh-CN" sz="2000" dirty="0"/>
              <a:t>(</a:t>
            </a:r>
            <a:r>
              <a:rPr lang="zh-CN" altLang="en-GB" sz="2000" dirty="0"/>
              <a:t>若页面被修改，则换出到磁盘</a:t>
            </a:r>
            <a:r>
              <a:rPr lang="en-GB" altLang="zh-CN" sz="2000" dirty="0"/>
              <a:t>)</a:t>
            </a:r>
          </a:p>
          <a:p>
            <a:pPr eaLnBrk="1" hangingPunct="1">
              <a:lnSpc>
                <a:spcPct val="150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 dirty="0"/>
              <a:t>6) </a:t>
            </a:r>
            <a:r>
              <a:rPr lang="zh-CN" altLang="en-GB" sz="2000" dirty="0"/>
              <a:t>缺页处理程序调入新的页面，并更新内存中的</a:t>
            </a:r>
            <a:r>
              <a:rPr lang="en-GB" altLang="zh-CN" sz="2000" dirty="0"/>
              <a:t>PTE</a:t>
            </a:r>
          </a:p>
          <a:p>
            <a:pPr eaLnBrk="1" hangingPunct="1">
              <a:lnSpc>
                <a:spcPct val="150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 dirty="0"/>
              <a:t>7) </a:t>
            </a:r>
            <a:r>
              <a:rPr lang="zh-CN" altLang="en-GB" sz="2000" dirty="0"/>
              <a:t>缺页处理程序返回到原来进程，再次执行缺页的指令</a:t>
            </a:r>
          </a:p>
        </p:txBody>
      </p:sp>
      <p:sp>
        <p:nvSpPr>
          <p:cNvPr id="65541" name="Rectangle 10">
            <a:extLst>
              <a:ext uri="{FF2B5EF4-FFF2-40B4-BE49-F238E27FC236}">
                <a16:creationId xmlns:a16="http://schemas.microsoft.com/office/drawing/2014/main" id="{4AFA3C21-58F4-4527-9F7F-119CE841B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288" y="1518093"/>
            <a:ext cx="1066800" cy="123825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MMU</a:t>
            </a:r>
          </a:p>
        </p:txBody>
      </p:sp>
      <p:sp>
        <p:nvSpPr>
          <p:cNvPr id="65542" name="Rectangle 17">
            <a:extLst>
              <a:ext uri="{FF2B5EF4-FFF2-40B4-BE49-F238E27FC236}">
                <a16:creationId xmlns:a16="http://schemas.microsoft.com/office/drawing/2014/main" id="{927B3DE1-3DC3-4EFC-A9F3-A160CC3ED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0" y="1233932"/>
            <a:ext cx="914400" cy="192563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高速缓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主存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543" name="Rectangle 10">
            <a:extLst>
              <a:ext uri="{FF2B5EF4-FFF2-40B4-BE49-F238E27FC236}">
                <a16:creationId xmlns:a16="http://schemas.microsoft.com/office/drawing/2014/main" id="{69CC97B8-26FA-460B-922D-58F4C27DB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888" y="187051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>
                <a:latin typeface="微软雅黑" panose="020B0503020204020204" pitchFamily="34" charset="-122"/>
                <a:ea typeface="微软雅黑" panose="020B0503020204020204" pitchFamily="34" charset="-122"/>
              </a:rPr>
              <a:t>处理器</a:t>
            </a:r>
          </a:p>
        </p:txBody>
      </p:sp>
      <p:cxnSp>
        <p:nvCxnSpPr>
          <p:cNvPr id="65544" name="Straight Arrow Connector 37">
            <a:extLst>
              <a:ext uri="{FF2B5EF4-FFF2-40B4-BE49-F238E27FC236}">
                <a16:creationId xmlns:a16="http://schemas.microsoft.com/office/drawing/2014/main" id="{B617D487-254D-42EB-BB5A-CBF14685FD7A}"/>
              </a:ext>
            </a:extLst>
          </p:cNvPr>
          <p:cNvCxnSpPr>
            <a:cxnSpLocks noChangeShapeType="1"/>
            <a:stCxn id="65543" idx="3"/>
          </p:cNvCxnSpPr>
          <p:nvPr/>
        </p:nvCxnSpPr>
        <p:spPr bwMode="auto">
          <a:xfrm flipV="1">
            <a:off x="3341688" y="2132456"/>
            <a:ext cx="1370012" cy="47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45" name="Text Box 9">
            <a:extLst>
              <a:ext uri="{FF2B5EF4-FFF2-40B4-BE49-F238E27FC236}">
                <a16:creationId xmlns:a16="http://schemas.microsoft.com/office/drawing/2014/main" id="{0F883C10-CDA4-407D-8887-42E4F8DCA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4541" y="1874850"/>
            <a:ext cx="43445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VA</a:t>
            </a:r>
          </a:p>
        </p:txBody>
      </p:sp>
      <p:sp>
        <p:nvSpPr>
          <p:cNvPr id="65546" name="TextBox 44">
            <a:extLst>
              <a:ext uri="{FF2B5EF4-FFF2-40B4-BE49-F238E27FC236}">
                <a16:creationId xmlns:a16="http://schemas.microsoft.com/office/drawing/2014/main" id="{D7AF48BA-BEE3-429F-A6E4-AA9E9FCA8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796" y="1286319"/>
            <a:ext cx="12025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</a:p>
        </p:txBody>
      </p:sp>
      <p:sp>
        <p:nvSpPr>
          <p:cNvPr id="65547" name="Text Box 9">
            <a:extLst>
              <a:ext uri="{FF2B5EF4-FFF2-40B4-BE49-F238E27FC236}">
                <a16:creationId xmlns:a16="http://schemas.microsoft.com/office/drawing/2014/main" id="{F6F85191-6E57-42E8-BCD2-906A5AC29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683" y="1439081"/>
            <a:ext cx="652399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PTEA</a:t>
            </a:r>
          </a:p>
        </p:txBody>
      </p:sp>
      <p:cxnSp>
        <p:nvCxnSpPr>
          <p:cNvPr id="65548" name="Straight Arrow Connector 45">
            <a:extLst>
              <a:ext uri="{FF2B5EF4-FFF2-40B4-BE49-F238E27FC236}">
                <a16:creationId xmlns:a16="http://schemas.microsoft.com/office/drawing/2014/main" id="{E91B68EF-408E-4896-9E64-6EA7A93312E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80088" y="1692718"/>
            <a:ext cx="15224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49" name="Text Box 9">
            <a:extLst>
              <a:ext uri="{FF2B5EF4-FFF2-40B4-BE49-F238E27FC236}">
                <a16:creationId xmlns:a16="http://schemas.microsoft.com/office/drawing/2014/main" id="{D849CE63-CD89-4DB6-8769-EEFE3920C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4498" y="1880406"/>
            <a:ext cx="515182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PTE</a:t>
            </a:r>
          </a:p>
        </p:txBody>
      </p:sp>
      <p:cxnSp>
        <p:nvCxnSpPr>
          <p:cNvPr id="65550" name="Straight Arrow Connector 47">
            <a:extLst>
              <a:ext uri="{FF2B5EF4-FFF2-40B4-BE49-F238E27FC236}">
                <a16:creationId xmlns:a16="http://schemas.microsoft.com/office/drawing/2014/main" id="{2A6D7A2F-D002-4C64-9605-46CB72B3648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780088" y="2149918"/>
            <a:ext cx="15224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Oval 4">
            <a:extLst>
              <a:ext uri="{FF2B5EF4-FFF2-40B4-BE49-F238E27FC236}">
                <a16:creationId xmlns:a16="http://schemas.microsoft.com/office/drawing/2014/main" id="{9FF98AE7-E20B-4491-890D-AC051BF7D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450" y="163874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en-GB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52" name="Oval 18">
            <a:extLst>
              <a:ext uri="{FF2B5EF4-FFF2-40B4-BE49-F238E27FC236}">
                <a16:creationId xmlns:a16="http://schemas.microsoft.com/office/drawing/2014/main" id="{3D76200D-D1CA-4C4A-9802-75EBDCB11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4" y="1191068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en-GB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3" name="Oval 19">
            <a:extLst>
              <a:ext uri="{FF2B5EF4-FFF2-40B4-BE49-F238E27FC236}">
                <a16:creationId xmlns:a16="http://schemas.microsoft.com/office/drawing/2014/main" id="{71182EF0-C0C3-469C-96F6-3F1DC877F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4" y="2199132"/>
            <a:ext cx="274637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en-GB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54" name="Oval 20">
            <a:extLst>
              <a:ext uri="{FF2B5EF4-FFF2-40B4-BE49-F238E27FC236}">
                <a16:creationId xmlns:a16="http://schemas.microsoft.com/office/drawing/2014/main" id="{C3F03F1D-BA59-49A3-8F6F-C9B8761D4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064" y="598932"/>
            <a:ext cx="274637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en-GB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6" name="Oval 21">
            <a:extLst>
              <a:ext uri="{FF2B5EF4-FFF2-40B4-BE49-F238E27FC236}">
                <a16:creationId xmlns:a16="http://schemas.microsoft.com/office/drawing/2014/main" id="{47AD7BC0-0CF3-4802-8F8B-CACFDBBE6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6964" y="1745107"/>
            <a:ext cx="274637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en-GB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65556" name="Rectangle 17">
            <a:extLst>
              <a:ext uri="{FF2B5EF4-FFF2-40B4-BE49-F238E27FC236}">
                <a16:creationId xmlns:a16="http://schemas.microsoft.com/office/drawing/2014/main" id="{4C193D12-339E-4D99-A28D-953F9A830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1237107"/>
            <a:ext cx="914400" cy="1927225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55C67E4F-EFDB-4F6F-867B-9339EDEA1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5038" y="263968"/>
            <a:ext cx="2527300" cy="5334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>
                <a:latin typeface="微软雅黑" panose="020B0503020204020204" pitchFamily="34" charset="-122"/>
                <a:ea typeface="微软雅黑" panose="020B0503020204020204" pitchFamily="34" charset="-122"/>
              </a:rPr>
              <a:t>缺页异常处理程序</a:t>
            </a:r>
          </a:p>
        </p:txBody>
      </p:sp>
      <p:cxnSp>
        <p:nvCxnSpPr>
          <p:cNvPr id="27" name="Shape 26">
            <a:extLst>
              <a:ext uri="{FF2B5EF4-FFF2-40B4-BE49-F238E27FC236}">
                <a16:creationId xmlns:a16="http://schemas.microsoft.com/office/drawing/2014/main" id="{EDC5A384-87E8-486D-B120-01EAF483B14E}"/>
              </a:ext>
            </a:extLst>
          </p:cNvPr>
          <p:cNvCxnSpPr>
            <a:cxnSpLocks noChangeShapeType="1"/>
            <a:stCxn id="65541" idx="0"/>
            <a:endCxn id="25" idx="1"/>
          </p:cNvCxnSpPr>
          <p:nvPr/>
        </p:nvCxnSpPr>
        <p:spPr bwMode="auto">
          <a:xfrm rot="5400000" flipH="1" flipV="1">
            <a:off x="5772151" y="5206"/>
            <a:ext cx="987425" cy="2038350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A185D3-AAED-4216-A172-626A2D1B8B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31188" y="1678432"/>
            <a:ext cx="1217612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CEDB6C-2D93-4493-846D-05544576F57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8231188" y="2624582"/>
            <a:ext cx="1217612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Down Arrow 33">
            <a:extLst>
              <a:ext uri="{FF2B5EF4-FFF2-40B4-BE49-F238E27FC236}">
                <a16:creationId xmlns:a16="http://schemas.microsoft.com/office/drawing/2014/main" id="{446479EA-F669-4BCD-8D28-247BC830F3D1}"/>
              </a:ext>
            </a:extLst>
          </p:cNvPr>
          <p:cNvSpPr/>
          <p:nvPr/>
        </p:nvSpPr>
        <p:spPr bwMode="auto">
          <a:xfrm>
            <a:off x="8610600" y="797368"/>
            <a:ext cx="457200" cy="628650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9">
            <a:extLst>
              <a:ext uri="{FF2B5EF4-FFF2-40B4-BE49-F238E27FC236}">
                <a16:creationId xmlns:a16="http://schemas.microsoft.com/office/drawing/2014/main" id="{8E16F410-20EA-4161-9903-A7872AC87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6318" y="1397806"/>
            <a:ext cx="720367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400">
                <a:latin typeface="微软雅黑" panose="020B0503020204020204" pitchFamily="34" charset="-122"/>
                <a:ea typeface="微软雅黑" panose="020B0503020204020204" pitchFamily="34" charset="-122"/>
              </a:rPr>
              <a:t>牺牲页</a:t>
            </a:r>
          </a:p>
        </p:txBody>
      </p:sp>
      <p:sp>
        <p:nvSpPr>
          <p:cNvPr id="36" name="Text Box 9">
            <a:extLst>
              <a:ext uri="{FF2B5EF4-FFF2-40B4-BE49-F238E27FC236}">
                <a16:creationId xmlns:a16="http://schemas.microsoft.com/office/drawing/2014/main" id="{167624DF-6C0F-4BEB-971D-1B5AD7935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0373" y="2347131"/>
            <a:ext cx="540830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新页</a:t>
            </a:r>
          </a:p>
        </p:txBody>
      </p:sp>
      <p:sp>
        <p:nvSpPr>
          <p:cNvPr id="39" name="Text Box 9">
            <a:extLst>
              <a:ext uri="{FF2B5EF4-FFF2-40B4-BE49-F238E27FC236}">
                <a16:creationId xmlns:a16="http://schemas.microsoft.com/office/drawing/2014/main" id="{57D0D279-FC79-41DB-B791-7C53F3313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4811" y="224644"/>
            <a:ext cx="540830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400"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D2CF132F-5367-44FB-938D-0CDF4D56C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9664" y="2707132"/>
            <a:ext cx="274637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en-GB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</p:txBody>
      </p:sp>
      <p:sp>
        <p:nvSpPr>
          <p:cNvPr id="49" name="Oval 21">
            <a:extLst>
              <a:ext uri="{FF2B5EF4-FFF2-40B4-BE49-F238E27FC236}">
                <a16:creationId xmlns:a16="http://schemas.microsoft.com/office/drawing/2014/main" id="{722768E8-F35E-47CD-8323-611EB809B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450" y="221818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en-GB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</p:txBody>
      </p:sp>
      <p:sp>
        <p:nvSpPr>
          <p:cNvPr id="32" name="圆角矩形 121">
            <a:extLst>
              <a:ext uri="{FF2B5EF4-FFF2-40B4-BE49-F238E27FC236}">
                <a16:creationId xmlns:a16="http://schemas.microsoft.com/office/drawing/2014/main" id="{9EEAC0C9-74E6-4B2C-BDD7-B0CB04ACC53F}"/>
              </a:ext>
            </a:extLst>
          </p:cNvPr>
          <p:cNvSpPr/>
          <p:nvPr/>
        </p:nvSpPr>
        <p:spPr bwMode="auto">
          <a:xfrm>
            <a:off x="-182651" y="316050"/>
            <a:ext cx="383793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3" name="标题 1">
            <a:extLst>
              <a:ext uri="{FF2B5EF4-FFF2-40B4-BE49-F238E27FC236}">
                <a16:creationId xmlns:a16="http://schemas.microsoft.com/office/drawing/2014/main" id="{AC51CE1C-BEE4-47BD-879F-8FF3E67BCD39}"/>
              </a:ext>
            </a:extLst>
          </p:cNvPr>
          <p:cNvSpPr txBox="1">
            <a:spLocks/>
          </p:cNvSpPr>
          <p:nvPr/>
        </p:nvSpPr>
        <p:spPr bwMode="auto">
          <a:xfrm>
            <a:off x="335827" y="319412"/>
            <a:ext cx="3264623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地址翻译：缺页异常</a:t>
            </a:r>
          </a:p>
        </p:txBody>
      </p:sp>
      <p:sp>
        <p:nvSpPr>
          <p:cNvPr id="37" name="灯片编号占位符 15">
            <a:extLst>
              <a:ext uri="{FF2B5EF4-FFF2-40B4-BE49-F238E27FC236}">
                <a16:creationId xmlns:a16="http://schemas.microsoft.com/office/drawing/2014/main" id="{449DA7E0-5CF1-44BE-AA79-1AD0B5663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25" grpId="0" animBg="1"/>
      <p:bldP spid="34" grpId="0" animBg="1"/>
      <p:bldP spid="35" grpId="0"/>
      <p:bldP spid="36" grpId="0"/>
      <p:bldP spid="39" grpId="0"/>
      <p:bldP spid="42" grpId="0" animBg="1"/>
      <p:bldP spid="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D752C06-3C93-491E-B823-00A42A0BE17D}"/>
              </a:ext>
            </a:extLst>
          </p:cNvPr>
          <p:cNvGrpSpPr/>
          <p:nvPr/>
        </p:nvGrpSpPr>
        <p:grpSpPr>
          <a:xfrm>
            <a:off x="767408" y="476672"/>
            <a:ext cx="10746684" cy="4788532"/>
            <a:chOff x="2243572" y="1024994"/>
            <a:chExt cx="7669297" cy="3417303"/>
          </a:xfrm>
        </p:grpSpPr>
        <p:sp>
          <p:nvSpPr>
            <p:cNvPr id="571471" name="Rectangle 79">
              <a:extLst>
                <a:ext uri="{FF2B5EF4-FFF2-40B4-BE49-F238E27FC236}">
                  <a16:creationId xmlns:a16="http://schemas.microsoft.com/office/drawing/2014/main" id="{089CD16B-4904-4E2E-80CD-BFD00C897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758" y="1484783"/>
              <a:ext cx="3646487" cy="2438400"/>
            </a:xfrm>
            <a:prstGeom prst="rect">
              <a:avLst/>
            </a:prstGeom>
            <a:solidFill>
              <a:srgbClr val="EBEBEB"/>
            </a:solidFill>
            <a:ln w="12700" cap="flat" cmpd="sng" algn="ctr">
              <a:noFill/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1458" name="Rectangle 66">
              <a:extLst>
                <a:ext uri="{FF2B5EF4-FFF2-40B4-BE49-F238E27FC236}">
                  <a16:creationId xmlns:a16="http://schemas.microsoft.com/office/drawing/2014/main" id="{682DC8CE-58FA-49EA-B3CA-66362F87E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437" y="2673821"/>
              <a:ext cx="399341" cy="2605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defRPr/>
              </a:pPr>
              <a:r>
                <a:rPr 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VA</a:t>
              </a:r>
            </a:p>
          </p:txBody>
        </p:sp>
        <p:sp>
          <p:nvSpPr>
            <p:cNvPr id="571459" name="Rectangle 67">
              <a:extLst>
                <a:ext uri="{FF2B5EF4-FFF2-40B4-BE49-F238E27FC236}">
                  <a16:creationId xmlns:a16="http://schemas.microsoft.com/office/drawing/2014/main" id="{4222AFBA-83D2-4E9E-B9FC-6A0681C75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3370" y="2445221"/>
              <a:ext cx="1230313" cy="457200"/>
            </a:xfrm>
            <a:prstGeom prst="rect">
              <a:avLst/>
            </a:prstGeom>
            <a:solidFill>
              <a:srgbClr val="F6D2D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</a:p>
          </p:txBody>
        </p:sp>
        <p:sp>
          <p:nvSpPr>
            <p:cNvPr id="571460" name="Rectangle 68">
              <a:extLst>
                <a:ext uri="{FF2B5EF4-FFF2-40B4-BE49-F238E27FC236}">
                  <a16:creationId xmlns:a16="http://schemas.microsoft.com/office/drawing/2014/main" id="{575A237C-BD1E-4B81-BC26-738AFBE4B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744" y="1683221"/>
              <a:ext cx="1022350" cy="2119312"/>
            </a:xfrm>
            <a:prstGeom prst="rect">
              <a:avLst/>
            </a:prstGeom>
            <a:solidFill>
              <a:srgbClr val="DBF2D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MMU</a:t>
              </a:r>
            </a:p>
          </p:txBody>
        </p:sp>
        <p:sp>
          <p:nvSpPr>
            <p:cNvPr id="571461" name="Rectangle 69">
              <a:extLst>
                <a:ext uri="{FF2B5EF4-FFF2-40B4-BE49-F238E27FC236}">
                  <a16:creationId xmlns:a16="http://schemas.microsoft.com/office/drawing/2014/main" id="{75D25186-4C56-45DE-A667-855E38EF2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970" y="1683221"/>
              <a:ext cx="925513" cy="2119312"/>
            </a:xfrm>
            <a:prstGeom prst="rect">
              <a:avLst/>
            </a:prstGeom>
            <a:solidFill>
              <a:srgbClr val="F5F5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1462" name="Line 70">
              <a:extLst>
                <a:ext uri="{FF2B5EF4-FFF2-40B4-BE49-F238E27FC236}">
                  <a16:creationId xmlns:a16="http://schemas.microsoft.com/office/drawing/2014/main" id="{F66DB9CB-556C-4C2D-A5D4-D42609CAC3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3682" y="2673821"/>
              <a:ext cx="1001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1463" name="Line 71">
              <a:extLst>
                <a:ext uri="{FF2B5EF4-FFF2-40B4-BE49-F238E27FC236}">
                  <a16:creationId xmlns:a16="http://schemas.microsoft.com/office/drawing/2014/main" id="{6906E8BC-82D3-4E00-B493-D5C79A8CBC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92969" y="2902421"/>
              <a:ext cx="0" cy="1249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1464" name="Rectangle 72">
              <a:extLst>
                <a:ext uri="{FF2B5EF4-FFF2-40B4-BE49-F238E27FC236}">
                  <a16:creationId xmlns:a16="http://schemas.microsoft.com/office/drawing/2014/main" id="{435B83AD-83F3-4F71-8E32-87EAEFA9C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3407" y="2184871"/>
              <a:ext cx="627864" cy="2605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defRPr/>
              </a:pPr>
              <a:r>
                <a:rPr 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PTEA</a:t>
              </a:r>
            </a:p>
          </p:txBody>
        </p:sp>
        <p:sp>
          <p:nvSpPr>
            <p:cNvPr id="571465" name="Text Box 73">
              <a:extLst>
                <a:ext uri="{FF2B5EF4-FFF2-40B4-BE49-F238E27FC236}">
                  <a16:creationId xmlns:a16="http://schemas.microsoft.com/office/drawing/2014/main" id="{02C6AAD4-E308-4367-AE69-F96F6DE9F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6723" y="1024994"/>
              <a:ext cx="538929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PTE</a:t>
              </a:r>
            </a:p>
          </p:txBody>
        </p:sp>
        <p:sp>
          <p:nvSpPr>
            <p:cNvPr id="571466" name="Line 74">
              <a:extLst>
                <a:ext uri="{FF2B5EF4-FFF2-40B4-BE49-F238E27FC236}">
                  <a16:creationId xmlns:a16="http://schemas.microsoft.com/office/drawing/2014/main" id="{E1508A92-E69F-4F84-ABC0-A9934D6D5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0919" y="2443633"/>
              <a:ext cx="116205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1467" name="Rectangle 75">
              <a:extLst>
                <a:ext uri="{FF2B5EF4-FFF2-40B4-BE49-F238E27FC236}">
                  <a16:creationId xmlns:a16="http://schemas.microsoft.com/office/drawing/2014/main" id="{ACCF7189-A78A-49F9-B857-59E728141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962" y="2826221"/>
              <a:ext cx="385491" cy="2605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defRPr/>
              </a:pPr>
              <a:r>
                <a:rPr 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PA</a:t>
              </a:r>
            </a:p>
          </p:txBody>
        </p:sp>
        <p:sp>
          <p:nvSpPr>
            <p:cNvPr id="571468" name="Line 76">
              <a:extLst>
                <a:ext uri="{FF2B5EF4-FFF2-40B4-BE49-F238E27FC236}">
                  <a16:creationId xmlns:a16="http://schemas.microsoft.com/office/drawing/2014/main" id="{8B82B39B-E5E3-42E5-B361-6866B48697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2969" y="4151783"/>
              <a:ext cx="3568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599" name="Text Box 77">
              <a:extLst>
                <a:ext uri="{FF2B5EF4-FFF2-40B4-BE49-F238E27FC236}">
                  <a16:creationId xmlns:a16="http://schemas.microsoft.com/office/drawing/2014/main" id="{66F45353-2797-4F32-AA54-F0DA28ADD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5070" y="4105746"/>
              <a:ext cx="593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  <p:sp>
          <p:nvSpPr>
            <p:cNvPr id="571470" name="Line 78">
              <a:extLst>
                <a:ext uri="{FF2B5EF4-FFF2-40B4-BE49-F238E27FC236}">
                  <a16:creationId xmlns:a16="http://schemas.microsoft.com/office/drawing/2014/main" id="{C74DB577-204B-48B3-89E6-EB6CC1AEE0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59969" y="3084983"/>
              <a:ext cx="11620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601" name="Rectangle 81">
              <a:extLst>
                <a:ext uri="{FF2B5EF4-FFF2-40B4-BE49-F238E27FC236}">
                  <a16:creationId xmlns:a16="http://schemas.microsoft.com/office/drawing/2014/main" id="{CC1F548D-F257-435F-96FE-07FAE2803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7357" y="1683221"/>
              <a:ext cx="925512" cy="2119312"/>
            </a:xfrm>
            <a:prstGeom prst="rect">
              <a:avLst/>
            </a:prstGeom>
            <a:solidFill>
              <a:srgbClr val="F5F5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</a:t>
              </a:r>
            </a:p>
          </p:txBody>
        </p:sp>
        <p:sp>
          <p:nvSpPr>
            <p:cNvPr id="571474" name="Line 82">
              <a:extLst>
                <a:ext uri="{FF2B5EF4-FFF2-40B4-BE49-F238E27FC236}">
                  <a16:creationId xmlns:a16="http://schemas.microsoft.com/office/drawing/2014/main" id="{E2CA3583-075A-4188-B5A7-39E48202E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8483" y="3084983"/>
              <a:ext cx="1177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1475" name="Text Box 83">
              <a:extLst>
                <a:ext uri="{FF2B5EF4-FFF2-40B4-BE49-F238E27FC236}">
                  <a16:creationId xmlns:a16="http://schemas.microsoft.com/office/drawing/2014/main" id="{F368E41A-B40A-4C42-890C-7D96C3790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1724" y="2777594"/>
              <a:ext cx="441917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PA</a:t>
              </a:r>
            </a:p>
          </p:txBody>
        </p:sp>
        <p:sp>
          <p:nvSpPr>
            <p:cNvPr id="67604" name="Text Box 84">
              <a:extLst>
                <a:ext uri="{FF2B5EF4-FFF2-40B4-BE49-F238E27FC236}">
                  <a16:creationId xmlns:a16="http://schemas.microsoft.com/office/drawing/2014/main" id="{797ABFD8-FAB3-49B6-BAA2-44001DDC1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4045" y="2805911"/>
              <a:ext cx="72327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不命中</a:t>
              </a:r>
            </a:p>
          </p:txBody>
        </p:sp>
        <p:sp>
          <p:nvSpPr>
            <p:cNvPr id="571477" name="Rectangle 85">
              <a:extLst>
                <a:ext uri="{FF2B5EF4-FFF2-40B4-BE49-F238E27FC236}">
                  <a16:creationId xmlns:a16="http://schemas.microsoft.com/office/drawing/2014/main" id="{FFB6A05A-C16F-42CB-AC75-398E1C53D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7794" y="2124546"/>
              <a:ext cx="627864" cy="2605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defRPr/>
              </a:pPr>
              <a:r>
                <a:rPr 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PTEA</a:t>
              </a:r>
            </a:p>
          </p:txBody>
        </p:sp>
        <p:sp>
          <p:nvSpPr>
            <p:cNvPr id="67606" name="Text Box 86">
              <a:extLst>
                <a:ext uri="{FF2B5EF4-FFF2-40B4-BE49-F238E27FC236}">
                  <a16:creationId xmlns:a16="http://schemas.microsoft.com/office/drawing/2014/main" id="{0A4329BB-27D5-444C-A561-223048FFD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4045" y="2135986"/>
              <a:ext cx="72327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PTEA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不命中</a:t>
              </a:r>
            </a:p>
          </p:txBody>
        </p:sp>
        <p:sp>
          <p:nvSpPr>
            <p:cNvPr id="571479" name="Line 87">
              <a:extLst>
                <a:ext uri="{FF2B5EF4-FFF2-40B4-BE49-F238E27FC236}">
                  <a16:creationId xmlns:a16="http://schemas.microsoft.com/office/drawing/2014/main" id="{BA8FE9D3-016C-4FE0-B825-1844277B4A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18633" y="1333971"/>
              <a:ext cx="1443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1480" name="Line 88">
              <a:extLst>
                <a:ext uri="{FF2B5EF4-FFF2-40B4-BE49-F238E27FC236}">
                  <a16:creationId xmlns:a16="http://schemas.microsoft.com/office/drawing/2014/main" id="{C4FF1BF2-DB88-48E1-AA53-0566DBC609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8632" y="1333971"/>
              <a:ext cx="0" cy="349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1481" name="Line 89">
              <a:extLst>
                <a:ext uri="{FF2B5EF4-FFF2-40B4-BE49-F238E27FC236}">
                  <a16:creationId xmlns:a16="http://schemas.microsoft.com/office/drawing/2014/main" id="{C784ACD8-523B-4469-A8C9-A7691BE7AE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61669" y="1865783"/>
              <a:ext cx="241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1482" name="Line 90">
              <a:extLst>
                <a:ext uri="{FF2B5EF4-FFF2-40B4-BE49-F238E27FC236}">
                  <a16:creationId xmlns:a16="http://schemas.microsoft.com/office/drawing/2014/main" id="{D592D6EE-9EAB-4C3F-B806-AD09C57DF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1669" y="1333971"/>
              <a:ext cx="0" cy="531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611" name="Text Box 91">
              <a:extLst>
                <a:ext uri="{FF2B5EF4-FFF2-40B4-BE49-F238E27FC236}">
                  <a16:creationId xmlns:a16="http://schemas.microsoft.com/office/drawing/2014/main" id="{927FBEF7-139C-465A-BDBA-C3CB30A95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0485" y="1632749"/>
              <a:ext cx="70820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PTEA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命中</a:t>
              </a:r>
            </a:p>
          </p:txBody>
        </p:sp>
        <p:sp>
          <p:nvSpPr>
            <p:cNvPr id="571484" name="Line 92">
              <a:extLst>
                <a:ext uri="{FF2B5EF4-FFF2-40B4-BE49-F238E27FC236}">
                  <a16:creationId xmlns:a16="http://schemas.microsoft.com/office/drawing/2014/main" id="{D9B64237-82F8-465F-8B7D-6E46CABC12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61669" y="3618383"/>
              <a:ext cx="241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1485" name="Line 93">
              <a:extLst>
                <a:ext uri="{FF2B5EF4-FFF2-40B4-BE49-F238E27FC236}">
                  <a16:creationId xmlns:a16="http://schemas.microsoft.com/office/drawing/2014/main" id="{AE3C67B4-006A-4B67-8E11-25203A0B0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61669" y="3618383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614" name="Text Box 94">
              <a:extLst>
                <a:ext uri="{FF2B5EF4-FFF2-40B4-BE49-F238E27FC236}">
                  <a16:creationId xmlns:a16="http://schemas.microsoft.com/office/drawing/2014/main" id="{A9EDE3BD-46CC-4E81-9E9E-BE6B8B164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1764" y="3323436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PA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命中</a:t>
              </a:r>
            </a:p>
          </p:txBody>
        </p:sp>
        <p:sp>
          <p:nvSpPr>
            <p:cNvPr id="571487" name="Line 95">
              <a:extLst>
                <a:ext uri="{FF2B5EF4-FFF2-40B4-BE49-F238E27FC236}">
                  <a16:creationId xmlns:a16="http://schemas.microsoft.com/office/drawing/2014/main" id="{B1E6F791-304E-46D5-B22C-ADA643C9C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4357" y="2445222"/>
              <a:ext cx="116205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1488" name="Line 96">
              <a:extLst>
                <a:ext uri="{FF2B5EF4-FFF2-40B4-BE49-F238E27FC236}">
                  <a16:creationId xmlns:a16="http://schemas.microsoft.com/office/drawing/2014/main" id="{563ABC6E-357B-4B42-9457-0214D09403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28483" y="3618383"/>
              <a:ext cx="11715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617" name="Text Box 97">
              <a:extLst>
                <a:ext uri="{FF2B5EF4-FFF2-40B4-BE49-F238E27FC236}">
                  <a16:creationId xmlns:a16="http://schemas.microsoft.com/office/drawing/2014/main" id="{6407ABFC-C96F-4EF7-A785-93BFEDDCC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6933" y="3311996"/>
              <a:ext cx="593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  <p:sp>
          <p:nvSpPr>
            <p:cNvPr id="571490" name="Line 98">
              <a:extLst>
                <a:ext uri="{FF2B5EF4-FFF2-40B4-BE49-F238E27FC236}">
                  <a16:creationId xmlns:a16="http://schemas.microsoft.com/office/drawing/2014/main" id="{C9B9CBBD-5322-4458-83B6-BCB97F978E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5783" y="1865783"/>
              <a:ext cx="11715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1491" name="Text Box 99">
              <a:extLst>
                <a:ext uri="{FF2B5EF4-FFF2-40B4-BE49-F238E27FC236}">
                  <a16:creationId xmlns:a16="http://schemas.microsoft.com/office/drawing/2014/main" id="{1DE51E01-4310-4C48-A5AC-A28A3FD8E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0198" y="1526644"/>
              <a:ext cx="538929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PTE</a:t>
              </a:r>
            </a:p>
          </p:txBody>
        </p:sp>
        <p:sp>
          <p:nvSpPr>
            <p:cNvPr id="67620" name="Text Box 100">
              <a:extLst>
                <a:ext uri="{FF2B5EF4-FFF2-40B4-BE49-F238E27FC236}">
                  <a16:creationId xmlns:a16="http://schemas.microsoft.com/office/drawing/2014/main" id="{3D4504B8-EF47-4E1F-B48A-E5A60C299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1694" y="3861272"/>
              <a:ext cx="1003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L1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高速缓存</a:t>
              </a:r>
            </a:p>
          </p:txBody>
        </p:sp>
        <p:sp>
          <p:nvSpPr>
            <p:cNvPr id="67621" name="TextBox 42">
              <a:extLst>
                <a:ext uri="{FF2B5EF4-FFF2-40B4-BE49-F238E27FC236}">
                  <a16:creationId xmlns:a16="http://schemas.microsoft.com/office/drawing/2014/main" id="{109DDC62-11C2-491C-8623-2864DD526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572" y="1484784"/>
              <a:ext cx="11336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18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芯片</a:t>
              </a:r>
            </a:p>
          </p:txBody>
        </p:sp>
      </p:grpSp>
      <p:sp>
        <p:nvSpPr>
          <p:cNvPr id="40" name="圆角矩形 121">
            <a:extLst>
              <a:ext uri="{FF2B5EF4-FFF2-40B4-BE49-F238E27FC236}">
                <a16:creationId xmlns:a16="http://schemas.microsoft.com/office/drawing/2014/main" id="{F68EF6F8-1BA9-4539-96B6-47E59D9BB49F}"/>
              </a:ext>
            </a:extLst>
          </p:cNvPr>
          <p:cNvSpPr/>
          <p:nvPr/>
        </p:nvSpPr>
        <p:spPr bwMode="auto">
          <a:xfrm>
            <a:off x="-182651" y="316050"/>
            <a:ext cx="383793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41" name="标题 1">
            <a:extLst>
              <a:ext uri="{FF2B5EF4-FFF2-40B4-BE49-F238E27FC236}">
                <a16:creationId xmlns:a16="http://schemas.microsoft.com/office/drawing/2014/main" id="{3FF1AEF2-A71F-4498-A7F3-B0E82EDAA021}"/>
              </a:ext>
            </a:extLst>
          </p:cNvPr>
          <p:cNvSpPr txBox="1">
            <a:spLocks/>
          </p:cNvSpPr>
          <p:nvPr/>
        </p:nvSpPr>
        <p:spPr bwMode="auto">
          <a:xfrm>
            <a:off x="335827" y="319412"/>
            <a:ext cx="3264623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地址翻译：太慢了？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A8D5FB6-4FE7-46CD-8DFB-33F6022D2C0E}"/>
              </a:ext>
            </a:extLst>
          </p:cNvPr>
          <p:cNvSpPr txBox="1"/>
          <p:nvPr/>
        </p:nvSpPr>
        <p:spPr>
          <a:xfrm>
            <a:off x="820917" y="5347508"/>
            <a:ext cx="6201102" cy="116955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1" hangingPunct="1"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页表条目 </a:t>
            </a:r>
            <a:r>
              <a:rPr lang="en-GB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(PTEs) </a:t>
            </a:r>
            <a:r>
              <a:rPr lang="zh-CN" altLang="en-GB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恰巧</a:t>
            </a:r>
            <a:r>
              <a:rPr lang="zh-CN" altLang="en-GB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缓存在 </a:t>
            </a:r>
            <a:r>
              <a:rPr lang="en-GB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L1???</a:t>
            </a:r>
          </a:p>
          <a:p>
            <a:pPr lvl="1" algn="l" eaLnBrk="1" hangingPunct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PTE </a:t>
            </a:r>
            <a:r>
              <a:rPr lang="zh-CN" altLang="en-GB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可能被其他数据引用所驱逐</a:t>
            </a:r>
            <a:endParaRPr lang="en-GB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PTE </a:t>
            </a:r>
            <a:r>
              <a:rPr lang="zh-CN" altLang="en-GB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命中仍然需要</a:t>
            </a:r>
            <a:r>
              <a:rPr lang="en-GB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或多个</a:t>
            </a:r>
            <a:r>
              <a:rPr lang="zh-CN" altLang="en-GB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周期的延迟</a:t>
            </a:r>
            <a:endParaRPr lang="en-GB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灯片编号占位符 15">
            <a:extLst>
              <a:ext uri="{FF2B5EF4-FFF2-40B4-BE49-F238E27FC236}">
                <a16:creationId xmlns:a16="http://schemas.microsoft.com/office/drawing/2014/main" id="{67B2E5BC-D7C9-43DA-A27D-3D0E03AB74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>
            <a:extLst>
              <a:ext uri="{FF2B5EF4-FFF2-40B4-BE49-F238E27FC236}">
                <a16:creationId xmlns:a16="http://schemas.microsoft.com/office/drawing/2014/main" id="{98686C2E-D987-4A35-968A-8F64C1739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9396" y="1052736"/>
            <a:ext cx="10765196" cy="1908212"/>
          </a:xfrm>
        </p:spPr>
        <p:txBody>
          <a:bodyPr/>
          <a:lstStyle/>
          <a:p>
            <a:pPr marL="0" indent="0" eaLnBrk="1" hangingPunct="1"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GB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Translation Lookaside Buffer 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GB" altLang="zh-CN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翻译后备缓冲器</a:t>
            </a:r>
          </a:p>
          <a:p>
            <a:pPr marL="457200" lvl="1" indent="0" eaLnBrk="1" hangingPunct="1">
              <a:lnSpc>
                <a:spcPct val="150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sz="1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存在于</a:t>
            </a:r>
            <a:r>
              <a:rPr lang="en-GB" altLang="zh-CN" sz="1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MMU</a:t>
            </a:r>
            <a:r>
              <a:rPr lang="zh-CN" altLang="en-GB" sz="1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GB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GB" sz="18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小的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GB" sz="18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具有高相联度的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高速缓存组</a:t>
            </a:r>
            <a:endParaRPr lang="en-GB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50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实现虚拟页码向物理页码的映射</a:t>
            </a:r>
            <a:endParaRPr lang="en-GB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50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对于页码数很少的页表可以完全包含在</a:t>
            </a:r>
            <a:r>
              <a:rPr lang="en-GB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GB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GB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121">
            <a:extLst>
              <a:ext uri="{FF2B5EF4-FFF2-40B4-BE49-F238E27FC236}">
                <a16:creationId xmlns:a16="http://schemas.microsoft.com/office/drawing/2014/main" id="{7013EE1C-3922-40B5-B58F-1DC407BFB701}"/>
              </a:ext>
            </a:extLst>
          </p:cNvPr>
          <p:cNvSpPr/>
          <p:nvPr/>
        </p:nvSpPr>
        <p:spPr bwMode="auto">
          <a:xfrm>
            <a:off x="-182651" y="316050"/>
            <a:ext cx="383793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B282338-E943-4239-B486-5B5A95768411}"/>
              </a:ext>
            </a:extLst>
          </p:cNvPr>
          <p:cNvSpPr txBox="1">
            <a:spLocks/>
          </p:cNvSpPr>
          <p:nvPr/>
        </p:nvSpPr>
        <p:spPr bwMode="auto">
          <a:xfrm>
            <a:off x="335827" y="319412"/>
            <a:ext cx="3264623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地址翻译：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TLB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加速</a:t>
            </a:r>
          </a:p>
        </p:txBody>
      </p:sp>
      <p:sp>
        <p:nvSpPr>
          <p:cNvPr id="7" name="Rectangle 379">
            <a:extLst>
              <a:ext uri="{FF2B5EF4-FFF2-40B4-BE49-F238E27FC236}">
                <a16:creationId xmlns:a16="http://schemas.microsoft.com/office/drawing/2014/main" id="{9CB94F76-C182-41B2-B2BF-A396D9DB7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960" y="3505170"/>
            <a:ext cx="1908398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TLB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标记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(TLBT)</a:t>
            </a:r>
          </a:p>
        </p:txBody>
      </p:sp>
      <p:sp>
        <p:nvSpPr>
          <p:cNvPr id="8" name="Rectangle 380">
            <a:extLst>
              <a:ext uri="{FF2B5EF4-FFF2-40B4-BE49-F238E27FC236}">
                <a16:creationId xmlns:a16="http://schemas.microsoft.com/office/drawing/2014/main" id="{BAC39778-DF54-429E-8F1F-5CD75F928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596" y="3505170"/>
            <a:ext cx="1770063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索引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(TLBI)</a:t>
            </a:r>
          </a:p>
        </p:txBody>
      </p:sp>
      <p:sp>
        <p:nvSpPr>
          <p:cNvPr id="9" name="Text Box 381">
            <a:extLst>
              <a:ext uri="{FF2B5EF4-FFF2-40B4-BE49-F238E27FC236}">
                <a16:creationId xmlns:a16="http://schemas.microsoft.com/office/drawing/2014/main" id="{ED31635C-2E80-46D4-924A-443A1E514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2444" y="3204131"/>
            <a:ext cx="3113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10" name="Text Box 382">
            <a:extLst>
              <a:ext uri="{FF2B5EF4-FFF2-40B4-BE49-F238E27FC236}">
                <a16:creationId xmlns:a16="http://schemas.microsoft.com/office/drawing/2014/main" id="{1B9E35DD-C6B8-4039-AA0A-1E5F6D00A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2764" y="3204131"/>
            <a:ext cx="5373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p-1</a:t>
            </a:r>
          </a:p>
        </p:txBody>
      </p:sp>
      <p:sp>
        <p:nvSpPr>
          <p:cNvPr id="11" name="Text Box 383">
            <a:extLst>
              <a:ext uri="{FF2B5EF4-FFF2-40B4-BE49-F238E27FC236}">
                <a16:creationId xmlns:a16="http://schemas.microsoft.com/office/drawing/2014/main" id="{A0A3DCB2-0F93-4453-8552-55F22E91A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1567" y="3204131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12" name="Text Box 384">
            <a:extLst>
              <a:ext uri="{FF2B5EF4-FFF2-40B4-BE49-F238E27FC236}">
                <a16:creationId xmlns:a16="http://schemas.microsoft.com/office/drawing/2014/main" id="{F3DE4564-B3E0-4DF0-BC44-850542079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3952" y="3204131"/>
            <a:ext cx="5341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</a:p>
        </p:txBody>
      </p:sp>
      <p:sp>
        <p:nvSpPr>
          <p:cNvPr id="13" name="Rectangle 385">
            <a:extLst>
              <a:ext uri="{FF2B5EF4-FFF2-40B4-BE49-F238E27FC236}">
                <a16:creationId xmlns:a16="http://schemas.microsoft.com/office/drawing/2014/main" id="{874BD8B1-E9AC-4E93-B1D7-FDF7C4D08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1246" y="3505170"/>
            <a:ext cx="919163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VPO</a:t>
            </a:r>
          </a:p>
        </p:txBody>
      </p:sp>
      <p:sp>
        <p:nvSpPr>
          <p:cNvPr id="14" name="AutoShape 386">
            <a:extLst>
              <a:ext uri="{FF2B5EF4-FFF2-40B4-BE49-F238E27FC236}">
                <a16:creationId xmlns:a16="http://schemas.microsoft.com/office/drawing/2014/main" id="{D894DB39-95D9-416A-961C-4F6D701FCB7E}"/>
              </a:ext>
            </a:extLst>
          </p:cNvPr>
          <p:cNvSpPr>
            <a:spLocks/>
          </p:cNvSpPr>
          <p:nvPr/>
        </p:nvSpPr>
        <p:spPr bwMode="auto">
          <a:xfrm rot="5400000" flipV="1">
            <a:off x="7486242" y="1329438"/>
            <a:ext cx="141383" cy="3641948"/>
          </a:xfrm>
          <a:prstGeom prst="leftBrace">
            <a:avLst>
              <a:gd name="adj1" fmla="val 159524"/>
              <a:gd name="adj2" fmla="val 4994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388">
            <a:extLst>
              <a:ext uri="{FF2B5EF4-FFF2-40B4-BE49-F238E27FC236}">
                <a16:creationId xmlns:a16="http://schemas.microsoft.com/office/drawing/2014/main" id="{7D9C23AE-384C-4884-B800-A0E117488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164" y="3215799"/>
            <a:ext cx="7676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p+t-1</a:t>
            </a:r>
          </a:p>
        </p:txBody>
      </p:sp>
      <p:sp>
        <p:nvSpPr>
          <p:cNvPr id="16" name="Text Box 389">
            <a:extLst>
              <a:ext uri="{FF2B5EF4-FFF2-40B4-BE49-F238E27FC236}">
                <a16:creationId xmlns:a16="http://schemas.microsoft.com/office/drawing/2014/main" id="{B4E02FF3-96A7-49C4-99E1-7EC7FED2D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0116" y="3204131"/>
            <a:ext cx="5613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p+t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13BC102A-E83C-4DBE-B64B-8AB862B60632}"/>
              </a:ext>
            </a:extLst>
          </p:cNvPr>
          <p:cNvSpPr/>
          <p:nvPr/>
        </p:nvSpPr>
        <p:spPr bwMode="auto">
          <a:xfrm>
            <a:off x="2369095" y="4337021"/>
            <a:ext cx="5257800" cy="612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>
              <a:defRPr/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DF8157A6-5D55-43FD-9175-D92F1719129B}"/>
              </a:ext>
            </a:extLst>
          </p:cNvPr>
          <p:cNvSpPr/>
          <p:nvPr/>
        </p:nvSpPr>
        <p:spPr bwMode="auto">
          <a:xfrm>
            <a:off x="2518321" y="4413221"/>
            <a:ext cx="2378075" cy="460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 anchorCtr="1"/>
          <a:lstStyle/>
          <a:p>
            <a:pPr algn="ctr">
              <a:defRPr/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34B1BA0C-A620-4EF1-8941-70565F0C3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2133" y="4511645"/>
            <a:ext cx="931862" cy="2667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 anchorCtr="1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PTE</a:t>
            </a: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68BEDFC2-F5B8-4E3D-8E35-66624D1FA9BD}"/>
              </a:ext>
            </a:extLst>
          </p:cNvPr>
          <p:cNvSpPr/>
          <p:nvPr/>
        </p:nvSpPr>
        <p:spPr bwMode="auto">
          <a:xfrm>
            <a:off x="3032671" y="4511646"/>
            <a:ext cx="619125" cy="263525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EE637938-D798-4F84-9895-671ABCBA0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58" y="4511646"/>
            <a:ext cx="234950" cy="2635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 anchorCtr="1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</a:p>
        </p:txBody>
      </p:sp>
      <p:sp>
        <p:nvSpPr>
          <p:cNvPr id="22" name="TextBox 107">
            <a:extLst>
              <a:ext uri="{FF2B5EF4-FFF2-40B4-BE49-F238E27FC236}">
                <a16:creationId xmlns:a16="http://schemas.microsoft.com/office/drawing/2014/main" id="{6ED85EF6-BB46-4EA3-AC95-A87BBF6A055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517513" y="5591215"/>
            <a:ext cx="6783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23" name="Rectangle 108">
            <a:extLst>
              <a:ext uri="{FF2B5EF4-FFF2-40B4-BE49-F238E27FC236}">
                <a16:creationId xmlns:a16="http://schemas.microsoft.com/office/drawing/2014/main" id="{85E96D2B-D505-490C-A8FF-C6E66CF00592}"/>
              </a:ext>
            </a:extLst>
          </p:cNvPr>
          <p:cNvSpPr/>
          <p:nvPr/>
        </p:nvSpPr>
        <p:spPr bwMode="auto">
          <a:xfrm>
            <a:off x="5071021" y="4413221"/>
            <a:ext cx="2378075" cy="460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 anchorCtr="1"/>
          <a:lstStyle/>
          <a:p>
            <a:pPr algn="ctr">
              <a:defRPr/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109">
            <a:extLst>
              <a:ext uri="{FF2B5EF4-FFF2-40B4-BE49-F238E27FC236}">
                <a16:creationId xmlns:a16="http://schemas.microsoft.com/office/drawing/2014/main" id="{28113254-B592-47EA-9FED-F1D095884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833" y="4511645"/>
            <a:ext cx="931862" cy="2667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 anchorCtr="1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PTE</a:t>
            </a:r>
          </a:p>
        </p:txBody>
      </p:sp>
      <p:sp>
        <p:nvSpPr>
          <p:cNvPr id="25" name="Rectangle 110">
            <a:extLst>
              <a:ext uri="{FF2B5EF4-FFF2-40B4-BE49-F238E27FC236}">
                <a16:creationId xmlns:a16="http://schemas.microsoft.com/office/drawing/2014/main" id="{CC9E95EC-3690-4EB5-9373-E4A8D7DC16CC}"/>
              </a:ext>
            </a:extLst>
          </p:cNvPr>
          <p:cNvSpPr/>
          <p:nvPr/>
        </p:nvSpPr>
        <p:spPr bwMode="auto">
          <a:xfrm>
            <a:off x="5585371" y="4511646"/>
            <a:ext cx="619125" cy="263525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</a:p>
        </p:txBody>
      </p:sp>
      <p:sp>
        <p:nvSpPr>
          <p:cNvPr id="26" name="Rectangle 111">
            <a:extLst>
              <a:ext uri="{FF2B5EF4-FFF2-40B4-BE49-F238E27FC236}">
                <a16:creationId xmlns:a16="http://schemas.microsoft.com/office/drawing/2014/main" id="{78792AFA-A836-4536-BCE9-2A747968B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558" y="4511646"/>
            <a:ext cx="234950" cy="2635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 anchorCtr="1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</a:p>
        </p:txBody>
      </p:sp>
      <p:sp>
        <p:nvSpPr>
          <p:cNvPr id="27" name="TextBox 112">
            <a:extLst>
              <a:ext uri="{FF2B5EF4-FFF2-40B4-BE49-F238E27FC236}">
                <a16:creationId xmlns:a16="http://schemas.microsoft.com/office/drawing/2014/main" id="{F357AAF9-14A5-4D23-B3CA-6A2646EBB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224" y="4444970"/>
            <a:ext cx="7665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Set 0</a:t>
            </a:r>
          </a:p>
        </p:txBody>
      </p:sp>
      <p:sp>
        <p:nvSpPr>
          <p:cNvPr id="28" name="Rectangle 113">
            <a:extLst>
              <a:ext uri="{FF2B5EF4-FFF2-40B4-BE49-F238E27FC236}">
                <a16:creationId xmlns:a16="http://schemas.microsoft.com/office/drawing/2014/main" id="{172A9415-B5B2-4B12-A2FE-BC35505EE0CC}"/>
              </a:ext>
            </a:extLst>
          </p:cNvPr>
          <p:cNvSpPr/>
          <p:nvPr/>
        </p:nvSpPr>
        <p:spPr bwMode="auto">
          <a:xfrm>
            <a:off x="2394495" y="5118071"/>
            <a:ext cx="5257800" cy="612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>
              <a:defRPr/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114">
            <a:extLst>
              <a:ext uri="{FF2B5EF4-FFF2-40B4-BE49-F238E27FC236}">
                <a16:creationId xmlns:a16="http://schemas.microsoft.com/office/drawing/2014/main" id="{CCC3414B-C7C7-4277-81A6-286C23AB5A61}"/>
              </a:ext>
            </a:extLst>
          </p:cNvPr>
          <p:cNvSpPr/>
          <p:nvPr/>
        </p:nvSpPr>
        <p:spPr bwMode="auto">
          <a:xfrm>
            <a:off x="2543721" y="5194271"/>
            <a:ext cx="2378075" cy="460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 anchorCtr="1"/>
          <a:lstStyle/>
          <a:p>
            <a:pPr algn="ctr">
              <a:defRPr/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115">
            <a:extLst>
              <a:ext uri="{FF2B5EF4-FFF2-40B4-BE49-F238E27FC236}">
                <a16:creationId xmlns:a16="http://schemas.microsoft.com/office/drawing/2014/main" id="{CD8DEF99-C890-4975-B0D9-55A7388F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533" y="5292695"/>
            <a:ext cx="931862" cy="2667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 anchorCtr="1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PTE</a:t>
            </a:r>
          </a:p>
        </p:txBody>
      </p:sp>
      <p:sp>
        <p:nvSpPr>
          <p:cNvPr id="31" name="Rectangle 116">
            <a:extLst>
              <a:ext uri="{FF2B5EF4-FFF2-40B4-BE49-F238E27FC236}">
                <a16:creationId xmlns:a16="http://schemas.microsoft.com/office/drawing/2014/main" id="{DCD518B1-3096-4C70-AC53-79BB53BB7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071" y="5292696"/>
            <a:ext cx="619125" cy="2635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 anchorCtr="1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</a:p>
        </p:txBody>
      </p:sp>
      <p:sp>
        <p:nvSpPr>
          <p:cNvPr id="32" name="Rectangle 117">
            <a:extLst>
              <a:ext uri="{FF2B5EF4-FFF2-40B4-BE49-F238E27FC236}">
                <a16:creationId xmlns:a16="http://schemas.microsoft.com/office/drawing/2014/main" id="{FFE10D88-3A9E-4D72-BA93-C49A43DEE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3258" y="5292696"/>
            <a:ext cx="234950" cy="2635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 anchorCtr="1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</a:p>
        </p:txBody>
      </p:sp>
      <p:sp>
        <p:nvSpPr>
          <p:cNvPr id="33" name="Rectangle 118">
            <a:extLst>
              <a:ext uri="{FF2B5EF4-FFF2-40B4-BE49-F238E27FC236}">
                <a16:creationId xmlns:a16="http://schemas.microsoft.com/office/drawing/2014/main" id="{5BEFE33F-5355-4C6B-9003-76A3B462EACD}"/>
              </a:ext>
            </a:extLst>
          </p:cNvPr>
          <p:cNvSpPr/>
          <p:nvPr/>
        </p:nvSpPr>
        <p:spPr bwMode="auto">
          <a:xfrm>
            <a:off x="5096421" y="5194271"/>
            <a:ext cx="2378075" cy="460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 anchorCtr="1"/>
          <a:lstStyle/>
          <a:p>
            <a:pPr algn="ctr">
              <a:defRPr/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119">
            <a:extLst>
              <a:ext uri="{FF2B5EF4-FFF2-40B4-BE49-F238E27FC236}">
                <a16:creationId xmlns:a16="http://schemas.microsoft.com/office/drawing/2014/main" id="{D82950E5-E7F9-4027-889B-BF8FD3527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233" y="5292695"/>
            <a:ext cx="931862" cy="2667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 anchorCtr="1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PTE</a:t>
            </a:r>
          </a:p>
        </p:txBody>
      </p:sp>
      <p:sp>
        <p:nvSpPr>
          <p:cNvPr id="35" name="Rectangle 120">
            <a:extLst>
              <a:ext uri="{FF2B5EF4-FFF2-40B4-BE49-F238E27FC236}">
                <a16:creationId xmlns:a16="http://schemas.microsoft.com/office/drawing/2014/main" id="{8F3574A2-177E-40CB-B683-F1F6EBFDB956}"/>
              </a:ext>
            </a:extLst>
          </p:cNvPr>
          <p:cNvSpPr/>
          <p:nvPr/>
        </p:nvSpPr>
        <p:spPr bwMode="auto">
          <a:xfrm>
            <a:off x="5610771" y="5292696"/>
            <a:ext cx="619125" cy="263525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</a:p>
        </p:txBody>
      </p:sp>
      <p:sp>
        <p:nvSpPr>
          <p:cNvPr id="36" name="Rectangle 121">
            <a:extLst>
              <a:ext uri="{FF2B5EF4-FFF2-40B4-BE49-F238E27FC236}">
                <a16:creationId xmlns:a16="http://schemas.microsoft.com/office/drawing/2014/main" id="{C4168386-0E5C-4555-9FB2-430FD6032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958" y="5292696"/>
            <a:ext cx="234950" cy="2635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 anchorCtr="1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</a:p>
        </p:txBody>
      </p:sp>
      <p:sp>
        <p:nvSpPr>
          <p:cNvPr id="37" name="TextBox 122">
            <a:extLst>
              <a:ext uri="{FF2B5EF4-FFF2-40B4-BE49-F238E27FC236}">
                <a16:creationId xmlns:a16="http://schemas.microsoft.com/office/drawing/2014/main" id="{94AAA767-9012-40ED-B5E7-C4BBDF86A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624" y="5226020"/>
            <a:ext cx="7665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Set 1</a:t>
            </a:r>
          </a:p>
        </p:txBody>
      </p:sp>
      <p:sp>
        <p:nvSpPr>
          <p:cNvPr id="38" name="Rectangle 123">
            <a:extLst>
              <a:ext uri="{FF2B5EF4-FFF2-40B4-BE49-F238E27FC236}">
                <a16:creationId xmlns:a16="http://schemas.microsoft.com/office/drawing/2014/main" id="{3D4AD111-2EE2-409C-B750-C5F0BA5D726B}"/>
              </a:ext>
            </a:extLst>
          </p:cNvPr>
          <p:cNvSpPr/>
          <p:nvPr/>
        </p:nvSpPr>
        <p:spPr bwMode="auto">
          <a:xfrm>
            <a:off x="2394495" y="6156296"/>
            <a:ext cx="5257800" cy="612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>
              <a:defRPr/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124">
            <a:extLst>
              <a:ext uri="{FF2B5EF4-FFF2-40B4-BE49-F238E27FC236}">
                <a16:creationId xmlns:a16="http://schemas.microsoft.com/office/drawing/2014/main" id="{06B2FFC5-8640-4F72-8740-D53247A5EB93}"/>
              </a:ext>
            </a:extLst>
          </p:cNvPr>
          <p:cNvSpPr/>
          <p:nvPr/>
        </p:nvSpPr>
        <p:spPr bwMode="auto">
          <a:xfrm>
            <a:off x="2543721" y="6232496"/>
            <a:ext cx="2378075" cy="460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 anchorCtr="1"/>
          <a:lstStyle/>
          <a:p>
            <a:pPr algn="ctr">
              <a:defRPr/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125">
            <a:extLst>
              <a:ext uri="{FF2B5EF4-FFF2-40B4-BE49-F238E27FC236}">
                <a16:creationId xmlns:a16="http://schemas.microsoft.com/office/drawing/2014/main" id="{D91754B0-2FDE-4538-A5BA-357C414D8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533" y="6330920"/>
            <a:ext cx="931862" cy="2667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 anchorCtr="1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PTE</a:t>
            </a:r>
          </a:p>
        </p:txBody>
      </p:sp>
      <p:sp>
        <p:nvSpPr>
          <p:cNvPr id="41" name="Rectangle 126">
            <a:extLst>
              <a:ext uri="{FF2B5EF4-FFF2-40B4-BE49-F238E27FC236}">
                <a16:creationId xmlns:a16="http://schemas.microsoft.com/office/drawing/2014/main" id="{B021887A-87A4-4473-B41A-AC762FF7AD17}"/>
              </a:ext>
            </a:extLst>
          </p:cNvPr>
          <p:cNvSpPr/>
          <p:nvPr/>
        </p:nvSpPr>
        <p:spPr bwMode="auto">
          <a:xfrm>
            <a:off x="3058071" y="6330921"/>
            <a:ext cx="619125" cy="263525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</a:p>
        </p:txBody>
      </p:sp>
      <p:sp>
        <p:nvSpPr>
          <p:cNvPr id="42" name="Rectangle 127">
            <a:extLst>
              <a:ext uri="{FF2B5EF4-FFF2-40B4-BE49-F238E27FC236}">
                <a16:creationId xmlns:a16="http://schemas.microsoft.com/office/drawing/2014/main" id="{0B6843A8-341E-48CA-90CE-4B00B7BAB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3258" y="6330921"/>
            <a:ext cx="234950" cy="2635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 anchorCtr="1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</a:p>
        </p:txBody>
      </p:sp>
      <p:sp>
        <p:nvSpPr>
          <p:cNvPr id="43" name="Rectangle 128">
            <a:extLst>
              <a:ext uri="{FF2B5EF4-FFF2-40B4-BE49-F238E27FC236}">
                <a16:creationId xmlns:a16="http://schemas.microsoft.com/office/drawing/2014/main" id="{3E2DCF1C-C296-4619-9D1B-B50C6CCB75F1}"/>
              </a:ext>
            </a:extLst>
          </p:cNvPr>
          <p:cNvSpPr/>
          <p:nvPr/>
        </p:nvSpPr>
        <p:spPr bwMode="auto">
          <a:xfrm>
            <a:off x="5096421" y="6232496"/>
            <a:ext cx="2378075" cy="460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 anchorCtr="1"/>
          <a:lstStyle/>
          <a:p>
            <a:pPr algn="ctr">
              <a:defRPr/>
            </a:pP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129">
            <a:extLst>
              <a:ext uri="{FF2B5EF4-FFF2-40B4-BE49-F238E27FC236}">
                <a16:creationId xmlns:a16="http://schemas.microsoft.com/office/drawing/2014/main" id="{007241E1-172C-4778-818B-445BA90FE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233" y="6330920"/>
            <a:ext cx="931862" cy="2667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 anchorCtr="1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PTE</a:t>
            </a:r>
          </a:p>
        </p:txBody>
      </p:sp>
      <p:sp>
        <p:nvSpPr>
          <p:cNvPr id="45" name="Rectangle 130">
            <a:extLst>
              <a:ext uri="{FF2B5EF4-FFF2-40B4-BE49-F238E27FC236}">
                <a16:creationId xmlns:a16="http://schemas.microsoft.com/office/drawing/2014/main" id="{5AC32BC9-75D5-4462-B562-BA5D32CEEE95}"/>
              </a:ext>
            </a:extLst>
          </p:cNvPr>
          <p:cNvSpPr/>
          <p:nvPr/>
        </p:nvSpPr>
        <p:spPr bwMode="auto">
          <a:xfrm>
            <a:off x="5610771" y="6330921"/>
            <a:ext cx="619125" cy="263525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</a:p>
        </p:txBody>
      </p:sp>
      <p:sp>
        <p:nvSpPr>
          <p:cNvPr id="46" name="Rectangle 131">
            <a:extLst>
              <a:ext uri="{FF2B5EF4-FFF2-40B4-BE49-F238E27FC236}">
                <a16:creationId xmlns:a16="http://schemas.microsoft.com/office/drawing/2014/main" id="{ED3436BA-9256-4359-BE61-AB17210A0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958" y="6330921"/>
            <a:ext cx="234950" cy="2635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 anchorCtr="1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</a:p>
        </p:txBody>
      </p:sp>
      <p:sp>
        <p:nvSpPr>
          <p:cNvPr id="47" name="TextBox 132">
            <a:extLst>
              <a:ext uri="{FF2B5EF4-FFF2-40B4-BE49-F238E27FC236}">
                <a16:creationId xmlns:a16="http://schemas.microsoft.com/office/drawing/2014/main" id="{C4E748E7-AB61-4691-8C63-BF870BC3D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263" y="6264245"/>
            <a:ext cx="10118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Set T-1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4F3E0499-FA38-4805-8581-BA739094D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1663" y="2726779"/>
            <a:ext cx="18685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= 2</a:t>
            </a:r>
            <a:r>
              <a:rPr lang="en-US" altLang="zh-CN" sz="18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sets</a:t>
            </a:r>
            <a:endParaRPr lang="en-US" altLang="zh-CN" sz="18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142">
            <a:extLst>
              <a:ext uri="{FF2B5EF4-FFF2-40B4-BE49-F238E27FC236}">
                <a16:creationId xmlns:a16="http://schemas.microsoft.com/office/drawing/2014/main" id="{70664AF5-54C2-47F8-A336-1C38F642F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4272" y="4293096"/>
            <a:ext cx="14510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TLBI</a:t>
            </a:r>
            <a:r>
              <a:rPr lang="zh-CN" altLang="en-US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选择组</a:t>
            </a:r>
          </a:p>
        </p:txBody>
      </p:sp>
      <p:sp>
        <p:nvSpPr>
          <p:cNvPr id="56" name="TextBox 147">
            <a:extLst>
              <a:ext uri="{FF2B5EF4-FFF2-40B4-BE49-F238E27FC236}">
                <a16:creationId xmlns:a16="http://schemas.microsoft.com/office/drawing/2014/main" id="{DA9002EB-7DE4-4511-810B-7036EC23F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896" y="3297764"/>
            <a:ext cx="38827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TLBT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0A9F263F-7E13-4D0B-8CD0-22ACB5F7B9D5}"/>
              </a:ext>
            </a:extLst>
          </p:cNvPr>
          <p:cNvCxnSpPr>
            <a:stCxn id="7" idx="1"/>
            <a:endCxn id="20" idx="0"/>
          </p:cNvCxnSpPr>
          <p:nvPr/>
        </p:nvCxnSpPr>
        <p:spPr bwMode="auto">
          <a:xfrm rot="10800000" flipV="1">
            <a:off x="3342234" y="3657570"/>
            <a:ext cx="2393726" cy="854076"/>
          </a:xfrm>
          <a:prstGeom prst="bentConnector2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3C5A7360-077D-4EAD-B3C7-F3DDF2D1CFEC}"/>
              </a:ext>
            </a:extLst>
          </p:cNvPr>
          <p:cNvCxnSpPr>
            <a:stCxn id="8" idx="2"/>
            <a:endCxn id="17" idx="3"/>
          </p:cNvCxnSpPr>
          <p:nvPr/>
        </p:nvCxnSpPr>
        <p:spPr bwMode="auto">
          <a:xfrm rot="5400000">
            <a:off x="7659043" y="3777823"/>
            <a:ext cx="833439" cy="897733"/>
          </a:xfrm>
          <a:prstGeom prst="bentConnector2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TextBox 142">
            <a:extLst>
              <a:ext uri="{FF2B5EF4-FFF2-40B4-BE49-F238E27FC236}">
                <a16:creationId xmlns:a16="http://schemas.microsoft.com/office/drawing/2014/main" id="{0CC2DF9D-4F02-4DB7-9A9F-EA7CA5EA5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5877" y="3472904"/>
            <a:ext cx="889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8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8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</a:t>
            </a:r>
            <a:endParaRPr lang="zh-CN" altLang="en-US" sz="18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灯片编号占位符 15">
            <a:extLst>
              <a:ext uri="{FF2B5EF4-FFF2-40B4-BE49-F238E27FC236}">
                <a16:creationId xmlns:a16="http://schemas.microsoft.com/office/drawing/2014/main" id="{2119D852-73FE-4FB2-B154-471217CBE4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5" name="Rectangle 2">
            <a:extLst>
              <a:ext uri="{FF2B5EF4-FFF2-40B4-BE49-F238E27FC236}">
                <a16:creationId xmlns:a16="http://schemas.microsoft.com/office/drawing/2014/main" id="{36857ADC-8524-4D63-B766-E2AF58502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444" y="5868058"/>
            <a:ext cx="424847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TLB </a:t>
            </a: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命中减少内存访问</a:t>
            </a:r>
          </a:p>
        </p:txBody>
      </p:sp>
      <p:sp>
        <p:nvSpPr>
          <p:cNvPr id="72706" name="Rectangle 43">
            <a:extLst>
              <a:ext uri="{FF2B5EF4-FFF2-40B4-BE49-F238E27FC236}">
                <a16:creationId xmlns:a16="http://schemas.microsoft.com/office/drawing/2014/main" id="{68CA2DBB-8D97-4AD8-B540-91D7127F4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6369" y="1862541"/>
            <a:ext cx="3749675" cy="2695575"/>
          </a:xfrm>
          <a:prstGeom prst="rect">
            <a:avLst/>
          </a:pr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708" name="Rectangle 10">
            <a:extLst>
              <a:ext uri="{FF2B5EF4-FFF2-40B4-BE49-F238E27FC236}">
                <a16:creationId xmlns:a16="http://schemas.microsoft.com/office/drawing/2014/main" id="{5B020DD6-89BC-4084-99D8-7258A896C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6056" y="3116665"/>
            <a:ext cx="1066800" cy="1238250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>
                <a:latin typeface="微软雅黑" panose="020B0503020204020204" pitchFamily="34" charset="-122"/>
                <a:ea typeface="微软雅黑" panose="020B0503020204020204" pitchFamily="34" charset="-122"/>
              </a:rPr>
              <a:t>翻译</a:t>
            </a:r>
          </a:p>
        </p:txBody>
      </p:sp>
      <p:sp>
        <p:nvSpPr>
          <p:cNvPr id="72709" name="Rectangle 17">
            <a:extLst>
              <a:ext uri="{FF2B5EF4-FFF2-40B4-BE49-F238E27FC236}">
                <a16:creationId xmlns:a16="http://schemas.microsoft.com/office/drawing/2014/main" id="{C4F72DAC-4F1C-4B5A-A308-AE9681491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4248" y="2832503"/>
            <a:ext cx="914400" cy="2284412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高速缓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</a:p>
        </p:txBody>
      </p:sp>
      <p:sp>
        <p:nvSpPr>
          <p:cNvPr id="72710" name="Rectangle 10">
            <a:extLst>
              <a:ext uri="{FF2B5EF4-FFF2-40B4-BE49-F238E27FC236}">
                <a16:creationId xmlns:a16="http://schemas.microsoft.com/office/drawing/2014/main" id="{3EF8F3CF-0A3C-41BB-9725-E540B8C2F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7656" y="3469090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>
                <a:latin typeface="微软雅黑" panose="020B0503020204020204" pitchFamily="34" charset="-122"/>
                <a:ea typeface="微软雅黑" panose="020B0503020204020204" pitchFamily="34" charset="-122"/>
              </a:rPr>
              <a:t>处理器</a:t>
            </a:r>
          </a:p>
        </p:txBody>
      </p:sp>
      <p:sp>
        <p:nvSpPr>
          <p:cNvPr id="72711" name="TextBox 44">
            <a:extLst>
              <a:ext uri="{FF2B5EF4-FFF2-40B4-BE49-F238E27FC236}">
                <a16:creationId xmlns:a16="http://schemas.microsoft.com/office/drawing/2014/main" id="{9195CCF1-8861-473A-8B57-C49EDE4D8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5151" y="1862541"/>
            <a:ext cx="12025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</a:p>
        </p:txBody>
      </p:sp>
      <p:grpSp>
        <p:nvGrpSpPr>
          <p:cNvPr id="72712" name="Group 1">
            <a:extLst>
              <a:ext uri="{FF2B5EF4-FFF2-40B4-BE49-F238E27FC236}">
                <a16:creationId xmlns:a16="http://schemas.microsoft.com/office/drawing/2014/main" id="{7F08DAF9-4BC8-47E8-B377-B9D55C691EBA}"/>
              </a:ext>
            </a:extLst>
          </p:cNvPr>
          <p:cNvGrpSpPr>
            <a:grpSpLocks/>
          </p:cNvGrpSpPr>
          <p:nvPr/>
        </p:nvGrpSpPr>
        <p:grpSpPr bwMode="auto">
          <a:xfrm>
            <a:off x="7414455" y="3229379"/>
            <a:ext cx="1370012" cy="541244"/>
            <a:chOff x="2592386" y="3119439"/>
            <a:chExt cx="1370013" cy="540912"/>
          </a:xfrm>
        </p:grpSpPr>
        <p:cxnSp>
          <p:nvCxnSpPr>
            <p:cNvPr id="72731" name="Straight Arrow Connector 37">
              <a:extLst>
                <a:ext uri="{FF2B5EF4-FFF2-40B4-BE49-F238E27FC236}">
                  <a16:creationId xmlns:a16="http://schemas.microsoft.com/office/drawing/2014/main" id="{48490982-85FC-400E-84B4-6EDCDDFC3D2C}"/>
                </a:ext>
              </a:extLst>
            </p:cNvPr>
            <p:cNvCxnSpPr>
              <a:cxnSpLocks noChangeShapeType="1"/>
              <a:stCxn id="72710" idx="3"/>
            </p:cNvCxnSpPr>
            <p:nvPr/>
          </p:nvCxnSpPr>
          <p:spPr bwMode="auto">
            <a:xfrm flipV="1">
              <a:off x="2592386" y="3621869"/>
              <a:ext cx="1370013" cy="4569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32" name="Text Box 9">
              <a:extLst>
                <a:ext uri="{FF2B5EF4-FFF2-40B4-BE49-F238E27FC236}">
                  <a16:creationId xmlns:a16="http://schemas.microsoft.com/office/drawing/2014/main" id="{479C53F9-9994-4D0E-A292-8E7C98E1D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5863" y="3354876"/>
              <a:ext cx="434456" cy="30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VA</a:t>
              </a:r>
            </a:p>
          </p:txBody>
        </p:sp>
        <p:sp>
          <p:nvSpPr>
            <p:cNvPr id="51" name="Oval 4">
              <a:extLst>
                <a:ext uri="{FF2B5EF4-FFF2-40B4-BE49-F238E27FC236}">
                  <a16:creationId xmlns:a16="http://schemas.microsoft.com/office/drawing/2014/main" id="{95FC6EE9-7C1B-4E9B-B347-ACC87D99D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737" y="3119439"/>
              <a:ext cx="274637" cy="27446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defRPr/>
              </a:pPr>
              <a:r>
                <a:rPr lang="en-GB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3432D73-027A-4E40-B473-838E78B18101}"/>
              </a:ext>
            </a:extLst>
          </p:cNvPr>
          <p:cNvGrpSpPr>
            <a:grpSpLocks/>
          </p:cNvGrpSpPr>
          <p:nvPr/>
        </p:nvGrpSpPr>
        <p:grpSpPr bwMode="auto">
          <a:xfrm>
            <a:off x="9876795" y="3819830"/>
            <a:ext cx="1101448" cy="653286"/>
            <a:chOff x="5234746" y="3352629"/>
            <a:chExt cx="1101449" cy="594561"/>
          </a:xfrm>
        </p:grpSpPr>
        <p:sp>
          <p:nvSpPr>
            <p:cNvPr id="72728" name="Text Box 9">
              <a:extLst>
                <a:ext uri="{FF2B5EF4-FFF2-40B4-BE49-F238E27FC236}">
                  <a16:creationId xmlns:a16="http://schemas.microsoft.com/office/drawing/2014/main" id="{643465CB-8EBC-41F0-B1BF-32D571ADA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092" y="3352629"/>
              <a:ext cx="423171" cy="306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PA</a:t>
              </a:r>
            </a:p>
          </p:txBody>
        </p:sp>
        <p:cxnSp>
          <p:nvCxnSpPr>
            <p:cNvPr id="72729" name="Straight Arrow Connector 39">
              <a:extLst>
                <a:ext uri="{FF2B5EF4-FFF2-40B4-BE49-F238E27FC236}">
                  <a16:creationId xmlns:a16="http://schemas.microsoft.com/office/drawing/2014/main" id="{B129CB2E-5789-4AA4-9ADA-F43D53A3D2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34746" y="3605659"/>
              <a:ext cx="1101449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Oval 20">
              <a:extLst>
                <a:ext uri="{FF2B5EF4-FFF2-40B4-BE49-F238E27FC236}">
                  <a16:creationId xmlns:a16="http://schemas.microsoft.com/office/drawing/2014/main" id="{97001A33-A7C1-4946-AE8C-66FACE20B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262" y="3672245"/>
              <a:ext cx="274637" cy="2749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defRPr/>
              </a:pPr>
              <a:r>
                <a:rPr lang="en-GB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27291A4-1EB3-45F4-BB1B-57703A3F0F27}"/>
              </a:ext>
            </a:extLst>
          </p:cNvPr>
          <p:cNvGrpSpPr>
            <a:grpSpLocks/>
          </p:cNvGrpSpPr>
          <p:nvPr/>
        </p:nvGrpSpPr>
        <p:grpSpPr bwMode="auto">
          <a:xfrm>
            <a:off x="6881056" y="4002491"/>
            <a:ext cx="4097188" cy="1444625"/>
            <a:chOff x="2058988" y="3893139"/>
            <a:chExt cx="4097189" cy="1444567"/>
          </a:xfrm>
        </p:grpSpPr>
        <p:sp>
          <p:nvSpPr>
            <p:cNvPr id="72725" name="Text Box 32">
              <a:extLst>
                <a:ext uri="{FF2B5EF4-FFF2-40B4-BE49-F238E27FC236}">
                  <a16:creationId xmlns:a16="http://schemas.microsoft.com/office/drawing/2014/main" id="{77781708-C431-46DC-A9F9-C400D744D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2486" y="4777704"/>
              <a:ext cx="540830" cy="305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GB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  <p:cxnSp>
          <p:nvCxnSpPr>
            <p:cNvPr id="72726" name="Shape 49">
              <a:extLst>
                <a:ext uri="{FF2B5EF4-FFF2-40B4-BE49-F238E27FC236}">
                  <a16:creationId xmlns:a16="http://schemas.microsoft.com/office/drawing/2014/main" id="{568EB047-4BA7-4E2D-B2F6-3F8BE5D0C547}"/>
                </a:ext>
              </a:extLst>
            </p:cNvPr>
            <p:cNvCxnSpPr>
              <a:cxnSpLocks noChangeShapeType="1"/>
              <a:endCxn id="72710" idx="2"/>
            </p:cNvCxnSpPr>
            <p:nvPr/>
          </p:nvCxnSpPr>
          <p:spPr bwMode="auto">
            <a:xfrm rot="10800000">
              <a:off x="2058988" y="3893139"/>
              <a:ext cx="4097189" cy="883272"/>
            </a:xfrm>
            <a:prstGeom prst="bentConnector2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Oval 21">
              <a:extLst>
                <a:ext uri="{FF2B5EF4-FFF2-40B4-BE49-F238E27FC236}">
                  <a16:creationId xmlns:a16="http://schemas.microsoft.com/office/drawing/2014/main" id="{0E3D45BB-F2AC-4B69-B223-09BA30A0B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138" y="5063080"/>
              <a:ext cx="274637" cy="27462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defRPr/>
              </a:pPr>
              <a:r>
                <a:rPr lang="en-GB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  <p:sp>
        <p:nvSpPr>
          <p:cNvPr id="26" name="Rectangle 10">
            <a:extLst>
              <a:ext uri="{FF2B5EF4-FFF2-40B4-BE49-F238E27FC236}">
                <a16:creationId xmlns:a16="http://schemas.microsoft.com/office/drawing/2014/main" id="{E2D2F906-1ECF-43C1-91D5-F7D85045E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4468" y="201494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</a:p>
        </p:txBody>
      </p:sp>
      <p:grpSp>
        <p:nvGrpSpPr>
          <p:cNvPr id="72717" name="Group 2">
            <a:extLst>
              <a:ext uri="{FF2B5EF4-FFF2-40B4-BE49-F238E27FC236}">
                <a16:creationId xmlns:a16="http://schemas.microsoft.com/office/drawing/2014/main" id="{3C18BE8F-7766-46FA-8545-96DC4E7C41B9}"/>
              </a:ext>
            </a:extLst>
          </p:cNvPr>
          <p:cNvGrpSpPr>
            <a:grpSpLocks/>
          </p:cNvGrpSpPr>
          <p:nvPr/>
        </p:nvGrpSpPr>
        <p:grpSpPr bwMode="auto">
          <a:xfrm>
            <a:off x="8711502" y="2395941"/>
            <a:ext cx="580906" cy="720725"/>
            <a:chOff x="3888848" y="2286000"/>
            <a:chExt cx="581726" cy="721259"/>
          </a:xfrm>
        </p:grpSpPr>
        <p:sp>
          <p:nvSpPr>
            <p:cNvPr id="52" name="Oval 18">
              <a:extLst>
                <a:ext uri="{FF2B5EF4-FFF2-40B4-BE49-F238E27FC236}">
                  <a16:creationId xmlns:a16="http://schemas.microsoft.com/office/drawing/2014/main" id="{EA1D9CEA-94E5-448B-B839-976632840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224" y="2362256"/>
              <a:ext cx="275026" cy="27484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defRPr/>
              </a:pPr>
              <a:r>
                <a:rPr lang="en-GB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cxnSp>
          <p:nvCxnSpPr>
            <p:cNvPr id="72723" name="Straight Arrow Connector 27">
              <a:extLst>
                <a:ext uri="{FF2B5EF4-FFF2-40B4-BE49-F238E27FC236}">
                  <a16:creationId xmlns:a16="http://schemas.microsoft.com/office/drawing/2014/main" id="{E808657F-4614-4EF6-97F2-E6C81F6EA3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4058177" y="2645836"/>
              <a:ext cx="721259" cy="15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24" name="Text Box 9">
              <a:extLst>
                <a:ext uri="{FF2B5EF4-FFF2-40B4-BE49-F238E27FC236}">
                  <a16:creationId xmlns:a16="http://schemas.microsoft.com/office/drawing/2014/main" id="{A8937073-2E00-4A53-9418-EA0FF9C97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848" y="2666887"/>
              <a:ext cx="581726" cy="30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VPN</a:t>
              </a:r>
            </a:p>
          </p:txBody>
        </p:sp>
      </p:grpSp>
      <p:sp>
        <p:nvSpPr>
          <p:cNvPr id="30" name="圆角矩形 121">
            <a:extLst>
              <a:ext uri="{FF2B5EF4-FFF2-40B4-BE49-F238E27FC236}">
                <a16:creationId xmlns:a16="http://schemas.microsoft.com/office/drawing/2014/main" id="{10A08840-1F31-4DFB-843D-46FC4FF73E3E}"/>
              </a:ext>
            </a:extLst>
          </p:cNvPr>
          <p:cNvSpPr/>
          <p:nvPr/>
        </p:nvSpPr>
        <p:spPr bwMode="auto">
          <a:xfrm>
            <a:off x="-182651" y="316050"/>
            <a:ext cx="462246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id="{F5A6726B-09C8-4BE1-A438-4A77A09D2025}"/>
              </a:ext>
            </a:extLst>
          </p:cNvPr>
          <p:cNvSpPr txBox="1">
            <a:spLocks/>
          </p:cNvSpPr>
          <p:nvPr/>
        </p:nvSpPr>
        <p:spPr bwMode="auto">
          <a:xfrm>
            <a:off x="335827" y="319412"/>
            <a:ext cx="4500033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地址翻译：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TLB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命中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不命中</a:t>
            </a:r>
          </a:p>
        </p:txBody>
      </p:sp>
      <p:sp>
        <p:nvSpPr>
          <p:cNvPr id="46" name="Text Box 9">
            <a:extLst>
              <a:ext uri="{FF2B5EF4-FFF2-40B4-BE49-F238E27FC236}">
                <a16:creationId xmlns:a16="http://schemas.microsoft.com/office/drawing/2014/main" id="{E67C77F2-250A-4A19-8CB0-FD2AE24AE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4007" y="2801895"/>
            <a:ext cx="561670" cy="33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PTE</a:t>
            </a:r>
          </a:p>
        </p:txBody>
      </p:sp>
      <p:cxnSp>
        <p:nvCxnSpPr>
          <p:cNvPr id="59" name="Straight Arrow Connector 28">
            <a:extLst>
              <a:ext uri="{FF2B5EF4-FFF2-40B4-BE49-F238E27FC236}">
                <a16:creationId xmlns:a16="http://schemas.microsoft.com/office/drawing/2014/main" id="{2CE85810-6691-4EC7-A3A3-23DB2FADE63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9146709" y="2748434"/>
            <a:ext cx="720725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Oval 19">
            <a:extLst>
              <a:ext uri="{FF2B5EF4-FFF2-40B4-BE49-F238E27FC236}">
                <a16:creationId xmlns:a16="http://schemas.microsoft.com/office/drawing/2014/main" id="{118D5556-86C4-409F-97D3-0A545AC66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5935" y="2576887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en-GB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cxnSp>
        <p:nvCxnSpPr>
          <p:cNvPr id="65" name="Elbow Connector 33">
            <a:extLst>
              <a:ext uri="{FF2B5EF4-FFF2-40B4-BE49-F238E27FC236}">
                <a16:creationId xmlns:a16="http://schemas.microsoft.com/office/drawing/2014/main" id="{00F88466-EC0C-429F-B7A9-4D919F5309C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9507864" y="2739703"/>
            <a:ext cx="1470380" cy="442559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AFDE5CA8-A9AB-4C80-9F46-6A1AB0226340}"/>
              </a:ext>
            </a:extLst>
          </p:cNvPr>
          <p:cNvGrpSpPr/>
          <p:nvPr/>
        </p:nvGrpSpPr>
        <p:grpSpPr>
          <a:xfrm>
            <a:off x="227348" y="1853208"/>
            <a:ext cx="5773497" cy="3584575"/>
            <a:chOff x="2857083" y="1752601"/>
            <a:chExt cx="5773497" cy="3584575"/>
          </a:xfrm>
        </p:grpSpPr>
        <p:sp>
          <p:nvSpPr>
            <p:cNvPr id="67" name="Rectangle 43">
              <a:extLst>
                <a:ext uri="{FF2B5EF4-FFF2-40B4-BE49-F238E27FC236}">
                  <a16:creationId xmlns:a16="http://schemas.microsoft.com/office/drawing/2014/main" id="{FCC66D83-03DB-4247-AB3B-2887C90F5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301" y="1752601"/>
              <a:ext cx="3749675" cy="2695575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arrow" w="med" len="med"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Rectangle 10">
              <a:extLst>
                <a:ext uri="{FF2B5EF4-FFF2-40B4-BE49-F238E27FC236}">
                  <a16:creationId xmlns:a16="http://schemas.microsoft.com/office/drawing/2014/main" id="{D95C08AC-9BF4-4557-A586-61ED4297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988" y="3006725"/>
              <a:ext cx="1066800" cy="1238250"/>
            </a:xfrm>
            <a:prstGeom prst="rect">
              <a:avLst/>
            </a:prstGeom>
            <a:solidFill>
              <a:srgbClr val="DBF2DA"/>
            </a:solidFill>
            <a:ln w="126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GB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翻译</a:t>
              </a:r>
            </a:p>
          </p:txBody>
        </p:sp>
        <p:sp>
          <p:nvSpPr>
            <p:cNvPr id="69" name="Rectangle 17">
              <a:extLst>
                <a:ext uri="{FF2B5EF4-FFF2-40B4-BE49-F238E27FC236}">
                  <a16:creationId xmlns:a16="http://schemas.microsoft.com/office/drawing/2014/main" id="{560F1D12-BABC-434B-B7AA-D7984C24F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6180" y="2722563"/>
              <a:ext cx="914400" cy="2284412"/>
            </a:xfrm>
            <a:prstGeom prst="rect">
              <a:avLst/>
            </a:prstGeom>
            <a:solidFill>
              <a:srgbClr val="EBEBEB"/>
            </a:solidFill>
            <a:ln w="1908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高速缓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存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</a:t>
              </a:r>
            </a:p>
          </p:txBody>
        </p:sp>
        <p:sp>
          <p:nvSpPr>
            <p:cNvPr id="70" name="Rectangle 10">
              <a:extLst>
                <a:ext uri="{FF2B5EF4-FFF2-40B4-BE49-F238E27FC236}">
                  <a16:creationId xmlns:a16="http://schemas.microsoft.com/office/drawing/2014/main" id="{0D3FFF1D-3904-43EA-9393-ADD6666A1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359150"/>
              <a:ext cx="1066800" cy="533400"/>
            </a:xfrm>
            <a:prstGeom prst="rect">
              <a:avLst/>
            </a:prstGeom>
            <a:solidFill>
              <a:srgbClr val="F6D2D2"/>
            </a:solidFill>
            <a:ln w="126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GB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处理器</a:t>
              </a:r>
            </a:p>
          </p:txBody>
        </p:sp>
        <p:sp>
          <p:nvSpPr>
            <p:cNvPr id="71" name="TextBox 44">
              <a:extLst>
                <a:ext uri="{FF2B5EF4-FFF2-40B4-BE49-F238E27FC236}">
                  <a16:creationId xmlns:a16="http://schemas.microsoft.com/office/drawing/2014/main" id="{46C8035E-0338-4EBF-8DC0-FF9002544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083" y="1752601"/>
              <a:ext cx="12025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 </a:t>
              </a:r>
              <a:r>
                <a:rPr lang="zh-CN" altLang="en-US" sz="18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芯片</a:t>
              </a:r>
            </a:p>
          </p:txBody>
        </p:sp>
        <p:grpSp>
          <p:nvGrpSpPr>
            <p:cNvPr id="72" name="Group 1">
              <a:extLst>
                <a:ext uri="{FF2B5EF4-FFF2-40B4-BE49-F238E27FC236}">
                  <a16:creationId xmlns:a16="http://schemas.microsoft.com/office/drawing/2014/main" id="{3FAF786C-EBA2-46B3-B9DD-B52D09A0B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6387" y="3119439"/>
              <a:ext cx="1370012" cy="541244"/>
              <a:chOff x="2592386" y="3119439"/>
              <a:chExt cx="1370013" cy="540912"/>
            </a:xfrm>
          </p:grpSpPr>
          <p:cxnSp>
            <p:nvCxnSpPr>
              <p:cNvPr id="90" name="Straight Arrow Connector 37">
                <a:extLst>
                  <a:ext uri="{FF2B5EF4-FFF2-40B4-BE49-F238E27FC236}">
                    <a16:creationId xmlns:a16="http://schemas.microsoft.com/office/drawing/2014/main" id="{C96ED9DF-0618-43F5-9945-5108A8E9849E}"/>
                  </a:ext>
                </a:extLst>
              </p:cNvPr>
              <p:cNvCxnSpPr>
                <a:cxnSpLocks noChangeShapeType="1"/>
                <a:stCxn id="70" idx="3"/>
              </p:cNvCxnSpPr>
              <p:nvPr/>
            </p:nvCxnSpPr>
            <p:spPr bwMode="auto">
              <a:xfrm flipV="1">
                <a:off x="2592386" y="3621869"/>
                <a:ext cx="1370013" cy="4569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1" name="Text Box 9">
                <a:extLst>
                  <a:ext uri="{FF2B5EF4-FFF2-40B4-BE49-F238E27FC236}">
                    <a16:creationId xmlns:a16="http://schemas.microsoft.com/office/drawing/2014/main" id="{0E81A257-2D1A-4EA6-983D-35F3D30A5E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5863" y="3354876"/>
                <a:ext cx="434456" cy="305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zh-CN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VA</a:t>
                </a:r>
              </a:p>
            </p:txBody>
          </p:sp>
          <p:sp>
            <p:nvSpPr>
              <p:cNvPr id="92" name="Oval 4">
                <a:extLst>
                  <a:ext uri="{FF2B5EF4-FFF2-40B4-BE49-F238E27FC236}">
                    <a16:creationId xmlns:a16="http://schemas.microsoft.com/office/drawing/2014/main" id="{40296CEF-87EA-465D-9364-8B2D03F37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737" y="3119439"/>
                <a:ext cx="274637" cy="27446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44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8000"/>
                  </a:lnSpc>
                  <a:defRPr/>
                </a:pPr>
                <a:r>
                  <a:rPr lang="en-GB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</p:grpSp>
        <p:grpSp>
          <p:nvGrpSpPr>
            <p:cNvPr id="73" name="Group 4">
              <a:extLst>
                <a:ext uri="{FF2B5EF4-FFF2-40B4-BE49-F238E27FC236}">
                  <a16:creationId xmlns:a16="http://schemas.microsoft.com/office/drawing/2014/main" id="{FE9C2A69-72ED-49B0-8855-81FE7122E3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0348" y="3322936"/>
              <a:ext cx="1039828" cy="653286"/>
              <a:chOff x="5296367" y="3352629"/>
              <a:chExt cx="1039829" cy="594561"/>
            </a:xfrm>
          </p:grpSpPr>
          <p:sp>
            <p:nvSpPr>
              <p:cNvPr id="87" name="Text Box 9">
                <a:extLst>
                  <a:ext uri="{FF2B5EF4-FFF2-40B4-BE49-F238E27FC236}">
                    <a16:creationId xmlns:a16="http://schemas.microsoft.com/office/drawing/2014/main" id="{C79D64CE-4510-48F9-9F18-6AF7A9DAA6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82092" y="3352629"/>
                <a:ext cx="423171" cy="3060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zh-CN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</a:t>
                </a:r>
              </a:p>
            </p:txBody>
          </p:sp>
          <p:cxnSp>
            <p:nvCxnSpPr>
              <p:cNvPr id="88" name="Straight Arrow Connector 39">
                <a:extLst>
                  <a:ext uri="{FF2B5EF4-FFF2-40B4-BE49-F238E27FC236}">
                    <a16:creationId xmlns:a16="http://schemas.microsoft.com/office/drawing/2014/main" id="{320AD4C8-7FFA-4F98-B6A5-E452B24638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296367" y="3605659"/>
                <a:ext cx="1039829" cy="1376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9" name="Oval 20">
                <a:extLst>
                  <a:ext uri="{FF2B5EF4-FFF2-40B4-BE49-F238E27FC236}">
                    <a16:creationId xmlns:a16="http://schemas.microsoft.com/office/drawing/2014/main" id="{48579B96-B965-44F2-BC18-B74FF2D5C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6262" y="3672245"/>
                <a:ext cx="274637" cy="274945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44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8000"/>
                  </a:lnSpc>
                  <a:defRPr/>
                </a:pPr>
                <a:r>
                  <a:rPr lang="en-GB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</a:p>
            </p:txBody>
          </p:sp>
        </p:grpSp>
        <p:grpSp>
          <p:nvGrpSpPr>
            <p:cNvPr id="74" name="Group 5">
              <a:extLst>
                <a:ext uri="{FF2B5EF4-FFF2-40B4-BE49-F238E27FC236}">
                  <a16:creationId xmlns:a16="http://schemas.microsoft.com/office/drawing/2014/main" id="{5DE5213B-F0A4-4923-A697-BD7B3DC83D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2988" y="3892551"/>
              <a:ext cx="4097188" cy="1444625"/>
              <a:chOff x="2058988" y="3893139"/>
              <a:chExt cx="4097189" cy="1444567"/>
            </a:xfrm>
          </p:grpSpPr>
          <p:sp>
            <p:nvSpPr>
              <p:cNvPr id="84" name="Text Box 32">
                <a:extLst>
                  <a:ext uri="{FF2B5EF4-FFF2-40B4-BE49-F238E27FC236}">
                    <a16:creationId xmlns:a16="http://schemas.microsoft.com/office/drawing/2014/main" id="{BD6AD8F5-9031-4D17-934A-7139BC3370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2486" y="4777704"/>
                <a:ext cx="540830" cy="305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GB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</a:p>
            </p:txBody>
          </p:sp>
          <p:cxnSp>
            <p:nvCxnSpPr>
              <p:cNvPr id="85" name="Shape 49">
                <a:extLst>
                  <a:ext uri="{FF2B5EF4-FFF2-40B4-BE49-F238E27FC236}">
                    <a16:creationId xmlns:a16="http://schemas.microsoft.com/office/drawing/2014/main" id="{513048BF-21F9-4906-B2D7-33D67B71CE12}"/>
                  </a:ext>
                </a:extLst>
              </p:cNvPr>
              <p:cNvCxnSpPr>
                <a:cxnSpLocks noChangeShapeType="1"/>
                <a:endCxn id="70" idx="2"/>
              </p:cNvCxnSpPr>
              <p:nvPr/>
            </p:nvCxnSpPr>
            <p:spPr bwMode="auto">
              <a:xfrm rot="10800000">
                <a:off x="2058988" y="3893139"/>
                <a:ext cx="4097189" cy="883272"/>
              </a:xfrm>
              <a:prstGeom prst="bentConnector2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6" name="Oval 21">
                <a:extLst>
                  <a:ext uri="{FF2B5EF4-FFF2-40B4-BE49-F238E27FC236}">
                    <a16:creationId xmlns:a16="http://schemas.microsoft.com/office/drawing/2014/main" id="{39C5C69A-42B3-4375-8F1C-82683C1C8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1138" y="5063080"/>
                <a:ext cx="274637" cy="27462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44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8000"/>
                  </a:lnSpc>
                  <a:defRPr/>
                </a:pPr>
                <a:r>
                  <a:rPr lang="en-GB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</p:grpSp>
        <p:sp>
          <p:nvSpPr>
            <p:cNvPr id="75" name="Rectangle 10">
              <a:extLst>
                <a:ext uri="{FF2B5EF4-FFF2-40B4-BE49-F238E27FC236}">
                  <a16:creationId xmlns:a16="http://schemas.microsoft.com/office/drawing/2014/main" id="{6BD1DF6E-8567-4CD7-B2CC-B6ACE4A5F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1905000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TLB</a:t>
              </a:r>
            </a:p>
          </p:txBody>
        </p:sp>
        <p:grpSp>
          <p:nvGrpSpPr>
            <p:cNvPr id="76" name="Group 2">
              <a:extLst>
                <a:ext uri="{FF2B5EF4-FFF2-40B4-BE49-F238E27FC236}">
                  <a16:creationId xmlns:a16="http://schemas.microsoft.com/office/drawing/2014/main" id="{DE90DB16-1C74-4CCD-9E81-E3F30F0422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3434" y="2286001"/>
              <a:ext cx="580906" cy="720725"/>
              <a:chOff x="3888848" y="2286000"/>
              <a:chExt cx="581726" cy="721259"/>
            </a:xfrm>
          </p:grpSpPr>
          <p:sp>
            <p:nvSpPr>
              <p:cNvPr id="81" name="Oval 18">
                <a:extLst>
                  <a:ext uri="{FF2B5EF4-FFF2-40B4-BE49-F238E27FC236}">
                    <a16:creationId xmlns:a16="http://schemas.microsoft.com/office/drawing/2014/main" id="{84DF75EE-0A46-4E51-AD3D-9A132EAE83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224" y="2362256"/>
                <a:ext cx="275026" cy="27484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44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8000"/>
                  </a:lnSpc>
                  <a:defRPr/>
                </a:pPr>
                <a:r>
                  <a:rPr lang="en-GB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</p:txBody>
          </p:sp>
          <p:cxnSp>
            <p:nvCxnSpPr>
              <p:cNvPr id="82" name="Straight Arrow Connector 27">
                <a:extLst>
                  <a:ext uri="{FF2B5EF4-FFF2-40B4-BE49-F238E27FC236}">
                    <a16:creationId xmlns:a16="http://schemas.microsoft.com/office/drawing/2014/main" id="{05B09978-DC31-4CC7-95F5-3603A80084B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4058177" y="2645836"/>
                <a:ext cx="721259" cy="1587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3" name="Text Box 9">
                <a:extLst>
                  <a:ext uri="{FF2B5EF4-FFF2-40B4-BE49-F238E27FC236}">
                    <a16:creationId xmlns:a16="http://schemas.microsoft.com/office/drawing/2014/main" id="{5A778545-CB30-423F-8DB0-E998B91F77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848" y="2666887"/>
                <a:ext cx="581726" cy="305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zh-CN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VPN</a:t>
                </a:r>
              </a:p>
            </p:txBody>
          </p:sp>
        </p:grpSp>
        <p:grpSp>
          <p:nvGrpSpPr>
            <p:cNvPr id="77" name="Group 3">
              <a:extLst>
                <a:ext uri="{FF2B5EF4-FFF2-40B4-BE49-F238E27FC236}">
                  <a16:creationId xmlns:a16="http://schemas.microsoft.com/office/drawing/2014/main" id="{879A4875-120C-4C4F-AF2D-6C0FFCA919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1619" y="2286001"/>
              <a:ext cx="515182" cy="720725"/>
              <a:chOff x="4617639" y="2286000"/>
              <a:chExt cx="514877" cy="721259"/>
            </a:xfrm>
          </p:grpSpPr>
          <p:sp>
            <p:nvSpPr>
              <p:cNvPr id="78" name="Text Box 9">
                <a:extLst>
                  <a:ext uri="{FF2B5EF4-FFF2-40B4-BE49-F238E27FC236}">
                    <a16:creationId xmlns:a16="http://schemas.microsoft.com/office/drawing/2014/main" id="{09D22D44-201B-4967-AA4B-00D479FD68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7639" y="2311288"/>
                <a:ext cx="514877" cy="305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00"/>
                  </a:buClr>
                  <a:buSzPct val="11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zh-CN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PTE</a:t>
                </a:r>
              </a:p>
            </p:txBody>
          </p:sp>
          <p:cxnSp>
            <p:nvCxnSpPr>
              <p:cNvPr id="79" name="Straight Arrow Connector 28">
                <a:extLst>
                  <a:ext uri="{FF2B5EF4-FFF2-40B4-BE49-F238E27FC236}">
                    <a16:creationId xmlns:a16="http://schemas.microsoft.com/office/drawing/2014/main" id="{8CEAA419-021D-4C8E-9F16-A41184E2F19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86777" y="2645836"/>
                <a:ext cx="721259" cy="1587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0" name="Oval 19">
                <a:extLst>
                  <a:ext uri="{FF2B5EF4-FFF2-40B4-BE49-F238E27FC236}">
                    <a16:creationId xmlns:a16="http://schemas.microsoft.com/office/drawing/2014/main" id="{00C76BD0-CC0B-4759-BB31-A73FDA53D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7046" y="2633921"/>
                <a:ext cx="274475" cy="27325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44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8000"/>
                  </a:lnSpc>
                  <a:defRPr/>
                </a:pPr>
                <a:r>
                  <a:rPr lang="en-GB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</a:p>
            </p:txBody>
          </p:sp>
        </p:grpSp>
      </p:grpSp>
      <p:grpSp>
        <p:nvGrpSpPr>
          <p:cNvPr id="93" name="Group 4">
            <a:extLst>
              <a:ext uri="{FF2B5EF4-FFF2-40B4-BE49-F238E27FC236}">
                <a16:creationId xmlns:a16="http://schemas.microsoft.com/office/drawing/2014/main" id="{CFF296D2-1982-4510-98B0-615DDF111AA4}"/>
              </a:ext>
            </a:extLst>
          </p:cNvPr>
          <p:cNvGrpSpPr>
            <a:grpSpLocks/>
          </p:cNvGrpSpPr>
          <p:nvPr/>
        </p:nvGrpSpPr>
        <p:grpSpPr bwMode="auto">
          <a:xfrm>
            <a:off x="9851269" y="3213506"/>
            <a:ext cx="1139040" cy="638003"/>
            <a:chOff x="5197155" y="3366538"/>
            <a:chExt cx="1139041" cy="580652"/>
          </a:xfrm>
        </p:grpSpPr>
        <p:sp>
          <p:nvSpPr>
            <p:cNvPr id="94" name="Text Box 9">
              <a:extLst>
                <a:ext uri="{FF2B5EF4-FFF2-40B4-BE49-F238E27FC236}">
                  <a16:creationId xmlns:a16="http://schemas.microsoft.com/office/drawing/2014/main" id="{16040172-32DC-4DD0-885B-046391056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4852" y="3366538"/>
              <a:ext cx="637653" cy="278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ET</a:t>
              </a:r>
              <a:r>
                <a:rPr lang="en-GB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cxnSp>
          <p:nvCxnSpPr>
            <p:cNvPr id="95" name="Straight Arrow Connector 39">
              <a:extLst>
                <a:ext uri="{FF2B5EF4-FFF2-40B4-BE49-F238E27FC236}">
                  <a16:creationId xmlns:a16="http://schemas.microsoft.com/office/drawing/2014/main" id="{B7E91959-FA97-494F-B1EE-D9DCC044C1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197155" y="3602853"/>
              <a:ext cx="1139041" cy="2806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6" name="Oval 20">
              <a:extLst>
                <a:ext uri="{FF2B5EF4-FFF2-40B4-BE49-F238E27FC236}">
                  <a16:creationId xmlns:a16="http://schemas.microsoft.com/office/drawing/2014/main" id="{0E5965B6-54A6-492C-AD0C-CC5920CCF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262" y="3672245"/>
              <a:ext cx="274637" cy="2749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defRPr/>
              </a:pPr>
              <a:r>
                <a:rPr lang="en-GB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sp>
        <p:nvSpPr>
          <p:cNvPr id="97" name="Rectangle 2">
            <a:extLst>
              <a:ext uri="{FF2B5EF4-FFF2-40B4-BE49-F238E27FC236}">
                <a16:creationId xmlns:a16="http://schemas.microsoft.com/office/drawing/2014/main" id="{5194401C-8C81-49ED-90F7-B41B97B3A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812475"/>
            <a:ext cx="57610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TLB </a:t>
            </a: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不命中引发了额外的内存访问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GB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万幸的是</a:t>
            </a:r>
            <a:r>
              <a:rPr lang="en-GB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TLB </a:t>
            </a:r>
            <a:r>
              <a:rPr lang="zh-CN" altLang="en-GB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不命中很少发生。这是为什么呢？</a:t>
            </a:r>
          </a:p>
        </p:txBody>
      </p:sp>
      <p:sp>
        <p:nvSpPr>
          <p:cNvPr id="98" name="灯片编号占位符 15">
            <a:extLst>
              <a:ext uri="{FF2B5EF4-FFF2-40B4-BE49-F238E27FC236}">
                <a16:creationId xmlns:a16="http://schemas.microsoft.com/office/drawing/2014/main" id="{4CDD9B9F-78D1-4EB6-991E-4199C8E45A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8A1B12C-379B-4C6A-A50A-1E6D71A8A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1296" y="1030012"/>
            <a:ext cx="8189963" cy="49720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GB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endParaRPr lang="en-GB" altLang="zh-CN" b="1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None/>
            </a:pPr>
            <a:r>
              <a:rPr lang="en-GB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4KB (2</a:t>
            </a:r>
            <a:r>
              <a:rPr lang="en-GB" altLang="zh-CN" sz="18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en-GB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GB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GB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48</a:t>
            </a:r>
            <a:r>
              <a:rPr lang="zh-CN" altLang="en-GB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位地址空间</a:t>
            </a:r>
            <a:r>
              <a:rPr lang="en-GB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8</a:t>
            </a:r>
            <a:r>
              <a:rPr lang="zh-CN" altLang="en-GB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 </a:t>
            </a:r>
            <a:r>
              <a:rPr lang="en-GB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PTE</a:t>
            </a: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indent="0" eaLnBrk="1" hangingPunct="1">
              <a:buNone/>
            </a:pPr>
            <a:endParaRPr lang="en-GB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GB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GB" altLang="zh-CN" b="1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None/>
            </a:pPr>
            <a:r>
              <a:rPr lang="zh-CN" altLang="en-GB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将需要一个大小为 </a:t>
            </a:r>
            <a:r>
              <a:rPr lang="en-GB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 GB </a:t>
            </a:r>
            <a:r>
              <a:rPr lang="zh-CN" altLang="en-GB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的页表</a:t>
            </a:r>
            <a:r>
              <a:rPr lang="en-GB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  <a:p>
            <a:pPr marL="914400" lvl="2" indent="0" eaLnBrk="1" hangingPunct="1">
              <a:buNone/>
            </a:pP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GB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2</a:t>
            </a:r>
            <a:r>
              <a:rPr lang="en-GB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-12  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2</a:t>
            </a:r>
            <a:r>
              <a:rPr lang="en-GB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2</a:t>
            </a:r>
            <a:r>
              <a:rPr lang="en-GB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bytes</a:t>
            </a:r>
          </a:p>
          <a:p>
            <a:pPr marL="0" indent="0" eaLnBrk="1" hangingPunct="1">
              <a:buNone/>
            </a:pPr>
            <a:endParaRPr lang="en-GB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GB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常用解决办法</a:t>
            </a:r>
            <a:r>
              <a:rPr lang="en-GB" altLang="zh-CN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GB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多级页表</a:t>
            </a:r>
            <a:endParaRPr lang="en-US" altLang="zh-CN" b="1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zh-CN" altLang="en-GB" b="1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GB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以二级页表为例</a:t>
            </a:r>
          </a:p>
          <a:p>
            <a:pPr marL="457200" lvl="1" indent="0" eaLnBrk="1" hangingPunct="1">
              <a:buNone/>
            </a:pPr>
            <a:r>
              <a:rPr lang="zh-CN" altLang="en-GB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一级页表</a:t>
            </a:r>
            <a:r>
              <a:rPr lang="en-GB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GB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 </a:t>
            </a:r>
            <a:r>
              <a:rPr lang="en-GB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PTE </a:t>
            </a:r>
            <a:r>
              <a:rPr lang="zh-CN" altLang="en-GB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指向一个页表</a:t>
            </a:r>
            <a:r>
              <a:rPr lang="en-GB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GB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常驻内存</a:t>
            </a:r>
            <a:r>
              <a:rPr lang="en-GB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lvl="1" indent="0" eaLnBrk="1" hangingPunct="1">
              <a:buNone/>
            </a:pPr>
            <a:r>
              <a:rPr lang="zh-CN" altLang="en-GB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二级页表</a:t>
            </a:r>
            <a:r>
              <a:rPr lang="en-GB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GB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 </a:t>
            </a:r>
            <a:r>
              <a:rPr lang="en-GB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PTE </a:t>
            </a:r>
            <a:r>
              <a:rPr lang="zh-CN" altLang="en-GB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指向一页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GB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GB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paged in and out like any other data</a:t>
            </a:r>
            <a:r>
              <a:rPr lang="zh-CN" altLang="en-GB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页面可以调入或调出页表</a:t>
            </a:r>
            <a:r>
              <a:rPr lang="en-GB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BB1492-6496-45C6-A860-681F22BD7073}"/>
              </a:ext>
            </a:extLst>
          </p:cNvPr>
          <p:cNvGrpSpPr>
            <a:grpSpLocks/>
          </p:cNvGrpSpPr>
          <p:nvPr/>
        </p:nvGrpSpPr>
        <p:grpSpPr bwMode="auto">
          <a:xfrm>
            <a:off x="8148228" y="1232756"/>
            <a:ext cx="2818373" cy="4697413"/>
            <a:chOff x="6170441" y="1333500"/>
            <a:chExt cx="2818262" cy="4696895"/>
          </a:xfrm>
        </p:grpSpPr>
        <p:sp>
          <p:nvSpPr>
            <p:cNvPr id="76805" name="Text Box 3">
              <a:extLst>
                <a:ext uri="{FF2B5EF4-FFF2-40B4-BE49-F238E27FC236}">
                  <a16:creationId xmlns:a16="http://schemas.microsoft.com/office/drawing/2014/main" id="{9A54D50A-F0A9-4123-B4AB-65D27B9BB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0441" y="2719927"/>
              <a:ext cx="989462" cy="6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75"/>
                </a:spcBef>
                <a:buClrTx/>
                <a:buSzTx/>
                <a:buNone/>
              </a:pPr>
              <a:r>
                <a:rPr lang="en-GB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Level 1</a:t>
              </a:r>
            </a:p>
            <a:p>
              <a:pPr>
                <a:lnSpc>
                  <a:spcPct val="88000"/>
                </a:lnSpc>
                <a:spcBef>
                  <a:spcPts val="675"/>
                </a:spcBef>
                <a:buClrTx/>
                <a:buSzTx/>
                <a:buNone/>
              </a:pPr>
              <a:r>
                <a:rPr lang="en-GB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</a:t>
              </a:r>
            </a:p>
          </p:txBody>
        </p:sp>
        <p:sp>
          <p:nvSpPr>
            <p:cNvPr id="76806" name="Rectangle 4">
              <a:extLst>
                <a:ext uri="{FF2B5EF4-FFF2-40B4-BE49-F238E27FC236}">
                  <a16:creationId xmlns:a16="http://schemas.microsoft.com/office/drawing/2014/main" id="{C7217E28-84DD-48F8-BB9B-1BACC6671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7247" y="3363395"/>
              <a:ext cx="758952" cy="1143000"/>
            </a:xfrm>
            <a:prstGeom prst="rect">
              <a:avLst/>
            </a:prstGeom>
            <a:solidFill>
              <a:srgbClr val="F6F5BD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807" name="Rectangle 5">
              <a:extLst>
                <a:ext uri="{FF2B5EF4-FFF2-40B4-BE49-F238E27FC236}">
                  <a16:creationId xmlns:a16="http://schemas.microsoft.com/office/drawing/2014/main" id="{328E03EF-4196-4FA9-9FA1-7D33D2E0E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0334" y="19917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808" name="Rectangle 6">
              <a:extLst>
                <a:ext uri="{FF2B5EF4-FFF2-40B4-BE49-F238E27FC236}">
                  <a16:creationId xmlns:a16="http://schemas.microsoft.com/office/drawing/2014/main" id="{EAE8C711-6AF4-4E1E-A1E6-A61177E78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0334" y="33633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809" name="Rectangle 7">
              <a:extLst>
                <a:ext uri="{FF2B5EF4-FFF2-40B4-BE49-F238E27FC236}">
                  <a16:creationId xmlns:a16="http://schemas.microsoft.com/office/drawing/2014/main" id="{9D2EC531-F640-4124-9A61-5743E19A7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0334" y="48873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810" name="Text Box 8">
              <a:extLst>
                <a:ext uri="{FF2B5EF4-FFF2-40B4-BE49-F238E27FC236}">
                  <a16:creationId xmlns:a16="http://schemas.microsoft.com/office/drawing/2014/main" id="{BFCC97ED-8DBA-4124-95E1-4BC75C927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254187" y="4527587"/>
              <a:ext cx="379613" cy="333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75"/>
                </a:spcBef>
                <a:buClrTx/>
                <a:buSzTx/>
                <a:buNone/>
              </a:pPr>
              <a:r>
                <a:rPr lang="en-GB" altLang="zh-CN" sz="1800">
                  <a:solidFill>
                    <a:srgbClr val="00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</a:p>
          </p:txBody>
        </p:sp>
        <p:sp>
          <p:nvSpPr>
            <p:cNvPr id="76811" name="Text Box 9">
              <a:extLst>
                <a:ext uri="{FF2B5EF4-FFF2-40B4-BE49-F238E27FC236}">
                  <a16:creationId xmlns:a16="http://schemas.microsoft.com/office/drawing/2014/main" id="{AA866E92-C64B-4AEA-BC9E-B1DCBECE1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9241" y="1333500"/>
              <a:ext cx="989462" cy="6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75"/>
                </a:spcBef>
                <a:buClrTx/>
                <a:buSzTx/>
                <a:buNone/>
              </a:pPr>
              <a:r>
                <a:rPr lang="en-GB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Level 2</a:t>
              </a:r>
            </a:p>
            <a:p>
              <a:pPr>
                <a:lnSpc>
                  <a:spcPct val="88000"/>
                </a:lnSpc>
                <a:spcBef>
                  <a:spcPts val="675"/>
                </a:spcBef>
                <a:buClrTx/>
                <a:buSzTx/>
                <a:buNone/>
              </a:pPr>
              <a:r>
                <a:rPr lang="en-GB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Tables</a:t>
              </a:r>
            </a:p>
          </p:txBody>
        </p:sp>
        <p:sp>
          <p:nvSpPr>
            <p:cNvPr id="76812" name="Line 10">
              <a:extLst>
                <a:ext uri="{FF2B5EF4-FFF2-40B4-BE49-F238E27FC236}">
                  <a16:creationId xmlns:a16="http://schemas.microsoft.com/office/drawing/2014/main" id="{20140C1E-C938-4A4E-B6B6-D8021E52AD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4934" y="1990208"/>
              <a:ext cx="1295400" cy="1450975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813" name="Line 11">
              <a:extLst>
                <a:ext uri="{FF2B5EF4-FFF2-40B4-BE49-F238E27FC236}">
                  <a16:creationId xmlns:a16="http://schemas.microsoft.com/office/drawing/2014/main" id="{FEADB90E-724D-433A-9AEC-4A30F10335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4934" y="3361808"/>
              <a:ext cx="1295400" cy="231775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814" name="Line 12">
              <a:extLst>
                <a:ext uri="{FF2B5EF4-FFF2-40B4-BE49-F238E27FC236}">
                  <a16:creationId xmlns:a16="http://schemas.microsoft.com/office/drawing/2014/main" id="{7377D4CD-FFD2-4F19-A943-636329F6D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7334" y="4423845"/>
              <a:ext cx="1143000" cy="463550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815" name="Line 13">
              <a:extLst>
                <a:ext uri="{FF2B5EF4-FFF2-40B4-BE49-F238E27FC236}">
                  <a16:creationId xmlns:a16="http://schemas.microsoft.com/office/drawing/2014/main" id="{0636AA3F-C419-4476-ABE1-BFC30C7E0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3067" y="35157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816" name="Line 14">
              <a:extLst>
                <a:ext uri="{FF2B5EF4-FFF2-40B4-BE49-F238E27FC236}">
                  <a16:creationId xmlns:a16="http://schemas.microsoft.com/office/drawing/2014/main" id="{D8AF0C1B-7411-4BA5-9729-D38C4C6B2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3067" y="36681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817" name="Line 15">
              <a:extLst>
                <a:ext uri="{FF2B5EF4-FFF2-40B4-BE49-F238E27FC236}">
                  <a16:creationId xmlns:a16="http://schemas.microsoft.com/office/drawing/2014/main" id="{40A5CF47-D02C-44D0-AD56-5B280AA85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3067" y="43539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818" name="Text Box 16">
              <a:extLst>
                <a:ext uri="{FF2B5EF4-FFF2-40B4-BE49-F238E27FC236}">
                  <a16:creationId xmlns:a16="http://schemas.microsoft.com/office/drawing/2014/main" id="{1DD7EDBC-5CAF-4795-81D2-71F756246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2507" y="3813397"/>
              <a:ext cx="426253" cy="28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rtl="1">
                <a:lnSpc>
                  <a:spcPct val="88000"/>
                </a:lnSpc>
                <a:spcBef>
                  <a:spcPts val="675"/>
                </a:spcBef>
                <a:buClrTx/>
                <a:buSzTx/>
                <a:buNone/>
              </a:pPr>
              <a:r>
                <a:rPr lang="en-GB" altLang="zh-CN" sz="1800">
                  <a:solidFill>
                    <a:srgbClr val="00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</a:p>
          </p:txBody>
        </p:sp>
      </p:grpSp>
      <p:sp>
        <p:nvSpPr>
          <p:cNvPr id="19" name="圆角矩形 121">
            <a:extLst>
              <a:ext uri="{FF2B5EF4-FFF2-40B4-BE49-F238E27FC236}">
                <a16:creationId xmlns:a16="http://schemas.microsoft.com/office/drawing/2014/main" id="{1203D4C3-6D3C-4CC8-9F85-A3BF5BD12213}"/>
              </a:ext>
            </a:extLst>
          </p:cNvPr>
          <p:cNvSpPr/>
          <p:nvPr/>
        </p:nvSpPr>
        <p:spPr bwMode="auto">
          <a:xfrm>
            <a:off x="-182651" y="316050"/>
            <a:ext cx="368636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2344A8F2-8D9D-46EF-9F8E-B3DC4D73EF8E}"/>
              </a:ext>
            </a:extLst>
          </p:cNvPr>
          <p:cNvSpPr txBox="1">
            <a:spLocks/>
          </p:cNvSpPr>
          <p:nvPr/>
        </p:nvSpPr>
        <p:spPr bwMode="auto">
          <a:xfrm>
            <a:off x="335827" y="319412"/>
            <a:ext cx="2987865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地址翻译：多级页表</a:t>
            </a:r>
          </a:p>
        </p:txBody>
      </p:sp>
      <p:sp>
        <p:nvSpPr>
          <p:cNvPr id="22" name="灯片编号占位符 15">
            <a:extLst>
              <a:ext uri="{FF2B5EF4-FFF2-40B4-BE49-F238E27FC236}">
                <a16:creationId xmlns:a16="http://schemas.microsoft.com/office/drawing/2014/main" id="{FE47BC93-6EB0-4125-9088-3E07AD1517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2">
            <a:extLst>
              <a:ext uri="{FF2B5EF4-FFF2-40B4-BE49-F238E27FC236}">
                <a16:creationId xmlns:a16="http://schemas.microsoft.com/office/drawing/2014/main" id="{991CCE86-9C72-4B18-AD7E-65BFB9333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715" y="1296325"/>
            <a:ext cx="120332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GB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一级页表</a:t>
            </a:r>
          </a:p>
        </p:txBody>
      </p:sp>
      <p:sp>
        <p:nvSpPr>
          <p:cNvPr id="78852" name="Text Box 3">
            <a:extLst>
              <a:ext uri="{FF2B5EF4-FFF2-40B4-BE49-F238E27FC236}">
                <a16:creationId xmlns:a16="http://schemas.microsoft.com/office/drawing/2014/main" id="{73CB8917-9DCA-4CDA-8EC7-4A09351F1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211" y="5840110"/>
            <a:ext cx="561691" cy="39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rtl="1">
              <a:lnSpc>
                <a:spcPct val="88000"/>
              </a:lnSpc>
              <a:spcBef>
                <a:spcPts val="900"/>
              </a:spcBef>
              <a:buClrTx/>
              <a:buSzTx/>
              <a:buNone/>
            </a:pPr>
            <a:r>
              <a:rPr lang="en-GB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</p:txBody>
      </p:sp>
      <p:sp>
        <p:nvSpPr>
          <p:cNvPr id="78853" name="Text Box 4">
            <a:extLst>
              <a:ext uri="{FF2B5EF4-FFF2-40B4-BE49-F238E27FC236}">
                <a16:creationId xmlns:a16="http://schemas.microsoft.com/office/drawing/2014/main" id="{F5939E2B-6664-41A1-987A-980731B42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8677" y="1116305"/>
            <a:ext cx="120332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GB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二级页表</a:t>
            </a:r>
          </a:p>
        </p:txBody>
      </p:sp>
      <p:sp>
        <p:nvSpPr>
          <p:cNvPr id="78854" name="Rectangle 5">
            <a:extLst>
              <a:ext uri="{FF2B5EF4-FFF2-40B4-BE49-F238E27FC236}">
                <a16:creationId xmlns:a16="http://schemas.microsoft.com/office/drawing/2014/main" id="{2E95B2B8-3310-4A29-BD02-2DDFDC58A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814" y="1204772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VP 0</a:t>
            </a:r>
          </a:p>
        </p:txBody>
      </p:sp>
      <p:sp>
        <p:nvSpPr>
          <p:cNvPr id="78855" name="Rectangle 6">
            <a:extLst>
              <a:ext uri="{FF2B5EF4-FFF2-40B4-BE49-F238E27FC236}">
                <a16:creationId xmlns:a16="http://schemas.microsoft.com/office/drawing/2014/main" id="{EABA1A5B-79FC-44FE-8B66-1046B52CB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814" y="1509572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</p:txBody>
      </p:sp>
      <p:sp>
        <p:nvSpPr>
          <p:cNvPr id="78856" name="Rectangle 7">
            <a:extLst>
              <a:ext uri="{FF2B5EF4-FFF2-40B4-BE49-F238E27FC236}">
                <a16:creationId xmlns:a16="http://schemas.microsoft.com/office/drawing/2014/main" id="{4DF404B9-48EC-4569-8FB0-8E83EE44E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814" y="1814372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VP 1023</a:t>
            </a:r>
          </a:p>
        </p:txBody>
      </p:sp>
      <p:sp>
        <p:nvSpPr>
          <p:cNvPr id="78857" name="Rectangle 8">
            <a:extLst>
              <a:ext uri="{FF2B5EF4-FFF2-40B4-BE49-F238E27FC236}">
                <a16:creationId xmlns:a16="http://schemas.microsoft.com/office/drawing/2014/main" id="{EE025EA1-F8FD-4FEE-AB59-0E8D5EA9B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814" y="2119172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VP 1024</a:t>
            </a:r>
          </a:p>
        </p:txBody>
      </p:sp>
      <p:sp>
        <p:nvSpPr>
          <p:cNvPr id="78858" name="Rectangle 9">
            <a:extLst>
              <a:ext uri="{FF2B5EF4-FFF2-40B4-BE49-F238E27FC236}">
                <a16:creationId xmlns:a16="http://schemas.microsoft.com/office/drawing/2014/main" id="{A49C9AAB-D62F-4552-88D6-D1F2BD7CB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814" y="2423972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</p:txBody>
      </p:sp>
      <p:sp>
        <p:nvSpPr>
          <p:cNvPr id="78859" name="Rectangle 10">
            <a:extLst>
              <a:ext uri="{FF2B5EF4-FFF2-40B4-BE49-F238E27FC236}">
                <a16:creationId xmlns:a16="http://schemas.microsoft.com/office/drawing/2014/main" id="{80E87162-EB4A-4DAC-97DB-1CC5E0824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814" y="2728772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VP 2047</a:t>
            </a:r>
          </a:p>
        </p:txBody>
      </p:sp>
      <p:sp>
        <p:nvSpPr>
          <p:cNvPr id="78860" name="Rectangle 11">
            <a:extLst>
              <a:ext uri="{FF2B5EF4-FFF2-40B4-BE49-F238E27FC236}">
                <a16:creationId xmlns:a16="http://schemas.microsoft.com/office/drawing/2014/main" id="{FF101B2E-7613-4F1E-B07B-CB828D196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814" y="1204772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861" name="Rectangle 12">
            <a:extLst>
              <a:ext uri="{FF2B5EF4-FFF2-40B4-BE49-F238E27FC236}">
                <a16:creationId xmlns:a16="http://schemas.microsoft.com/office/drawing/2014/main" id="{7870187B-8F75-4FDC-BD01-71BBE0943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814" y="2119172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862" name="Rectangle 13">
            <a:extLst>
              <a:ext uri="{FF2B5EF4-FFF2-40B4-BE49-F238E27FC236}">
                <a16:creationId xmlns:a16="http://schemas.microsoft.com/office/drawing/2014/main" id="{38F6CEA7-973B-4DF8-8AC4-DCE3AA372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814" y="3033572"/>
            <a:ext cx="990600" cy="1841500"/>
          </a:xfrm>
          <a:prstGeom prst="rect">
            <a:avLst/>
          </a:prstGeom>
          <a:solidFill>
            <a:srgbClr val="F6F5BD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Gap</a:t>
            </a:r>
          </a:p>
        </p:txBody>
      </p:sp>
      <p:sp>
        <p:nvSpPr>
          <p:cNvPr id="78863" name="Text Box 14">
            <a:extLst>
              <a:ext uri="{FF2B5EF4-FFF2-40B4-BE49-F238E27FC236}">
                <a16:creationId xmlns:a16="http://schemas.microsoft.com/office/drawing/2014/main" id="{1C058359-C461-47FB-B364-BFB1E23BB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8242" y="1066247"/>
            <a:ext cx="276334" cy="27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8864" name="Rectangle 15">
            <a:extLst>
              <a:ext uri="{FF2B5EF4-FFF2-40B4-BE49-F238E27FC236}">
                <a16:creationId xmlns:a16="http://schemas.microsoft.com/office/drawing/2014/main" id="{1650DE46-AF0E-4E3E-80B4-48C4B6283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814" y="1598472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PTE 0</a:t>
            </a:r>
          </a:p>
        </p:txBody>
      </p:sp>
      <p:sp>
        <p:nvSpPr>
          <p:cNvPr id="78865" name="Rectangle 16">
            <a:extLst>
              <a:ext uri="{FF2B5EF4-FFF2-40B4-BE49-F238E27FC236}">
                <a16:creationId xmlns:a16="http://schemas.microsoft.com/office/drawing/2014/main" id="{4324D356-3192-4E95-8568-219C16BC8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814" y="1903272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</p:txBody>
      </p:sp>
      <p:sp>
        <p:nvSpPr>
          <p:cNvPr id="78866" name="Rectangle 17">
            <a:extLst>
              <a:ext uri="{FF2B5EF4-FFF2-40B4-BE49-F238E27FC236}">
                <a16:creationId xmlns:a16="http://schemas.microsoft.com/office/drawing/2014/main" id="{7568AD67-C4DC-42D3-B574-298A56E67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814" y="2208072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PTE 1023</a:t>
            </a:r>
          </a:p>
        </p:txBody>
      </p:sp>
      <p:sp>
        <p:nvSpPr>
          <p:cNvPr id="78867" name="Rectangle 18">
            <a:extLst>
              <a:ext uri="{FF2B5EF4-FFF2-40B4-BE49-F238E27FC236}">
                <a16:creationId xmlns:a16="http://schemas.microsoft.com/office/drawing/2014/main" id="{2723900A-C0BE-4DEE-9EA1-F021EB363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814" y="1598472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868" name="Rectangle 19">
            <a:extLst>
              <a:ext uri="{FF2B5EF4-FFF2-40B4-BE49-F238E27FC236}">
                <a16:creationId xmlns:a16="http://schemas.microsoft.com/office/drawing/2014/main" id="{28F9F458-1B89-4605-88DB-158C24C60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814" y="2970072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PTE 0</a:t>
            </a:r>
          </a:p>
        </p:txBody>
      </p:sp>
      <p:sp>
        <p:nvSpPr>
          <p:cNvPr id="78869" name="Rectangle 20">
            <a:extLst>
              <a:ext uri="{FF2B5EF4-FFF2-40B4-BE49-F238E27FC236}">
                <a16:creationId xmlns:a16="http://schemas.microsoft.com/office/drawing/2014/main" id="{697E3DF3-6001-4AF4-AB54-1974D7061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814" y="3274872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</p:txBody>
      </p:sp>
      <p:sp>
        <p:nvSpPr>
          <p:cNvPr id="78870" name="Rectangle 21">
            <a:extLst>
              <a:ext uri="{FF2B5EF4-FFF2-40B4-BE49-F238E27FC236}">
                <a16:creationId xmlns:a16="http://schemas.microsoft.com/office/drawing/2014/main" id="{3D027350-17E2-439D-A7A0-159FDEE5C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814" y="3579672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PTE 1023</a:t>
            </a:r>
          </a:p>
        </p:txBody>
      </p:sp>
      <p:sp>
        <p:nvSpPr>
          <p:cNvPr id="78871" name="Rectangle 22">
            <a:extLst>
              <a:ext uri="{FF2B5EF4-FFF2-40B4-BE49-F238E27FC236}">
                <a16:creationId xmlns:a16="http://schemas.microsoft.com/office/drawing/2014/main" id="{735EAB3C-0941-46E5-A193-DC658CEF2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814" y="2970072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872" name="Rectangle 23">
            <a:extLst>
              <a:ext uri="{FF2B5EF4-FFF2-40B4-BE49-F238E27FC236}">
                <a16:creationId xmlns:a16="http://schemas.microsoft.com/office/drawing/2014/main" id="{832AD577-2C22-4623-A308-D154DAA67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814" y="4265472"/>
            <a:ext cx="9906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1023 </a:t>
            </a:r>
            <a:r>
              <a:rPr lang="zh-CN" altLang="en-GB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400">
                <a:latin typeface="微软雅黑" panose="020B0503020204020204" pitchFamily="34" charset="-122"/>
                <a:ea typeface="微软雅黑" panose="020B0503020204020204" pitchFamily="34" charset="-122"/>
              </a:rPr>
              <a:t>空</a:t>
            </a: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PTEs</a:t>
            </a:r>
          </a:p>
        </p:txBody>
      </p:sp>
      <p:sp>
        <p:nvSpPr>
          <p:cNvPr id="78873" name="Rectangle 24">
            <a:extLst>
              <a:ext uri="{FF2B5EF4-FFF2-40B4-BE49-F238E27FC236}">
                <a16:creationId xmlns:a16="http://schemas.microsoft.com/office/drawing/2014/main" id="{89151F66-E17C-42BF-BBD9-15C66BCCB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814" y="4875072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PTE 1023</a:t>
            </a:r>
          </a:p>
        </p:txBody>
      </p:sp>
      <p:sp>
        <p:nvSpPr>
          <p:cNvPr id="78874" name="Rectangle 25">
            <a:extLst>
              <a:ext uri="{FF2B5EF4-FFF2-40B4-BE49-F238E27FC236}">
                <a16:creationId xmlns:a16="http://schemas.microsoft.com/office/drawing/2014/main" id="{1F0D9A55-06BB-4AEB-9B3D-A0BB6A3A7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814" y="4265472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875" name="Rectangle 26">
            <a:extLst>
              <a:ext uri="{FF2B5EF4-FFF2-40B4-BE49-F238E27FC236}">
                <a16:creationId xmlns:a16="http://schemas.microsoft.com/office/drawing/2014/main" id="{F86B0C1A-D1BA-4F2D-8569-8E61C00FE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814" y="4875072"/>
            <a:ext cx="990600" cy="609600"/>
          </a:xfrm>
          <a:prstGeom prst="rect">
            <a:avLst/>
          </a:prstGeom>
          <a:solidFill>
            <a:srgbClr val="DEDFF5"/>
          </a:solidFill>
          <a:ln w="12600">
            <a:solidFill>
              <a:srgbClr val="DEDFF5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1023 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400">
                <a:latin typeface="微软雅黑" panose="020B0503020204020204" pitchFamily="34" charset="-122"/>
                <a:ea typeface="微软雅黑" panose="020B0503020204020204" pitchFamily="34" charset="-122"/>
              </a:rPr>
              <a:t>未分配的页</a:t>
            </a:r>
          </a:p>
        </p:txBody>
      </p:sp>
      <p:sp>
        <p:nvSpPr>
          <p:cNvPr id="78876" name="Rectangle 27">
            <a:extLst>
              <a:ext uri="{FF2B5EF4-FFF2-40B4-BE49-F238E27FC236}">
                <a16:creationId xmlns:a16="http://schemas.microsoft.com/office/drawing/2014/main" id="{B636FFCD-2E3C-48A3-9CF0-F3CF76EE8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814" y="5484672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VP 9215</a:t>
            </a:r>
          </a:p>
        </p:txBody>
      </p:sp>
      <p:sp>
        <p:nvSpPr>
          <p:cNvPr id="78877" name="Rectangle 28">
            <a:extLst>
              <a:ext uri="{FF2B5EF4-FFF2-40B4-BE49-F238E27FC236}">
                <a16:creationId xmlns:a16="http://schemas.microsoft.com/office/drawing/2014/main" id="{B7D78E93-A949-466A-96BE-A0FEC534F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814" y="4875072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878" name="Text Box 29">
            <a:extLst>
              <a:ext uri="{FF2B5EF4-FFF2-40B4-BE49-F238E27FC236}">
                <a16:creationId xmlns:a16="http://schemas.microsoft.com/office/drawing/2014/main" id="{4937CB6E-AB5B-4476-8841-DADBF5295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988" y="809484"/>
            <a:ext cx="120332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8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GB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虚拟内存</a:t>
            </a:r>
          </a:p>
        </p:txBody>
      </p:sp>
      <p:sp>
        <p:nvSpPr>
          <p:cNvPr id="78879" name="Line 30">
            <a:extLst>
              <a:ext uri="{FF2B5EF4-FFF2-40B4-BE49-F238E27FC236}">
                <a16:creationId xmlns:a16="http://schemas.microsoft.com/office/drawing/2014/main" id="{0ABE9AA5-7126-4A7F-A8FF-F7E96AD4C9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3414" y="1215885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880" name="Line 31">
            <a:extLst>
              <a:ext uri="{FF2B5EF4-FFF2-40B4-BE49-F238E27FC236}">
                <a16:creationId xmlns:a16="http://schemas.microsoft.com/office/drawing/2014/main" id="{5CB494D8-A0E5-460A-BEF5-EEA16163C9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3414" y="1825485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881" name="Line 32">
            <a:extLst>
              <a:ext uri="{FF2B5EF4-FFF2-40B4-BE49-F238E27FC236}">
                <a16:creationId xmlns:a16="http://schemas.microsoft.com/office/drawing/2014/main" id="{5FB31BB9-AB8C-4FDC-8BB1-DE2BA92C31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3414" y="2130285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882" name="Line 33">
            <a:extLst>
              <a:ext uri="{FF2B5EF4-FFF2-40B4-BE49-F238E27FC236}">
                <a16:creationId xmlns:a16="http://schemas.microsoft.com/office/drawing/2014/main" id="{8F2FC938-98E7-48DC-BCD7-A84E1BD921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3414" y="2739885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883" name="Line 34">
            <a:extLst>
              <a:ext uri="{FF2B5EF4-FFF2-40B4-BE49-F238E27FC236}">
                <a16:creationId xmlns:a16="http://schemas.microsoft.com/office/drawing/2014/main" id="{C5680815-45B6-44F7-A7CA-ECBA91EEF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3414" y="5027472"/>
            <a:ext cx="1219200" cy="457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884" name="Line 35">
            <a:extLst>
              <a:ext uri="{FF2B5EF4-FFF2-40B4-BE49-F238E27FC236}">
                <a16:creationId xmlns:a16="http://schemas.microsoft.com/office/drawing/2014/main" id="{22368175-1F18-4C24-AD5F-58DBDD6182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7414" y="1596885"/>
            <a:ext cx="1243012" cy="231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885" name="Line 36">
            <a:extLst>
              <a:ext uri="{FF2B5EF4-FFF2-40B4-BE49-F238E27FC236}">
                <a16:creationId xmlns:a16="http://schemas.microsoft.com/office/drawing/2014/main" id="{B02377AD-412C-49D0-9435-1888A6C25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7414" y="2131872"/>
            <a:ext cx="1295400" cy="838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886" name="Line 37">
            <a:extLst>
              <a:ext uri="{FF2B5EF4-FFF2-40B4-BE49-F238E27FC236}">
                <a16:creationId xmlns:a16="http://schemas.microsoft.com/office/drawing/2014/main" id="{7B7A40B1-4DE6-4D54-B318-3C3C436375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7414" y="4265473"/>
            <a:ext cx="12954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887" name="Rectangle 38">
            <a:extLst>
              <a:ext uri="{FF2B5EF4-FFF2-40B4-BE49-F238E27FC236}">
                <a16:creationId xmlns:a16="http://schemas.microsoft.com/office/drawing/2014/main" id="{F1988987-D6C0-4990-BBD6-8D862EE1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226" y="4417872"/>
            <a:ext cx="1119188" cy="838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(1K - 9)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400">
                <a:latin typeface="微软雅黑" panose="020B0503020204020204" pitchFamily="34" charset="-122"/>
                <a:ea typeface="微软雅黑" panose="020B0503020204020204" pitchFamily="34" charset="-122"/>
              </a:rPr>
              <a:t>空 </a:t>
            </a: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PTEs </a:t>
            </a:r>
          </a:p>
        </p:txBody>
      </p:sp>
      <p:sp>
        <p:nvSpPr>
          <p:cNvPr id="78888" name="Rectangle 39">
            <a:extLst>
              <a:ext uri="{FF2B5EF4-FFF2-40B4-BE49-F238E27FC236}">
                <a16:creationId xmlns:a16="http://schemas.microsoft.com/office/drawing/2014/main" id="{11F5C5A5-17D7-4336-BE70-95628E65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226" y="1674672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PTE 0</a:t>
            </a:r>
          </a:p>
        </p:txBody>
      </p:sp>
      <p:sp>
        <p:nvSpPr>
          <p:cNvPr id="78889" name="Rectangle 40">
            <a:extLst>
              <a:ext uri="{FF2B5EF4-FFF2-40B4-BE49-F238E27FC236}">
                <a16:creationId xmlns:a16="http://schemas.microsoft.com/office/drawing/2014/main" id="{046E0242-E744-4E29-8FA8-118EA8C87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226" y="1979472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PTE 1</a:t>
            </a:r>
          </a:p>
        </p:txBody>
      </p:sp>
      <p:sp>
        <p:nvSpPr>
          <p:cNvPr id="78890" name="Rectangle 41">
            <a:extLst>
              <a:ext uri="{FF2B5EF4-FFF2-40B4-BE49-F238E27FC236}">
                <a16:creationId xmlns:a16="http://schemas.microsoft.com/office/drawing/2014/main" id="{25BABE13-6B6B-4FBF-8204-174FAD7BE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226" y="2284272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PTE 2 (null)</a:t>
            </a:r>
          </a:p>
        </p:txBody>
      </p:sp>
      <p:sp>
        <p:nvSpPr>
          <p:cNvPr id="78891" name="Rectangle 42">
            <a:extLst>
              <a:ext uri="{FF2B5EF4-FFF2-40B4-BE49-F238E27FC236}">
                <a16:creationId xmlns:a16="http://schemas.microsoft.com/office/drawing/2014/main" id="{6FB28432-ABD3-42A6-A3AA-6E98E7D76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226" y="2589072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PTE 3 (null)</a:t>
            </a:r>
          </a:p>
        </p:txBody>
      </p:sp>
      <p:sp>
        <p:nvSpPr>
          <p:cNvPr id="78892" name="Rectangle 43">
            <a:extLst>
              <a:ext uri="{FF2B5EF4-FFF2-40B4-BE49-F238E27FC236}">
                <a16:creationId xmlns:a16="http://schemas.microsoft.com/office/drawing/2014/main" id="{15150052-F6E5-4EA5-A6A6-CFB188C38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226" y="2893872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PTE 4 (null)</a:t>
            </a:r>
          </a:p>
        </p:txBody>
      </p:sp>
      <p:sp>
        <p:nvSpPr>
          <p:cNvPr id="78893" name="Rectangle 44">
            <a:extLst>
              <a:ext uri="{FF2B5EF4-FFF2-40B4-BE49-F238E27FC236}">
                <a16:creationId xmlns:a16="http://schemas.microsoft.com/office/drawing/2014/main" id="{F6AF5F2B-171E-40AE-9EBD-012C8C72D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226" y="3198672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PTE 5 (null)</a:t>
            </a:r>
          </a:p>
        </p:txBody>
      </p:sp>
      <p:sp>
        <p:nvSpPr>
          <p:cNvPr id="78894" name="Rectangle 45">
            <a:extLst>
              <a:ext uri="{FF2B5EF4-FFF2-40B4-BE49-F238E27FC236}">
                <a16:creationId xmlns:a16="http://schemas.microsoft.com/office/drawing/2014/main" id="{044B8087-DD37-4E81-8564-19DBF268B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226" y="3503472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PTE 6 (null)</a:t>
            </a:r>
          </a:p>
        </p:txBody>
      </p:sp>
      <p:sp>
        <p:nvSpPr>
          <p:cNvPr id="78895" name="Rectangle 46">
            <a:extLst>
              <a:ext uri="{FF2B5EF4-FFF2-40B4-BE49-F238E27FC236}">
                <a16:creationId xmlns:a16="http://schemas.microsoft.com/office/drawing/2014/main" id="{DFBA19B7-FB07-404B-8285-50487BF3C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226" y="3808272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PTE 7 (null)</a:t>
            </a:r>
          </a:p>
        </p:txBody>
      </p:sp>
      <p:sp>
        <p:nvSpPr>
          <p:cNvPr id="78896" name="Rectangle 47">
            <a:extLst>
              <a:ext uri="{FF2B5EF4-FFF2-40B4-BE49-F238E27FC236}">
                <a16:creationId xmlns:a16="http://schemas.microsoft.com/office/drawing/2014/main" id="{D6D3A052-44C6-442E-9B48-D2B212D27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226" y="4113072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PTE 8</a:t>
            </a:r>
          </a:p>
        </p:txBody>
      </p:sp>
      <p:sp>
        <p:nvSpPr>
          <p:cNvPr id="78897" name="Rectangle 48">
            <a:extLst>
              <a:ext uri="{FF2B5EF4-FFF2-40B4-BE49-F238E27FC236}">
                <a16:creationId xmlns:a16="http://schemas.microsoft.com/office/drawing/2014/main" id="{FAA63737-4FC0-4EE5-B106-9E8163A41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226" y="1674672"/>
            <a:ext cx="1119188" cy="3581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898" name="AutoShape 49">
            <a:extLst>
              <a:ext uri="{FF2B5EF4-FFF2-40B4-BE49-F238E27FC236}">
                <a16:creationId xmlns:a16="http://schemas.microsoft.com/office/drawing/2014/main" id="{2CC25FE4-9A52-472C-BF52-D53FD06ECF86}"/>
              </a:ext>
            </a:extLst>
          </p:cNvPr>
          <p:cNvSpPr>
            <a:spLocks/>
          </p:cNvSpPr>
          <p:nvPr/>
        </p:nvSpPr>
        <p:spPr bwMode="auto">
          <a:xfrm>
            <a:off x="7215939" y="1217472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899" name="Text Box 50">
            <a:extLst>
              <a:ext uri="{FF2B5EF4-FFF2-40B4-BE49-F238E27FC236}">
                <a16:creationId xmlns:a16="http://schemas.microsoft.com/office/drawing/2014/main" id="{A21526DD-AD32-4C17-8FCB-4CC002AA5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8352" y="1904423"/>
            <a:ext cx="3702346" cy="36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800">
                <a:latin typeface="微软雅黑" panose="020B0503020204020204" pitchFamily="34" charset="-122"/>
                <a:ea typeface="微软雅黑" panose="020B0503020204020204" pitchFamily="34" charset="-122"/>
              </a:rPr>
              <a:t>已分配的 </a:t>
            </a: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2K</a:t>
            </a:r>
            <a:r>
              <a:rPr lang="zh-CN" altLang="en-GB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个代码和数据</a:t>
            </a: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VM </a:t>
            </a:r>
            <a:r>
              <a:rPr lang="zh-CN" altLang="en-GB" sz="180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78900" name="AutoShape 51">
            <a:extLst>
              <a:ext uri="{FF2B5EF4-FFF2-40B4-BE49-F238E27FC236}">
                <a16:creationId xmlns:a16="http://schemas.microsoft.com/office/drawing/2014/main" id="{855734CB-2449-4DCF-BD9F-1172F1965D60}"/>
              </a:ext>
            </a:extLst>
          </p:cNvPr>
          <p:cNvSpPr>
            <a:spLocks/>
          </p:cNvSpPr>
          <p:nvPr/>
        </p:nvSpPr>
        <p:spPr bwMode="auto">
          <a:xfrm>
            <a:off x="7215939" y="3046272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901" name="Text Box 52">
            <a:extLst>
              <a:ext uri="{FF2B5EF4-FFF2-40B4-BE49-F238E27FC236}">
                <a16:creationId xmlns:a16="http://schemas.microsoft.com/office/drawing/2014/main" id="{B3B4FC8F-8707-4125-8313-7B861CFC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3562" y="3711073"/>
            <a:ext cx="2478862" cy="36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6K </a:t>
            </a:r>
            <a:r>
              <a:rPr lang="zh-CN" altLang="en-GB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个未分配的 </a:t>
            </a:r>
            <a:r>
              <a:rPr lang="en-GB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 </a:t>
            </a:r>
            <a:r>
              <a:rPr lang="zh-CN" altLang="en-GB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78902" name="AutoShape 53">
            <a:extLst>
              <a:ext uri="{FF2B5EF4-FFF2-40B4-BE49-F238E27FC236}">
                <a16:creationId xmlns:a16="http://schemas.microsoft.com/office/drawing/2014/main" id="{A919DDC4-6433-4543-A40A-20AC9624ACDE}"/>
              </a:ext>
            </a:extLst>
          </p:cNvPr>
          <p:cNvSpPr>
            <a:spLocks/>
          </p:cNvSpPr>
          <p:nvPr/>
        </p:nvSpPr>
        <p:spPr bwMode="auto">
          <a:xfrm>
            <a:off x="7139739" y="4875072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903" name="Text Box 54">
            <a:extLst>
              <a:ext uri="{FF2B5EF4-FFF2-40B4-BE49-F238E27FC236}">
                <a16:creationId xmlns:a16="http://schemas.microsoft.com/office/drawing/2014/main" id="{76F946F2-213C-4B13-910B-7EA02C1C7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608" y="4984174"/>
            <a:ext cx="2206351" cy="36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1023 </a:t>
            </a:r>
            <a:r>
              <a:rPr lang="zh-CN" altLang="en-GB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个未分配的页</a:t>
            </a:r>
          </a:p>
        </p:txBody>
      </p:sp>
      <p:sp>
        <p:nvSpPr>
          <p:cNvPr id="78904" name="AutoShape 55">
            <a:extLst>
              <a:ext uri="{FF2B5EF4-FFF2-40B4-BE49-F238E27FC236}">
                <a16:creationId xmlns:a16="http://schemas.microsoft.com/office/drawing/2014/main" id="{424494C2-189D-45CE-B8AB-4BB67B5B9197}"/>
              </a:ext>
            </a:extLst>
          </p:cNvPr>
          <p:cNvSpPr>
            <a:spLocks/>
          </p:cNvSpPr>
          <p:nvPr/>
        </p:nvSpPr>
        <p:spPr bwMode="auto">
          <a:xfrm>
            <a:off x="7139739" y="5484672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905" name="Text Box 56">
            <a:extLst>
              <a:ext uri="{FF2B5EF4-FFF2-40B4-BE49-F238E27FC236}">
                <a16:creationId xmlns:a16="http://schemas.microsoft.com/office/drawing/2014/main" id="{A8369408-5548-4045-A11D-48FE05386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8350" y="5501698"/>
            <a:ext cx="3162287" cy="36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GB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个已分配的用做栈的</a:t>
            </a:r>
            <a:r>
              <a:rPr lang="en-GB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r>
              <a:rPr lang="zh-CN" altLang="en-GB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78906" name="TextBox 57">
            <a:extLst>
              <a:ext uri="{FF2B5EF4-FFF2-40B4-BE49-F238E27FC236}">
                <a16:creationId xmlns:a16="http://schemas.microsoft.com/office/drawing/2014/main" id="{BF3917FB-A290-425E-99F3-5283764FB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5864602"/>
            <a:ext cx="46313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 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4KB</a:t>
            </a:r>
            <a:r>
              <a:rPr lang="zh-CN" altLang="en-US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altLang="zh-CN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 </a:t>
            </a:r>
            <a:r>
              <a:rPr lang="en-US" altLang="zh-CN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PTE</a:t>
            </a:r>
          </a:p>
        </p:txBody>
      </p:sp>
      <p:sp>
        <p:nvSpPr>
          <p:cNvPr id="61" name="圆角矩形 121">
            <a:extLst>
              <a:ext uri="{FF2B5EF4-FFF2-40B4-BE49-F238E27FC236}">
                <a16:creationId xmlns:a16="http://schemas.microsoft.com/office/drawing/2014/main" id="{F9425102-6132-4DF7-9F73-B59004E0954E}"/>
              </a:ext>
            </a:extLst>
          </p:cNvPr>
          <p:cNvSpPr/>
          <p:nvPr/>
        </p:nvSpPr>
        <p:spPr bwMode="auto">
          <a:xfrm>
            <a:off x="-182651" y="316050"/>
            <a:ext cx="368636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标题 1">
            <a:extLst>
              <a:ext uri="{FF2B5EF4-FFF2-40B4-BE49-F238E27FC236}">
                <a16:creationId xmlns:a16="http://schemas.microsoft.com/office/drawing/2014/main" id="{66134D7E-2F03-490A-9F92-ED1297BBEF42}"/>
              </a:ext>
            </a:extLst>
          </p:cNvPr>
          <p:cNvSpPr txBox="1">
            <a:spLocks/>
          </p:cNvSpPr>
          <p:nvPr/>
        </p:nvSpPr>
        <p:spPr bwMode="auto">
          <a:xfrm>
            <a:off x="335827" y="319412"/>
            <a:ext cx="2987865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地址翻译：多级页表</a:t>
            </a:r>
          </a:p>
        </p:txBody>
      </p:sp>
      <p:sp>
        <p:nvSpPr>
          <p:cNvPr id="63" name="灯片编号占位符 15">
            <a:extLst>
              <a:ext uri="{FF2B5EF4-FFF2-40B4-BE49-F238E27FC236}">
                <a16:creationId xmlns:a16="http://schemas.microsoft.com/office/drawing/2014/main" id="{36EF85C6-6D58-45E5-A579-A36ECA1F26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8891B21-6CC1-4A86-8E4B-78172FFEEC6A}"/>
              </a:ext>
            </a:extLst>
          </p:cNvPr>
          <p:cNvGrpSpPr/>
          <p:nvPr/>
        </p:nvGrpSpPr>
        <p:grpSpPr>
          <a:xfrm>
            <a:off x="1199456" y="1052736"/>
            <a:ext cx="9558077" cy="5400452"/>
            <a:chOff x="1644776" y="1833564"/>
            <a:chExt cx="7569230" cy="4276725"/>
          </a:xfrm>
        </p:grpSpPr>
        <p:sp>
          <p:nvSpPr>
            <p:cNvPr id="80899" name="Rectangle 50">
              <a:extLst>
                <a:ext uri="{FF2B5EF4-FFF2-40B4-BE49-F238E27FC236}">
                  <a16:creationId xmlns:a16="http://schemas.microsoft.com/office/drawing/2014/main" id="{EDB6DAF9-5EB5-4CA1-BA41-5A9D1D8CE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776" y="1833564"/>
              <a:ext cx="1625200" cy="719137"/>
            </a:xfrm>
            <a:prstGeom prst="rect">
              <a:avLst/>
            </a:prstGeom>
            <a:solidFill>
              <a:srgbClr val="F1C7C7"/>
            </a:solidFill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页表基址寄存器 </a:t>
              </a:r>
              <a:r>
                <a:rPr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(PTBR)</a:t>
              </a:r>
            </a:p>
          </p:txBody>
        </p:sp>
        <p:cxnSp>
          <p:nvCxnSpPr>
            <p:cNvPr id="80900" name="Straight Connector 4">
              <a:extLst>
                <a:ext uri="{FF2B5EF4-FFF2-40B4-BE49-F238E27FC236}">
                  <a16:creationId xmlns:a16="http://schemas.microsoft.com/office/drawing/2014/main" id="{7ECACDB9-2D60-4AAC-9D5E-6E1EB7F15808}"/>
                </a:ext>
              </a:extLst>
            </p:cNvPr>
            <p:cNvCxnSpPr>
              <a:cxnSpLocks noChangeShapeType="1"/>
              <a:stCxn id="80899" idx="2"/>
            </p:cNvCxnSpPr>
            <p:nvPr/>
          </p:nvCxnSpPr>
          <p:spPr bwMode="auto">
            <a:xfrm>
              <a:off x="2457376" y="2552701"/>
              <a:ext cx="0" cy="1477962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01" name="Straight Arrow Connector 8">
              <a:extLst>
                <a:ext uri="{FF2B5EF4-FFF2-40B4-BE49-F238E27FC236}">
                  <a16:creationId xmlns:a16="http://schemas.microsoft.com/office/drawing/2014/main" id="{75263B55-7E8B-49D7-8117-F4F6137A54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63800" y="4038601"/>
              <a:ext cx="1193800" cy="9525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902" name="Rectangle 379">
              <a:extLst>
                <a:ext uri="{FF2B5EF4-FFF2-40B4-BE49-F238E27FC236}">
                  <a16:creationId xmlns:a16="http://schemas.microsoft.com/office/drawing/2014/main" id="{6AF0DC7F-B0DE-42CE-8F0B-0B4037025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364" y="2981325"/>
              <a:ext cx="1239837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VPN 1</a:t>
              </a:r>
            </a:p>
          </p:txBody>
        </p:sp>
        <p:sp>
          <p:nvSpPr>
            <p:cNvPr id="80903" name="Text Box 381">
              <a:extLst>
                <a:ext uri="{FF2B5EF4-FFF2-40B4-BE49-F238E27FC236}">
                  <a16:creationId xmlns:a16="http://schemas.microsoft.com/office/drawing/2014/main" id="{04420507-6B0C-427F-873A-D0EFC23EC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6672" y="2678392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80904" name="Text Box 382">
              <a:extLst>
                <a:ext uri="{FF2B5EF4-FFF2-40B4-BE49-F238E27FC236}">
                  <a16:creationId xmlns:a16="http://schemas.microsoft.com/office/drawing/2014/main" id="{F53E3A83-7A01-4DA6-9A97-368863CDA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0727" y="2678392"/>
              <a:ext cx="5822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p-1</a:t>
              </a:r>
            </a:p>
          </p:txBody>
        </p:sp>
        <p:sp>
          <p:nvSpPr>
            <p:cNvPr id="80905" name="Text Box 384">
              <a:extLst>
                <a:ext uri="{FF2B5EF4-FFF2-40B4-BE49-F238E27FC236}">
                  <a16:creationId xmlns:a16="http://schemas.microsoft.com/office/drawing/2014/main" id="{39C29067-6DC9-4A27-971B-D745D3D89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7582" y="2640292"/>
              <a:ext cx="5774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n-1</a:t>
              </a:r>
            </a:p>
          </p:txBody>
        </p:sp>
        <p:sp>
          <p:nvSpPr>
            <p:cNvPr id="80906" name="Rectangle 385">
              <a:extLst>
                <a:ext uri="{FF2B5EF4-FFF2-40B4-BE49-F238E27FC236}">
                  <a16:creationId xmlns:a16="http://schemas.microsoft.com/office/drawing/2014/main" id="{3D4C6720-53EA-4809-A4CD-786771706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4351" y="2981325"/>
              <a:ext cx="919163" cy="304800"/>
            </a:xfrm>
            <a:prstGeom prst="rect">
              <a:avLst/>
            </a:prstGeom>
            <a:solidFill>
              <a:srgbClr val="DBF2D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VPO</a:t>
              </a:r>
            </a:p>
          </p:txBody>
        </p:sp>
        <p:sp>
          <p:nvSpPr>
            <p:cNvPr id="80907" name="Rectangle 390">
              <a:extLst>
                <a:ext uri="{FF2B5EF4-FFF2-40B4-BE49-F238E27FC236}">
                  <a16:creationId xmlns:a16="http://schemas.microsoft.com/office/drawing/2014/main" id="{16F075F2-1A77-4211-B098-055537CAC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725" y="2981325"/>
              <a:ext cx="1239838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VPN 2</a:t>
              </a:r>
            </a:p>
          </p:txBody>
        </p:sp>
        <p:sp>
          <p:nvSpPr>
            <p:cNvPr id="80908" name="Rectangle 391">
              <a:extLst>
                <a:ext uri="{FF2B5EF4-FFF2-40B4-BE49-F238E27FC236}">
                  <a16:creationId xmlns:a16="http://schemas.microsoft.com/office/drawing/2014/main" id="{4BA0A0BC-8A3A-4946-8465-B319C09AC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8325" y="2981325"/>
              <a:ext cx="1239838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</a:p>
          </p:txBody>
        </p:sp>
        <p:sp>
          <p:nvSpPr>
            <p:cNvPr id="80909" name="Rectangle 392">
              <a:extLst>
                <a:ext uri="{FF2B5EF4-FFF2-40B4-BE49-F238E27FC236}">
                  <a16:creationId xmlns:a16="http://schemas.microsoft.com/office/drawing/2014/main" id="{2B346935-83AC-48B3-8969-691002340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164" y="2981325"/>
              <a:ext cx="1239837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VPN k</a:t>
              </a:r>
            </a:p>
          </p:txBody>
        </p:sp>
        <p:sp>
          <p:nvSpPr>
            <p:cNvPr id="80910" name="Line 393">
              <a:extLst>
                <a:ext uri="{FF2B5EF4-FFF2-40B4-BE49-F238E27FC236}">
                  <a16:creationId xmlns:a16="http://schemas.microsoft.com/office/drawing/2014/main" id="{65C21D96-8943-40A3-9F0F-7D26E35CA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4863" y="3143251"/>
              <a:ext cx="0" cy="13446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11" name="Rectangle 395">
              <a:extLst>
                <a:ext uri="{FF2B5EF4-FFF2-40B4-BE49-F238E27FC236}">
                  <a16:creationId xmlns:a16="http://schemas.microsoft.com/office/drawing/2014/main" id="{E772824C-2C68-43CB-BA6D-1D789AF19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763" y="4030663"/>
              <a:ext cx="520700" cy="7747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12" name="Line 396">
              <a:extLst>
                <a:ext uri="{FF2B5EF4-FFF2-40B4-BE49-F238E27FC236}">
                  <a16:creationId xmlns:a16="http://schemas.microsoft.com/office/drawing/2014/main" id="{1B5B9CA5-63C7-4288-89E3-E6D001B5D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4863" y="4487863"/>
              <a:ext cx="342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13" name="Rectangle 397">
              <a:extLst>
                <a:ext uri="{FF2B5EF4-FFF2-40B4-BE49-F238E27FC236}">
                  <a16:creationId xmlns:a16="http://schemas.microsoft.com/office/drawing/2014/main" id="{5430255B-2F30-495C-B85E-BC5722D20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763" y="4424363"/>
              <a:ext cx="520700" cy="1143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14" name="Line 398">
              <a:extLst>
                <a:ext uri="{FF2B5EF4-FFF2-40B4-BE49-F238E27FC236}">
                  <a16:creationId xmlns:a16="http://schemas.microsoft.com/office/drawing/2014/main" id="{CA65FDB5-B092-482C-81C8-26468BFC1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1363" y="3143251"/>
              <a:ext cx="0" cy="11033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15" name="Rectangle 399">
              <a:extLst>
                <a:ext uri="{FF2B5EF4-FFF2-40B4-BE49-F238E27FC236}">
                  <a16:creationId xmlns:a16="http://schemas.microsoft.com/office/drawing/2014/main" id="{FCD6FDE2-E1CD-4D59-BC98-D18DB0A13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4263" y="4030663"/>
              <a:ext cx="520700" cy="7747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16" name="Line 400">
              <a:extLst>
                <a:ext uri="{FF2B5EF4-FFF2-40B4-BE49-F238E27FC236}">
                  <a16:creationId xmlns:a16="http://schemas.microsoft.com/office/drawing/2014/main" id="{C852ACBE-BD0D-4B43-8BAB-FAE994355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1363" y="4246563"/>
              <a:ext cx="342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17" name="Rectangle 401">
              <a:extLst>
                <a:ext uri="{FF2B5EF4-FFF2-40B4-BE49-F238E27FC236}">
                  <a16:creationId xmlns:a16="http://schemas.microsoft.com/office/drawing/2014/main" id="{B8632DF9-8B14-4373-9E53-A6A8426FC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4263" y="4195763"/>
              <a:ext cx="520700" cy="1143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18" name="Line 402">
              <a:extLst>
                <a:ext uri="{FF2B5EF4-FFF2-40B4-BE49-F238E27FC236}">
                  <a16:creationId xmlns:a16="http://schemas.microsoft.com/office/drawing/2014/main" id="{C3EC9DA4-1CD3-4EF2-B465-087255245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5963" y="3143251"/>
              <a:ext cx="0" cy="14843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19" name="Rectangle 403">
              <a:extLst>
                <a:ext uri="{FF2B5EF4-FFF2-40B4-BE49-F238E27FC236}">
                  <a16:creationId xmlns:a16="http://schemas.microsoft.com/office/drawing/2014/main" id="{AB234F2B-5882-442C-83BC-0F71C829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8863" y="4030663"/>
              <a:ext cx="520700" cy="7747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20" name="Line 404">
              <a:extLst>
                <a:ext uri="{FF2B5EF4-FFF2-40B4-BE49-F238E27FC236}">
                  <a16:creationId xmlns:a16="http://schemas.microsoft.com/office/drawing/2014/main" id="{83D65F5D-4CC2-4788-A7B9-50D86C230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5963" y="4627563"/>
              <a:ext cx="342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21" name="Rectangle 405">
              <a:extLst>
                <a:ext uri="{FF2B5EF4-FFF2-40B4-BE49-F238E27FC236}">
                  <a16:creationId xmlns:a16="http://schemas.microsoft.com/office/drawing/2014/main" id="{B0B729E4-1242-47AE-B89E-03D4A2FB1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8863" y="4538663"/>
              <a:ext cx="520700" cy="152400"/>
            </a:xfrm>
            <a:prstGeom prst="rect">
              <a:avLst/>
            </a:prstGeom>
            <a:solidFill>
              <a:srgbClr val="DEDF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PPN</a:t>
              </a:r>
            </a:p>
          </p:txBody>
        </p:sp>
        <p:sp>
          <p:nvSpPr>
            <p:cNvPr id="80922" name="Text Box 407">
              <a:extLst>
                <a:ext uri="{FF2B5EF4-FFF2-40B4-BE49-F238E27FC236}">
                  <a16:creationId xmlns:a16="http://schemas.microsoft.com/office/drawing/2014/main" id="{A0918717-759A-459E-A1AE-00A435A34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6672" y="5086628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80923" name="Text Box 408">
              <a:extLst>
                <a:ext uri="{FF2B5EF4-FFF2-40B4-BE49-F238E27FC236}">
                  <a16:creationId xmlns:a16="http://schemas.microsoft.com/office/drawing/2014/main" id="{516C3BCD-BB35-4AD0-BD51-BD292831C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0727" y="5086628"/>
              <a:ext cx="5822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p-1</a:t>
              </a:r>
            </a:p>
          </p:txBody>
        </p:sp>
        <p:sp>
          <p:nvSpPr>
            <p:cNvPr id="80924" name="Text Box 409">
              <a:extLst>
                <a:ext uri="{FF2B5EF4-FFF2-40B4-BE49-F238E27FC236}">
                  <a16:creationId xmlns:a16="http://schemas.microsoft.com/office/drawing/2014/main" id="{A6E36EA6-E7D6-445F-B3CE-3A7CA6931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9266" y="5083453"/>
              <a:ext cx="6543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m-1</a:t>
              </a:r>
            </a:p>
          </p:txBody>
        </p:sp>
        <p:sp>
          <p:nvSpPr>
            <p:cNvPr id="80925" name="Rectangle 410">
              <a:extLst>
                <a:ext uri="{FF2B5EF4-FFF2-40B4-BE49-F238E27FC236}">
                  <a16:creationId xmlns:a16="http://schemas.microsoft.com/office/drawing/2014/main" id="{B8F13DF8-7580-4320-BF7B-DD5655D7B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4351" y="5389563"/>
              <a:ext cx="919163" cy="304800"/>
            </a:xfrm>
            <a:prstGeom prst="rect">
              <a:avLst/>
            </a:prstGeom>
            <a:solidFill>
              <a:srgbClr val="DBF2D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PPO</a:t>
              </a:r>
            </a:p>
          </p:txBody>
        </p:sp>
        <p:sp>
          <p:nvSpPr>
            <p:cNvPr id="80926" name="Rectangle 411">
              <a:extLst>
                <a:ext uri="{FF2B5EF4-FFF2-40B4-BE49-F238E27FC236}">
                  <a16:creationId xmlns:a16="http://schemas.microsoft.com/office/drawing/2014/main" id="{B49EA47E-CE70-471D-9B4C-D5E630B51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726" y="5389563"/>
              <a:ext cx="3724275" cy="304800"/>
            </a:xfrm>
            <a:prstGeom prst="rect">
              <a:avLst/>
            </a:prstGeom>
            <a:solidFill>
              <a:srgbClr val="DEDF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PPN</a:t>
              </a:r>
            </a:p>
          </p:txBody>
        </p:sp>
        <p:sp>
          <p:nvSpPr>
            <p:cNvPr id="80927" name="Line 414">
              <a:extLst>
                <a:ext uri="{FF2B5EF4-FFF2-40B4-BE49-F238E27FC236}">
                  <a16:creationId xmlns:a16="http://schemas.microsoft.com/office/drawing/2014/main" id="{8AC0F0FD-130D-43C4-A8B8-0E1047576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4163" y="4487863"/>
              <a:ext cx="309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28" name="Line 415">
              <a:extLst>
                <a:ext uri="{FF2B5EF4-FFF2-40B4-BE49-F238E27FC236}">
                  <a16:creationId xmlns:a16="http://schemas.microsoft.com/office/drawing/2014/main" id="{E589505A-83AA-447B-88F9-3AC330EDAE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98963" y="4033838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29" name="Line 416">
              <a:extLst>
                <a:ext uri="{FF2B5EF4-FFF2-40B4-BE49-F238E27FC236}">
                  <a16:creationId xmlns:a16="http://schemas.microsoft.com/office/drawing/2014/main" id="{EA1448E7-E475-47EF-B3A9-0F3AECA16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725" y="4030663"/>
              <a:ext cx="4905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30" name="Line 417">
              <a:extLst>
                <a:ext uri="{FF2B5EF4-FFF2-40B4-BE49-F238E27FC236}">
                  <a16:creationId xmlns:a16="http://schemas.microsoft.com/office/drawing/2014/main" id="{AF646C57-A74E-4D22-84A4-2684D0515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3363" y="4246563"/>
              <a:ext cx="309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31" name="Line 418">
              <a:extLst>
                <a:ext uri="{FF2B5EF4-FFF2-40B4-BE49-F238E27FC236}">
                  <a16:creationId xmlns:a16="http://schemas.microsoft.com/office/drawing/2014/main" id="{CA27732D-3876-4E37-BB04-0BFBF33D86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14988" y="4030663"/>
              <a:ext cx="4762" cy="215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32" name="Line 419">
              <a:extLst>
                <a:ext uri="{FF2B5EF4-FFF2-40B4-BE49-F238E27FC236}">
                  <a16:creationId xmlns:a16="http://schemas.microsoft.com/office/drawing/2014/main" id="{649D5F3A-87EC-4E2E-A63A-E479E2543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2925" y="4030663"/>
              <a:ext cx="4905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33" name="Text Box 420">
              <a:extLst>
                <a:ext uri="{FF2B5EF4-FFF2-40B4-BE49-F238E27FC236}">
                  <a16:creationId xmlns:a16="http://schemas.microsoft.com/office/drawing/2014/main" id="{DD572027-A64A-4A10-B76D-AAE921AEA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63" y="2535238"/>
              <a:ext cx="11049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虚拟地址</a:t>
              </a:r>
            </a:p>
          </p:txBody>
        </p:sp>
        <p:sp>
          <p:nvSpPr>
            <p:cNvPr id="80934" name="Text Box 421">
              <a:extLst>
                <a:ext uri="{FF2B5EF4-FFF2-40B4-BE49-F238E27FC236}">
                  <a16:creationId xmlns:a16="http://schemas.microsoft.com/office/drawing/2014/main" id="{C291F185-6608-49FF-9599-0E0934236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2988" y="5743576"/>
              <a:ext cx="1104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物理地址</a:t>
              </a:r>
            </a:p>
          </p:txBody>
        </p:sp>
        <p:sp>
          <p:nvSpPr>
            <p:cNvPr id="80935" name="Line 422">
              <a:extLst>
                <a:ext uri="{FF2B5EF4-FFF2-40B4-BE49-F238E27FC236}">
                  <a16:creationId xmlns:a16="http://schemas.microsoft.com/office/drawing/2014/main" id="{FE486D4C-C74A-40BB-BB57-5CBB072FB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86788" y="3419475"/>
              <a:ext cx="0" cy="19700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36" name="Line 423">
              <a:extLst>
                <a:ext uri="{FF2B5EF4-FFF2-40B4-BE49-F238E27FC236}">
                  <a16:creationId xmlns:a16="http://schemas.microsoft.com/office/drawing/2014/main" id="{F8ECC114-8A9E-44B3-A11A-BACB0CDB9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1963" y="4608513"/>
              <a:ext cx="2206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37" name="Line 424">
              <a:extLst>
                <a:ext uri="{FF2B5EF4-FFF2-40B4-BE49-F238E27FC236}">
                  <a16:creationId xmlns:a16="http://schemas.microsoft.com/office/drawing/2014/main" id="{7726FD66-05B2-4F72-AEB4-4E258A9CB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7863" y="4613275"/>
              <a:ext cx="0" cy="5349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38" name="Line 425">
              <a:extLst>
                <a:ext uri="{FF2B5EF4-FFF2-40B4-BE49-F238E27FC236}">
                  <a16:creationId xmlns:a16="http://schemas.microsoft.com/office/drawing/2014/main" id="{D39686CB-4295-4A1A-8A01-2BE6FB6BCB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03963" y="5145089"/>
              <a:ext cx="1993900" cy="3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39" name="Line 426">
              <a:extLst>
                <a:ext uri="{FF2B5EF4-FFF2-40B4-BE49-F238E27FC236}">
                  <a16:creationId xmlns:a16="http://schemas.microsoft.com/office/drawing/2014/main" id="{8B2CACB1-7357-4B25-B932-6F390BB84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3963" y="5148263"/>
              <a:ext cx="0" cy="241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40" name="Line 427">
              <a:extLst>
                <a:ext uri="{FF2B5EF4-FFF2-40B4-BE49-F238E27FC236}">
                  <a16:creationId xmlns:a16="http://schemas.microsoft.com/office/drawing/2014/main" id="{A4483740-5232-4F30-B3FE-21C8714AB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0363" y="4030663"/>
              <a:ext cx="711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41" name="Text Box 428">
              <a:extLst>
                <a:ext uri="{FF2B5EF4-FFF2-40B4-BE49-F238E27FC236}">
                  <a16:creationId xmlns:a16="http://schemas.microsoft.com/office/drawing/2014/main" id="{E195342F-9D7E-47DD-9B2A-54BC290BB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1765" y="3786467"/>
              <a:ext cx="3818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</a:p>
          </p:txBody>
        </p:sp>
        <p:sp>
          <p:nvSpPr>
            <p:cNvPr id="80942" name="Text Box 429">
              <a:extLst>
                <a:ext uri="{FF2B5EF4-FFF2-40B4-BE49-F238E27FC236}">
                  <a16:creationId xmlns:a16="http://schemas.microsoft.com/office/drawing/2014/main" id="{C9CEEAFA-4034-459A-957A-D59321889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0065" y="3786467"/>
              <a:ext cx="3818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</a:p>
          </p:txBody>
        </p:sp>
        <p:sp>
          <p:nvSpPr>
            <p:cNvPr id="80943" name="Text Box 430">
              <a:extLst>
                <a:ext uri="{FF2B5EF4-FFF2-40B4-BE49-F238E27FC236}">
                  <a16:creationId xmlns:a16="http://schemas.microsoft.com/office/drawing/2014/main" id="{A72A8E9E-2E4F-4B57-A2FE-67D1990EE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8525" y="3481388"/>
              <a:ext cx="11049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一级页表</a:t>
              </a:r>
            </a:p>
          </p:txBody>
        </p:sp>
        <p:sp>
          <p:nvSpPr>
            <p:cNvPr id="80944" name="Text Box 431">
              <a:extLst>
                <a:ext uri="{FF2B5EF4-FFF2-40B4-BE49-F238E27FC236}">
                  <a16:creationId xmlns:a16="http://schemas.microsoft.com/office/drawing/2014/main" id="{A9DADB5A-3251-4595-95F8-9EA8AE682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725" y="3471863"/>
              <a:ext cx="11049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二级页表</a:t>
              </a:r>
            </a:p>
          </p:txBody>
        </p:sp>
        <p:sp>
          <p:nvSpPr>
            <p:cNvPr id="80945" name="Text Box 432">
              <a:extLst>
                <a:ext uri="{FF2B5EF4-FFF2-40B4-BE49-F238E27FC236}">
                  <a16:creationId xmlns:a16="http://schemas.microsoft.com/office/drawing/2014/main" id="{CC8E0F5E-F920-4E58-AA15-AB230A81C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6519" y="3508653"/>
              <a:ext cx="10374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级页表</a:t>
              </a:r>
            </a:p>
          </p:txBody>
        </p:sp>
        <p:sp>
          <p:nvSpPr>
            <p:cNvPr id="80946" name="AutoShape 433">
              <a:extLst>
                <a:ext uri="{FF2B5EF4-FFF2-40B4-BE49-F238E27FC236}">
                  <a16:creationId xmlns:a16="http://schemas.microsoft.com/office/drawing/2014/main" id="{03F8553E-3D1F-418B-BA52-89D48FA45CB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538369" y="2905919"/>
              <a:ext cx="112712" cy="914400"/>
            </a:xfrm>
            <a:prstGeom prst="rightBrace">
              <a:avLst>
                <a:gd name="adj1" fmla="val 6760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47" name="AutoShape 434">
              <a:extLst>
                <a:ext uri="{FF2B5EF4-FFF2-40B4-BE49-F238E27FC236}">
                  <a16:creationId xmlns:a16="http://schemas.microsoft.com/office/drawing/2014/main" id="{A05A495C-579F-4A46-9022-018AB4B02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38" y="4538664"/>
              <a:ext cx="74612" cy="142875"/>
            </a:xfrm>
            <a:prstGeom prst="rightBrace">
              <a:avLst>
                <a:gd name="adj1" fmla="val 1595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圆角矩形 121">
            <a:extLst>
              <a:ext uri="{FF2B5EF4-FFF2-40B4-BE49-F238E27FC236}">
                <a16:creationId xmlns:a16="http://schemas.microsoft.com/office/drawing/2014/main" id="{71851766-3343-456B-886E-ADAD6311D94E}"/>
              </a:ext>
            </a:extLst>
          </p:cNvPr>
          <p:cNvSpPr/>
          <p:nvPr/>
        </p:nvSpPr>
        <p:spPr bwMode="auto">
          <a:xfrm>
            <a:off x="-182651" y="316050"/>
            <a:ext cx="368636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标题 1">
            <a:extLst>
              <a:ext uri="{FF2B5EF4-FFF2-40B4-BE49-F238E27FC236}">
                <a16:creationId xmlns:a16="http://schemas.microsoft.com/office/drawing/2014/main" id="{F9C2FE2D-C545-48B0-A16F-F05BFF23CB79}"/>
              </a:ext>
            </a:extLst>
          </p:cNvPr>
          <p:cNvSpPr txBox="1">
            <a:spLocks/>
          </p:cNvSpPr>
          <p:nvPr/>
        </p:nvSpPr>
        <p:spPr bwMode="auto">
          <a:xfrm>
            <a:off x="335827" y="319412"/>
            <a:ext cx="2987865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地址翻译：多级页表</a:t>
            </a:r>
          </a:p>
        </p:txBody>
      </p:sp>
      <p:sp>
        <p:nvSpPr>
          <p:cNvPr id="60" name="灯片编号占位符 15">
            <a:extLst>
              <a:ext uri="{FF2B5EF4-FFF2-40B4-BE49-F238E27FC236}">
                <a16:creationId xmlns:a16="http://schemas.microsoft.com/office/drawing/2014/main" id="{F997C1AE-F6A3-4092-BC2A-673A42CD62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B5DAF2-DCD8-C744-B3C9-01986423A753}"/>
              </a:ext>
            </a:extLst>
          </p:cNvPr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融入学生与团队思政建设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下次见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23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>
            <a:extLst>
              <a:ext uri="{FF2B5EF4-FFF2-40B4-BE49-F238E27FC236}">
                <a16:creationId xmlns:a16="http://schemas.microsoft.com/office/drawing/2014/main" id="{A1B1198D-4D07-5742-A0C8-0A6DA55A1396}"/>
              </a:ext>
            </a:extLst>
          </p:cNvPr>
          <p:cNvSpPr/>
          <p:nvPr/>
        </p:nvSpPr>
        <p:spPr bwMode="auto">
          <a:xfrm>
            <a:off x="-182651" y="316050"/>
            <a:ext cx="2930279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15CAD389-46D5-5F41-9394-952DAA219E2B}"/>
              </a:ext>
            </a:extLst>
          </p:cNvPr>
          <p:cNvSpPr txBox="1">
            <a:spLocks/>
          </p:cNvSpPr>
          <p:nvPr/>
        </p:nvSpPr>
        <p:spPr bwMode="auto">
          <a:xfrm>
            <a:off x="335827" y="319412"/>
            <a:ext cx="2411801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页表的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Valid bit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" name="Rectangle 3">
            <a:extLst>
              <a:ext uri="{FF2B5EF4-FFF2-40B4-BE49-F238E27FC236}">
                <a16:creationId xmlns:a16="http://schemas.microsoft.com/office/drawing/2014/main" id="{978F428A-8870-824C-8F7C-613923FD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052" y="2831716"/>
            <a:ext cx="914400" cy="228600"/>
          </a:xfrm>
          <a:prstGeom prst="rect">
            <a:avLst/>
          </a:prstGeom>
          <a:solidFill>
            <a:srgbClr val="3333CC">
              <a:lumMod val="40000"/>
              <a:lumOff val="60000"/>
            </a:srgbClr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Text Box 4">
            <a:extLst>
              <a:ext uri="{FF2B5EF4-FFF2-40B4-BE49-F238E27FC236}">
                <a16:creationId xmlns:a16="http://schemas.microsoft.com/office/drawing/2014/main" id="{B3DD6F4C-1703-3547-A360-612A268B4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352" y="2811079"/>
            <a:ext cx="1022458" cy="27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88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PP 2</a:t>
            </a:r>
            <a:r>
              <a:rPr kumimoji="0" lang="en-GB" altLang="zh-CN" sz="1400" b="1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m-p</a:t>
            </a:r>
            <a:r>
              <a:rPr kumimoji="0" lang="en-GB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-1</a:t>
            </a:r>
          </a:p>
        </p:txBody>
      </p:sp>
      <p:sp>
        <p:nvSpPr>
          <p:cNvPr id="73" name="Text Box 5">
            <a:extLst>
              <a:ext uri="{FF2B5EF4-FFF2-40B4-BE49-F238E27FC236}">
                <a16:creationId xmlns:a16="http://schemas.microsoft.com/office/drawing/2014/main" id="{6F0F36AD-0938-3A43-B273-9D5C8382E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789" y="1033079"/>
            <a:ext cx="1000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88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物理内存</a:t>
            </a:r>
          </a:p>
        </p:txBody>
      </p:sp>
      <p:sp>
        <p:nvSpPr>
          <p:cNvPr id="74" name="Rectangle 6">
            <a:extLst>
              <a:ext uri="{FF2B5EF4-FFF2-40B4-BE49-F238E27FC236}">
                <a16:creationId xmlns:a16="http://schemas.microsoft.com/office/drawing/2014/main" id="{99C1E9BB-BB74-7C45-9D42-B3BDC55FC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052" y="1701416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GB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空</a:t>
            </a:r>
            <a:endParaRPr kumimoji="0" lang="en-GB" altLang="zh-CN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Rectangle 7">
            <a:extLst>
              <a:ext uri="{FF2B5EF4-FFF2-40B4-BE49-F238E27FC236}">
                <a16:creationId xmlns:a16="http://schemas.microsoft.com/office/drawing/2014/main" id="{D04F8CB6-04E2-8544-8342-C892A71A0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052" y="1930016"/>
            <a:ext cx="914400" cy="228600"/>
          </a:xfrm>
          <a:prstGeom prst="rect">
            <a:avLst/>
          </a:prstGeom>
          <a:solidFill>
            <a:srgbClr val="3333CC">
              <a:lumMod val="40000"/>
              <a:lumOff val="60000"/>
            </a:srgbClr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Rectangle 8">
            <a:extLst>
              <a:ext uri="{FF2B5EF4-FFF2-40B4-BE49-F238E27FC236}">
                <a16:creationId xmlns:a16="http://schemas.microsoft.com/office/drawing/2014/main" id="{067F0639-D689-BE45-A03F-79329EC30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052" y="2158616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GB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空</a:t>
            </a:r>
          </a:p>
        </p:txBody>
      </p:sp>
      <p:sp>
        <p:nvSpPr>
          <p:cNvPr id="77" name="Rectangle 9">
            <a:extLst>
              <a:ext uri="{FF2B5EF4-FFF2-40B4-BE49-F238E27FC236}">
                <a16:creationId xmlns:a16="http://schemas.microsoft.com/office/drawing/2014/main" id="{924D9520-6233-CD48-864A-207AE5FCB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827" y="3038091"/>
            <a:ext cx="914400" cy="228600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GB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未缓存的</a:t>
            </a:r>
          </a:p>
        </p:txBody>
      </p:sp>
      <p:sp>
        <p:nvSpPr>
          <p:cNvPr id="78" name="Text Box 10">
            <a:extLst>
              <a:ext uri="{FF2B5EF4-FFF2-40B4-BE49-F238E27FC236}">
                <a16:creationId xmlns:a16="http://schemas.microsoft.com/office/drawing/2014/main" id="{E5884CC4-2460-8E41-980B-A94B92B02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197" y="1445829"/>
            <a:ext cx="592855" cy="27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eaLnBrk="0" fontAlgn="auto" latinLnBrk="0" hangingPunct="0">
              <a:lnSpc>
                <a:spcPct val="88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VP 0</a:t>
            </a:r>
          </a:p>
        </p:txBody>
      </p:sp>
      <p:sp>
        <p:nvSpPr>
          <p:cNvPr id="79" name="Text Box 11">
            <a:extLst>
              <a:ext uri="{FF2B5EF4-FFF2-40B4-BE49-F238E27FC236}">
                <a16:creationId xmlns:a16="http://schemas.microsoft.com/office/drawing/2014/main" id="{1A5008A9-BC0E-454A-B156-BBC5647FF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197" y="1674429"/>
            <a:ext cx="592855" cy="27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eaLnBrk="0" fontAlgn="auto" latinLnBrk="0" hangingPunct="0">
              <a:lnSpc>
                <a:spcPct val="88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VP 1</a:t>
            </a:r>
          </a:p>
        </p:txBody>
      </p:sp>
      <p:sp>
        <p:nvSpPr>
          <p:cNvPr id="80" name="Text Box 12">
            <a:extLst>
              <a:ext uri="{FF2B5EF4-FFF2-40B4-BE49-F238E27FC236}">
                <a16:creationId xmlns:a16="http://schemas.microsoft.com/office/drawing/2014/main" id="{16D95EF9-54E7-7E44-BA0E-1FD4E8830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050" y="3034916"/>
            <a:ext cx="992002" cy="27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eaLnBrk="0" fontAlgn="auto" latinLnBrk="0" hangingPunct="0">
              <a:lnSpc>
                <a:spcPct val="88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VP 2</a:t>
            </a:r>
            <a:r>
              <a:rPr kumimoji="0" lang="en-GB" altLang="zh-CN" sz="1400" b="1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n-p</a:t>
            </a:r>
            <a:r>
              <a:rPr kumimoji="0" lang="en-GB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-1</a:t>
            </a:r>
          </a:p>
        </p:txBody>
      </p:sp>
      <p:sp>
        <p:nvSpPr>
          <p:cNvPr id="81" name="Text Box 13">
            <a:extLst>
              <a:ext uri="{FF2B5EF4-FFF2-40B4-BE49-F238E27FC236}">
                <a16:creationId xmlns:a16="http://schemas.microsoft.com/office/drawing/2014/main" id="{557D4BDB-9D8C-CF4A-9436-1A9A4A2E6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439" y="1033079"/>
            <a:ext cx="1000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88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虚拟内存</a:t>
            </a:r>
            <a:endParaRPr kumimoji="0" lang="en-GB" altLang="zh-CN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Rectangle 14">
            <a:extLst>
              <a:ext uri="{FF2B5EF4-FFF2-40B4-BE49-F238E27FC236}">
                <a16:creationId xmlns:a16="http://schemas.microsoft.com/office/drawing/2014/main" id="{8805E234-87D5-F34B-8E07-A08E3BAFE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827" y="1456941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未分配的</a:t>
            </a:r>
          </a:p>
        </p:txBody>
      </p:sp>
      <p:sp>
        <p:nvSpPr>
          <p:cNvPr id="83" name="Rectangle 15">
            <a:extLst>
              <a:ext uri="{FF2B5EF4-FFF2-40B4-BE49-F238E27FC236}">
                <a16:creationId xmlns:a16="http://schemas.microsoft.com/office/drawing/2014/main" id="{D5AC299D-DE90-D34D-84B5-FC7C56EFA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827" y="1685541"/>
            <a:ext cx="914400" cy="228600"/>
          </a:xfrm>
          <a:prstGeom prst="rect">
            <a:avLst/>
          </a:prstGeom>
          <a:solidFill>
            <a:srgbClr val="3333CC">
              <a:lumMod val="40000"/>
              <a:lumOff val="60000"/>
            </a:srgbClr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GB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已缓存的</a:t>
            </a:r>
          </a:p>
        </p:txBody>
      </p:sp>
      <p:sp>
        <p:nvSpPr>
          <p:cNvPr id="84" name="Rectangle 16">
            <a:extLst>
              <a:ext uri="{FF2B5EF4-FFF2-40B4-BE49-F238E27FC236}">
                <a16:creationId xmlns:a16="http://schemas.microsoft.com/office/drawing/2014/main" id="{1411069B-CAAC-4642-AECB-486C70C83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827" y="1914141"/>
            <a:ext cx="914400" cy="228600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GB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未缓存的</a:t>
            </a:r>
          </a:p>
        </p:txBody>
      </p:sp>
      <p:sp>
        <p:nvSpPr>
          <p:cNvPr id="85" name="Rectangle 17">
            <a:extLst>
              <a:ext uri="{FF2B5EF4-FFF2-40B4-BE49-F238E27FC236}">
                <a16:creationId xmlns:a16="http://schemas.microsoft.com/office/drawing/2014/main" id="{2A0F0CE7-685C-9D4D-A116-B0CAA7594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827" y="2139566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未分配的</a:t>
            </a:r>
          </a:p>
        </p:txBody>
      </p:sp>
      <p:sp>
        <p:nvSpPr>
          <p:cNvPr id="86" name="Rectangle 18">
            <a:extLst>
              <a:ext uri="{FF2B5EF4-FFF2-40B4-BE49-F238E27FC236}">
                <a16:creationId xmlns:a16="http://schemas.microsoft.com/office/drawing/2014/main" id="{F055ABC3-B17D-9B4B-A897-A79BA1C10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827" y="2364991"/>
            <a:ext cx="914400" cy="228600"/>
          </a:xfrm>
          <a:prstGeom prst="rect">
            <a:avLst/>
          </a:prstGeom>
          <a:solidFill>
            <a:srgbClr val="3333CC">
              <a:lumMod val="40000"/>
              <a:lumOff val="60000"/>
            </a:srgbClr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GB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已缓存的</a:t>
            </a:r>
          </a:p>
        </p:txBody>
      </p:sp>
      <p:sp>
        <p:nvSpPr>
          <p:cNvPr id="87" name="Rectangle 19">
            <a:extLst>
              <a:ext uri="{FF2B5EF4-FFF2-40B4-BE49-F238E27FC236}">
                <a16:creationId xmlns:a16="http://schemas.microsoft.com/office/drawing/2014/main" id="{AA4D0EB0-AC24-6E45-8144-4B771C48F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827" y="2593591"/>
            <a:ext cx="914400" cy="228600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GB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未缓存的</a:t>
            </a:r>
          </a:p>
        </p:txBody>
      </p:sp>
      <p:sp>
        <p:nvSpPr>
          <p:cNvPr id="88" name="Text Box 20">
            <a:extLst>
              <a:ext uri="{FF2B5EF4-FFF2-40B4-BE49-F238E27FC236}">
                <a16:creationId xmlns:a16="http://schemas.microsoft.com/office/drawing/2014/main" id="{CCD2130E-3CA2-3848-A76A-DCB1955BC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304" y="1671616"/>
            <a:ext cx="582509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PP 0</a:t>
            </a:r>
          </a:p>
        </p:txBody>
      </p:sp>
      <p:sp>
        <p:nvSpPr>
          <p:cNvPr id="89" name="Text Box 21">
            <a:extLst>
              <a:ext uri="{FF2B5EF4-FFF2-40B4-BE49-F238E27FC236}">
                <a16:creationId xmlns:a16="http://schemas.microsoft.com/office/drawing/2014/main" id="{F66113C7-0742-F846-81F0-16D444584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304" y="1900216"/>
            <a:ext cx="582509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altLang="zh-C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PP 1</a:t>
            </a:r>
          </a:p>
        </p:txBody>
      </p:sp>
      <p:sp>
        <p:nvSpPr>
          <p:cNvPr id="90" name="Line 22">
            <a:extLst>
              <a:ext uri="{FF2B5EF4-FFF2-40B4-BE49-F238E27FC236}">
                <a16:creationId xmlns:a16="http://schemas.microsoft.com/office/drawing/2014/main" id="{09BAB190-C175-BC47-B68A-B435D3E08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5227" y="1793491"/>
            <a:ext cx="1905000" cy="26035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Rectangle 23">
            <a:extLst>
              <a:ext uri="{FF2B5EF4-FFF2-40B4-BE49-F238E27FC236}">
                <a16:creationId xmlns:a16="http://schemas.microsoft.com/office/drawing/2014/main" id="{F2ADEB5C-C99F-C84D-B4A3-66122218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052" y="2603116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GB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空</a:t>
            </a:r>
          </a:p>
        </p:txBody>
      </p:sp>
      <p:sp>
        <p:nvSpPr>
          <p:cNvPr id="92" name="Line 24">
            <a:extLst>
              <a:ext uri="{FF2B5EF4-FFF2-40B4-BE49-F238E27FC236}">
                <a16:creationId xmlns:a16="http://schemas.microsoft.com/office/drawing/2014/main" id="{EA2B6641-60F8-2249-85A8-4A5D302DC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5227" y="2511041"/>
            <a:ext cx="1905000" cy="4572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3" name="Rectangle 25">
            <a:extLst>
              <a:ext uri="{FF2B5EF4-FFF2-40B4-BE49-F238E27FC236}">
                <a16:creationId xmlns:a16="http://schemas.microsoft.com/office/drawing/2014/main" id="{8067E9B2-3A10-E543-A569-306FF40F8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827" y="2815841"/>
            <a:ext cx="914400" cy="228600"/>
          </a:xfrm>
          <a:prstGeom prst="rect">
            <a:avLst/>
          </a:prstGeom>
          <a:solidFill>
            <a:srgbClr val="3333CC">
              <a:lumMod val="40000"/>
              <a:lumOff val="60000"/>
            </a:srgbClr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GB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已缓存的</a:t>
            </a:r>
          </a:p>
        </p:txBody>
      </p:sp>
      <p:sp>
        <p:nvSpPr>
          <p:cNvPr id="94" name="Rectangle 26">
            <a:extLst>
              <a:ext uri="{FF2B5EF4-FFF2-40B4-BE49-F238E27FC236}">
                <a16:creationId xmlns:a16="http://schemas.microsoft.com/office/drawing/2014/main" id="{248AA97F-0019-CE4C-BEDB-4FBC67122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052" y="2387216"/>
            <a:ext cx="914400" cy="228600"/>
          </a:xfrm>
          <a:prstGeom prst="rect">
            <a:avLst/>
          </a:prstGeom>
          <a:solidFill>
            <a:srgbClr val="3333CC">
              <a:lumMod val="40000"/>
              <a:lumOff val="60000"/>
            </a:srgbClr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" name="Line 27">
            <a:extLst>
              <a:ext uri="{FF2B5EF4-FFF2-40B4-BE49-F238E27FC236}">
                <a16:creationId xmlns:a16="http://schemas.microsoft.com/office/drawing/2014/main" id="{18ECDDC4-F8A4-C44C-927C-E93CB8C295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5227" y="2509454"/>
            <a:ext cx="1905000" cy="38417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" name="Text Box 28">
            <a:extLst>
              <a:ext uri="{FF2B5EF4-FFF2-40B4-BE49-F238E27FC236}">
                <a16:creationId xmlns:a16="http://schemas.microsoft.com/office/drawing/2014/main" id="{3FB2B708-8227-C64E-B78C-9ABAE3450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8100" y="1339041"/>
            <a:ext cx="260305" cy="24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altLang="zh-C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97" name="Text Box 29">
            <a:extLst>
              <a:ext uri="{FF2B5EF4-FFF2-40B4-BE49-F238E27FC236}">
                <a16:creationId xmlns:a16="http://schemas.microsoft.com/office/drawing/2014/main" id="{645E311F-248D-7941-9E3F-060567B50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7776" y="3136885"/>
            <a:ext cx="425414" cy="24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altLang="zh-C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N-1</a:t>
            </a:r>
          </a:p>
        </p:txBody>
      </p:sp>
      <p:sp>
        <p:nvSpPr>
          <p:cNvPr id="98" name="Text Box 30">
            <a:extLst>
              <a:ext uri="{FF2B5EF4-FFF2-40B4-BE49-F238E27FC236}">
                <a16:creationId xmlns:a16="http://schemas.microsoft.com/office/drawing/2014/main" id="{ED39C087-DD20-5746-8FD9-0F75D0A47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280" y="2944004"/>
            <a:ext cx="447856" cy="24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altLang="zh-C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M-1</a:t>
            </a:r>
          </a:p>
        </p:txBody>
      </p:sp>
      <p:sp>
        <p:nvSpPr>
          <p:cNvPr id="99" name="Text Box 31">
            <a:extLst>
              <a:ext uri="{FF2B5EF4-FFF2-40B4-BE49-F238E27FC236}">
                <a16:creationId xmlns:a16="http://schemas.microsoft.com/office/drawing/2014/main" id="{48AC55CB-50BF-7445-A28A-82E2D1E49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7050" y="1585104"/>
            <a:ext cx="260305" cy="24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altLang="zh-C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100" name="Text Box 32">
            <a:extLst>
              <a:ext uri="{FF2B5EF4-FFF2-40B4-BE49-F238E27FC236}">
                <a16:creationId xmlns:a16="http://schemas.microsoft.com/office/drawing/2014/main" id="{D8C41A3B-9E6C-6940-B0CB-15EED1824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407" y="3429000"/>
            <a:ext cx="1412864" cy="57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虚拟页</a:t>
            </a:r>
            <a:r>
              <a:rPr kumimoji="0" lang="en-GB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(VP)</a:t>
            </a:r>
            <a:endParaRPr kumimoji="0" lang="zh-CN" altLang="en-GB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存储在磁盘上</a:t>
            </a:r>
          </a:p>
        </p:txBody>
      </p:sp>
      <p:sp>
        <p:nvSpPr>
          <p:cNvPr id="101" name="Text Box 33">
            <a:extLst>
              <a:ext uri="{FF2B5EF4-FFF2-40B4-BE49-F238E27FC236}">
                <a16:creationId xmlns:a16="http://schemas.microsoft.com/office/drawing/2014/main" id="{B07B6CF0-56B3-B142-9D96-31724CEA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045" y="3429000"/>
            <a:ext cx="1672552" cy="57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物理页 </a:t>
            </a:r>
            <a:r>
              <a:rPr kumimoji="0" lang="en-GB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(PP) </a:t>
            </a:r>
          </a:p>
          <a:p>
            <a:pPr marL="0" marR="0" lvl="0" indent="0" defTabSz="914400" eaLnBrk="0" fontAlgn="auto" latinLnBrk="0" hangingPunct="0">
              <a:lnSpc>
                <a:spcPct val="98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zh-CN" alt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缓存在</a:t>
            </a:r>
            <a:r>
              <a:rPr kumimoji="0" lang="en-GB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DRAM</a:t>
            </a:r>
            <a:r>
              <a:rPr kumimoji="0" lang="zh-CN" altLang="en-GB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F153FDCB-D4BD-4CE1-982B-C8FB38772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584" y="293052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F7153419-462B-4AD6-8203-2C9A01C94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584" y="315912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Rectangle 5">
            <a:extLst>
              <a:ext uri="{FF2B5EF4-FFF2-40B4-BE49-F238E27FC236}">
                <a16:creationId xmlns:a16="http://schemas.microsoft.com/office/drawing/2014/main" id="{B443F871-DEAC-47A1-9269-B58CACCC3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584" y="270192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A397A393-E3CA-425F-A044-DE428EC52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584" y="155892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</a:p>
        </p:txBody>
      </p:sp>
      <p:sp>
        <p:nvSpPr>
          <p:cNvPr id="43" name="Rectangle 7">
            <a:extLst>
              <a:ext uri="{FF2B5EF4-FFF2-40B4-BE49-F238E27FC236}">
                <a16:creationId xmlns:a16="http://schemas.microsoft.com/office/drawing/2014/main" id="{A09308C1-ED76-4228-AB70-5609ADD7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584" y="178752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BB410E94-4C3A-4538-89FC-AAFE4AD07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584" y="201612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id="{DA122938-3BDE-4E88-AD90-454ADC2F9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584" y="224472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0997B75C-2BF7-450F-84BD-DB18B9F6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584" y="247332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Text Box 11">
            <a:extLst>
              <a:ext uri="{FF2B5EF4-FFF2-40B4-BE49-F238E27FC236}">
                <a16:creationId xmlns:a16="http://schemas.microsoft.com/office/drawing/2014/main" id="{0CA3BF36-1836-40B3-AE1A-752691882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254" y="3429000"/>
            <a:ext cx="1438512" cy="54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常驻内存的页表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(DRAM)</a:t>
            </a:r>
          </a:p>
        </p:txBody>
      </p:sp>
      <p:sp>
        <p:nvSpPr>
          <p:cNvPr id="48" name="Text Box 12">
            <a:extLst>
              <a:ext uri="{FF2B5EF4-FFF2-40B4-BE49-F238E27FC236}">
                <a16:creationId xmlns:a16="http://schemas.microsoft.com/office/drawing/2014/main" id="{3C082179-C30E-4B57-BB23-2BF3998CA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7240" y="561975"/>
            <a:ext cx="1012113" cy="57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物理内存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(DRAM)</a:t>
            </a:r>
          </a:p>
        </p:txBody>
      </p:sp>
      <p:sp>
        <p:nvSpPr>
          <p:cNvPr id="49" name="Rectangle 13">
            <a:extLst>
              <a:ext uri="{FF2B5EF4-FFF2-40B4-BE49-F238E27FC236}">
                <a16:creationId xmlns:a16="http://schemas.microsoft.com/office/drawing/2014/main" id="{892E7845-5697-4C2C-A2DA-10BB6AEC1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8447" y="16541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7</a:t>
            </a:r>
          </a:p>
        </p:txBody>
      </p:sp>
      <p:sp>
        <p:nvSpPr>
          <p:cNvPr id="50" name="Rectangle 14">
            <a:extLst>
              <a:ext uri="{FF2B5EF4-FFF2-40B4-BE49-F238E27FC236}">
                <a16:creationId xmlns:a16="http://schemas.microsoft.com/office/drawing/2014/main" id="{B5AE8406-CDA6-4142-B955-92088D0A6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8447" y="186372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4</a:t>
            </a:r>
          </a:p>
        </p:txBody>
      </p:sp>
      <p:sp>
        <p:nvSpPr>
          <p:cNvPr id="51" name="Line 15">
            <a:extLst>
              <a:ext uri="{FF2B5EF4-FFF2-40B4-BE49-F238E27FC236}">
                <a16:creationId xmlns:a16="http://schemas.microsoft.com/office/drawing/2014/main" id="{DCF9CA4D-4231-42FB-9E4E-4F915BE14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9084" y="305117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" name="Line 16">
            <a:extLst>
              <a:ext uri="{FF2B5EF4-FFF2-40B4-BE49-F238E27FC236}">
                <a16:creationId xmlns:a16="http://schemas.microsoft.com/office/drawing/2014/main" id="{275D0D84-06FC-4403-B9BF-68F2AE1769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9084" y="168116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3" name="Line 17">
            <a:extLst>
              <a:ext uri="{FF2B5EF4-FFF2-40B4-BE49-F238E27FC236}">
                <a16:creationId xmlns:a16="http://schemas.microsoft.com/office/drawing/2014/main" id="{20E71AD0-E291-4B7B-BED2-34C6EA0632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84484" y="145256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Line 18">
            <a:extLst>
              <a:ext uri="{FF2B5EF4-FFF2-40B4-BE49-F238E27FC236}">
                <a16:creationId xmlns:a16="http://schemas.microsoft.com/office/drawing/2014/main" id="{BBC259EC-99CE-4220-A40A-CC16314403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3684" y="122396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Text Box 19">
            <a:extLst>
              <a:ext uri="{FF2B5EF4-FFF2-40B4-BE49-F238E27FC236}">
                <a16:creationId xmlns:a16="http://schemas.microsoft.com/office/drawing/2014/main" id="{136FA178-0A2D-4AF6-AAFE-0D9DC82EC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8843" y="2613025"/>
            <a:ext cx="1008907" cy="57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虚拟内存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Disk</a:t>
            </a:r>
            <a:r>
              <a:rPr lang="en-GB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56" name="Rectangle 20">
            <a:extLst>
              <a:ext uri="{FF2B5EF4-FFF2-40B4-BE49-F238E27FC236}">
                <a16:creationId xmlns:a16="http://schemas.microsoft.com/office/drawing/2014/main" id="{17324B23-C279-4284-8E03-35B3BD074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784" y="293052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Rectangle 21">
            <a:extLst>
              <a:ext uri="{FF2B5EF4-FFF2-40B4-BE49-F238E27FC236}">
                <a16:creationId xmlns:a16="http://schemas.microsoft.com/office/drawing/2014/main" id="{F640BA14-8C4F-4685-AB57-369C48E94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784" y="315912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8" name="Rectangle 22">
            <a:extLst>
              <a:ext uri="{FF2B5EF4-FFF2-40B4-BE49-F238E27FC236}">
                <a16:creationId xmlns:a16="http://schemas.microsoft.com/office/drawing/2014/main" id="{BE1099FD-2BC4-4490-89D4-AFA5EA022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784" y="270192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" name="Rectangle 23">
            <a:extLst>
              <a:ext uri="{FF2B5EF4-FFF2-40B4-BE49-F238E27FC236}">
                <a16:creationId xmlns:a16="http://schemas.microsoft.com/office/drawing/2014/main" id="{5211658A-0AA0-47CA-9F3F-DDDA497DD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784" y="155892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Rectangle 24">
            <a:extLst>
              <a:ext uri="{FF2B5EF4-FFF2-40B4-BE49-F238E27FC236}">
                <a16:creationId xmlns:a16="http://schemas.microsoft.com/office/drawing/2014/main" id="{F38DFD45-005D-4ACD-BDF4-6F04B3719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784" y="178752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Rectangle 25">
            <a:extLst>
              <a:ext uri="{FF2B5EF4-FFF2-40B4-BE49-F238E27FC236}">
                <a16:creationId xmlns:a16="http://schemas.microsoft.com/office/drawing/2014/main" id="{84CA1775-2BA7-4014-8451-8084419D3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784" y="201612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Rectangle 26">
            <a:extLst>
              <a:ext uri="{FF2B5EF4-FFF2-40B4-BE49-F238E27FC236}">
                <a16:creationId xmlns:a16="http://schemas.microsoft.com/office/drawing/2014/main" id="{6FD8764E-5B85-4707-87F7-AB500EC80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784" y="224472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3" name="Rectangle 27">
            <a:extLst>
              <a:ext uri="{FF2B5EF4-FFF2-40B4-BE49-F238E27FC236}">
                <a16:creationId xmlns:a16="http://schemas.microsoft.com/office/drawing/2014/main" id="{343ABAC1-AFCA-4CDA-8BFD-6EE164B1D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784" y="247332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03BC10B4-55E7-490A-BB2D-149C1C0F1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0184" y="1254125"/>
            <a:ext cx="685800" cy="27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有效位</a:t>
            </a:r>
          </a:p>
        </p:txBody>
      </p:sp>
      <p:sp>
        <p:nvSpPr>
          <p:cNvPr id="65" name="Text Box 29">
            <a:extLst>
              <a:ext uri="{FF2B5EF4-FFF2-40B4-BE49-F238E27FC236}">
                <a16:creationId xmlns:a16="http://schemas.microsoft.com/office/drawing/2014/main" id="{5174A3CF-0D17-4A10-B9CA-77FB664D5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1033" y="1528763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dirty="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6D37FD81-BAAD-4A70-AB84-F867B0900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1826" y="1762125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67" name="Text Box 31">
            <a:extLst>
              <a:ext uri="{FF2B5EF4-FFF2-40B4-BE49-F238E27FC236}">
                <a16:creationId xmlns:a16="http://schemas.microsoft.com/office/drawing/2014/main" id="{B59B01CA-569D-4045-92A0-46648A275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1033" y="2227263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68" name="Text Box 32">
            <a:extLst>
              <a:ext uri="{FF2B5EF4-FFF2-40B4-BE49-F238E27FC236}">
                <a16:creationId xmlns:a16="http://schemas.microsoft.com/office/drawing/2014/main" id="{D20423D4-28AE-446B-9E6E-65FB918C7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1826" y="2435225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69" name="Text Box 33">
            <a:extLst>
              <a:ext uri="{FF2B5EF4-FFF2-40B4-BE49-F238E27FC236}">
                <a16:creationId xmlns:a16="http://schemas.microsoft.com/office/drawing/2014/main" id="{D3411E9A-F18C-4341-90DD-4DBECD0CE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1033" y="2673350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70" name="Text Box 34">
            <a:extLst>
              <a:ext uri="{FF2B5EF4-FFF2-40B4-BE49-F238E27FC236}">
                <a16:creationId xmlns:a16="http://schemas.microsoft.com/office/drawing/2014/main" id="{2795C617-F095-4D64-9A65-188992DA9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1826" y="3133725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102" name="Text Box 35">
            <a:extLst>
              <a:ext uri="{FF2B5EF4-FFF2-40B4-BE49-F238E27FC236}">
                <a16:creationId xmlns:a16="http://schemas.microsoft.com/office/drawing/2014/main" id="{229E916B-7D43-48D2-B7EB-893C58FC6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1033" y="2900363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103" name="Text Box 36">
            <a:extLst>
              <a:ext uri="{FF2B5EF4-FFF2-40B4-BE49-F238E27FC236}">
                <a16:creationId xmlns:a16="http://schemas.microsoft.com/office/drawing/2014/main" id="{F835308B-B038-4537-9CA4-49DF0274F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1826" y="1993900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104" name="Text Box 37">
            <a:extLst>
              <a:ext uri="{FF2B5EF4-FFF2-40B4-BE49-F238E27FC236}">
                <a16:creationId xmlns:a16="http://schemas.microsoft.com/office/drawing/2014/main" id="{23EF1ECC-9A71-4C74-A590-1A85DABC8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3131" y="886209"/>
            <a:ext cx="1215695" cy="57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物理页号或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磁盘地址</a:t>
            </a:r>
          </a:p>
        </p:txBody>
      </p:sp>
      <p:sp>
        <p:nvSpPr>
          <p:cNvPr id="105" name="Text Box 38">
            <a:extLst>
              <a:ext uri="{FF2B5EF4-FFF2-40B4-BE49-F238E27FC236}">
                <a16:creationId xmlns:a16="http://schemas.microsoft.com/office/drawing/2014/main" id="{333E85A4-865C-4183-9B36-04DD0140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548" y="1493420"/>
            <a:ext cx="717161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PTE 0</a:t>
            </a:r>
          </a:p>
        </p:txBody>
      </p:sp>
      <p:sp>
        <p:nvSpPr>
          <p:cNvPr id="106" name="Text Box 39">
            <a:extLst>
              <a:ext uri="{FF2B5EF4-FFF2-40B4-BE49-F238E27FC236}">
                <a16:creationId xmlns:a16="http://schemas.microsoft.com/office/drawing/2014/main" id="{80C60833-F734-47D4-9B0B-75D6FD24A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373" y="3106320"/>
            <a:ext cx="717161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PTE 7</a:t>
            </a:r>
          </a:p>
        </p:txBody>
      </p:sp>
      <p:sp>
        <p:nvSpPr>
          <p:cNvPr id="107" name="Text Box 40">
            <a:extLst>
              <a:ext uri="{FF2B5EF4-FFF2-40B4-BE49-F238E27FC236}">
                <a16:creationId xmlns:a16="http://schemas.microsoft.com/office/drawing/2014/main" id="{EF09E5FF-1B94-4E65-AE0F-A225FDA7D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2645" y="1164013"/>
            <a:ext cx="6129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 0</a:t>
            </a:r>
          </a:p>
        </p:txBody>
      </p:sp>
      <p:sp>
        <p:nvSpPr>
          <p:cNvPr id="108" name="Rectangle 41">
            <a:extLst>
              <a:ext uri="{FF2B5EF4-FFF2-40B4-BE49-F238E27FC236}">
                <a16:creationId xmlns:a16="http://schemas.microsoft.com/office/drawing/2014/main" id="{CE9EBEA8-4EFF-4FDF-B7A1-61E06C0A3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8447" y="142875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2</a:t>
            </a:r>
          </a:p>
        </p:txBody>
      </p:sp>
      <p:sp>
        <p:nvSpPr>
          <p:cNvPr id="109" name="Rectangle 42">
            <a:extLst>
              <a:ext uri="{FF2B5EF4-FFF2-40B4-BE49-F238E27FC236}">
                <a16:creationId xmlns:a16="http://schemas.microsoft.com/office/drawing/2014/main" id="{ADDEF8C4-34B5-4419-AC2A-F2D1756E1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8447" y="120015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1</a:t>
            </a:r>
          </a:p>
        </p:txBody>
      </p:sp>
      <p:sp>
        <p:nvSpPr>
          <p:cNvPr id="110" name="Oval 43">
            <a:extLst>
              <a:ext uri="{FF2B5EF4-FFF2-40B4-BE49-F238E27FC236}">
                <a16:creationId xmlns:a16="http://schemas.microsoft.com/office/drawing/2014/main" id="{9BBA3722-263E-43FC-A0E7-440028170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284" y="3257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1" name="Oval 44">
            <a:extLst>
              <a:ext uri="{FF2B5EF4-FFF2-40B4-BE49-F238E27FC236}">
                <a16:creationId xmlns:a16="http://schemas.microsoft.com/office/drawing/2014/main" id="{382876F9-7306-4A46-A50D-86C39A987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284" y="30289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2" name="Oval 45">
            <a:extLst>
              <a:ext uri="{FF2B5EF4-FFF2-40B4-BE49-F238E27FC236}">
                <a16:creationId xmlns:a16="http://schemas.microsoft.com/office/drawing/2014/main" id="{532434B3-0E58-4054-A3D5-194A4F90E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284" y="21209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3" name="Oval 46">
            <a:extLst>
              <a:ext uri="{FF2B5EF4-FFF2-40B4-BE49-F238E27FC236}">
                <a16:creationId xmlns:a16="http://schemas.microsoft.com/office/drawing/2014/main" id="{2ECE87E0-1231-483E-9121-20FC2F69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284" y="18859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4" name="Text Box 47">
            <a:extLst>
              <a:ext uri="{FF2B5EF4-FFF2-40B4-BE49-F238E27FC236}">
                <a16:creationId xmlns:a16="http://schemas.microsoft.com/office/drawing/2014/main" id="{2A9BE8E0-DD6B-495B-A819-704F8C0B6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5345" y="1824413"/>
            <a:ext cx="6129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 3</a:t>
            </a:r>
          </a:p>
        </p:txBody>
      </p:sp>
      <p:sp>
        <p:nvSpPr>
          <p:cNvPr id="115" name="Rectangle 48">
            <a:extLst>
              <a:ext uri="{FF2B5EF4-FFF2-40B4-BE49-F238E27FC236}">
                <a16:creationId xmlns:a16="http://schemas.microsoft.com/office/drawing/2014/main" id="{4A81A51D-044D-4983-A9B7-EFCA02D75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6384" y="324167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1</a:t>
            </a:r>
          </a:p>
        </p:txBody>
      </p:sp>
      <p:sp>
        <p:nvSpPr>
          <p:cNvPr id="116" name="Rectangle 49">
            <a:extLst>
              <a:ext uri="{FF2B5EF4-FFF2-40B4-BE49-F238E27FC236}">
                <a16:creationId xmlns:a16="http://schemas.microsoft.com/office/drawing/2014/main" id="{ED3E62CC-E524-4AC3-A8B8-A93378234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6384" y="35528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2</a:t>
            </a:r>
          </a:p>
        </p:txBody>
      </p:sp>
      <p:sp>
        <p:nvSpPr>
          <p:cNvPr id="117" name="Rectangle 50">
            <a:extLst>
              <a:ext uri="{FF2B5EF4-FFF2-40B4-BE49-F238E27FC236}">
                <a16:creationId xmlns:a16="http://schemas.microsoft.com/office/drawing/2014/main" id="{8BE46F27-F70C-4A8B-A9D4-C6990AB00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6384" y="4173538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4</a:t>
            </a:r>
          </a:p>
        </p:txBody>
      </p:sp>
      <p:sp>
        <p:nvSpPr>
          <p:cNvPr id="118" name="Rectangle 51">
            <a:extLst>
              <a:ext uri="{FF2B5EF4-FFF2-40B4-BE49-F238E27FC236}">
                <a16:creationId xmlns:a16="http://schemas.microsoft.com/office/drawing/2014/main" id="{E188EE4B-3BCC-4CA0-BEA2-F1970688A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6384" y="44831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6</a:t>
            </a:r>
          </a:p>
        </p:txBody>
      </p:sp>
      <p:sp>
        <p:nvSpPr>
          <p:cNvPr id="119" name="Rectangle 52">
            <a:extLst>
              <a:ext uri="{FF2B5EF4-FFF2-40B4-BE49-F238E27FC236}">
                <a16:creationId xmlns:a16="http://schemas.microsoft.com/office/drawing/2014/main" id="{571B1789-EFE9-4488-AD2C-174A48D22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6384" y="479425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7</a:t>
            </a:r>
          </a:p>
        </p:txBody>
      </p:sp>
      <p:sp>
        <p:nvSpPr>
          <p:cNvPr id="120" name="Oval 53">
            <a:extLst>
              <a:ext uri="{FF2B5EF4-FFF2-40B4-BE49-F238E27FC236}">
                <a16:creationId xmlns:a16="http://schemas.microsoft.com/office/drawing/2014/main" id="{71DCCFC8-47BF-4667-80F2-FD2AEEB1E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284" y="23304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Line 54">
            <a:extLst>
              <a:ext uri="{FF2B5EF4-FFF2-40B4-BE49-F238E27FC236}">
                <a16:creationId xmlns:a16="http://schemas.microsoft.com/office/drawing/2014/main" id="{616F0079-3B5B-448E-B16F-C2DFBABAA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0984" y="2374900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2" name="Oval 55">
            <a:extLst>
              <a:ext uri="{FF2B5EF4-FFF2-40B4-BE49-F238E27FC236}">
                <a16:creationId xmlns:a16="http://schemas.microsoft.com/office/drawing/2014/main" id="{633EC5E2-291A-4B15-8FD9-57546549C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284" y="25400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3" name="Line 56">
            <a:extLst>
              <a:ext uri="{FF2B5EF4-FFF2-40B4-BE49-F238E27FC236}">
                <a16:creationId xmlns:a16="http://schemas.microsoft.com/office/drawing/2014/main" id="{64260F70-C6FA-4BC4-8FD9-50A7A9BE57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2734" y="189706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4" name="Rectangle 57">
            <a:extLst>
              <a:ext uri="{FF2B5EF4-FFF2-40B4-BE49-F238E27FC236}">
                <a16:creationId xmlns:a16="http://schemas.microsoft.com/office/drawing/2014/main" id="{FD168B32-ACB1-4292-B80C-173EFDB56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6384" y="3862388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3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67109A-74FA-4300-B0AC-B5372CE07A2A}"/>
              </a:ext>
            </a:extLst>
          </p:cNvPr>
          <p:cNvSpPr txBox="1"/>
          <p:nvPr/>
        </p:nvSpPr>
        <p:spPr>
          <a:xfrm>
            <a:off x="263352" y="4414524"/>
            <a:ext cx="9155263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有效位（</a:t>
            </a:r>
            <a:r>
              <a:rPr kumimoji="0" lang="en-US" altLang="zh-CN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Valid bit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），</a:t>
            </a: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kumimoji="0" lang="en-US" altLang="zh-CN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代表已缓存到</a:t>
            </a:r>
            <a:r>
              <a:rPr kumimoji="0" lang="en-US" altLang="zh-CN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DRAM</a:t>
            </a: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中。</a:t>
            </a:r>
            <a:r>
              <a:rPr kumimoji="0" lang="zh-CN" altLang="en-US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不代表是否已分配</a:t>
            </a:r>
            <a:r>
              <a:rPr kumimoji="0" lang="zh-CN" altLang="en-US" sz="20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页面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693DED5-F1D2-45AB-8EA4-482DC0AFB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177950"/>
              </p:ext>
            </p:extLst>
          </p:nvPr>
        </p:nvGraphicFramePr>
        <p:xfrm>
          <a:off x="1181461" y="5009415"/>
          <a:ext cx="671478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6114">
                  <a:extLst>
                    <a:ext uri="{9D8B030D-6E8A-4147-A177-3AD203B41FA5}">
                      <a16:colId xmlns:a16="http://schemas.microsoft.com/office/drawing/2014/main" val="9401433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697004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1663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有效位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PTE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46058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未分配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0202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磁盘地址，非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已分配，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未缓存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77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物理页号，非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已分配，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已缓存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857886"/>
                  </a:ext>
                </a:extLst>
              </a:tr>
            </a:tbl>
          </a:graphicData>
        </a:graphic>
      </p:graphicFrame>
      <p:sp>
        <p:nvSpPr>
          <p:cNvPr id="125" name="灯片编号占位符 15">
            <a:extLst>
              <a:ext uri="{FF2B5EF4-FFF2-40B4-BE49-F238E27FC236}">
                <a16:creationId xmlns:a16="http://schemas.microsoft.com/office/drawing/2014/main" id="{E9642601-5080-469E-A33D-8104B44EB7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 bwMode="auto">
          <a:xfrm>
            <a:off x="1905000" y="24384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虚拟地址</a:t>
            </a: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1" name="Shape 60"/>
          <p:cNvCxnSpPr>
            <a:cxnSpLocks/>
            <a:stCxn id="59" idx="2"/>
            <a:endCxn id="102" idx="1"/>
          </p:cNvCxnSpPr>
          <p:nvPr/>
        </p:nvCxnSpPr>
        <p:spPr bwMode="auto">
          <a:xfrm rot="16200000" flipH="1">
            <a:off x="2933201" y="2453186"/>
            <a:ext cx="1211693" cy="166789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F9341A21-30A5-6248-A680-3F547C1392E9}"/>
              </a:ext>
            </a:extLst>
          </p:cNvPr>
          <p:cNvSpPr txBox="1"/>
          <p:nvPr/>
        </p:nvSpPr>
        <p:spPr>
          <a:xfrm>
            <a:off x="479609" y="1196606"/>
            <a:ext cx="1123278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Page hit</a:t>
            </a:r>
            <a:r>
              <a:rPr lang="zh-CN" altLang="en-GB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页命中</a:t>
            </a:r>
            <a:r>
              <a:rPr lang="en-GB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虚拟内存中的一个字存在于物理内存中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   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即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(DRAM 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缓存命中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67" name="圆角矩形 66">
            <a:extLst>
              <a:ext uri="{FF2B5EF4-FFF2-40B4-BE49-F238E27FC236}">
                <a16:creationId xmlns:a16="http://schemas.microsoft.com/office/drawing/2014/main" id="{BCC81034-5B10-3D45-B2BA-1C1EC0F92F75}"/>
              </a:ext>
            </a:extLst>
          </p:cNvPr>
          <p:cNvSpPr/>
          <p:nvPr/>
        </p:nvSpPr>
        <p:spPr bwMode="auto">
          <a:xfrm>
            <a:off x="-182651" y="316050"/>
            <a:ext cx="5810599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8" name="标题 1">
            <a:extLst>
              <a:ext uri="{FF2B5EF4-FFF2-40B4-BE49-F238E27FC236}">
                <a16:creationId xmlns:a16="http://schemas.microsoft.com/office/drawing/2014/main" id="{4A743F2C-C54F-B348-AAB0-F3D7092C9E3F}"/>
              </a:ext>
            </a:extLst>
          </p:cNvPr>
          <p:cNvSpPr txBox="1">
            <a:spLocks/>
          </p:cNvSpPr>
          <p:nvPr/>
        </p:nvSpPr>
        <p:spPr bwMode="auto">
          <a:xfrm>
            <a:off x="335827" y="319412"/>
            <a:ext cx="5292121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页命中全称是：页面在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DRAM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中命中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Rectangle 3">
            <a:extLst>
              <a:ext uri="{FF2B5EF4-FFF2-40B4-BE49-F238E27FC236}">
                <a16:creationId xmlns:a16="http://schemas.microsoft.com/office/drawing/2014/main" id="{2DF36322-3C90-364D-9801-1BF48A896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4676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5CBA3086-F674-AC4E-BE73-AFA73F22A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4905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785AB45A-857D-274D-9BD8-33887753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4448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</a:p>
        </p:txBody>
      </p:sp>
      <p:sp>
        <p:nvSpPr>
          <p:cNvPr id="72" name="Rectangle 6">
            <a:extLst>
              <a:ext uri="{FF2B5EF4-FFF2-40B4-BE49-F238E27FC236}">
                <a16:creationId xmlns:a16="http://schemas.microsoft.com/office/drawing/2014/main" id="{D2F93FB0-C4E3-BB40-9718-3A859027D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</a:p>
        </p:txBody>
      </p:sp>
      <p:sp>
        <p:nvSpPr>
          <p:cNvPr id="73" name="Rectangle 7">
            <a:extLst>
              <a:ext uri="{FF2B5EF4-FFF2-40B4-BE49-F238E27FC236}">
                <a16:creationId xmlns:a16="http://schemas.microsoft.com/office/drawing/2014/main" id="{D637B842-5B83-3244-A73B-8093375AE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" name="Rectangle 8">
            <a:extLst>
              <a:ext uri="{FF2B5EF4-FFF2-40B4-BE49-F238E27FC236}">
                <a16:creationId xmlns:a16="http://schemas.microsoft.com/office/drawing/2014/main" id="{D49DF1FF-04EE-F248-8803-094D069E4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Rectangle 9">
            <a:extLst>
              <a:ext uri="{FF2B5EF4-FFF2-40B4-BE49-F238E27FC236}">
                <a16:creationId xmlns:a16="http://schemas.microsoft.com/office/drawing/2014/main" id="{C284F2B1-4A74-054E-9F6C-E09549195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Rectangle 10">
            <a:extLst>
              <a:ext uri="{FF2B5EF4-FFF2-40B4-BE49-F238E27FC236}">
                <a16:creationId xmlns:a16="http://schemas.microsoft.com/office/drawing/2014/main" id="{6EEFBEDE-6F9B-F749-9D67-EEF4E537F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4219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Text Box 11">
            <a:extLst>
              <a:ext uri="{FF2B5EF4-FFF2-40B4-BE49-F238E27FC236}">
                <a16:creationId xmlns:a16="http://schemas.microsoft.com/office/drawing/2014/main" id="{24244B65-F8CE-6B47-865C-5583EE53D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423" y="5175250"/>
            <a:ext cx="1438512" cy="54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常驻内存的页表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(DRAM)</a:t>
            </a:r>
          </a:p>
        </p:txBody>
      </p:sp>
      <p:sp>
        <p:nvSpPr>
          <p:cNvPr id="78" name="Text Box 12">
            <a:extLst>
              <a:ext uri="{FF2B5EF4-FFF2-40B4-BE49-F238E27FC236}">
                <a16:creationId xmlns:a16="http://schemas.microsoft.com/office/drawing/2014/main" id="{5A57C19E-7155-B740-B88D-945A02BD6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8409" y="2308225"/>
            <a:ext cx="1012113" cy="57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物理内存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(DRAM)</a:t>
            </a:r>
          </a:p>
        </p:txBody>
      </p:sp>
      <p:sp>
        <p:nvSpPr>
          <p:cNvPr id="79" name="Rectangle 13">
            <a:extLst>
              <a:ext uri="{FF2B5EF4-FFF2-40B4-BE49-F238E27FC236}">
                <a16:creationId xmlns:a16="http://schemas.microsoft.com/office/drawing/2014/main" id="{3D06246E-97FA-3F44-A4F1-0BAEF48A3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616" y="340042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7</a:t>
            </a:r>
          </a:p>
        </p:txBody>
      </p:sp>
      <p:sp>
        <p:nvSpPr>
          <p:cNvPr id="80" name="Rectangle 14">
            <a:extLst>
              <a:ext uri="{FF2B5EF4-FFF2-40B4-BE49-F238E27FC236}">
                <a16:creationId xmlns:a16="http://schemas.microsoft.com/office/drawing/2014/main" id="{FB897FB6-9FF3-7140-9D0B-D9D015F05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616" y="3609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4</a:t>
            </a:r>
          </a:p>
        </p:txBody>
      </p:sp>
      <p:sp>
        <p:nvSpPr>
          <p:cNvPr id="81" name="Line 15">
            <a:extLst>
              <a:ext uri="{FF2B5EF4-FFF2-40B4-BE49-F238E27FC236}">
                <a16:creationId xmlns:a16="http://schemas.microsoft.com/office/drawing/2014/main" id="{4F64F7FA-1274-E441-9C40-5C6A1B091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0253" y="4797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Line 16">
            <a:extLst>
              <a:ext uri="{FF2B5EF4-FFF2-40B4-BE49-F238E27FC236}">
                <a16:creationId xmlns:a16="http://schemas.microsoft.com/office/drawing/2014/main" id="{6B3BB587-6041-A041-8B53-97DA0286A1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0253" y="3427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Line 17">
            <a:extLst>
              <a:ext uri="{FF2B5EF4-FFF2-40B4-BE49-F238E27FC236}">
                <a16:creationId xmlns:a16="http://schemas.microsoft.com/office/drawing/2014/main" id="{E0F91D8B-96C4-3E4D-BA7A-18B2C0928D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5653" y="3198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id="{F221AC54-914C-F944-954E-739967A8B9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74853" y="2970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Text Box 19">
            <a:extLst>
              <a:ext uri="{FF2B5EF4-FFF2-40B4-BE49-F238E27FC236}">
                <a16:creationId xmlns:a16="http://schemas.microsoft.com/office/drawing/2014/main" id="{A0261009-501D-6B46-89AB-83F8DEE5B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0012" y="4359275"/>
            <a:ext cx="1008907" cy="57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虚拟内存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Disk</a:t>
            </a:r>
            <a:r>
              <a:rPr lang="en-GB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86" name="Rectangle 20">
            <a:extLst>
              <a:ext uri="{FF2B5EF4-FFF2-40B4-BE49-F238E27FC236}">
                <a16:creationId xmlns:a16="http://schemas.microsoft.com/office/drawing/2014/main" id="{48C635CE-4D64-F440-A530-E48B310F4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Rectangle 21">
            <a:extLst>
              <a:ext uri="{FF2B5EF4-FFF2-40B4-BE49-F238E27FC236}">
                <a16:creationId xmlns:a16="http://schemas.microsoft.com/office/drawing/2014/main" id="{84023234-E8BD-404A-B422-C77E9612E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4905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Rectangle 22">
            <a:extLst>
              <a:ext uri="{FF2B5EF4-FFF2-40B4-BE49-F238E27FC236}">
                <a16:creationId xmlns:a16="http://schemas.microsoft.com/office/drawing/2014/main" id="{177BFD0A-1A09-4943-A7A2-AFC808473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Rectangle 23">
            <a:extLst>
              <a:ext uri="{FF2B5EF4-FFF2-40B4-BE49-F238E27FC236}">
                <a16:creationId xmlns:a16="http://schemas.microsoft.com/office/drawing/2014/main" id="{E62811A5-ACD1-C84F-8223-397293512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Rectangle 24">
            <a:extLst>
              <a:ext uri="{FF2B5EF4-FFF2-40B4-BE49-F238E27FC236}">
                <a16:creationId xmlns:a16="http://schemas.microsoft.com/office/drawing/2014/main" id="{738D182F-74AF-4E44-9076-1D11910B6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Rectangle 25">
            <a:extLst>
              <a:ext uri="{FF2B5EF4-FFF2-40B4-BE49-F238E27FC236}">
                <a16:creationId xmlns:a16="http://schemas.microsoft.com/office/drawing/2014/main" id="{EC0919FC-3EE7-B54A-A847-861F550E0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" name="Rectangle 26">
            <a:extLst>
              <a:ext uri="{FF2B5EF4-FFF2-40B4-BE49-F238E27FC236}">
                <a16:creationId xmlns:a16="http://schemas.microsoft.com/office/drawing/2014/main" id="{0DA166FD-1DC9-0242-8F2F-B55420AE6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3" name="Rectangle 27">
            <a:extLst>
              <a:ext uri="{FF2B5EF4-FFF2-40B4-BE49-F238E27FC236}">
                <a16:creationId xmlns:a16="http://schemas.microsoft.com/office/drawing/2014/main" id="{FBFDAF29-3E75-574C-8C08-CE3E77C6B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4" name="Text Box 28">
            <a:extLst>
              <a:ext uri="{FF2B5EF4-FFF2-40B4-BE49-F238E27FC236}">
                <a16:creationId xmlns:a16="http://schemas.microsoft.com/office/drawing/2014/main" id="{AA32951C-3FFA-8243-9BA0-1D6C59ABD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353" y="3000375"/>
            <a:ext cx="685800" cy="27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有效位</a:t>
            </a:r>
          </a:p>
        </p:txBody>
      </p:sp>
      <p:sp>
        <p:nvSpPr>
          <p:cNvPr id="95" name="Text Box 29">
            <a:extLst>
              <a:ext uri="{FF2B5EF4-FFF2-40B4-BE49-F238E27FC236}">
                <a16:creationId xmlns:a16="http://schemas.microsoft.com/office/drawing/2014/main" id="{CFE6D6F7-2131-2B4A-9D42-A0427EC27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202" y="3275013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96" name="Text Box 30">
            <a:extLst>
              <a:ext uri="{FF2B5EF4-FFF2-40B4-BE49-F238E27FC236}">
                <a16:creationId xmlns:a16="http://schemas.microsoft.com/office/drawing/2014/main" id="{60130669-9156-D743-942A-C3EA2FEB7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995" y="3508375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97" name="Text Box 31">
            <a:extLst>
              <a:ext uri="{FF2B5EF4-FFF2-40B4-BE49-F238E27FC236}">
                <a16:creationId xmlns:a16="http://schemas.microsoft.com/office/drawing/2014/main" id="{21775F12-3BF6-1741-8FF5-D11923464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202" y="3973513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98" name="Text Box 32">
            <a:extLst>
              <a:ext uri="{FF2B5EF4-FFF2-40B4-BE49-F238E27FC236}">
                <a16:creationId xmlns:a16="http://schemas.microsoft.com/office/drawing/2014/main" id="{07953A8D-7C17-404A-BAF1-8A21E4DC3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995" y="4181475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99" name="Text Box 33">
            <a:extLst>
              <a:ext uri="{FF2B5EF4-FFF2-40B4-BE49-F238E27FC236}">
                <a16:creationId xmlns:a16="http://schemas.microsoft.com/office/drawing/2014/main" id="{129252E1-D9E9-9746-8F7C-CBB93D009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202" y="4419600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100" name="Text Box 34">
            <a:extLst>
              <a:ext uri="{FF2B5EF4-FFF2-40B4-BE49-F238E27FC236}">
                <a16:creationId xmlns:a16="http://schemas.microsoft.com/office/drawing/2014/main" id="{DD9360D5-FD12-E247-9BCF-AAB1DB466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995" y="4879975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101" name="Text Box 35">
            <a:extLst>
              <a:ext uri="{FF2B5EF4-FFF2-40B4-BE49-F238E27FC236}">
                <a16:creationId xmlns:a16="http://schemas.microsoft.com/office/drawing/2014/main" id="{AA18BCCE-8689-7445-9B3F-035594599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202" y="4646613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102" name="Text Box 36">
            <a:extLst>
              <a:ext uri="{FF2B5EF4-FFF2-40B4-BE49-F238E27FC236}">
                <a16:creationId xmlns:a16="http://schemas.microsoft.com/office/drawing/2014/main" id="{0F8B440C-AC5E-8B47-839E-FFF672B9D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995" y="3740150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103" name="Text Box 37">
            <a:extLst>
              <a:ext uri="{FF2B5EF4-FFF2-40B4-BE49-F238E27FC236}">
                <a16:creationId xmlns:a16="http://schemas.microsoft.com/office/drawing/2014/main" id="{BA84B258-8E77-1845-9F95-D975CC95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300" y="2632459"/>
            <a:ext cx="1215695" cy="57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物理页号或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磁盘地址</a:t>
            </a:r>
          </a:p>
        </p:txBody>
      </p:sp>
      <p:sp>
        <p:nvSpPr>
          <p:cNvPr id="104" name="Text Box 38">
            <a:extLst>
              <a:ext uri="{FF2B5EF4-FFF2-40B4-BE49-F238E27FC236}">
                <a16:creationId xmlns:a16="http://schemas.microsoft.com/office/drawing/2014/main" id="{8DEE5E64-08E7-A245-921A-223888CCC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17" y="3239670"/>
            <a:ext cx="717161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PTE 0</a:t>
            </a:r>
          </a:p>
        </p:txBody>
      </p:sp>
      <p:sp>
        <p:nvSpPr>
          <p:cNvPr id="105" name="Text Box 39">
            <a:extLst>
              <a:ext uri="{FF2B5EF4-FFF2-40B4-BE49-F238E27FC236}">
                <a16:creationId xmlns:a16="http://schemas.microsoft.com/office/drawing/2014/main" id="{6BDA10CD-365A-2246-AADF-43FBCB00E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42" y="4852570"/>
            <a:ext cx="717161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PTE 7</a:t>
            </a:r>
          </a:p>
        </p:txBody>
      </p:sp>
      <p:sp>
        <p:nvSpPr>
          <p:cNvPr id="106" name="Text Box 40">
            <a:extLst>
              <a:ext uri="{FF2B5EF4-FFF2-40B4-BE49-F238E27FC236}">
                <a16:creationId xmlns:a16="http://schemas.microsoft.com/office/drawing/2014/main" id="{11CDF43D-82E1-7A4F-98DF-AF98880DD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814" y="2910263"/>
            <a:ext cx="6129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 0</a:t>
            </a:r>
          </a:p>
        </p:txBody>
      </p:sp>
      <p:sp>
        <p:nvSpPr>
          <p:cNvPr id="107" name="Rectangle 41">
            <a:extLst>
              <a:ext uri="{FF2B5EF4-FFF2-40B4-BE49-F238E27FC236}">
                <a16:creationId xmlns:a16="http://schemas.microsoft.com/office/drawing/2014/main" id="{1A4414B7-A30D-6649-975D-A84D80640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616" y="3175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2</a:t>
            </a:r>
          </a:p>
        </p:txBody>
      </p:sp>
      <p:sp>
        <p:nvSpPr>
          <p:cNvPr id="108" name="Rectangle 42">
            <a:extLst>
              <a:ext uri="{FF2B5EF4-FFF2-40B4-BE49-F238E27FC236}">
                <a16:creationId xmlns:a16="http://schemas.microsoft.com/office/drawing/2014/main" id="{F2017D34-3D27-DD42-9529-736718BC1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616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1</a:t>
            </a:r>
          </a:p>
        </p:txBody>
      </p:sp>
      <p:sp>
        <p:nvSpPr>
          <p:cNvPr id="109" name="Oval 43">
            <a:extLst>
              <a:ext uri="{FF2B5EF4-FFF2-40B4-BE49-F238E27FC236}">
                <a16:creationId xmlns:a16="http://schemas.microsoft.com/office/drawing/2014/main" id="{AE117485-07EF-BA4D-A475-9FCC32915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5003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Oval 44">
            <a:extLst>
              <a:ext uri="{FF2B5EF4-FFF2-40B4-BE49-F238E27FC236}">
                <a16:creationId xmlns:a16="http://schemas.microsoft.com/office/drawing/2014/main" id="{CBEDF835-C483-1C4B-B3F0-451BD5E4E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1" name="Oval 45">
            <a:extLst>
              <a:ext uri="{FF2B5EF4-FFF2-40B4-BE49-F238E27FC236}">
                <a16:creationId xmlns:a16="http://schemas.microsoft.com/office/drawing/2014/main" id="{FE919189-D144-CC4C-9146-E583553EF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3867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2" name="Oval 46">
            <a:extLst>
              <a:ext uri="{FF2B5EF4-FFF2-40B4-BE49-F238E27FC236}">
                <a16:creationId xmlns:a16="http://schemas.microsoft.com/office/drawing/2014/main" id="{4E684EB7-F6F8-7041-A44C-A3EFFDF2E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3" name="Text Box 47">
            <a:extLst>
              <a:ext uri="{FF2B5EF4-FFF2-40B4-BE49-F238E27FC236}">
                <a16:creationId xmlns:a16="http://schemas.microsoft.com/office/drawing/2014/main" id="{6CEE98DC-97E7-A24D-A07B-5AB59E2D9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514" y="3570663"/>
            <a:ext cx="6129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 3</a:t>
            </a:r>
          </a:p>
        </p:txBody>
      </p:sp>
      <p:sp>
        <p:nvSpPr>
          <p:cNvPr id="114" name="Rectangle 48">
            <a:extLst>
              <a:ext uri="{FF2B5EF4-FFF2-40B4-BE49-F238E27FC236}">
                <a16:creationId xmlns:a16="http://schemas.microsoft.com/office/drawing/2014/main" id="{17F17C02-A13D-494D-9253-9C39474DF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4987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1</a:t>
            </a:r>
          </a:p>
        </p:txBody>
      </p:sp>
      <p:sp>
        <p:nvSpPr>
          <p:cNvPr id="115" name="Rectangle 49">
            <a:extLst>
              <a:ext uri="{FF2B5EF4-FFF2-40B4-BE49-F238E27FC236}">
                <a16:creationId xmlns:a16="http://schemas.microsoft.com/office/drawing/2014/main" id="{1F3301FC-3672-B04F-8717-DAF7EB5B9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529907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2</a:t>
            </a:r>
          </a:p>
        </p:txBody>
      </p:sp>
      <p:sp>
        <p:nvSpPr>
          <p:cNvPr id="116" name="Rectangle 50">
            <a:extLst>
              <a:ext uri="{FF2B5EF4-FFF2-40B4-BE49-F238E27FC236}">
                <a16:creationId xmlns:a16="http://schemas.microsoft.com/office/drawing/2014/main" id="{85ED2592-9C36-2543-99CD-569DC501B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5919788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4</a:t>
            </a:r>
          </a:p>
        </p:txBody>
      </p:sp>
      <p:sp>
        <p:nvSpPr>
          <p:cNvPr id="117" name="Rectangle 51">
            <a:extLst>
              <a:ext uri="{FF2B5EF4-FFF2-40B4-BE49-F238E27FC236}">
                <a16:creationId xmlns:a16="http://schemas.microsoft.com/office/drawing/2014/main" id="{871FE7F3-4C03-2346-8FDB-BBEC30EB0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622935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6</a:t>
            </a:r>
          </a:p>
        </p:txBody>
      </p:sp>
      <p:sp>
        <p:nvSpPr>
          <p:cNvPr id="118" name="Rectangle 52">
            <a:extLst>
              <a:ext uri="{FF2B5EF4-FFF2-40B4-BE49-F238E27FC236}">
                <a16:creationId xmlns:a16="http://schemas.microsoft.com/office/drawing/2014/main" id="{8E19F823-2F8E-E348-B067-68F93F576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6540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7</a:t>
            </a:r>
          </a:p>
        </p:txBody>
      </p:sp>
      <p:sp>
        <p:nvSpPr>
          <p:cNvPr id="119" name="Oval 53">
            <a:extLst>
              <a:ext uri="{FF2B5EF4-FFF2-40B4-BE49-F238E27FC236}">
                <a16:creationId xmlns:a16="http://schemas.microsoft.com/office/drawing/2014/main" id="{A7F2069A-B329-9849-BFC4-EBE4F75B5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40767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0" name="Line 54">
            <a:extLst>
              <a:ext uri="{FF2B5EF4-FFF2-40B4-BE49-F238E27FC236}">
                <a16:creationId xmlns:a16="http://schemas.microsoft.com/office/drawing/2014/main" id="{5DEDF7CC-D189-E440-9435-222CF0B1F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2153" y="4121150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Oval 55">
            <a:extLst>
              <a:ext uri="{FF2B5EF4-FFF2-40B4-BE49-F238E27FC236}">
                <a16:creationId xmlns:a16="http://schemas.microsoft.com/office/drawing/2014/main" id="{BC67D560-4643-2844-B0D3-7CB8E87E5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4286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2" name="Line 56">
            <a:extLst>
              <a:ext uri="{FF2B5EF4-FFF2-40B4-BE49-F238E27FC236}">
                <a16:creationId xmlns:a16="http://schemas.microsoft.com/office/drawing/2014/main" id="{518637FF-D0FE-3947-89FA-F6CB6AFC03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93903" y="3643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3" name="Rectangle 57">
            <a:extLst>
              <a:ext uri="{FF2B5EF4-FFF2-40B4-BE49-F238E27FC236}">
                <a16:creationId xmlns:a16="http://schemas.microsoft.com/office/drawing/2014/main" id="{C837BD70-5163-2A4A-87A5-465A3943C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5608638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3</a:t>
            </a:r>
          </a:p>
        </p:txBody>
      </p:sp>
      <p:sp>
        <p:nvSpPr>
          <p:cNvPr id="64" name="标题 1">
            <a:extLst>
              <a:ext uri="{FF2B5EF4-FFF2-40B4-BE49-F238E27FC236}">
                <a16:creationId xmlns:a16="http://schemas.microsoft.com/office/drawing/2014/main" id="{0A907144-F7F0-4B10-BD9C-7BEB154FF091}"/>
              </a:ext>
            </a:extLst>
          </p:cNvPr>
          <p:cNvSpPr txBox="1">
            <a:spLocks/>
          </p:cNvSpPr>
          <p:nvPr/>
        </p:nvSpPr>
        <p:spPr bwMode="auto">
          <a:xfrm>
            <a:off x="5843972" y="300514"/>
            <a:ext cx="601306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此时所有读写都是内存操作，不会写入磁盘</a:t>
            </a:r>
          </a:p>
        </p:txBody>
      </p:sp>
      <p:sp>
        <p:nvSpPr>
          <p:cNvPr id="65" name="灯片编号占位符 15">
            <a:extLst>
              <a:ext uri="{FF2B5EF4-FFF2-40B4-BE49-F238E27FC236}">
                <a16:creationId xmlns:a16="http://schemas.microsoft.com/office/drawing/2014/main" id="{82D98FFF-A3E1-4C9D-BE21-1C41C5AF0F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>
            <a:extLst>
              <a:ext uri="{FF2B5EF4-FFF2-40B4-BE49-F238E27FC236}">
                <a16:creationId xmlns:a16="http://schemas.microsoft.com/office/drawing/2014/main" id="{F9341A21-30A5-6248-A680-3F547C1392E9}"/>
              </a:ext>
            </a:extLst>
          </p:cNvPr>
          <p:cNvSpPr txBox="1"/>
          <p:nvPr/>
        </p:nvSpPr>
        <p:spPr>
          <a:xfrm>
            <a:off x="479609" y="1196606"/>
            <a:ext cx="1123278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Page fault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缺页</a:t>
            </a:r>
            <a:r>
              <a:rPr lang="en-GB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虚拟内存中的一个字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在于物理内存中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   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即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(DRAM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缓存不命中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64" name="Rectangle 58">
            <a:extLst>
              <a:ext uri="{FF2B5EF4-FFF2-40B4-BE49-F238E27FC236}">
                <a16:creationId xmlns:a16="http://schemas.microsoft.com/office/drawing/2014/main" id="{38B6B0E2-E4F3-CA4B-AD17-A96ADDDF48D2}"/>
              </a:ext>
            </a:extLst>
          </p:cNvPr>
          <p:cNvSpPr/>
          <p:nvPr/>
        </p:nvSpPr>
        <p:spPr bwMode="auto">
          <a:xfrm>
            <a:off x="1905000" y="24384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虚拟地址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5" name="Shape 60">
            <a:extLst>
              <a:ext uri="{FF2B5EF4-FFF2-40B4-BE49-F238E27FC236}">
                <a16:creationId xmlns:a16="http://schemas.microsoft.com/office/drawing/2014/main" id="{F1191131-CEB2-DD4A-AAB0-53E069384DFF}"/>
              </a:ext>
            </a:extLst>
          </p:cNvPr>
          <p:cNvCxnSpPr>
            <a:cxnSpLocks/>
            <a:stCxn id="64" idx="2"/>
          </p:cNvCxnSpPr>
          <p:nvPr/>
        </p:nvCxnSpPr>
        <p:spPr bwMode="auto">
          <a:xfrm rot="16200000" flipH="1">
            <a:off x="2817595" y="2568792"/>
            <a:ext cx="1439864" cy="166485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Rectangle 3">
            <a:extLst>
              <a:ext uri="{FF2B5EF4-FFF2-40B4-BE49-F238E27FC236}">
                <a16:creationId xmlns:a16="http://schemas.microsoft.com/office/drawing/2014/main" id="{3B658E6C-CAAF-4E40-85D9-168407A38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4676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Rectangle 4">
            <a:extLst>
              <a:ext uri="{FF2B5EF4-FFF2-40B4-BE49-F238E27FC236}">
                <a16:creationId xmlns:a16="http://schemas.microsoft.com/office/drawing/2014/main" id="{8B1EE9FC-33E4-0E47-8377-D6D074AA2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4905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Rectangle 5">
            <a:extLst>
              <a:ext uri="{FF2B5EF4-FFF2-40B4-BE49-F238E27FC236}">
                <a16:creationId xmlns:a16="http://schemas.microsoft.com/office/drawing/2014/main" id="{B6E5A089-4699-9243-99E1-4D1C04F81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4448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</a:p>
        </p:txBody>
      </p:sp>
      <p:sp>
        <p:nvSpPr>
          <p:cNvPr id="70" name="Rectangle 6">
            <a:extLst>
              <a:ext uri="{FF2B5EF4-FFF2-40B4-BE49-F238E27FC236}">
                <a16:creationId xmlns:a16="http://schemas.microsoft.com/office/drawing/2014/main" id="{E2A7FF64-7442-6049-9594-B63ABE398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</a:p>
        </p:txBody>
      </p:sp>
      <p:sp>
        <p:nvSpPr>
          <p:cNvPr id="71" name="Rectangle 7">
            <a:extLst>
              <a:ext uri="{FF2B5EF4-FFF2-40B4-BE49-F238E27FC236}">
                <a16:creationId xmlns:a16="http://schemas.microsoft.com/office/drawing/2014/main" id="{9370801E-CB56-434F-8615-938795EB5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3715C21B-D288-AC41-A91E-49A12C39C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Rectangle 9">
            <a:extLst>
              <a:ext uri="{FF2B5EF4-FFF2-40B4-BE49-F238E27FC236}">
                <a16:creationId xmlns:a16="http://schemas.microsoft.com/office/drawing/2014/main" id="{C3202F76-A3B4-3B48-B5D1-7F3EBE6C7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60BC4AE3-CE8B-F941-BFE8-9472AE9C8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4219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Text Box 11">
            <a:extLst>
              <a:ext uri="{FF2B5EF4-FFF2-40B4-BE49-F238E27FC236}">
                <a16:creationId xmlns:a16="http://schemas.microsoft.com/office/drawing/2014/main" id="{38A7D810-E559-2741-820F-390144055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423" y="5175250"/>
            <a:ext cx="1438512" cy="54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常驻内存的页表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(DRAM)</a:t>
            </a:r>
          </a:p>
        </p:txBody>
      </p:sp>
      <p:sp>
        <p:nvSpPr>
          <p:cNvPr id="76" name="Text Box 12">
            <a:extLst>
              <a:ext uri="{FF2B5EF4-FFF2-40B4-BE49-F238E27FC236}">
                <a16:creationId xmlns:a16="http://schemas.microsoft.com/office/drawing/2014/main" id="{F72573C3-855C-0847-9B00-79431D791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8409" y="2308225"/>
            <a:ext cx="1012113" cy="57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物理内存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(DRAM)</a:t>
            </a:r>
          </a:p>
        </p:txBody>
      </p:sp>
      <p:sp>
        <p:nvSpPr>
          <p:cNvPr id="77" name="Rectangle 13">
            <a:extLst>
              <a:ext uri="{FF2B5EF4-FFF2-40B4-BE49-F238E27FC236}">
                <a16:creationId xmlns:a16="http://schemas.microsoft.com/office/drawing/2014/main" id="{146D0465-E3ED-124D-B779-0FE80064B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616" y="340042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7</a:t>
            </a:r>
          </a:p>
        </p:txBody>
      </p:sp>
      <p:sp>
        <p:nvSpPr>
          <p:cNvPr id="78" name="Rectangle 14">
            <a:extLst>
              <a:ext uri="{FF2B5EF4-FFF2-40B4-BE49-F238E27FC236}">
                <a16:creationId xmlns:a16="http://schemas.microsoft.com/office/drawing/2014/main" id="{30650ACC-C39D-A043-B56B-D5EBBDF53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616" y="3609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4</a:t>
            </a:r>
          </a:p>
        </p:txBody>
      </p:sp>
      <p:sp>
        <p:nvSpPr>
          <p:cNvPr id="79" name="Line 15">
            <a:extLst>
              <a:ext uri="{FF2B5EF4-FFF2-40B4-BE49-F238E27FC236}">
                <a16:creationId xmlns:a16="http://schemas.microsoft.com/office/drawing/2014/main" id="{C24584AC-9BD8-7444-8B39-43B58A3C0D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0253" y="4797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0" name="Line 16">
            <a:extLst>
              <a:ext uri="{FF2B5EF4-FFF2-40B4-BE49-F238E27FC236}">
                <a16:creationId xmlns:a16="http://schemas.microsoft.com/office/drawing/2014/main" id="{9997044E-732F-0346-AC12-01282F2AEA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0253" y="3427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1" name="Line 17">
            <a:extLst>
              <a:ext uri="{FF2B5EF4-FFF2-40B4-BE49-F238E27FC236}">
                <a16:creationId xmlns:a16="http://schemas.microsoft.com/office/drawing/2014/main" id="{90CA2F58-2EDB-754F-AF5E-82D9E96C95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5653" y="3198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Line 18">
            <a:extLst>
              <a:ext uri="{FF2B5EF4-FFF2-40B4-BE49-F238E27FC236}">
                <a16:creationId xmlns:a16="http://schemas.microsoft.com/office/drawing/2014/main" id="{89A93CE3-6FFB-EF42-B9E0-E0F1E075AE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74853" y="2970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Text Box 19">
            <a:extLst>
              <a:ext uri="{FF2B5EF4-FFF2-40B4-BE49-F238E27FC236}">
                <a16:creationId xmlns:a16="http://schemas.microsoft.com/office/drawing/2014/main" id="{5519B189-E0E1-B749-B461-BD7772465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0012" y="4359275"/>
            <a:ext cx="1008907" cy="57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虚拟内存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Disk</a:t>
            </a:r>
            <a:r>
              <a:rPr lang="en-GB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84" name="Rectangle 20">
            <a:extLst>
              <a:ext uri="{FF2B5EF4-FFF2-40B4-BE49-F238E27FC236}">
                <a16:creationId xmlns:a16="http://schemas.microsoft.com/office/drawing/2014/main" id="{90989FC4-2207-7E4C-854C-CCA5FA730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Rectangle 21">
            <a:extLst>
              <a:ext uri="{FF2B5EF4-FFF2-40B4-BE49-F238E27FC236}">
                <a16:creationId xmlns:a16="http://schemas.microsoft.com/office/drawing/2014/main" id="{61C45172-5EB9-5C45-8D69-AC5673419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4905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Rectangle 22">
            <a:extLst>
              <a:ext uri="{FF2B5EF4-FFF2-40B4-BE49-F238E27FC236}">
                <a16:creationId xmlns:a16="http://schemas.microsoft.com/office/drawing/2014/main" id="{7E07D58F-C757-2249-8E0C-48A0AD41D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Rectangle 23">
            <a:extLst>
              <a:ext uri="{FF2B5EF4-FFF2-40B4-BE49-F238E27FC236}">
                <a16:creationId xmlns:a16="http://schemas.microsoft.com/office/drawing/2014/main" id="{C8D8059C-4350-4449-AA65-633C33D98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Rectangle 24">
            <a:extLst>
              <a:ext uri="{FF2B5EF4-FFF2-40B4-BE49-F238E27FC236}">
                <a16:creationId xmlns:a16="http://schemas.microsoft.com/office/drawing/2014/main" id="{BBC34444-C66C-4841-94A7-C280A5291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Rectangle 25">
            <a:extLst>
              <a:ext uri="{FF2B5EF4-FFF2-40B4-BE49-F238E27FC236}">
                <a16:creationId xmlns:a16="http://schemas.microsoft.com/office/drawing/2014/main" id="{E5A240E2-87DA-7449-A990-DB8310460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Rectangle 26">
            <a:extLst>
              <a:ext uri="{FF2B5EF4-FFF2-40B4-BE49-F238E27FC236}">
                <a16:creationId xmlns:a16="http://schemas.microsoft.com/office/drawing/2014/main" id="{3B291E67-85CB-4E4B-81ED-DCF01E1F2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Rectangle 27">
            <a:extLst>
              <a:ext uri="{FF2B5EF4-FFF2-40B4-BE49-F238E27FC236}">
                <a16:creationId xmlns:a16="http://schemas.microsoft.com/office/drawing/2014/main" id="{2B617956-A0E5-1345-823E-1C277F069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" name="Text Box 28">
            <a:extLst>
              <a:ext uri="{FF2B5EF4-FFF2-40B4-BE49-F238E27FC236}">
                <a16:creationId xmlns:a16="http://schemas.microsoft.com/office/drawing/2014/main" id="{7138D1BD-E33A-6945-9AE4-3B9BF02CF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353" y="3000375"/>
            <a:ext cx="685800" cy="27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有效位</a:t>
            </a:r>
          </a:p>
        </p:txBody>
      </p:sp>
      <p:sp>
        <p:nvSpPr>
          <p:cNvPr id="93" name="Text Box 29">
            <a:extLst>
              <a:ext uri="{FF2B5EF4-FFF2-40B4-BE49-F238E27FC236}">
                <a16:creationId xmlns:a16="http://schemas.microsoft.com/office/drawing/2014/main" id="{D802FA2E-19C7-6F42-B0F0-0BCC525D9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202" y="3275013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94" name="Text Box 30">
            <a:extLst>
              <a:ext uri="{FF2B5EF4-FFF2-40B4-BE49-F238E27FC236}">
                <a16:creationId xmlns:a16="http://schemas.microsoft.com/office/drawing/2014/main" id="{2235C03F-4ABD-0949-B2FE-7A98D153E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995" y="3508375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95" name="Text Box 31">
            <a:extLst>
              <a:ext uri="{FF2B5EF4-FFF2-40B4-BE49-F238E27FC236}">
                <a16:creationId xmlns:a16="http://schemas.microsoft.com/office/drawing/2014/main" id="{A787DF86-E1E2-CA45-BF60-D3963BB6A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202" y="3973513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96" name="Text Box 32">
            <a:extLst>
              <a:ext uri="{FF2B5EF4-FFF2-40B4-BE49-F238E27FC236}">
                <a16:creationId xmlns:a16="http://schemas.microsoft.com/office/drawing/2014/main" id="{0D0133F7-C105-2249-A7A6-93BB447A1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995" y="4181475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97" name="Text Box 33">
            <a:extLst>
              <a:ext uri="{FF2B5EF4-FFF2-40B4-BE49-F238E27FC236}">
                <a16:creationId xmlns:a16="http://schemas.microsoft.com/office/drawing/2014/main" id="{2DA302BC-1E2D-8148-8838-E22268099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202" y="4419600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98" name="Text Box 34">
            <a:extLst>
              <a:ext uri="{FF2B5EF4-FFF2-40B4-BE49-F238E27FC236}">
                <a16:creationId xmlns:a16="http://schemas.microsoft.com/office/drawing/2014/main" id="{769670DA-E31A-9847-9422-9848222B1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995" y="4879975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99" name="Text Box 35">
            <a:extLst>
              <a:ext uri="{FF2B5EF4-FFF2-40B4-BE49-F238E27FC236}">
                <a16:creationId xmlns:a16="http://schemas.microsoft.com/office/drawing/2014/main" id="{35A9B13E-1E39-5B47-A291-5010E1A91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202" y="4646613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100" name="Text Box 36">
            <a:extLst>
              <a:ext uri="{FF2B5EF4-FFF2-40B4-BE49-F238E27FC236}">
                <a16:creationId xmlns:a16="http://schemas.microsoft.com/office/drawing/2014/main" id="{67C178EF-5CC6-4246-99E9-3062368AF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995" y="3740150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101" name="Text Box 37">
            <a:extLst>
              <a:ext uri="{FF2B5EF4-FFF2-40B4-BE49-F238E27FC236}">
                <a16:creationId xmlns:a16="http://schemas.microsoft.com/office/drawing/2014/main" id="{D5461DC9-39CA-CF46-9A76-142CFD0D6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300" y="2632459"/>
            <a:ext cx="1215695" cy="57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物理页号或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磁盘地址</a:t>
            </a:r>
          </a:p>
        </p:txBody>
      </p:sp>
      <p:sp>
        <p:nvSpPr>
          <p:cNvPr id="102" name="Text Box 38">
            <a:extLst>
              <a:ext uri="{FF2B5EF4-FFF2-40B4-BE49-F238E27FC236}">
                <a16:creationId xmlns:a16="http://schemas.microsoft.com/office/drawing/2014/main" id="{06EBA816-C049-1446-8465-B26FA9D54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17" y="3239670"/>
            <a:ext cx="717161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PTE 0</a:t>
            </a:r>
          </a:p>
        </p:txBody>
      </p:sp>
      <p:sp>
        <p:nvSpPr>
          <p:cNvPr id="103" name="Text Box 39">
            <a:extLst>
              <a:ext uri="{FF2B5EF4-FFF2-40B4-BE49-F238E27FC236}">
                <a16:creationId xmlns:a16="http://schemas.microsoft.com/office/drawing/2014/main" id="{2A3493DB-CE18-9E42-9DA2-F41BBB547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42" y="4852570"/>
            <a:ext cx="717161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PTE 7</a:t>
            </a:r>
          </a:p>
        </p:txBody>
      </p:sp>
      <p:sp>
        <p:nvSpPr>
          <p:cNvPr id="104" name="Text Box 40">
            <a:extLst>
              <a:ext uri="{FF2B5EF4-FFF2-40B4-BE49-F238E27FC236}">
                <a16:creationId xmlns:a16="http://schemas.microsoft.com/office/drawing/2014/main" id="{D01BFE6A-8C88-5444-8703-89DB1C1B6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814" y="2910263"/>
            <a:ext cx="6129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 0</a:t>
            </a:r>
          </a:p>
        </p:txBody>
      </p:sp>
      <p:sp>
        <p:nvSpPr>
          <p:cNvPr id="105" name="Rectangle 41">
            <a:extLst>
              <a:ext uri="{FF2B5EF4-FFF2-40B4-BE49-F238E27FC236}">
                <a16:creationId xmlns:a16="http://schemas.microsoft.com/office/drawing/2014/main" id="{AF1D7A29-AE30-A44E-8205-A7BCF7DC7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616" y="3175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2</a:t>
            </a:r>
          </a:p>
        </p:txBody>
      </p:sp>
      <p:sp>
        <p:nvSpPr>
          <p:cNvPr id="106" name="Rectangle 42">
            <a:extLst>
              <a:ext uri="{FF2B5EF4-FFF2-40B4-BE49-F238E27FC236}">
                <a16:creationId xmlns:a16="http://schemas.microsoft.com/office/drawing/2014/main" id="{BF005A15-1B02-984A-A475-FEB38F7E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616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1</a:t>
            </a:r>
          </a:p>
        </p:txBody>
      </p:sp>
      <p:sp>
        <p:nvSpPr>
          <p:cNvPr id="107" name="Oval 43">
            <a:extLst>
              <a:ext uri="{FF2B5EF4-FFF2-40B4-BE49-F238E27FC236}">
                <a16:creationId xmlns:a16="http://schemas.microsoft.com/office/drawing/2014/main" id="{D5BACA6B-7FC7-F34D-8F7E-86DEB26CA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5003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8" name="Oval 44">
            <a:extLst>
              <a:ext uri="{FF2B5EF4-FFF2-40B4-BE49-F238E27FC236}">
                <a16:creationId xmlns:a16="http://schemas.microsoft.com/office/drawing/2014/main" id="{5CC40380-95FB-7D4E-B295-63AB9E3F0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9" name="Oval 45">
            <a:extLst>
              <a:ext uri="{FF2B5EF4-FFF2-40B4-BE49-F238E27FC236}">
                <a16:creationId xmlns:a16="http://schemas.microsoft.com/office/drawing/2014/main" id="{164A314A-D454-B842-B993-7D9967D80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3867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Oval 46">
            <a:extLst>
              <a:ext uri="{FF2B5EF4-FFF2-40B4-BE49-F238E27FC236}">
                <a16:creationId xmlns:a16="http://schemas.microsoft.com/office/drawing/2014/main" id="{375E7D44-4CD4-A145-9576-F16B7FB9F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1" name="Text Box 47">
            <a:extLst>
              <a:ext uri="{FF2B5EF4-FFF2-40B4-BE49-F238E27FC236}">
                <a16:creationId xmlns:a16="http://schemas.microsoft.com/office/drawing/2014/main" id="{C465463E-E7E6-064D-A516-2A0EE81A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514" y="3570663"/>
            <a:ext cx="6129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 3</a:t>
            </a:r>
          </a:p>
        </p:txBody>
      </p:sp>
      <p:sp>
        <p:nvSpPr>
          <p:cNvPr id="112" name="Rectangle 48">
            <a:extLst>
              <a:ext uri="{FF2B5EF4-FFF2-40B4-BE49-F238E27FC236}">
                <a16:creationId xmlns:a16="http://schemas.microsoft.com/office/drawing/2014/main" id="{212D89F6-468D-9849-AEBA-3AF82CDDE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4987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1</a:t>
            </a:r>
          </a:p>
        </p:txBody>
      </p:sp>
      <p:sp>
        <p:nvSpPr>
          <p:cNvPr id="113" name="Rectangle 49">
            <a:extLst>
              <a:ext uri="{FF2B5EF4-FFF2-40B4-BE49-F238E27FC236}">
                <a16:creationId xmlns:a16="http://schemas.microsoft.com/office/drawing/2014/main" id="{8D29ED86-1CC3-FF41-A6AB-3D8B874F7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529907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2</a:t>
            </a:r>
          </a:p>
        </p:txBody>
      </p:sp>
      <p:sp>
        <p:nvSpPr>
          <p:cNvPr id="114" name="Rectangle 50">
            <a:extLst>
              <a:ext uri="{FF2B5EF4-FFF2-40B4-BE49-F238E27FC236}">
                <a16:creationId xmlns:a16="http://schemas.microsoft.com/office/drawing/2014/main" id="{F68B9066-AC2E-1D4F-8766-F7F49DE4C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5919788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4</a:t>
            </a:r>
          </a:p>
        </p:txBody>
      </p:sp>
      <p:sp>
        <p:nvSpPr>
          <p:cNvPr id="115" name="Rectangle 51">
            <a:extLst>
              <a:ext uri="{FF2B5EF4-FFF2-40B4-BE49-F238E27FC236}">
                <a16:creationId xmlns:a16="http://schemas.microsoft.com/office/drawing/2014/main" id="{407422CF-76C2-EC42-A1F4-944D31049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622935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6</a:t>
            </a:r>
          </a:p>
        </p:txBody>
      </p:sp>
      <p:sp>
        <p:nvSpPr>
          <p:cNvPr id="116" name="Rectangle 52">
            <a:extLst>
              <a:ext uri="{FF2B5EF4-FFF2-40B4-BE49-F238E27FC236}">
                <a16:creationId xmlns:a16="http://schemas.microsoft.com/office/drawing/2014/main" id="{C78EFEF1-5354-BC48-8AD3-CE87391CE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6540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7</a:t>
            </a:r>
          </a:p>
        </p:txBody>
      </p:sp>
      <p:sp>
        <p:nvSpPr>
          <p:cNvPr id="117" name="Oval 53">
            <a:extLst>
              <a:ext uri="{FF2B5EF4-FFF2-40B4-BE49-F238E27FC236}">
                <a16:creationId xmlns:a16="http://schemas.microsoft.com/office/drawing/2014/main" id="{5A867991-4079-C443-BD24-572691B7A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40767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8" name="Line 54">
            <a:extLst>
              <a:ext uri="{FF2B5EF4-FFF2-40B4-BE49-F238E27FC236}">
                <a16:creationId xmlns:a16="http://schemas.microsoft.com/office/drawing/2014/main" id="{777C7566-B3E2-B94E-BA9A-C5C00E8BC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2153" y="4121150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9" name="Oval 55">
            <a:extLst>
              <a:ext uri="{FF2B5EF4-FFF2-40B4-BE49-F238E27FC236}">
                <a16:creationId xmlns:a16="http://schemas.microsoft.com/office/drawing/2014/main" id="{E5A7E917-CDB9-0E4C-8E66-7EA441D95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4286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0" name="Line 56">
            <a:extLst>
              <a:ext uri="{FF2B5EF4-FFF2-40B4-BE49-F238E27FC236}">
                <a16:creationId xmlns:a16="http://schemas.microsoft.com/office/drawing/2014/main" id="{71FB95FD-63A5-F64C-9E05-F7EAD1B4D2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93903" y="3643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Rectangle 57">
            <a:extLst>
              <a:ext uri="{FF2B5EF4-FFF2-40B4-BE49-F238E27FC236}">
                <a16:creationId xmlns:a16="http://schemas.microsoft.com/office/drawing/2014/main" id="{585C9FE7-5F3B-A34C-AEB6-4C15D76D4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5608638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3</a:t>
            </a:r>
          </a:p>
        </p:txBody>
      </p:sp>
      <p:sp>
        <p:nvSpPr>
          <p:cNvPr id="122" name="圆角矩形 121">
            <a:extLst>
              <a:ext uri="{FF2B5EF4-FFF2-40B4-BE49-F238E27FC236}">
                <a16:creationId xmlns:a16="http://schemas.microsoft.com/office/drawing/2014/main" id="{4754285D-A0C5-6441-8E87-9F6258320C3F}"/>
              </a:ext>
            </a:extLst>
          </p:cNvPr>
          <p:cNvSpPr/>
          <p:nvPr/>
        </p:nvSpPr>
        <p:spPr bwMode="auto">
          <a:xfrm>
            <a:off x="-182651" y="316050"/>
            <a:ext cx="415441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23" name="标题 1">
            <a:extLst>
              <a:ext uri="{FF2B5EF4-FFF2-40B4-BE49-F238E27FC236}">
                <a16:creationId xmlns:a16="http://schemas.microsoft.com/office/drawing/2014/main" id="{65E22981-301F-6A44-9B06-78F07F0B5DE7}"/>
              </a:ext>
            </a:extLst>
          </p:cNvPr>
          <p:cNvSpPr txBox="1">
            <a:spLocks/>
          </p:cNvSpPr>
          <p:nvPr/>
        </p:nvSpPr>
        <p:spPr bwMode="auto">
          <a:xfrm>
            <a:off x="335827" y="319412"/>
            <a:ext cx="3563929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缺页可能会产生磁盘写入</a:t>
            </a:r>
          </a:p>
        </p:txBody>
      </p:sp>
      <p:sp>
        <p:nvSpPr>
          <p:cNvPr id="124" name="灯片编号占位符 15">
            <a:extLst>
              <a:ext uri="{FF2B5EF4-FFF2-40B4-BE49-F238E27FC236}">
                <a16:creationId xmlns:a16="http://schemas.microsoft.com/office/drawing/2014/main" id="{1C675345-AD48-47F9-93D5-AE21C47A7A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254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>
            <a:extLst>
              <a:ext uri="{FF2B5EF4-FFF2-40B4-BE49-F238E27FC236}">
                <a16:creationId xmlns:a16="http://schemas.microsoft.com/office/drawing/2014/main" id="{F9341A21-30A5-6248-A680-3F547C1392E9}"/>
              </a:ext>
            </a:extLst>
          </p:cNvPr>
          <p:cNvSpPr txBox="1"/>
          <p:nvPr/>
        </p:nvSpPr>
        <p:spPr>
          <a:xfrm>
            <a:off x="479609" y="895850"/>
            <a:ext cx="11232781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产生缺页异常</a:t>
            </a:r>
            <a:endParaRPr lang="en-US" altLang="zh-CN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Rectangle 58">
            <a:extLst>
              <a:ext uri="{FF2B5EF4-FFF2-40B4-BE49-F238E27FC236}">
                <a16:creationId xmlns:a16="http://schemas.microsoft.com/office/drawing/2014/main" id="{38B6B0E2-E4F3-CA4B-AD17-A96ADDDF48D2}"/>
              </a:ext>
            </a:extLst>
          </p:cNvPr>
          <p:cNvSpPr/>
          <p:nvPr/>
        </p:nvSpPr>
        <p:spPr bwMode="auto">
          <a:xfrm>
            <a:off x="1905000" y="24384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虚拟地址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5" name="Shape 60">
            <a:extLst>
              <a:ext uri="{FF2B5EF4-FFF2-40B4-BE49-F238E27FC236}">
                <a16:creationId xmlns:a16="http://schemas.microsoft.com/office/drawing/2014/main" id="{F1191131-CEB2-DD4A-AAB0-53E069384DFF}"/>
              </a:ext>
            </a:extLst>
          </p:cNvPr>
          <p:cNvCxnSpPr>
            <a:cxnSpLocks/>
            <a:stCxn id="64" idx="2"/>
          </p:cNvCxnSpPr>
          <p:nvPr/>
        </p:nvCxnSpPr>
        <p:spPr bwMode="auto">
          <a:xfrm rot="16200000" flipH="1">
            <a:off x="2817595" y="2568792"/>
            <a:ext cx="1439864" cy="166485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Rectangle 3">
            <a:extLst>
              <a:ext uri="{FF2B5EF4-FFF2-40B4-BE49-F238E27FC236}">
                <a16:creationId xmlns:a16="http://schemas.microsoft.com/office/drawing/2014/main" id="{3B658E6C-CAAF-4E40-85D9-168407A38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4676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Rectangle 4">
            <a:extLst>
              <a:ext uri="{FF2B5EF4-FFF2-40B4-BE49-F238E27FC236}">
                <a16:creationId xmlns:a16="http://schemas.microsoft.com/office/drawing/2014/main" id="{8B1EE9FC-33E4-0E47-8377-D6D074AA2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4905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Rectangle 5">
            <a:extLst>
              <a:ext uri="{FF2B5EF4-FFF2-40B4-BE49-F238E27FC236}">
                <a16:creationId xmlns:a16="http://schemas.microsoft.com/office/drawing/2014/main" id="{B6E5A089-4699-9243-99E1-4D1C04F81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4448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</a:p>
        </p:txBody>
      </p:sp>
      <p:sp>
        <p:nvSpPr>
          <p:cNvPr id="70" name="Rectangle 6">
            <a:extLst>
              <a:ext uri="{FF2B5EF4-FFF2-40B4-BE49-F238E27FC236}">
                <a16:creationId xmlns:a16="http://schemas.microsoft.com/office/drawing/2014/main" id="{E2A7FF64-7442-6049-9594-B63ABE398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</a:p>
        </p:txBody>
      </p:sp>
      <p:sp>
        <p:nvSpPr>
          <p:cNvPr id="71" name="Rectangle 7">
            <a:extLst>
              <a:ext uri="{FF2B5EF4-FFF2-40B4-BE49-F238E27FC236}">
                <a16:creationId xmlns:a16="http://schemas.microsoft.com/office/drawing/2014/main" id="{9370801E-CB56-434F-8615-938795EB5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3715C21B-D288-AC41-A91E-49A12C39C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Rectangle 9">
            <a:extLst>
              <a:ext uri="{FF2B5EF4-FFF2-40B4-BE49-F238E27FC236}">
                <a16:creationId xmlns:a16="http://schemas.microsoft.com/office/drawing/2014/main" id="{C3202F76-A3B4-3B48-B5D1-7F3EBE6C7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60BC4AE3-CE8B-F941-BFE8-9472AE9C8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4219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Text Box 11">
            <a:extLst>
              <a:ext uri="{FF2B5EF4-FFF2-40B4-BE49-F238E27FC236}">
                <a16:creationId xmlns:a16="http://schemas.microsoft.com/office/drawing/2014/main" id="{38A7D810-E559-2741-820F-390144055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423" y="5175250"/>
            <a:ext cx="1438512" cy="54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常驻内存的页表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(DRAM)</a:t>
            </a:r>
          </a:p>
        </p:txBody>
      </p:sp>
      <p:sp>
        <p:nvSpPr>
          <p:cNvPr id="76" name="Text Box 12">
            <a:extLst>
              <a:ext uri="{FF2B5EF4-FFF2-40B4-BE49-F238E27FC236}">
                <a16:creationId xmlns:a16="http://schemas.microsoft.com/office/drawing/2014/main" id="{F72573C3-855C-0847-9B00-79431D791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8409" y="2308225"/>
            <a:ext cx="1012113" cy="57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物理内存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(DRAM)</a:t>
            </a:r>
          </a:p>
        </p:txBody>
      </p:sp>
      <p:sp>
        <p:nvSpPr>
          <p:cNvPr id="77" name="Rectangle 13">
            <a:extLst>
              <a:ext uri="{FF2B5EF4-FFF2-40B4-BE49-F238E27FC236}">
                <a16:creationId xmlns:a16="http://schemas.microsoft.com/office/drawing/2014/main" id="{146D0465-E3ED-124D-B779-0FE80064B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616" y="340042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7</a:t>
            </a:r>
          </a:p>
        </p:txBody>
      </p:sp>
      <p:sp>
        <p:nvSpPr>
          <p:cNvPr id="78" name="Rectangle 14">
            <a:extLst>
              <a:ext uri="{FF2B5EF4-FFF2-40B4-BE49-F238E27FC236}">
                <a16:creationId xmlns:a16="http://schemas.microsoft.com/office/drawing/2014/main" id="{30650ACC-C39D-A043-B56B-D5EBBDF53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616" y="3609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4</a:t>
            </a:r>
          </a:p>
        </p:txBody>
      </p:sp>
      <p:sp>
        <p:nvSpPr>
          <p:cNvPr id="79" name="Line 15">
            <a:extLst>
              <a:ext uri="{FF2B5EF4-FFF2-40B4-BE49-F238E27FC236}">
                <a16:creationId xmlns:a16="http://schemas.microsoft.com/office/drawing/2014/main" id="{C24584AC-9BD8-7444-8B39-43B58A3C0D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0253" y="4797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0" name="Line 16">
            <a:extLst>
              <a:ext uri="{FF2B5EF4-FFF2-40B4-BE49-F238E27FC236}">
                <a16:creationId xmlns:a16="http://schemas.microsoft.com/office/drawing/2014/main" id="{9997044E-732F-0346-AC12-01282F2AEA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0253" y="3427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1" name="Line 17">
            <a:extLst>
              <a:ext uri="{FF2B5EF4-FFF2-40B4-BE49-F238E27FC236}">
                <a16:creationId xmlns:a16="http://schemas.microsoft.com/office/drawing/2014/main" id="{90CA2F58-2EDB-754F-AF5E-82D9E96C95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5653" y="3198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Line 18">
            <a:extLst>
              <a:ext uri="{FF2B5EF4-FFF2-40B4-BE49-F238E27FC236}">
                <a16:creationId xmlns:a16="http://schemas.microsoft.com/office/drawing/2014/main" id="{89A93CE3-6FFB-EF42-B9E0-E0F1E075AE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74853" y="2970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Text Box 19">
            <a:extLst>
              <a:ext uri="{FF2B5EF4-FFF2-40B4-BE49-F238E27FC236}">
                <a16:creationId xmlns:a16="http://schemas.microsoft.com/office/drawing/2014/main" id="{5519B189-E0E1-B749-B461-BD7772465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0012" y="4359275"/>
            <a:ext cx="1008907" cy="57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虚拟内存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Disk</a:t>
            </a:r>
            <a:r>
              <a:rPr lang="en-GB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84" name="Rectangle 20">
            <a:extLst>
              <a:ext uri="{FF2B5EF4-FFF2-40B4-BE49-F238E27FC236}">
                <a16:creationId xmlns:a16="http://schemas.microsoft.com/office/drawing/2014/main" id="{90989FC4-2207-7E4C-854C-CCA5FA730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Rectangle 21">
            <a:extLst>
              <a:ext uri="{FF2B5EF4-FFF2-40B4-BE49-F238E27FC236}">
                <a16:creationId xmlns:a16="http://schemas.microsoft.com/office/drawing/2014/main" id="{61C45172-5EB9-5C45-8D69-AC5673419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4905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Rectangle 22">
            <a:extLst>
              <a:ext uri="{FF2B5EF4-FFF2-40B4-BE49-F238E27FC236}">
                <a16:creationId xmlns:a16="http://schemas.microsoft.com/office/drawing/2014/main" id="{7E07D58F-C757-2249-8E0C-48A0AD41D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Rectangle 23">
            <a:extLst>
              <a:ext uri="{FF2B5EF4-FFF2-40B4-BE49-F238E27FC236}">
                <a16:creationId xmlns:a16="http://schemas.microsoft.com/office/drawing/2014/main" id="{C8D8059C-4350-4449-AA65-633C33D98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Rectangle 24">
            <a:extLst>
              <a:ext uri="{FF2B5EF4-FFF2-40B4-BE49-F238E27FC236}">
                <a16:creationId xmlns:a16="http://schemas.microsoft.com/office/drawing/2014/main" id="{BBC34444-C66C-4841-94A7-C280A5291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Rectangle 25">
            <a:extLst>
              <a:ext uri="{FF2B5EF4-FFF2-40B4-BE49-F238E27FC236}">
                <a16:creationId xmlns:a16="http://schemas.microsoft.com/office/drawing/2014/main" id="{E5A240E2-87DA-7449-A990-DB8310460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Rectangle 26">
            <a:extLst>
              <a:ext uri="{FF2B5EF4-FFF2-40B4-BE49-F238E27FC236}">
                <a16:creationId xmlns:a16="http://schemas.microsoft.com/office/drawing/2014/main" id="{3B291E67-85CB-4E4B-81ED-DCF01E1F2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Rectangle 27">
            <a:extLst>
              <a:ext uri="{FF2B5EF4-FFF2-40B4-BE49-F238E27FC236}">
                <a16:creationId xmlns:a16="http://schemas.microsoft.com/office/drawing/2014/main" id="{2B617956-A0E5-1345-823E-1C277F069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" name="Text Box 28">
            <a:extLst>
              <a:ext uri="{FF2B5EF4-FFF2-40B4-BE49-F238E27FC236}">
                <a16:creationId xmlns:a16="http://schemas.microsoft.com/office/drawing/2014/main" id="{7138D1BD-E33A-6945-9AE4-3B9BF02CF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353" y="3000375"/>
            <a:ext cx="685800" cy="27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有效位</a:t>
            </a:r>
          </a:p>
        </p:txBody>
      </p:sp>
      <p:sp>
        <p:nvSpPr>
          <p:cNvPr id="93" name="Text Box 29">
            <a:extLst>
              <a:ext uri="{FF2B5EF4-FFF2-40B4-BE49-F238E27FC236}">
                <a16:creationId xmlns:a16="http://schemas.microsoft.com/office/drawing/2014/main" id="{D802FA2E-19C7-6F42-B0F0-0BCC525D9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202" y="3275013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94" name="Text Box 30">
            <a:extLst>
              <a:ext uri="{FF2B5EF4-FFF2-40B4-BE49-F238E27FC236}">
                <a16:creationId xmlns:a16="http://schemas.microsoft.com/office/drawing/2014/main" id="{2235C03F-4ABD-0949-B2FE-7A98D153E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995" y="3508375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95" name="Text Box 31">
            <a:extLst>
              <a:ext uri="{FF2B5EF4-FFF2-40B4-BE49-F238E27FC236}">
                <a16:creationId xmlns:a16="http://schemas.microsoft.com/office/drawing/2014/main" id="{A787DF86-E1E2-CA45-BF60-D3963BB6A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202" y="3973513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96" name="Text Box 32">
            <a:extLst>
              <a:ext uri="{FF2B5EF4-FFF2-40B4-BE49-F238E27FC236}">
                <a16:creationId xmlns:a16="http://schemas.microsoft.com/office/drawing/2014/main" id="{0D0133F7-C105-2249-A7A6-93BB447A1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995" y="4181475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97" name="Text Box 33">
            <a:extLst>
              <a:ext uri="{FF2B5EF4-FFF2-40B4-BE49-F238E27FC236}">
                <a16:creationId xmlns:a16="http://schemas.microsoft.com/office/drawing/2014/main" id="{2DA302BC-1E2D-8148-8838-E22268099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202" y="4419600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98" name="Text Box 34">
            <a:extLst>
              <a:ext uri="{FF2B5EF4-FFF2-40B4-BE49-F238E27FC236}">
                <a16:creationId xmlns:a16="http://schemas.microsoft.com/office/drawing/2014/main" id="{769670DA-E31A-9847-9422-9848222B1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995" y="4879975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99" name="Text Box 35">
            <a:extLst>
              <a:ext uri="{FF2B5EF4-FFF2-40B4-BE49-F238E27FC236}">
                <a16:creationId xmlns:a16="http://schemas.microsoft.com/office/drawing/2014/main" id="{35A9B13E-1E39-5B47-A291-5010E1A91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202" y="4646613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100" name="Text Box 36">
            <a:extLst>
              <a:ext uri="{FF2B5EF4-FFF2-40B4-BE49-F238E27FC236}">
                <a16:creationId xmlns:a16="http://schemas.microsoft.com/office/drawing/2014/main" id="{67C178EF-5CC6-4246-99E9-3062368AF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995" y="3740150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101" name="Text Box 37">
            <a:extLst>
              <a:ext uri="{FF2B5EF4-FFF2-40B4-BE49-F238E27FC236}">
                <a16:creationId xmlns:a16="http://schemas.microsoft.com/office/drawing/2014/main" id="{D5461DC9-39CA-CF46-9A76-142CFD0D6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300" y="2632459"/>
            <a:ext cx="1215695" cy="57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物理页号或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磁盘地址</a:t>
            </a:r>
          </a:p>
        </p:txBody>
      </p:sp>
      <p:sp>
        <p:nvSpPr>
          <p:cNvPr id="102" name="Text Box 38">
            <a:extLst>
              <a:ext uri="{FF2B5EF4-FFF2-40B4-BE49-F238E27FC236}">
                <a16:creationId xmlns:a16="http://schemas.microsoft.com/office/drawing/2014/main" id="{06EBA816-C049-1446-8465-B26FA9D54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17" y="3239670"/>
            <a:ext cx="717161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PTE 0</a:t>
            </a:r>
          </a:p>
        </p:txBody>
      </p:sp>
      <p:sp>
        <p:nvSpPr>
          <p:cNvPr id="103" name="Text Box 39">
            <a:extLst>
              <a:ext uri="{FF2B5EF4-FFF2-40B4-BE49-F238E27FC236}">
                <a16:creationId xmlns:a16="http://schemas.microsoft.com/office/drawing/2014/main" id="{2A3493DB-CE18-9E42-9DA2-F41BBB547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42" y="4852570"/>
            <a:ext cx="717161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PTE 7</a:t>
            </a:r>
          </a:p>
        </p:txBody>
      </p:sp>
      <p:sp>
        <p:nvSpPr>
          <p:cNvPr id="104" name="Text Box 40">
            <a:extLst>
              <a:ext uri="{FF2B5EF4-FFF2-40B4-BE49-F238E27FC236}">
                <a16:creationId xmlns:a16="http://schemas.microsoft.com/office/drawing/2014/main" id="{D01BFE6A-8C88-5444-8703-89DB1C1B6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814" y="2910263"/>
            <a:ext cx="6129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 0</a:t>
            </a:r>
          </a:p>
        </p:txBody>
      </p:sp>
      <p:sp>
        <p:nvSpPr>
          <p:cNvPr id="105" name="Rectangle 41">
            <a:extLst>
              <a:ext uri="{FF2B5EF4-FFF2-40B4-BE49-F238E27FC236}">
                <a16:creationId xmlns:a16="http://schemas.microsoft.com/office/drawing/2014/main" id="{AF1D7A29-AE30-A44E-8205-A7BCF7DC7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616" y="3175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2</a:t>
            </a:r>
          </a:p>
        </p:txBody>
      </p:sp>
      <p:sp>
        <p:nvSpPr>
          <p:cNvPr id="106" name="Rectangle 42">
            <a:extLst>
              <a:ext uri="{FF2B5EF4-FFF2-40B4-BE49-F238E27FC236}">
                <a16:creationId xmlns:a16="http://schemas.microsoft.com/office/drawing/2014/main" id="{BF005A15-1B02-984A-A475-FEB38F7E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616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1</a:t>
            </a:r>
          </a:p>
        </p:txBody>
      </p:sp>
      <p:sp>
        <p:nvSpPr>
          <p:cNvPr id="107" name="Oval 43">
            <a:extLst>
              <a:ext uri="{FF2B5EF4-FFF2-40B4-BE49-F238E27FC236}">
                <a16:creationId xmlns:a16="http://schemas.microsoft.com/office/drawing/2014/main" id="{D5BACA6B-7FC7-F34D-8F7E-86DEB26CA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5003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8" name="Oval 44">
            <a:extLst>
              <a:ext uri="{FF2B5EF4-FFF2-40B4-BE49-F238E27FC236}">
                <a16:creationId xmlns:a16="http://schemas.microsoft.com/office/drawing/2014/main" id="{5CC40380-95FB-7D4E-B295-63AB9E3F0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9" name="Oval 45">
            <a:extLst>
              <a:ext uri="{FF2B5EF4-FFF2-40B4-BE49-F238E27FC236}">
                <a16:creationId xmlns:a16="http://schemas.microsoft.com/office/drawing/2014/main" id="{164A314A-D454-B842-B993-7D9967D80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3867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Oval 46">
            <a:extLst>
              <a:ext uri="{FF2B5EF4-FFF2-40B4-BE49-F238E27FC236}">
                <a16:creationId xmlns:a16="http://schemas.microsoft.com/office/drawing/2014/main" id="{375E7D44-4CD4-A145-9576-F16B7FB9F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1" name="Text Box 47">
            <a:extLst>
              <a:ext uri="{FF2B5EF4-FFF2-40B4-BE49-F238E27FC236}">
                <a16:creationId xmlns:a16="http://schemas.microsoft.com/office/drawing/2014/main" id="{C465463E-E7E6-064D-A516-2A0EE81A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514" y="3570663"/>
            <a:ext cx="6129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 3</a:t>
            </a:r>
          </a:p>
        </p:txBody>
      </p:sp>
      <p:sp>
        <p:nvSpPr>
          <p:cNvPr id="112" name="Rectangle 48">
            <a:extLst>
              <a:ext uri="{FF2B5EF4-FFF2-40B4-BE49-F238E27FC236}">
                <a16:creationId xmlns:a16="http://schemas.microsoft.com/office/drawing/2014/main" id="{212D89F6-468D-9849-AEBA-3AF82CDDE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4987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1</a:t>
            </a:r>
          </a:p>
        </p:txBody>
      </p:sp>
      <p:sp>
        <p:nvSpPr>
          <p:cNvPr id="113" name="Rectangle 49">
            <a:extLst>
              <a:ext uri="{FF2B5EF4-FFF2-40B4-BE49-F238E27FC236}">
                <a16:creationId xmlns:a16="http://schemas.microsoft.com/office/drawing/2014/main" id="{8D29ED86-1CC3-FF41-A6AB-3D8B874F7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529907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2</a:t>
            </a:r>
          </a:p>
        </p:txBody>
      </p:sp>
      <p:sp>
        <p:nvSpPr>
          <p:cNvPr id="114" name="Rectangle 50">
            <a:extLst>
              <a:ext uri="{FF2B5EF4-FFF2-40B4-BE49-F238E27FC236}">
                <a16:creationId xmlns:a16="http://schemas.microsoft.com/office/drawing/2014/main" id="{F68B9066-AC2E-1D4F-8766-F7F49DE4C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5919788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4</a:t>
            </a:r>
          </a:p>
        </p:txBody>
      </p:sp>
      <p:sp>
        <p:nvSpPr>
          <p:cNvPr id="115" name="Rectangle 51">
            <a:extLst>
              <a:ext uri="{FF2B5EF4-FFF2-40B4-BE49-F238E27FC236}">
                <a16:creationId xmlns:a16="http://schemas.microsoft.com/office/drawing/2014/main" id="{407422CF-76C2-EC42-A1F4-944D31049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622935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6</a:t>
            </a:r>
          </a:p>
        </p:txBody>
      </p:sp>
      <p:sp>
        <p:nvSpPr>
          <p:cNvPr id="116" name="Rectangle 52">
            <a:extLst>
              <a:ext uri="{FF2B5EF4-FFF2-40B4-BE49-F238E27FC236}">
                <a16:creationId xmlns:a16="http://schemas.microsoft.com/office/drawing/2014/main" id="{C78EFEF1-5354-BC48-8AD3-CE87391CE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6540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7</a:t>
            </a:r>
          </a:p>
        </p:txBody>
      </p:sp>
      <p:sp>
        <p:nvSpPr>
          <p:cNvPr id="117" name="Oval 53">
            <a:extLst>
              <a:ext uri="{FF2B5EF4-FFF2-40B4-BE49-F238E27FC236}">
                <a16:creationId xmlns:a16="http://schemas.microsoft.com/office/drawing/2014/main" id="{5A867991-4079-C443-BD24-572691B7A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40767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8" name="Line 54">
            <a:extLst>
              <a:ext uri="{FF2B5EF4-FFF2-40B4-BE49-F238E27FC236}">
                <a16:creationId xmlns:a16="http://schemas.microsoft.com/office/drawing/2014/main" id="{777C7566-B3E2-B94E-BA9A-C5C00E8BC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2153" y="4121150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9" name="Oval 55">
            <a:extLst>
              <a:ext uri="{FF2B5EF4-FFF2-40B4-BE49-F238E27FC236}">
                <a16:creationId xmlns:a16="http://schemas.microsoft.com/office/drawing/2014/main" id="{E5A7E917-CDB9-0E4C-8E66-7EA441D95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4286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0" name="Line 56">
            <a:extLst>
              <a:ext uri="{FF2B5EF4-FFF2-40B4-BE49-F238E27FC236}">
                <a16:creationId xmlns:a16="http://schemas.microsoft.com/office/drawing/2014/main" id="{71FB95FD-63A5-F64C-9E05-F7EAD1B4D2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93903" y="3643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Rectangle 57">
            <a:extLst>
              <a:ext uri="{FF2B5EF4-FFF2-40B4-BE49-F238E27FC236}">
                <a16:creationId xmlns:a16="http://schemas.microsoft.com/office/drawing/2014/main" id="{585C9FE7-5F3B-A34C-AEB6-4C15D76D4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5608638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3</a:t>
            </a:r>
          </a:p>
        </p:txBody>
      </p:sp>
      <p:sp>
        <p:nvSpPr>
          <p:cNvPr id="124" name="圆角矩形 121">
            <a:extLst>
              <a:ext uri="{FF2B5EF4-FFF2-40B4-BE49-F238E27FC236}">
                <a16:creationId xmlns:a16="http://schemas.microsoft.com/office/drawing/2014/main" id="{99D0F06B-23D5-410D-8401-14FAC48C4F54}"/>
              </a:ext>
            </a:extLst>
          </p:cNvPr>
          <p:cNvSpPr/>
          <p:nvPr/>
        </p:nvSpPr>
        <p:spPr bwMode="auto">
          <a:xfrm>
            <a:off x="-182651" y="316050"/>
            <a:ext cx="415441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25" name="标题 1">
            <a:extLst>
              <a:ext uri="{FF2B5EF4-FFF2-40B4-BE49-F238E27FC236}">
                <a16:creationId xmlns:a16="http://schemas.microsoft.com/office/drawing/2014/main" id="{36CF52C0-140C-4B4A-88C4-844C12F9FC96}"/>
              </a:ext>
            </a:extLst>
          </p:cNvPr>
          <p:cNvSpPr txBox="1">
            <a:spLocks/>
          </p:cNvSpPr>
          <p:nvPr/>
        </p:nvSpPr>
        <p:spPr bwMode="auto">
          <a:xfrm>
            <a:off x="335827" y="319412"/>
            <a:ext cx="3563929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缺页可能会产生磁盘写入</a:t>
            </a:r>
          </a:p>
        </p:txBody>
      </p:sp>
      <p:sp>
        <p:nvSpPr>
          <p:cNvPr id="126" name="灯片编号占位符 15">
            <a:extLst>
              <a:ext uri="{FF2B5EF4-FFF2-40B4-BE49-F238E27FC236}">
                <a16:creationId xmlns:a16="http://schemas.microsoft.com/office/drawing/2014/main" id="{9C2C4BD6-861D-4B2B-8CE7-8C67BACFBF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80721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>
            <a:extLst>
              <a:ext uri="{FF2B5EF4-FFF2-40B4-BE49-F238E27FC236}">
                <a16:creationId xmlns:a16="http://schemas.microsoft.com/office/drawing/2014/main" id="{F9341A21-30A5-6248-A680-3F547C1392E9}"/>
              </a:ext>
            </a:extLst>
          </p:cNvPr>
          <p:cNvSpPr txBox="1"/>
          <p:nvPr/>
        </p:nvSpPr>
        <p:spPr>
          <a:xfrm>
            <a:off x="479609" y="895850"/>
            <a:ext cx="11232781" cy="17912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产生缺页异常</a:t>
            </a:r>
            <a:endParaRPr lang="en-US" altLang="zh-CN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缺页异常处理程序选择一个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牺牲页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此例中是 </a:t>
            </a:r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4)</a:t>
            </a:r>
          </a:p>
          <a:p>
            <a:pPr algn="l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altLang="zh-CN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Rectangle 58">
            <a:extLst>
              <a:ext uri="{FF2B5EF4-FFF2-40B4-BE49-F238E27FC236}">
                <a16:creationId xmlns:a16="http://schemas.microsoft.com/office/drawing/2014/main" id="{38B6B0E2-E4F3-CA4B-AD17-A96ADDDF48D2}"/>
              </a:ext>
            </a:extLst>
          </p:cNvPr>
          <p:cNvSpPr/>
          <p:nvPr/>
        </p:nvSpPr>
        <p:spPr bwMode="auto">
          <a:xfrm>
            <a:off x="1905000" y="24384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虚拟地址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5" name="Shape 60">
            <a:extLst>
              <a:ext uri="{FF2B5EF4-FFF2-40B4-BE49-F238E27FC236}">
                <a16:creationId xmlns:a16="http://schemas.microsoft.com/office/drawing/2014/main" id="{F1191131-CEB2-DD4A-AAB0-53E069384DFF}"/>
              </a:ext>
            </a:extLst>
          </p:cNvPr>
          <p:cNvCxnSpPr>
            <a:cxnSpLocks/>
            <a:stCxn id="64" idx="2"/>
          </p:cNvCxnSpPr>
          <p:nvPr/>
        </p:nvCxnSpPr>
        <p:spPr bwMode="auto">
          <a:xfrm rot="16200000" flipH="1">
            <a:off x="2817595" y="2568792"/>
            <a:ext cx="1439864" cy="166485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Rectangle 3">
            <a:extLst>
              <a:ext uri="{FF2B5EF4-FFF2-40B4-BE49-F238E27FC236}">
                <a16:creationId xmlns:a16="http://schemas.microsoft.com/office/drawing/2014/main" id="{3B658E6C-CAAF-4E40-85D9-168407A38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4676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Rectangle 4">
            <a:extLst>
              <a:ext uri="{FF2B5EF4-FFF2-40B4-BE49-F238E27FC236}">
                <a16:creationId xmlns:a16="http://schemas.microsoft.com/office/drawing/2014/main" id="{8B1EE9FC-33E4-0E47-8377-D6D074AA2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4905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Rectangle 5">
            <a:extLst>
              <a:ext uri="{FF2B5EF4-FFF2-40B4-BE49-F238E27FC236}">
                <a16:creationId xmlns:a16="http://schemas.microsoft.com/office/drawing/2014/main" id="{B6E5A089-4699-9243-99E1-4D1C04F81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4448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</a:p>
        </p:txBody>
      </p:sp>
      <p:sp>
        <p:nvSpPr>
          <p:cNvPr id="70" name="Rectangle 6">
            <a:extLst>
              <a:ext uri="{FF2B5EF4-FFF2-40B4-BE49-F238E27FC236}">
                <a16:creationId xmlns:a16="http://schemas.microsoft.com/office/drawing/2014/main" id="{E2A7FF64-7442-6049-9594-B63ABE398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</a:p>
        </p:txBody>
      </p:sp>
      <p:sp>
        <p:nvSpPr>
          <p:cNvPr id="71" name="Rectangle 7">
            <a:extLst>
              <a:ext uri="{FF2B5EF4-FFF2-40B4-BE49-F238E27FC236}">
                <a16:creationId xmlns:a16="http://schemas.microsoft.com/office/drawing/2014/main" id="{9370801E-CB56-434F-8615-938795EB5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3715C21B-D288-AC41-A91E-49A12C39C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Rectangle 9">
            <a:extLst>
              <a:ext uri="{FF2B5EF4-FFF2-40B4-BE49-F238E27FC236}">
                <a16:creationId xmlns:a16="http://schemas.microsoft.com/office/drawing/2014/main" id="{C3202F76-A3B4-3B48-B5D1-7F3EBE6C7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60BC4AE3-CE8B-F941-BFE8-9472AE9C8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4219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Text Box 11">
            <a:extLst>
              <a:ext uri="{FF2B5EF4-FFF2-40B4-BE49-F238E27FC236}">
                <a16:creationId xmlns:a16="http://schemas.microsoft.com/office/drawing/2014/main" id="{38A7D810-E559-2741-820F-390144055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423" y="5175250"/>
            <a:ext cx="1438512" cy="54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常驻内存的页表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(DRAM)</a:t>
            </a:r>
          </a:p>
        </p:txBody>
      </p:sp>
      <p:sp>
        <p:nvSpPr>
          <p:cNvPr id="76" name="Text Box 12">
            <a:extLst>
              <a:ext uri="{FF2B5EF4-FFF2-40B4-BE49-F238E27FC236}">
                <a16:creationId xmlns:a16="http://schemas.microsoft.com/office/drawing/2014/main" id="{F72573C3-855C-0847-9B00-79431D791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8409" y="2308225"/>
            <a:ext cx="1012113" cy="57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物理内存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(DRAM)</a:t>
            </a:r>
          </a:p>
        </p:txBody>
      </p:sp>
      <p:sp>
        <p:nvSpPr>
          <p:cNvPr id="77" name="Rectangle 13">
            <a:extLst>
              <a:ext uri="{FF2B5EF4-FFF2-40B4-BE49-F238E27FC236}">
                <a16:creationId xmlns:a16="http://schemas.microsoft.com/office/drawing/2014/main" id="{146D0465-E3ED-124D-B779-0FE80064B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616" y="340042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7</a:t>
            </a:r>
          </a:p>
        </p:txBody>
      </p:sp>
      <p:sp>
        <p:nvSpPr>
          <p:cNvPr id="78" name="Rectangle 14">
            <a:extLst>
              <a:ext uri="{FF2B5EF4-FFF2-40B4-BE49-F238E27FC236}">
                <a16:creationId xmlns:a16="http://schemas.microsoft.com/office/drawing/2014/main" id="{30650ACC-C39D-A043-B56B-D5EBBDF53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616" y="3609975"/>
            <a:ext cx="1379537" cy="228600"/>
          </a:xfrm>
          <a:prstGeom prst="rect">
            <a:avLst/>
          </a:prstGeom>
          <a:solidFill>
            <a:srgbClr val="C000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4</a:t>
            </a:r>
          </a:p>
        </p:txBody>
      </p:sp>
      <p:sp>
        <p:nvSpPr>
          <p:cNvPr id="79" name="Line 15">
            <a:extLst>
              <a:ext uri="{FF2B5EF4-FFF2-40B4-BE49-F238E27FC236}">
                <a16:creationId xmlns:a16="http://schemas.microsoft.com/office/drawing/2014/main" id="{C24584AC-9BD8-7444-8B39-43B58A3C0D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0253" y="4797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0" name="Line 16">
            <a:extLst>
              <a:ext uri="{FF2B5EF4-FFF2-40B4-BE49-F238E27FC236}">
                <a16:creationId xmlns:a16="http://schemas.microsoft.com/office/drawing/2014/main" id="{9997044E-732F-0346-AC12-01282F2AEA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0253" y="3427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1" name="Line 17">
            <a:extLst>
              <a:ext uri="{FF2B5EF4-FFF2-40B4-BE49-F238E27FC236}">
                <a16:creationId xmlns:a16="http://schemas.microsoft.com/office/drawing/2014/main" id="{90CA2F58-2EDB-754F-AF5E-82D9E96C95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5653" y="3198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Line 18">
            <a:extLst>
              <a:ext uri="{FF2B5EF4-FFF2-40B4-BE49-F238E27FC236}">
                <a16:creationId xmlns:a16="http://schemas.microsoft.com/office/drawing/2014/main" id="{89A93CE3-6FFB-EF42-B9E0-E0F1E075AE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74853" y="2970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Text Box 19">
            <a:extLst>
              <a:ext uri="{FF2B5EF4-FFF2-40B4-BE49-F238E27FC236}">
                <a16:creationId xmlns:a16="http://schemas.microsoft.com/office/drawing/2014/main" id="{5519B189-E0E1-B749-B461-BD7772465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0012" y="4359275"/>
            <a:ext cx="1008907" cy="57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虚拟内存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Disk</a:t>
            </a:r>
            <a:r>
              <a:rPr lang="en-GB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84" name="Rectangle 20">
            <a:extLst>
              <a:ext uri="{FF2B5EF4-FFF2-40B4-BE49-F238E27FC236}">
                <a16:creationId xmlns:a16="http://schemas.microsoft.com/office/drawing/2014/main" id="{90989FC4-2207-7E4C-854C-CCA5FA730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Rectangle 21">
            <a:extLst>
              <a:ext uri="{FF2B5EF4-FFF2-40B4-BE49-F238E27FC236}">
                <a16:creationId xmlns:a16="http://schemas.microsoft.com/office/drawing/2014/main" id="{61C45172-5EB9-5C45-8D69-AC5673419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4905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Rectangle 22">
            <a:extLst>
              <a:ext uri="{FF2B5EF4-FFF2-40B4-BE49-F238E27FC236}">
                <a16:creationId xmlns:a16="http://schemas.microsoft.com/office/drawing/2014/main" id="{7E07D58F-C757-2249-8E0C-48A0AD41D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Rectangle 23">
            <a:extLst>
              <a:ext uri="{FF2B5EF4-FFF2-40B4-BE49-F238E27FC236}">
                <a16:creationId xmlns:a16="http://schemas.microsoft.com/office/drawing/2014/main" id="{C8D8059C-4350-4449-AA65-633C33D98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Rectangle 24">
            <a:extLst>
              <a:ext uri="{FF2B5EF4-FFF2-40B4-BE49-F238E27FC236}">
                <a16:creationId xmlns:a16="http://schemas.microsoft.com/office/drawing/2014/main" id="{BBC34444-C66C-4841-94A7-C280A5291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Rectangle 25">
            <a:extLst>
              <a:ext uri="{FF2B5EF4-FFF2-40B4-BE49-F238E27FC236}">
                <a16:creationId xmlns:a16="http://schemas.microsoft.com/office/drawing/2014/main" id="{E5A240E2-87DA-7449-A990-DB8310460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Rectangle 26">
            <a:extLst>
              <a:ext uri="{FF2B5EF4-FFF2-40B4-BE49-F238E27FC236}">
                <a16:creationId xmlns:a16="http://schemas.microsoft.com/office/drawing/2014/main" id="{3B291E67-85CB-4E4B-81ED-DCF01E1F2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Rectangle 27">
            <a:extLst>
              <a:ext uri="{FF2B5EF4-FFF2-40B4-BE49-F238E27FC236}">
                <a16:creationId xmlns:a16="http://schemas.microsoft.com/office/drawing/2014/main" id="{2B617956-A0E5-1345-823E-1C277F069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" name="Text Box 28">
            <a:extLst>
              <a:ext uri="{FF2B5EF4-FFF2-40B4-BE49-F238E27FC236}">
                <a16:creationId xmlns:a16="http://schemas.microsoft.com/office/drawing/2014/main" id="{7138D1BD-E33A-6945-9AE4-3B9BF02CF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353" y="3000375"/>
            <a:ext cx="685800" cy="27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有效位</a:t>
            </a:r>
          </a:p>
        </p:txBody>
      </p:sp>
      <p:sp>
        <p:nvSpPr>
          <p:cNvPr id="93" name="Text Box 29">
            <a:extLst>
              <a:ext uri="{FF2B5EF4-FFF2-40B4-BE49-F238E27FC236}">
                <a16:creationId xmlns:a16="http://schemas.microsoft.com/office/drawing/2014/main" id="{D802FA2E-19C7-6F42-B0F0-0BCC525D9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202" y="3275013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94" name="Text Box 30">
            <a:extLst>
              <a:ext uri="{FF2B5EF4-FFF2-40B4-BE49-F238E27FC236}">
                <a16:creationId xmlns:a16="http://schemas.microsoft.com/office/drawing/2014/main" id="{2235C03F-4ABD-0949-B2FE-7A98D153E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995" y="3508375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95" name="Text Box 31">
            <a:extLst>
              <a:ext uri="{FF2B5EF4-FFF2-40B4-BE49-F238E27FC236}">
                <a16:creationId xmlns:a16="http://schemas.microsoft.com/office/drawing/2014/main" id="{A787DF86-E1E2-CA45-BF60-D3963BB6A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202" y="3973513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96" name="Text Box 32">
            <a:extLst>
              <a:ext uri="{FF2B5EF4-FFF2-40B4-BE49-F238E27FC236}">
                <a16:creationId xmlns:a16="http://schemas.microsoft.com/office/drawing/2014/main" id="{0D0133F7-C105-2249-A7A6-93BB447A1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995" y="4181475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97" name="Text Box 33">
            <a:extLst>
              <a:ext uri="{FF2B5EF4-FFF2-40B4-BE49-F238E27FC236}">
                <a16:creationId xmlns:a16="http://schemas.microsoft.com/office/drawing/2014/main" id="{2DA302BC-1E2D-8148-8838-E22268099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202" y="4419600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98" name="Text Box 34">
            <a:extLst>
              <a:ext uri="{FF2B5EF4-FFF2-40B4-BE49-F238E27FC236}">
                <a16:creationId xmlns:a16="http://schemas.microsoft.com/office/drawing/2014/main" id="{769670DA-E31A-9847-9422-9848222B1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995" y="4879975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99" name="Text Box 35">
            <a:extLst>
              <a:ext uri="{FF2B5EF4-FFF2-40B4-BE49-F238E27FC236}">
                <a16:creationId xmlns:a16="http://schemas.microsoft.com/office/drawing/2014/main" id="{35A9B13E-1E39-5B47-A291-5010E1A91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202" y="4646613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100" name="Text Box 36">
            <a:extLst>
              <a:ext uri="{FF2B5EF4-FFF2-40B4-BE49-F238E27FC236}">
                <a16:creationId xmlns:a16="http://schemas.microsoft.com/office/drawing/2014/main" id="{67C178EF-5CC6-4246-99E9-3062368AF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995" y="3740150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101" name="Text Box 37">
            <a:extLst>
              <a:ext uri="{FF2B5EF4-FFF2-40B4-BE49-F238E27FC236}">
                <a16:creationId xmlns:a16="http://schemas.microsoft.com/office/drawing/2014/main" id="{D5461DC9-39CA-CF46-9A76-142CFD0D6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300" y="2632459"/>
            <a:ext cx="1215695" cy="57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物理页号或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磁盘地址</a:t>
            </a:r>
          </a:p>
        </p:txBody>
      </p:sp>
      <p:sp>
        <p:nvSpPr>
          <p:cNvPr id="102" name="Text Box 38">
            <a:extLst>
              <a:ext uri="{FF2B5EF4-FFF2-40B4-BE49-F238E27FC236}">
                <a16:creationId xmlns:a16="http://schemas.microsoft.com/office/drawing/2014/main" id="{06EBA816-C049-1446-8465-B26FA9D54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17" y="3239670"/>
            <a:ext cx="717161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PTE 0</a:t>
            </a:r>
          </a:p>
        </p:txBody>
      </p:sp>
      <p:sp>
        <p:nvSpPr>
          <p:cNvPr id="103" name="Text Box 39">
            <a:extLst>
              <a:ext uri="{FF2B5EF4-FFF2-40B4-BE49-F238E27FC236}">
                <a16:creationId xmlns:a16="http://schemas.microsoft.com/office/drawing/2014/main" id="{2A3493DB-CE18-9E42-9DA2-F41BBB547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42" y="4852570"/>
            <a:ext cx="717161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PTE 7</a:t>
            </a:r>
          </a:p>
        </p:txBody>
      </p:sp>
      <p:sp>
        <p:nvSpPr>
          <p:cNvPr id="104" name="Text Box 40">
            <a:extLst>
              <a:ext uri="{FF2B5EF4-FFF2-40B4-BE49-F238E27FC236}">
                <a16:creationId xmlns:a16="http://schemas.microsoft.com/office/drawing/2014/main" id="{D01BFE6A-8C88-5444-8703-89DB1C1B6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814" y="2910263"/>
            <a:ext cx="6129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 0</a:t>
            </a:r>
          </a:p>
        </p:txBody>
      </p:sp>
      <p:sp>
        <p:nvSpPr>
          <p:cNvPr id="105" name="Rectangle 41">
            <a:extLst>
              <a:ext uri="{FF2B5EF4-FFF2-40B4-BE49-F238E27FC236}">
                <a16:creationId xmlns:a16="http://schemas.microsoft.com/office/drawing/2014/main" id="{AF1D7A29-AE30-A44E-8205-A7BCF7DC7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616" y="3175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2</a:t>
            </a:r>
          </a:p>
        </p:txBody>
      </p:sp>
      <p:sp>
        <p:nvSpPr>
          <p:cNvPr id="106" name="Rectangle 42">
            <a:extLst>
              <a:ext uri="{FF2B5EF4-FFF2-40B4-BE49-F238E27FC236}">
                <a16:creationId xmlns:a16="http://schemas.microsoft.com/office/drawing/2014/main" id="{BF005A15-1B02-984A-A475-FEB38F7E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616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1</a:t>
            </a:r>
          </a:p>
        </p:txBody>
      </p:sp>
      <p:sp>
        <p:nvSpPr>
          <p:cNvPr id="107" name="Oval 43">
            <a:extLst>
              <a:ext uri="{FF2B5EF4-FFF2-40B4-BE49-F238E27FC236}">
                <a16:creationId xmlns:a16="http://schemas.microsoft.com/office/drawing/2014/main" id="{D5BACA6B-7FC7-F34D-8F7E-86DEB26CA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5003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8" name="Oval 44">
            <a:extLst>
              <a:ext uri="{FF2B5EF4-FFF2-40B4-BE49-F238E27FC236}">
                <a16:creationId xmlns:a16="http://schemas.microsoft.com/office/drawing/2014/main" id="{5CC40380-95FB-7D4E-B295-63AB9E3F0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9" name="Oval 45">
            <a:extLst>
              <a:ext uri="{FF2B5EF4-FFF2-40B4-BE49-F238E27FC236}">
                <a16:creationId xmlns:a16="http://schemas.microsoft.com/office/drawing/2014/main" id="{164A314A-D454-B842-B993-7D9967D80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3867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Oval 46">
            <a:extLst>
              <a:ext uri="{FF2B5EF4-FFF2-40B4-BE49-F238E27FC236}">
                <a16:creationId xmlns:a16="http://schemas.microsoft.com/office/drawing/2014/main" id="{375E7D44-4CD4-A145-9576-F16B7FB9F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1" name="Text Box 47">
            <a:extLst>
              <a:ext uri="{FF2B5EF4-FFF2-40B4-BE49-F238E27FC236}">
                <a16:creationId xmlns:a16="http://schemas.microsoft.com/office/drawing/2014/main" id="{C465463E-E7E6-064D-A516-2A0EE81A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514" y="3570663"/>
            <a:ext cx="6129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 3</a:t>
            </a:r>
          </a:p>
        </p:txBody>
      </p:sp>
      <p:sp>
        <p:nvSpPr>
          <p:cNvPr id="112" name="Rectangle 48">
            <a:extLst>
              <a:ext uri="{FF2B5EF4-FFF2-40B4-BE49-F238E27FC236}">
                <a16:creationId xmlns:a16="http://schemas.microsoft.com/office/drawing/2014/main" id="{212D89F6-468D-9849-AEBA-3AF82CDDE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4987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1</a:t>
            </a:r>
          </a:p>
        </p:txBody>
      </p:sp>
      <p:sp>
        <p:nvSpPr>
          <p:cNvPr id="113" name="Rectangle 49">
            <a:extLst>
              <a:ext uri="{FF2B5EF4-FFF2-40B4-BE49-F238E27FC236}">
                <a16:creationId xmlns:a16="http://schemas.microsoft.com/office/drawing/2014/main" id="{8D29ED86-1CC3-FF41-A6AB-3D8B874F7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529907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2</a:t>
            </a:r>
          </a:p>
        </p:txBody>
      </p:sp>
      <p:sp>
        <p:nvSpPr>
          <p:cNvPr id="114" name="Rectangle 50">
            <a:extLst>
              <a:ext uri="{FF2B5EF4-FFF2-40B4-BE49-F238E27FC236}">
                <a16:creationId xmlns:a16="http://schemas.microsoft.com/office/drawing/2014/main" id="{F68B9066-AC2E-1D4F-8766-F7F49DE4C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5919788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4</a:t>
            </a:r>
          </a:p>
        </p:txBody>
      </p:sp>
      <p:sp>
        <p:nvSpPr>
          <p:cNvPr id="115" name="Rectangle 51">
            <a:extLst>
              <a:ext uri="{FF2B5EF4-FFF2-40B4-BE49-F238E27FC236}">
                <a16:creationId xmlns:a16="http://schemas.microsoft.com/office/drawing/2014/main" id="{407422CF-76C2-EC42-A1F4-944D31049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622935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6</a:t>
            </a:r>
          </a:p>
        </p:txBody>
      </p:sp>
      <p:sp>
        <p:nvSpPr>
          <p:cNvPr id="116" name="Rectangle 52">
            <a:extLst>
              <a:ext uri="{FF2B5EF4-FFF2-40B4-BE49-F238E27FC236}">
                <a16:creationId xmlns:a16="http://schemas.microsoft.com/office/drawing/2014/main" id="{C78EFEF1-5354-BC48-8AD3-CE87391CE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6540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7</a:t>
            </a:r>
          </a:p>
        </p:txBody>
      </p:sp>
      <p:sp>
        <p:nvSpPr>
          <p:cNvPr id="117" name="Oval 53">
            <a:extLst>
              <a:ext uri="{FF2B5EF4-FFF2-40B4-BE49-F238E27FC236}">
                <a16:creationId xmlns:a16="http://schemas.microsoft.com/office/drawing/2014/main" id="{5A867991-4079-C443-BD24-572691B7A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40767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8" name="Line 54">
            <a:extLst>
              <a:ext uri="{FF2B5EF4-FFF2-40B4-BE49-F238E27FC236}">
                <a16:creationId xmlns:a16="http://schemas.microsoft.com/office/drawing/2014/main" id="{777C7566-B3E2-B94E-BA9A-C5C00E8BC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2153" y="4121150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9" name="Oval 55">
            <a:extLst>
              <a:ext uri="{FF2B5EF4-FFF2-40B4-BE49-F238E27FC236}">
                <a16:creationId xmlns:a16="http://schemas.microsoft.com/office/drawing/2014/main" id="{E5A7E917-CDB9-0E4C-8E66-7EA441D95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4286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0" name="Line 56">
            <a:extLst>
              <a:ext uri="{FF2B5EF4-FFF2-40B4-BE49-F238E27FC236}">
                <a16:creationId xmlns:a16="http://schemas.microsoft.com/office/drawing/2014/main" id="{71FB95FD-63A5-F64C-9E05-F7EAD1B4D2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93903" y="3643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Rectangle 57">
            <a:extLst>
              <a:ext uri="{FF2B5EF4-FFF2-40B4-BE49-F238E27FC236}">
                <a16:creationId xmlns:a16="http://schemas.microsoft.com/office/drawing/2014/main" id="{585C9FE7-5F3B-A34C-AEB6-4C15D76D4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5608638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3</a:t>
            </a:r>
          </a:p>
        </p:txBody>
      </p:sp>
      <p:sp>
        <p:nvSpPr>
          <p:cNvPr id="124" name="圆角矩形 121">
            <a:extLst>
              <a:ext uri="{FF2B5EF4-FFF2-40B4-BE49-F238E27FC236}">
                <a16:creationId xmlns:a16="http://schemas.microsoft.com/office/drawing/2014/main" id="{DA35D407-0C3F-406C-AE29-6EB5B1646DC2}"/>
              </a:ext>
            </a:extLst>
          </p:cNvPr>
          <p:cNvSpPr/>
          <p:nvPr/>
        </p:nvSpPr>
        <p:spPr bwMode="auto">
          <a:xfrm>
            <a:off x="-182651" y="316050"/>
            <a:ext cx="415441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25" name="标题 1">
            <a:extLst>
              <a:ext uri="{FF2B5EF4-FFF2-40B4-BE49-F238E27FC236}">
                <a16:creationId xmlns:a16="http://schemas.microsoft.com/office/drawing/2014/main" id="{54A451B6-DFC5-4955-AEAD-1D03DE744299}"/>
              </a:ext>
            </a:extLst>
          </p:cNvPr>
          <p:cNvSpPr txBox="1">
            <a:spLocks/>
          </p:cNvSpPr>
          <p:nvPr/>
        </p:nvSpPr>
        <p:spPr bwMode="auto">
          <a:xfrm>
            <a:off x="335827" y="319412"/>
            <a:ext cx="3563929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缺页可能会产生磁盘写入</a:t>
            </a:r>
          </a:p>
        </p:txBody>
      </p:sp>
      <p:sp>
        <p:nvSpPr>
          <p:cNvPr id="126" name="灯片编号占位符 15">
            <a:extLst>
              <a:ext uri="{FF2B5EF4-FFF2-40B4-BE49-F238E27FC236}">
                <a16:creationId xmlns:a16="http://schemas.microsoft.com/office/drawing/2014/main" id="{D3D4641E-4172-436F-A4B7-3A588BF8DD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17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>
            <a:extLst>
              <a:ext uri="{FF2B5EF4-FFF2-40B4-BE49-F238E27FC236}">
                <a16:creationId xmlns:a16="http://schemas.microsoft.com/office/drawing/2014/main" id="{F9341A21-30A5-6248-A680-3F547C1392E9}"/>
              </a:ext>
            </a:extLst>
          </p:cNvPr>
          <p:cNvSpPr txBox="1"/>
          <p:nvPr/>
        </p:nvSpPr>
        <p:spPr>
          <a:xfrm>
            <a:off x="479609" y="895850"/>
            <a:ext cx="11232781" cy="13480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产生缺页异常</a:t>
            </a:r>
            <a:endParaRPr lang="en-US" altLang="zh-CN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缺页异常处理程序选择一个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牺牲页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此例中是 </a:t>
            </a:r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4)</a:t>
            </a:r>
          </a:p>
          <a:p>
            <a:pPr algn="l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导致缺页的指令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重新启动</a:t>
            </a:r>
            <a:r>
              <a:rPr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页面命中</a:t>
            </a:r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</a:p>
        </p:txBody>
      </p:sp>
      <p:sp>
        <p:nvSpPr>
          <p:cNvPr id="64" name="Rectangle 58">
            <a:extLst>
              <a:ext uri="{FF2B5EF4-FFF2-40B4-BE49-F238E27FC236}">
                <a16:creationId xmlns:a16="http://schemas.microsoft.com/office/drawing/2014/main" id="{38B6B0E2-E4F3-CA4B-AD17-A96ADDDF48D2}"/>
              </a:ext>
            </a:extLst>
          </p:cNvPr>
          <p:cNvSpPr/>
          <p:nvPr/>
        </p:nvSpPr>
        <p:spPr bwMode="auto">
          <a:xfrm>
            <a:off x="1905000" y="24384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虚拟地址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5" name="Shape 60">
            <a:extLst>
              <a:ext uri="{FF2B5EF4-FFF2-40B4-BE49-F238E27FC236}">
                <a16:creationId xmlns:a16="http://schemas.microsoft.com/office/drawing/2014/main" id="{F1191131-CEB2-DD4A-AAB0-53E069384DFF}"/>
              </a:ext>
            </a:extLst>
          </p:cNvPr>
          <p:cNvCxnSpPr>
            <a:cxnSpLocks/>
            <a:stCxn id="64" idx="2"/>
          </p:cNvCxnSpPr>
          <p:nvPr/>
        </p:nvCxnSpPr>
        <p:spPr bwMode="auto">
          <a:xfrm rot="16200000" flipH="1">
            <a:off x="2817595" y="2568792"/>
            <a:ext cx="1439864" cy="166485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Rectangle 3">
            <a:extLst>
              <a:ext uri="{FF2B5EF4-FFF2-40B4-BE49-F238E27FC236}">
                <a16:creationId xmlns:a16="http://schemas.microsoft.com/office/drawing/2014/main" id="{3B658E6C-CAAF-4E40-85D9-168407A38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4676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Rectangle 4">
            <a:extLst>
              <a:ext uri="{FF2B5EF4-FFF2-40B4-BE49-F238E27FC236}">
                <a16:creationId xmlns:a16="http://schemas.microsoft.com/office/drawing/2014/main" id="{8B1EE9FC-33E4-0E47-8377-D6D074AA2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4905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Rectangle 5">
            <a:extLst>
              <a:ext uri="{FF2B5EF4-FFF2-40B4-BE49-F238E27FC236}">
                <a16:creationId xmlns:a16="http://schemas.microsoft.com/office/drawing/2014/main" id="{B6E5A089-4699-9243-99E1-4D1C04F81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4448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</a:p>
        </p:txBody>
      </p:sp>
      <p:sp>
        <p:nvSpPr>
          <p:cNvPr id="70" name="Rectangle 6">
            <a:extLst>
              <a:ext uri="{FF2B5EF4-FFF2-40B4-BE49-F238E27FC236}">
                <a16:creationId xmlns:a16="http://schemas.microsoft.com/office/drawing/2014/main" id="{E2A7FF64-7442-6049-9594-B63ABE398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</a:p>
        </p:txBody>
      </p:sp>
      <p:sp>
        <p:nvSpPr>
          <p:cNvPr id="71" name="Rectangle 7">
            <a:extLst>
              <a:ext uri="{FF2B5EF4-FFF2-40B4-BE49-F238E27FC236}">
                <a16:creationId xmlns:a16="http://schemas.microsoft.com/office/drawing/2014/main" id="{9370801E-CB56-434F-8615-938795EB5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3715C21B-D288-AC41-A91E-49A12C39C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Rectangle 9">
            <a:extLst>
              <a:ext uri="{FF2B5EF4-FFF2-40B4-BE49-F238E27FC236}">
                <a16:creationId xmlns:a16="http://schemas.microsoft.com/office/drawing/2014/main" id="{C3202F76-A3B4-3B48-B5D1-7F3EBE6C7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60BC4AE3-CE8B-F941-BFE8-9472AE9C8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42195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Text Box 11">
            <a:extLst>
              <a:ext uri="{FF2B5EF4-FFF2-40B4-BE49-F238E27FC236}">
                <a16:creationId xmlns:a16="http://schemas.microsoft.com/office/drawing/2014/main" id="{38A7D810-E559-2741-820F-390144055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423" y="5175250"/>
            <a:ext cx="1438512" cy="54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常驻内存的页表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(DRAM)</a:t>
            </a:r>
          </a:p>
        </p:txBody>
      </p:sp>
      <p:sp>
        <p:nvSpPr>
          <p:cNvPr id="76" name="Text Box 12">
            <a:extLst>
              <a:ext uri="{FF2B5EF4-FFF2-40B4-BE49-F238E27FC236}">
                <a16:creationId xmlns:a16="http://schemas.microsoft.com/office/drawing/2014/main" id="{F72573C3-855C-0847-9B00-79431D791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8409" y="2308225"/>
            <a:ext cx="1012113" cy="57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物理内存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(DRAM)</a:t>
            </a:r>
          </a:p>
        </p:txBody>
      </p:sp>
      <p:sp>
        <p:nvSpPr>
          <p:cNvPr id="77" name="Rectangle 13">
            <a:extLst>
              <a:ext uri="{FF2B5EF4-FFF2-40B4-BE49-F238E27FC236}">
                <a16:creationId xmlns:a16="http://schemas.microsoft.com/office/drawing/2014/main" id="{146D0465-E3ED-124D-B779-0FE80064B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616" y="340042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VP 7</a:t>
            </a:r>
            <a:endParaRPr lang="en-GB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Rectangle 14">
            <a:extLst>
              <a:ext uri="{FF2B5EF4-FFF2-40B4-BE49-F238E27FC236}">
                <a16:creationId xmlns:a16="http://schemas.microsoft.com/office/drawing/2014/main" id="{30650ACC-C39D-A043-B56B-D5EBBDF53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616" y="3609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lang="en-GB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9" name="Line 15">
            <a:extLst>
              <a:ext uri="{FF2B5EF4-FFF2-40B4-BE49-F238E27FC236}">
                <a16:creationId xmlns:a16="http://schemas.microsoft.com/office/drawing/2014/main" id="{C24584AC-9BD8-7444-8B39-43B58A3C0D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0253" y="4797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0" name="Line 16">
            <a:extLst>
              <a:ext uri="{FF2B5EF4-FFF2-40B4-BE49-F238E27FC236}">
                <a16:creationId xmlns:a16="http://schemas.microsoft.com/office/drawing/2014/main" id="{9997044E-732F-0346-AC12-01282F2AEA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0253" y="3427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1" name="Line 17">
            <a:extLst>
              <a:ext uri="{FF2B5EF4-FFF2-40B4-BE49-F238E27FC236}">
                <a16:creationId xmlns:a16="http://schemas.microsoft.com/office/drawing/2014/main" id="{90CA2F58-2EDB-754F-AF5E-82D9E96C95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5653" y="3198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Line 18">
            <a:extLst>
              <a:ext uri="{FF2B5EF4-FFF2-40B4-BE49-F238E27FC236}">
                <a16:creationId xmlns:a16="http://schemas.microsoft.com/office/drawing/2014/main" id="{89A93CE3-6FFB-EF42-B9E0-E0F1E075AE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74853" y="2970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Text Box 19">
            <a:extLst>
              <a:ext uri="{FF2B5EF4-FFF2-40B4-BE49-F238E27FC236}">
                <a16:creationId xmlns:a16="http://schemas.microsoft.com/office/drawing/2014/main" id="{5519B189-E0E1-B749-B461-BD7772465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0012" y="4359275"/>
            <a:ext cx="1008907" cy="57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虚拟内存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Disk</a:t>
            </a:r>
            <a:r>
              <a:rPr lang="en-GB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84" name="Rectangle 20">
            <a:extLst>
              <a:ext uri="{FF2B5EF4-FFF2-40B4-BE49-F238E27FC236}">
                <a16:creationId xmlns:a16="http://schemas.microsoft.com/office/drawing/2014/main" id="{90989FC4-2207-7E4C-854C-CCA5FA730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Rectangle 21">
            <a:extLst>
              <a:ext uri="{FF2B5EF4-FFF2-40B4-BE49-F238E27FC236}">
                <a16:creationId xmlns:a16="http://schemas.microsoft.com/office/drawing/2014/main" id="{61C45172-5EB9-5C45-8D69-AC5673419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4905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Rectangle 22">
            <a:extLst>
              <a:ext uri="{FF2B5EF4-FFF2-40B4-BE49-F238E27FC236}">
                <a16:creationId xmlns:a16="http://schemas.microsoft.com/office/drawing/2014/main" id="{7E07D58F-C757-2249-8E0C-48A0AD41D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Rectangle 23">
            <a:extLst>
              <a:ext uri="{FF2B5EF4-FFF2-40B4-BE49-F238E27FC236}">
                <a16:creationId xmlns:a16="http://schemas.microsoft.com/office/drawing/2014/main" id="{C8D8059C-4350-4449-AA65-633C33D98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Rectangle 24">
            <a:extLst>
              <a:ext uri="{FF2B5EF4-FFF2-40B4-BE49-F238E27FC236}">
                <a16:creationId xmlns:a16="http://schemas.microsoft.com/office/drawing/2014/main" id="{BBC34444-C66C-4841-94A7-C280A5291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Rectangle 25">
            <a:extLst>
              <a:ext uri="{FF2B5EF4-FFF2-40B4-BE49-F238E27FC236}">
                <a16:creationId xmlns:a16="http://schemas.microsoft.com/office/drawing/2014/main" id="{E5A240E2-87DA-7449-A990-DB8310460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Rectangle 26">
            <a:extLst>
              <a:ext uri="{FF2B5EF4-FFF2-40B4-BE49-F238E27FC236}">
                <a16:creationId xmlns:a16="http://schemas.microsoft.com/office/drawing/2014/main" id="{3B291E67-85CB-4E4B-81ED-DCF01E1F2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Rectangle 27">
            <a:extLst>
              <a:ext uri="{FF2B5EF4-FFF2-40B4-BE49-F238E27FC236}">
                <a16:creationId xmlns:a16="http://schemas.microsoft.com/office/drawing/2014/main" id="{2B617956-A0E5-1345-823E-1C277F069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" name="Text Box 28">
            <a:extLst>
              <a:ext uri="{FF2B5EF4-FFF2-40B4-BE49-F238E27FC236}">
                <a16:creationId xmlns:a16="http://schemas.microsoft.com/office/drawing/2014/main" id="{7138D1BD-E33A-6945-9AE4-3B9BF02CF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353" y="3000375"/>
            <a:ext cx="685800" cy="27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有效位</a:t>
            </a:r>
          </a:p>
        </p:txBody>
      </p:sp>
      <p:sp>
        <p:nvSpPr>
          <p:cNvPr id="93" name="Text Box 29">
            <a:extLst>
              <a:ext uri="{FF2B5EF4-FFF2-40B4-BE49-F238E27FC236}">
                <a16:creationId xmlns:a16="http://schemas.microsoft.com/office/drawing/2014/main" id="{D802FA2E-19C7-6F42-B0F0-0BCC525D9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202" y="3275013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94" name="Text Box 30">
            <a:extLst>
              <a:ext uri="{FF2B5EF4-FFF2-40B4-BE49-F238E27FC236}">
                <a16:creationId xmlns:a16="http://schemas.microsoft.com/office/drawing/2014/main" id="{2235C03F-4ABD-0949-B2FE-7A98D153E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995" y="3508375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95" name="Text Box 31">
            <a:extLst>
              <a:ext uri="{FF2B5EF4-FFF2-40B4-BE49-F238E27FC236}">
                <a16:creationId xmlns:a16="http://schemas.microsoft.com/office/drawing/2014/main" id="{A787DF86-E1E2-CA45-BF60-D3963BB6A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202" y="3973513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en-GB" altLang="zh-CN" sz="1400" dirty="0">
              <a:solidFill>
                <a:srgbClr val="0000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" name="Text Box 32">
            <a:extLst>
              <a:ext uri="{FF2B5EF4-FFF2-40B4-BE49-F238E27FC236}">
                <a16:creationId xmlns:a16="http://schemas.microsoft.com/office/drawing/2014/main" id="{0D0133F7-C105-2249-A7A6-93BB447A1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995" y="4181475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dirty="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97" name="Text Box 33">
            <a:extLst>
              <a:ext uri="{FF2B5EF4-FFF2-40B4-BE49-F238E27FC236}">
                <a16:creationId xmlns:a16="http://schemas.microsoft.com/office/drawing/2014/main" id="{2DA302BC-1E2D-8148-8838-E22268099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202" y="4419600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98" name="Text Box 34">
            <a:extLst>
              <a:ext uri="{FF2B5EF4-FFF2-40B4-BE49-F238E27FC236}">
                <a16:creationId xmlns:a16="http://schemas.microsoft.com/office/drawing/2014/main" id="{769670DA-E31A-9847-9422-9848222B1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995" y="4879975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99" name="Text Box 35">
            <a:extLst>
              <a:ext uri="{FF2B5EF4-FFF2-40B4-BE49-F238E27FC236}">
                <a16:creationId xmlns:a16="http://schemas.microsoft.com/office/drawing/2014/main" id="{35A9B13E-1E39-5B47-A291-5010E1A91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202" y="4646613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100" name="Text Box 36">
            <a:extLst>
              <a:ext uri="{FF2B5EF4-FFF2-40B4-BE49-F238E27FC236}">
                <a16:creationId xmlns:a16="http://schemas.microsoft.com/office/drawing/2014/main" id="{67C178EF-5CC6-4246-99E9-3062368AF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995" y="3740150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101" name="Text Box 37">
            <a:extLst>
              <a:ext uri="{FF2B5EF4-FFF2-40B4-BE49-F238E27FC236}">
                <a16:creationId xmlns:a16="http://schemas.microsoft.com/office/drawing/2014/main" id="{D5461DC9-39CA-CF46-9A76-142CFD0D6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300" y="2632459"/>
            <a:ext cx="1215695" cy="57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物理页号或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磁盘地址</a:t>
            </a:r>
          </a:p>
        </p:txBody>
      </p:sp>
      <p:sp>
        <p:nvSpPr>
          <p:cNvPr id="102" name="Text Box 38">
            <a:extLst>
              <a:ext uri="{FF2B5EF4-FFF2-40B4-BE49-F238E27FC236}">
                <a16:creationId xmlns:a16="http://schemas.microsoft.com/office/drawing/2014/main" id="{06EBA816-C049-1446-8465-B26FA9D54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17" y="3239670"/>
            <a:ext cx="717161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PTE 0</a:t>
            </a:r>
          </a:p>
        </p:txBody>
      </p:sp>
      <p:sp>
        <p:nvSpPr>
          <p:cNvPr id="103" name="Text Box 39">
            <a:extLst>
              <a:ext uri="{FF2B5EF4-FFF2-40B4-BE49-F238E27FC236}">
                <a16:creationId xmlns:a16="http://schemas.microsoft.com/office/drawing/2014/main" id="{2A3493DB-CE18-9E42-9DA2-F41BBB547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42" y="4852570"/>
            <a:ext cx="717161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PTE 7</a:t>
            </a:r>
          </a:p>
        </p:txBody>
      </p:sp>
      <p:sp>
        <p:nvSpPr>
          <p:cNvPr id="104" name="Text Box 40">
            <a:extLst>
              <a:ext uri="{FF2B5EF4-FFF2-40B4-BE49-F238E27FC236}">
                <a16:creationId xmlns:a16="http://schemas.microsoft.com/office/drawing/2014/main" id="{D01BFE6A-8C88-5444-8703-89DB1C1B6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814" y="2910263"/>
            <a:ext cx="6129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 0</a:t>
            </a:r>
          </a:p>
        </p:txBody>
      </p:sp>
      <p:sp>
        <p:nvSpPr>
          <p:cNvPr id="105" name="Rectangle 41">
            <a:extLst>
              <a:ext uri="{FF2B5EF4-FFF2-40B4-BE49-F238E27FC236}">
                <a16:creationId xmlns:a16="http://schemas.microsoft.com/office/drawing/2014/main" id="{AF1D7A29-AE30-A44E-8205-A7BCF7DC7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616" y="3175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2</a:t>
            </a:r>
          </a:p>
        </p:txBody>
      </p:sp>
      <p:sp>
        <p:nvSpPr>
          <p:cNvPr id="106" name="Rectangle 42">
            <a:extLst>
              <a:ext uri="{FF2B5EF4-FFF2-40B4-BE49-F238E27FC236}">
                <a16:creationId xmlns:a16="http://schemas.microsoft.com/office/drawing/2014/main" id="{BF005A15-1B02-984A-A475-FEB38F7E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616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1</a:t>
            </a:r>
          </a:p>
        </p:txBody>
      </p:sp>
      <p:sp>
        <p:nvSpPr>
          <p:cNvPr id="107" name="Oval 43">
            <a:extLst>
              <a:ext uri="{FF2B5EF4-FFF2-40B4-BE49-F238E27FC236}">
                <a16:creationId xmlns:a16="http://schemas.microsoft.com/office/drawing/2014/main" id="{D5BACA6B-7FC7-F34D-8F7E-86DEB26CA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5003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8" name="Oval 44">
            <a:extLst>
              <a:ext uri="{FF2B5EF4-FFF2-40B4-BE49-F238E27FC236}">
                <a16:creationId xmlns:a16="http://schemas.microsoft.com/office/drawing/2014/main" id="{5CC40380-95FB-7D4E-B295-63AB9E3F0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9" name="Oval 45">
            <a:extLst>
              <a:ext uri="{FF2B5EF4-FFF2-40B4-BE49-F238E27FC236}">
                <a16:creationId xmlns:a16="http://schemas.microsoft.com/office/drawing/2014/main" id="{164A314A-D454-B842-B993-7D9967D80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3867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Oval 46">
            <a:extLst>
              <a:ext uri="{FF2B5EF4-FFF2-40B4-BE49-F238E27FC236}">
                <a16:creationId xmlns:a16="http://schemas.microsoft.com/office/drawing/2014/main" id="{375E7D44-4CD4-A145-9576-F16B7FB9F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1" name="Text Box 47">
            <a:extLst>
              <a:ext uri="{FF2B5EF4-FFF2-40B4-BE49-F238E27FC236}">
                <a16:creationId xmlns:a16="http://schemas.microsoft.com/office/drawing/2014/main" id="{C465463E-E7E6-064D-A516-2A0EE81A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514" y="3570663"/>
            <a:ext cx="6129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 3</a:t>
            </a:r>
          </a:p>
        </p:txBody>
      </p:sp>
      <p:sp>
        <p:nvSpPr>
          <p:cNvPr id="112" name="Rectangle 48">
            <a:extLst>
              <a:ext uri="{FF2B5EF4-FFF2-40B4-BE49-F238E27FC236}">
                <a16:creationId xmlns:a16="http://schemas.microsoft.com/office/drawing/2014/main" id="{212D89F6-468D-9849-AEBA-3AF82CDDE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4987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1</a:t>
            </a:r>
          </a:p>
        </p:txBody>
      </p:sp>
      <p:sp>
        <p:nvSpPr>
          <p:cNvPr id="113" name="Rectangle 49">
            <a:extLst>
              <a:ext uri="{FF2B5EF4-FFF2-40B4-BE49-F238E27FC236}">
                <a16:creationId xmlns:a16="http://schemas.microsoft.com/office/drawing/2014/main" id="{8D29ED86-1CC3-FF41-A6AB-3D8B874F7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529907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2</a:t>
            </a:r>
          </a:p>
        </p:txBody>
      </p:sp>
      <p:sp>
        <p:nvSpPr>
          <p:cNvPr id="114" name="Rectangle 50">
            <a:extLst>
              <a:ext uri="{FF2B5EF4-FFF2-40B4-BE49-F238E27FC236}">
                <a16:creationId xmlns:a16="http://schemas.microsoft.com/office/drawing/2014/main" id="{F68B9066-AC2E-1D4F-8766-F7F49DE4C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5919788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4</a:t>
            </a:r>
          </a:p>
        </p:txBody>
      </p:sp>
      <p:sp>
        <p:nvSpPr>
          <p:cNvPr id="115" name="Rectangle 51">
            <a:extLst>
              <a:ext uri="{FF2B5EF4-FFF2-40B4-BE49-F238E27FC236}">
                <a16:creationId xmlns:a16="http://schemas.microsoft.com/office/drawing/2014/main" id="{407422CF-76C2-EC42-A1F4-944D31049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622935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6</a:t>
            </a:r>
          </a:p>
        </p:txBody>
      </p:sp>
      <p:sp>
        <p:nvSpPr>
          <p:cNvPr id="116" name="Rectangle 52">
            <a:extLst>
              <a:ext uri="{FF2B5EF4-FFF2-40B4-BE49-F238E27FC236}">
                <a16:creationId xmlns:a16="http://schemas.microsoft.com/office/drawing/2014/main" id="{C78EFEF1-5354-BC48-8AD3-CE87391CE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6540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7</a:t>
            </a:r>
          </a:p>
        </p:txBody>
      </p:sp>
      <p:sp>
        <p:nvSpPr>
          <p:cNvPr id="117" name="Oval 53">
            <a:extLst>
              <a:ext uri="{FF2B5EF4-FFF2-40B4-BE49-F238E27FC236}">
                <a16:creationId xmlns:a16="http://schemas.microsoft.com/office/drawing/2014/main" id="{5A867991-4079-C443-BD24-572691B7A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40767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8" name="Line 54">
            <a:extLst>
              <a:ext uri="{FF2B5EF4-FFF2-40B4-BE49-F238E27FC236}">
                <a16:creationId xmlns:a16="http://schemas.microsoft.com/office/drawing/2014/main" id="{777C7566-B3E2-B94E-BA9A-C5C00E8BC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0253" y="4340224"/>
            <a:ext cx="2519363" cy="1579564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9" name="Oval 55">
            <a:extLst>
              <a:ext uri="{FF2B5EF4-FFF2-40B4-BE49-F238E27FC236}">
                <a16:creationId xmlns:a16="http://schemas.microsoft.com/office/drawing/2014/main" id="{E5A7E917-CDB9-0E4C-8E66-7EA441D95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4286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0" name="Line 56">
            <a:extLst>
              <a:ext uri="{FF2B5EF4-FFF2-40B4-BE49-F238E27FC236}">
                <a16:creationId xmlns:a16="http://schemas.microsoft.com/office/drawing/2014/main" id="{71FB95FD-63A5-F64C-9E05-F7EAD1B4D2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0253" y="3643313"/>
            <a:ext cx="2527300" cy="493712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Rectangle 57">
            <a:extLst>
              <a:ext uri="{FF2B5EF4-FFF2-40B4-BE49-F238E27FC236}">
                <a16:creationId xmlns:a16="http://schemas.microsoft.com/office/drawing/2014/main" id="{585C9FE7-5F3B-A34C-AEB6-4C15D76D4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5608638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3</a:t>
            </a:r>
          </a:p>
        </p:txBody>
      </p:sp>
      <p:sp>
        <p:nvSpPr>
          <p:cNvPr id="124" name="TextBox 60">
            <a:extLst>
              <a:ext uri="{FF2B5EF4-FFF2-40B4-BE49-F238E27FC236}">
                <a16:creationId xmlns:a16="http://schemas.microsoft.com/office/drawing/2014/main" id="{117A137F-5D0F-6142-BEB2-1E942B225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03" y="6182114"/>
            <a:ext cx="75866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</a:t>
            </a:r>
            <a:r>
              <a:rPr lang="en-US" altLang="zh-CN" sz="1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VP4</a:t>
            </a:r>
            <a:r>
              <a:rPr lang="zh-CN" altLang="en-US" sz="1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曾有修改，在换出时写入磁盘</a:t>
            </a:r>
          </a:p>
        </p:txBody>
      </p:sp>
      <p:sp>
        <p:nvSpPr>
          <p:cNvPr id="125" name="圆角矩形 121">
            <a:extLst>
              <a:ext uri="{FF2B5EF4-FFF2-40B4-BE49-F238E27FC236}">
                <a16:creationId xmlns:a16="http://schemas.microsoft.com/office/drawing/2014/main" id="{FFAAF5B3-0435-4C73-B702-210612AD60F3}"/>
              </a:ext>
            </a:extLst>
          </p:cNvPr>
          <p:cNvSpPr/>
          <p:nvPr/>
        </p:nvSpPr>
        <p:spPr bwMode="auto">
          <a:xfrm>
            <a:off x="-182651" y="316050"/>
            <a:ext cx="415441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26" name="标题 1">
            <a:extLst>
              <a:ext uri="{FF2B5EF4-FFF2-40B4-BE49-F238E27FC236}">
                <a16:creationId xmlns:a16="http://schemas.microsoft.com/office/drawing/2014/main" id="{8E1FD660-6D34-48C4-A692-E8508E53E457}"/>
              </a:ext>
            </a:extLst>
          </p:cNvPr>
          <p:cNvSpPr txBox="1">
            <a:spLocks/>
          </p:cNvSpPr>
          <p:nvPr/>
        </p:nvSpPr>
        <p:spPr bwMode="auto">
          <a:xfrm>
            <a:off x="335827" y="319412"/>
            <a:ext cx="3563929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缺页可能会产生磁盘写入</a:t>
            </a:r>
          </a:p>
        </p:txBody>
      </p:sp>
      <p:sp>
        <p:nvSpPr>
          <p:cNvPr id="127" name="灯片编号占位符 15">
            <a:extLst>
              <a:ext uri="{FF2B5EF4-FFF2-40B4-BE49-F238E27FC236}">
                <a16:creationId xmlns:a16="http://schemas.microsoft.com/office/drawing/2014/main" id="{7551576D-8337-4375-AEF7-622AB52D1C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73117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>
            <a:extLst>
              <a:ext uri="{FF2B5EF4-FFF2-40B4-BE49-F238E27FC236}">
                <a16:creationId xmlns:a16="http://schemas.microsoft.com/office/drawing/2014/main" id="{F9341A21-30A5-6248-A680-3F547C1392E9}"/>
              </a:ext>
            </a:extLst>
          </p:cNvPr>
          <p:cNvSpPr txBox="1"/>
          <p:nvPr/>
        </p:nvSpPr>
        <p:spPr>
          <a:xfrm>
            <a:off x="479609" y="895850"/>
            <a:ext cx="1123278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例如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分配</a:t>
            </a:r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（之前）</a:t>
            </a:r>
            <a:endParaRPr lang="en-US" altLang="zh-CN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Rectangle 3">
            <a:extLst>
              <a:ext uri="{FF2B5EF4-FFF2-40B4-BE49-F238E27FC236}">
                <a16:creationId xmlns:a16="http://schemas.microsoft.com/office/drawing/2014/main" id="{3B658E6C-CAAF-4E40-85D9-168407A38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4676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Rectangle 4">
            <a:extLst>
              <a:ext uri="{FF2B5EF4-FFF2-40B4-BE49-F238E27FC236}">
                <a16:creationId xmlns:a16="http://schemas.microsoft.com/office/drawing/2014/main" id="{8B1EE9FC-33E4-0E47-8377-D6D074AA2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4905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Rectangle 5">
            <a:extLst>
              <a:ext uri="{FF2B5EF4-FFF2-40B4-BE49-F238E27FC236}">
                <a16:creationId xmlns:a16="http://schemas.microsoft.com/office/drawing/2014/main" id="{B6E5A089-4699-9243-99E1-4D1C04F81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4448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</a:p>
        </p:txBody>
      </p:sp>
      <p:sp>
        <p:nvSpPr>
          <p:cNvPr id="70" name="Rectangle 6">
            <a:extLst>
              <a:ext uri="{FF2B5EF4-FFF2-40B4-BE49-F238E27FC236}">
                <a16:creationId xmlns:a16="http://schemas.microsoft.com/office/drawing/2014/main" id="{E2A7FF64-7442-6049-9594-B63ABE398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</a:p>
        </p:txBody>
      </p:sp>
      <p:sp>
        <p:nvSpPr>
          <p:cNvPr id="71" name="Rectangle 7">
            <a:extLst>
              <a:ext uri="{FF2B5EF4-FFF2-40B4-BE49-F238E27FC236}">
                <a16:creationId xmlns:a16="http://schemas.microsoft.com/office/drawing/2014/main" id="{9370801E-CB56-434F-8615-938795EB5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3715C21B-D288-AC41-A91E-49A12C39C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Rectangle 9">
            <a:extLst>
              <a:ext uri="{FF2B5EF4-FFF2-40B4-BE49-F238E27FC236}">
                <a16:creationId xmlns:a16="http://schemas.microsoft.com/office/drawing/2014/main" id="{C3202F76-A3B4-3B48-B5D1-7F3EBE6C7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60BC4AE3-CE8B-F941-BFE8-9472AE9C8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753" y="42195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Text Box 11">
            <a:extLst>
              <a:ext uri="{FF2B5EF4-FFF2-40B4-BE49-F238E27FC236}">
                <a16:creationId xmlns:a16="http://schemas.microsoft.com/office/drawing/2014/main" id="{38A7D810-E559-2741-820F-390144055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423" y="5175250"/>
            <a:ext cx="1438512" cy="54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4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常驻内存的页表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(DRAM)</a:t>
            </a:r>
          </a:p>
        </p:txBody>
      </p:sp>
      <p:sp>
        <p:nvSpPr>
          <p:cNvPr id="76" name="Text Box 12">
            <a:extLst>
              <a:ext uri="{FF2B5EF4-FFF2-40B4-BE49-F238E27FC236}">
                <a16:creationId xmlns:a16="http://schemas.microsoft.com/office/drawing/2014/main" id="{F72573C3-855C-0847-9B00-79431D791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8409" y="2308225"/>
            <a:ext cx="1012113" cy="57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物理内存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(DRAM)</a:t>
            </a:r>
          </a:p>
        </p:txBody>
      </p:sp>
      <p:sp>
        <p:nvSpPr>
          <p:cNvPr id="77" name="Rectangle 13">
            <a:extLst>
              <a:ext uri="{FF2B5EF4-FFF2-40B4-BE49-F238E27FC236}">
                <a16:creationId xmlns:a16="http://schemas.microsoft.com/office/drawing/2014/main" id="{146D0465-E3ED-124D-B779-0FE80064B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616" y="340042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VP 7</a:t>
            </a:r>
            <a:endParaRPr lang="en-GB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Rectangle 14">
            <a:extLst>
              <a:ext uri="{FF2B5EF4-FFF2-40B4-BE49-F238E27FC236}">
                <a16:creationId xmlns:a16="http://schemas.microsoft.com/office/drawing/2014/main" id="{30650ACC-C39D-A043-B56B-D5EBBDF53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616" y="3609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lang="en-GB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9" name="Line 15">
            <a:extLst>
              <a:ext uri="{FF2B5EF4-FFF2-40B4-BE49-F238E27FC236}">
                <a16:creationId xmlns:a16="http://schemas.microsoft.com/office/drawing/2014/main" id="{C24584AC-9BD8-7444-8B39-43B58A3C0D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0253" y="4797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0" name="Line 16">
            <a:extLst>
              <a:ext uri="{FF2B5EF4-FFF2-40B4-BE49-F238E27FC236}">
                <a16:creationId xmlns:a16="http://schemas.microsoft.com/office/drawing/2014/main" id="{9997044E-732F-0346-AC12-01282F2AEA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0253" y="3427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1" name="Line 17">
            <a:extLst>
              <a:ext uri="{FF2B5EF4-FFF2-40B4-BE49-F238E27FC236}">
                <a16:creationId xmlns:a16="http://schemas.microsoft.com/office/drawing/2014/main" id="{90CA2F58-2EDB-754F-AF5E-82D9E96C95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5653" y="3198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Line 18">
            <a:extLst>
              <a:ext uri="{FF2B5EF4-FFF2-40B4-BE49-F238E27FC236}">
                <a16:creationId xmlns:a16="http://schemas.microsoft.com/office/drawing/2014/main" id="{89A93CE3-6FFB-EF42-B9E0-E0F1E075AE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74853" y="2970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Text Box 19">
            <a:extLst>
              <a:ext uri="{FF2B5EF4-FFF2-40B4-BE49-F238E27FC236}">
                <a16:creationId xmlns:a16="http://schemas.microsoft.com/office/drawing/2014/main" id="{5519B189-E0E1-B749-B461-BD7772465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0012" y="4359275"/>
            <a:ext cx="1008907" cy="57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虚拟内存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Disk</a:t>
            </a:r>
            <a:r>
              <a:rPr lang="en-GB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84" name="Rectangle 20">
            <a:extLst>
              <a:ext uri="{FF2B5EF4-FFF2-40B4-BE49-F238E27FC236}">
                <a16:creationId xmlns:a16="http://schemas.microsoft.com/office/drawing/2014/main" id="{90989FC4-2207-7E4C-854C-CCA5FA730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Rectangle 21">
            <a:extLst>
              <a:ext uri="{FF2B5EF4-FFF2-40B4-BE49-F238E27FC236}">
                <a16:creationId xmlns:a16="http://schemas.microsoft.com/office/drawing/2014/main" id="{61C45172-5EB9-5C45-8D69-AC5673419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4905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Rectangle 22">
            <a:extLst>
              <a:ext uri="{FF2B5EF4-FFF2-40B4-BE49-F238E27FC236}">
                <a16:creationId xmlns:a16="http://schemas.microsoft.com/office/drawing/2014/main" id="{7E07D58F-C757-2249-8E0C-48A0AD41D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Rectangle 23">
            <a:extLst>
              <a:ext uri="{FF2B5EF4-FFF2-40B4-BE49-F238E27FC236}">
                <a16:creationId xmlns:a16="http://schemas.microsoft.com/office/drawing/2014/main" id="{C8D8059C-4350-4449-AA65-633C33D98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Rectangle 24">
            <a:extLst>
              <a:ext uri="{FF2B5EF4-FFF2-40B4-BE49-F238E27FC236}">
                <a16:creationId xmlns:a16="http://schemas.microsoft.com/office/drawing/2014/main" id="{BBC34444-C66C-4841-94A7-C280A5291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Rectangle 25">
            <a:extLst>
              <a:ext uri="{FF2B5EF4-FFF2-40B4-BE49-F238E27FC236}">
                <a16:creationId xmlns:a16="http://schemas.microsoft.com/office/drawing/2014/main" id="{E5A240E2-87DA-7449-A990-DB8310460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Rectangle 26">
            <a:extLst>
              <a:ext uri="{FF2B5EF4-FFF2-40B4-BE49-F238E27FC236}">
                <a16:creationId xmlns:a16="http://schemas.microsoft.com/office/drawing/2014/main" id="{3B291E67-85CB-4E4B-81ED-DCF01E1F2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Rectangle 27">
            <a:extLst>
              <a:ext uri="{FF2B5EF4-FFF2-40B4-BE49-F238E27FC236}">
                <a16:creationId xmlns:a16="http://schemas.microsoft.com/office/drawing/2014/main" id="{2B617956-A0E5-1345-823E-1C277F069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3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" name="Text Box 28">
            <a:extLst>
              <a:ext uri="{FF2B5EF4-FFF2-40B4-BE49-F238E27FC236}">
                <a16:creationId xmlns:a16="http://schemas.microsoft.com/office/drawing/2014/main" id="{7138D1BD-E33A-6945-9AE4-3B9BF02CF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353" y="3000375"/>
            <a:ext cx="685800" cy="27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有效位</a:t>
            </a:r>
          </a:p>
        </p:txBody>
      </p:sp>
      <p:sp>
        <p:nvSpPr>
          <p:cNvPr id="93" name="Text Box 29">
            <a:extLst>
              <a:ext uri="{FF2B5EF4-FFF2-40B4-BE49-F238E27FC236}">
                <a16:creationId xmlns:a16="http://schemas.microsoft.com/office/drawing/2014/main" id="{D802FA2E-19C7-6F42-B0F0-0BCC525D9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202" y="3275013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94" name="Text Box 30">
            <a:extLst>
              <a:ext uri="{FF2B5EF4-FFF2-40B4-BE49-F238E27FC236}">
                <a16:creationId xmlns:a16="http://schemas.microsoft.com/office/drawing/2014/main" id="{2235C03F-4ABD-0949-B2FE-7A98D153E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995" y="3508375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95" name="Text Box 31">
            <a:extLst>
              <a:ext uri="{FF2B5EF4-FFF2-40B4-BE49-F238E27FC236}">
                <a16:creationId xmlns:a16="http://schemas.microsoft.com/office/drawing/2014/main" id="{A787DF86-E1E2-CA45-BF60-D3963BB6A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202" y="3973513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en-GB" altLang="zh-CN" sz="1400" dirty="0">
              <a:solidFill>
                <a:srgbClr val="0000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" name="Text Box 32">
            <a:extLst>
              <a:ext uri="{FF2B5EF4-FFF2-40B4-BE49-F238E27FC236}">
                <a16:creationId xmlns:a16="http://schemas.microsoft.com/office/drawing/2014/main" id="{0D0133F7-C105-2249-A7A6-93BB447A1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995" y="4181475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dirty="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97" name="Text Box 33">
            <a:extLst>
              <a:ext uri="{FF2B5EF4-FFF2-40B4-BE49-F238E27FC236}">
                <a16:creationId xmlns:a16="http://schemas.microsoft.com/office/drawing/2014/main" id="{2DA302BC-1E2D-8148-8838-E22268099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202" y="4419600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98" name="Text Box 34">
            <a:extLst>
              <a:ext uri="{FF2B5EF4-FFF2-40B4-BE49-F238E27FC236}">
                <a16:creationId xmlns:a16="http://schemas.microsoft.com/office/drawing/2014/main" id="{769670DA-E31A-9847-9422-9848222B1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995" y="4879975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99" name="Text Box 35">
            <a:extLst>
              <a:ext uri="{FF2B5EF4-FFF2-40B4-BE49-F238E27FC236}">
                <a16:creationId xmlns:a16="http://schemas.microsoft.com/office/drawing/2014/main" id="{35A9B13E-1E39-5B47-A291-5010E1A91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202" y="4646613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dirty="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100" name="Text Box 36">
            <a:extLst>
              <a:ext uri="{FF2B5EF4-FFF2-40B4-BE49-F238E27FC236}">
                <a16:creationId xmlns:a16="http://schemas.microsoft.com/office/drawing/2014/main" id="{67C178EF-5CC6-4246-99E9-3062368AF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995" y="3740150"/>
            <a:ext cx="292366" cy="3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</p:txBody>
      </p:sp>
      <p:sp>
        <p:nvSpPr>
          <p:cNvPr id="101" name="Text Box 37">
            <a:extLst>
              <a:ext uri="{FF2B5EF4-FFF2-40B4-BE49-F238E27FC236}">
                <a16:creationId xmlns:a16="http://schemas.microsoft.com/office/drawing/2014/main" id="{D5461DC9-39CA-CF46-9A76-142CFD0D6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300" y="2632459"/>
            <a:ext cx="1215695" cy="57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物理页号或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磁盘地址</a:t>
            </a:r>
          </a:p>
        </p:txBody>
      </p:sp>
      <p:sp>
        <p:nvSpPr>
          <p:cNvPr id="102" name="Text Box 38">
            <a:extLst>
              <a:ext uri="{FF2B5EF4-FFF2-40B4-BE49-F238E27FC236}">
                <a16:creationId xmlns:a16="http://schemas.microsoft.com/office/drawing/2014/main" id="{06EBA816-C049-1446-8465-B26FA9D54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17" y="3239670"/>
            <a:ext cx="717161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PTE 0</a:t>
            </a:r>
          </a:p>
        </p:txBody>
      </p:sp>
      <p:sp>
        <p:nvSpPr>
          <p:cNvPr id="103" name="Text Box 39">
            <a:extLst>
              <a:ext uri="{FF2B5EF4-FFF2-40B4-BE49-F238E27FC236}">
                <a16:creationId xmlns:a16="http://schemas.microsoft.com/office/drawing/2014/main" id="{2A3493DB-CE18-9E42-9DA2-F41BBB547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42" y="4852570"/>
            <a:ext cx="717161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PTE 7</a:t>
            </a:r>
          </a:p>
        </p:txBody>
      </p:sp>
      <p:sp>
        <p:nvSpPr>
          <p:cNvPr id="104" name="Text Box 40">
            <a:extLst>
              <a:ext uri="{FF2B5EF4-FFF2-40B4-BE49-F238E27FC236}">
                <a16:creationId xmlns:a16="http://schemas.microsoft.com/office/drawing/2014/main" id="{D01BFE6A-8C88-5444-8703-89DB1C1B6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814" y="2910263"/>
            <a:ext cx="6129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 0</a:t>
            </a:r>
          </a:p>
        </p:txBody>
      </p:sp>
      <p:sp>
        <p:nvSpPr>
          <p:cNvPr id="105" name="Rectangle 41">
            <a:extLst>
              <a:ext uri="{FF2B5EF4-FFF2-40B4-BE49-F238E27FC236}">
                <a16:creationId xmlns:a16="http://schemas.microsoft.com/office/drawing/2014/main" id="{AF1D7A29-AE30-A44E-8205-A7BCF7DC7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616" y="3175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2</a:t>
            </a:r>
          </a:p>
        </p:txBody>
      </p:sp>
      <p:sp>
        <p:nvSpPr>
          <p:cNvPr id="106" name="Rectangle 42">
            <a:extLst>
              <a:ext uri="{FF2B5EF4-FFF2-40B4-BE49-F238E27FC236}">
                <a16:creationId xmlns:a16="http://schemas.microsoft.com/office/drawing/2014/main" id="{BF005A15-1B02-984A-A475-FEB38F7E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616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VP 1</a:t>
            </a:r>
          </a:p>
        </p:txBody>
      </p:sp>
      <p:sp>
        <p:nvSpPr>
          <p:cNvPr id="107" name="Oval 43">
            <a:extLst>
              <a:ext uri="{FF2B5EF4-FFF2-40B4-BE49-F238E27FC236}">
                <a16:creationId xmlns:a16="http://schemas.microsoft.com/office/drawing/2014/main" id="{D5BACA6B-7FC7-F34D-8F7E-86DEB26CA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5003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8" name="Oval 44">
            <a:extLst>
              <a:ext uri="{FF2B5EF4-FFF2-40B4-BE49-F238E27FC236}">
                <a16:creationId xmlns:a16="http://schemas.microsoft.com/office/drawing/2014/main" id="{5CC40380-95FB-7D4E-B295-63AB9E3F0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9" name="Oval 45">
            <a:extLst>
              <a:ext uri="{FF2B5EF4-FFF2-40B4-BE49-F238E27FC236}">
                <a16:creationId xmlns:a16="http://schemas.microsoft.com/office/drawing/2014/main" id="{164A314A-D454-B842-B993-7D9967D80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3867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Oval 46">
            <a:extLst>
              <a:ext uri="{FF2B5EF4-FFF2-40B4-BE49-F238E27FC236}">
                <a16:creationId xmlns:a16="http://schemas.microsoft.com/office/drawing/2014/main" id="{375E7D44-4CD4-A145-9576-F16B7FB9F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1" name="Text Box 47">
            <a:extLst>
              <a:ext uri="{FF2B5EF4-FFF2-40B4-BE49-F238E27FC236}">
                <a16:creationId xmlns:a16="http://schemas.microsoft.com/office/drawing/2014/main" id="{C465463E-E7E6-064D-A516-2A0EE81A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514" y="3570663"/>
            <a:ext cx="6129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 3</a:t>
            </a:r>
          </a:p>
        </p:txBody>
      </p:sp>
      <p:sp>
        <p:nvSpPr>
          <p:cNvPr id="112" name="Rectangle 48">
            <a:extLst>
              <a:ext uri="{FF2B5EF4-FFF2-40B4-BE49-F238E27FC236}">
                <a16:creationId xmlns:a16="http://schemas.microsoft.com/office/drawing/2014/main" id="{212D89F6-468D-9849-AEBA-3AF82CDDE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4987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1</a:t>
            </a:r>
          </a:p>
        </p:txBody>
      </p:sp>
      <p:sp>
        <p:nvSpPr>
          <p:cNvPr id="113" name="Rectangle 49">
            <a:extLst>
              <a:ext uri="{FF2B5EF4-FFF2-40B4-BE49-F238E27FC236}">
                <a16:creationId xmlns:a16="http://schemas.microsoft.com/office/drawing/2014/main" id="{8D29ED86-1CC3-FF41-A6AB-3D8B874F7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529907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2</a:t>
            </a:r>
          </a:p>
        </p:txBody>
      </p:sp>
      <p:sp>
        <p:nvSpPr>
          <p:cNvPr id="114" name="Rectangle 50">
            <a:extLst>
              <a:ext uri="{FF2B5EF4-FFF2-40B4-BE49-F238E27FC236}">
                <a16:creationId xmlns:a16="http://schemas.microsoft.com/office/drawing/2014/main" id="{F68B9066-AC2E-1D4F-8766-F7F49DE4C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5919788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4</a:t>
            </a:r>
          </a:p>
        </p:txBody>
      </p:sp>
      <p:sp>
        <p:nvSpPr>
          <p:cNvPr id="115" name="Rectangle 51">
            <a:extLst>
              <a:ext uri="{FF2B5EF4-FFF2-40B4-BE49-F238E27FC236}">
                <a16:creationId xmlns:a16="http://schemas.microsoft.com/office/drawing/2014/main" id="{407422CF-76C2-EC42-A1F4-944D31049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622935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6</a:t>
            </a:r>
          </a:p>
        </p:txBody>
      </p:sp>
      <p:sp>
        <p:nvSpPr>
          <p:cNvPr id="116" name="Rectangle 52">
            <a:extLst>
              <a:ext uri="{FF2B5EF4-FFF2-40B4-BE49-F238E27FC236}">
                <a16:creationId xmlns:a16="http://schemas.microsoft.com/office/drawing/2014/main" id="{C78EFEF1-5354-BC48-8AD3-CE87391CE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6540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7</a:t>
            </a:r>
          </a:p>
        </p:txBody>
      </p:sp>
      <p:sp>
        <p:nvSpPr>
          <p:cNvPr id="117" name="Oval 53">
            <a:extLst>
              <a:ext uri="{FF2B5EF4-FFF2-40B4-BE49-F238E27FC236}">
                <a16:creationId xmlns:a16="http://schemas.microsoft.com/office/drawing/2014/main" id="{5A867991-4079-C443-BD24-572691B7A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40767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8" name="Line 54">
            <a:extLst>
              <a:ext uri="{FF2B5EF4-FFF2-40B4-BE49-F238E27FC236}">
                <a16:creationId xmlns:a16="http://schemas.microsoft.com/office/drawing/2014/main" id="{777C7566-B3E2-B94E-BA9A-C5C00E8BC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0253" y="4340224"/>
            <a:ext cx="2519363" cy="1579564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9" name="Oval 55">
            <a:extLst>
              <a:ext uri="{FF2B5EF4-FFF2-40B4-BE49-F238E27FC236}">
                <a16:creationId xmlns:a16="http://schemas.microsoft.com/office/drawing/2014/main" id="{E5A7E917-CDB9-0E4C-8E66-7EA441D95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453" y="4286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0" name="Line 56">
            <a:extLst>
              <a:ext uri="{FF2B5EF4-FFF2-40B4-BE49-F238E27FC236}">
                <a16:creationId xmlns:a16="http://schemas.microsoft.com/office/drawing/2014/main" id="{71FB95FD-63A5-F64C-9E05-F7EAD1B4D2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0253" y="3643313"/>
            <a:ext cx="2527300" cy="493712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Rectangle 57">
            <a:extLst>
              <a:ext uri="{FF2B5EF4-FFF2-40B4-BE49-F238E27FC236}">
                <a16:creationId xmlns:a16="http://schemas.microsoft.com/office/drawing/2014/main" id="{585C9FE7-5F3B-A34C-AEB6-4C15D76D4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553" y="5608638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2" charset="2"/>
              <a:buChar char="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 3</a:t>
            </a:r>
          </a:p>
        </p:txBody>
      </p:sp>
      <p:sp>
        <p:nvSpPr>
          <p:cNvPr id="122" name="圆角矩形 121">
            <a:extLst>
              <a:ext uri="{FF2B5EF4-FFF2-40B4-BE49-F238E27FC236}">
                <a16:creationId xmlns:a16="http://schemas.microsoft.com/office/drawing/2014/main" id="{4754285D-A0C5-6441-8E87-9F6258320C3F}"/>
              </a:ext>
            </a:extLst>
          </p:cNvPr>
          <p:cNvSpPr/>
          <p:nvPr/>
        </p:nvSpPr>
        <p:spPr bwMode="auto">
          <a:xfrm>
            <a:off x="-182651" y="316050"/>
            <a:ext cx="645760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23" name="标题 1">
            <a:extLst>
              <a:ext uri="{FF2B5EF4-FFF2-40B4-BE49-F238E27FC236}">
                <a16:creationId xmlns:a16="http://schemas.microsoft.com/office/drawing/2014/main" id="{65E22981-301F-6A44-9B06-78F07F0B5DE7}"/>
              </a:ext>
            </a:extLst>
          </p:cNvPr>
          <p:cNvSpPr txBox="1">
            <a:spLocks/>
          </p:cNvSpPr>
          <p:nvPr/>
        </p:nvSpPr>
        <p:spPr bwMode="auto">
          <a:xfrm>
            <a:off x="335827" y="319412"/>
            <a:ext cx="56841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无法分配物理内存时，优先分配磁盘页面</a:t>
            </a:r>
          </a:p>
        </p:txBody>
      </p:sp>
      <p:sp>
        <p:nvSpPr>
          <p:cNvPr id="61" name="灯片编号占位符 15">
            <a:extLst>
              <a:ext uri="{FF2B5EF4-FFF2-40B4-BE49-F238E27FC236}">
                <a16:creationId xmlns:a16="http://schemas.microsoft.com/office/drawing/2014/main" id="{06412932-C1D4-4A22-A78E-77B128E089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067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  <a:txDef>
      <a:spPr>
        <a:noFill/>
        <a:ln w="25400" cap="flat" cmpd="sng" algn="ctr">
          <a:noFill/>
          <a:prstDash val="solid"/>
        </a:ln>
        <a:effectLst/>
      </a:spPr>
      <a:bodyPr wrap="square">
        <a:spAutoFit/>
      </a:bodyPr>
      <a:lstStyle>
        <a:defPPr algn="l">
          <a:defRPr kumimoji="0" sz="1800" b="0" i="0" u="none" strike="noStrike" kern="1200" cap="none" spc="10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Times New Roman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68814</TotalTime>
  <Words>2483</Words>
  <Application>Microsoft Office PowerPoint</Application>
  <PresentationFormat>宽屏</PresentationFormat>
  <Paragraphs>808</Paragraphs>
  <Slides>27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黑体</vt:lpstr>
      <vt:lpstr>微软雅黑</vt:lpstr>
      <vt:lpstr>微软雅黑</vt:lpstr>
      <vt:lpstr>Arial</vt:lpstr>
      <vt:lpstr>Arial Black</vt:lpstr>
      <vt:lpstr>Arial Narrow</vt:lpstr>
      <vt:lpstr>Calibri</vt:lpstr>
      <vt:lpstr>Courier New</vt:lpstr>
      <vt:lpstr>Times New Roman</vt:lpstr>
      <vt:lpstr>Wingdings</vt:lpstr>
      <vt:lpstr>Wingdings 2</vt:lpstr>
      <vt:lpstr>默认设计模板</vt:lpstr>
      <vt:lpstr>计算机原理与系统 24 内存VIII 虚拟内存概念深化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clc</dc:creator>
  <cp:lastModifiedBy>FAN Jingtao</cp:lastModifiedBy>
  <cp:revision>3473</cp:revision>
  <cp:lastPrinted>2019-07-03T00:25:39Z</cp:lastPrinted>
  <dcterms:modified xsi:type="dcterms:W3CDTF">2022-05-16T06:31:57Z</dcterms:modified>
</cp:coreProperties>
</file>