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707" r:id="rId2"/>
    <p:sldId id="1068" r:id="rId3"/>
    <p:sldId id="304" r:id="rId4"/>
    <p:sldId id="1097" r:id="rId5"/>
    <p:sldId id="1096" r:id="rId6"/>
    <p:sldId id="1099" r:id="rId7"/>
    <p:sldId id="1146" r:id="rId8"/>
    <p:sldId id="1098" r:id="rId9"/>
    <p:sldId id="1101" r:id="rId10"/>
    <p:sldId id="266" r:id="rId11"/>
    <p:sldId id="318" r:id="rId12"/>
    <p:sldId id="1104" r:id="rId13"/>
    <p:sldId id="1105" r:id="rId14"/>
    <p:sldId id="1106" r:id="rId15"/>
    <p:sldId id="1108" r:id="rId16"/>
    <p:sldId id="299" r:id="rId17"/>
    <p:sldId id="1109" r:id="rId18"/>
    <p:sldId id="1111" r:id="rId19"/>
    <p:sldId id="1113" r:id="rId20"/>
    <p:sldId id="1112" r:id="rId21"/>
    <p:sldId id="1114" r:id="rId22"/>
    <p:sldId id="1115" r:id="rId23"/>
    <p:sldId id="1116" r:id="rId24"/>
    <p:sldId id="1117" r:id="rId25"/>
    <p:sldId id="1147" r:id="rId26"/>
    <p:sldId id="1120" r:id="rId27"/>
    <p:sldId id="1121" r:id="rId28"/>
    <p:sldId id="1122" r:id="rId29"/>
    <p:sldId id="1123" r:id="rId30"/>
    <p:sldId id="1128" r:id="rId31"/>
    <p:sldId id="1124" r:id="rId32"/>
    <p:sldId id="1129" r:id="rId33"/>
    <p:sldId id="1136" r:id="rId34"/>
    <p:sldId id="1125" r:id="rId35"/>
    <p:sldId id="1127" r:id="rId36"/>
    <p:sldId id="1130" r:id="rId37"/>
    <p:sldId id="1131" r:id="rId38"/>
    <p:sldId id="1132" r:id="rId39"/>
    <p:sldId id="1133" r:id="rId40"/>
    <p:sldId id="1134" r:id="rId41"/>
    <p:sldId id="1135" r:id="rId42"/>
    <p:sldId id="1138" r:id="rId43"/>
    <p:sldId id="1139" r:id="rId44"/>
    <p:sldId id="1148" r:id="rId45"/>
    <p:sldId id="1140" r:id="rId46"/>
    <p:sldId id="1141" r:id="rId47"/>
    <p:sldId id="1142" r:id="rId48"/>
    <p:sldId id="1143" r:id="rId49"/>
    <p:sldId id="1144" r:id="rId50"/>
    <p:sldId id="1145" r:id="rId51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FFFFB2"/>
    <a:srgbClr val="903ED0"/>
    <a:srgbClr val="FFCB2F"/>
    <a:srgbClr val="999AFF"/>
    <a:srgbClr val="FFBF01"/>
    <a:srgbClr val="6A0874"/>
    <a:srgbClr val="7030A0"/>
    <a:srgbClr val="C00003"/>
    <a:srgbClr val="CD8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8" autoAdjust="0"/>
    <p:restoredTop sz="96650" autoAdjust="0"/>
  </p:normalViewPr>
  <p:slideViewPr>
    <p:cSldViewPr>
      <p:cViewPr varScale="1">
        <p:scale>
          <a:sx n="127" d="100"/>
          <a:sy n="127" d="100"/>
        </p:scale>
        <p:origin x="1024" y="176"/>
      </p:cViewPr>
      <p:guideLst>
        <p:guide orient="horz" pos="4065"/>
        <p:guide pos="211"/>
        <p:guide pos="3840"/>
        <p:guide pos="7469"/>
        <p:guide orient="horz" pos="2160"/>
        <p:guide orient="horz" pos="1275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0:01:06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7817 12894 911 0,'0'-11'0'0,"0"5"0"0,0-2 0 0,0 6 0 15,0-2 512-15,0 0 32 0,0 1 0 0,0-3 0 16,0-4 320-16,0-5 64 0,0 3 16 0,-2-5 0 16,-1 5 256-16,1 1 48 0,-2 3 16 0,0 0 0 0,0 1-192 0,0 3-48 15,0 2 0-15,-3 2 0 0,1 0-304 0,-2 2-64 16,0 7-16-16,-1-3 0 0,-1 4-512 0,2 3-128 16,-5 1 0-16,3-1 0 0,-3 1-128 0,1 3-16 15,-1-3 0-15,3-1 0 0,-3 1 144 0,1 1 0 16,2-3 0-16,-1 3 128 0,-1 0 176 0,1 1 32 15,3 1 16-15,-4-1 0 0,1 1-32 0,-1 2-16 16,-1 4 0-16,1-7 0 0,1 3-112 0,1 4 0 16,-2-2-16-16,1-3 0 0,-1 1 64 0,3 2 16 15,1-5 0-15,0 5 0 0,1-4-64 0,1-1 0 16,4-1 0-16,0-3 0 0,2 3-192 0,0 2 128 16,0-17-128-16,0 0 0 0,0 0 0 0,0 0 0 15,21 104-208-15,-17-82 64 0,2-5 288 0,1 0 64 16,1-1 16-16,0 3 0 0,0-2 144 0,1-3 16 15,1 3 16-15,-2-1 0 0,3-1-192 0,-1 4-32 0,1-1-16 0,-3 1 0 16,4 0-160-16,-1-3 0 0,-3-1 0 0,2-1 0 16,-1 1 0-16,1 0 0 0,-2 1 0 0,1-1 0 15,-1-3 224-15,-2 3-32 0,5-3-16 0,-1 3 0 16,-2-1-176-16,3-1 0 0,-3-1 0 0,3-1 0 16,-3-1 0-16,2 0 0 0,3-1 0 0,-3-1-176 15,0 0 176-15,1-6 144 0,1 1-16 0,-3-1-128 16,1 2 560-16,-2-4 0 0,-1 0 0 0,-1-4 0 15,2 4 32-15,-2-2 16 0,1 2 0 0,1-3 0 16,2 3-432-16,1-2-176 0,-1 2 128 0,3 0-128 16,-3-4 0-16,2 2 0 0,5-2-144 0,-2 0 144 0,1-2 0 15,-3 1 0-15,-1-1 0 0,1 2 0 0,-3 2 0 0,0-6 144 16,1-1 16-16,-1 5 0 0,1-4 0 0,-1 2 0 16,-2-1 0-16,3 3 0 0,-3-2-160 0,0 0 192 15,1 0-192-15,-3 1 192 0,2-3-64 0,-2 0-128 16,1 2 192-16,-3-3-64 0,0 3 0 0,2-4 0 15,0-1 0-15,1-1 0 0,1-1-128 0,-2 1 0 16,2-3 0-16,1 3 0 0,-1 1 144 0,0 1-144 16,1 0 160-16,-1-1-160 0,0 5 0 0,1-4 0 15,-5 1 0-15,2 1 0 0,-4 4 0 0,2-9-128 16,0 9 128-16,-2-6 0 0,1-1 0 0,-1 3 0 16,-2 0 0-16,2-7 0 0,-2 3 0 0,0-1 0 15,0 1 0-15,0 1 0 0,0-1 0 0,0 0 0 16,0-1 160-16,0 1-32 0,0-1-128 0,0 1 0 0,-2 1 0 0,2 5 0 15,-2-4 0-15,-1-1 0 0,1 5-144 0,0-2 144 16,0-1 0-16,0 1 0 0,-2 2 0 0,2-2 0 16,0 1-128-16,0-1 128 0,0 0 0 0,0 1 0 15,0 1 0-15,-3 2 0 0,3-4 0 0,0-1 0 16,0 1-160-16,0-2 160 0,2 1 0 0,0 1-144 16,0 2 144-16,0-5 0 0,0 1 0 0,-2-2 0 15,2-1 0-15,0 5 0 0,0-9 0 0,0 5 0 16,0-1 128-16,-2-1 16 0,0 1 0 0,0 3 0 15,0-1 0-15,0-1 0 0,-1 2 0 0,-1 5 0 16,2-3-144-16,0 0 0 0,0 4 0 0,0-7 0 16,2 5 0-16,0 0 0 0,0-3 0 0,0 3 0 15,2-2 0-15,0 2 0 0,2-3 144 0,-2 5-144 0,3-2 192 16,-5 2-16-16,2-2-16 0,-2 1 0 0,-2 1-160 0,-1 2 0 16,1 0 0-16,-2 0 0 0,0 2 0 0,-2 0 0 15,-2 0 0-15,1-4 0 0,1 2-144 0,-2 2 144 16,-3-6 0-16,1 4 0 0,2-1 0 0,-3-5 0 15,1 6 0-15,0-6 0 0,1 1 0 0,1 1 0 16,0 0 0-16,-1 0 0 0,1 2 144 0,2-1-144 16,0 1 128-16,-1 2-128 0,3-2 128 0,0 4-128 15,-2-2 128-15,-3 0-128 0,3 2 0 0,-2 2 128 16,0-2-128-16,-1 2 0 0,1 2 0 0,-5-4 0 16,1 2 0-16,0 0 0 0,-1-2 0 0,1 0 0 15,-3-2 0-15,3 2 0 0,1 0 0 0,-1-2 0 16,1 2 0-16,1 0 0 0,2 0 0 0,1 2 128 15,-1 0-128-15,0 0 0 0,2 3 0 0,-3-1 0 0,3 2 0 0,-4 2 0 16,1 1 0-16,-1 1 0 0,0-4 0 0,-1 5 0 16,3-1 0-16,-3 0 0 0,1 1-144 0,0-1 144 15,1 1 0-15,-1-1 0 0,2 0-128 0,-5 1 128 32,1 5-400-32,-3-3-32 0,-6 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4T00:02:58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4831 12501 1839 0,'-4'-4'160'0,"2"2"-160"16,2-2 0-16,0 4 0 0,2 0 192 0,-2-2 0 15,0 0 0-15,0-1 0 0,0-1 256 0,0-2 48 16,-2 2 16-16,0-2 0 0,2 4 160 0,-2-3 32 16,-1 5 16-16,1 0 0 0,-2-4-240 0,2 8-48 15,-2-4-16-15,0 7 0 0,0-1-144 0,-3 4-16 16,1 5-16-16,-2-5 0 0,2 5 48 0,-3-3 16 16,1 3 0-16,0 1 0 0,-1-3 16 0,-1 1 0 15,0-1 0-15,-3-1 0 0,3 1 32 0,-3-3 16 16,3 1 0-16,-3-1 0 0,3 0-96 0,0 1-16 15,-1-1 0-15,3 1 0 0,-2 1-256 0,1 1 0 16,1-1-176-16,2 5 176 0,0-5-160 0,-1 3 160 16,3-1-128-16,2 3 128 0,-2-1 0 0,4-1 272 0,0 0-32 0,2-3-16 15,2 0 48-15,0 3 16 0,3-5 0 0,-3 1 0 16,2-1-288-16,0 1 0 0,0 1 0 0,3-8 0 16,-3 2 0-16,0 1 0 0,2 1 144 0,-1-2-144 15,-1 0 320-15,-2 1-48 0,0-3 0 0,2 2 0 16,-1 0-272-16,1-2 0 0,-2 3 0 0,2 1 0 15,0-6 0-15,1 2-144 0,1 0 144 0,0-2-128 16,1 3 128-16,-1-5 0 0,0 2 128 0,1-2-128 16,3 0 192-16,1 0-48 0,3 2 0 0,-1 0 0 15,3-2-144-15,-1 0 160 0,2-2-160 0,-1 2 160 16,3-2 16-16,-2 0 0 0,2-5 0 0,-5 1 0 16,1 2 256-16,-5-4 48 0,5-1 16 0,-2-1 0 15,1 0 80-15,-1-1 32 0,-1-3 0 0,-1 1 0 0,1 3-160 16,-1-1-48-16,-3-3 0 0,0 1 0 15,-1 3-224-15,-1 0-48 0,-2-5-128 0,-2 5 192 0,1-1-192 0,-1-1 144 16,-2-3-144-16,0 1 128 0,0 1 48 0,-4-1 0 16,2 1 0-16,-2-1 0 0,0 1 80 0,-2-3 0 15,2 3 16-15,-3 1 0 0,1-1-272 0,0 1 0 16,0-3 0-16,-2 3 0 0,2 1 0 0,-1-1 0 16,3 1 0-16,-2-1-144 0,2 2 144 0,-2-3 224 15,2 1-48-15,-2-3-16 0,0 3 160 0,1-3 16 16,-1 3 16-16,0-3 0 0,0 3 128 0,-2-5 32 15,-5-2 0-15,1 3 0 0,0-1-512 0,-3 7 0 16,-1 3 0-16,-3 14-12656 0</inkml:trace>
  <inkml:trace contextRef="#ctx0" brushRef="#br0" timeOffset="870.42">5436 13307 911 0,'-13'-10'0'0,"5"4"0"16,-1 2 0-16,3-3 0 0,4 7 320 0,0 0 0 15,0-4-16-15,0 2 0 0,-4-2 384 0,-3-2 80 16,-1 2 0-16,0-7 16 0,1 5-368 0,1 2-80 16,2 4-16-16,-1-4 0 0,3 2-320 0,-2 2 0 15,2 0 0-15,-2 0 0 0,2-5 0 0,-5 3 0 16,3 0 192-16,-2 0-64 0,1-2 288 0,-1 2 64 0,0 0 16 0,-3 0 0 16,1-2 288-16,0 0 64 0,-5 1 16 0,3 3 0 15,-3 0-224-15,1 0-64 0,-1 0 0 0,-2 0 0 16,3 5-288-16,-3 1-64 0,1-2-16 0,1 2 0 15,1 0-208-15,1-1 0 0,1 1 0 0,-1-2 0 16,1 2 0-16,1-4 256 0,3 2-32 0,2 1 0 16,0-5 32-16,-1 4 0 0,-1-2 0 0,0 2 0 15,-1-4-64-15,1 2 0 0,-2 0 0 0,-1 0 0 16,3 2 128-16,-2-4 0 0,-1 2 16 0,-1 3 0 16,-1 1-176-16,1 0-32 0,-3 2-128 0,1 3 192 15,-1-1-192-15,-1 3 0 0,1 1 0 0,-2-3 0 16,5 5 0-16,-3-1 0 0,3 1-160 0,-1 1 160 15,1 4 0-15,-1-2-160 0,3 3 160 0,2 1 0 0,2 2-160 16,1-2 160-16,1 4-128 0,2-2 128 0,4 2-208 0,0-4 32 16,5 2 16-16,-1-4 0 15,2 1-224-15,0-1-32 0,3 0-16 0,1-6 0 0,1 1 32 0,1 1 0 16,3-7 0-16,2 3 0 16,1 1-48-16,3-8 0 0,0 3 0 0,2-3 0 0,2-2 96 0,-2 2 16 15,-2-6 0-15,0 0 0 0,-3-6 160 0,3 2 48 16,2 0 0-16,-2 0 0 0,0-3 304 0,2 1 64 15,-2-2 16-15,0 0 0 0,-1-3-48 0,1 1 0 16,2 1 0-16,0-1 0 0,-4 2-208 0,0-7 144 16,-3 3-144-16,-1-1 128 0,-2 1-128 0,-1-5 0 15,-1 1 144-15,-3-1-144 0,-2-2 464 0,1-2 32 16,-1 1 0-16,-2-3 0 0,-2-2 560 0,-2-4 112 0,0 0 32 16,-2 0 0-16,-2-3 64 0,0 5 16 0,-2 5 0 0,0 1 0 15,-2 2-208-15,2 0-48 0,-5 5 0 0,-1-5 0 16,-3 5-736-16,1-1-160 0,-1 7-128 0,-3-1 192 31,-3 5-1536-31,-2 4-288 0</inkml:trace>
  <inkml:trace contextRef="#ctx0" brushRef="#br0" timeOffset="1705.61">5327 14224 1839 0,'-6'-15'160'0,"2"5"-160"15,0 2 0-15,0 3 0 0,2 3 576 0,2 2 96 16,-2 0 16-16,-3-4 0 0,1 2 128 0,-4-2 16 16,0-2 16-16,-3 2 0 0,-1-1-32 0,-1 3-16 0,3-2 0 0,0 2 0 15,-1 0-336-15,3 0-64 0,2 2-16 0,2 0 0 16,-1 0-384-16,1 0 0 0,2 2-192 0,-2-2 192 15,0 2 0-15,0 0 0 0,-3 2 144 0,1-4-16 16,-2 0 128-16,0 2 48 0,-3 1 0 0,-1 3 0 16,1-6 128-16,-1 6 16 0,-1-2 16 0,-1 2 0 15,1 1-112-15,1 1-32 0,-1 0 0 0,-1 3 0 16,1 3-192-16,1-3-128 0,0-1 160 0,-1 0-160 16,5 1 176-16,-3-1-176 0,3 1 192 0,0-1-192 15,-1 2 256-15,3-1-48 0,2-1-16 0,-2 1 0 16,2 1-192-16,2 3 176 0,2-3-176 0,0 3 160 15,2-1-160-15,0 3 0 0,0-1 0 0,2 1 0 16,0 0 128-16,0-3 0 0,2 1 0 0,1 1 0 0,-1-5 0 16,-2 1-128-16,2-1 192 0,-1 3-64 0,1-3-128 0,-2-5 0 15,2 4 0-15,0-4-176 0,1 1 176 0,1 1-208 16,0-2 80-16,3 5 128 0,1-1 0 0,-2 0 0 16,3 1 0-16,-1-1 0 0,1-2-144 0,-3 1-16 15,1 1 0-15,-1-6 0 0,2 3 160 0,-1 3 0 16,1-6 0-16,1 2-128 0,-1 1 128 0,1-5 0 15,3 2 0-15,-1 2 0 0,6-2 0 0,-7 0 0 16,5-2 0-16,-5 0 0 0,1 1 0 0,0-3 0 16,-1 0 0-16,1-3 0 0,-1 1 0 0,-1 0 0 15,-3 2 0-15,3-4 0 0,-1 0 0 0,0 2 0 16,3-4 0-16,-3 2 0 0,-1-3 0 0,-1 1 0 16,1 2 0-16,-1-2 0 0,2 2 0 0,-3-5 0 0,-1 1 0 15,-2-2 0-15,3 1 0 0,-1-3 0 16,-2 1 0-16,3-7 0 0,-1 1 352 0,-2-2 0 0,-2 1 0 0,2-3 0 15,1 2-80-15,-1-2-16 0,-2 3 0 0,2-1 0 16,3-2-80-16,-3 0-32 0,0 1 0 0,0 3 0 16,1 0 32-16,-3 3 0 0,0-1 0 0,-2-1 0 15,0 3 448-15,-4-3 80 0,0 1 32 0,-2 0 0 16,-5 3 416-16,-1-5 64 0,-2 7 32 0,-1 0 0 16,-6-1-480-16,-3 5-80 0,-6 4-32 0,-9 4 0 15,-11 6-1376-15,-12 11-288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6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5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39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13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961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220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858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2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40A989-F4B7-4AA9-9C8B-85F23D3859BB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961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40A989-F4B7-4AA9-9C8B-85F23D3859BB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44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6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4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1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12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5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10695" y="4464116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99556" y="2205504"/>
            <a:ext cx="7992888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复习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浮点数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2676000" y="3969564"/>
            <a:ext cx="684000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>
                <a:solidFill>
                  <a:srgbClr val="6B0874"/>
                </a:solidFill>
              </a:rPr>
              <a:t>单精度</a:t>
            </a:r>
            <a:r>
              <a:rPr lang="en-US" dirty="0">
                <a:solidFill>
                  <a:srgbClr val="6B0874"/>
                </a:solidFill>
              </a:rPr>
              <a:t>: </a:t>
            </a:r>
            <a:r>
              <a:rPr lang="en-US" dirty="0">
                <a:solidFill>
                  <a:schemeClr val="accent2"/>
                </a:solidFill>
              </a:rPr>
              <a:t>32 bits</a:t>
            </a:r>
          </a:p>
          <a:p>
            <a:pPr>
              <a:buFont typeface="Wingdings" pitchFamily="2" charset="2"/>
              <a:buChar char="n"/>
            </a:pPr>
            <a:endParaRPr lang="en-US" dirty="0">
              <a:solidFill>
                <a:srgbClr val="6B0874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dirty="0">
              <a:solidFill>
                <a:srgbClr val="6B0874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dirty="0">
              <a:solidFill>
                <a:srgbClr val="6B0874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dirty="0">
              <a:solidFill>
                <a:srgbClr val="6B0874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dirty="0">
              <a:solidFill>
                <a:srgbClr val="6B0874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>
                <a:solidFill>
                  <a:srgbClr val="6B0874"/>
                </a:solidFill>
              </a:rPr>
              <a:t>双精度</a:t>
            </a:r>
            <a:r>
              <a:rPr lang="en-US" dirty="0">
                <a:solidFill>
                  <a:srgbClr val="6B0874"/>
                </a:solidFill>
              </a:rPr>
              <a:t>: </a:t>
            </a:r>
            <a:r>
              <a:rPr lang="en-US" dirty="0">
                <a:solidFill>
                  <a:schemeClr val="accent2"/>
                </a:solidFill>
              </a:rPr>
              <a:t>64 bits</a:t>
            </a:r>
          </a:p>
          <a:p>
            <a:pPr>
              <a:buFont typeface="Wingdings" pitchFamily="2" charset="2"/>
              <a:buChar char="n"/>
            </a:pPr>
            <a:endParaRPr lang="en-US" dirty="0">
              <a:solidFill>
                <a:srgbClr val="6B0874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6B0874"/>
              </a:solidFill>
            </a:endParaRP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/>
        </p:nvGraphicFramePr>
        <p:xfrm>
          <a:off x="2400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/>
        </p:nvGraphicFramePr>
        <p:xfrm>
          <a:off x="2460625" y="4977172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圆角矩形 6">
            <a:extLst>
              <a:ext uri="{FF2B5EF4-FFF2-40B4-BE49-F238E27FC236}">
                <a16:creationId xmlns:a16="http://schemas.microsoft.com/office/drawing/2014/main" id="{AB855B3C-101B-B843-BF32-FAF347A3A716}"/>
              </a:ext>
            </a:extLst>
          </p:cNvPr>
          <p:cNvSpPr/>
          <p:nvPr/>
        </p:nvSpPr>
        <p:spPr bwMode="auto">
          <a:xfrm>
            <a:off x="-672752" y="351456"/>
            <a:ext cx="316835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79D06C1-9BE6-A449-B03A-5D6C850CF7D7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0517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浮点数的编码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53352B0B-0CA0-774E-B532-910216FC7585}"/>
              </a:ext>
            </a:extLst>
          </p:cNvPr>
          <p:cNvSpPr/>
          <p:nvPr/>
        </p:nvSpPr>
        <p:spPr bwMode="auto">
          <a:xfrm>
            <a:off x="-672752" y="351456"/>
            <a:ext cx="234026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A3BAA1-EC7C-9541-AF1E-E5461FEF3EBA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236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819DE5-E046-C14F-9291-B8D70A4B097F}"/>
              </a:ext>
            </a:extLst>
          </p:cNvPr>
          <p:cNvSpPr txBox="1"/>
          <p:nvPr/>
        </p:nvSpPr>
        <p:spPr>
          <a:xfrm>
            <a:off x="731404" y="1232756"/>
            <a:ext cx="11089232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阶码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exp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存储的是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指数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对应的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移码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（增码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偏置码）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，而不是指数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的原码和补码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但是，为什么？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15478C-F418-C64C-81B5-8BF27F6F80D2}"/>
              </a:ext>
            </a:extLst>
          </p:cNvPr>
          <p:cNvSpPr txBox="1"/>
          <p:nvPr/>
        </p:nvSpPr>
        <p:spPr>
          <a:xfrm>
            <a:off x="731404" y="2624945"/>
            <a:ext cx="1055128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如果阶码</a:t>
            </a: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的原码或补码在比较两个浮点数大小时，逻辑不够简单：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1D3F2B-9133-8442-8C5E-5333257C64A4}"/>
              </a:ext>
            </a:extLst>
          </p:cNvPr>
          <p:cNvSpPr txBox="1"/>
          <p:nvPr/>
        </p:nvSpPr>
        <p:spPr>
          <a:xfrm>
            <a:off x="1245185" y="3212976"/>
            <a:ext cx="389561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</a:t>
            </a: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不同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的更大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418298-5935-3F4B-ACD3-638FEDA8FA10}"/>
              </a:ext>
            </a:extLst>
          </p:cNvPr>
          <p:cNvSpPr txBox="1"/>
          <p:nvPr/>
        </p:nvSpPr>
        <p:spPr>
          <a:xfrm>
            <a:off x="1245185" y="4769536"/>
            <a:ext cx="194316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</a:t>
            </a: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相同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9F2C75-C52E-674F-A2E6-7526963A8A67}"/>
              </a:ext>
            </a:extLst>
          </p:cNvPr>
          <p:cNvSpPr txBox="1"/>
          <p:nvPr/>
        </p:nvSpPr>
        <p:spPr>
          <a:xfrm>
            <a:off x="3550191" y="5268045"/>
            <a:ext cx="235352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符号位相同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4D8938-5123-2149-BC59-A263C4325822}"/>
              </a:ext>
            </a:extLst>
          </p:cNvPr>
          <p:cNvSpPr txBox="1"/>
          <p:nvPr/>
        </p:nvSpPr>
        <p:spPr>
          <a:xfrm>
            <a:off x="3550191" y="4161215"/>
            <a:ext cx="696056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符号位不同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符号位为</a:t>
            </a: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更大？更小？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68AB58-2D9C-0246-9835-12F4652B1AAC}"/>
              </a:ext>
            </a:extLst>
          </p:cNvPr>
          <p:cNvSpPr txBox="1"/>
          <p:nvPr/>
        </p:nvSpPr>
        <p:spPr>
          <a:xfrm>
            <a:off x="6148774" y="4829067"/>
            <a:ext cx="307327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符号位均为</a:t>
            </a: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0……</a:t>
            </a:r>
            <a:endParaRPr kumimoji="0" lang="zh-CN" altLang="en-US" sz="24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4D34CB-CA3A-6C4D-9DD5-AF94ECACACAA}"/>
              </a:ext>
            </a:extLst>
          </p:cNvPr>
          <p:cNvSpPr txBox="1"/>
          <p:nvPr/>
        </p:nvSpPr>
        <p:spPr>
          <a:xfrm>
            <a:off x="6140796" y="5664089"/>
            <a:ext cx="307327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符号位均为</a:t>
            </a: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1……</a:t>
            </a:r>
            <a:endParaRPr kumimoji="0" lang="zh-CN" altLang="en-US" sz="24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6E4CAE29-EC7E-A640-A642-C67A30B2EBD0}"/>
              </a:ext>
            </a:extLst>
          </p:cNvPr>
          <p:cNvSpPr/>
          <p:nvPr/>
        </p:nvSpPr>
        <p:spPr bwMode="auto">
          <a:xfrm>
            <a:off x="929192" y="3238728"/>
            <a:ext cx="522292" cy="195092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C8C71AB6-F6D0-2148-9D74-F1115C984EFA}"/>
              </a:ext>
            </a:extLst>
          </p:cNvPr>
          <p:cNvSpPr/>
          <p:nvPr/>
        </p:nvSpPr>
        <p:spPr bwMode="auto">
          <a:xfrm>
            <a:off x="3077919" y="4255831"/>
            <a:ext cx="522292" cy="146575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3B3CD66D-2FF0-4140-88EE-5ED5C90BA8CF}"/>
              </a:ext>
            </a:extLst>
          </p:cNvPr>
          <p:cNvSpPr/>
          <p:nvPr/>
        </p:nvSpPr>
        <p:spPr bwMode="auto">
          <a:xfrm>
            <a:off x="5767082" y="4948255"/>
            <a:ext cx="522292" cy="110124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D550F1D-EE0F-4548-9216-CE8F29193DFA}"/>
              </a:ext>
            </a:extLst>
          </p:cNvPr>
          <p:cNvSpPr txBox="1"/>
          <p:nvPr/>
        </p:nvSpPr>
        <p:spPr>
          <a:xfrm>
            <a:off x="4743261" y="1766388"/>
            <a:ext cx="256993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+bias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，取值范围平移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D17146-7689-2F40-90F6-7F1A75544E53}"/>
              </a:ext>
            </a:extLst>
          </p:cNvPr>
          <p:cNvSpPr txBox="1"/>
          <p:nvPr/>
        </p:nvSpPr>
        <p:spPr>
          <a:xfrm>
            <a:off x="8457068" y="4622880"/>
            <a:ext cx="3495734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移码目的：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去除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exp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符号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097AE74-D3E6-084B-B8E0-07BFD71FE57D}"/>
              </a:ext>
            </a:extLst>
          </p:cNvPr>
          <p:cNvSpPr txBox="1"/>
          <p:nvPr/>
        </p:nvSpPr>
        <p:spPr>
          <a:xfrm>
            <a:off x="634669" y="6306489"/>
            <a:ext cx="9959714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sng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通常会想到</a:t>
            </a:r>
            <a:r>
              <a:rPr kumimoji="0" lang="zh-CN" altLang="en-US" sz="2000" b="1" i="0" u="none" strike="sng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：用</a:t>
            </a:r>
            <a:r>
              <a:rPr kumimoji="0" lang="en-US" altLang="zh-CN" sz="2000" b="1" i="0" u="none" strike="sng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2000" b="1" i="0" u="none" strike="sng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kumimoji="0" lang="zh-CN" altLang="en-US" sz="2000" b="1" i="0" u="none" strike="sng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编码</a:t>
            </a:r>
            <a:r>
              <a:rPr kumimoji="0" lang="en-US" altLang="zh-CN" sz="2000" b="1" i="0" u="none" strike="sng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zh-CN" altLang="en-US" sz="2000" b="1" i="0" u="none" strike="sng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，则</a:t>
            </a:r>
            <a:r>
              <a:rPr kumimoji="0" lang="zh-CN" altLang="en-US" sz="2000" b="1" i="0" u="none" strike="sng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＋</a:t>
            </a:r>
            <a:r>
              <a:rPr kumimoji="0" lang="en-US" altLang="zh-CN" sz="2000" b="1" i="0" u="none" strike="sng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z="2000" b="1" i="0" u="none" strike="sngStrike" kern="1200" cap="none" spc="100" normalizeH="0" baseline="30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w-1</a:t>
            </a:r>
            <a:r>
              <a:rPr kumimoji="0" lang="zh-CN" altLang="en-US" sz="2000" b="1" i="0" u="none" strike="sng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当做无符号数比较，</a:t>
            </a:r>
            <a:r>
              <a:rPr kumimoji="0" lang="zh-CN" altLang="en-US" sz="2000" b="1" i="0" u="none" strike="sng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但阶码</a:t>
            </a:r>
            <a:r>
              <a:rPr kumimoji="0" lang="en-US" altLang="zh-CN" sz="2000" b="1" i="0" u="none" strike="sng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</a:t>
            </a:r>
            <a:r>
              <a:rPr kumimoji="0" lang="zh-CN" altLang="en-US" sz="2000" b="1" i="0" u="none" strike="sng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并不是这样的</a:t>
            </a:r>
          </a:p>
        </p:txBody>
      </p:sp>
    </p:spTree>
    <p:extLst>
      <p:ext uri="{BB962C8B-B14F-4D97-AF65-F5344CB8AC3E}">
        <p14:creationId xmlns:p14="http://schemas.microsoft.com/office/powerpoint/2010/main" val="211462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53352B0B-0CA0-774E-B532-910216FC7585}"/>
              </a:ext>
            </a:extLst>
          </p:cNvPr>
          <p:cNvSpPr/>
          <p:nvPr/>
        </p:nvSpPr>
        <p:spPr bwMode="auto">
          <a:xfrm>
            <a:off x="-672752" y="351456"/>
            <a:ext cx="234026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A3BAA1-EC7C-9541-AF1E-E5461FEF3EBA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236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819DE5-E046-C14F-9291-B8D70A4B097F}"/>
              </a:ext>
            </a:extLst>
          </p:cNvPr>
          <p:cNvSpPr txBox="1"/>
          <p:nvPr/>
        </p:nvSpPr>
        <p:spPr>
          <a:xfrm>
            <a:off x="1847528" y="255654"/>
            <a:ext cx="7668852" cy="6624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w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位阶码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exp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偏置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bias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w-1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-1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，为什么？？？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8A5E7ED-9DDB-5E4E-95DB-5F5F3C1BF53F}"/>
              </a:ext>
            </a:extLst>
          </p:cNvPr>
          <p:cNvGraphicFramePr>
            <a:graphicFrameLocks noGrp="1"/>
          </p:cNvGraphicFramePr>
          <p:nvPr/>
        </p:nvGraphicFramePr>
        <p:xfrm>
          <a:off x="803412" y="1304762"/>
          <a:ext cx="6052696" cy="518457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513174">
                  <a:extLst>
                    <a:ext uri="{9D8B030D-6E8A-4147-A177-3AD203B41FA5}">
                      <a16:colId xmlns:a16="http://schemas.microsoft.com/office/drawing/2014/main" val="472459395"/>
                    </a:ext>
                  </a:extLst>
                </a:gridCol>
                <a:gridCol w="1513174">
                  <a:extLst>
                    <a:ext uri="{9D8B030D-6E8A-4147-A177-3AD203B41FA5}">
                      <a16:colId xmlns:a16="http://schemas.microsoft.com/office/drawing/2014/main" val="115375014"/>
                    </a:ext>
                  </a:extLst>
                </a:gridCol>
                <a:gridCol w="1513174">
                  <a:extLst>
                    <a:ext uri="{9D8B030D-6E8A-4147-A177-3AD203B41FA5}">
                      <a16:colId xmlns:a16="http://schemas.microsoft.com/office/drawing/2014/main" val="3649160181"/>
                    </a:ext>
                  </a:extLst>
                </a:gridCol>
                <a:gridCol w="1513174">
                  <a:extLst>
                    <a:ext uri="{9D8B030D-6E8A-4147-A177-3AD203B41FA5}">
                      <a16:colId xmlns:a16="http://schemas.microsoft.com/office/drawing/2014/main" val="1106897729"/>
                    </a:ext>
                  </a:extLst>
                </a:gridCol>
              </a:tblGrid>
              <a:tr h="37032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单精度</a:t>
                      </a: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</a:t>
                      </a: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位</a:t>
                      </a: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EXP</a:t>
                      </a:r>
                      <a:endParaRPr lang="en-US" sz="180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EXP-----</a:t>
                      </a:r>
                      <a:r>
                        <a:rPr 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IEEE754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7319501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真值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补码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bias==</a:t>
                      </a:r>
                      <a:r>
                        <a:rPr lang="en-US" altLang="zh-CN" sz="1800" b="1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128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bias==</a:t>
                      </a:r>
                      <a:r>
                        <a:rPr lang="en-US" altLang="zh-CN" sz="1800" b="1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21739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01111111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sngStrike" dirty="0">
                          <a:solidFill>
                            <a:srgbClr val="6B0874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11111111</a:t>
                      </a:r>
                      <a:endParaRPr lang="en-US" altLang="zh-CN" sz="1800" b="0" i="0" u="none" strike="sngStrike" dirty="0">
                        <a:solidFill>
                          <a:srgbClr val="6B0874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11111110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070155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01111110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11111110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11111101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728704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………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………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………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041749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00000010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10000010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10000001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732811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00000001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10000001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10000000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240214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00000000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10000000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01111111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49529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11111111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01111111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01111110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72004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11111110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01111110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01111101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78341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………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………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………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………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295482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-126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10000010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00000010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00000001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77345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-127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10000001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00000001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sngStrike" dirty="0">
                          <a:solidFill>
                            <a:srgbClr val="6B0874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00000000</a:t>
                      </a:r>
                      <a:endParaRPr lang="en-US" altLang="zh-CN" sz="1800" b="0" i="0" u="none" strike="sngStrike" dirty="0">
                        <a:solidFill>
                          <a:srgbClr val="6B0874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940792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-128</a:t>
                      </a:r>
                      <a:endParaRPr lang="en-US" altLang="zh-CN" sz="1800" b="0" i="0" u="none" strike="noStrike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10000000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sngStrike" dirty="0">
                          <a:solidFill>
                            <a:srgbClr val="6B0874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00000000</a:t>
                      </a:r>
                      <a:endParaRPr lang="en-US" altLang="zh-CN" sz="1800" b="0" i="0" u="none" strike="sngStrike" dirty="0">
                        <a:solidFill>
                          <a:srgbClr val="6B0874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sngStrike" dirty="0">
                          <a:solidFill>
                            <a:srgbClr val="6B0874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11111111</a:t>
                      </a:r>
                      <a:endParaRPr lang="en-US" altLang="zh-CN" sz="1800" b="0" i="0" u="none" strike="sngStrike" dirty="0">
                        <a:solidFill>
                          <a:srgbClr val="6B0874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25626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F752377-FFD2-A740-8AC5-271115337BBD}"/>
              </a:ext>
            </a:extLst>
          </p:cNvPr>
          <p:cNvSpPr txBox="1"/>
          <p:nvPr/>
        </p:nvSpPr>
        <p:spPr>
          <a:xfrm>
            <a:off x="6888088" y="1232756"/>
            <a:ext cx="4968552" cy="56409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74638" marR="0" lvl="0" indent="-274638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阶码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全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和全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保留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用于特殊情况（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、∞等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），故只有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254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个常规阶码</a:t>
            </a:r>
            <a:endParaRPr kumimoji="0" lang="en-US" altLang="zh-CN" sz="20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74638" marR="0" lvl="0" indent="-274638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只有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254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个阶码，中位数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128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127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作为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bias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均合理</a:t>
            </a:r>
            <a:endParaRPr kumimoji="0" lang="en-US" altLang="zh-CN" sz="20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74638" marR="0" lvl="0" indent="-274638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③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如果采用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bias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128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的范围是</a:t>
            </a:r>
            <a:endParaRPr kumimoji="0" lang="en-US" altLang="zh-CN" sz="20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74638" marR="0" lvl="0" indent="-274638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-127~126,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浮点数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范围小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74638" marR="0" lvl="0" indent="-274638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④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如果采用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bias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127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的范围是</a:t>
            </a:r>
            <a:endParaRPr kumimoji="0" lang="en-US" altLang="zh-CN" sz="20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74638" marR="0" lvl="0" indent="-274638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-126~127,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浮点数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范围大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74638" marR="0" lvl="0" indent="-274638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⑤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后面讲到的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frac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编码考虑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74638" marR="0" lvl="0" indent="-274638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综合因素的作用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900A3A0-31A8-C341-B60A-B184D243237C}"/>
              </a:ext>
            </a:extLst>
          </p:cNvPr>
          <p:cNvSpPr txBox="1"/>
          <p:nvPr/>
        </p:nvSpPr>
        <p:spPr>
          <a:xfrm>
            <a:off x="8472264" y="374541"/>
            <a:ext cx="4046442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偏颇指数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2D2DB9">
                  <a:lumMod val="50000"/>
                </a:srgb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The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Biased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Exponent</a:t>
            </a:r>
          </a:p>
        </p:txBody>
      </p:sp>
    </p:spTree>
    <p:extLst>
      <p:ext uri="{BB962C8B-B14F-4D97-AF65-F5344CB8AC3E}">
        <p14:creationId xmlns:p14="http://schemas.microsoft.com/office/powerpoint/2010/main" val="406653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53352B0B-0CA0-774E-B532-910216FC7585}"/>
              </a:ext>
            </a:extLst>
          </p:cNvPr>
          <p:cNvSpPr/>
          <p:nvPr/>
        </p:nvSpPr>
        <p:spPr bwMode="auto">
          <a:xfrm>
            <a:off x="-672752" y="351456"/>
            <a:ext cx="291632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A3BAA1-EC7C-9541-AF1E-E5461FEF3EBA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规范化编码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3AFE4E-7498-2641-948F-0C9257E39943}"/>
              </a:ext>
            </a:extLst>
          </p:cNvPr>
          <p:cNvSpPr txBox="1"/>
          <p:nvPr/>
        </p:nvSpPr>
        <p:spPr>
          <a:xfrm>
            <a:off x="2495600" y="389476"/>
            <a:ext cx="205222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(–1)</a:t>
            </a:r>
            <a:r>
              <a:rPr kumimoji="1" lang="en-US" altLang="zh-CN" sz="2400" b="0" i="0" u="none" strike="noStrike" kern="1200" cap="none" spc="0" normalizeH="0" baseline="32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 Bold Italic" charset="0"/>
                <a:sym typeface="Calibri Bold Italic" charset="0"/>
              </a:rPr>
              <a:t>M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 2</a:t>
            </a:r>
            <a:r>
              <a:rPr kumimoji="1" lang="en-US" altLang="zh-CN" sz="2400" b="0" i="1" u="none" strike="noStrike" kern="1200" cap="none" spc="0" normalizeH="0" baseline="32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 Bold Italic" charset="0"/>
                <a:sym typeface="Calibri Bold Italic" charset="0"/>
              </a:rPr>
              <a:t>E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D9E7D-3A27-4240-96F5-D93333A7195D}"/>
              </a:ext>
            </a:extLst>
          </p:cNvPr>
          <p:cNvSpPr txBox="1"/>
          <p:nvPr/>
        </p:nvSpPr>
        <p:spPr>
          <a:xfrm>
            <a:off x="4187787" y="376012"/>
            <a:ext cx="773099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66700" marR="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尾数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M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(mantissa)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，二进制小数，数值范围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: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[1.0,2.0)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E6E3BB-A19D-0443-BDDA-7AD9D1EDF8A3}"/>
              </a:ext>
            </a:extLst>
          </p:cNvPr>
          <p:cNvSpPr txBox="1"/>
          <p:nvPr/>
        </p:nvSpPr>
        <p:spPr>
          <a:xfrm>
            <a:off x="731404" y="1005582"/>
            <a:ext cx="6876764" cy="183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前提</a:t>
            </a:r>
            <a:r>
              <a:rPr kumimoji="1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: exp ≠ 000…0 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且</a:t>
            </a:r>
            <a:r>
              <a:rPr kumimoji="1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exp ≠ 111…1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最高位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还是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？是不是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确定的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？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    小数点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的哪两个位之间？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4D3A75-6DC1-6644-8DDD-D2E373829131}"/>
              </a:ext>
            </a:extLst>
          </p:cNvPr>
          <p:cNvSpPr txBox="1"/>
          <p:nvPr/>
        </p:nvSpPr>
        <p:spPr>
          <a:xfrm>
            <a:off x="7614489" y="1753367"/>
            <a:ext cx="370841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M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始终是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Monaco" charset="0"/>
              </a:rPr>
              <a:t>1.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Monaco" charset="0"/>
              </a:rPr>
              <a:t>XXX……XXX</a:t>
            </a:r>
            <a:r>
              <a:rPr kumimoji="1" lang="en-US" altLang="zh-CN" sz="2400" b="0" i="0" u="none" strike="noStrike" kern="1200" cap="none" spc="0" normalizeH="0" baseline="-6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Monaco" charset="0"/>
              </a:rPr>
              <a:t>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280F57-9A3E-E04C-8D2D-CEC26D5DD5DF}"/>
              </a:ext>
            </a:extLst>
          </p:cNvPr>
          <p:cNvSpPr txBox="1"/>
          <p:nvPr/>
        </p:nvSpPr>
        <p:spPr>
          <a:xfrm>
            <a:off x="641394" y="3539326"/>
            <a:ext cx="6876764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marR="0" lvl="1" indent="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Monaco" charset="0"/>
              </a:rPr>
              <a:t>frac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Monaco" charset="0"/>
              </a:rPr>
              <a:t>=000…0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 Italic" charset="0"/>
              </a:rPr>
              <a:t>M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== 1.0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时     ，表示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尾数最小值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marR="0" lvl="1" indent="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Monaco" charset="0"/>
              </a:rPr>
              <a:t>frac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Monaco" charset="0"/>
              </a:rPr>
              <a:t>=111…1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 Italic" charset="0"/>
              </a:rPr>
              <a:t>M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== 2.0 –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ε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时，表示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尾数最大值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56B2AE-5C7F-0145-9BC4-23F0F7480D3D}"/>
              </a:ext>
            </a:extLst>
          </p:cNvPr>
          <p:cNvSpPr txBox="1"/>
          <p:nvPr/>
        </p:nvSpPr>
        <p:spPr>
          <a:xfrm>
            <a:off x="7596639" y="2611534"/>
            <a:ext cx="370841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frac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是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Monaco" charset="0"/>
              </a:rPr>
              <a:t>XXX……XXX</a:t>
            </a:r>
            <a:r>
              <a:rPr kumimoji="1" lang="en-US" altLang="zh-CN" sz="2400" b="0" i="0" u="none" strike="noStrike" kern="1200" cap="none" spc="0" normalizeH="0" baseline="-6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Monaco" charset="0"/>
              </a:rPr>
              <a:t>2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E52B407-B89C-124D-BB04-BA48E380BCE7}"/>
              </a:ext>
            </a:extLst>
          </p:cNvPr>
          <p:cNvGrpSpPr/>
          <p:nvPr/>
        </p:nvGrpSpPr>
        <p:grpSpPr>
          <a:xfrm>
            <a:off x="9378685" y="2215032"/>
            <a:ext cx="396044" cy="393861"/>
            <a:chOff x="2603612" y="3680570"/>
            <a:chExt cx="396044" cy="393861"/>
          </a:xfrm>
        </p:grpSpPr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A409011B-1729-C24A-AE05-F1CA1B0E3D95}"/>
                </a:ext>
              </a:extLst>
            </p:cNvPr>
            <p:cNvCxnSpPr/>
            <p:nvPr/>
          </p:nvCxnSpPr>
          <p:spPr bwMode="auto">
            <a:xfrm>
              <a:off x="2603612" y="3680570"/>
              <a:ext cx="0" cy="384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3CDC1CAB-B31C-5B45-AD2A-D7EFA0D84C27}"/>
                </a:ext>
              </a:extLst>
            </p:cNvPr>
            <p:cNvCxnSpPr/>
            <p:nvPr/>
          </p:nvCxnSpPr>
          <p:spPr bwMode="auto">
            <a:xfrm>
              <a:off x="2999656" y="3680570"/>
              <a:ext cx="0" cy="384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6E4E1027-43B0-964D-BF67-A12CA71AD3E2}"/>
                </a:ext>
              </a:extLst>
            </p:cNvPr>
            <p:cNvCxnSpPr/>
            <p:nvPr/>
          </p:nvCxnSpPr>
          <p:spPr bwMode="auto">
            <a:xfrm>
              <a:off x="2801634" y="3690231"/>
              <a:ext cx="0" cy="384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15A9FF8-5DD2-B142-9858-C0D198BF6E37}"/>
              </a:ext>
            </a:extLst>
          </p:cNvPr>
          <p:cNvGrpSpPr/>
          <p:nvPr/>
        </p:nvGrpSpPr>
        <p:grpSpPr>
          <a:xfrm>
            <a:off x="10458805" y="2224693"/>
            <a:ext cx="396044" cy="393861"/>
            <a:chOff x="2603612" y="3680570"/>
            <a:chExt cx="396044" cy="393861"/>
          </a:xfrm>
        </p:grpSpPr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94416ECD-2ACE-2349-83CE-6FC039AEA7FD}"/>
                </a:ext>
              </a:extLst>
            </p:cNvPr>
            <p:cNvCxnSpPr/>
            <p:nvPr/>
          </p:nvCxnSpPr>
          <p:spPr bwMode="auto">
            <a:xfrm>
              <a:off x="2603612" y="3680570"/>
              <a:ext cx="0" cy="384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B3AC7F26-9B8A-1A47-BD5D-73336445E802}"/>
                </a:ext>
              </a:extLst>
            </p:cNvPr>
            <p:cNvCxnSpPr/>
            <p:nvPr/>
          </p:nvCxnSpPr>
          <p:spPr bwMode="auto">
            <a:xfrm>
              <a:off x="2999656" y="3680570"/>
              <a:ext cx="0" cy="384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EBE2B06E-E6DE-A44E-9754-121E8BB57F62}"/>
                </a:ext>
              </a:extLst>
            </p:cNvPr>
            <p:cNvCxnSpPr/>
            <p:nvPr/>
          </p:nvCxnSpPr>
          <p:spPr bwMode="auto">
            <a:xfrm>
              <a:off x="2801634" y="3690231"/>
              <a:ext cx="0" cy="384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270C981-B82E-7F4F-B02A-8B08AC8819FC}"/>
              </a:ext>
            </a:extLst>
          </p:cNvPr>
          <p:cNvSpPr txBox="1"/>
          <p:nvPr/>
        </p:nvSpPr>
        <p:spPr>
          <a:xfrm>
            <a:off x="7835516" y="3638866"/>
            <a:ext cx="4356484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marR="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额外增加了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12700" marR="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位的精度（隐含位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）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1BB75FD9-53D5-684E-966F-6B53484BD84E}"/>
              </a:ext>
            </a:extLst>
          </p:cNvPr>
          <p:cNvSpPr/>
          <p:nvPr/>
        </p:nvSpPr>
        <p:spPr bwMode="auto">
          <a:xfrm rot="10800000">
            <a:off x="7415691" y="3647003"/>
            <a:ext cx="522292" cy="110124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74C95E8-2895-2C4E-A9F0-B4E3F0B2D4EC}"/>
              </a:ext>
            </a:extLst>
          </p:cNvPr>
          <p:cNvSpPr/>
          <p:nvPr/>
        </p:nvSpPr>
        <p:spPr>
          <a:xfrm>
            <a:off x="1607431" y="5236840"/>
            <a:ext cx="897713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frac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是规范化尾数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The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Normalized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Mantissa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既然尾数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的最高位一定是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，这就成为一种常识，不需要存储了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87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53352B0B-0CA0-774E-B532-910216FC7585}"/>
              </a:ext>
            </a:extLst>
          </p:cNvPr>
          <p:cNvSpPr/>
          <p:nvPr/>
        </p:nvSpPr>
        <p:spPr bwMode="auto">
          <a:xfrm>
            <a:off x="-672752" y="351456"/>
            <a:ext cx="244827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A3BAA1-EC7C-9541-AF1E-E5461FEF3EBA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3969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frac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3AFE4E-7498-2641-948F-0C9257E39943}"/>
              </a:ext>
            </a:extLst>
          </p:cNvPr>
          <p:cNvSpPr txBox="1"/>
          <p:nvPr/>
        </p:nvSpPr>
        <p:spPr>
          <a:xfrm>
            <a:off x="2027548" y="387993"/>
            <a:ext cx="205222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(–1)</a:t>
            </a:r>
            <a:r>
              <a:rPr kumimoji="1" lang="en-US" altLang="zh-CN" sz="2400" b="0" i="0" u="none" strike="noStrike" kern="1200" cap="none" spc="0" normalizeH="0" baseline="32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 Bold Italic" charset="0"/>
                <a:sym typeface="Calibri Bold Italic" charset="0"/>
              </a:rPr>
              <a:t>M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 2</a:t>
            </a:r>
            <a:r>
              <a:rPr kumimoji="1" lang="en-US" altLang="zh-CN" sz="2400" b="0" i="1" u="none" strike="noStrike" kern="1200" cap="none" spc="0" normalizeH="0" baseline="32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 Bold Italic" charset="0"/>
                <a:sym typeface="Calibri Bold Italic" charset="0"/>
              </a:rPr>
              <a:t>E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D9E7D-3A27-4240-96F5-D93333A7195D}"/>
              </a:ext>
            </a:extLst>
          </p:cNvPr>
          <p:cNvSpPr txBox="1"/>
          <p:nvPr/>
        </p:nvSpPr>
        <p:spPr>
          <a:xfrm>
            <a:off x="3563387" y="376012"/>
            <a:ext cx="835539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66700" marR="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尾数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M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(mantissa)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，二进制小数，数值范围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: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[1.0,2.0)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E6E3BB-A19D-0443-BDDA-7AD9D1EDF8A3}"/>
              </a:ext>
            </a:extLst>
          </p:cNvPr>
          <p:cNvSpPr txBox="1"/>
          <p:nvPr/>
        </p:nvSpPr>
        <p:spPr>
          <a:xfrm>
            <a:off x="731404" y="1005582"/>
            <a:ext cx="6876764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猜测：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frac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的存储形式可能是一下哪种？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为什么？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FC172B-3B3E-4244-B47E-5EA96C7D80D6}"/>
              </a:ext>
            </a:extLst>
          </p:cNvPr>
          <p:cNvSpPr/>
          <p:nvPr/>
        </p:nvSpPr>
        <p:spPr>
          <a:xfrm>
            <a:off x="3062249" y="1592796"/>
            <a:ext cx="7572266" cy="167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(-85.125)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1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变为二进制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(-1010101.001)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小数点前移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(-1.010101001)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×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指数部分变二进制表示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(-1.010101001)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×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(110)</a:t>
            </a:r>
            <a:r>
              <a:rPr kumimoji="1" lang="en-US" altLang="zh-CN" sz="1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97A3C47-14FB-9C40-8940-9FFB2A0D00F6}"/>
              </a:ext>
            </a:extLst>
          </p:cNvPr>
          <p:cNvGrpSpPr/>
          <p:nvPr/>
        </p:nvGrpSpPr>
        <p:grpSpPr>
          <a:xfrm>
            <a:off x="911424" y="2888940"/>
            <a:ext cx="10116267" cy="3413791"/>
            <a:chOff x="1632361" y="3429000"/>
            <a:chExt cx="10116267" cy="341379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FEC9846-7F3B-C246-80FD-1C437A619007}"/>
                </a:ext>
              </a:extLst>
            </p:cNvPr>
            <p:cNvGrpSpPr/>
            <p:nvPr/>
          </p:nvGrpSpPr>
          <p:grpSpPr>
            <a:xfrm>
              <a:off x="2855640" y="3865954"/>
              <a:ext cx="8805408" cy="1445374"/>
              <a:chOff x="75659" y="4867143"/>
              <a:chExt cx="8805408" cy="1445374"/>
            </a:xfrm>
          </p:grpSpPr>
          <p:sp>
            <p:nvSpPr>
              <p:cNvPr id="22" name="Line 93">
                <a:extLst>
                  <a:ext uri="{FF2B5EF4-FFF2-40B4-BE49-F238E27FC236}">
                    <a16:creationId xmlns:a16="http://schemas.microsoft.com/office/drawing/2014/main" id="{E71FC491-7FB9-AB4A-8520-1E0B950A6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8867" y="5846899"/>
                <a:ext cx="6172200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7" name="Line 91">
                <a:extLst>
                  <a:ext uri="{FF2B5EF4-FFF2-40B4-BE49-F238E27FC236}">
                    <a16:creationId xmlns:a16="http://schemas.microsoft.com/office/drawing/2014/main" id="{40C4CDF2-3F1A-1A44-82E6-3F28C3E38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867" y="5846899"/>
                <a:ext cx="2133600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8" name="Rectangle 87">
                <a:extLst>
                  <a:ext uri="{FF2B5EF4-FFF2-40B4-BE49-F238E27FC236}">
                    <a16:creationId xmlns:a16="http://schemas.microsoft.com/office/drawing/2014/main" id="{CBFFFBB7-6B9E-FE40-98AD-EB6918F9A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67" y="5626772"/>
                <a:ext cx="3321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>
                        <a:lumMod val="75000"/>
                      </a:srgbClr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31" name="Rectangle 88">
                <a:extLst>
                  <a:ext uri="{FF2B5EF4-FFF2-40B4-BE49-F238E27FC236}">
                    <a16:creationId xmlns:a16="http://schemas.microsoft.com/office/drawing/2014/main" id="{9B948079-F999-3C45-8C69-65736D8BB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871" y="5626772"/>
                <a:ext cx="696023" cy="430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2DB9">
                        <a:lumMod val="50000"/>
                      </a:srgbClr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rPr>
                  <a:t>exp</a:t>
                </a:r>
              </a:p>
            </p:txBody>
          </p:sp>
          <p:sp>
            <p:nvSpPr>
              <p:cNvPr id="33" name="Rectangle 89">
                <a:extLst>
                  <a:ext uri="{FF2B5EF4-FFF2-40B4-BE49-F238E27FC236}">
                    <a16:creationId xmlns:a16="http://schemas.microsoft.com/office/drawing/2014/main" id="{AFE3891E-E8FC-D041-BC75-3F359DE58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0388" y="5626772"/>
                <a:ext cx="716736" cy="430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rPr>
                  <a:t>frac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F013280-84DB-DF45-9F56-A670DFF91753}"/>
                  </a:ext>
                </a:extLst>
              </p:cNvPr>
              <p:cNvSpPr/>
              <p:nvPr/>
            </p:nvSpPr>
            <p:spPr>
              <a:xfrm>
                <a:off x="75659" y="4867143"/>
                <a:ext cx="27898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>
                        <a:lumMod val="75000"/>
                      </a:srgb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尾数符号</a:t>
                </a: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>
                        <a:lumMod val="75000"/>
                      </a:srgb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The Sign of Mantissa</a:t>
                </a:r>
                <a:endPara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>
                      <a:lumMod val="75000"/>
                    </a:srgb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8ED33DA-AA03-784F-8830-5BC01060A3AB}"/>
                  </a:ext>
                </a:extLst>
              </p:cNvPr>
              <p:cNvSpPr/>
              <p:nvPr/>
            </p:nvSpPr>
            <p:spPr>
              <a:xfrm>
                <a:off x="1084318" y="6004740"/>
                <a:ext cx="9028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2DB9">
                        <a:lumMod val="50000"/>
                      </a:srgb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偏颇指数</a:t>
                </a:r>
                <a:endPara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D2DB9">
                      <a:lumMod val="50000"/>
                    </a:srgb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68337B4-C10E-524A-838A-9B3388CC7A31}"/>
                  </a:ext>
                </a:extLst>
              </p:cNvPr>
              <p:cNvSpPr/>
              <p:nvPr/>
            </p:nvSpPr>
            <p:spPr>
              <a:xfrm>
                <a:off x="5472726" y="5984380"/>
                <a:ext cx="10823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规范化尾数</a:t>
                </a:r>
                <a:endPara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964C3374-007A-F842-8B04-6C28FF439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3467" y="5266936"/>
                <a:ext cx="8737600" cy="469900"/>
              </a:xfrm>
              <a:prstGeom prst="rect">
                <a:avLst/>
              </a:prstGeom>
            </p:spPr>
          </p:pic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ED6A011-3D22-B744-9CFB-7B2B089778E9}"/>
                </a:ext>
              </a:extLst>
            </p:cNvPr>
            <p:cNvSpPr/>
            <p:nvPr/>
          </p:nvSpPr>
          <p:spPr>
            <a:xfrm>
              <a:off x="5304043" y="4291688"/>
              <a:ext cx="26180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810E5BC-D236-CE46-87CA-F12EEEEDF8B7}"/>
                </a:ext>
              </a:extLst>
            </p:cNvPr>
            <p:cNvSpPr txBox="1"/>
            <p:nvPr/>
          </p:nvSpPr>
          <p:spPr>
            <a:xfrm>
              <a:off x="2919542" y="4302734"/>
              <a:ext cx="332142" cy="4616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F4DDB5E-131E-9343-9F71-D5ED6A69AA43}"/>
                </a:ext>
              </a:extLst>
            </p:cNvPr>
            <p:cNvSpPr/>
            <p:nvPr/>
          </p:nvSpPr>
          <p:spPr>
            <a:xfrm>
              <a:off x="3011021" y="4283453"/>
              <a:ext cx="25598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E5CC7B9-D45F-654A-9335-A95C7CE4ED34}"/>
                </a:ext>
              </a:extLst>
            </p:cNvPr>
            <p:cNvSpPr/>
            <p:nvPr/>
          </p:nvSpPr>
          <p:spPr>
            <a:xfrm>
              <a:off x="7727976" y="4283453"/>
              <a:ext cx="40206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A5D465F-5069-CD48-B628-9366CD0FEAF5}"/>
                </a:ext>
              </a:extLst>
            </p:cNvPr>
            <p:cNvGrpSpPr/>
            <p:nvPr/>
          </p:nvGrpSpPr>
          <p:grpSpPr>
            <a:xfrm>
              <a:off x="2855640" y="5397417"/>
              <a:ext cx="8805408" cy="1445374"/>
              <a:chOff x="75659" y="4867143"/>
              <a:chExt cx="8805408" cy="1445374"/>
            </a:xfrm>
          </p:grpSpPr>
          <p:sp>
            <p:nvSpPr>
              <p:cNvPr id="45" name="Line 93">
                <a:extLst>
                  <a:ext uri="{FF2B5EF4-FFF2-40B4-BE49-F238E27FC236}">
                    <a16:creationId xmlns:a16="http://schemas.microsoft.com/office/drawing/2014/main" id="{F2D78F8A-63CE-E947-8075-DF14B549D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8867" y="5846899"/>
                <a:ext cx="6172200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6" name="Line 91">
                <a:extLst>
                  <a:ext uri="{FF2B5EF4-FFF2-40B4-BE49-F238E27FC236}">
                    <a16:creationId xmlns:a16="http://schemas.microsoft.com/office/drawing/2014/main" id="{7466D299-2F7C-1843-B2A7-9FC615CF6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867" y="5846899"/>
                <a:ext cx="2133600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7" name="Rectangle 87">
                <a:extLst>
                  <a:ext uri="{FF2B5EF4-FFF2-40B4-BE49-F238E27FC236}">
                    <a16:creationId xmlns:a16="http://schemas.microsoft.com/office/drawing/2014/main" id="{4AA0994B-697A-634E-8BFE-90814BA2D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67" y="5626772"/>
                <a:ext cx="3321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>
                        <a:lumMod val="75000"/>
                      </a:srgbClr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48" name="Rectangle 88">
                <a:extLst>
                  <a:ext uri="{FF2B5EF4-FFF2-40B4-BE49-F238E27FC236}">
                    <a16:creationId xmlns:a16="http://schemas.microsoft.com/office/drawing/2014/main" id="{0AE686A6-1650-AB4A-B28A-2DA2B1681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871" y="5626772"/>
                <a:ext cx="696023" cy="430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2DB9">
                        <a:lumMod val="50000"/>
                      </a:srgbClr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rPr>
                  <a:t>exp</a:t>
                </a:r>
              </a:p>
            </p:txBody>
          </p:sp>
          <p:sp>
            <p:nvSpPr>
              <p:cNvPr id="49" name="Rectangle 89">
                <a:extLst>
                  <a:ext uri="{FF2B5EF4-FFF2-40B4-BE49-F238E27FC236}">
                    <a16:creationId xmlns:a16="http://schemas.microsoft.com/office/drawing/2014/main" id="{9CD5474C-EF73-C24E-AE22-D79FE00A7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0388" y="5626772"/>
                <a:ext cx="716736" cy="430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rPr>
                  <a:t>frac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096D259-C445-0B46-9515-7BE05D6B04B2}"/>
                  </a:ext>
                </a:extLst>
              </p:cNvPr>
              <p:cNvSpPr/>
              <p:nvPr/>
            </p:nvSpPr>
            <p:spPr>
              <a:xfrm>
                <a:off x="75659" y="4867143"/>
                <a:ext cx="27898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>
                        <a:lumMod val="75000"/>
                      </a:srgb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尾数符号</a:t>
                </a: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>
                        <a:lumMod val="75000"/>
                      </a:srgb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The Sign of Mantissa</a:t>
                </a:r>
                <a:endPara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>
                      <a:lumMod val="75000"/>
                    </a:srgb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DC58D56-1247-CF43-AE2B-DB9FDF176A32}"/>
                  </a:ext>
                </a:extLst>
              </p:cNvPr>
              <p:cNvSpPr/>
              <p:nvPr/>
            </p:nvSpPr>
            <p:spPr>
              <a:xfrm>
                <a:off x="1084318" y="6004740"/>
                <a:ext cx="9028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2DB9">
                        <a:lumMod val="50000"/>
                      </a:srgb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偏颇指数</a:t>
                </a:r>
                <a:endPara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D2DB9">
                      <a:lumMod val="50000"/>
                    </a:srgb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47CB16E-471C-9947-8590-BED8CA907E4F}"/>
                  </a:ext>
                </a:extLst>
              </p:cNvPr>
              <p:cNvSpPr/>
              <p:nvPr/>
            </p:nvSpPr>
            <p:spPr>
              <a:xfrm>
                <a:off x="5472726" y="5984380"/>
                <a:ext cx="10823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规范化尾数</a:t>
                </a:r>
                <a:endPara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530A0DDB-354D-6E45-9589-129EB14A3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3467" y="5266936"/>
                <a:ext cx="8737600" cy="469900"/>
              </a:xfrm>
              <a:prstGeom prst="rect">
                <a:avLst/>
              </a:prstGeom>
            </p:spPr>
          </p:pic>
        </p:grp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EB963A2-5A99-7E49-A4A5-9DCB9F52329D}"/>
                </a:ext>
              </a:extLst>
            </p:cNvPr>
            <p:cNvSpPr/>
            <p:nvPr/>
          </p:nvSpPr>
          <p:spPr>
            <a:xfrm>
              <a:off x="9108825" y="5810180"/>
              <a:ext cx="26180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E917669-C64B-B640-AF69-E19BBF64F7D3}"/>
                </a:ext>
              </a:extLst>
            </p:cNvPr>
            <p:cNvSpPr txBox="1"/>
            <p:nvPr/>
          </p:nvSpPr>
          <p:spPr>
            <a:xfrm>
              <a:off x="2919542" y="5834197"/>
              <a:ext cx="332142" cy="4616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4676C86-2EF4-0349-A40D-D5067EDB7E2C}"/>
                </a:ext>
              </a:extLst>
            </p:cNvPr>
            <p:cNvSpPr/>
            <p:nvPr/>
          </p:nvSpPr>
          <p:spPr>
            <a:xfrm>
              <a:off x="3011021" y="5814916"/>
              <a:ext cx="25598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4A5C357-3DC7-FC4D-8A23-15D2850B4298}"/>
                </a:ext>
              </a:extLst>
            </p:cNvPr>
            <p:cNvSpPr/>
            <p:nvPr/>
          </p:nvSpPr>
          <p:spPr>
            <a:xfrm>
              <a:off x="5261635" y="5814916"/>
              <a:ext cx="40206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FA2B545-269A-474C-8576-9CF677B34794}"/>
                </a:ext>
              </a:extLst>
            </p:cNvPr>
            <p:cNvSpPr txBox="1"/>
            <p:nvPr/>
          </p:nvSpPr>
          <p:spPr>
            <a:xfrm>
              <a:off x="1632361" y="3429000"/>
              <a:ext cx="987771" cy="2923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①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②</a:t>
              </a:r>
              <a:endPara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64FB4965-C1DA-5C40-A2B0-8FD389FADC5E}"/>
              </a:ext>
            </a:extLst>
          </p:cNvPr>
          <p:cNvSpPr txBox="1"/>
          <p:nvPr/>
        </p:nvSpPr>
        <p:spPr>
          <a:xfrm>
            <a:off x="1271464" y="6330447"/>
            <a:ext cx="1001316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如果考虑到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尾数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实际是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1.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XXXX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，可以认为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的偏置也是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19930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53352B0B-0CA0-774E-B532-910216FC7585}"/>
              </a:ext>
            </a:extLst>
          </p:cNvPr>
          <p:cNvSpPr/>
          <p:nvPr/>
        </p:nvSpPr>
        <p:spPr bwMode="auto">
          <a:xfrm>
            <a:off x="-672752" y="351456"/>
            <a:ext cx="244827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A3BAA1-EC7C-9541-AF1E-E5461FEF3EBA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3969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frac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3AFE4E-7498-2641-948F-0C9257E39943}"/>
              </a:ext>
            </a:extLst>
          </p:cNvPr>
          <p:cNvSpPr txBox="1"/>
          <p:nvPr/>
        </p:nvSpPr>
        <p:spPr>
          <a:xfrm>
            <a:off x="2027548" y="387993"/>
            <a:ext cx="205222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(–1)</a:t>
            </a:r>
            <a:r>
              <a:rPr kumimoji="1" lang="en-US" altLang="zh-CN" sz="2400" b="0" i="0" u="none" strike="noStrike" kern="1200" cap="none" spc="0" normalizeH="0" baseline="32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 Bold Italic" charset="0"/>
                <a:sym typeface="Calibri Bold Italic" charset="0"/>
              </a:rPr>
              <a:t>M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 2</a:t>
            </a:r>
            <a:r>
              <a:rPr kumimoji="1" lang="en-US" altLang="zh-CN" sz="2400" b="0" i="1" u="none" strike="noStrike" kern="1200" cap="none" spc="0" normalizeH="0" baseline="32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 Bold Italic" charset="0"/>
                <a:sym typeface="Calibri Bold Italic" charset="0"/>
              </a:rPr>
              <a:t>E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D9E7D-3A27-4240-96F5-D93333A7195D}"/>
              </a:ext>
            </a:extLst>
          </p:cNvPr>
          <p:cNvSpPr txBox="1"/>
          <p:nvPr/>
        </p:nvSpPr>
        <p:spPr>
          <a:xfrm>
            <a:off x="3563387" y="376012"/>
            <a:ext cx="835539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66700" marR="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尾数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M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(mantissa)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，二进制小数，数值范围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: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[1.0,2.0)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E6E3BB-A19D-0443-BDDA-7AD9D1EDF8A3}"/>
              </a:ext>
            </a:extLst>
          </p:cNvPr>
          <p:cNvSpPr txBox="1"/>
          <p:nvPr/>
        </p:nvSpPr>
        <p:spPr>
          <a:xfrm>
            <a:off x="731404" y="1005582"/>
            <a:ext cx="10729192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举例，在单精度下，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frac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占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位，相当于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位的无符号整数，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Wingdings" pitchFamily="2" charset="2"/>
              </a:rPr>
              <a:t>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frac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Wingdings" pitchFamily="2" charset="2"/>
              </a:rPr>
              <a:t> 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值：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FC172B-3B3E-4244-B47E-5EA96C7D80D6}"/>
              </a:ext>
            </a:extLst>
          </p:cNvPr>
          <p:cNvSpPr/>
          <p:nvPr/>
        </p:nvSpPr>
        <p:spPr>
          <a:xfrm>
            <a:off x="1307468" y="2226003"/>
            <a:ext cx="9289032" cy="1679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二进制小数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1.010101001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bits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小数点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右移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×2</a:t>
            </a:r>
            <a:r>
              <a:rPr kumimoji="1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-23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E-=23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1010101001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000000000000000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bits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截取低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位得到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frac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010101001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000000000000000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bits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6A4F3D3-EA84-C446-83B1-62CBF7EBBA7A}"/>
              </a:ext>
            </a:extLst>
          </p:cNvPr>
          <p:cNvSpPr txBox="1"/>
          <p:nvPr/>
        </p:nvSpPr>
        <p:spPr>
          <a:xfrm>
            <a:off x="732925" y="1701478"/>
            <a:ext cx="644718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number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==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(1.010101001)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×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(110)</a:t>
            </a:r>
            <a:r>
              <a:rPr kumimoji="1" lang="en-US" altLang="zh-CN" sz="16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F2F3AB6-EA19-9949-9BCF-5ACAE548E368}"/>
              </a:ext>
            </a:extLst>
          </p:cNvPr>
          <p:cNvSpPr/>
          <p:nvPr/>
        </p:nvSpPr>
        <p:spPr>
          <a:xfrm>
            <a:off x="1320449" y="3936910"/>
            <a:ext cx="9456072" cy="167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小数点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左移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×2</a:t>
            </a:r>
            <a:r>
              <a:rPr kumimoji="1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E+=24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0.010101001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000000000000000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+1</a:t>
            </a:r>
            <a:r>
              <a:rPr kumimoji="1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010101001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000000000000000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bits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小数点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右移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×2</a:t>
            </a:r>
            <a:r>
              <a:rPr kumimoji="1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E==0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010101.001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，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求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进制值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466E85F-C902-CC46-8F30-C395046400D2}"/>
              </a:ext>
            </a:extLst>
          </p:cNvPr>
          <p:cNvCxnSpPr/>
          <p:nvPr/>
        </p:nvCxnSpPr>
        <p:spPr bwMode="auto">
          <a:xfrm>
            <a:off x="1091445" y="3933056"/>
            <a:ext cx="10189131" cy="38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5974565-1571-724B-8760-7488055BC645}"/>
              </a:ext>
            </a:extLst>
          </p:cNvPr>
          <p:cNvSpPr txBox="1"/>
          <p:nvPr/>
        </p:nvSpPr>
        <p:spPr>
          <a:xfrm>
            <a:off x="920459" y="5852418"/>
            <a:ext cx="10921785" cy="105259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求值中，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frac</a:t>
            </a: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的小数点</a:t>
            </a: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：左移（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24-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右移（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-24+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en-US" altLang="zh-CN" sz="24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             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右移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(-24+exp-127</a:t>
            </a: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右移（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-23+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exp-128</a:t>
            </a: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82C9C34E-8FBE-144C-B2D9-FAB8AF8F6F94}"/>
              </a:ext>
            </a:extLst>
          </p:cNvPr>
          <p:cNvCxnSpPr/>
          <p:nvPr/>
        </p:nvCxnSpPr>
        <p:spPr bwMode="auto">
          <a:xfrm>
            <a:off x="1055674" y="5787504"/>
            <a:ext cx="10189131" cy="38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8521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96499" y="5891874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118845" y="5891874"/>
            <a:ext cx="171735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883042" y="5891874"/>
            <a:ext cx="4788532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235460" y="1448780"/>
            <a:ext cx="8255000" cy="5029200"/>
          </a:xfrm>
        </p:spPr>
        <p:txBody>
          <a:bodyPr/>
          <a:lstStyle/>
          <a:p>
            <a:pPr defTabSz="895350">
              <a:buClr>
                <a:srgbClr val="6B0874"/>
              </a:buClr>
              <a:buFont typeface="Wingdings" pitchFamily="2" charset="2"/>
              <a:buChar char="n"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b="1" dirty="0">
                <a:solidFill>
                  <a:srgbClr val="6B0874"/>
                </a:solidFill>
              </a:rPr>
              <a:t>数值：</a:t>
            </a:r>
            <a:r>
              <a:rPr lang="en-US" b="1" dirty="0">
                <a:solidFill>
                  <a:srgbClr val="6B0874"/>
                </a:solidFill>
              </a:rPr>
              <a:t> </a:t>
            </a:r>
            <a:r>
              <a:rPr lang="en-US" dirty="0">
                <a:cs typeface="Courier New"/>
              </a:rPr>
              <a:t>float F = 15213.0</a:t>
            </a:r>
          </a:p>
          <a:p>
            <a:pPr marL="338138" lvl="1" indent="0" defTabSz="895350">
              <a:lnSpc>
                <a:spcPct val="90000"/>
              </a:lnSpc>
              <a:buClr>
                <a:srgbClr val="6B0874"/>
              </a:buClr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15213</a:t>
            </a:r>
            <a:r>
              <a:rPr 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11101101101101</a:t>
            </a:r>
            <a:r>
              <a:rPr 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 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338138" lvl="1" indent="0" defTabSz="895350">
              <a:lnSpc>
                <a:spcPct val="90000"/>
              </a:lnSpc>
              <a:buClr>
                <a:srgbClr val="6B0874"/>
              </a:buClr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1.1101101101101</a:t>
            </a:r>
            <a:r>
              <a:rPr 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x 2</a:t>
            </a:r>
            <a:r>
              <a:rPr lang="en-US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895350">
              <a:buClr>
                <a:srgbClr val="6B0874"/>
              </a:buClr>
              <a:buFont typeface="Wingdings" pitchFamily="2" charset="2"/>
              <a:buChar char="n"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b="1" dirty="0">
                <a:solidFill>
                  <a:srgbClr val="6B0874"/>
                </a:solidFill>
              </a:rPr>
              <a:t>尾数部分：</a:t>
            </a:r>
            <a:endParaRPr lang="en-US" b="1" dirty="0">
              <a:solidFill>
                <a:srgbClr val="6B0874"/>
              </a:solidFill>
            </a:endParaRPr>
          </a:p>
          <a:p>
            <a:pPr marL="338138" lvl="1" indent="0" defTabSz="895350">
              <a:lnSpc>
                <a:spcPct val="90000"/>
              </a:lnSpc>
              <a:buClr>
                <a:srgbClr val="6B0874"/>
              </a:buClr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itchFamily="49" charset="0"/>
              </a:rPr>
              <a:t>1.</a:t>
            </a:r>
            <a:r>
              <a:rPr lang="en-US" u="sng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itchFamily="49" charset="0"/>
              </a:rPr>
              <a:t>1101101101101</a:t>
            </a:r>
            <a:r>
              <a:rPr 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itchFamily="49" charset="0"/>
              </a:rPr>
              <a:t>2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 pitchFamily="49" charset="0"/>
            </a:endParaRPr>
          </a:p>
          <a:p>
            <a:pPr marL="338138" lvl="1" indent="0" defTabSz="895350">
              <a:lnSpc>
                <a:spcPct val="90000"/>
              </a:lnSpc>
              <a:buClr>
                <a:srgbClr val="6B0874"/>
              </a:buClr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frac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1101101101101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0000000000</a:t>
            </a:r>
            <a:r>
              <a:rPr 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895350">
              <a:buClr>
                <a:srgbClr val="6B0874"/>
              </a:buClr>
              <a:buFont typeface="Wingdings" pitchFamily="2" charset="2"/>
              <a:buChar char="n"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b="1" dirty="0">
                <a:solidFill>
                  <a:srgbClr val="6B0874"/>
                </a:solidFill>
              </a:rPr>
              <a:t>阶码部分：</a:t>
            </a:r>
            <a:endParaRPr lang="en-US" b="1" dirty="0">
              <a:solidFill>
                <a:srgbClr val="6B0874"/>
              </a:solidFill>
            </a:endParaRPr>
          </a:p>
          <a:p>
            <a:pPr marL="338138" lvl="1" indent="0" defTabSz="895350">
              <a:lnSpc>
                <a:spcPct val="90000"/>
              </a:lnSpc>
              <a:buClr>
                <a:srgbClr val="6B0874"/>
              </a:buClr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 13</a:t>
            </a:r>
          </a:p>
          <a:p>
            <a:pPr marL="338138" lvl="1" indent="0" defTabSz="895350">
              <a:lnSpc>
                <a:spcPct val="90000"/>
              </a:lnSpc>
              <a:buClr>
                <a:srgbClr val="6B0874"/>
              </a:buClr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bias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	= 127</a:t>
            </a:r>
          </a:p>
          <a:p>
            <a:pPr marL="338138" lvl="1" indent="0" defTabSz="895350">
              <a:lnSpc>
                <a:spcPct val="90000"/>
              </a:lnSpc>
              <a:buClr>
                <a:srgbClr val="6B0874"/>
              </a:buClr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	= 140 =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10001100</a:t>
            </a:r>
            <a:r>
              <a:rPr 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en-US" sz="1800" baseline="-25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895350">
              <a:buClr>
                <a:srgbClr val="6B0874"/>
              </a:buClr>
              <a:buFont typeface="Wingdings" pitchFamily="2" charset="2"/>
              <a:buChar char="n"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b="1" dirty="0">
                <a:solidFill>
                  <a:srgbClr val="6B0874"/>
                </a:solidFill>
              </a:rPr>
              <a:t>编码结果：</a:t>
            </a:r>
            <a:br>
              <a:rPr lang="en-US" sz="2000" dirty="0"/>
            </a:br>
            <a:r>
              <a:rPr lang="en-US" sz="2800" dirty="0"/>
              <a:t>0 10001100 11011011011010000000000 </a:t>
            </a:r>
          </a:p>
          <a:p>
            <a:pPr marL="623888" lvl="1" defTabSz="895350">
              <a:lnSpc>
                <a:spcPct val="9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8854" y="624747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7200" y="6247475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1681" y="6247475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frac</a:t>
            </a:r>
            <a:endParaRPr kumimoji="1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B4BBDB3-2436-DD48-BFDB-0D349DA55DBE}"/>
              </a:ext>
            </a:extLst>
          </p:cNvPr>
          <p:cNvSpPr/>
          <p:nvPr/>
        </p:nvSpPr>
        <p:spPr bwMode="auto">
          <a:xfrm>
            <a:off x="-672753" y="351456"/>
            <a:ext cx="746788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DE7C7AD-84AF-5446-98FB-58610F464F1D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799242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规范化编码示例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位阶码，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位尾数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CB4BBDB3-2436-DD48-BFDB-0D349DA55DBE}"/>
              </a:ext>
            </a:extLst>
          </p:cNvPr>
          <p:cNvSpPr/>
          <p:nvPr/>
        </p:nvSpPr>
        <p:spPr bwMode="auto">
          <a:xfrm>
            <a:off x="-672752" y="351456"/>
            <a:ext cx="432048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DE7C7AD-84AF-5446-98FB-58610F464F1D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3119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是不是忘了点儿什么？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EEF701-A811-4A4D-870C-998AA3967DAA}"/>
              </a:ext>
            </a:extLst>
          </p:cNvPr>
          <p:cNvSpPr txBox="1"/>
          <p:nvPr/>
        </p:nvSpPr>
        <p:spPr>
          <a:xfrm>
            <a:off x="714975" y="1223288"/>
            <a:ext cx="10241561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                                     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最小正数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，最大正数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提问：单精度浮点数规范化编码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                                     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最小负数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，最大负数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C3B5BB73-3BCD-E447-8AF6-87F56CB5BFA7}"/>
              </a:ext>
            </a:extLst>
          </p:cNvPr>
          <p:cNvSpPr/>
          <p:nvPr/>
        </p:nvSpPr>
        <p:spPr bwMode="auto">
          <a:xfrm>
            <a:off x="5069652" y="1291634"/>
            <a:ext cx="522292" cy="121136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115717" name="组合 115716">
            <a:extLst>
              <a:ext uri="{FF2B5EF4-FFF2-40B4-BE49-F238E27FC236}">
                <a16:creationId xmlns:a16="http://schemas.microsoft.com/office/drawing/2014/main" id="{020B9199-2B06-9F4A-AAA4-13594E1D390E}"/>
              </a:ext>
            </a:extLst>
          </p:cNvPr>
          <p:cNvGrpSpPr/>
          <p:nvPr/>
        </p:nvGrpSpPr>
        <p:grpSpPr>
          <a:xfrm>
            <a:off x="515380" y="3194363"/>
            <a:ext cx="10504890" cy="2100342"/>
            <a:chOff x="843555" y="3194363"/>
            <a:chExt cx="10504890" cy="2100342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E243D46-5269-0242-B3D8-1FFCF6AD3006}"/>
                </a:ext>
              </a:extLst>
            </p:cNvPr>
            <p:cNvGrpSpPr/>
            <p:nvPr/>
          </p:nvGrpSpPr>
          <p:grpSpPr>
            <a:xfrm>
              <a:off x="843555" y="3898588"/>
              <a:ext cx="10504890" cy="1396117"/>
              <a:chOff x="817361" y="2932403"/>
              <a:chExt cx="10974246" cy="1458495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D2DA302-FF36-DB40-B878-8A565C433DFF}"/>
                  </a:ext>
                </a:extLst>
              </p:cNvPr>
              <p:cNvGrpSpPr/>
              <p:nvPr/>
            </p:nvGrpSpPr>
            <p:grpSpPr>
              <a:xfrm>
                <a:off x="983432" y="2932403"/>
                <a:ext cx="10585410" cy="1135916"/>
                <a:chOff x="1019436" y="5370628"/>
                <a:chExt cx="10585410" cy="1135916"/>
              </a:xfrm>
            </p:grpSpPr>
            <p:cxnSp>
              <p:nvCxnSpPr>
                <p:cNvPr id="17" name="直线连接符 16">
                  <a:extLst>
                    <a:ext uri="{FF2B5EF4-FFF2-40B4-BE49-F238E27FC236}">
                      <a16:creationId xmlns:a16="http://schemas.microsoft.com/office/drawing/2014/main" id="{63BDAD8F-82BC-C243-BD54-749D430242CE}"/>
                    </a:ext>
                  </a:extLst>
                </p:cNvPr>
                <p:cNvCxnSpPr/>
                <p:nvPr/>
              </p:nvCxnSpPr>
              <p:spPr bwMode="auto">
                <a:xfrm>
                  <a:off x="1019436" y="5370628"/>
                  <a:ext cx="0" cy="1135916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直线箭头连接符 18">
                  <a:extLst>
                    <a:ext uri="{FF2B5EF4-FFF2-40B4-BE49-F238E27FC236}">
                      <a16:creationId xmlns:a16="http://schemas.microsoft.com/office/drawing/2014/main" id="{457B8693-10CA-4E45-BED7-BF88F5415601}"/>
                    </a:ext>
                  </a:extLst>
                </p:cNvPr>
                <p:cNvCxnSpPr/>
                <p:nvPr/>
              </p:nvCxnSpPr>
              <p:spPr bwMode="auto">
                <a:xfrm>
                  <a:off x="1019436" y="5938586"/>
                  <a:ext cx="9613068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直线箭头连接符 21">
                  <a:extLst>
                    <a:ext uri="{FF2B5EF4-FFF2-40B4-BE49-F238E27FC236}">
                      <a16:creationId xmlns:a16="http://schemas.microsoft.com/office/drawing/2014/main" id="{F46E2E8A-7C0D-C445-8164-047F2B719DE0}"/>
                    </a:ext>
                  </a:extLst>
                </p:cNvPr>
                <p:cNvCxnSpPr/>
                <p:nvPr/>
              </p:nvCxnSpPr>
              <p:spPr bwMode="auto">
                <a:xfrm>
                  <a:off x="10992544" y="5938586"/>
                  <a:ext cx="61230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直线连接符 23">
                  <a:extLst>
                    <a:ext uri="{FF2B5EF4-FFF2-40B4-BE49-F238E27FC236}">
                      <a16:creationId xmlns:a16="http://schemas.microsoft.com/office/drawing/2014/main" id="{CDBDA11A-D0A6-054E-9E42-6A3B40DFBFB1}"/>
                    </a:ext>
                  </a:extLst>
                </p:cNvPr>
                <p:cNvCxnSpPr/>
                <p:nvPr/>
              </p:nvCxnSpPr>
              <p:spPr bwMode="auto">
                <a:xfrm>
                  <a:off x="2243572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直线连接符 25">
                  <a:extLst>
                    <a:ext uri="{FF2B5EF4-FFF2-40B4-BE49-F238E27FC236}">
                      <a16:creationId xmlns:a16="http://schemas.microsoft.com/office/drawing/2014/main" id="{377249B8-761B-9648-98AA-0F4989CFE5DC}"/>
                    </a:ext>
                  </a:extLst>
                </p:cNvPr>
                <p:cNvCxnSpPr/>
                <p:nvPr/>
              </p:nvCxnSpPr>
              <p:spPr bwMode="auto">
                <a:xfrm>
                  <a:off x="3503712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线连接符 26">
                  <a:extLst>
                    <a:ext uri="{FF2B5EF4-FFF2-40B4-BE49-F238E27FC236}">
                      <a16:creationId xmlns:a16="http://schemas.microsoft.com/office/drawing/2014/main" id="{43D1E0AA-D25B-4542-A4E7-540A47417692}"/>
                    </a:ext>
                  </a:extLst>
                </p:cNvPr>
                <p:cNvCxnSpPr/>
                <p:nvPr/>
              </p:nvCxnSpPr>
              <p:spPr bwMode="auto">
                <a:xfrm>
                  <a:off x="5898361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线连接符 27">
                  <a:extLst>
                    <a:ext uri="{FF2B5EF4-FFF2-40B4-BE49-F238E27FC236}">
                      <a16:creationId xmlns:a16="http://schemas.microsoft.com/office/drawing/2014/main" id="{4506CEE0-ABB1-1F48-86F4-A87D7E7F8B80}"/>
                    </a:ext>
                  </a:extLst>
                </p:cNvPr>
                <p:cNvCxnSpPr/>
                <p:nvPr/>
              </p:nvCxnSpPr>
              <p:spPr bwMode="auto">
                <a:xfrm>
                  <a:off x="10612403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直线箭头连接符 29">
                  <a:extLst>
                    <a:ext uri="{FF2B5EF4-FFF2-40B4-BE49-F238E27FC236}">
                      <a16:creationId xmlns:a16="http://schemas.microsoft.com/office/drawing/2014/main" id="{44030C4E-A1D3-0049-AB2C-2949D5AD538E}"/>
                    </a:ext>
                  </a:extLst>
                </p:cNvPr>
                <p:cNvCxnSpPr/>
                <p:nvPr/>
              </p:nvCxnSpPr>
              <p:spPr bwMode="auto">
                <a:xfrm>
                  <a:off x="10632504" y="5938586"/>
                  <a:ext cx="36004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直线连接符 30">
                  <a:extLst>
                    <a:ext uri="{FF2B5EF4-FFF2-40B4-BE49-F238E27FC236}">
                      <a16:creationId xmlns:a16="http://schemas.microsoft.com/office/drawing/2014/main" id="{AFDE49B1-CDED-6B4B-BE0E-0CC0353F431C}"/>
                    </a:ext>
                  </a:extLst>
                </p:cNvPr>
                <p:cNvCxnSpPr/>
                <p:nvPr/>
              </p:nvCxnSpPr>
              <p:spPr bwMode="auto">
                <a:xfrm>
                  <a:off x="11298695" y="5528926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直线连接符 32">
                  <a:extLst>
                    <a:ext uri="{FF2B5EF4-FFF2-40B4-BE49-F238E27FC236}">
                      <a16:creationId xmlns:a16="http://schemas.microsoft.com/office/drawing/2014/main" id="{F053AACE-B8F3-6841-985E-AB878EC02BA2}"/>
                    </a:ext>
                  </a:extLst>
                </p:cNvPr>
                <p:cNvCxnSpPr/>
                <p:nvPr/>
              </p:nvCxnSpPr>
              <p:spPr bwMode="auto">
                <a:xfrm>
                  <a:off x="2401089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直线连接符 34">
                  <a:extLst>
                    <a:ext uri="{FF2B5EF4-FFF2-40B4-BE49-F238E27FC236}">
                      <a16:creationId xmlns:a16="http://schemas.microsoft.com/office/drawing/2014/main" id="{E5D68A42-CF3A-B648-A2E4-E2B4E33B773A}"/>
                    </a:ext>
                  </a:extLst>
                </p:cNvPr>
                <p:cNvCxnSpPr/>
                <p:nvPr/>
              </p:nvCxnSpPr>
              <p:spPr bwMode="auto">
                <a:xfrm>
                  <a:off x="255860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直线连接符 35">
                  <a:extLst>
                    <a:ext uri="{FF2B5EF4-FFF2-40B4-BE49-F238E27FC236}">
                      <a16:creationId xmlns:a16="http://schemas.microsoft.com/office/drawing/2014/main" id="{2739772A-96B5-9141-B319-02B9A3F3A07B}"/>
                    </a:ext>
                  </a:extLst>
                </p:cNvPr>
                <p:cNvCxnSpPr/>
                <p:nvPr/>
              </p:nvCxnSpPr>
              <p:spPr bwMode="auto">
                <a:xfrm>
                  <a:off x="2716123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直线连接符 36">
                  <a:extLst>
                    <a:ext uri="{FF2B5EF4-FFF2-40B4-BE49-F238E27FC236}">
                      <a16:creationId xmlns:a16="http://schemas.microsoft.com/office/drawing/2014/main" id="{DB41152D-3B09-044C-AC24-D831F3AE5DC4}"/>
                    </a:ext>
                  </a:extLst>
                </p:cNvPr>
                <p:cNvCxnSpPr/>
                <p:nvPr/>
              </p:nvCxnSpPr>
              <p:spPr bwMode="auto">
                <a:xfrm>
                  <a:off x="2873640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直线连接符 37">
                  <a:extLst>
                    <a:ext uri="{FF2B5EF4-FFF2-40B4-BE49-F238E27FC236}">
                      <a16:creationId xmlns:a16="http://schemas.microsoft.com/office/drawing/2014/main" id="{758F2E8F-53BB-4B42-AC5D-BC2F77EF1C93}"/>
                    </a:ext>
                  </a:extLst>
                </p:cNvPr>
                <p:cNvCxnSpPr/>
                <p:nvPr/>
              </p:nvCxnSpPr>
              <p:spPr bwMode="auto">
                <a:xfrm>
                  <a:off x="3031157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直线连接符 38">
                  <a:extLst>
                    <a:ext uri="{FF2B5EF4-FFF2-40B4-BE49-F238E27FC236}">
                      <a16:creationId xmlns:a16="http://schemas.microsoft.com/office/drawing/2014/main" id="{9A175A65-E778-654B-9FCC-F33DA922163D}"/>
                    </a:ext>
                  </a:extLst>
                </p:cNvPr>
                <p:cNvCxnSpPr/>
                <p:nvPr/>
              </p:nvCxnSpPr>
              <p:spPr bwMode="auto">
                <a:xfrm>
                  <a:off x="318867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直线连接符 39">
                  <a:extLst>
                    <a:ext uri="{FF2B5EF4-FFF2-40B4-BE49-F238E27FC236}">
                      <a16:creationId xmlns:a16="http://schemas.microsoft.com/office/drawing/2014/main" id="{3B5B98DB-D20C-8341-876F-BBB6CC0C1694}"/>
                    </a:ext>
                  </a:extLst>
                </p:cNvPr>
                <p:cNvCxnSpPr/>
                <p:nvPr/>
              </p:nvCxnSpPr>
              <p:spPr bwMode="auto">
                <a:xfrm>
                  <a:off x="3803043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直线连接符 40">
                  <a:extLst>
                    <a:ext uri="{FF2B5EF4-FFF2-40B4-BE49-F238E27FC236}">
                      <a16:creationId xmlns:a16="http://schemas.microsoft.com/office/drawing/2014/main" id="{41D40F12-1C4A-884C-A6BD-3E4B7A8752BE}"/>
                    </a:ext>
                  </a:extLst>
                </p:cNvPr>
                <p:cNvCxnSpPr/>
                <p:nvPr/>
              </p:nvCxnSpPr>
              <p:spPr bwMode="auto">
                <a:xfrm>
                  <a:off x="410237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直线连接符 41">
                  <a:extLst>
                    <a:ext uri="{FF2B5EF4-FFF2-40B4-BE49-F238E27FC236}">
                      <a16:creationId xmlns:a16="http://schemas.microsoft.com/office/drawing/2014/main" id="{500604D1-527C-B04B-A5AA-D08E1E152426}"/>
                    </a:ext>
                  </a:extLst>
                </p:cNvPr>
                <p:cNvCxnSpPr/>
                <p:nvPr/>
              </p:nvCxnSpPr>
              <p:spPr bwMode="auto">
                <a:xfrm>
                  <a:off x="4401705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线连接符 42">
                  <a:extLst>
                    <a:ext uri="{FF2B5EF4-FFF2-40B4-BE49-F238E27FC236}">
                      <a16:creationId xmlns:a16="http://schemas.microsoft.com/office/drawing/2014/main" id="{89627849-5E84-C648-8044-E60EC725D790}"/>
                    </a:ext>
                  </a:extLst>
                </p:cNvPr>
                <p:cNvCxnSpPr/>
                <p:nvPr/>
              </p:nvCxnSpPr>
              <p:spPr bwMode="auto">
                <a:xfrm>
                  <a:off x="470103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直线连接符 43">
                  <a:extLst>
                    <a:ext uri="{FF2B5EF4-FFF2-40B4-BE49-F238E27FC236}">
                      <a16:creationId xmlns:a16="http://schemas.microsoft.com/office/drawing/2014/main" id="{B3F54427-BF8D-0946-B998-455AEC09DDA1}"/>
                    </a:ext>
                  </a:extLst>
                </p:cNvPr>
                <p:cNvCxnSpPr/>
                <p:nvPr/>
              </p:nvCxnSpPr>
              <p:spPr bwMode="auto">
                <a:xfrm>
                  <a:off x="5000367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直线连接符 44">
                  <a:extLst>
                    <a:ext uri="{FF2B5EF4-FFF2-40B4-BE49-F238E27FC236}">
                      <a16:creationId xmlns:a16="http://schemas.microsoft.com/office/drawing/2014/main" id="{4707F2E0-65FF-ED48-BF12-08B512CE5422}"/>
                    </a:ext>
                  </a:extLst>
                </p:cNvPr>
                <p:cNvCxnSpPr/>
                <p:nvPr/>
              </p:nvCxnSpPr>
              <p:spPr bwMode="auto">
                <a:xfrm>
                  <a:off x="5299698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直线连接符 45">
                  <a:extLst>
                    <a:ext uri="{FF2B5EF4-FFF2-40B4-BE49-F238E27FC236}">
                      <a16:creationId xmlns:a16="http://schemas.microsoft.com/office/drawing/2014/main" id="{2DF848CE-7E3E-E94B-9004-40AD07A2F2BF}"/>
                    </a:ext>
                  </a:extLst>
                </p:cNvPr>
                <p:cNvCxnSpPr/>
                <p:nvPr/>
              </p:nvCxnSpPr>
              <p:spPr bwMode="auto">
                <a:xfrm>
                  <a:off x="657179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直线连接符 46">
                  <a:extLst>
                    <a:ext uri="{FF2B5EF4-FFF2-40B4-BE49-F238E27FC236}">
                      <a16:creationId xmlns:a16="http://schemas.microsoft.com/office/drawing/2014/main" id="{6AA6296B-B9E8-A343-8E65-B2DA20347708}"/>
                    </a:ext>
                  </a:extLst>
                </p:cNvPr>
                <p:cNvCxnSpPr/>
                <p:nvPr/>
              </p:nvCxnSpPr>
              <p:spPr bwMode="auto">
                <a:xfrm>
                  <a:off x="7694188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150365EE-76C3-484B-859A-9BB45AFC32C3}"/>
                    </a:ext>
                  </a:extLst>
                </p:cNvPr>
                <p:cNvCxnSpPr/>
                <p:nvPr/>
              </p:nvCxnSpPr>
              <p:spPr bwMode="auto">
                <a:xfrm>
                  <a:off x="825538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F7BFE404-9D20-9547-870E-07AD4B2AB94E}"/>
                    </a:ext>
                  </a:extLst>
                </p:cNvPr>
                <p:cNvCxnSpPr/>
                <p:nvPr/>
              </p:nvCxnSpPr>
              <p:spPr bwMode="auto">
                <a:xfrm>
                  <a:off x="8816580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直线连接符 49">
                  <a:extLst>
                    <a:ext uri="{FF2B5EF4-FFF2-40B4-BE49-F238E27FC236}">
                      <a16:creationId xmlns:a16="http://schemas.microsoft.com/office/drawing/2014/main" id="{C6F51943-722B-5448-8909-B7E62414857B}"/>
                    </a:ext>
                  </a:extLst>
                </p:cNvPr>
                <p:cNvCxnSpPr/>
                <p:nvPr/>
              </p:nvCxnSpPr>
              <p:spPr bwMode="auto">
                <a:xfrm>
                  <a:off x="937777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4E6A5590-7AA2-C146-AB5B-B230924377D0}"/>
                    </a:ext>
                  </a:extLst>
                </p:cNvPr>
                <p:cNvCxnSpPr/>
                <p:nvPr/>
              </p:nvCxnSpPr>
              <p:spPr bwMode="auto">
                <a:xfrm>
                  <a:off x="9938971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直线连接符 51">
                  <a:extLst>
                    <a:ext uri="{FF2B5EF4-FFF2-40B4-BE49-F238E27FC236}">
                      <a16:creationId xmlns:a16="http://schemas.microsoft.com/office/drawing/2014/main" id="{082471CA-6B1B-A84E-918C-8CB416B7EBB6}"/>
                    </a:ext>
                  </a:extLst>
                </p:cNvPr>
                <p:cNvCxnSpPr/>
                <p:nvPr/>
              </p:nvCxnSpPr>
              <p:spPr bwMode="auto">
                <a:xfrm>
                  <a:off x="3346191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直线连接符 52">
                  <a:extLst>
                    <a:ext uri="{FF2B5EF4-FFF2-40B4-BE49-F238E27FC236}">
                      <a16:creationId xmlns:a16="http://schemas.microsoft.com/office/drawing/2014/main" id="{82C5233D-CA1C-F840-AEB8-0FC63FA39962}"/>
                    </a:ext>
                  </a:extLst>
                </p:cNvPr>
                <p:cNvCxnSpPr/>
                <p:nvPr/>
              </p:nvCxnSpPr>
              <p:spPr bwMode="auto">
                <a:xfrm>
                  <a:off x="5599029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直线连接符 53">
                  <a:extLst>
                    <a:ext uri="{FF2B5EF4-FFF2-40B4-BE49-F238E27FC236}">
                      <a16:creationId xmlns:a16="http://schemas.microsoft.com/office/drawing/2014/main" id="{E5418B70-9C8F-914D-8DC7-9986E2471AE5}"/>
                    </a:ext>
                  </a:extLst>
                </p:cNvPr>
                <p:cNvCxnSpPr/>
                <p:nvPr/>
              </p:nvCxnSpPr>
              <p:spPr bwMode="auto">
                <a:xfrm>
                  <a:off x="7132992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D162A6F-0BBB-2C4B-AD71-1FA5C5DEFD7D}"/>
                  </a:ext>
                </a:extLst>
              </p:cNvPr>
              <p:cNvSpPr txBox="1"/>
              <p:nvPr/>
            </p:nvSpPr>
            <p:spPr>
              <a:xfrm>
                <a:off x="817361" y="4005064"/>
                <a:ext cx="346982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  <a:endPara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A31687-242F-F747-BB29-2153748A4AC8}"/>
                  </a:ext>
                </a:extLst>
              </p:cNvPr>
              <p:cNvSpPr txBox="1"/>
              <p:nvPr/>
            </p:nvSpPr>
            <p:spPr>
              <a:xfrm>
                <a:off x="2034605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0" i="0" u="none" strike="noStrike" kern="1200" cap="none" spc="100" normalizeH="0" baseline="30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-126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3F57FC4-8871-774B-A02D-A6ABD4D2FC18}"/>
                  </a:ext>
                </a:extLst>
              </p:cNvPr>
              <p:cNvSpPr txBox="1"/>
              <p:nvPr/>
            </p:nvSpPr>
            <p:spPr>
              <a:xfrm>
                <a:off x="3310187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0" i="0" u="none" strike="noStrike" kern="1200" cap="none" spc="100" normalizeH="0" baseline="30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-125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2785FF5-38D0-B647-8898-4B486A2CAB5F}"/>
                  </a:ext>
                </a:extLst>
              </p:cNvPr>
              <p:cNvSpPr txBox="1"/>
              <p:nvPr/>
            </p:nvSpPr>
            <p:spPr>
              <a:xfrm>
                <a:off x="5666465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0" i="0" u="none" strike="noStrike" kern="1200" cap="none" spc="100" normalizeH="0" baseline="30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-124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5215203-3517-574B-9EBE-EBA1F4FCF8BC}"/>
                  </a:ext>
                </a:extLst>
              </p:cNvPr>
              <p:cNvSpPr txBox="1"/>
              <p:nvPr/>
            </p:nvSpPr>
            <p:spPr>
              <a:xfrm>
                <a:off x="10382989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0" i="0" u="none" strike="noStrike" kern="1200" cap="none" spc="100" normalizeH="0" baseline="30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-123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CCCCF76-F0B4-6F44-844C-BA3AC9E8C45E}"/>
                  </a:ext>
                </a:extLst>
              </p:cNvPr>
              <p:cNvSpPr txBox="1"/>
              <p:nvPr/>
            </p:nvSpPr>
            <p:spPr>
              <a:xfrm>
                <a:off x="11136560" y="4005064"/>
                <a:ext cx="655047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0" i="0" u="none" strike="noStrike" kern="1200" cap="none" spc="100" normalizeH="0" baseline="30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128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C9569DC-C651-8841-B9FB-AEBD7CBFFAD2}"/>
                </a:ext>
              </a:extLst>
            </p:cNvPr>
            <p:cNvSpPr txBox="1"/>
            <p:nvPr/>
          </p:nvSpPr>
          <p:spPr>
            <a:xfrm>
              <a:off x="1059579" y="3194363"/>
              <a:ext cx="3553473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[</a:t>
              </a:r>
              <a:r>
                <a:rPr kumimoji="0" lang="en-US" altLang="zh-CN" sz="1800" b="1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1.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0…0×2</a:t>
              </a:r>
              <a:r>
                <a:rPr kumimoji="0" lang="en-US" altLang="zh-CN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-126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， </a:t>
              </a:r>
              <a:r>
                <a:rPr kumimoji="0" lang="en-US" altLang="zh-CN" sz="1800" b="1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1.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1…1×2</a:t>
              </a:r>
              <a:r>
                <a:rPr kumimoji="0" lang="en-US" altLang="zh-CN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-126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]</a:t>
              </a:r>
              <a:endPara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cxnSp>
          <p:nvCxnSpPr>
            <p:cNvPr id="115712" name="直线连接符 115711">
              <a:extLst>
                <a:ext uri="{FF2B5EF4-FFF2-40B4-BE49-F238E27FC236}">
                  <a16:creationId xmlns:a16="http://schemas.microsoft.com/office/drawing/2014/main" id="{4AF76D7F-98B4-954F-AB16-27AB0DAB00C3}"/>
                </a:ext>
              </a:extLst>
            </p:cNvPr>
            <p:cNvCxnSpPr/>
            <p:nvPr/>
          </p:nvCxnSpPr>
          <p:spPr bwMode="auto">
            <a:xfrm flipH="1" flipV="1">
              <a:off x="1349849" y="3562043"/>
              <a:ext cx="824455" cy="4880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D889592E-2005-8D4A-881D-BBD20DFB4406}"/>
                </a:ext>
              </a:extLst>
            </p:cNvPr>
            <p:cNvCxnSpPr/>
            <p:nvPr/>
          </p:nvCxnSpPr>
          <p:spPr bwMode="auto">
            <a:xfrm flipV="1">
              <a:off x="3399337" y="3555423"/>
              <a:ext cx="824455" cy="4880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5718" name="椭圆 115717">
            <a:extLst>
              <a:ext uri="{FF2B5EF4-FFF2-40B4-BE49-F238E27FC236}">
                <a16:creationId xmlns:a16="http://schemas.microsoft.com/office/drawing/2014/main" id="{39DE16D7-3289-104F-B673-CD09538866A6}"/>
              </a:ext>
            </a:extLst>
          </p:cNvPr>
          <p:cNvSpPr/>
          <p:nvPr/>
        </p:nvSpPr>
        <p:spPr bwMode="auto">
          <a:xfrm>
            <a:off x="674346" y="4145895"/>
            <a:ext cx="1171781" cy="649188"/>
          </a:xfrm>
          <a:prstGeom prst="ellips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GAP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B3884F0-ACCB-7549-8BD8-81DD5E4648CB}"/>
              </a:ext>
            </a:extLst>
          </p:cNvPr>
          <p:cNvSpPr txBox="1"/>
          <p:nvPr/>
        </p:nvSpPr>
        <p:spPr>
          <a:xfrm>
            <a:off x="714974" y="5895317"/>
            <a:ext cx="1024156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思考：预对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GAP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区进行浮点编码，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怎么编码？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57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nimBg="1"/>
      <p:bldP spid="115718" grpId="1" animBg="1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CB4BBDB3-2436-DD48-BFDB-0D349DA55DBE}"/>
              </a:ext>
            </a:extLst>
          </p:cNvPr>
          <p:cNvSpPr/>
          <p:nvPr/>
        </p:nvSpPr>
        <p:spPr bwMode="auto">
          <a:xfrm>
            <a:off x="-672752" y="351456"/>
            <a:ext cx="312199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DE7C7AD-84AF-5446-98FB-58610F464F1D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1342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非规范化编码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8111772-F0F5-1C47-ABF3-E22F5D0B708F}"/>
              </a:ext>
            </a:extLst>
          </p:cNvPr>
          <p:cNvSpPr txBox="1"/>
          <p:nvPr/>
        </p:nvSpPr>
        <p:spPr>
          <a:xfrm>
            <a:off x="710719" y="3992207"/>
            <a:ext cx="10440387" cy="24646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只能取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-126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否则仍会存在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非等间距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GAP[0,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-127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bias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不能变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，所以：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=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-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127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（而不是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-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127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exp=000…0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只能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.X…X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形式，对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[0,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1-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ε]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进行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等间距编码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frac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X…X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47ECFD5-C16E-3C45-9E6A-A5265207B282}"/>
              </a:ext>
            </a:extLst>
          </p:cNvPr>
          <p:cNvGrpSpPr/>
          <p:nvPr/>
        </p:nvGrpSpPr>
        <p:grpSpPr>
          <a:xfrm>
            <a:off x="191344" y="1540114"/>
            <a:ext cx="11465450" cy="2245661"/>
            <a:chOff x="175166" y="1435367"/>
            <a:chExt cx="11465450" cy="2245661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E243D46-5269-0242-B3D8-1FFCF6AD3006}"/>
                </a:ext>
              </a:extLst>
            </p:cNvPr>
            <p:cNvGrpSpPr/>
            <p:nvPr/>
          </p:nvGrpSpPr>
          <p:grpSpPr>
            <a:xfrm>
              <a:off x="1135726" y="1435367"/>
              <a:ext cx="10504890" cy="1396117"/>
              <a:chOff x="817361" y="2932403"/>
              <a:chExt cx="10974246" cy="1458495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D2DA302-FF36-DB40-B878-8A565C433DFF}"/>
                  </a:ext>
                </a:extLst>
              </p:cNvPr>
              <p:cNvGrpSpPr/>
              <p:nvPr/>
            </p:nvGrpSpPr>
            <p:grpSpPr>
              <a:xfrm>
                <a:off x="983432" y="2932403"/>
                <a:ext cx="10585410" cy="1135916"/>
                <a:chOff x="1019436" y="5370628"/>
                <a:chExt cx="10585410" cy="1135916"/>
              </a:xfrm>
            </p:grpSpPr>
            <p:cxnSp>
              <p:nvCxnSpPr>
                <p:cNvPr id="17" name="直线连接符 16">
                  <a:extLst>
                    <a:ext uri="{FF2B5EF4-FFF2-40B4-BE49-F238E27FC236}">
                      <a16:creationId xmlns:a16="http://schemas.microsoft.com/office/drawing/2014/main" id="{63BDAD8F-82BC-C243-BD54-749D430242CE}"/>
                    </a:ext>
                  </a:extLst>
                </p:cNvPr>
                <p:cNvCxnSpPr/>
                <p:nvPr/>
              </p:nvCxnSpPr>
              <p:spPr bwMode="auto">
                <a:xfrm>
                  <a:off x="1019436" y="5370628"/>
                  <a:ext cx="0" cy="1135916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直线箭头连接符 18">
                  <a:extLst>
                    <a:ext uri="{FF2B5EF4-FFF2-40B4-BE49-F238E27FC236}">
                      <a16:creationId xmlns:a16="http://schemas.microsoft.com/office/drawing/2014/main" id="{457B8693-10CA-4E45-BED7-BF88F5415601}"/>
                    </a:ext>
                  </a:extLst>
                </p:cNvPr>
                <p:cNvCxnSpPr/>
                <p:nvPr/>
              </p:nvCxnSpPr>
              <p:spPr bwMode="auto">
                <a:xfrm>
                  <a:off x="1019436" y="5938586"/>
                  <a:ext cx="9613068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直线箭头连接符 21">
                  <a:extLst>
                    <a:ext uri="{FF2B5EF4-FFF2-40B4-BE49-F238E27FC236}">
                      <a16:creationId xmlns:a16="http://schemas.microsoft.com/office/drawing/2014/main" id="{F46E2E8A-7C0D-C445-8164-047F2B719DE0}"/>
                    </a:ext>
                  </a:extLst>
                </p:cNvPr>
                <p:cNvCxnSpPr/>
                <p:nvPr/>
              </p:nvCxnSpPr>
              <p:spPr bwMode="auto">
                <a:xfrm>
                  <a:off x="10992544" y="5938586"/>
                  <a:ext cx="61230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直线连接符 23">
                  <a:extLst>
                    <a:ext uri="{FF2B5EF4-FFF2-40B4-BE49-F238E27FC236}">
                      <a16:creationId xmlns:a16="http://schemas.microsoft.com/office/drawing/2014/main" id="{CDBDA11A-D0A6-054E-9E42-6A3B40DFBFB1}"/>
                    </a:ext>
                  </a:extLst>
                </p:cNvPr>
                <p:cNvCxnSpPr/>
                <p:nvPr/>
              </p:nvCxnSpPr>
              <p:spPr bwMode="auto">
                <a:xfrm>
                  <a:off x="2243572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直线连接符 25">
                  <a:extLst>
                    <a:ext uri="{FF2B5EF4-FFF2-40B4-BE49-F238E27FC236}">
                      <a16:creationId xmlns:a16="http://schemas.microsoft.com/office/drawing/2014/main" id="{377249B8-761B-9648-98AA-0F4989CFE5DC}"/>
                    </a:ext>
                  </a:extLst>
                </p:cNvPr>
                <p:cNvCxnSpPr/>
                <p:nvPr/>
              </p:nvCxnSpPr>
              <p:spPr bwMode="auto">
                <a:xfrm>
                  <a:off x="3503712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线连接符 26">
                  <a:extLst>
                    <a:ext uri="{FF2B5EF4-FFF2-40B4-BE49-F238E27FC236}">
                      <a16:creationId xmlns:a16="http://schemas.microsoft.com/office/drawing/2014/main" id="{43D1E0AA-D25B-4542-A4E7-540A47417692}"/>
                    </a:ext>
                  </a:extLst>
                </p:cNvPr>
                <p:cNvCxnSpPr/>
                <p:nvPr/>
              </p:nvCxnSpPr>
              <p:spPr bwMode="auto">
                <a:xfrm>
                  <a:off x="5898361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线连接符 27">
                  <a:extLst>
                    <a:ext uri="{FF2B5EF4-FFF2-40B4-BE49-F238E27FC236}">
                      <a16:creationId xmlns:a16="http://schemas.microsoft.com/office/drawing/2014/main" id="{4506CEE0-ABB1-1F48-86F4-A87D7E7F8B80}"/>
                    </a:ext>
                  </a:extLst>
                </p:cNvPr>
                <p:cNvCxnSpPr/>
                <p:nvPr/>
              </p:nvCxnSpPr>
              <p:spPr bwMode="auto">
                <a:xfrm>
                  <a:off x="10612403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直线箭头连接符 29">
                  <a:extLst>
                    <a:ext uri="{FF2B5EF4-FFF2-40B4-BE49-F238E27FC236}">
                      <a16:creationId xmlns:a16="http://schemas.microsoft.com/office/drawing/2014/main" id="{44030C4E-A1D3-0049-AB2C-2949D5AD538E}"/>
                    </a:ext>
                  </a:extLst>
                </p:cNvPr>
                <p:cNvCxnSpPr/>
                <p:nvPr/>
              </p:nvCxnSpPr>
              <p:spPr bwMode="auto">
                <a:xfrm>
                  <a:off x="10632504" y="5938586"/>
                  <a:ext cx="36004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直线连接符 30">
                  <a:extLst>
                    <a:ext uri="{FF2B5EF4-FFF2-40B4-BE49-F238E27FC236}">
                      <a16:creationId xmlns:a16="http://schemas.microsoft.com/office/drawing/2014/main" id="{AFDE49B1-CDED-6B4B-BE0E-0CC0353F431C}"/>
                    </a:ext>
                  </a:extLst>
                </p:cNvPr>
                <p:cNvCxnSpPr/>
                <p:nvPr/>
              </p:nvCxnSpPr>
              <p:spPr bwMode="auto">
                <a:xfrm>
                  <a:off x="11298695" y="5528926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直线连接符 32">
                  <a:extLst>
                    <a:ext uri="{FF2B5EF4-FFF2-40B4-BE49-F238E27FC236}">
                      <a16:creationId xmlns:a16="http://schemas.microsoft.com/office/drawing/2014/main" id="{F053AACE-B8F3-6841-985E-AB878EC02BA2}"/>
                    </a:ext>
                  </a:extLst>
                </p:cNvPr>
                <p:cNvCxnSpPr/>
                <p:nvPr/>
              </p:nvCxnSpPr>
              <p:spPr bwMode="auto">
                <a:xfrm>
                  <a:off x="2401089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直线连接符 34">
                  <a:extLst>
                    <a:ext uri="{FF2B5EF4-FFF2-40B4-BE49-F238E27FC236}">
                      <a16:creationId xmlns:a16="http://schemas.microsoft.com/office/drawing/2014/main" id="{E5D68A42-CF3A-B648-A2E4-E2B4E33B773A}"/>
                    </a:ext>
                  </a:extLst>
                </p:cNvPr>
                <p:cNvCxnSpPr/>
                <p:nvPr/>
              </p:nvCxnSpPr>
              <p:spPr bwMode="auto">
                <a:xfrm>
                  <a:off x="255860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直线连接符 35">
                  <a:extLst>
                    <a:ext uri="{FF2B5EF4-FFF2-40B4-BE49-F238E27FC236}">
                      <a16:creationId xmlns:a16="http://schemas.microsoft.com/office/drawing/2014/main" id="{2739772A-96B5-9141-B319-02B9A3F3A07B}"/>
                    </a:ext>
                  </a:extLst>
                </p:cNvPr>
                <p:cNvCxnSpPr/>
                <p:nvPr/>
              </p:nvCxnSpPr>
              <p:spPr bwMode="auto">
                <a:xfrm>
                  <a:off x="2716123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直线连接符 36">
                  <a:extLst>
                    <a:ext uri="{FF2B5EF4-FFF2-40B4-BE49-F238E27FC236}">
                      <a16:creationId xmlns:a16="http://schemas.microsoft.com/office/drawing/2014/main" id="{DB41152D-3B09-044C-AC24-D831F3AE5DC4}"/>
                    </a:ext>
                  </a:extLst>
                </p:cNvPr>
                <p:cNvCxnSpPr/>
                <p:nvPr/>
              </p:nvCxnSpPr>
              <p:spPr bwMode="auto">
                <a:xfrm>
                  <a:off x="2873640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直线连接符 37">
                  <a:extLst>
                    <a:ext uri="{FF2B5EF4-FFF2-40B4-BE49-F238E27FC236}">
                      <a16:creationId xmlns:a16="http://schemas.microsoft.com/office/drawing/2014/main" id="{758F2E8F-53BB-4B42-AC5D-BC2F77EF1C93}"/>
                    </a:ext>
                  </a:extLst>
                </p:cNvPr>
                <p:cNvCxnSpPr/>
                <p:nvPr/>
              </p:nvCxnSpPr>
              <p:spPr bwMode="auto">
                <a:xfrm>
                  <a:off x="3031157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直线连接符 38">
                  <a:extLst>
                    <a:ext uri="{FF2B5EF4-FFF2-40B4-BE49-F238E27FC236}">
                      <a16:creationId xmlns:a16="http://schemas.microsoft.com/office/drawing/2014/main" id="{9A175A65-E778-654B-9FCC-F33DA922163D}"/>
                    </a:ext>
                  </a:extLst>
                </p:cNvPr>
                <p:cNvCxnSpPr/>
                <p:nvPr/>
              </p:nvCxnSpPr>
              <p:spPr bwMode="auto">
                <a:xfrm>
                  <a:off x="318867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直线连接符 39">
                  <a:extLst>
                    <a:ext uri="{FF2B5EF4-FFF2-40B4-BE49-F238E27FC236}">
                      <a16:creationId xmlns:a16="http://schemas.microsoft.com/office/drawing/2014/main" id="{3B5B98DB-D20C-8341-876F-BBB6CC0C1694}"/>
                    </a:ext>
                  </a:extLst>
                </p:cNvPr>
                <p:cNvCxnSpPr/>
                <p:nvPr/>
              </p:nvCxnSpPr>
              <p:spPr bwMode="auto">
                <a:xfrm>
                  <a:off x="3803043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直线连接符 40">
                  <a:extLst>
                    <a:ext uri="{FF2B5EF4-FFF2-40B4-BE49-F238E27FC236}">
                      <a16:creationId xmlns:a16="http://schemas.microsoft.com/office/drawing/2014/main" id="{41D40F12-1C4A-884C-A6BD-3E4B7A8752BE}"/>
                    </a:ext>
                  </a:extLst>
                </p:cNvPr>
                <p:cNvCxnSpPr/>
                <p:nvPr/>
              </p:nvCxnSpPr>
              <p:spPr bwMode="auto">
                <a:xfrm>
                  <a:off x="410237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直线连接符 41">
                  <a:extLst>
                    <a:ext uri="{FF2B5EF4-FFF2-40B4-BE49-F238E27FC236}">
                      <a16:creationId xmlns:a16="http://schemas.microsoft.com/office/drawing/2014/main" id="{500604D1-527C-B04B-A5AA-D08E1E152426}"/>
                    </a:ext>
                  </a:extLst>
                </p:cNvPr>
                <p:cNvCxnSpPr/>
                <p:nvPr/>
              </p:nvCxnSpPr>
              <p:spPr bwMode="auto">
                <a:xfrm>
                  <a:off x="4401705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线连接符 42">
                  <a:extLst>
                    <a:ext uri="{FF2B5EF4-FFF2-40B4-BE49-F238E27FC236}">
                      <a16:creationId xmlns:a16="http://schemas.microsoft.com/office/drawing/2014/main" id="{89627849-5E84-C648-8044-E60EC725D790}"/>
                    </a:ext>
                  </a:extLst>
                </p:cNvPr>
                <p:cNvCxnSpPr/>
                <p:nvPr/>
              </p:nvCxnSpPr>
              <p:spPr bwMode="auto">
                <a:xfrm>
                  <a:off x="470103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直线连接符 43">
                  <a:extLst>
                    <a:ext uri="{FF2B5EF4-FFF2-40B4-BE49-F238E27FC236}">
                      <a16:creationId xmlns:a16="http://schemas.microsoft.com/office/drawing/2014/main" id="{B3F54427-BF8D-0946-B998-455AEC09DDA1}"/>
                    </a:ext>
                  </a:extLst>
                </p:cNvPr>
                <p:cNvCxnSpPr/>
                <p:nvPr/>
              </p:nvCxnSpPr>
              <p:spPr bwMode="auto">
                <a:xfrm>
                  <a:off x="5000367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直线连接符 44">
                  <a:extLst>
                    <a:ext uri="{FF2B5EF4-FFF2-40B4-BE49-F238E27FC236}">
                      <a16:creationId xmlns:a16="http://schemas.microsoft.com/office/drawing/2014/main" id="{4707F2E0-65FF-ED48-BF12-08B512CE5422}"/>
                    </a:ext>
                  </a:extLst>
                </p:cNvPr>
                <p:cNvCxnSpPr/>
                <p:nvPr/>
              </p:nvCxnSpPr>
              <p:spPr bwMode="auto">
                <a:xfrm>
                  <a:off x="5299698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直线连接符 45">
                  <a:extLst>
                    <a:ext uri="{FF2B5EF4-FFF2-40B4-BE49-F238E27FC236}">
                      <a16:creationId xmlns:a16="http://schemas.microsoft.com/office/drawing/2014/main" id="{2DF848CE-7E3E-E94B-9004-40AD07A2F2BF}"/>
                    </a:ext>
                  </a:extLst>
                </p:cNvPr>
                <p:cNvCxnSpPr/>
                <p:nvPr/>
              </p:nvCxnSpPr>
              <p:spPr bwMode="auto">
                <a:xfrm>
                  <a:off x="657179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直线连接符 46">
                  <a:extLst>
                    <a:ext uri="{FF2B5EF4-FFF2-40B4-BE49-F238E27FC236}">
                      <a16:creationId xmlns:a16="http://schemas.microsoft.com/office/drawing/2014/main" id="{6AA6296B-B9E8-A343-8E65-B2DA20347708}"/>
                    </a:ext>
                  </a:extLst>
                </p:cNvPr>
                <p:cNvCxnSpPr/>
                <p:nvPr/>
              </p:nvCxnSpPr>
              <p:spPr bwMode="auto">
                <a:xfrm>
                  <a:off x="7694188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150365EE-76C3-484B-859A-9BB45AFC32C3}"/>
                    </a:ext>
                  </a:extLst>
                </p:cNvPr>
                <p:cNvCxnSpPr/>
                <p:nvPr/>
              </p:nvCxnSpPr>
              <p:spPr bwMode="auto">
                <a:xfrm>
                  <a:off x="825538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F7BFE404-9D20-9547-870E-07AD4B2AB94E}"/>
                    </a:ext>
                  </a:extLst>
                </p:cNvPr>
                <p:cNvCxnSpPr/>
                <p:nvPr/>
              </p:nvCxnSpPr>
              <p:spPr bwMode="auto">
                <a:xfrm>
                  <a:off x="8816580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直线连接符 49">
                  <a:extLst>
                    <a:ext uri="{FF2B5EF4-FFF2-40B4-BE49-F238E27FC236}">
                      <a16:creationId xmlns:a16="http://schemas.microsoft.com/office/drawing/2014/main" id="{C6F51943-722B-5448-8909-B7E62414857B}"/>
                    </a:ext>
                  </a:extLst>
                </p:cNvPr>
                <p:cNvCxnSpPr/>
                <p:nvPr/>
              </p:nvCxnSpPr>
              <p:spPr bwMode="auto">
                <a:xfrm>
                  <a:off x="937777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4E6A5590-7AA2-C146-AB5B-B230924377D0}"/>
                    </a:ext>
                  </a:extLst>
                </p:cNvPr>
                <p:cNvCxnSpPr/>
                <p:nvPr/>
              </p:nvCxnSpPr>
              <p:spPr bwMode="auto">
                <a:xfrm>
                  <a:off x="9938971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直线连接符 51">
                  <a:extLst>
                    <a:ext uri="{FF2B5EF4-FFF2-40B4-BE49-F238E27FC236}">
                      <a16:creationId xmlns:a16="http://schemas.microsoft.com/office/drawing/2014/main" id="{082471CA-6B1B-A84E-918C-8CB416B7EBB6}"/>
                    </a:ext>
                  </a:extLst>
                </p:cNvPr>
                <p:cNvCxnSpPr/>
                <p:nvPr/>
              </p:nvCxnSpPr>
              <p:spPr bwMode="auto">
                <a:xfrm>
                  <a:off x="3346191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直线连接符 52">
                  <a:extLst>
                    <a:ext uri="{FF2B5EF4-FFF2-40B4-BE49-F238E27FC236}">
                      <a16:creationId xmlns:a16="http://schemas.microsoft.com/office/drawing/2014/main" id="{82C5233D-CA1C-F840-AEB8-0FC63FA39962}"/>
                    </a:ext>
                  </a:extLst>
                </p:cNvPr>
                <p:cNvCxnSpPr/>
                <p:nvPr/>
              </p:nvCxnSpPr>
              <p:spPr bwMode="auto">
                <a:xfrm>
                  <a:off x="5599029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直线连接符 53">
                  <a:extLst>
                    <a:ext uri="{FF2B5EF4-FFF2-40B4-BE49-F238E27FC236}">
                      <a16:creationId xmlns:a16="http://schemas.microsoft.com/office/drawing/2014/main" id="{E5418B70-9C8F-914D-8DC7-9986E2471AE5}"/>
                    </a:ext>
                  </a:extLst>
                </p:cNvPr>
                <p:cNvCxnSpPr/>
                <p:nvPr/>
              </p:nvCxnSpPr>
              <p:spPr bwMode="auto">
                <a:xfrm>
                  <a:off x="7132992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D162A6F-0BBB-2C4B-AD71-1FA5C5DEFD7D}"/>
                  </a:ext>
                </a:extLst>
              </p:cNvPr>
              <p:cNvSpPr txBox="1"/>
              <p:nvPr/>
            </p:nvSpPr>
            <p:spPr>
              <a:xfrm>
                <a:off x="817361" y="4005064"/>
                <a:ext cx="346982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  <a:endPara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A31687-242F-F747-BB29-2153748A4AC8}"/>
                  </a:ext>
                </a:extLst>
              </p:cNvPr>
              <p:cNvSpPr txBox="1"/>
              <p:nvPr/>
            </p:nvSpPr>
            <p:spPr>
              <a:xfrm>
                <a:off x="2034605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0" i="0" u="none" strike="noStrike" kern="1200" cap="none" spc="100" normalizeH="0" baseline="30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-126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3F57FC4-8871-774B-A02D-A6ABD4D2FC18}"/>
                  </a:ext>
                </a:extLst>
              </p:cNvPr>
              <p:cNvSpPr txBox="1"/>
              <p:nvPr/>
            </p:nvSpPr>
            <p:spPr>
              <a:xfrm>
                <a:off x="3310187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0" i="0" u="none" strike="noStrike" kern="1200" cap="none" spc="100" normalizeH="0" baseline="30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-125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2785FF5-38D0-B647-8898-4B486A2CAB5F}"/>
                  </a:ext>
                </a:extLst>
              </p:cNvPr>
              <p:cNvSpPr txBox="1"/>
              <p:nvPr/>
            </p:nvSpPr>
            <p:spPr>
              <a:xfrm>
                <a:off x="5666465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0" i="0" u="none" strike="noStrike" kern="1200" cap="none" spc="100" normalizeH="0" baseline="30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-124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5215203-3517-574B-9EBE-EBA1F4FCF8BC}"/>
                  </a:ext>
                </a:extLst>
              </p:cNvPr>
              <p:cNvSpPr txBox="1"/>
              <p:nvPr/>
            </p:nvSpPr>
            <p:spPr>
              <a:xfrm>
                <a:off x="10382989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0" i="0" u="none" strike="noStrike" kern="1200" cap="none" spc="100" normalizeH="0" baseline="30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-123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CCCCF76-F0B4-6F44-844C-BA3AC9E8C45E}"/>
                  </a:ext>
                </a:extLst>
              </p:cNvPr>
              <p:cNvSpPr txBox="1"/>
              <p:nvPr/>
            </p:nvSpPr>
            <p:spPr>
              <a:xfrm>
                <a:off x="11136560" y="4005064"/>
                <a:ext cx="655047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0" i="0" u="none" strike="noStrike" kern="1200" cap="none" spc="100" normalizeH="0" baseline="30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128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C9569DC-C651-8841-B9FB-AEBD7CBFFAD2}"/>
                </a:ext>
              </a:extLst>
            </p:cNvPr>
            <p:cNvSpPr txBox="1"/>
            <p:nvPr/>
          </p:nvSpPr>
          <p:spPr>
            <a:xfrm>
              <a:off x="175166" y="3311696"/>
              <a:ext cx="3553473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[</a:t>
              </a:r>
              <a:r>
                <a:rPr kumimoji="0" lang="en-US" altLang="zh-CN" sz="1800" b="1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0.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0…0×2</a:t>
              </a:r>
              <a:r>
                <a:rPr kumimoji="0" lang="en-US" altLang="zh-CN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-126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， </a:t>
              </a:r>
              <a:r>
                <a:rPr kumimoji="0" lang="en-US" altLang="zh-CN" sz="1800" b="1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0.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1…1×2</a:t>
              </a:r>
              <a:r>
                <a:rPr kumimoji="0" lang="en-US" altLang="zh-CN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-126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]</a:t>
              </a:r>
              <a:endPara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cxnSp>
          <p:nvCxnSpPr>
            <p:cNvPr id="115712" name="直线连接符 115711">
              <a:extLst>
                <a:ext uri="{FF2B5EF4-FFF2-40B4-BE49-F238E27FC236}">
                  <a16:creationId xmlns:a16="http://schemas.microsoft.com/office/drawing/2014/main" id="{4AF76D7F-98B4-954F-AB16-27AB0DAB00C3}"/>
                </a:ext>
              </a:extLst>
            </p:cNvPr>
            <p:cNvCxnSpPr/>
            <p:nvPr/>
          </p:nvCxnSpPr>
          <p:spPr bwMode="auto">
            <a:xfrm flipH="1">
              <a:off x="416987" y="2789599"/>
              <a:ext cx="824455" cy="4880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D889592E-2005-8D4A-881D-BBD20DFB4406}"/>
                </a:ext>
              </a:extLst>
            </p:cNvPr>
            <p:cNvCxnSpPr/>
            <p:nvPr/>
          </p:nvCxnSpPr>
          <p:spPr bwMode="auto">
            <a:xfrm>
              <a:off x="2466475" y="2782979"/>
              <a:ext cx="824455" cy="4880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B20689A7-1086-654B-8320-311CE0B65F53}"/>
                </a:ext>
              </a:extLst>
            </p:cNvPr>
            <p:cNvCxnSpPr/>
            <p:nvPr/>
          </p:nvCxnSpPr>
          <p:spPr bwMode="auto">
            <a:xfrm>
              <a:off x="1437489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17A6DC22-312B-3147-AB30-3EE474B8AA3D}"/>
                </a:ext>
              </a:extLst>
            </p:cNvPr>
            <p:cNvCxnSpPr/>
            <p:nvPr/>
          </p:nvCxnSpPr>
          <p:spPr bwMode="auto">
            <a:xfrm>
              <a:off x="1588269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B0A8D7B2-B590-E740-B47A-A60C649B26E1}"/>
                </a:ext>
              </a:extLst>
            </p:cNvPr>
            <p:cNvCxnSpPr/>
            <p:nvPr/>
          </p:nvCxnSpPr>
          <p:spPr bwMode="auto">
            <a:xfrm>
              <a:off x="1739050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680F3E23-26E6-8640-BC48-C2665418A215}"/>
                </a:ext>
              </a:extLst>
            </p:cNvPr>
            <p:cNvCxnSpPr/>
            <p:nvPr/>
          </p:nvCxnSpPr>
          <p:spPr bwMode="auto">
            <a:xfrm>
              <a:off x="1889830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06CCEFE3-257D-4542-A7D7-7D47555DC563}"/>
                </a:ext>
              </a:extLst>
            </p:cNvPr>
            <p:cNvCxnSpPr/>
            <p:nvPr/>
          </p:nvCxnSpPr>
          <p:spPr bwMode="auto">
            <a:xfrm>
              <a:off x="2040610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5A9408F8-248A-BD43-B281-BC476394316C}"/>
                </a:ext>
              </a:extLst>
            </p:cNvPr>
            <p:cNvCxnSpPr/>
            <p:nvPr/>
          </p:nvCxnSpPr>
          <p:spPr bwMode="auto">
            <a:xfrm>
              <a:off x="2191390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E67B5942-3B85-9C4D-BACA-1053E2D42411}"/>
                </a:ext>
              </a:extLst>
            </p:cNvPr>
            <p:cNvCxnSpPr/>
            <p:nvPr/>
          </p:nvCxnSpPr>
          <p:spPr bwMode="auto">
            <a:xfrm>
              <a:off x="2342170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3" name="左大括号 72">
            <a:extLst>
              <a:ext uri="{FF2B5EF4-FFF2-40B4-BE49-F238E27FC236}">
                <a16:creationId xmlns:a16="http://schemas.microsoft.com/office/drawing/2014/main" id="{953818DD-8330-2A45-9B96-65678DE03E38}"/>
              </a:ext>
            </a:extLst>
          </p:cNvPr>
          <p:cNvSpPr/>
          <p:nvPr/>
        </p:nvSpPr>
        <p:spPr bwMode="auto">
          <a:xfrm rot="10800000">
            <a:off x="8112224" y="4761148"/>
            <a:ext cx="522292" cy="161233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4B297C0-1D5E-1C4C-96F0-A9118B646CDE}"/>
              </a:ext>
            </a:extLst>
          </p:cNvPr>
          <p:cNvSpPr/>
          <p:nvPr/>
        </p:nvSpPr>
        <p:spPr>
          <a:xfrm>
            <a:off x="8954408" y="5090260"/>
            <a:ext cx="234628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非规范化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Denormalized</a:t>
            </a:r>
          </a:p>
        </p:txBody>
      </p:sp>
    </p:spTree>
    <p:extLst>
      <p:ext uri="{BB962C8B-B14F-4D97-AF65-F5344CB8AC3E}">
        <p14:creationId xmlns:p14="http://schemas.microsoft.com/office/powerpoint/2010/main" val="2332997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CB4BBDB3-2436-DD48-BFDB-0D349DA55DBE}"/>
              </a:ext>
            </a:extLst>
          </p:cNvPr>
          <p:cNvSpPr/>
          <p:nvPr/>
        </p:nvSpPr>
        <p:spPr bwMode="auto">
          <a:xfrm>
            <a:off x="-672752" y="351456"/>
            <a:ext cx="312199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DE7C7AD-84AF-5446-98FB-58610F464F1D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1342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非规范化编码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47ECFD5-C16E-3C45-9E6A-A5265207B282}"/>
              </a:ext>
            </a:extLst>
          </p:cNvPr>
          <p:cNvGrpSpPr/>
          <p:nvPr/>
        </p:nvGrpSpPr>
        <p:grpSpPr>
          <a:xfrm>
            <a:off x="191344" y="1540114"/>
            <a:ext cx="11465450" cy="2245661"/>
            <a:chOff x="175166" y="1435367"/>
            <a:chExt cx="11465450" cy="2245661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E243D46-5269-0242-B3D8-1FFCF6AD3006}"/>
                </a:ext>
              </a:extLst>
            </p:cNvPr>
            <p:cNvGrpSpPr/>
            <p:nvPr/>
          </p:nvGrpSpPr>
          <p:grpSpPr>
            <a:xfrm>
              <a:off x="1135726" y="1435367"/>
              <a:ext cx="10504890" cy="1396117"/>
              <a:chOff x="817361" y="2932403"/>
              <a:chExt cx="10974246" cy="1458495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D2DA302-FF36-DB40-B878-8A565C433DFF}"/>
                  </a:ext>
                </a:extLst>
              </p:cNvPr>
              <p:cNvGrpSpPr/>
              <p:nvPr/>
            </p:nvGrpSpPr>
            <p:grpSpPr>
              <a:xfrm>
                <a:off x="983432" y="2932403"/>
                <a:ext cx="10585410" cy="1135916"/>
                <a:chOff x="1019436" y="5370628"/>
                <a:chExt cx="10585410" cy="1135916"/>
              </a:xfrm>
            </p:grpSpPr>
            <p:cxnSp>
              <p:nvCxnSpPr>
                <p:cNvPr id="17" name="直线连接符 16">
                  <a:extLst>
                    <a:ext uri="{FF2B5EF4-FFF2-40B4-BE49-F238E27FC236}">
                      <a16:creationId xmlns:a16="http://schemas.microsoft.com/office/drawing/2014/main" id="{63BDAD8F-82BC-C243-BD54-749D430242CE}"/>
                    </a:ext>
                  </a:extLst>
                </p:cNvPr>
                <p:cNvCxnSpPr/>
                <p:nvPr/>
              </p:nvCxnSpPr>
              <p:spPr bwMode="auto">
                <a:xfrm>
                  <a:off x="1019436" y="5370628"/>
                  <a:ext cx="0" cy="1135916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直线箭头连接符 18">
                  <a:extLst>
                    <a:ext uri="{FF2B5EF4-FFF2-40B4-BE49-F238E27FC236}">
                      <a16:creationId xmlns:a16="http://schemas.microsoft.com/office/drawing/2014/main" id="{457B8693-10CA-4E45-BED7-BF88F5415601}"/>
                    </a:ext>
                  </a:extLst>
                </p:cNvPr>
                <p:cNvCxnSpPr/>
                <p:nvPr/>
              </p:nvCxnSpPr>
              <p:spPr bwMode="auto">
                <a:xfrm>
                  <a:off x="1019436" y="5938586"/>
                  <a:ext cx="9613068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直线箭头连接符 21">
                  <a:extLst>
                    <a:ext uri="{FF2B5EF4-FFF2-40B4-BE49-F238E27FC236}">
                      <a16:creationId xmlns:a16="http://schemas.microsoft.com/office/drawing/2014/main" id="{F46E2E8A-7C0D-C445-8164-047F2B719DE0}"/>
                    </a:ext>
                  </a:extLst>
                </p:cNvPr>
                <p:cNvCxnSpPr/>
                <p:nvPr/>
              </p:nvCxnSpPr>
              <p:spPr bwMode="auto">
                <a:xfrm>
                  <a:off x="10992544" y="5938586"/>
                  <a:ext cx="61230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直线连接符 23">
                  <a:extLst>
                    <a:ext uri="{FF2B5EF4-FFF2-40B4-BE49-F238E27FC236}">
                      <a16:creationId xmlns:a16="http://schemas.microsoft.com/office/drawing/2014/main" id="{CDBDA11A-D0A6-054E-9E42-6A3B40DFBFB1}"/>
                    </a:ext>
                  </a:extLst>
                </p:cNvPr>
                <p:cNvCxnSpPr/>
                <p:nvPr/>
              </p:nvCxnSpPr>
              <p:spPr bwMode="auto">
                <a:xfrm>
                  <a:off x="2243572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直线连接符 25">
                  <a:extLst>
                    <a:ext uri="{FF2B5EF4-FFF2-40B4-BE49-F238E27FC236}">
                      <a16:creationId xmlns:a16="http://schemas.microsoft.com/office/drawing/2014/main" id="{377249B8-761B-9648-98AA-0F4989CFE5DC}"/>
                    </a:ext>
                  </a:extLst>
                </p:cNvPr>
                <p:cNvCxnSpPr/>
                <p:nvPr/>
              </p:nvCxnSpPr>
              <p:spPr bwMode="auto">
                <a:xfrm>
                  <a:off x="3503712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线连接符 26">
                  <a:extLst>
                    <a:ext uri="{FF2B5EF4-FFF2-40B4-BE49-F238E27FC236}">
                      <a16:creationId xmlns:a16="http://schemas.microsoft.com/office/drawing/2014/main" id="{43D1E0AA-D25B-4542-A4E7-540A47417692}"/>
                    </a:ext>
                  </a:extLst>
                </p:cNvPr>
                <p:cNvCxnSpPr/>
                <p:nvPr/>
              </p:nvCxnSpPr>
              <p:spPr bwMode="auto">
                <a:xfrm>
                  <a:off x="5898361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线连接符 27">
                  <a:extLst>
                    <a:ext uri="{FF2B5EF4-FFF2-40B4-BE49-F238E27FC236}">
                      <a16:creationId xmlns:a16="http://schemas.microsoft.com/office/drawing/2014/main" id="{4506CEE0-ABB1-1F48-86F4-A87D7E7F8B80}"/>
                    </a:ext>
                  </a:extLst>
                </p:cNvPr>
                <p:cNvCxnSpPr/>
                <p:nvPr/>
              </p:nvCxnSpPr>
              <p:spPr bwMode="auto">
                <a:xfrm>
                  <a:off x="10612403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直线箭头连接符 29">
                  <a:extLst>
                    <a:ext uri="{FF2B5EF4-FFF2-40B4-BE49-F238E27FC236}">
                      <a16:creationId xmlns:a16="http://schemas.microsoft.com/office/drawing/2014/main" id="{44030C4E-A1D3-0049-AB2C-2949D5AD538E}"/>
                    </a:ext>
                  </a:extLst>
                </p:cNvPr>
                <p:cNvCxnSpPr/>
                <p:nvPr/>
              </p:nvCxnSpPr>
              <p:spPr bwMode="auto">
                <a:xfrm>
                  <a:off x="10632504" y="5938586"/>
                  <a:ext cx="36004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直线连接符 30">
                  <a:extLst>
                    <a:ext uri="{FF2B5EF4-FFF2-40B4-BE49-F238E27FC236}">
                      <a16:creationId xmlns:a16="http://schemas.microsoft.com/office/drawing/2014/main" id="{AFDE49B1-CDED-6B4B-BE0E-0CC0353F431C}"/>
                    </a:ext>
                  </a:extLst>
                </p:cNvPr>
                <p:cNvCxnSpPr/>
                <p:nvPr/>
              </p:nvCxnSpPr>
              <p:spPr bwMode="auto">
                <a:xfrm>
                  <a:off x="11298695" y="5528926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直线连接符 32">
                  <a:extLst>
                    <a:ext uri="{FF2B5EF4-FFF2-40B4-BE49-F238E27FC236}">
                      <a16:creationId xmlns:a16="http://schemas.microsoft.com/office/drawing/2014/main" id="{F053AACE-B8F3-6841-985E-AB878EC02BA2}"/>
                    </a:ext>
                  </a:extLst>
                </p:cNvPr>
                <p:cNvCxnSpPr/>
                <p:nvPr/>
              </p:nvCxnSpPr>
              <p:spPr bwMode="auto">
                <a:xfrm>
                  <a:off x="2401089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直线连接符 34">
                  <a:extLst>
                    <a:ext uri="{FF2B5EF4-FFF2-40B4-BE49-F238E27FC236}">
                      <a16:creationId xmlns:a16="http://schemas.microsoft.com/office/drawing/2014/main" id="{E5D68A42-CF3A-B648-A2E4-E2B4E33B773A}"/>
                    </a:ext>
                  </a:extLst>
                </p:cNvPr>
                <p:cNvCxnSpPr/>
                <p:nvPr/>
              </p:nvCxnSpPr>
              <p:spPr bwMode="auto">
                <a:xfrm>
                  <a:off x="255860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直线连接符 35">
                  <a:extLst>
                    <a:ext uri="{FF2B5EF4-FFF2-40B4-BE49-F238E27FC236}">
                      <a16:creationId xmlns:a16="http://schemas.microsoft.com/office/drawing/2014/main" id="{2739772A-96B5-9141-B319-02B9A3F3A07B}"/>
                    </a:ext>
                  </a:extLst>
                </p:cNvPr>
                <p:cNvCxnSpPr/>
                <p:nvPr/>
              </p:nvCxnSpPr>
              <p:spPr bwMode="auto">
                <a:xfrm>
                  <a:off x="2716123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直线连接符 36">
                  <a:extLst>
                    <a:ext uri="{FF2B5EF4-FFF2-40B4-BE49-F238E27FC236}">
                      <a16:creationId xmlns:a16="http://schemas.microsoft.com/office/drawing/2014/main" id="{DB41152D-3B09-044C-AC24-D831F3AE5DC4}"/>
                    </a:ext>
                  </a:extLst>
                </p:cNvPr>
                <p:cNvCxnSpPr/>
                <p:nvPr/>
              </p:nvCxnSpPr>
              <p:spPr bwMode="auto">
                <a:xfrm>
                  <a:off x="2873640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直线连接符 37">
                  <a:extLst>
                    <a:ext uri="{FF2B5EF4-FFF2-40B4-BE49-F238E27FC236}">
                      <a16:creationId xmlns:a16="http://schemas.microsoft.com/office/drawing/2014/main" id="{758F2E8F-53BB-4B42-AC5D-BC2F77EF1C93}"/>
                    </a:ext>
                  </a:extLst>
                </p:cNvPr>
                <p:cNvCxnSpPr/>
                <p:nvPr/>
              </p:nvCxnSpPr>
              <p:spPr bwMode="auto">
                <a:xfrm>
                  <a:off x="3031157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直线连接符 38">
                  <a:extLst>
                    <a:ext uri="{FF2B5EF4-FFF2-40B4-BE49-F238E27FC236}">
                      <a16:creationId xmlns:a16="http://schemas.microsoft.com/office/drawing/2014/main" id="{9A175A65-E778-654B-9FCC-F33DA922163D}"/>
                    </a:ext>
                  </a:extLst>
                </p:cNvPr>
                <p:cNvCxnSpPr/>
                <p:nvPr/>
              </p:nvCxnSpPr>
              <p:spPr bwMode="auto">
                <a:xfrm>
                  <a:off x="318867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直线连接符 39">
                  <a:extLst>
                    <a:ext uri="{FF2B5EF4-FFF2-40B4-BE49-F238E27FC236}">
                      <a16:creationId xmlns:a16="http://schemas.microsoft.com/office/drawing/2014/main" id="{3B5B98DB-D20C-8341-876F-BBB6CC0C1694}"/>
                    </a:ext>
                  </a:extLst>
                </p:cNvPr>
                <p:cNvCxnSpPr/>
                <p:nvPr/>
              </p:nvCxnSpPr>
              <p:spPr bwMode="auto">
                <a:xfrm>
                  <a:off x="3803043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直线连接符 40">
                  <a:extLst>
                    <a:ext uri="{FF2B5EF4-FFF2-40B4-BE49-F238E27FC236}">
                      <a16:creationId xmlns:a16="http://schemas.microsoft.com/office/drawing/2014/main" id="{41D40F12-1C4A-884C-A6BD-3E4B7A8752BE}"/>
                    </a:ext>
                  </a:extLst>
                </p:cNvPr>
                <p:cNvCxnSpPr/>
                <p:nvPr/>
              </p:nvCxnSpPr>
              <p:spPr bwMode="auto">
                <a:xfrm>
                  <a:off x="410237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直线连接符 41">
                  <a:extLst>
                    <a:ext uri="{FF2B5EF4-FFF2-40B4-BE49-F238E27FC236}">
                      <a16:creationId xmlns:a16="http://schemas.microsoft.com/office/drawing/2014/main" id="{500604D1-527C-B04B-A5AA-D08E1E152426}"/>
                    </a:ext>
                  </a:extLst>
                </p:cNvPr>
                <p:cNvCxnSpPr/>
                <p:nvPr/>
              </p:nvCxnSpPr>
              <p:spPr bwMode="auto">
                <a:xfrm>
                  <a:off x="4401705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线连接符 42">
                  <a:extLst>
                    <a:ext uri="{FF2B5EF4-FFF2-40B4-BE49-F238E27FC236}">
                      <a16:creationId xmlns:a16="http://schemas.microsoft.com/office/drawing/2014/main" id="{89627849-5E84-C648-8044-E60EC725D790}"/>
                    </a:ext>
                  </a:extLst>
                </p:cNvPr>
                <p:cNvCxnSpPr/>
                <p:nvPr/>
              </p:nvCxnSpPr>
              <p:spPr bwMode="auto">
                <a:xfrm>
                  <a:off x="470103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直线连接符 43">
                  <a:extLst>
                    <a:ext uri="{FF2B5EF4-FFF2-40B4-BE49-F238E27FC236}">
                      <a16:creationId xmlns:a16="http://schemas.microsoft.com/office/drawing/2014/main" id="{B3F54427-BF8D-0946-B998-455AEC09DDA1}"/>
                    </a:ext>
                  </a:extLst>
                </p:cNvPr>
                <p:cNvCxnSpPr/>
                <p:nvPr/>
              </p:nvCxnSpPr>
              <p:spPr bwMode="auto">
                <a:xfrm>
                  <a:off x="5000367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直线连接符 44">
                  <a:extLst>
                    <a:ext uri="{FF2B5EF4-FFF2-40B4-BE49-F238E27FC236}">
                      <a16:creationId xmlns:a16="http://schemas.microsoft.com/office/drawing/2014/main" id="{4707F2E0-65FF-ED48-BF12-08B512CE5422}"/>
                    </a:ext>
                  </a:extLst>
                </p:cNvPr>
                <p:cNvCxnSpPr/>
                <p:nvPr/>
              </p:nvCxnSpPr>
              <p:spPr bwMode="auto">
                <a:xfrm>
                  <a:off x="5299698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直线连接符 45">
                  <a:extLst>
                    <a:ext uri="{FF2B5EF4-FFF2-40B4-BE49-F238E27FC236}">
                      <a16:creationId xmlns:a16="http://schemas.microsoft.com/office/drawing/2014/main" id="{2DF848CE-7E3E-E94B-9004-40AD07A2F2BF}"/>
                    </a:ext>
                  </a:extLst>
                </p:cNvPr>
                <p:cNvCxnSpPr/>
                <p:nvPr/>
              </p:nvCxnSpPr>
              <p:spPr bwMode="auto">
                <a:xfrm>
                  <a:off x="657179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直线连接符 46">
                  <a:extLst>
                    <a:ext uri="{FF2B5EF4-FFF2-40B4-BE49-F238E27FC236}">
                      <a16:creationId xmlns:a16="http://schemas.microsoft.com/office/drawing/2014/main" id="{6AA6296B-B9E8-A343-8E65-B2DA20347708}"/>
                    </a:ext>
                  </a:extLst>
                </p:cNvPr>
                <p:cNvCxnSpPr/>
                <p:nvPr/>
              </p:nvCxnSpPr>
              <p:spPr bwMode="auto">
                <a:xfrm>
                  <a:off x="7694188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150365EE-76C3-484B-859A-9BB45AFC32C3}"/>
                    </a:ext>
                  </a:extLst>
                </p:cNvPr>
                <p:cNvCxnSpPr/>
                <p:nvPr/>
              </p:nvCxnSpPr>
              <p:spPr bwMode="auto">
                <a:xfrm>
                  <a:off x="825538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F7BFE404-9D20-9547-870E-07AD4B2AB94E}"/>
                    </a:ext>
                  </a:extLst>
                </p:cNvPr>
                <p:cNvCxnSpPr/>
                <p:nvPr/>
              </p:nvCxnSpPr>
              <p:spPr bwMode="auto">
                <a:xfrm>
                  <a:off x="8816580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直线连接符 49">
                  <a:extLst>
                    <a:ext uri="{FF2B5EF4-FFF2-40B4-BE49-F238E27FC236}">
                      <a16:creationId xmlns:a16="http://schemas.microsoft.com/office/drawing/2014/main" id="{C6F51943-722B-5448-8909-B7E62414857B}"/>
                    </a:ext>
                  </a:extLst>
                </p:cNvPr>
                <p:cNvCxnSpPr/>
                <p:nvPr/>
              </p:nvCxnSpPr>
              <p:spPr bwMode="auto">
                <a:xfrm>
                  <a:off x="937777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4E6A5590-7AA2-C146-AB5B-B230924377D0}"/>
                    </a:ext>
                  </a:extLst>
                </p:cNvPr>
                <p:cNvCxnSpPr/>
                <p:nvPr/>
              </p:nvCxnSpPr>
              <p:spPr bwMode="auto">
                <a:xfrm>
                  <a:off x="9938971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直线连接符 51">
                  <a:extLst>
                    <a:ext uri="{FF2B5EF4-FFF2-40B4-BE49-F238E27FC236}">
                      <a16:creationId xmlns:a16="http://schemas.microsoft.com/office/drawing/2014/main" id="{082471CA-6B1B-A84E-918C-8CB416B7EBB6}"/>
                    </a:ext>
                  </a:extLst>
                </p:cNvPr>
                <p:cNvCxnSpPr/>
                <p:nvPr/>
              </p:nvCxnSpPr>
              <p:spPr bwMode="auto">
                <a:xfrm>
                  <a:off x="3346191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直线连接符 52">
                  <a:extLst>
                    <a:ext uri="{FF2B5EF4-FFF2-40B4-BE49-F238E27FC236}">
                      <a16:creationId xmlns:a16="http://schemas.microsoft.com/office/drawing/2014/main" id="{82C5233D-CA1C-F840-AEB8-0FC63FA39962}"/>
                    </a:ext>
                  </a:extLst>
                </p:cNvPr>
                <p:cNvCxnSpPr/>
                <p:nvPr/>
              </p:nvCxnSpPr>
              <p:spPr bwMode="auto">
                <a:xfrm>
                  <a:off x="5599029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直线连接符 53">
                  <a:extLst>
                    <a:ext uri="{FF2B5EF4-FFF2-40B4-BE49-F238E27FC236}">
                      <a16:creationId xmlns:a16="http://schemas.microsoft.com/office/drawing/2014/main" id="{E5418B70-9C8F-914D-8DC7-9986E2471AE5}"/>
                    </a:ext>
                  </a:extLst>
                </p:cNvPr>
                <p:cNvCxnSpPr/>
                <p:nvPr/>
              </p:nvCxnSpPr>
              <p:spPr bwMode="auto">
                <a:xfrm>
                  <a:off x="7132992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D162A6F-0BBB-2C4B-AD71-1FA5C5DEFD7D}"/>
                  </a:ext>
                </a:extLst>
              </p:cNvPr>
              <p:cNvSpPr txBox="1"/>
              <p:nvPr/>
            </p:nvSpPr>
            <p:spPr>
              <a:xfrm>
                <a:off x="817361" y="4005064"/>
                <a:ext cx="346982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  <a:endPara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A31687-242F-F747-BB29-2153748A4AC8}"/>
                  </a:ext>
                </a:extLst>
              </p:cNvPr>
              <p:cNvSpPr txBox="1"/>
              <p:nvPr/>
            </p:nvSpPr>
            <p:spPr>
              <a:xfrm>
                <a:off x="2034605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0" i="0" u="none" strike="noStrike" kern="1200" cap="none" spc="100" normalizeH="0" baseline="30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-126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3F57FC4-8871-774B-A02D-A6ABD4D2FC18}"/>
                  </a:ext>
                </a:extLst>
              </p:cNvPr>
              <p:cNvSpPr txBox="1"/>
              <p:nvPr/>
            </p:nvSpPr>
            <p:spPr>
              <a:xfrm>
                <a:off x="3310187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0" i="0" u="none" strike="noStrike" kern="1200" cap="none" spc="100" normalizeH="0" baseline="30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-125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2785FF5-38D0-B647-8898-4B486A2CAB5F}"/>
                  </a:ext>
                </a:extLst>
              </p:cNvPr>
              <p:cNvSpPr txBox="1"/>
              <p:nvPr/>
            </p:nvSpPr>
            <p:spPr>
              <a:xfrm>
                <a:off x="5666465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0" i="0" u="none" strike="noStrike" kern="1200" cap="none" spc="100" normalizeH="0" baseline="30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-124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5215203-3517-574B-9EBE-EBA1F4FCF8BC}"/>
                  </a:ext>
                </a:extLst>
              </p:cNvPr>
              <p:cNvSpPr txBox="1"/>
              <p:nvPr/>
            </p:nvSpPr>
            <p:spPr>
              <a:xfrm>
                <a:off x="10382989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0" i="0" u="none" strike="noStrike" kern="1200" cap="none" spc="100" normalizeH="0" baseline="30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-123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CCCCF76-F0B4-6F44-844C-BA3AC9E8C45E}"/>
                  </a:ext>
                </a:extLst>
              </p:cNvPr>
              <p:cNvSpPr txBox="1"/>
              <p:nvPr/>
            </p:nvSpPr>
            <p:spPr>
              <a:xfrm>
                <a:off x="11136560" y="4005064"/>
                <a:ext cx="655047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0" i="0" u="none" strike="noStrike" kern="1200" cap="none" spc="100" normalizeH="0" baseline="30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128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C9569DC-C651-8841-B9FB-AEBD7CBFFAD2}"/>
                </a:ext>
              </a:extLst>
            </p:cNvPr>
            <p:cNvSpPr txBox="1"/>
            <p:nvPr/>
          </p:nvSpPr>
          <p:spPr>
            <a:xfrm>
              <a:off x="175166" y="3311696"/>
              <a:ext cx="3553473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[</a:t>
              </a:r>
              <a:r>
                <a:rPr kumimoji="0" lang="en-US" altLang="zh-CN" sz="1800" b="1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0.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0…0×2</a:t>
              </a:r>
              <a:r>
                <a:rPr kumimoji="0" lang="en-US" altLang="zh-CN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-126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， </a:t>
              </a:r>
              <a:r>
                <a:rPr kumimoji="0" lang="en-US" altLang="zh-CN" sz="1800" b="1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0.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1…1×2</a:t>
              </a:r>
              <a:r>
                <a:rPr kumimoji="0" lang="en-US" altLang="zh-CN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-126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]</a:t>
              </a:r>
              <a:endPara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cxnSp>
          <p:nvCxnSpPr>
            <p:cNvPr id="115712" name="直线连接符 115711">
              <a:extLst>
                <a:ext uri="{FF2B5EF4-FFF2-40B4-BE49-F238E27FC236}">
                  <a16:creationId xmlns:a16="http://schemas.microsoft.com/office/drawing/2014/main" id="{4AF76D7F-98B4-954F-AB16-27AB0DAB00C3}"/>
                </a:ext>
              </a:extLst>
            </p:cNvPr>
            <p:cNvCxnSpPr/>
            <p:nvPr/>
          </p:nvCxnSpPr>
          <p:spPr bwMode="auto">
            <a:xfrm flipH="1">
              <a:off x="416987" y="2789599"/>
              <a:ext cx="824455" cy="4880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D889592E-2005-8D4A-881D-BBD20DFB4406}"/>
                </a:ext>
              </a:extLst>
            </p:cNvPr>
            <p:cNvCxnSpPr/>
            <p:nvPr/>
          </p:nvCxnSpPr>
          <p:spPr bwMode="auto">
            <a:xfrm>
              <a:off x="2466475" y="2782979"/>
              <a:ext cx="824455" cy="4880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B20689A7-1086-654B-8320-311CE0B65F53}"/>
                </a:ext>
              </a:extLst>
            </p:cNvPr>
            <p:cNvCxnSpPr/>
            <p:nvPr/>
          </p:nvCxnSpPr>
          <p:spPr bwMode="auto">
            <a:xfrm>
              <a:off x="1437489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17A6DC22-312B-3147-AB30-3EE474B8AA3D}"/>
                </a:ext>
              </a:extLst>
            </p:cNvPr>
            <p:cNvCxnSpPr/>
            <p:nvPr/>
          </p:nvCxnSpPr>
          <p:spPr bwMode="auto">
            <a:xfrm>
              <a:off x="1588269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B0A8D7B2-B590-E740-B47A-A60C649B26E1}"/>
                </a:ext>
              </a:extLst>
            </p:cNvPr>
            <p:cNvCxnSpPr/>
            <p:nvPr/>
          </p:nvCxnSpPr>
          <p:spPr bwMode="auto">
            <a:xfrm>
              <a:off x="1739050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680F3E23-26E6-8640-BC48-C2665418A215}"/>
                </a:ext>
              </a:extLst>
            </p:cNvPr>
            <p:cNvCxnSpPr/>
            <p:nvPr/>
          </p:nvCxnSpPr>
          <p:spPr bwMode="auto">
            <a:xfrm>
              <a:off x="1889830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06CCEFE3-257D-4542-A7D7-7D47555DC563}"/>
                </a:ext>
              </a:extLst>
            </p:cNvPr>
            <p:cNvCxnSpPr/>
            <p:nvPr/>
          </p:nvCxnSpPr>
          <p:spPr bwMode="auto">
            <a:xfrm>
              <a:off x="2040610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5A9408F8-248A-BD43-B281-BC476394316C}"/>
                </a:ext>
              </a:extLst>
            </p:cNvPr>
            <p:cNvCxnSpPr/>
            <p:nvPr/>
          </p:nvCxnSpPr>
          <p:spPr bwMode="auto">
            <a:xfrm>
              <a:off x="2191390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E67B5942-3B85-9C4D-BACA-1053E2D42411}"/>
                </a:ext>
              </a:extLst>
            </p:cNvPr>
            <p:cNvCxnSpPr/>
            <p:nvPr/>
          </p:nvCxnSpPr>
          <p:spPr bwMode="auto">
            <a:xfrm>
              <a:off x="2342170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E6FA5AE-2CF6-F44F-AFD3-897690FA49BC}"/>
              </a:ext>
            </a:extLst>
          </p:cNvPr>
          <p:cNvSpPr txBox="1"/>
          <p:nvPr/>
        </p:nvSpPr>
        <p:spPr>
          <a:xfrm>
            <a:off x="1139093" y="4290515"/>
            <a:ext cx="10196145" cy="183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000…0</a:t>
            </a: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且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frac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≠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000…0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：最接近</a:t>
            </a: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的那些数，间隔均匀</a:t>
            </a:r>
            <a:endParaRPr kumimoji="0" lang="en-US" altLang="zh-CN" sz="24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000…0</a:t>
            </a: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且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frac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000…0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±0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为什么会有两个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？？？</a:t>
            </a:r>
          </a:p>
        </p:txBody>
      </p:sp>
    </p:spTree>
    <p:extLst>
      <p:ext uri="{BB962C8B-B14F-4D97-AF65-F5344CB8AC3E}">
        <p14:creationId xmlns:p14="http://schemas.microsoft.com/office/powerpoint/2010/main" val="152190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二进制无法表示部分实数的精确值</a:t>
            </a:r>
          </a:p>
        </p:txBody>
      </p:sp>
    </p:spTree>
    <p:extLst>
      <p:ext uri="{BB962C8B-B14F-4D97-AF65-F5344CB8AC3E}">
        <p14:creationId xmlns:p14="http://schemas.microsoft.com/office/powerpoint/2010/main" val="3125504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CB4BBDB3-2436-DD48-BFDB-0D349DA55DBE}"/>
              </a:ext>
            </a:extLst>
          </p:cNvPr>
          <p:cNvSpPr/>
          <p:nvPr/>
        </p:nvSpPr>
        <p:spPr bwMode="auto">
          <a:xfrm>
            <a:off x="-672753" y="351456"/>
            <a:ext cx="456836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DE7C7AD-84AF-5446-98FB-58610F464F1D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355978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是不是还忘了点儿什么？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EEF701-A811-4A4D-870C-998AA3967DAA}"/>
              </a:ext>
            </a:extLst>
          </p:cNvPr>
          <p:cNvSpPr txBox="1"/>
          <p:nvPr/>
        </p:nvSpPr>
        <p:spPr>
          <a:xfrm>
            <a:off x="714975" y="1223288"/>
            <a:ext cx="10745619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                                         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最大正数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提问：单精度浮点数非规范化编码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                                         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最小负数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C3B5BB73-3BCD-E447-8AF6-87F56CB5BFA7}"/>
              </a:ext>
            </a:extLst>
          </p:cNvPr>
          <p:cNvSpPr/>
          <p:nvPr/>
        </p:nvSpPr>
        <p:spPr bwMode="auto">
          <a:xfrm>
            <a:off x="5393688" y="1291634"/>
            <a:ext cx="522292" cy="121136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115717" name="组合 115716">
            <a:extLst>
              <a:ext uri="{FF2B5EF4-FFF2-40B4-BE49-F238E27FC236}">
                <a16:creationId xmlns:a16="http://schemas.microsoft.com/office/drawing/2014/main" id="{020B9199-2B06-9F4A-AAA4-13594E1D390E}"/>
              </a:ext>
            </a:extLst>
          </p:cNvPr>
          <p:cNvGrpSpPr/>
          <p:nvPr/>
        </p:nvGrpSpPr>
        <p:grpSpPr>
          <a:xfrm>
            <a:off x="847694" y="3194363"/>
            <a:ext cx="10504890" cy="2100342"/>
            <a:chOff x="843555" y="3194363"/>
            <a:chExt cx="10504890" cy="2100342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E243D46-5269-0242-B3D8-1FFCF6AD3006}"/>
                </a:ext>
              </a:extLst>
            </p:cNvPr>
            <p:cNvGrpSpPr/>
            <p:nvPr/>
          </p:nvGrpSpPr>
          <p:grpSpPr>
            <a:xfrm>
              <a:off x="843555" y="3898588"/>
              <a:ext cx="10504890" cy="1396117"/>
              <a:chOff x="817361" y="2932403"/>
              <a:chExt cx="10974246" cy="1458495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D2DA302-FF36-DB40-B878-8A565C433DFF}"/>
                  </a:ext>
                </a:extLst>
              </p:cNvPr>
              <p:cNvGrpSpPr/>
              <p:nvPr/>
            </p:nvGrpSpPr>
            <p:grpSpPr>
              <a:xfrm>
                <a:off x="983432" y="2932403"/>
                <a:ext cx="10585410" cy="1135916"/>
                <a:chOff x="1019436" y="5370628"/>
                <a:chExt cx="10585410" cy="1135916"/>
              </a:xfrm>
            </p:grpSpPr>
            <p:cxnSp>
              <p:nvCxnSpPr>
                <p:cNvPr id="17" name="直线连接符 16">
                  <a:extLst>
                    <a:ext uri="{FF2B5EF4-FFF2-40B4-BE49-F238E27FC236}">
                      <a16:creationId xmlns:a16="http://schemas.microsoft.com/office/drawing/2014/main" id="{63BDAD8F-82BC-C243-BD54-749D430242CE}"/>
                    </a:ext>
                  </a:extLst>
                </p:cNvPr>
                <p:cNvCxnSpPr/>
                <p:nvPr/>
              </p:nvCxnSpPr>
              <p:spPr bwMode="auto">
                <a:xfrm>
                  <a:off x="1019436" y="5370628"/>
                  <a:ext cx="0" cy="1135916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直线箭头连接符 18">
                  <a:extLst>
                    <a:ext uri="{FF2B5EF4-FFF2-40B4-BE49-F238E27FC236}">
                      <a16:creationId xmlns:a16="http://schemas.microsoft.com/office/drawing/2014/main" id="{457B8693-10CA-4E45-BED7-BF88F5415601}"/>
                    </a:ext>
                  </a:extLst>
                </p:cNvPr>
                <p:cNvCxnSpPr/>
                <p:nvPr/>
              </p:nvCxnSpPr>
              <p:spPr bwMode="auto">
                <a:xfrm>
                  <a:off x="1019436" y="5938586"/>
                  <a:ext cx="9613068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直线箭头连接符 21">
                  <a:extLst>
                    <a:ext uri="{FF2B5EF4-FFF2-40B4-BE49-F238E27FC236}">
                      <a16:creationId xmlns:a16="http://schemas.microsoft.com/office/drawing/2014/main" id="{F46E2E8A-7C0D-C445-8164-047F2B719DE0}"/>
                    </a:ext>
                  </a:extLst>
                </p:cNvPr>
                <p:cNvCxnSpPr/>
                <p:nvPr/>
              </p:nvCxnSpPr>
              <p:spPr bwMode="auto">
                <a:xfrm>
                  <a:off x="10992544" y="5938586"/>
                  <a:ext cx="61230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直线连接符 23">
                  <a:extLst>
                    <a:ext uri="{FF2B5EF4-FFF2-40B4-BE49-F238E27FC236}">
                      <a16:creationId xmlns:a16="http://schemas.microsoft.com/office/drawing/2014/main" id="{CDBDA11A-D0A6-054E-9E42-6A3B40DFBFB1}"/>
                    </a:ext>
                  </a:extLst>
                </p:cNvPr>
                <p:cNvCxnSpPr/>
                <p:nvPr/>
              </p:nvCxnSpPr>
              <p:spPr bwMode="auto">
                <a:xfrm>
                  <a:off x="2243572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直线连接符 25">
                  <a:extLst>
                    <a:ext uri="{FF2B5EF4-FFF2-40B4-BE49-F238E27FC236}">
                      <a16:creationId xmlns:a16="http://schemas.microsoft.com/office/drawing/2014/main" id="{377249B8-761B-9648-98AA-0F4989CFE5DC}"/>
                    </a:ext>
                  </a:extLst>
                </p:cNvPr>
                <p:cNvCxnSpPr/>
                <p:nvPr/>
              </p:nvCxnSpPr>
              <p:spPr bwMode="auto">
                <a:xfrm>
                  <a:off x="3503712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线连接符 26">
                  <a:extLst>
                    <a:ext uri="{FF2B5EF4-FFF2-40B4-BE49-F238E27FC236}">
                      <a16:creationId xmlns:a16="http://schemas.microsoft.com/office/drawing/2014/main" id="{43D1E0AA-D25B-4542-A4E7-540A47417692}"/>
                    </a:ext>
                  </a:extLst>
                </p:cNvPr>
                <p:cNvCxnSpPr/>
                <p:nvPr/>
              </p:nvCxnSpPr>
              <p:spPr bwMode="auto">
                <a:xfrm>
                  <a:off x="5898361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线连接符 27">
                  <a:extLst>
                    <a:ext uri="{FF2B5EF4-FFF2-40B4-BE49-F238E27FC236}">
                      <a16:creationId xmlns:a16="http://schemas.microsoft.com/office/drawing/2014/main" id="{4506CEE0-ABB1-1F48-86F4-A87D7E7F8B80}"/>
                    </a:ext>
                  </a:extLst>
                </p:cNvPr>
                <p:cNvCxnSpPr/>
                <p:nvPr/>
              </p:nvCxnSpPr>
              <p:spPr bwMode="auto">
                <a:xfrm>
                  <a:off x="10612403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直线箭头连接符 29">
                  <a:extLst>
                    <a:ext uri="{FF2B5EF4-FFF2-40B4-BE49-F238E27FC236}">
                      <a16:creationId xmlns:a16="http://schemas.microsoft.com/office/drawing/2014/main" id="{44030C4E-A1D3-0049-AB2C-2949D5AD538E}"/>
                    </a:ext>
                  </a:extLst>
                </p:cNvPr>
                <p:cNvCxnSpPr/>
                <p:nvPr/>
              </p:nvCxnSpPr>
              <p:spPr bwMode="auto">
                <a:xfrm>
                  <a:off x="10632504" y="5938586"/>
                  <a:ext cx="36004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直线连接符 30">
                  <a:extLst>
                    <a:ext uri="{FF2B5EF4-FFF2-40B4-BE49-F238E27FC236}">
                      <a16:creationId xmlns:a16="http://schemas.microsoft.com/office/drawing/2014/main" id="{AFDE49B1-CDED-6B4B-BE0E-0CC0353F431C}"/>
                    </a:ext>
                  </a:extLst>
                </p:cNvPr>
                <p:cNvCxnSpPr/>
                <p:nvPr/>
              </p:nvCxnSpPr>
              <p:spPr bwMode="auto">
                <a:xfrm>
                  <a:off x="11298695" y="5528926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直线连接符 32">
                  <a:extLst>
                    <a:ext uri="{FF2B5EF4-FFF2-40B4-BE49-F238E27FC236}">
                      <a16:creationId xmlns:a16="http://schemas.microsoft.com/office/drawing/2014/main" id="{F053AACE-B8F3-6841-985E-AB878EC02BA2}"/>
                    </a:ext>
                  </a:extLst>
                </p:cNvPr>
                <p:cNvCxnSpPr/>
                <p:nvPr/>
              </p:nvCxnSpPr>
              <p:spPr bwMode="auto">
                <a:xfrm>
                  <a:off x="2401089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直线连接符 34">
                  <a:extLst>
                    <a:ext uri="{FF2B5EF4-FFF2-40B4-BE49-F238E27FC236}">
                      <a16:creationId xmlns:a16="http://schemas.microsoft.com/office/drawing/2014/main" id="{E5D68A42-CF3A-B648-A2E4-E2B4E33B773A}"/>
                    </a:ext>
                  </a:extLst>
                </p:cNvPr>
                <p:cNvCxnSpPr/>
                <p:nvPr/>
              </p:nvCxnSpPr>
              <p:spPr bwMode="auto">
                <a:xfrm>
                  <a:off x="255860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直线连接符 35">
                  <a:extLst>
                    <a:ext uri="{FF2B5EF4-FFF2-40B4-BE49-F238E27FC236}">
                      <a16:creationId xmlns:a16="http://schemas.microsoft.com/office/drawing/2014/main" id="{2739772A-96B5-9141-B319-02B9A3F3A07B}"/>
                    </a:ext>
                  </a:extLst>
                </p:cNvPr>
                <p:cNvCxnSpPr/>
                <p:nvPr/>
              </p:nvCxnSpPr>
              <p:spPr bwMode="auto">
                <a:xfrm>
                  <a:off x="2716123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直线连接符 36">
                  <a:extLst>
                    <a:ext uri="{FF2B5EF4-FFF2-40B4-BE49-F238E27FC236}">
                      <a16:creationId xmlns:a16="http://schemas.microsoft.com/office/drawing/2014/main" id="{DB41152D-3B09-044C-AC24-D831F3AE5DC4}"/>
                    </a:ext>
                  </a:extLst>
                </p:cNvPr>
                <p:cNvCxnSpPr/>
                <p:nvPr/>
              </p:nvCxnSpPr>
              <p:spPr bwMode="auto">
                <a:xfrm>
                  <a:off x="2873640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直线连接符 37">
                  <a:extLst>
                    <a:ext uri="{FF2B5EF4-FFF2-40B4-BE49-F238E27FC236}">
                      <a16:creationId xmlns:a16="http://schemas.microsoft.com/office/drawing/2014/main" id="{758F2E8F-53BB-4B42-AC5D-BC2F77EF1C93}"/>
                    </a:ext>
                  </a:extLst>
                </p:cNvPr>
                <p:cNvCxnSpPr/>
                <p:nvPr/>
              </p:nvCxnSpPr>
              <p:spPr bwMode="auto">
                <a:xfrm>
                  <a:off x="3031157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直线连接符 38">
                  <a:extLst>
                    <a:ext uri="{FF2B5EF4-FFF2-40B4-BE49-F238E27FC236}">
                      <a16:creationId xmlns:a16="http://schemas.microsoft.com/office/drawing/2014/main" id="{9A175A65-E778-654B-9FCC-F33DA922163D}"/>
                    </a:ext>
                  </a:extLst>
                </p:cNvPr>
                <p:cNvCxnSpPr/>
                <p:nvPr/>
              </p:nvCxnSpPr>
              <p:spPr bwMode="auto">
                <a:xfrm>
                  <a:off x="318867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直线连接符 39">
                  <a:extLst>
                    <a:ext uri="{FF2B5EF4-FFF2-40B4-BE49-F238E27FC236}">
                      <a16:creationId xmlns:a16="http://schemas.microsoft.com/office/drawing/2014/main" id="{3B5B98DB-D20C-8341-876F-BBB6CC0C1694}"/>
                    </a:ext>
                  </a:extLst>
                </p:cNvPr>
                <p:cNvCxnSpPr/>
                <p:nvPr/>
              </p:nvCxnSpPr>
              <p:spPr bwMode="auto">
                <a:xfrm>
                  <a:off x="3803043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直线连接符 40">
                  <a:extLst>
                    <a:ext uri="{FF2B5EF4-FFF2-40B4-BE49-F238E27FC236}">
                      <a16:creationId xmlns:a16="http://schemas.microsoft.com/office/drawing/2014/main" id="{41D40F12-1C4A-884C-A6BD-3E4B7A8752BE}"/>
                    </a:ext>
                  </a:extLst>
                </p:cNvPr>
                <p:cNvCxnSpPr/>
                <p:nvPr/>
              </p:nvCxnSpPr>
              <p:spPr bwMode="auto">
                <a:xfrm>
                  <a:off x="410237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直线连接符 41">
                  <a:extLst>
                    <a:ext uri="{FF2B5EF4-FFF2-40B4-BE49-F238E27FC236}">
                      <a16:creationId xmlns:a16="http://schemas.microsoft.com/office/drawing/2014/main" id="{500604D1-527C-B04B-A5AA-D08E1E152426}"/>
                    </a:ext>
                  </a:extLst>
                </p:cNvPr>
                <p:cNvCxnSpPr/>
                <p:nvPr/>
              </p:nvCxnSpPr>
              <p:spPr bwMode="auto">
                <a:xfrm>
                  <a:off x="4401705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线连接符 42">
                  <a:extLst>
                    <a:ext uri="{FF2B5EF4-FFF2-40B4-BE49-F238E27FC236}">
                      <a16:creationId xmlns:a16="http://schemas.microsoft.com/office/drawing/2014/main" id="{89627849-5E84-C648-8044-E60EC725D790}"/>
                    </a:ext>
                  </a:extLst>
                </p:cNvPr>
                <p:cNvCxnSpPr/>
                <p:nvPr/>
              </p:nvCxnSpPr>
              <p:spPr bwMode="auto">
                <a:xfrm>
                  <a:off x="470103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直线连接符 43">
                  <a:extLst>
                    <a:ext uri="{FF2B5EF4-FFF2-40B4-BE49-F238E27FC236}">
                      <a16:creationId xmlns:a16="http://schemas.microsoft.com/office/drawing/2014/main" id="{B3F54427-BF8D-0946-B998-455AEC09DDA1}"/>
                    </a:ext>
                  </a:extLst>
                </p:cNvPr>
                <p:cNvCxnSpPr/>
                <p:nvPr/>
              </p:nvCxnSpPr>
              <p:spPr bwMode="auto">
                <a:xfrm>
                  <a:off x="5000367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直线连接符 44">
                  <a:extLst>
                    <a:ext uri="{FF2B5EF4-FFF2-40B4-BE49-F238E27FC236}">
                      <a16:creationId xmlns:a16="http://schemas.microsoft.com/office/drawing/2014/main" id="{4707F2E0-65FF-ED48-BF12-08B512CE5422}"/>
                    </a:ext>
                  </a:extLst>
                </p:cNvPr>
                <p:cNvCxnSpPr/>
                <p:nvPr/>
              </p:nvCxnSpPr>
              <p:spPr bwMode="auto">
                <a:xfrm>
                  <a:off x="5299698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直线连接符 45">
                  <a:extLst>
                    <a:ext uri="{FF2B5EF4-FFF2-40B4-BE49-F238E27FC236}">
                      <a16:creationId xmlns:a16="http://schemas.microsoft.com/office/drawing/2014/main" id="{2DF848CE-7E3E-E94B-9004-40AD07A2F2BF}"/>
                    </a:ext>
                  </a:extLst>
                </p:cNvPr>
                <p:cNvCxnSpPr/>
                <p:nvPr/>
              </p:nvCxnSpPr>
              <p:spPr bwMode="auto">
                <a:xfrm>
                  <a:off x="657179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直线连接符 46">
                  <a:extLst>
                    <a:ext uri="{FF2B5EF4-FFF2-40B4-BE49-F238E27FC236}">
                      <a16:creationId xmlns:a16="http://schemas.microsoft.com/office/drawing/2014/main" id="{6AA6296B-B9E8-A343-8E65-B2DA20347708}"/>
                    </a:ext>
                  </a:extLst>
                </p:cNvPr>
                <p:cNvCxnSpPr/>
                <p:nvPr/>
              </p:nvCxnSpPr>
              <p:spPr bwMode="auto">
                <a:xfrm>
                  <a:off x="7694188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150365EE-76C3-484B-859A-9BB45AFC32C3}"/>
                    </a:ext>
                  </a:extLst>
                </p:cNvPr>
                <p:cNvCxnSpPr/>
                <p:nvPr/>
              </p:nvCxnSpPr>
              <p:spPr bwMode="auto">
                <a:xfrm>
                  <a:off x="825538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F7BFE404-9D20-9547-870E-07AD4B2AB94E}"/>
                    </a:ext>
                  </a:extLst>
                </p:cNvPr>
                <p:cNvCxnSpPr/>
                <p:nvPr/>
              </p:nvCxnSpPr>
              <p:spPr bwMode="auto">
                <a:xfrm>
                  <a:off x="8816580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直线连接符 49">
                  <a:extLst>
                    <a:ext uri="{FF2B5EF4-FFF2-40B4-BE49-F238E27FC236}">
                      <a16:creationId xmlns:a16="http://schemas.microsoft.com/office/drawing/2014/main" id="{C6F51943-722B-5448-8909-B7E62414857B}"/>
                    </a:ext>
                  </a:extLst>
                </p:cNvPr>
                <p:cNvCxnSpPr/>
                <p:nvPr/>
              </p:nvCxnSpPr>
              <p:spPr bwMode="auto">
                <a:xfrm>
                  <a:off x="937777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4E6A5590-7AA2-C146-AB5B-B230924377D0}"/>
                    </a:ext>
                  </a:extLst>
                </p:cNvPr>
                <p:cNvCxnSpPr/>
                <p:nvPr/>
              </p:nvCxnSpPr>
              <p:spPr bwMode="auto">
                <a:xfrm>
                  <a:off x="9938971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直线连接符 51">
                  <a:extLst>
                    <a:ext uri="{FF2B5EF4-FFF2-40B4-BE49-F238E27FC236}">
                      <a16:creationId xmlns:a16="http://schemas.microsoft.com/office/drawing/2014/main" id="{082471CA-6B1B-A84E-918C-8CB416B7EBB6}"/>
                    </a:ext>
                  </a:extLst>
                </p:cNvPr>
                <p:cNvCxnSpPr/>
                <p:nvPr/>
              </p:nvCxnSpPr>
              <p:spPr bwMode="auto">
                <a:xfrm>
                  <a:off x="3346191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直线连接符 52">
                  <a:extLst>
                    <a:ext uri="{FF2B5EF4-FFF2-40B4-BE49-F238E27FC236}">
                      <a16:creationId xmlns:a16="http://schemas.microsoft.com/office/drawing/2014/main" id="{82C5233D-CA1C-F840-AEB8-0FC63FA39962}"/>
                    </a:ext>
                  </a:extLst>
                </p:cNvPr>
                <p:cNvCxnSpPr/>
                <p:nvPr/>
              </p:nvCxnSpPr>
              <p:spPr bwMode="auto">
                <a:xfrm>
                  <a:off x="5599029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直线连接符 53">
                  <a:extLst>
                    <a:ext uri="{FF2B5EF4-FFF2-40B4-BE49-F238E27FC236}">
                      <a16:creationId xmlns:a16="http://schemas.microsoft.com/office/drawing/2014/main" id="{E5418B70-9C8F-914D-8DC7-9986E2471AE5}"/>
                    </a:ext>
                  </a:extLst>
                </p:cNvPr>
                <p:cNvCxnSpPr/>
                <p:nvPr/>
              </p:nvCxnSpPr>
              <p:spPr bwMode="auto">
                <a:xfrm>
                  <a:off x="7132992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D162A6F-0BBB-2C4B-AD71-1FA5C5DEFD7D}"/>
                  </a:ext>
                </a:extLst>
              </p:cNvPr>
              <p:cNvSpPr txBox="1"/>
              <p:nvPr/>
            </p:nvSpPr>
            <p:spPr>
              <a:xfrm>
                <a:off x="817361" y="4005064"/>
                <a:ext cx="346982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  <a:endPara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A31687-242F-F747-BB29-2153748A4AC8}"/>
                  </a:ext>
                </a:extLst>
              </p:cNvPr>
              <p:cNvSpPr txBox="1"/>
              <p:nvPr/>
            </p:nvSpPr>
            <p:spPr>
              <a:xfrm>
                <a:off x="2034605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0" i="0" u="none" strike="noStrike" kern="1200" cap="none" spc="100" normalizeH="0" baseline="30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-126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3F57FC4-8871-774B-A02D-A6ABD4D2FC18}"/>
                  </a:ext>
                </a:extLst>
              </p:cNvPr>
              <p:cNvSpPr txBox="1"/>
              <p:nvPr/>
            </p:nvSpPr>
            <p:spPr>
              <a:xfrm>
                <a:off x="3310187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0" i="0" u="none" strike="noStrike" kern="1200" cap="none" spc="100" normalizeH="0" baseline="30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-125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2785FF5-38D0-B647-8898-4B486A2CAB5F}"/>
                  </a:ext>
                </a:extLst>
              </p:cNvPr>
              <p:cNvSpPr txBox="1"/>
              <p:nvPr/>
            </p:nvSpPr>
            <p:spPr>
              <a:xfrm>
                <a:off x="5666465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0" i="0" u="none" strike="noStrike" kern="1200" cap="none" spc="100" normalizeH="0" baseline="30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-124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5215203-3517-574B-9EBE-EBA1F4FCF8BC}"/>
                  </a:ext>
                </a:extLst>
              </p:cNvPr>
              <p:cNvSpPr txBox="1"/>
              <p:nvPr/>
            </p:nvSpPr>
            <p:spPr>
              <a:xfrm>
                <a:off x="10382989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0" i="0" u="none" strike="noStrike" kern="1200" cap="none" spc="100" normalizeH="0" baseline="30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-123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CCCCF76-F0B4-6F44-844C-BA3AC9E8C45E}"/>
                  </a:ext>
                </a:extLst>
              </p:cNvPr>
              <p:cNvSpPr txBox="1"/>
              <p:nvPr/>
            </p:nvSpPr>
            <p:spPr>
              <a:xfrm>
                <a:off x="11136560" y="4005064"/>
                <a:ext cx="655047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b="0" i="0" u="none" strike="noStrike" kern="1200" cap="none" spc="100" normalizeH="0" baseline="30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128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C9569DC-C651-8841-B9FB-AEBD7CBFFAD2}"/>
                </a:ext>
              </a:extLst>
            </p:cNvPr>
            <p:cNvSpPr txBox="1"/>
            <p:nvPr/>
          </p:nvSpPr>
          <p:spPr>
            <a:xfrm>
              <a:off x="1059579" y="3194363"/>
              <a:ext cx="3553473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[</a:t>
              </a:r>
              <a:r>
                <a:rPr kumimoji="0" lang="en-US" altLang="zh-CN" sz="1800" b="1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1.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0…0×2</a:t>
              </a:r>
              <a:r>
                <a:rPr kumimoji="0" lang="en-US" altLang="zh-CN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-126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， </a:t>
              </a:r>
              <a:r>
                <a:rPr kumimoji="0" lang="en-US" altLang="zh-CN" sz="1800" b="1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1.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1…1×2</a:t>
              </a:r>
              <a:r>
                <a:rPr kumimoji="0" lang="en-US" altLang="zh-CN" sz="1800" b="0" i="0" u="none" strike="noStrike" kern="1200" cap="none" spc="10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-126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]</a:t>
              </a:r>
              <a:endPara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cxnSp>
          <p:nvCxnSpPr>
            <p:cNvPr id="115712" name="直线连接符 115711">
              <a:extLst>
                <a:ext uri="{FF2B5EF4-FFF2-40B4-BE49-F238E27FC236}">
                  <a16:creationId xmlns:a16="http://schemas.microsoft.com/office/drawing/2014/main" id="{4AF76D7F-98B4-954F-AB16-27AB0DAB00C3}"/>
                </a:ext>
              </a:extLst>
            </p:cNvPr>
            <p:cNvCxnSpPr/>
            <p:nvPr/>
          </p:nvCxnSpPr>
          <p:spPr bwMode="auto">
            <a:xfrm flipH="1" flipV="1">
              <a:off x="1349849" y="3562043"/>
              <a:ext cx="824455" cy="4880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D889592E-2005-8D4A-881D-BBD20DFB4406}"/>
                </a:ext>
              </a:extLst>
            </p:cNvPr>
            <p:cNvCxnSpPr/>
            <p:nvPr/>
          </p:nvCxnSpPr>
          <p:spPr bwMode="auto">
            <a:xfrm flipV="1">
              <a:off x="3399337" y="3555423"/>
              <a:ext cx="824455" cy="4880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5719" name="左中括号 115718">
            <a:extLst>
              <a:ext uri="{FF2B5EF4-FFF2-40B4-BE49-F238E27FC236}">
                <a16:creationId xmlns:a16="http://schemas.microsoft.com/office/drawing/2014/main" id="{E624DB0A-1D8C-214F-996E-A5BE796BEB81}"/>
              </a:ext>
            </a:extLst>
          </p:cNvPr>
          <p:cNvSpPr/>
          <p:nvPr/>
        </p:nvSpPr>
        <p:spPr bwMode="auto">
          <a:xfrm>
            <a:off x="10868651" y="4161974"/>
            <a:ext cx="1280575" cy="550962"/>
          </a:xfrm>
          <a:prstGeom prst="leftBracket">
            <a:avLst>
              <a:gd name="adj" fmla="val 28945"/>
            </a:avLst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GAP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5107FB2-8825-C245-ADC3-2F59CE5C32FC}"/>
              </a:ext>
            </a:extLst>
          </p:cNvPr>
          <p:cNvSpPr txBox="1"/>
          <p:nvPr/>
        </p:nvSpPr>
        <p:spPr>
          <a:xfrm>
            <a:off x="-24603" y="5910232"/>
            <a:ext cx="3553473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[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0.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0…0×2</a:t>
            </a:r>
            <a:r>
              <a:rPr kumimoji="0" lang="en-US" altLang="zh-CN" sz="1800" b="0" i="0" u="none" strike="noStrike" kern="1200" cap="none" spc="10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-126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 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0.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1…1×2</a:t>
            </a:r>
            <a:r>
              <a:rPr kumimoji="0" lang="en-US" altLang="zh-CN" sz="1800" b="0" i="0" u="none" strike="noStrike" kern="1200" cap="none" spc="10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-126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]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8502DD9D-B445-6C45-90DD-8C65271840CF}"/>
              </a:ext>
            </a:extLst>
          </p:cNvPr>
          <p:cNvCxnSpPr/>
          <p:nvPr/>
        </p:nvCxnSpPr>
        <p:spPr bwMode="auto">
          <a:xfrm flipH="1">
            <a:off x="217218" y="5388135"/>
            <a:ext cx="824455" cy="488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E93C093B-B8E3-5D41-97DA-7373A67A22BE}"/>
              </a:ext>
            </a:extLst>
          </p:cNvPr>
          <p:cNvCxnSpPr/>
          <p:nvPr/>
        </p:nvCxnSpPr>
        <p:spPr bwMode="auto">
          <a:xfrm>
            <a:off x="2266706" y="5381515"/>
            <a:ext cx="824455" cy="488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CB49C2F5-73AD-5044-B9E1-01CCDE55FB70}"/>
              </a:ext>
            </a:extLst>
          </p:cNvPr>
          <p:cNvCxnSpPr/>
          <p:nvPr/>
        </p:nvCxnSpPr>
        <p:spPr bwMode="auto">
          <a:xfrm>
            <a:off x="1126116" y="4201006"/>
            <a:ext cx="0" cy="4824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183D4B06-6086-0F49-9F88-957AF41FD83D}"/>
              </a:ext>
            </a:extLst>
          </p:cNvPr>
          <p:cNvCxnSpPr/>
          <p:nvPr/>
        </p:nvCxnSpPr>
        <p:spPr bwMode="auto">
          <a:xfrm>
            <a:off x="1276896" y="4201006"/>
            <a:ext cx="0" cy="4824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ACBFED21-E7B4-2A45-B863-9C0F7CCEE6B3}"/>
              </a:ext>
            </a:extLst>
          </p:cNvPr>
          <p:cNvCxnSpPr/>
          <p:nvPr/>
        </p:nvCxnSpPr>
        <p:spPr bwMode="auto">
          <a:xfrm>
            <a:off x="1427677" y="4201006"/>
            <a:ext cx="0" cy="4824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73FC8F7-8137-4245-AAFE-9BB51BBF2F45}"/>
              </a:ext>
            </a:extLst>
          </p:cNvPr>
          <p:cNvCxnSpPr/>
          <p:nvPr/>
        </p:nvCxnSpPr>
        <p:spPr bwMode="auto">
          <a:xfrm>
            <a:off x="1578457" y="4201006"/>
            <a:ext cx="0" cy="4824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B1B1236D-41E0-2047-BE4A-A6823B34B4A4}"/>
              </a:ext>
            </a:extLst>
          </p:cNvPr>
          <p:cNvCxnSpPr/>
          <p:nvPr/>
        </p:nvCxnSpPr>
        <p:spPr bwMode="auto">
          <a:xfrm>
            <a:off x="1729237" y="4201006"/>
            <a:ext cx="0" cy="4824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EDC5F631-60C7-BF40-ADBE-753AFE3CB1EC}"/>
              </a:ext>
            </a:extLst>
          </p:cNvPr>
          <p:cNvCxnSpPr/>
          <p:nvPr/>
        </p:nvCxnSpPr>
        <p:spPr bwMode="auto">
          <a:xfrm>
            <a:off x="1880017" y="4201006"/>
            <a:ext cx="0" cy="4824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29E3C508-F9A4-B144-A7F3-955CF6C16327}"/>
              </a:ext>
            </a:extLst>
          </p:cNvPr>
          <p:cNvCxnSpPr/>
          <p:nvPr/>
        </p:nvCxnSpPr>
        <p:spPr bwMode="auto">
          <a:xfrm>
            <a:off x="2030797" y="4201006"/>
            <a:ext cx="0" cy="4824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848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 animBg="1"/>
      <p:bldP spid="11571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CB4BBDB3-2436-DD48-BFDB-0D349DA55DBE}"/>
              </a:ext>
            </a:extLst>
          </p:cNvPr>
          <p:cNvSpPr/>
          <p:nvPr/>
        </p:nvSpPr>
        <p:spPr bwMode="auto">
          <a:xfrm>
            <a:off x="-672753" y="351456"/>
            <a:ext cx="219624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DE7C7AD-84AF-5446-98FB-58610F464F1D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118766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特殊值</a:t>
            </a:r>
          </a:p>
        </p:txBody>
      </p:sp>
      <p:sp>
        <p:nvSpPr>
          <p:cNvPr id="66" name="Rectangle 4">
            <a:extLst>
              <a:ext uri="{FF2B5EF4-FFF2-40B4-BE49-F238E27FC236}">
                <a16:creationId xmlns:a16="http://schemas.microsoft.com/office/drawing/2014/main" id="{B855E3E0-206B-E347-9234-2C93DAE239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7428" y="1199517"/>
            <a:ext cx="10668839" cy="5109208"/>
          </a:xfrm>
          <a:ln/>
        </p:spPr>
        <p:txBody>
          <a:bodyPr/>
          <a:lstStyle/>
          <a:p>
            <a:pPr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6B0874"/>
                </a:solidFill>
              </a:rPr>
              <a:t>条件</a:t>
            </a:r>
            <a:r>
              <a:rPr lang="en-US" b="1" dirty="0">
                <a:solidFill>
                  <a:srgbClr val="6B0874"/>
                </a:solidFill>
              </a:rPr>
              <a:t>: </a:t>
            </a:r>
            <a:r>
              <a:rPr lang="en-US" dirty="0">
                <a:solidFill>
                  <a:srgbClr val="6B0874"/>
                </a:solidFill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solidFill>
                  <a:schemeClr val="accent2"/>
                </a:solidFill>
                <a:cs typeface="Courier New"/>
                <a:sym typeface="Monaco" charset="0"/>
              </a:rPr>
              <a:t>111…1</a:t>
            </a:r>
            <a:endParaRPr lang="en-US" b="1" dirty="0">
              <a:solidFill>
                <a:schemeClr val="accent2"/>
              </a:solidFill>
              <a:cs typeface="Courier New"/>
            </a:endParaRPr>
          </a:p>
          <a:p>
            <a:pPr>
              <a:buClr>
                <a:srgbClr val="6B0874"/>
              </a:buClr>
              <a:buFont typeface="Wingdings" pitchFamily="2" charset="2"/>
              <a:buChar char="n"/>
            </a:pPr>
            <a:endParaRPr lang="en-US" dirty="0"/>
          </a:p>
          <a:p>
            <a:pPr marL="0" indent="0">
              <a:buClr>
                <a:srgbClr val="6B0874"/>
              </a:buClr>
              <a:buNone/>
            </a:pPr>
            <a:r>
              <a:rPr lang="en-US" altLang="zh-CN" b="1" dirty="0">
                <a:solidFill>
                  <a:srgbClr val="6B0874"/>
                </a:solidFill>
              </a:rPr>
              <a:t>①</a:t>
            </a:r>
            <a:r>
              <a:rPr lang="zh-CN" altLang="en-US" dirty="0"/>
              <a:t> </a:t>
            </a:r>
            <a:r>
              <a:rPr lang="en-US" dirty="0">
                <a:solidFill>
                  <a:srgbClr val="6B0874"/>
                </a:solidFill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  <a:cs typeface="Courier New"/>
                <a:sym typeface="Monaco" charset="0"/>
              </a:rPr>
              <a:t>000…0</a:t>
            </a:r>
            <a:endParaRPr lang="en-US" b="1" dirty="0">
              <a:solidFill>
                <a:schemeClr val="accent2"/>
              </a:solidFill>
              <a:cs typeface="Courier New"/>
            </a:endParaRPr>
          </a:p>
          <a:p>
            <a:pPr marL="6096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表示：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无穷</a:t>
            </a:r>
            <a:r>
              <a:rPr 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(infinity)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/>
              </a:rPr>
              <a:t> 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096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溢出的运算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096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正无穷、负无穷。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1.0/0.0 = −1.0/−0.0 = +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/>
              </a:rPr>
              <a:t>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 1.0/−0.0 = −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/>
              </a:rPr>
              <a:t>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6B0874"/>
              </a:buClr>
              <a:buFont typeface="Wingdings" pitchFamily="2" charset="2"/>
              <a:buChar char="n"/>
            </a:pPr>
            <a:endParaRPr lang="en-US" dirty="0"/>
          </a:p>
          <a:p>
            <a:pPr marL="0" indent="0">
              <a:buClr>
                <a:srgbClr val="6B0874"/>
              </a:buClr>
              <a:buNone/>
            </a:pPr>
            <a:r>
              <a:rPr lang="en-US" altLang="zh-CN" b="1" dirty="0">
                <a:solidFill>
                  <a:srgbClr val="6B0874"/>
                </a:solidFill>
              </a:rPr>
              <a:t>②</a:t>
            </a:r>
            <a:r>
              <a:rPr lang="en-US" dirty="0"/>
              <a:t> </a:t>
            </a:r>
            <a:r>
              <a:rPr lang="en-US" dirty="0">
                <a:solidFill>
                  <a:srgbClr val="6B0874"/>
                </a:solidFill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≠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  <a:cs typeface="Courier New"/>
                <a:sym typeface="Monaco" charset="0"/>
              </a:rPr>
              <a:t>000…0</a:t>
            </a:r>
            <a:endParaRPr lang="en-US" b="1" dirty="0">
              <a:solidFill>
                <a:schemeClr val="accent2"/>
              </a:solidFill>
              <a:cs typeface="Courier New"/>
            </a:endParaRPr>
          </a:p>
          <a:p>
            <a:pPr marL="6096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表示：</a:t>
            </a:r>
            <a:r>
              <a:rPr lang="zh-CN" altLang="en-US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不是一个数</a:t>
            </a:r>
            <a:r>
              <a:rPr lang="en-US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Not-a-Number (</a:t>
            </a:r>
            <a:r>
              <a:rPr lang="en-US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NaN</a:t>
            </a:r>
            <a:r>
              <a:rPr lang="en-US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6096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没有数值结果（实数或无穷）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096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例如：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pple Symbols" charset="0"/>
              </a:rPr>
              <a:t>sqrt(–1),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/>
              </a:rPr>
              <a:t>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pple Symbols" charset="0"/>
              </a:rPr>
              <a:t>−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/>
              </a:rPr>
              <a:t>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pple Symbols" charset="0"/>
              </a:rPr>
              <a:t>,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/>
              </a:rPr>
              <a:t>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pple Symbols" charset="0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pple Symbols" charset="0"/>
                <a:sym typeface="Symbol"/>
              </a:rPr>
              <a:t>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pple Symbols" charset="0"/>
              </a:rPr>
              <a:t> 0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527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CB4BBDB3-2436-DD48-BFDB-0D349DA55DBE}"/>
              </a:ext>
            </a:extLst>
          </p:cNvPr>
          <p:cNvSpPr/>
          <p:nvPr/>
        </p:nvSpPr>
        <p:spPr bwMode="auto">
          <a:xfrm>
            <a:off x="-672752" y="351456"/>
            <a:ext cx="196610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DE7C7AD-84AF-5446-98FB-58610F464F1D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86362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82CD9CD-47E1-A84F-A185-053993D33A1A}"/>
              </a:ext>
            </a:extLst>
          </p:cNvPr>
          <p:cNvGrpSpPr/>
          <p:nvPr/>
        </p:nvGrpSpPr>
        <p:grpSpPr>
          <a:xfrm>
            <a:off x="660604" y="881034"/>
            <a:ext cx="10870791" cy="2344532"/>
            <a:chOff x="660604" y="881034"/>
            <a:chExt cx="10870791" cy="234453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4D83645-8C9B-984A-9F88-B16D9F00A7AB}"/>
                </a:ext>
              </a:extLst>
            </p:cNvPr>
            <p:cNvGrpSpPr/>
            <p:nvPr/>
          </p:nvGrpSpPr>
          <p:grpSpPr>
            <a:xfrm>
              <a:off x="660604" y="881034"/>
              <a:ext cx="10870791" cy="2344532"/>
              <a:chOff x="2084304" y="1558170"/>
              <a:chExt cx="7665833" cy="1653311"/>
            </a:xfrm>
          </p:grpSpPr>
          <p:sp>
            <p:nvSpPr>
              <p:cNvPr id="6" name="Line 4">
                <a:extLst>
                  <a:ext uri="{FF2B5EF4-FFF2-40B4-BE49-F238E27FC236}">
                    <a16:creationId xmlns:a16="http://schemas.microsoft.com/office/drawing/2014/main" id="{9CEC1BBD-B9AA-2C42-B5B1-03598411C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6804" y="2429272"/>
                <a:ext cx="731520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7" name="Line 5">
                <a:extLst>
                  <a:ext uri="{FF2B5EF4-FFF2-40B4-BE49-F238E27FC236}">
                    <a16:creationId xmlns:a16="http://schemas.microsoft.com/office/drawing/2014/main" id="{546AD8F7-04ED-4947-8770-B5AAA53D4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6804" y="2276872"/>
                <a:ext cx="0" cy="3048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751E6317-AFE2-EE49-A0DC-1FC1EE200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42004" y="2276872"/>
                <a:ext cx="0" cy="3048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9E79D290-0092-8A40-B1D7-5E792008E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55804" y="2276872"/>
                <a:ext cx="0" cy="3048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0816D92E-FEDE-8045-98A2-BAD1C71F4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3850" y="1558170"/>
                <a:ext cx="430683" cy="401519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itchFamily="2" charset="-122"/>
                    <a:cs typeface="+mn-cs"/>
                  </a:rPr>
                  <a:t>+</a:t>
                </a:r>
                <a:r>
                  <a: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itchFamily="2" charset="-122"/>
                    <a:cs typeface="+mn-cs"/>
                    <a:sym typeface="Symbol"/>
                  </a:rPr>
                  <a:t></a:t>
                </a:r>
                <a:endParaRPr kumimoji="1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Symbol" pitchFamily="18" charset="2"/>
                  <a:cs typeface="Symbol" pitchFamily="18" charset="2"/>
                  <a:sym typeface="Symbol" pitchFamily="18" charset="2"/>
                </a:endParaRPr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98BCCB16-C718-724E-B188-DF0C40DB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5868" y="1558170"/>
                <a:ext cx="430683" cy="401519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itchFamily="2" charset="-122"/>
                    <a:cs typeface="+mn-cs"/>
                  </a:rPr>
                  <a:t>−</a:t>
                </a:r>
                <a:r>
                  <a: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itchFamily="2" charset="-122"/>
                    <a:cs typeface="+mn-cs"/>
                    <a:sym typeface="Symbol"/>
                  </a:rPr>
                  <a:t></a:t>
                </a:r>
                <a:endParaRPr kumimoji="1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Symbol" pitchFamily="18" charset="2"/>
                  <a:cs typeface="Symbol" pitchFamily="18" charset="2"/>
                  <a:sym typeface="Symbol" pitchFamily="18" charset="2"/>
                </a:endParaRP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67D067F1-36CF-DE4F-A28D-E730C9963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8028" y="2809962"/>
                <a:ext cx="374163" cy="401519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Symbol" pitchFamily="18" charset="2"/>
                    <a:cs typeface="Symbol" pitchFamily="18" charset="2"/>
                    <a:sym typeface="Symbol"/>
                  </a:rPr>
                  <a:t></a:t>
                </a:r>
                <a:r>
                  <a: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Calibri" charset="0"/>
                    <a:cs typeface="Calibri" charset="0"/>
                    <a:sym typeface="Calibri" charset="0"/>
                  </a:rPr>
                  <a:t>0</a:t>
                </a:r>
              </a:p>
            </p:txBody>
          </p:sp>
          <p:sp>
            <p:nvSpPr>
              <p:cNvPr id="21" name="Line 17">
                <a:extLst>
                  <a:ext uri="{FF2B5EF4-FFF2-40B4-BE49-F238E27FC236}">
                    <a16:creationId xmlns:a16="http://schemas.microsoft.com/office/drawing/2014/main" id="{D9F3210D-1CBB-B743-8BEB-1972F3201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6004" y="2276872"/>
                <a:ext cx="0" cy="3048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ABEAD7C6-04FE-0B4B-AA7E-5C004AF1D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0850" y="2061091"/>
                <a:ext cx="1251354" cy="401519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Calibri" charset="0"/>
                    <a:cs typeface="Calibri" charset="0"/>
                    <a:sym typeface="Calibri" charset="0"/>
                  </a:rPr>
                  <a:t>+</a:t>
                </a:r>
                <a:r>
                  <a:rPr kumimoji="1" lang="en-US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Calibri" charset="0"/>
                    <a:cs typeface="Calibri" charset="0"/>
                    <a:sym typeface="Calibri" charset="0"/>
                  </a:rPr>
                  <a:t>Denorm</a:t>
                </a:r>
                <a:endParaRPr kumimoji="1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Calibri" charset="0"/>
                  <a:cs typeface="Calibri" charset="0"/>
                  <a:sym typeface="Calibri" charset="0"/>
                </a:endParaRPr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2C2281C1-C4BA-614A-9B9F-E13E7D64E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1991" y="2056843"/>
                <a:ext cx="1685428" cy="401519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Calibri" charset="0"/>
                    <a:cs typeface="Calibri" charset="0"/>
                    <a:sym typeface="Calibri" charset="0"/>
                  </a:rPr>
                  <a:t>+Normalized</a:t>
                </a:r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630D1B2E-4206-C144-B749-04778CDC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6604" y="2062560"/>
                <a:ext cx="1251354" cy="401519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itchFamily="2" charset="-122"/>
                    <a:cs typeface="+mn-cs"/>
                  </a:rPr>
                  <a:t>−</a:t>
                </a:r>
                <a:r>
                  <a:rPr kumimoji="1" lang="en-US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Calibri" charset="0"/>
                    <a:cs typeface="Calibri" charset="0"/>
                    <a:sym typeface="Calibri" charset="0"/>
                  </a:rPr>
                  <a:t>Denorm</a:t>
                </a:r>
                <a:endParaRPr kumimoji="1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Calibri" charset="0"/>
                  <a:cs typeface="Calibri" charset="0"/>
                  <a:sym typeface="Calibri" charset="0"/>
                </a:endParaRPr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12B20126-B549-C747-BB73-D6295D619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6604" y="2276872"/>
                <a:ext cx="0" cy="3048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D2D0207C-D44B-5E4D-A42B-1777B4EE2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983" y="2035889"/>
                <a:ext cx="1685428" cy="401519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宋体" pitchFamily="2" charset="-122"/>
                    <a:cs typeface="+mn-cs"/>
                  </a:rPr>
                  <a:t>−</a:t>
                </a:r>
                <a:r>
                  <a: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Calibri" charset="0"/>
                    <a:cs typeface="Calibri" charset="0"/>
                    <a:sym typeface="Calibri" charset="0"/>
                  </a:rPr>
                  <a:t>Normalized</a:t>
                </a:r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id="{5F5280F3-1A0B-BA4E-A6E0-BD67352F6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3004" y="2276872"/>
                <a:ext cx="0" cy="3048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8DF2A315-9DA9-7C45-8156-51575AF3D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4404" y="2276872"/>
                <a:ext cx="0" cy="3048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21CACA2F-FD36-B842-9EF6-C7945C680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66893" y="1870486"/>
                <a:ext cx="0" cy="711186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608AF9A5-A9FF-BD4D-8489-EDA254116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1603" y="1870486"/>
                <a:ext cx="1" cy="711186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A4618568-A03F-774E-8710-F63D990FD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5636989" y="2495947"/>
                <a:ext cx="228600" cy="3810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93B8CE48-A05E-0C43-9E9B-1DDFF7628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5916367" y="2495947"/>
                <a:ext cx="228600" cy="3810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240DFEC8-A973-0343-8E92-BC88689B0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501" y="2809962"/>
                <a:ext cx="384336" cy="401519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Calibri" charset="0"/>
                    <a:cs typeface="Calibri" charset="0"/>
                    <a:sym typeface="Calibri" charset="0"/>
                  </a:rPr>
                  <a:t>+0</a:t>
                </a:r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8A6D6FDD-EC52-3F49-AE58-A7B3E59F8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4304" y="2809962"/>
                <a:ext cx="633025" cy="401519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Calibri" charset="0"/>
                    <a:cs typeface="Calibri" charset="0"/>
                    <a:sym typeface="Calibri" charset="0"/>
                  </a:rPr>
                  <a:t>NaN</a:t>
                </a:r>
                <a:endParaRPr kumimoji="1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Calibri" charset="0"/>
                  <a:cs typeface="Calibri" charset="0"/>
                  <a:sym typeface="Calibri" charset="0"/>
                </a:endParaRPr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7CEB08D9-6656-A34F-BE1F-57A83C1CA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7112" y="2809962"/>
                <a:ext cx="633025" cy="401519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Calibri" charset="0"/>
                    <a:cs typeface="Calibri" charset="0"/>
                    <a:sym typeface="Calibri" charset="0"/>
                  </a:rPr>
                  <a:t>NaN</a:t>
                </a:r>
                <a:endParaRPr kumimoji="1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Calibri" charset="0"/>
                  <a:cs typeface="Calibri" charset="0"/>
                  <a:sym typeface="Calibri" charset="0"/>
                </a:endParaRPr>
              </a:p>
            </p:txBody>
          </p:sp>
        </p:grpSp>
        <p:cxnSp>
          <p:nvCxnSpPr>
            <p:cNvPr id="5" name="直线连接符 4">
              <a:extLst>
                <a:ext uri="{FF2B5EF4-FFF2-40B4-BE49-F238E27FC236}">
                  <a16:creationId xmlns:a16="http://schemas.microsoft.com/office/drawing/2014/main" id="{683398D0-FE1B-2C4E-ADAF-7B0FCA5346E7}"/>
                </a:ext>
              </a:extLst>
            </p:cNvPr>
            <p:cNvCxnSpPr/>
            <p:nvPr/>
          </p:nvCxnSpPr>
          <p:spPr bwMode="auto">
            <a:xfrm flipH="1">
              <a:off x="701253" y="2332445"/>
              <a:ext cx="161429" cy="4187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7FFF7EB2-C870-C44E-8522-1CBE6613D619}"/>
                </a:ext>
              </a:extLst>
            </p:cNvPr>
            <p:cNvCxnSpPr/>
            <p:nvPr/>
          </p:nvCxnSpPr>
          <p:spPr bwMode="auto">
            <a:xfrm>
              <a:off x="1293350" y="2332445"/>
              <a:ext cx="161429" cy="4187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178C294E-23E0-0046-8C38-C6BE73BB2705}"/>
                </a:ext>
              </a:extLst>
            </p:cNvPr>
            <p:cNvCxnSpPr/>
            <p:nvPr/>
          </p:nvCxnSpPr>
          <p:spPr bwMode="auto">
            <a:xfrm flipH="1">
              <a:off x="10667299" y="2326662"/>
              <a:ext cx="161429" cy="4187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70A1E63-F23B-FF40-BAD2-8785A0C38311}"/>
                </a:ext>
              </a:extLst>
            </p:cNvPr>
            <p:cNvCxnSpPr/>
            <p:nvPr/>
          </p:nvCxnSpPr>
          <p:spPr bwMode="auto">
            <a:xfrm>
              <a:off x="11259396" y="2326662"/>
              <a:ext cx="161429" cy="4187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95CC78F-0155-A14B-B4DD-BE9B82329B3F}"/>
              </a:ext>
            </a:extLst>
          </p:cNvPr>
          <p:cNvGrpSpPr/>
          <p:nvPr/>
        </p:nvGrpSpPr>
        <p:grpSpPr>
          <a:xfrm>
            <a:off x="346059" y="4028561"/>
            <a:ext cx="11428549" cy="988748"/>
            <a:chOff x="685669" y="3785219"/>
            <a:chExt cx="8783333" cy="759895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EDB12A1F-E5DE-7642-95E0-89250E00C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02" y="4075214"/>
              <a:ext cx="8737600" cy="46990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9304DC2-614D-E243-B68D-D755C95B2ED4}"/>
                </a:ext>
              </a:extLst>
            </p:cNvPr>
            <p:cNvSpPr txBox="1"/>
            <p:nvPr/>
          </p:nvSpPr>
          <p:spPr>
            <a:xfrm>
              <a:off x="685669" y="3785219"/>
              <a:ext cx="5227259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①IEEE754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+0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编码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580C5B5-B127-0244-8474-C4FD825E7D4B}"/>
              </a:ext>
            </a:extLst>
          </p:cNvPr>
          <p:cNvGrpSpPr/>
          <p:nvPr/>
        </p:nvGrpSpPr>
        <p:grpSpPr>
          <a:xfrm>
            <a:off x="346059" y="5108676"/>
            <a:ext cx="11428549" cy="994171"/>
            <a:chOff x="685669" y="3781051"/>
            <a:chExt cx="8783333" cy="764063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1D568718-D29A-3943-8F29-3E322BED4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02" y="4075214"/>
              <a:ext cx="8737600" cy="469900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A98A45A-6501-0742-9621-D36D2C0508B5}"/>
                </a:ext>
              </a:extLst>
            </p:cNvPr>
            <p:cNvSpPr txBox="1"/>
            <p:nvPr/>
          </p:nvSpPr>
          <p:spPr>
            <a:xfrm>
              <a:off x="685669" y="3781051"/>
              <a:ext cx="5227259" cy="28384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②IEEE754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-0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编码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424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495CC78F-0155-A14B-B4DD-BE9B82329B3F}"/>
              </a:ext>
            </a:extLst>
          </p:cNvPr>
          <p:cNvGrpSpPr>
            <a:grpSpLocks noChangeAspect="1"/>
          </p:cNvGrpSpPr>
          <p:nvPr/>
        </p:nvGrpSpPr>
        <p:grpSpPr>
          <a:xfrm>
            <a:off x="346843" y="1616227"/>
            <a:ext cx="11430000" cy="985784"/>
            <a:chOff x="685669" y="3787592"/>
            <a:chExt cx="8783333" cy="757522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EDB12A1F-E5DE-7642-95E0-89250E00C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02" y="4075214"/>
              <a:ext cx="8737600" cy="46990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9304DC2-614D-E243-B68D-D755C95B2ED4}"/>
                </a:ext>
              </a:extLst>
            </p:cNvPr>
            <p:cNvSpPr txBox="1"/>
            <p:nvPr/>
          </p:nvSpPr>
          <p:spPr>
            <a:xfrm>
              <a:off x="685669" y="3787592"/>
              <a:ext cx="5227259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③IEEE754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+∞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编码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580C5B5-B127-0244-8474-C4FD825E7D4B}"/>
              </a:ext>
            </a:extLst>
          </p:cNvPr>
          <p:cNvGrpSpPr>
            <a:grpSpLocks noChangeAspect="1"/>
          </p:cNvGrpSpPr>
          <p:nvPr/>
        </p:nvGrpSpPr>
        <p:grpSpPr>
          <a:xfrm>
            <a:off x="346843" y="2696347"/>
            <a:ext cx="11430000" cy="991204"/>
            <a:chOff x="685669" y="3783427"/>
            <a:chExt cx="8783333" cy="761687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1D568718-D29A-3943-8F29-3E322BED4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02" y="4075214"/>
              <a:ext cx="8737600" cy="469900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A98A45A-6501-0742-9621-D36D2C0508B5}"/>
                </a:ext>
              </a:extLst>
            </p:cNvPr>
            <p:cNvSpPr txBox="1"/>
            <p:nvPr/>
          </p:nvSpPr>
          <p:spPr>
            <a:xfrm>
              <a:off x="685669" y="3783427"/>
              <a:ext cx="5227259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④IEEE754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-∞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编码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D1F0D08-490B-384A-BA9A-EB97DFCB3B40}"/>
              </a:ext>
            </a:extLst>
          </p:cNvPr>
          <p:cNvGrpSpPr>
            <a:grpSpLocks noChangeAspect="1"/>
          </p:cNvGrpSpPr>
          <p:nvPr/>
        </p:nvGrpSpPr>
        <p:grpSpPr>
          <a:xfrm>
            <a:off x="406357" y="4005064"/>
            <a:ext cx="11430000" cy="985784"/>
            <a:chOff x="685669" y="3787592"/>
            <a:chExt cx="8783333" cy="757522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68D51C5-9101-184F-84CB-BEE9E506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02" y="4075214"/>
              <a:ext cx="8737600" cy="46990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F844F5-904A-5940-A741-B3566632DE8A}"/>
                </a:ext>
              </a:extLst>
            </p:cNvPr>
            <p:cNvSpPr txBox="1"/>
            <p:nvPr/>
          </p:nvSpPr>
          <p:spPr>
            <a:xfrm>
              <a:off x="685669" y="3787592"/>
              <a:ext cx="5227259" cy="2838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⑤IEEE754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1800" b="0" i="0" u="none" strike="noStrike" kern="1200" cap="none" spc="10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NaN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编码，当做无符号整数值最小的是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584137A-B522-B24E-8C96-6068903252BC}"/>
              </a:ext>
            </a:extLst>
          </p:cNvPr>
          <p:cNvGrpSpPr>
            <a:grpSpLocks noChangeAspect="1"/>
          </p:cNvGrpSpPr>
          <p:nvPr/>
        </p:nvGrpSpPr>
        <p:grpSpPr>
          <a:xfrm>
            <a:off x="406357" y="5085184"/>
            <a:ext cx="11430000" cy="991204"/>
            <a:chOff x="685669" y="3783427"/>
            <a:chExt cx="8783333" cy="761687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7D5174DC-A34F-F841-A5FA-42D0DD7F6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02" y="4075214"/>
              <a:ext cx="8737600" cy="469900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C748F62-799E-2A47-AF54-C1EA24F7085B}"/>
                </a:ext>
              </a:extLst>
            </p:cNvPr>
            <p:cNvSpPr txBox="1"/>
            <p:nvPr/>
          </p:nvSpPr>
          <p:spPr>
            <a:xfrm>
              <a:off x="685669" y="3783427"/>
              <a:ext cx="5227259" cy="2838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⑥ IEEE754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1800" b="0" i="0" u="none" strike="noStrike" kern="1200" cap="none" spc="10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NaN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编码，当做无符号整数值最大的是</a:t>
              </a:r>
            </a:p>
          </p:txBody>
        </p:sp>
      </p:grpSp>
      <p:sp>
        <p:nvSpPr>
          <p:cNvPr id="2" name="圆角矩形 1">
            <a:extLst>
              <a:ext uri="{FF2B5EF4-FFF2-40B4-BE49-F238E27FC236}">
                <a16:creationId xmlns:a16="http://schemas.microsoft.com/office/drawing/2014/main" id="{ABBBBB41-F822-93B5-29DC-C63A49BAE390}"/>
              </a:ext>
            </a:extLst>
          </p:cNvPr>
          <p:cNvSpPr/>
          <p:nvPr/>
        </p:nvSpPr>
        <p:spPr bwMode="auto">
          <a:xfrm>
            <a:off x="-672752" y="351456"/>
            <a:ext cx="196610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F580231-7AB3-566C-EF01-9321416DB47B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86362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991402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495CC78F-0155-A14B-B4DD-BE9B82329B3F}"/>
              </a:ext>
            </a:extLst>
          </p:cNvPr>
          <p:cNvGrpSpPr>
            <a:grpSpLocks noChangeAspect="1"/>
          </p:cNvGrpSpPr>
          <p:nvPr/>
        </p:nvGrpSpPr>
        <p:grpSpPr>
          <a:xfrm>
            <a:off x="346843" y="1616227"/>
            <a:ext cx="11430000" cy="985784"/>
            <a:chOff x="685669" y="3787592"/>
            <a:chExt cx="8783333" cy="757522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EDB12A1F-E5DE-7642-95E0-89250E00C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02" y="4075214"/>
              <a:ext cx="8737600" cy="46990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9304DC2-614D-E243-B68D-D755C95B2ED4}"/>
                </a:ext>
              </a:extLst>
            </p:cNvPr>
            <p:cNvSpPr txBox="1"/>
            <p:nvPr/>
          </p:nvSpPr>
          <p:spPr>
            <a:xfrm>
              <a:off x="685669" y="3787592"/>
              <a:ext cx="5227259" cy="2838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⑦ IEEE754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Normalized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编码，当做无符号整数值最小的是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580C5B5-B127-0244-8474-C4FD825E7D4B}"/>
              </a:ext>
            </a:extLst>
          </p:cNvPr>
          <p:cNvGrpSpPr>
            <a:grpSpLocks noChangeAspect="1"/>
          </p:cNvGrpSpPr>
          <p:nvPr/>
        </p:nvGrpSpPr>
        <p:grpSpPr>
          <a:xfrm>
            <a:off x="346843" y="2696347"/>
            <a:ext cx="11430000" cy="991204"/>
            <a:chOff x="685669" y="3783427"/>
            <a:chExt cx="8783333" cy="761687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1D568718-D29A-3943-8F29-3E322BED4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02" y="4075214"/>
              <a:ext cx="8737600" cy="469900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A98A45A-6501-0742-9621-D36D2C0508B5}"/>
                </a:ext>
              </a:extLst>
            </p:cNvPr>
            <p:cNvSpPr txBox="1"/>
            <p:nvPr/>
          </p:nvSpPr>
          <p:spPr>
            <a:xfrm>
              <a:off x="685669" y="3783427"/>
              <a:ext cx="5227259" cy="2838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⑧ IEEE754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Normalized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编码，当做无符号整数值最大的是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99FFF40-834A-9549-9315-1160677B696D}"/>
              </a:ext>
            </a:extLst>
          </p:cNvPr>
          <p:cNvGrpSpPr>
            <a:grpSpLocks noChangeAspect="1"/>
          </p:cNvGrpSpPr>
          <p:nvPr/>
        </p:nvGrpSpPr>
        <p:grpSpPr>
          <a:xfrm>
            <a:off x="345666" y="3848475"/>
            <a:ext cx="11430001" cy="1000817"/>
            <a:chOff x="685668" y="3776040"/>
            <a:chExt cx="8783334" cy="769074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0D06D149-F7BF-E145-BC45-88AF4F332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02" y="4075214"/>
              <a:ext cx="8737600" cy="469900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17520D6-6562-1B4A-938A-6952F3D3633A}"/>
                </a:ext>
              </a:extLst>
            </p:cNvPr>
            <p:cNvSpPr txBox="1"/>
            <p:nvPr/>
          </p:nvSpPr>
          <p:spPr>
            <a:xfrm>
              <a:off x="685668" y="3776040"/>
              <a:ext cx="5470168" cy="2838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⑨IEEE754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Den</a:t>
              </a:r>
              <a:r>
                <a:rPr kumimoji="0" lang="en-US" altLang="zh-CN" sz="1800" b="0" i="0" u="none" strike="noStrike" kern="1200" cap="none" spc="10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ormalized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编码，当做无符号整数值最小的是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5085270-CC2F-104F-A82F-E5CDA946E28B}"/>
              </a:ext>
            </a:extLst>
          </p:cNvPr>
          <p:cNvGrpSpPr>
            <a:grpSpLocks noChangeAspect="1"/>
          </p:cNvGrpSpPr>
          <p:nvPr/>
        </p:nvGrpSpPr>
        <p:grpSpPr>
          <a:xfrm>
            <a:off x="345666" y="4928595"/>
            <a:ext cx="11430001" cy="1006237"/>
            <a:chOff x="685668" y="3771875"/>
            <a:chExt cx="8783334" cy="773239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4D292363-20EA-F54B-B36C-DB06630BF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02" y="4075214"/>
              <a:ext cx="8737600" cy="469900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95DBBC4-E02F-564A-9185-4F1FFA6E1222}"/>
                </a:ext>
              </a:extLst>
            </p:cNvPr>
            <p:cNvSpPr txBox="1"/>
            <p:nvPr/>
          </p:nvSpPr>
          <p:spPr>
            <a:xfrm>
              <a:off x="685668" y="3771875"/>
              <a:ext cx="5470167" cy="2838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⑩ IEEE754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Denormalized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编码，当做无符号整数值最大的是</a:t>
              </a:r>
            </a:p>
          </p:txBody>
        </p:sp>
      </p:grpSp>
      <p:sp>
        <p:nvSpPr>
          <p:cNvPr id="4" name="圆角矩形 3">
            <a:extLst>
              <a:ext uri="{FF2B5EF4-FFF2-40B4-BE49-F238E27FC236}">
                <a16:creationId xmlns:a16="http://schemas.microsoft.com/office/drawing/2014/main" id="{C672A8C3-4FA5-15D0-49EC-981F593960CE}"/>
              </a:ext>
            </a:extLst>
          </p:cNvPr>
          <p:cNvSpPr/>
          <p:nvPr/>
        </p:nvSpPr>
        <p:spPr bwMode="auto">
          <a:xfrm>
            <a:off x="-672752" y="351456"/>
            <a:ext cx="196610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C96C173-5722-3169-806C-E3B0CCE6CBF1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86362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351585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C672A8C3-4FA5-15D0-49EC-981F593960CE}"/>
              </a:ext>
            </a:extLst>
          </p:cNvPr>
          <p:cNvSpPr/>
          <p:nvPr/>
        </p:nvSpPr>
        <p:spPr bwMode="auto">
          <a:xfrm>
            <a:off x="-672752" y="351456"/>
            <a:ext cx="226825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C96C173-5722-3169-806C-E3B0CCE6CBF1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1115657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典型题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462DD6-0F66-411B-A4A4-DAE7E9B0D138}"/>
              </a:ext>
            </a:extLst>
          </p:cNvPr>
          <p:cNvSpPr txBox="1"/>
          <p:nvPr/>
        </p:nvSpPr>
        <p:spPr>
          <a:xfrm>
            <a:off x="263352" y="1016732"/>
            <a:ext cx="6869188" cy="56387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参照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IEEE754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表示法：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用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符号位，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阶码，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尾数：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阶码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bias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取多少？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、偏颇指数取值范围是多少？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、规范化编码最小值？对应的二进制序列？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、规范化编码最大值？对应的二进制序列？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、规范化编码的精度分成多少种？精度分别是什么？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、非规范编码最小值？对应的二进制序列？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、非规范编码最大值？对应的二进制序列？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、非规范编码的精度分成多少种？精度分别是什么？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9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、正负无穷的二进制序列是什么？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10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NaN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的二进制序列分成多少段？二进制序列分别是什么？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11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、给定二进制序列，规范化？非规范化？无穷？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NaN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？求值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817370-C0C1-60F2-E07A-FE97B50BFB66}"/>
              </a:ext>
            </a:extLst>
          </p:cNvPr>
          <p:cNvSpPr txBox="1"/>
          <p:nvPr/>
        </p:nvSpPr>
        <p:spPr>
          <a:xfrm>
            <a:off x="8256240" y="1030081"/>
            <a:ext cx="2952328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P81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练习题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2.47</a:t>
            </a:r>
          </a:p>
          <a:p>
            <a:pPr algn="l"/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P82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练习题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2.48</a:t>
            </a:r>
          </a:p>
          <a:p>
            <a:pPr algn="l"/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P83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练习题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2.49</a:t>
            </a:r>
          </a:p>
        </p:txBody>
      </p:sp>
    </p:spTree>
    <p:extLst>
      <p:ext uri="{BB962C8B-B14F-4D97-AF65-F5344CB8AC3E}">
        <p14:creationId xmlns:p14="http://schemas.microsoft.com/office/powerpoint/2010/main" val="1205471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同类型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浮点数比较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422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4006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3200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位级比较：不需要求浮点值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BDDF47-5296-7F41-99C2-FD4E42813774}"/>
              </a:ext>
            </a:extLst>
          </p:cNvPr>
          <p:cNvSpPr txBox="1"/>
          <p:nvPr/>
        </p:nvSpPr>
        <p:spPr>
          <a:xfrm>
            <a:off x="8292244" y="332656"/>
            <a:ext cx="339067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正数：编码与值的关系</a:t>
            </a: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16D2C8CF-0478-0C43-85EE-ECEDAACD2CEB}"/>
              </a:ext>
            </a:extLst>
          </p:cNvPr>
          <p:cNvGraphicFramePr>
            <a:graphicFrameLocks noGrp="1"/>
          </p:cNvGraphicFramePr>
          <p:nvPr/>
        </p:nvGraphicFramePr>
        <p:xfrm>
          <a:off x="181288" y="921000"/>
          <a:ext cx="9335092" cy="5852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6800">
                  <a:extLst>
                    <a:ext uri="{9D8B030D-6E8A-4147-A177-3AD203B41FA5}">
                      <a16:colId xmlns:a16="http://schemas.microsoft.com/office/drawing/2014/main" val="2943664814"/>
                    </a:ext>
                  </a:extLst>
                </a:gridCol>
                <a:gridCol w="1191132">
                  <a:extLst>
                    <a:ext uri="{9D8B030D-6E8A-4147-A177-3AD203B41FA5}">
                      <a16:colId xmlns:a16="http://schemas.microsoft.com/office/drawing/2014/main" val="1543839927"/>
                    </a:ext>
                  </a:extLst>
                </a:gridCol>
                <a:gridCol w="1385294">
                  <a:extLst>
                    <a:ext uri="{9D8B030D-6E8A-4147-A177-3AD203B41FA5}">
                      <a16:colId xmlns:a16="http://schemas.microsoft.com/office/drawing/2014/main" val="203140152"/>
                    </a:ext>
                  </a:extLst>
                </a:gridCol>
                <a:gridCol w="1789358">
                  <a:extLst>
                    <a:ext uri="{9D8B030D-6E8A-4147-A177-3AD203B41FA5}">
                      <a16:colId xmlns:a16="http://schemas.microsoft.com/office/drawing/2014/main" val="34270445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1579047154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073888995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1430712423"/>
                    </a:ext>
                  </a:extLst>
                </a:gridCol>
              </a:tblGrid>
              <a:tr h="359273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解读值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090910"/>
                  </a:ext>
                </a:extLst>
              </a:tr>
              <a:tr h="359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exp(8</a:t>
                      </a:r>
                      <a:r>
                        <a:rPr lang="zh-CN" altLang="en-US" dirty="0"/>
                        <a:t>位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frac(23</a:t>
                      </a:r>
                      <a:r>
                        <a:rPr lang="zh-CN" altLang="en-US" dirty="0"/>
                        <a:t>位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变化点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阶段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741503"/>
                  </a:ext>
                </a:extLst>
              </a:tr>
              <a:tr h="359273">
                <a:tc rowSpan="1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000…00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000…00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最小</a:t>
                      </a:r>
                      <a:r>
                        <a:rPr lang="zh-CN" altLang="en-US"/>
                        <a:t>非规范化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非规范化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+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0x00000000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209762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↓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92589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111…11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最大非规范化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spc="1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0.</a:t>
                      </a:r>
                      <a:r>
                        <a:rPr kumimoji="0" lang="en-US" altLang="zh-CN" sz="1800" spc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1…1×2</a:t>
                      </a:r>
                      <a:r>
                        <a:rPr kumimoji="0" lang="en-US" altLang="zh-CN" sz="1800" spc="1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0x07FFFFFF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464091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000…01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000…00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r>
                        <a:rPr lang="zh-CN" altLang="en-US"/>
                        <a:t>最小规范化</a:t>
                      </a:r>
                      <a:endParaRPr lang="zh-CN" altLang="en-US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规范化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spc="10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1.</a:t>
                      </a:r>
                      <a:r>
                        <a:rPr kumimoji="0" lang="en-US" altLang="zh-CN" sz="1800" spc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0…0×2</a:t>
                      </a:r>
                      <a:r>
                        <a:rPr kumimoji="0" lang="en-US" altLang="zh-CN" sz="1800" spc="100" baseline="30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-126</a:t>
                      </a:r>
                      <a:endParaRPr kumimoji="0" lang="en-US" altLang="zh-CN" sz="1800" spc="100" baseline="30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0x08000000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88259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979257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111…11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spc="1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1.</a:t>
                      </a:r>
                      <a:r>
                        <a:rPr kumimoji="0" lang="en-US" altLang="zh-CN" sz="1800" spc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1…1×2</a:t>
                      </a:r>
                      <a:r>
                        <a:rPr kumimoji="0" lang="en-US" altLang="zh-CN" sz="1800" spc="1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0x08FFFFFF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360901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↓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85347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111…10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000…00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spc="1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1.</a:t>
                      </a:r>
                      <a:r>
                        <a:rPr kumimoji="0" lang="en-US" altLang="zh-CN" sz="1800" spc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0…0×2</a:t>
                      </a:r>
                      <a:r>
                        <a:rPr kumimoji="0" lang="en-US" altLang="zh-CN" sz="1800" spc="1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0x7F000000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788917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144638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111…11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最大规范化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spc="1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1.</a:t>
                      </a:r>
                      <a:r>
                        <a:rPr kumimoji="0" lang="en-US" altLang="zh-CN" sz="1800" spc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1…1×2</a:t>
                      </a:r>
                      <a:r>
                        <a:rPr kumimoji="0" lang="en-US" altLang="zh-CN" sz="1800" spc="1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0x7F7FFFFF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328863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111…11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000…00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无穷大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+</a:t>
                      </a:r>
                      <a:r>
                        <a:rPr lang="en-US" altLang="zh-CN" dirty="0"/>
                        <a:t>∞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0x7F800000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849787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000…01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NaN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无值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0x7F800001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↓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0x7FFFFFFF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186331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01232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111…11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78391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98757916-0E97-1447-A49F-18B0F7CF262B}"/>
              </a:ext>
            </a:extLst>
          </p:cNvPr>
          <p:cNvSpPr txBox="1"/>
          <p:nvPr/>
        </p:nvSpPr>
        <p:spPr>
          <a:xfrm>
            <a:off x="9987580" y="3440648"/>
            <a:ext cx="1790875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正浮点数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B2F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B2U</a:t>
            </a: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趋势相同</a:t>
            </a:r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9859DD66-E5C1-494F-A386-B5E68D1588D3}"/>
              </a:ext>
            </a:extLst>
          </p:cNvPr>
          <p:cNvSpPr/>
          <p:nvPr/>
        </p:nvSpPr>
        <p:spPr bwMode="auto">
          <a:xfrm rot="5400000">
            <a:off x="4313611" y="3446809"/>
            <a:ext cx="3672408" cy="10839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562DF920-0A93-7441-BC29-9E0E0B9F9616}"/>
              </a:ext>
            </a:extLst>
          </p:cNvPr>
          <p:cNvSpPr/>
          <p:nvPr/>
        </p:nvSpPr>
        <p:spPr bwMode="auto">
          <a:xfrm rot="5400000">
            <a:off x="6944131" y="4070498"/>
            <a:ext cx="4991790" cy="10839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3" name="灯片编号占位符 15">
            <a:extLst>
              <a:ext uri="{FF2B5EF4-FFF2-40B4-BE49-F238E27FC236}">
                <a16:creationId xmlns:a16="http://schemas.microsoft.com/office/drawing/2014/main" id="{481F1914-675B-2541-8B0D-E3F5FA560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440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4006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3200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位级比较：不需要求浮点值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BDDF47-5296-7F41-99C2-FD4E42813774}"/>
              </a:ext>
            </a:extLst>
          </p:cNvPr>
          <p:cNvSpPr txBox="1"/>
          <p:nvPr/>
        </p:nvSpPr>
        <p:spPr>
          <a:xfrm>
            <a:off x="8292244" y="332656"/>
            <a:ext cx="341952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负数：编码与值的关系</a:t>
            </a: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16D2C8CF-0478-0C43-85EE-ECEDAACD2CEB}"/>
              </a:ext>
            </a:extLst>
          </p:cNvPr>
          <p:cNvGraphicFramePr>
            <a:graphicFrameLocks noGrp="1"/>
          </p:cNvGraphicFramePr>
          <p:nvPr/>
        </p:nvGraphicFramePr>
        <p:xfrm>
          <a:off x="181288" y="921000"/>
          <a:ext cx="9335092" cy="5852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6800">
                  <a:extLst>
                    <a:ext uri="{9D8B030D-6E8A-4147-A177-3AD203B41FA5}">
                      <a16:colId xmlns:a16="http://schemas.microsoft.com/office/drawing/2014/main" val="2943664814"/>
                    </a:ext>
                  </a:extLst>
                </a:gridCol>
                <a:gridCol w="1191132">
                  <a:extLst>
                    <a:ext uri="{9D8B030D-6E8A-4147-A177-3AD203B41FA5}">
                      <a16:colId xmlns:a16="http://schemas.microsoft.com/office/drawing/2014/main" val="1543839927"/>
                    </a:ext>
                  </a:extLst>
                </a:gridCol>
                <a:gridCol w="1385294">
                  <a:extLst>
                    <a:ext uri="{9D8B030D-6E8A-4147-A177-3AD203B41FA5}">
                      <a16:colId xmlns:a16="http://schemas.microsoft.com/office/drawing/2014/main" val="203140152"/>
                    </a:ext>
                  </a:extLst>
                </a:gridCol>
                <a:gridCol w="1789358">
                  <a:extLst>
                    <a:ext uri="{9D8B030D-6E8A-4147-A177-3AD203B41FA5}">
                      <a16:colId xmlns:a16="http://schemas.microsoft.com/office/drawing/2014/main" val="34270445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1579047154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073888995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1430712423"/>
                    </a:ext>
                  </a:extLst>
                </a:gridCol>
              </a:tblGrid>
              <a:tr h="359273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解读值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090910"/>
                  </a:ext>
                </a:extLst>
              </a:tr>
              <a:tr h="359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exp(8</a:t>
                      </a:r>
                      <a:r>
                        <a:rPr lang="zh-CN" altLang="en-US" dirty="0"/>
                        <a:t>位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frac(23</a:t>
                      </a:r>
                      <a:r>
                        <a:rPr lang="zh-CN" altLang="en-US" dirty="0"/>
                        <a:t>位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变化点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阶段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741503"/>
                  </a:ext>
                </a:extLst>
              </a:tr>
              <a:tr h="359273">
                <a:tc rowSpan="1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000…00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000…00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最大非规范化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非规范化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-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0x80000000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209762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↓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92589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111…11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最小非规范化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spc="1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-0.</a:t>
                      </a:r>
                      <a:r>
                        <a:rPr kumimoji="0" lang="en-US" altLang="zh-CN" sz="1800" spc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1…1×2</a:t>
                      </a:r>
                      <a:r>
                        <a:rPr kumimoji="0" lang="en-US" altLang="zh-CN" sz="1800" spc="1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0x87FFFFFF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464091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000…01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000…00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最大规范化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规范化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spc="1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-1.</a:t>
                      </a:r>
                      <a:r>
                        <a:rPr kumimoji="0" lang="en-US" altLang="zh-CN" sz="1800" spc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0…0×2</a:t>
                      </a:r>
                      <a:r>
                        <a:rPr kumimoji="0" lang="en-US" altLang="zh-CN" sz="1800" spc="1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0x88000000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88259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979257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111…11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spc="1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-1.</a:t>
                      </a:r>
                      <a:r>
                        <a:rPr kumimoji="0" lang="en-US" altLang="zh-CN" sz="1800" spc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1…1×2</a:t>
                      </a:r>
                      <a:r>
                        <a:rPr kumimoji="0" lang="en-US" altLang="zh-CN" sz="1800" spc="1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0x88FFFFFF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360901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↓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85347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111…10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000…00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spc="1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-1.</a:t>
                      </a:r>
                      <a:r>
                        <a:rPr kumimoji="0" lang="en-US" altLang="zh-CN" sz="1800" spc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0…0×2</a:t>
                      </a:r>
                      <a:r>
                        <a:rPr kumimoji="0" lang="en-US" altLang="zh-CN" sz="1800" spc="1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0xFF000000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788917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144638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111…11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最小规范化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spc="1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-1.</a:t>
                      </a:r>
                      <a:r>
                        <a:rPr kumimoji="0" lang="en-US" altLang="zh-CN" sz="1800" spc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1…1×2</a:t>
                      </a:r>
                      <a:r>
                        <a:rPr kumimoji="0" lang="en-US" altLang="zh-CN" sz="1800" spc="1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0xFF7FFFFF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328863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111…11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000…00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无穷大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-</a:t>
                      </a:r>
                      <a:r>
                        <a:rPr lang="en-US" altLang="zh-CN" dirty="0"/>
                        <a:t>∞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0xFF800000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849787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000…01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NaN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无值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0xFF800001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↓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pitchFamily="2" charset="0"/>
                        </a:rPr>
                        <a:t>0xFFFFFFFF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186331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01232"/>
                  </a:ext>
                </a:extLst>
              </a:tr>
              <a:tr h="3592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111…11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78391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98757916-0E97-1447-A49F-18B0F7CF262B}"/>
              </a:ext>
            </a:extLst>
          </p:cNvPr>
          <p:cNvSpPr txBox="1"/>
          <p:nvPr/>
        </p:nvSpPr>
        <p:spPr>
          <a:xfrm>
            <a:off x="9987580" y="3440648"/>
            <a:ext cx="1790875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负浮点数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B2F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B2U</a:t>
            </a: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趋势相反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C0C562A6-0C29-D049-902E-791D93DE6B9B}"/>
              </a:ext>
            </a:extLst>
          </p:cNvPr>
          <p:cNvSpPr/>
          <p:nvPr/>
        </p:nvSpPr>
        <p:spPr bwMode="auto">
          <a:xfrm rot="16200000">
            <a:off x="4313611" y="3446809"/>
            <a:ext cx="3672408" cy="10839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F480C31D-682B-974B-9B47-40B87745393E}"/>
              </a:ext>
            </a:extLst>
          </p:cNvPr>
          <p:cNvSpPr/>
          <p:nvPr/>
        </p:nvSpPr>
        <p:spPr bwMode="auto">
          <a:xfrm rot="5400000">
            <a:off x="6944131" y="4070498"/>
            <a:ext cx="4991790" cy="10839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灯片编号占位符 15">
            <a:extLst>
              <a:ext uri="{FF2B5EF4-FFF2-40B4-BE49-F238E27FC236}">
                <a16:creationId xmlns:a16="http://schemas.microsoft.com/office/drawing/2014/main" id="{3B4FC18E-7D1D-4F4C-B920-83E0560CD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06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9483B6CA-B98B-CF42-BDA8-D8837801D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52" y="3212976"/>
            <a:ext cx="5069488" cy="3240362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4006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3200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位级比较：不需要求浮点值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F60605D-DEDE-D44A-9E9F-0BAACD4A7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153" y="440670"/>
            <a:ext cx="5069487" cy="3240361"/>
          </a:xfrm>
          <a:prstGeom prst="rect">
            <a:avLst/>
          </a:prstGeom>
        </p:spPr>
      </p:pic>
      <p:sp>
        <p:nvSpPr>
          <p:cNvPr id="50" name="Rectangle 4">
            <a:extLst>
              <a:ext uri="{FF2B5EF4-FFF2-40B4-BE49-F238E27FC236}">
                <a16:creationId xmlns:a16="http://schemas.microsoft.com/office/drawing/2014/main" id="{6FE7D812-94CA-E54F-A9D4-E2CF1CFA2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1384" y="874396"/>
            <a:ext cx="6120680" cy="5109208"/>
          </a:xfrm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800" b="1" dirty="0">
                <a:solidFill>
                  <a:srgbClr val="6B0874"/>
                </a:solidFill>
              </a:rPr>
              <a:t>几乎可以用与无符号整数相同的方式进行浮点数的比较</a:t>
            </a:r>
            <a:endParaRPr lang="en-US" sz="1800" b="1" dirty="0">
              <a:solidFill>
                <a:srgbClr val="6B0874"/>
              </a:solidFill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先比较</a:t>
            </a:r>
            <a:r>
              <a:rPr lang="zh-CN" altLang="en-US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符号位</a:t>
            </a:r>
            <a:endParaRPr lang="en-US" sz="16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异号，先考虑</a:t>
            </a:r>
            <a:r>
              <a:rPr lang="en-US" altLang="zh-CN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±0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相等，否则符号决定大小关系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同号，用去掉符号位的部分当做无符号比较，不等则用符号位</a:t>
            </a:r>
            <a:r>
              <a:rPr lang="zh-CN" altLang="en-US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修正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大小关系。</a:t>
            </a: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52450"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sz="16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NaN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的不确定性</a:t>
            </a: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5350" lvl="2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绝对值最大的范围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5350" lvl="2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比较将产生什么结果？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52450"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其他方面均</a:t>
            </a:r>
            <a:r>
              <a:rPr lang="en-US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OK</a:t>
            </a:r>
          </a:p>
          <a:p>
            <a:pPr marL="895350" lvl="2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规格化值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vs. 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非规格化值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5350" lvl="2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规格化值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vs. 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无穷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rgbClr val="6B0874"/>
                </a:solidFill>
              </a:rPr>
              <a:t>有指令集和硬件支持浮点数比较，效率很高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</a:rPr>
              <a:t>C/C++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</a:rPr>
              <a:t>的浮点数比较是“码的精确比较，与值无关“但为什么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</a:rPr>
              <a:t>C/C++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</a:rPr>
              <a:t>中建议不能用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</a:rPr>
              <a:t>==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</a:rPr>
              <a:t>比较浮点数？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</a:endParaRPr>
          </a:p>
        </p:txBody>
      </p:sp>
      <p:sp>
        <p:nvSpPr>
          <p:cNvPr id="51" name="灯片编号占位符 15">
            <a:extLst>
              <a:ext uri="{FF2B5EF4-FFF2-40B4-BE49-F238E27FC236}">
                <a16:creationId xmlns:a16="http://schemas.microsoft.com/office/drawing/2014/main" id="{D8E544BD-BB00-514A-82EC-4D375F7F5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11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4006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3200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回顾：数学意义的二进制小数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CC5FFAAA-9C11-AE47-97BD-AD82B7F630CB}"/>
              </a:ext>
            </a:extLst>
          </p:cNvPr>
          <p:cNvGrpSpPr>
            <a:grpSpLocks/>
          </p:cNvGrpSpPr>
          <p:nvPr/>
        </p:nvGrpSpPr>
        <p:grpSpPr bwMode="auto">
          <a:xfrm>
            <a:off x="911424" y="1120653"/>
            <a:ext cx="6048672" cy="4616694"/>
            <a:chOff x="970" y="480"/>
            <a:chExt cx="3168" cy="2418"/>
          </a:xfrm>
        </p:grpSpPr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952FF38-B3BB-E740-ADD5-1AEEDF0EC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0" y="1616"/>
              <a:ext cx="3168" cy="336"/>
              <a:chOff x="970" y="1616"/>
              <a:chExt cx="3168" cy="336"/>
            </a:xfrm>
          </p:grpSpPr>
          <p:sp>
            <p:nvSpPr>
              <p:cNvPr id="30" name="Rectangle 7">
                <a:extLst>
                  <a:ext uri="{FF2B5EF4-FFF2-40B4-BE49-F238E27FC236}">
                    <a16:creationId xmlns:a16="http://schemas.microsoft.com/office/drawing/2014/main" id="{0B535630-1964-0D49-BA9F-986288FE8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b</a:t>
                </a:r>
                <a:r>
                  <a:rPr kumimoji="1" lang="en-US" altLang="zh-CN" sz="2000" b="0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m</a:t>
                </a:r>
                <a:endPara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31" name="Rectangle 8">
                <a:extLst>
                  <a:ext uri="{FF2B5EF4-FFF2-40B4-BE49-F238E27FC236}">
                    <a16:creationId xmlns:a16="http://schemas.microsoft.com/office/drawing/2014/main" id="{CE59ED84-31F0-4B48-A44A-8E143CE43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b</a:t>
                </a:r>
                <a:r>
                  <a:rPr kumimoji="1" lang="en-US" altLang="zh-CN" sz="2000" b="0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m</a:t>
                </a:r>
                <a:r>
                  <a:rPr kumimoji="1" lang="en-US" altLang="zh-CN" sz="2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–1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Rectangle 9">
                <a:extLst>
                  <a:ext uri="{FF2B5EF4-FFF2-40B4-BE49-F238E27FC236}">
                    <a16:creationId xmlns:a16="http://schemas.microsoft.com/office/drawing/2014/main" id="{3948EF27-6A8D-3343-9616-C4430ED88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b</a:t>
                </a:r>
                <a:r>
                  <a:rPr kumimoji="1" lang="en-US" altLang="zh-CN" sz="2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2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33EA56D0-2A7E-3140-AF24-1A3252BEB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b</a:t>
                </a:r>
                <a:r>
                  <a:rPr kumimoji="1" lang="en-US" altLang="zh-CN" sz="2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34" name="Rectangle 11">
                <a:extLst>
                  <a:ext uri="{FF2B5EF4-FFF2-40B4-BE49-F238E27FC236}">
                    <a16:creationId xmlns:a16="http://schemas.microsoft.com/office/drawing/2014/main" id="{AD5BD260-6CA5-FD44-9170-F4A282C5F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b</a:t>
                </a:r>
                <a:r>
                  <a:rPr kumimoji="1" lang="en-US" altLang="zh-CN" sz="2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0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35" name="Rectangle 12">
                <a:extLst>
                  <a:ext uri="{FF2B5EF4-FFF2-40B4-BE49-F238E27FC236}">
                    <a16:creationId xmlns:a16="http://schemas.microsoft.com/office/drawing/2014/main" id="{11A313A4-D3A1-2041-AEEB-493777EF8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b</a:t>
                </a:r>
                <a:r>
                  <a:rPr kumimoji="1" lang="en-US" altLang="zh-CN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–1</a:t>
                </a:r>
                <a:endParaRPr kumimoji="1" lang="en-US" altLang="zh-CN" sz="20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Rectangle 13">
                <a:extLst>
                  <a:ext uri="{FF2B5EF4-FFF2-40B4-BE49-F238E27FC236}">
                    <a16:creationId xmlns:a16="http://schemas.microsoft.com/office/drawing/2014/main" id="{0B98C830-54C6-3349-8282-3AB13B08E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b</a:t>
                </a:r>
                <a:r>
                  <a:rPr kumimoji="1" lang="en-US" altLang="zh-CN" sz="2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–2</a:t>
                </a:r>
              </a:p>
            </p:txBody>
          </p:sp>
          <p:sp>
            <p:nvSpPr>
              <p:cNvPr id="37" name="Rectangle 14">
                <a:extLst>
                  <a:ext uri="{FF2B5EF4-FFF2-40B4-BE49-F238E27FC236}">
                    <a16:creationId xmlns:a16="http://schemas.microsoft.com/office/drawing/2014/main" id="{C22C5106-39C2-2B42-98F9-7492F848D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b</a:t>
                </a:r>
                <a:r>
                  <a:rPr kumimoji="1" lang="en-US" altLang="zh-CN" sz="2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–3</a:t>
                </a:r>
              </a:p>
            </p:txBody>
          </p:sp>
          <p:sp>
            <p:nvSpPr>
              <p:cNvPr id="38" name="Rectangle 15">
                <a:extLst>
                  <a:ext uri="{FF2B5EF4-FFF2-40B4-BE49-F238E27FC236}">
                    <a16:creationId xmlns:a16="http://schemas.microsoft.com/office/drawing/2014/main" id="{F89331B1-68CD-E54F-9052-CDADFD125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b</a:t>
                </a:r>
                <a:r>
                  <a:rPr kumimoji="1" lang="en-US" altLang="zh-CN" sz="2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–</a:t>
                </a:r>
                <a:r>
                  <a:rPr kumimoji="1" lang="en-US" altLang="zh-CN" sz="2000" b="0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n</a:t>
                </a:r>
                <a:endParaRPr kumimoji="1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39" name="Rectangle 16">
                <a:extLst>
                  <a:ext uri="{FF2B5EF4-FFF2-40B4-BE49-F238E27FC236}">
                    <a16:creationId xmlns:a16="http://schemas.microsoft.com/office/drawing/2014/main" id="{7679F3BD-8E0A-4D42-B08F-03B702F2A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• • •</a:t>
                </a:r>
              </a:p>
            </p:txBody>
          </p:sp>
          <p:sp>
            <p:nvSpPr>
              <p:cNvPr id="40" name="Rectangle 17">
                <a:extLst>
                  <a:ext uri="{FF2B5EF4-FFF2-40B4-BE49-F238E27FC236}">
                    <a16:creationId xmlns:a16="http://schemas.microsoft.com/office/drawing/2014/main" id="{FA213C2B-0734-AA45-A6FF-DEE8D40EE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• • •</a:t>
                </a:r>
              </a:p>
            </p:txBody>
          </p:sp>
          <p:sp>
            <p:nvSpPr>
              <p:cNvPr id="41" name="Rectangle 18">
                <a:extLst>
                  <a:ext uri="{FF2B5EF4-FFF2-40B4-BE49-F238E27FC236}">
                    <a16:creationId xmlns:a16="http://schemas.microsoft.com/office/drawing/2014/main" id="{47E47D15-E63D-FC40-949D-598527838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0" y="1616"/>
                <a:ext cx="48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.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9" name="Text Box 19">
              <a:extLst>
                <a:ext uri="{FF2B5EF4-FFF2-40B4-BE49-F238E27FC236}">
                  <a16:creationId xmlns:a16="http://schemas.microsoft.com/office/drawing/2014/main" id="{15679532-2B03-5F4D-AF0E-49F22511C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440"/>
              <a:ext cx="1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1</a:t>
              </a:r>
            </a:p>
          </p:txBody>
        </p:sp>
        <p:sp>
          <p:nvSpPr>
            <p:cNvPr id="10" name="Text Box 20">
              <a:extLst>
                <a:ext uri="{FF2B5EF4-FFF2-40B4-BE49-F238E27FC236}">
                  <a16:creationId xmlns:a16="http://schemas.microsoft.com/office/drawing/2014/main" id="{EF7DFB5D-03C0-2248-9CAB-B100C3297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248"/>
              <a:ext cx="1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2</a:t>
              </a:r>
            </a:p>
          </p:txBody>
        </p:sp>
        <p:sp>
          <p:nvSpPr>
            <p:cNvPr id="11" name="Text Box 21">
              <a:extLst>
                <a:ext uri="{FF2B5EF4-FFF2-40B4-BE49-F238E27FC236}">
                  <a16:creationId xmlns:a16="http://schemas.microsoft.com/office/drawing/2014/main" id="{84F10B85-3D4A-2B4C-9982-05B5B8A6A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056"/>
              <a:ext cx="1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4</a:t>
              </a:r>
            </a:p>
          </p:txBody>
        </p:sp>
        <p:sp>
          <p:nvSpPr>
            <p:cNvPr id="12" name="Text Box 22">
              <a:extLst>
                <a:ext uri="{FF2B5EF4-FFF2-40B4-BE49-F238E27FC236}">
                  <a16:creationId xmlns:a16="http://schemas.microsoft.com/office/drawing/2014/main" id="{EC0D5820-771C-CF49-B64C-A13B01789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688"/>
              <a:ext cx="36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2</a:t>
              </a:r>
              <a:r>
                <a:rPr kumimoji="1" lang="en-US" altLang="zh-CN" sz="2000" b="0" i="1" u="none" strike="noStrike" kern="1200" cap="none" spc="0" normalizeH="0" baseline="30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m</a:t>
              </a:r>
              <a:r>
                <a:rPr kumimoji="1" lang="en-US" altLang="zh-CN" sz="2000" b="0" i="0" u="none" strike="noStrike" kern="1200" cap="none" spc="0" normalizeH="0" baseline="30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–1</a:t>
              </a:r>
              <a:endParaRPr kumimoji="1" lang="en-US" altLang="zh-CN" sz="20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3" name="Text Box 23">
              <a:extLst>
                <a:ext uri="{FF2B5EF4-FFF2-40B4-BE49-F238E27FC236}">
                  <a16:creationId xmlns:a16="http://schemas.microsoft.com/office/drawing/2014/main" id="{E7E8C520-4B5D-E84A-981F-44AA86B4E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480"/>
              <a:ext cx="26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2</a:t>
              </a:r>
              <a:r>
                <a:rPr kumimoji="1" lang="en-US" altLang="zh-CN" sz="2000" b="0" i="1" u="none" strike="noStrike" kern="1200" cap="none" spc="0" normalizeH="0" baseline="30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m</a:t>
              </a:r>
              <a:endParaRPr kumimoji="1" lang="en-US" altLang="zh-CN" sz="20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6F2DDD5-FADB-4C49-A654-29F0ABD33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624"/>
              <a:ext cx="1594" cy="1056"/>
              <a:chOff x="1056" y="624"/>
              <a:chExt cx="1594" cy="1056"/>
            </a:xfrm>
          </p:grpSpPr>
          <p:sp>
            <p:nvSpPr>
              <p:cNvPr id="24" name="Freeform 25">
                <a:extLst>
                  <a:ext uri="{FF2B5EF4-FFF2-40B4-BE49-F238E27FC236}">
                    <a16:creationId xmlns:a16="http://schemas.microsoft.com/office/drawing/2014/main" id="{45B6E170-5E0C-5A4D-8F6C-2FE62A02D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1568"/>
                <a:ext cx="154" cy="112"/>
              </a:xfrm>
              <a:custGeom>
                <a:avLst/>
                <a:gdLst>
                  <a:gd name="T0" fmla="*/ 215 w 144"/>
                  <a:gd name="T1" fmla="*/ 0 h 96"/>
                  <a:gd name="T2" fmla="*/ 0 w 144"/>
                  <a:gd name="T3" fmla="*/ 0 h 96"/>
                  <a:gd name="T4" fmla="*/ 0 w 144"/>
                  <a:gd name="T5" fmla="*/ 24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:a16="http://schemas.microsoft.com/office/drawing/2014/main" id="{7222E405-4831-5E4A-98A7-89F388C14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6" y="1392"/>
                <a:ext cx="384" cy="288"/>
              </a:xfrm>
              <a:custGeom>
                <a:avLst/>
                <a:gdLst>
                  <a:gd name="T0" fmla="*/ 51789 w 144"/>
                  <a:gd name="T1" fmla="*/ 0 h 96"/>
                  <a:gd name="T2" fmla="*/ 0 w 144"/>
                  <a:gd name="T3" fmla="*/ 0 h 96"/>
                  <a:gd name="T4" fmla="*/ 0 w 144"/>
                  <a:gd name="T5" fmla="*/ 6998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A4163132-5BF2-7242-AB69-B1AFD9BD8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1216"/>
                <a:ext cx="614" cy="464"/>
              </a:xfrm>
              <a:custGeom>
                <a:avLst/>
                <a:gdLst>
                  <a:gd name="T0" fmla="*/ 865369 w 144"/>
                  <a:gd name="T1" fmla="*/ 0 h 96"/>
                  <a:gd name="T2" fmla="*/ 0 w 144"/>
                  <a:gd name="T3" fmla="*/ 0 h 96"/>
                  <a:gd name="T4" fmla="*/ 0 w 144"/>
                  <a:gd name="T5" fmla="*/ 122407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:a16="http://schemas.microsoft.com/office/drawing/2014/main" id="{9B9ABE8E-DB9F-1B46-9B8A-7F1BABD54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816"/>
                <a:ext cx="1392" cy="864"/>
              </a:xfrm>
              <a:custGeom>
                <a:avLst/>
                <a:gdLst>
                  <a:gd name="T0" fmla="*/ 117496207 w 144"/>
                  <a:gd name="T1" fmla="*/ 0 h 96"/>
                  <a:gd name="T2" fmla="*/ 0 w 144"/>
                  <a:gd name="T3" fmla="*/ 0 h 96"/>
                  <a:gd name="T4" fmla="*/ 0 w 144"/>
                  <a:gd name="T5" fmla="*/ 5101833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Freeform 29">
                <a:extLst>
                  <a:ext uri="{FF2B5EF4-FFF2-40B4-BE49-F238E27FC236}">
                    <a16:creationId xmlns:a16="http://schemas.microsoft.com/office/drawing/2014/main" id="{DA366A43-65F6-2442-B067-18CD08125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624"/>
                <a:ext cx="1584" cy="1056"/>
              </a:xfrm>
              <a:custGeom>
                <a:avLst/>
                <a:gdLst>
                  <a:gd name="T0" fmla="*/ 255104784 w 144"/>
                  <a:gd name="T1" fmla="*/ 0 h 96"/>
                  <a:gd name="T2" fmla="*/ 0 w 144"/>
                  <a:gd name="T3" fmla="*/ 0 h 96"/>
                  <a:gd name="T4" fmla="*/ 0 w 144"/>
                  <a:gd name="T5" fmla="*/ 17006985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Rectangle 30">
                <a:extLst>
                  <a:ext uri="{FF2B5EF4-FFF2-40B4-BE49-F238E27FC236}">
                    <a16:creationId xmlns:a16="http://schemas.microsoft.com/office/drawing/2014/main" id="{32A702E7-1E14-8B4B-A16B-0E8F3FC98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152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• • •</a:t>
                </a:r>
              </a:p>
            </p:txBody>
          </p:sp>
        </p:grp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A9B7914E-D6CE-3747-B0C8-729B31E648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39" y="1919"/>
              <a:ext cx="154" cy="112"/>
            </a:xfrm>
            <a:custGeom>
              <a:avLst/>
              <a:gdLst>
                <a:gd name="T0" fmla="*/ 215 w 144"/>
                <a:gd name="T1" fmla="*/ 0 h 96"/>
                <a:gd name="T2" fmla="*/ 0 w 144"/>
                <a:gd name="T3" fmla="*/ 0 h 96"/>
                <a:gd name="T4" fmla="*/ 0 w 144"/>
                <a:gd name="T5" fmla="*/ 24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748638F0-205B-074D-A7FB-258ACDCEFE4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49" y="1919"/>
              <a:ext cx="384" cy="288"/>
            </a:xfrm>
            <a:custGeom>
              <a:avLst/>
              <a:gdLst>
                <a:gd name="T0" fmla="*/ 51789 w 144"/>
                <a:gd name="T1" fmla="*/ 0 h 96"/>
                <a:gd name="T2" fmla="*/ 0 w 144"/>
                <a:gd name="T3" fmla="*/ 0 h 96"/>
                <a:gd name="T4" fmla="*/ 0 w 144"/>
                <a:gd name="T5" fmla="*/ 6998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7E7C5AAA-27CB-0D40-8B92-87C22496F5A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59" y="1919"/>
              <a:ext cx="614" cy="464"/>
            </a:xfrm>
            <a:custGeom>
              <a:avLst/>
              <a:gdLst>
                <a:gd name="T0" fmla="*/ 865369 w 144"/>
                <a:gd name="T1" fmla="*/ 0 h 96"/>
                <a:gd name="T2" fmla="*/ 0 w 144"/>
                <a:gd name="T3" fmla="*/ 0 h 96"/>
                <a:gd name="T4" fmla="*/ 0 w 144"/>
                <a:gd name="T5" fmla="*/ 122407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0EB84C4F-41C4-7C43-B9C3-074C463B12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49" y="1919"/>
              <a:ext cx="1392" cy="864"/>
            </a:xfrm>
            <a:custGeom>
              <a:avLst/>
              <a:gdLst>
                <a:gd name="T0" fmla="*/ 117496207 w 144"/>
                <a:gd name="T1" fmla="*/ 0 h 96"/>
                <a:gd name="T2" fmla="*/ 0 w 144"/>
                <a:gd name="T3" fmla="*/ 0 h 96"/>
                <a:gd name="T4" fmla="*/ 0 w 144"/>
                <a:gd name="T5" fmla="*/ 5101833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9" name="Rectangle 35">
              <a:extLst>
                <a:ext uri="{FF2B5EF4-FFF2-40B4-BE49-F238E27FC236}">
                  <a16:creationId xmlns:a16="http://schemas.microsoft.com/office/drawing/2014/main" id="{C100C2EE-C1E1-1A42-9E70-4382601CC1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359" y="2111"/>
              <a:ext cx="48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• • •</a:t>
              </a:r>
            </a:p>
          </p:txBody>
        </p:sp>
        <p:sp>
          <p:nvSpPr>
            <p:cNvPr id="20" name="Text Box 36">
              <a:extLst>
                <a:ext uri="{FF2B5EF4-FFF2-40B4-BE49-F238E27FC236}">
                  <a16:creationId xmlns:a16="http://schemas.microsoft.com/office/drawing/2014/main" id="{62A8143F-4B50-F540-9749-0C2C17079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" y="1920"/>
              <a:ext cx="31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1/2</a:t>
              </a:r>
            </a:p>
          </p:txBody>
        </p:sp>
        <p:sp>
          <p:nvSpPr>
            <p:cNvPr id="21" name="Text Box 37">
              <a:extLst>
                <a:ext uri="{FF2B5EF4-FFF2-40B4-BE49-F238E27FC236}">
                  <a16:creationId xmlns:a16="http://schemas.microsoft.com/office/drawing/2014/main" id="{12852AFE-2395-6649-8FFF-CA5C9F820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112"/>
              <a:ext cx="31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1/4</a:t>
              </a:r>
            </a:p>
          </p:txBody>
        </p:sp>
        <p:sp>
          <p:nvSpPr>
            <p:cNvPr id="22" name="Text Box 38">
              <a:extLst>
                <a:ext uri="{FF2B5EF4-FFF2-40B4-BE49-F238E27FC236}">
                  <a16:creationId xmlns:a16="http://schemas.microsoft.com/office/drawing/2014/main" id="{EF47202A-730D-BA4B-9515-69EA21A42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313"/>
              <a:ext cx="31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1/8</a:t>
              </a:r>
            </a:p>
          </p:txBody>
        </p:sp>
        <p:sp>
          <p:nvSpPr>
            <p:cNvPr id="23" name="Text Box 39">
              <a:extLst>
                <a:ext uri="{FF2B5EF4-FFF2-40B4-BE49-F238E27FC236}">
                  <a16:creationId xmlns:a16="http://schemas.microsoft.com/office/drawing/2014/main" id="{65EA0E73-6969-CC48-9C2E-8258B33DE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2" y="2688"/>
              <a:ext cx="28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–</a:t>
              </a:r>
              <a:r>
                <a:rPr kumimoji="1" lang="en-US" altLang="zh-CN" sz="2000" b="0" i="1" u="none" strike="noStrike" kern="1200" cap="none" spc="0" normalizeH="0" baseline="30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n</a:t>
              </a: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9B415FFC-94B0-6B46-B20F-E72961034AD8}"/>
              </a:ext>
            </a:extLst>
          </p:cNvPr>
          <p:cNvSpPr txBox="1"/>
          <p:nvPr/>
        </p:nvSpPr>
        <p:spPr>
          <a:xfrm>
            <a:off x="4832163" y="1068610"/>
            <a:ext cx="7506029" cy="20692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二进制的常规认知：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无法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表示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无理数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（无限不循环）的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精确值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无法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表示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全部有理数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（无限循环，有限不循环）的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精确值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整数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特殊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的小数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E0F0847-596A-D542-A718-00D151C21B23}"/>
                  </a:ext>
                </a:extLst>
              </p:cNvPr>
              <p:cNvSpPr txBox="1"/>
              <p:nvPr/>
            </p:nvSpPr>
            <p:spPr>
              <a:xfrm>
                <a:off x="668176" y="4129313"/>
                <a:ext cx="2431691" cy="134434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±</m:t>
                      </m:r>
                      <m:nary>
                        <m:naryPr>
                          <m:chr m:val="∑"/>
                          <m:ctrlPr>
                            <a:rPr kumimoji="0" lang="zh-CN" altLang="en-US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𝑖</m:t>
                          </m:r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=−</m:t>
                          </m:r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zh-CN" sz="3200" b="0" i="1" u="none" strike="noStrike" kern="1200" cap="none" spc="10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3200" b="0" i="1" u="none" strike="noStrike" kern="1200" cap="none" spc="10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×</m:t>
                              </m:r>
                              <m:r>
                                <a:rPr kumimoji="0" lang="en-US" altLang="zh-CN" sz="3200" b="0" i="1" u="none" strike="noStrike" kern="1200" cap="none" spc="10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0" lang="en-US" altLang="zh-CN" sz="3200" b="0" i="1" u="none" strike="noStrike" kern="1200" cap="none" spc="10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E0F0847-596A-D542-A718-00D151C2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6" y="4129313"/>
                <a:ext cx="2431691" cy="1344342"/>
              </a:xfrm>
              <a:prstGeom prst="rect">
                <a:avLst/>
              </a:prstGeom>
              <a:blipFill>
                <a:blip r:embed="rId2"/>
                <a:stretch>
                  <a:fillRect l="-39378" t="-118519" b="-178704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F7C608C-F42B-3E46-B16C-73C40948ECC8}"/>
                  </a:ext>
                </a:extLst>
              </p:cNvPr>
              <p:cNvSpPr txBox="1"/>
              <p:nvPr/>
            </p:nvSpPr>
            <p:spPr>
              <a:xfrm>
                <a:off x="594480" y="3339069"/>
                <a:ext cx="416228" cy="46166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±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F7C608C-F42B-3E46-B16C-73C40948E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80" y="3339069"/>
                <a:ext cx="416228" cy="461665"/>
              </a:xfrm>
              <a:prstGeom prst="rect">
                <a:avLst/>
              </a:prstGeom>
              <a:blipFill>
                <a:blip r:embed="rId3"/>
                <a:stretch>
                  <a:fillRect l="-18182" b="-2703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8008560D-6778-8048-9E45-54C2D9C80FB7}"/>
              </a:ext>
            </a:extLst>
          </p:cNvPr>
          <p:cNvSpPr txBox="1"/>
          <p:nvPr/>
        </p:nvSpPr>
        <p:spPr>
          <a:xfrm>
            <a:off x="1486450" y="5763694"/>
            <a:ext cx="9219099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任何进制都可能：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无法表示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XX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的精确值，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制约在于进制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A1656B9-6D1B-3C47-8A94-EEEEB7484E5F}"/>
              </a:ext>
            </a:extLst>
          </p:cNvPr>
          <p:cNvSpPr txBox="1"/>
          <p:nvPr/>
        </p:nvSpPr>
        <p:spPr>
          <a:xfrm>
            <a:off x="3099867" y="6401937"/>
            <a:ext cx="713368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请举例，哪些小数，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10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进制无法精确表示，但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进制确可以？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155395F-4B5F-42D9-986B-5A842EE3897D}"/>
                  </a:ext>
                </a:extLst>
              </p14:cNvPr>
              <p14:cNvContentPartPr/>
              <p14:nvPr/>
            </p14:nvContentPartPr>
            <p14:xfrm>
              <a:off x="2674080" y="4587840"/>
              <a:ext cx="304200" cy="426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155395F-4B5F-42D9-986B-5A842EE389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4720" y="4578480"/>
                <a:ext cx="322920" cy="44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815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浮点数舍入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173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4006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3200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舍入：浮点运算的最大坑</a:t>
            </a: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6FE7D812-94CA-E54F-A9D4-E2CF1CFA2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1384" y="1052736"/>
            <a:ext cx="8208912" cy="5109208"/>
          </a:xfrm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800" b="1" dirty="0">
                <a:solidFill>
                  <a:srgbClr val="6B0874"/>
                </a:solidFill>
              </a:rPr>
              <a:t>IEEE754</a:t>
            </a:r>
            <a:r>
              <a:rPr lang="zh-CN" altLang="en-US" sz="1800" b="1" dirty="0">
                <a:solidFill>
                  <a:srgbClr val="6B0874"/>
                </a:solidFill>
              </a:rPr>
              <a:t> 规定了多种运算</a:t>
            </a:r>
            <a:endParaRPr lang="en-US" altLang="zh-CN" sz="1600" b="1" dirty="0">
              <a:solidFill>
                <a:schemeClr val="accent2"/>
              </a:solidFill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算数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(Arithmetic)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：加、减、乘、除、取余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平方根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(Square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Root)</a:t>
            </a: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浮点类型转换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(Floating-Point Format Conversions) </a:t>
            </a: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浮点与整数相互转换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(Conversion Between Floating-Point and Integer Formats)</a:t>
            </a: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浮点数到整数值的舍入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(Round Floating-Point Number to Integer Value)</a:t>
            </a: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二进制与十进制相互转换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(Binary &lt;-&gt; Decimal Conversion) </a:t>
            </a: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(Comparison)  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rgbClr val="6B0874"/>
                </a:solidFill>
              </a:rPr>
              <a:t>除二进制</a:t>
            </a:r>
            <a:r>
              <a:rPr lang="en-US" altLang="zh-CN" sz="1800" b="1" dirty="0">
                <a:solidFill>
                  <a:srgbClr val="6B0874"/>
                </a:solidFill>
              </a:rPr>
              <a:t>&lt;--&gt;</a:t>
            </a:r>
            <a:r>
              <a:rPr lang="zh-CN" altLang="en-US" sz="1800" b="1" dirty="0">
                <a:solidFill>
                  <a:srgbClr val="6B0874"/>
                </a:solidFill>
              </a:rPr>
              <a:t>十进制转换外，每项操作都应首先产生一个精度无限、范围无限的</a:t>
            </a:r>
            <a:r>
              <a:rPr lang="zh-CN" altLang="en-US" sz="1800" b="1" dirty="0">
                <a:solidFill>
                  <a:schemeClr val="accent2"/>
                </a:solidFill>
              </a:rPr>
              <a:t>中间</a:t>
            </a:r>
            <a:r>
              <a:rPr lang="zh-CN" altLang="en-US" sz="1800" b="1" dirty="0">
                <a:solidFill>
                  <a:srgbClr val="6B0874"/>
                </a:solidFill>
              </a:rPr>
              <a:t>结果</a:t>
            </a:r>
            <a:r>
              <a:rPr lang="zh-CN" altLang="en-US" sz="1800" b="1" dirty="0">
                <a:solidFill>
                  <a:schemeClr val="accent2"/>
                </a:solidFill>
              </a:rPr>
              <a:t>（数学意义上的精确值）</a:t>
            </a:r>
            <a:r>
              <a:rPr lang="zh-CN" altLang="en-US" sz="1800" b="1" dirty="0">
                <a:solidFill>
                  <a:srgbClr val="6B0874"/>
                </a:solidFill>
              </a:rPr>
              <a:t>，然后对其进行</a:t>
            </a:r>
            <a:r>
              <a:rPr lang="zh-CN" altLang="en-US" sz="1800" b="1" dirty="0">
                <a:solidFill>
                  <a:schemeClr val="accent2"/>
                </a:solidFill>
              </a:rPr>
              <a:t>某种舍入</a:t>
            </a:r>
            <a:endParaRPr lang="en-US" altLang="zh-CN" sz="1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800" b="1" dirty="0">
                <a:solidFill>
                  <a:srgbClr val="6B0874"/>
                </a:solidFill>
              </a:rPr>
              <a:t>可能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</a:rPr>
              <a:t>引起：</a:t>
            </a:r>
            <a:r>
              <a:rPr lang="zh-CN" altLang="en-US" sz="1800" b="1" dirty="0">
                <a:solidFill>
                  <a:schemeClr val="accent2"/>
                </a:solidFill>
              </a:rPr>
              <a:t>溢出</a:t>
            </a:r>
            <a:r>
              <a:rPr lang="en-US" altLang="zh-CN" sz="1800" dirty="0"/>
              <a:t>(exp</a:t>
            </a:r>
            <a:r>
              <a:rPr lang="zh-CN" altLang="en-US" sz="1800" dirty="0"/>
              <a:t>太大或</a:t>
            </a:r>
            <a:r>
              <a:rPr lang="en-US" altLang="zh-CN" sz="1800" dirty="0"/>
              <a:t>frac</a:t>
            </a:r>
            <a:r>
              <a:rPr lang="zh-CN" altLang="en-US" sz="1800" dirty="0"/>
              <a:t>太小</a:t>
            </a:r>
            <a:r>
              <a:rPr lang="en-US" altLang="zh-CN" sz="1800" dirty="0"/>
              <a:t>) </a:t>
            </a:r>
            <a:r>
              <a:rPr lang="en-US" altLang="zh-CN" sz="1800" b="1" dirty="0">
                <a:solidFill>
                  <a:srgbClr val="6B0874"/>
                </a:solidFill>
              </a:rPr>
              <a:t>,</a:t>
            </a:r>
            <a:r>
              <a:rPr lang="zh-CN" altLang="en-US" sz="1800" b="1" dirty="0">
                <a:solidFill>
                  <a:schemeClr val="accent2"/>
                </a:solidFill>
              </a:rPr>
              <a:t>精度变化</a:t>
            </a:r>
            <a:r>
              <a:rPr lang="en-US" altLang="zh-CN" sz="1800" dirty="0"/>
              <a:t>(</a:t>
            </a:r>
            <a:r>
              <a:rPr lang="zh-CN" altLang="en-US" sz="1800" dirty="0"/>
              <a:t>小数部分可能需要舍入</a:t>
            </a:r>
            <a:r>
              <a:rPr lang="en-US" altLang="zh-CN" sz="1800" dirty="0"/>
              <a:t>)</a:t>
            </a:r>
            <a:endParaRPr lang="en-US" altLang="zh-CN" sz="1800" b="1" dirty="0">
              <a:solidFill>
                <a:srgbClr val="6B0874"/>
              </a:solidFill>
            </a:endParaRP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52E71C0A-4C6B-6A47-8F20-0F55A653E2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91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4006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3200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舍入：浮点运算的最大坑</a:t>
            </a: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6FE7D812-94CA-E54F-A9D4-E2CF1CFA2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1384" y="1052736"/>
            <a:ext cx="8208912" cy="2412268"/>
          </a:xfrm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800" b="1" dirty="0">
                <a:solidFill>
                  <a:srgbClr val="6B0874"/>
                </a:solidFill>
              </a:rPr>
              <a:t>2</a:t>
            </a:r>
            <a:r>
              <a:rPr lang="zh-CN" altLang="en-US" sz="1800" b="1" dirty="0">
                <a:solidFill>
                  <a:srgbClr val="6B0874"/>
                </a:solidFill>
              </a:rPr>
              <a:t>类，</a:t>
            </a:r>
            <a:r>
              <a:rPr lang="zh-CN" altLang="en-US" sz="1800" b="1" dirty="0">
                <a:solidFill>
                  <a:schemeClr val="accent2"/>
                </a:solidFill>
              </a:rPr>
              <a:t>二进制</a:t>
            </a:r>
            <a:r>
              <a:rPr lang="zh-CN" altLang="en-US" sz="1800" b="1" dirty="0">
                <a:solidFill>
                  <a:srgbClr val="6B0874"/>
                </a:solidFill>
              </a:rPr>
              <a:t>浮点数舍入（</a:t>
            </a:r>
            <a:r>
              <a:rPr lang="en-US" altLang="zh-CN" sz="1800" b="1" dirty="0">
                <a:solidFill>
                  <a:srgbClr val="6B0874"/>
                </a:solidFill>
              </a:rPr>
              <a:t>Rounding</a:t>
            </a:r>
            <a:r>
              <a:rPr lang="zh-CN" altLang="en-US" sz="1800" b="1" dirty="0">
                <a:solidFill>
                  <a:srgbClr val="6B0874"/>
                </a:solidFill>
              </a:rPr>
              <a:t>）模式</a:t>
            </a:r>
            <a:endParaRPr lang="en-US" altLang="zh-CN" sz="1600" b="1" dirty="0">
              <a:solidFill>
                <a:schemeClr val="accent2"/>
              </a:solidFill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最接近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值舍入，偏向</a:t>
            </a:r>
            <a:r>
              <a:rPr lang="zh-CN" altLang="en-US" sz="16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偶数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(Round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nearest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ties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even)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默认舍入模式</a:t>
            </a:r>
            <a:endParaRPr lang="en-US" altLang="zh-CN" sz="1600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直接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舍入模式：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2500" lvl="2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向上舍入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(Round toward +∞)</a:t>
            </a:r>
          </a:p>
          <a:p>
            <a:pPr marL="952500" lvl="2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向下舍入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(Round toward −∞)</a:t>
            </a:r>
          </a:p>
          <a:p>
            <a:pPr marL="952500" lvl="2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向零舍入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(Round toward 0)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9D8C8C-FBDC-B14B-BA2C-F8DB09149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788" y="2528900"/>
            <a:ext cx="7343290" cy="3798422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06EAA15F-B15B-DB44-A950-084DAB43CAF6}"/>
              </a:ext>
            </a:extLst>
          </p:cNvPr>
          <p:cNvSpPr/>
          <p:nvPr/>
        </p:nvSpPr>
        <p:spPr bwMode="auto">
          <a:xfrm>
            <a:off x="5879976" y="2528900"/>
            <a:ext cx="2448272" cy="25202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D9BF84-7AB3-A64A-B4AA-9E8014042B14}"/>
              </a:ext>
            </a:extLst>
          </p:cNvPr>
          <p:cNvSpPr txBox="1"/>
          <p:nvPr/>
        </p:nvSpPr>
        <p:spPr>
          <a:xfrm>
            <a:off x="2751352" y="4917226"/>
            <a:ext cx="140294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绝对值变小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9FBE6D-51DE-404E-9EDD-1275CC333C25}"/>
              </a:ext>
            </a:extLst>
          </p:cNvPr>
          <p:cNvSpPr txBox="1"/>
          <p:nvPr/>
        </p:nvSpPr>
        <p:spPr>
          <a:xfrm>
            <a:off x="2512515" y="5373216"/>
            <a:ext cx="164660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超邻近的大数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9D16B1-3337-294A-B879-BF9E7FA5CDAC}"/>
              </a:ext>
            </a:extLst>
          </p:cNvPr>
          <p:cNvSpPr txBox="1"/>
          <p:nvPr/>
        </p:nvSpPr>
        <p:spPr>
          <a:xfrm>
            <a:off x="2499347" y="5877272"/>
            <a:ext cx="164660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超邻近的小数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372BEE-0583-B54B-B5C9-85A4032A9395}"/>
              </a:ext>
            </a:extLst>
          </p:cNvPr>
          <p:cNvSpPr txBox="1"/>
          <p:nvPr/>
        </p:nvSpPr>
        <p:spPr>
          <a:xfrm>
            <a:off x="1766305" y="4391816"/>
            <a:ext cx="242566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IEEE754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十进制专属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1B8905-5553-3F4F-A8A1-F95AA707F3A7}"/>
              </a:ext>
            </a:extLst>
          </p:cNvPr>
          <p:cNvSpPr txBox="1"/>
          <p:nvPr/>
        </p:nvSpPr>
        <p:spPr>
          <a:xfrm>
            <a:off x="2005780" y="3866406"/>
            <a:ext cx="218200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IEEE754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默认舍入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C9BF55-D78B-004F-9649-9258F5F7AA3E}"/>
              </a:ext>
            </a:extLst>
          </p:cNvPr>
          <p:cNvSpPr txBox="1"/>
          <p:nvPr/>
        </p:nvSpPr>
        <p:spPr>
          <a:xfrm>
            <a:off x="4399739" y="2127498"/>
            <a:ext cx="169790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10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进制为例</a:t>
            </a:r>
          </a:p>
        </p:txBody>
      </p:sp>
      <p:sp>
        <p:nvSpPr>
          <p:cNvPr id="14" name="灯片编号占位符 15">
            <a:extLst>
              <a:ext uri="{FF2B5EF4-FFF2-40B4-BE49-F238E27FC236}">
                <a16:creationId xmlns:a16="http://schemas.microsoft.com/office/drawing/2014/main" id="{FF3951F8-EBC7-3845-9774-0B1DE23859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875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4006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3200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舍入：浮点运算的最大坑</a:t>
            </a:r>
          </a:p>
        </p:txBody>
      </p:sp>
      <p:sp>
        <p:nvSpPr>
          <p:cNvPr id="14" name="灯片编号占位符 15">
            <a:extLst>
              <a:ext uri="{FF2B5EF4-FFF2-40B4-BE49-F238E27FC236}">
                <a16:creationId xmlns:a16="http://schemas.microsoft.com/office/drawing/2014/main" id="{FF3951F8-EBC7-3845-9774-0B1DE23859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E3BCA7C0-16E9-FF4D-85F9-5312F1D6C7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1424" y="866669"/>
            <a:ext cx="10369152" cy="5435600"/>
          </a:xfrm>
          <a:ln/>
        </p:spPr>
        <p:txBody>
          <a:bodyPr/>
          <a:lstStyle/>
          <a:p>
            <a:pPr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rgbClr val="6B0874"/>
                </a:solidFill>
              </a:rPr>
              <a:t>默认的舍入模式</a:t>
            </a:r>
            <a:endParaRPr lang="en-US" sz="2000" b="1" dirty="0">
              <a:solidFill>
                <a:srgbClr val="6B0874"/>
              </a:solidFill>
            </a:endParaRPr>
          </a:p>
          <a:p>
            <a:pPr marL="609600" lvl="1" indent="-34290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很难找到更好的方法</a:t>
            </a: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09600" lvl="1" indent="-34290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其他方法都有统计偏差，如：</a:t>
            </a:r>
            <a:r>
              <a:rPr lang="zh-CN" altLang="en-US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对正整数集合求和时，和将始终被低估或高估（负偏差、正偏差）</a:t>
            </a:r>
            <a:endParaRPr lang="en-US" sz="16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5240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rgbClr val="6B0874"/>
                </a:solidFill>
              </a:rPr>
              <a:t>偏向偶数</a:t>
            </a:r>
            <a:endParaRPr lang="en-US" altLang="zh-CN" sz="2000" b="1" dirty="0">
              <a:solidFill>
                <a:srgbClr val="6B0874"/>
              </a:solidFill>
            </a:endParaRPr>
          </a:p>
          <a:p>
            <a:pPr marL="609600" lvl="1" indent="-34290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当恰好在两个可能的数值正中间时（中间值）：舍入后，最低有效位的数码为偶数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09600" lvl="1" indent="-342900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其他时候：向最近的数值舍入，比中间值小向下舍入，比中间值大向上舍入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5240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sz="2000" dirty="0"/>
              <a:t>以</a:t>
            </a:r>
            <a:r>
              <a:rPr lang="en-US" altLang="zh-CN" sz="2000" dirty="0"/>
              <a:t>10</a:t>
            </a:r>
            <a:r>
              <a:rPr lang="zh-CN" altLang="en-US" sz="2000" dirty="0"/>
              <a:t>进制数向最近的百分位舍入为例：</a:t>
            </a:r>
            <a:endParaRPr lang="en-US" sz="2000" dirty="0"/>
          </a:p>
          <a:p>
            <a:pPr marL="609600" lvl="2" indent="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None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7.89</a:t>
            </a:r>
            <a:r>
              <a:rPr 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49999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7.89	(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比中间值小：向下舍入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609600" lvl="2" indent="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None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7.89</a:t>
            </a:r>
            <a:r>
              <a:rPr lang="en-US" sz="16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50001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7.90	(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比中间值大：向上舍入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609600" lvl="2" indent="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None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7.89</a:t>
            </a:r>
            <a:r>
              <a:rPr lang="en-US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50000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7.90	(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中间值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向上舍入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609600" lvl="2" indent="0">
              <a:lnSpc>
                <a:spcPct val="150000"/>
              </a:lnSpc>
              <a:spcBef>
                <a:spcPts val="0"/>
              </a:spcBef>
              <a:buClr>
                <a:srgbClr val="6B0874"/>
              </a:buClr>
              <a:buNone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7.88</a:t>
            </a:r>
            <a:r>
              <a:rPr lang="en-US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50000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7.88	(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中间值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向下舍入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0E6B65-D7C5-9541-A653-CFF0634DC14E}"/>
              </a:ext>
            </a:extLst>
          </p:cNvPr>
          <p:cNvSpPr txBox="1"/>
          <p:nvPr/>
        </p:nvSpPr>
        <p:spPr>
          <a:xfrm>
            <a:off x="5015880" y="397297"/>
            <a:ext cx="650602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最接近值舍入，偏向偶数</a:t>
            </a:r>
            <a:endParaRPr lang="zh-CN" altLang="en-US" dirty="0">
              <a:solidFill>
                <a:srgbClr val="6B08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07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4006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3200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舍入：浮点运算的最大坑</a:t>
            </a: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6FE7D812-94CA-E54F-A9D4-E2CF1CFA2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5840" y="392405"/>
            <a:ext cx="7464152" cy="504055"/>
          </a:xfrm>
          <a:ln/>
        </p:spPr>
        <p:txBody>
          <a:bodyPr/>
          <a:lstStyle/>
          <a:p>
            <a:pPr marL="0" indent="0" algn="r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6B0874"/>
                </a:solidFill>
              </a:rPr>
              <a:t>二进制，</a:t>
            </a:r>
            <a:r>
              <a:rPr lang="zh-CN" altLang="en-US" sz="18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最接近值舍入，偏向偶数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(Round</a:t>
            </a: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nearest</a:t>
            </a: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ties</a:t>
            </a: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even)</a:t>
            </a:r>
            <a:endParaRPr lang="en-US" altLang="zh-CN" sz="14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D1C99E-D4E4-724E-BF49-2018FFB7024D}"/>
              </a:ext>
            </a:extLst>
          </p:cNvPr>
          <p:cNvSpPr txBox="1"/>
          <p:nvPr/>
        </p:nvSpPr>
        <p:spPr>
          <a:xfrm>
            <a:off x="479376" y="1444440"/>
            <a:ext cx="419057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二进制序列</a:t>
            </a:r>
            <a:r>
              <a:rPr kumimoji="0" lang="en-US" altLang="zh-CN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(B</a:t>
            </a:r>
            <a:r>
              <a:rPr kumimoji="0" lang="zh-CN" altLang="en-US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zh-CN" altLang="en-US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</a:t>
            </a:r>
            <a:r>
              <a:rPr kumimoji="0"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en-US" altLang="zh-CN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AFE9AD4-E41A-1149-B74A-1D1E1C604B4D}"/>
              </a:ext>
            </a:extLst>
          </p:cNvPr>
          <p:cNvSpPr>
            <a:spLocks/>
          </p:cNvSpPr>
          <p:nvPr/>
        </p:nvSpPr>
        <p:spPr bwMode="auto">
          <a:xfrm>
            <a:off x="4949237" y="1370958"/>
            <a:ext cx="2572819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BB</a:t>
            </a:r>
            <a:r>
              <a:rPr lang="en-US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B1C46D5-67D2-7942-A72F-3DB5A2A0987B}"/>
              </a:ext>
            </a:extLst>
          </p:cNvPr>
          <p:cNvSpPr>
            <a:spLocks/>
          </p:cNvSpPr>
          <p:nvPr/>
        </p:nvSpPr>
        <p:spPr bwMode="auto">
          <a:xfrm>
            <a:off x="467951" y="2423894"/>
            <a:ext cx="4719937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保护位</a:t>
            </a:r>
            <a:r>
              <a:rPr lang="en-US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Zapf Dingbats" charset="0"/>
              </a:rPr>
              <a:t>Guard bit)</a:t>
            </a:r>
            <a:r>
              <a:rPr 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: </a:t>
            </a: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结果的</a:t>
            </a:r>
            <a:r>
              <a:rPr 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LSB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62990BCA-56B2-FD45-BFC5-3F1AC2EFD9D9}"/>
              </a:ext>
            </a:extLst>
          </p:cNvPr>
          <p:cNvSpPr>
            <a:spLocks/>
          </p:cNvSpPr>
          <p:nvPr/>
        </p:nvSpPr>
        <p:spPr bwMode="auto">
          <a:xfrm>
            <a:off x="4887495" y="3054837"/>
            <a:ext cx="5674631" cy="446276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舍入位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(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Zapf Dingbats" charset="0"/>
              </a:rPr>
              <a:t>Round bit)</a:t>
            </a:r>
            <a:r>
              <a:rPr 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: 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舍入位中的第一个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bit</a:t>
            </a:r>
            <a:endParaRPr lang="en-US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 Bold" charset="0"/>
              <a:sym typeface="Calibri Bold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9E4E8194-6047-7F4F-B5CD-35AA7E5BC819}"/>
              </a:ext>
            </a:extLst>
          </p:cNvPr>
          <p:cNvSpPr>
            <a:spLocks/>
          </p:cNvSpPr>
          <p:nvPr/>
        </p:nvSpPr>
        <p:spPr bwMode="auto">
          <a:xfrm>
            <a:off x="6840978" y="2551985"/>
            <a:ext cx="3721148" cy="446276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黏着位</a:t>
            </a:r>
            <a:r>
              <a:rPr lang="en-US" altLang="zh-CN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(Sticky bit )</a:t>
            </a:r>
            <a:r>
              <a:rPr lang="en-US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: </a:t>
            </a:r>
            <a:r>
              <a:rPr lang="zh-CN" altLang="en-US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剩余位</a:t>
            </a:r>
            <a:endParaRPr lang="en-US" dirty="0">
              <a:solidFill>
                <a:srgbClr val="0066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 Bold" charset="0"/>
              <a:sym typeface="Calibri Bold" charset="0"/>
            </a:endParaRPr>
          </a:p>
        </p:txBody>
      </p: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ED1D7CBD-6E45-A44E-BBB7-019F7B6C455A}"/>
              </a:ext>
            </a:extLst>
          </p:cNvPr>
          <p:cNvCxnSpPr>
            <a:stCxn id="16" idx="0"/>
            <a:endCxn id="15" idx="2"/>
          </p:cNvCxnSpPr>
          <p:nvPr/>
        </p:nvCxnSpPr>
        <p:spPr bwMode="auto">
          <a:xfrm rot="5400000" flipH="1" flipV="1">
            <a:off x="4320786" y="509034"/>
            <a:ext cx="421994" cy="3407727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20506BA-7420-0C4C-A988-9D1170EBBBEC}"/>
              </a:ext>
            </a:extLst>
          </p:cNvPr>
          <p:cNvCxnSpPr/>
          <p:nvPr/>
        </p:nvCxnSpPr>
        <p:spPr bwMode="auto">
          <a:xfrm flipV="1">
            <a:off x="6492044" y="1990742"/>
            <a:ext cx="0" cy="950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E4CBF9C-0728-9540-BBF5-FC47F0FDAB91}"/>
              </a:ext>
            </a:extLst>
          </p:cNvPr>
          <p:cNvCxnSpPr/>
          <p:nvPr/>
        </p:nvCxnSpPr>
        <p:spPr bwMode="auto">
          <a:xfrm flipV="1">
            <a:off x="7032104" y="2138899"/>
            <a:ext cx="0" cy="403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C2A88920-D276-2C43-8F6B-BA3F8CB98AB3}"/>
              </a:ext>
            </a:extLst>
          </p:cNvPr>
          <p:cNvSpPr/>
          <p:nvPr/>
        </p:nvSpPr>
        <p:spPr bwMode="auto">
          <a:xfrm rot="5400000">
            <a:off x="6920291" y="1607195"/>
            <a:ext cx="220472" cy="795243"/>
          </a:xfrm>
          <a:prstGeom prst="rightBrace">
            <a:avLst/>
          </a:prstGeom>
          <a:noFill/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EB88B4D-51BB-B04C-8AFB-7656E6865A96}"/>
              </a:ext>
            </a:extLst>
          </p:cNvPr>
          <p:cNvSpPr txBox="1"/>
          <p:nvPr/>
        </p:nvSpPr>
        <p:spPr>
          <a:xfrm>
            <a:off x="209593" y="3588722"/>
            <a:ext cx="4302231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00…00</a:t>
            </a:r>
            <a:r>
              <a:rPr lang="en-US" altLang="zh-CN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Wingdings" pitchFamily="2" charset="2"/>
              </a:rPr>
              <a:t>-</a:t>
            </a:r>
            <a:r>
              <a:rPr lang="en-US" altLang="zh-CN" sz="3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Wingdings" pitchFamily="2" charset="2"/>
              </a:rPr>
              <a:t>&gt;</a:t>
            </a:r>
            <a:r>
              <a:rPr lang="en-US" altLang="zh-CN" sz="3600" b="1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altLang="zh-CN" sz="3600" b="1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11…11</a:t>
            </a:r>
            <a:endParaRPr kumimoji="0" lang="zh-CN" altLang="en-US" sz="36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D628EA5-06E8-AB43-90CA-1FD18D2A3D49}"/>
              </a:ext>
            </a:extLst>
          </p:cNvPr>
          <p:cNvSpPr txBox="1"/>
          <p:nvPr/>
        </p:nvSpPr>
        <p:spPr>
          <a:xfrm>
            <a:off x="209593" y="4264769"/>
            <a:ext cx="4248472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00…01</a:t>
            </a:r>
            <a:r>
              <a:rPr lang="en-US" altLang="zh-CN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Wingdings" pitchFamily="2" charset="2"/>
              </a:rPr>
              <a:t>-&gt;</a:t>
            </a:r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11…11</a:t>
            </a:r>
            <a:endParaRPr kumimoji="0" lang="zh-CN" altLang="en-US" sz="36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32BC84A3-4D4A-B24F-85A9-C205AAE16C75}"/>
              </a:ext>
            </a:extLst>
          </p:cNvPr>
          <p:cNvSpPr>
            <a:spLocks/>
          </p:cNvSpPr>
          <p:nvPr/>
        </p:nvSpPr>
        <p:spPr bwMode="auto">
          <a:xfrm>
            <a:off x="4187788" y="3681028"/>
            <a:ext cx="504076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时，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R</a:t>
            </a:r>
            <a:r>
              <a:rPr lang="en-US" altLang="zh-CN" b="1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全部小于中值，舍，</a:t>
            </a:r>
            <a:r>
              <a:rPr lang="en-US" altLang="zh-CN" b="1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G</a:t>
            </a:r>
            <a:r>
              <a:rPr lang="en-US" b="1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不变</a:t>
            </a:r>
            <a:endParaRPr lang="en-US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 Bold" charset="0"/>
              <a:sym typeface="Calibri Bold" charset="0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47F4FE2A-F6CE-C144-A581-D3CA1E41627F}"/>
              </a:ext>
            </a:extLst>
          </p:cNvPr>
          <p:cNvSpPr>
            <a:spLocks/>
          </p:cNvSpPr>
          <p:nvPr/>
        </p:nvSpPr>
        <p:spPr bwMode="auto">
          <a:xfrm>
            <a:off x="4187788" y="4346902"/>
            <a:ext cx="504076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时，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R</a:t>
            </a:r>
            <a:r>
              <a:rPr lang="en-US" altLang="zh-CN" b="1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全部大于中值，入，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向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G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进位</a:t>
            </a:r>
            <a:endParaRPr lang="en-US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 Bold" charset="0"/>
              <a:sym typeface="Calibri Bold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CE55D7A-4725-AA4A-BCD8-DEC3EEB2E2ED}"/>
              </a:ext>
            </a:extLst>
          </p:cNvPr>
          <p:cNvSpPr txBox="1"/>
          <p:nvPr/>
        </p:nvSpPr>
        <p:spPr>
          <a:xfrm>
            <a:off x="209593" y="5429484"/>
            <a:ext cx="1966195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00…00</a:t>
            </a:r>
            <a:endParaRPr kumimoji="0" lang="zh-CN" altLang="en-US" sz="36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8A0BADC9-C92D-A647-B6F2-9D751D015D32}"/>
              </a:ext>
            </a:extLst>
          </p:cNvPr>
          <p:cNvSpPr>
            <a:spLocks/>
          </p:cNvSpPr>
          <p:nvPr/>
        </p:nvSpPr>
        <p:spPr bwMode="auto">
          <a:xfrm>
            <a:off x="1991544" y="5530399"/>
            <a:ext cx="424847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时，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R</a:t>
            </a:r>
            <a:r>
              <a:rPr lang="en-US" altLang="zh-CN" b="1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为中值，舍入让</a:t>
            </a:r>
            <a:r>
              <a:rPr lang="en-US" altLang="zh-CN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为</a:t>
            </a:r>
            <a:r>
              <a:rPr lang="en-US" altLang="zh-CN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0</a:t>
            </a:r>
            <a:endParaRPr lang="en-US" b="1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 Bold" charset="0"/>
              <a:sym typeface="Calibri Bold" charset="0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B8BB9A22-9E0A-7E4D-8131-CCBA2704D94F}"/>
              </a:ext>
            </a:extLst>
          </p:cNvPr>
          <p:cNvSpPr>
            <a:spLocks/>
          </p:cNvSpPr>
          <p:nvPr/>
        </p:nvSpPr>
        <p:spPr bwMode="auto">
          <a:xfrm>
            <a:off x="4727848" y="5958735"/>
            <a:ext cx="1332148" cy="342553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（</a:t>
            </a:r>
            <a:r>
              <a:rPr lang="en-US" altLang="zh-CN" sz="16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0</a:t>
            </a:r>
            <a:r>
              <a:rPr lang="zh-CN" altLang="en-US" sz="16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偶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，</a:t>
            </a:r>
            <a:r>
              <a:rPr lang="en-US" altLang="zh-CN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1</a:t>
            </a:r>
            <a:r>
              <a:rPr lang="zh-CN" altLang="en-US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奇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）</a:t>
            </a:r>
            <a:endParaRPr lang="en-US" sz="1600" b="1" dirty="0">
              <a:latin typeface="Microsoft YaHei" panose="020B0503020204020204" pitchFamily="34" charset="-122"/>
              <a:ea typeface="Microsoft YaHei" panose="020B0503020204020204" pitchFamily="34" charset="-122"/>
              <a:cs typeface="Calibri Bold" charset="0"/>
              <a:sym typeface="Calibri Bold" charset="0"/>
            </a:endParaRP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71794049-AB62-9A46-870A-D8A1788F5A24}"/>
              </a:ext>
            </a:extLst>
          </p:cNvPr>
          <p:cNvSpPr>
            <a:spLocks/>
          </p:cNvSpPr>
          <p:nvPr/>
        </p:nvSpPr>
        <p:spPr bwMode="auto">
          <a:xfrm>
            <a:off x="6198336" y="5155448"/>
            <a:ext cx="2572819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0…0</a:t>
            </a:r>
            <a:endParaRPr lang="en-US" sz="3600" b="1" dirty="0">
              <a:solidFill>
                <a:srgbClr val="0066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448EBA74-F0A1-0E40-8498-98B449F71670}"/>
              </a:ext>
            </a:extLst>
          </p:cNvPr>
          <p:cNvSpPr>
            <a:spLocks/>
          </p:cNvSpPr>
          <p:nvPr/>
        </p:nvSpPr>
        <p:spPr bwMode="auto">
          <a:xfrm>
            <a:off x="6198336" y="5786390"/>
            <a:ext cx="2572819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BB</a:t>
            </a:r>
            <a:r>
              <a:rPr lang="en-US" altLang="zh-CN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0…0</a:t>
            </a:r>
            <a:endParaRPr lang="en-US" sz="3600" b="1" dirty="0">
              <a:solidFill>
                <a:srgbClr val="0066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FE4DFF06-3B64-8445-BBDB-28E3D8EE8D69}"/>
              </a:ext>
            </a:extLst>
          </p:cNvPr>
          <p:cNvSpPr>
            <a:spLocks/>
          </p:cNvSpPr>
          <p:nvPr/>
        </p:nvSpPr>
        <p:spPr bwMode="auto">
          <a:xfrm>
            <a:off x="8765726" y="5210048"/>
            <a:ext cx="154817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时，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R</a:t>
            </a:r>
            <a:r>
              <a:rPr lang="en-US" altLang="zh-CN" b="1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舍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Calibri Bold" charset="0"/>
              <a:sym typeface="Calibri Bold" charset="0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CCE0209C-604D-6240-BED9-115A75E5A346}"/>
              </a:ext>
            </a:extLst>
          </p:cNvPr>
          <p:cNvSpPr>
            <a:spLocks/>
          </p:cNvSpPr>
          <p:nvPr/>
        </p:nvSpPr>
        <p:spPr bwMode="auto">
          <a:xfrm>
            <a:off x="8765726" y="5879611"/>
            <a:ext cx="154817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时，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R</a:t>
            </a:r>
            <a:r>
              <a:rPr lang="en-US" altLang="zh-CN" b="1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入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Calibri Bold" charset="0"/>
              <a:sym typeface="Calibri Bold" charset="0"/>
            </a:endParaRPr>
          </a:p>
        </p:txBody>
      </p: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E64F9FDF-C3D3-094D-BB12-401AF3B60DAB}"/>
              </a:ext>
            </a:extLst>
          </p:cNvPr>
          <p:cNvSpPr/>
          <p:nvPr/>
        </p:nvSpPr>
        <p:spPr bwMode="auto">
          <a:xfrm rot="10800000">
            <a:off x="5987989" y="5256925"/>
            <a:ext cx="197204" cy="99614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00D73D37-BA6F-E14C-A0E9-0B686C2C0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1324" y="3804941"/>
            <a:ext cx="2798668" cy="82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b="1" kern="0" dirty="0">
                <a:solidFill>
                  <a:srgbClr val="6B0874"/>
                </a:solidFill>
              </a:rPr>
              <a:t>最接近值舍入</a:t>
            </a:r>
            <a:endParaRPr lang="en-US" altLang="zh-CN" b="1" kern="0" dirty="0">
              <a:solidFill>
                <a:srgbClr val="6B0874"/>
              </a:solidFill>
            </a:endParaRPr>
          </a:p>
          <a:p>
            <a:pPr marL="0" indent="0" algn="ctr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kern="0" dirty="0">
                <a:solidFill>
                  <a:srgbClr val="6B0874"/>
                </a:solidFill>
              </a:rPr>
              <a:t>Round</a:t>
            </a:r>
            <a:r>
              <a:rPr lang="zh-CN" altLang="en-US" kern="0" dirty="0">
                <a:solidFill>
                  <a:srgbClr val="6B0874"/>
                </a:solidFill>
              </a:rPr>
              <a:t> </a:t>
            </a:r>
            <a:r>
              <a:rPr lang="en-US" altLang="zh-CN" kern="0" dirty="0">
                <a:solidFill>
                  <a:srgbClr val="6B0874"/>
                </a:solidFill>
              </a:rPr>
              <a:t>to</a:t>
            </a:r>
            <a:r>
              <a:rPr lang="zh-CN" altLang="en-US" kern="0" dirty="0">
                <a:solidFill>
                  <a:srgbClr val="6B0874"/>
                </a:solidFill>
              </a:rPr>
              <a:t> </a:t>
            </a:r>
            <a:r>
              <a:rPr lang="en-US" altLang="zh-CN" kern="0" dirty="0">
                <a:solidFill>
                  <a:srgbClr val="6B0874"/>
                </a:solidFill>
              </a:rPr>
              <a:t>nearest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21B6EE48-EF29-F448-836A-659B61B19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8181" y="5331555"/>
            <a:ext cx="2174976" cy="100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b="1" kern="0" dirty="0">
                <a:solidFill>
                  <a:srgbClr val="6B0874"/>
                </a:solidFill>
              </a:rPr>
              <a:t>偏向偶数</a:t>
            </a:r>
            <a:endParaRPr lang="en-US" altLang="zh-CN" b="1" kern="0" dirty="0">
              <a:solidFill>
                <a:srgbClr val="6B0874"/>
              </a:solidFill>
            </a:endParaRPr>
          </a:p>
          <a:p>
            <a:pPr marL="0" indent="0" algn="ctr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kern="0" dirty="0">
                <a:solidFill>
                  <a:srgbClr val="6B0874"/>
                </a:solidFill>
              </a:rPr>
              <a:t>ties</a:t>
            </a:r>
            <a:r>
              <a:rPr lang="zh-CN" altLang="en-US" kern="0" dirty="0">
                <a:solidFill>
                  <a:srgbClr val="6B0874"/>
                </a:solidFill>
              </a:rPr>
              <a:t> </a:t>
            </a:r>
            <a:r>
              <a:rPr lang="en-US" altLang="zh-CN" kern="0" dirty="0">
                <a:solidFill>
                  <a:srgbClr val="6B0874"/>
                </a:solidFill>
              </a:rPr>
              <a:t>to</a:t>
            </a:r>
            <a:r>
              <a:rPr lang="zh-CN" altLang="en-US" kern="0" dirty="0">
                <a:solidFill>
                  <a:srgbClr val="6B0874"/>
                </a:solidFill>
              </a:rPr>
              <a:t> </a:t>
            </a:r>
            <a:r>
              <a:rPr lang="en-US" altLang="zh-CN" kern="0" dirty="0">
                <a:solidFill>
                  <a:srgbClr val="6B0874"/>
                </a:solidFill>
              </a:rPr>
              <a:t>even</a:t>
            </a:r>
            <a:endParaRPr lang="en-US" altLang="zh-CN" sz="1800" kern="0" dirty="0">
              <a:solidFill>
                <a:srgbClr val="6B0874"/>
              </a:solidFill>
            </a:endParaRPr>
          </a:p>
        </p:txBody>
      </p:sp>
      <p:sp>
        <p:nvSpPr>
          <p:cNvPr id="47" name="右大括号 46">
            <a:extLst>
              <a:ext uri="{FF2B5EF4-FFF2-40B4-BE49-F238E27FC236}">
                <a16:creationId xmlns:a16="http://schemas.microsoft.com/office/drawing/2014/main" id="{FE08B810-652F-7A46-A93A-21F3727EB94D}"/>
              </a:ext>
            </a:extLst>
          </p:cNvPr>
          <p:cNvSpPr/>
          <p:nvPr/>
        </p:nvSpPr>
        <p:spPr bwMode="auto">
          <a:xfrm>
            <a:off x="9084332" y="3629203"/>
            <a:ext cx="468052" cy="1214779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8" name="右大括号 47">
            <a:extLst>
              <a:ext uri="{FF2B5EF4-FFF2-40B4-BE49-F238E27FC236}">
                <a16:creationId xmlns:a16="http://schemas.microsoft.com/office/drawing/2014/main" id="{9E329B54-FB69-794E-8853-01691B30C2A7}"/>
              </a:ext>
            </a:extLst>
          </p:cNvPr>
          <p:cNvSpPr/>
          <p:nvPr/>
        </p:nvSpPr>
        <p:spPr bwMode="auto">
          <a:xfrm>
            <a:off x="10052216" y="5155448"/>
            <a:ext cx="468052" cy="1214779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9" name="灯片编号占位符 15">
            <a:extLst>
              <a:ext uri="{FF2B5EF4-FFF2-40B4-BE49-F238E27FC236}">
                <a16:creationId xmlns:a16="http://schemas.microsoft.com/office/drawing/2014/main" id="{7110335B-7589-D54A-B58D-B2B89B29A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498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4006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3200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舍入：浮点运算的最大坑</a:t>
            </a: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71794049-AB62-9A46-870A-D8A1788F5A24}"/>
              </a:ext>
            </a:extLst>
          </p:cNvPr>
          <p:cNvSpPr>
            <a:spLocks/>
          </p:cNvSpPr>
          <p:nvPr/>
        </p:nvSpPr>
        <p:spPr bwMode="auto">
          <a:xfrm>
            <a:off x="659396" y="3284984"/>
            <a:ext cx="3127459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00…00</a:t>
            </a:r>
            <a:endParaRPr lang="en-US" sz="3600" b="1" dirty="0">
              <a:solidFill>
                <a:srgbClr val="0066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448EBA74-F0A1-0E40-8498-98B449F71670}"/>
              </a:ext>
            </a:extLst>
          </p:cNvPr>
          <p:cNvSpPr>
            <a:spLocks/>
          </p:cNvSpPr>
          <p:nvPr/>
        </p:nvSpPr>
        <p:spPr bwMode="auto">
          <a:xfrm>
            <a:off x="659396" y="3804426"/>
            <a:ext cx="3127459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BB</a:t>
            </a:r>
            <a:r>
              <a:rPr lang="en-US" altLang="zh-CN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00…00</a:t>
            </a:r>
            <a:endParaRPr lang="en-US" sz="3600" b="1" dirty="0">
              <a:solidFill>
                <a:srgbClr val="0066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5E30E11B-3AD5-A645-8356-8CAF45CE4681}"/>
              </a:ext>
            </a:extLst>
          </p:cNvPr>
          <p:cNvSpPr>
            <a:spLocks/>
          </p:cNvSpPr>
          <p:nvPr/>
        </p:nvSpPr>
        <p:spPr bwMode="auto">
          <a:xfrm>
            <a:off x="661588" y="2081792"/>
            <a:ext cx="3127459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</a:t>
            </a:r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11…11</a:t>
            </a:r>
            <a:endParaRPr lang="en-US" sz="3600" b="1" dirty="0">
              <a:solidFill>
                <a:srgbClr val="0066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3A47DC09-9ECC-924B-839C-EAF276A75865}"/>
              </a:ext>
            </a:extLst>
          </p:cNvPr>
          <p:cNvSpPr>
            <a:spLocks/>
          </p:cNvSpPr>
          <p:nvPr/>
        </p:nvSpPr>
        <p:spPr bwMode="auto">
          <a:xfrm>
            <a:off x="659396" y="1076012"/>
            <a:ext cx="3127459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</a:t>
            </a:r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00…00</a:t>
            </a:r>
            <a:endParaRPr lang="en-US" sz="3600" b="1" dirty="0">
              <a:solidFill>
                <a:srgbClr val="0066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8FD4695F-ABB4-D047-971A-C4CB181C9E15}"/>
              </a:ext>
            </a:extLst>
          </p:cNvPr>
          <p:cNvSpPr>
            <a:spLocks/>
          </p:cNvSpPr>
          <p:nvPr/>
        </p:nvSpPr>
        <p:spPr bwMode="auto">
          <a:xfrm>
            <a:off x="659396" y="5906204"/>
            <a:ext cx="3127459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</a:t>
            </a:r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11…11</a:t>
            </a:r>
            <a:endParaRPr lang="en-US" sz="3600" b="1" dirty="0">
              <a:solidFill>
                <a:srgbClr val="0066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16E6D1D0-2EB8-2A4F-A5AB-0AA54E7D37E5}"/>
              </a:ext>
            </a:extLst>
          </p:cNvPr>
          <p:cNvSpPr>
            <a:spLocks/>
          </p:cNvSpPr>
          <p:nvPr/>
        </p:nvSpPr>
        <p:spPr bwMode="auto">
          <a:xfrm>
            <a:off x="659397" y="4900424"/>
            <a:ext cx="3127459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</a:t>
            </a:r>
            <a:r>
              <a:rPr lang="en-US" altLang="zh-CN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00…01</a:t>
            </a:r>
            <a:endParaRPr lang="en-US" sz="3600" b="1" dirty="0">
              <a:solidFill>
                <a:srgbClr val="0066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D29860E1-9024-5F41-8D21-7E7EAB8BAF27}"/>
              </a:ext>
            </a:extLst>
          </p:cNvPr>
          <p:cNvSpPr>
            <a:spLocks/>
          </p:cNvSpPr>
          <p:nvPr/>
        </p:nvSpPr>
        <p:spPr bwMode="auto">
          <a:xfrm rot="5400000">
            <a:off x="2045993" y="1568615"/>
            <a:ext cx="354264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endParaRPr lang="en-US" sz="3600" b="1" dirty="0">
              <a:solidFill>
                <a:srgbClr val="0066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64833A69-1596-2444-A85C-862FEF339AA2}"/>
              </a:ext>
            </a:extLst>
          </p:cNvPr>
          <p:cNvSpPr>
            <a:spLocks/>
          </p:cNvSpPr>
          <p:nvPr/>
        </p:nvSpPr>
        <p:spPr bwMode="auto">
          <a:xfrm rot="5400000">
            <a:off x="2045993" y="5393027"/>
            <a:ext cx="354264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altLang="zh-CN" sz="36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endParaRPr lang="en-US" sz="3600" b="1" dirty="0">
              <a:solidFill>
                <a:srgbClr val="0066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4F6733-264F-4947-9174-E9305765ACBE}"/>
              </a:ext>
            </a:extLst>
          </p:cNvPr>
          <p:cNvSpPr txBox="1"/>
          <p:nvPr/>
        </p:nvSpPr>
        <p:spPr>
          <a:xfrm>
            <a:off x="3749160" y="1530143"/>
            <a:ext cx="1762021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一定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舍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6BE55C0-6B54-5243-A4B5-22CF7FF49873}"/>
              </a:ext>
            </a:extLst>
          </p:cNvPr>
          <p:cNvSpPr txBox="1"/>
          <p:nvPr/>
        </p:nvSpPr>
        <p:spPr>
          <a:xfrm>
            <a:off x="3749160" y="5354555"/>
            <a:ext cx="1812997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一定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入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38B7122-0C7A-8546-BEFD-589825AF3BB0}"/>
              </a:ext>
            </a:extLst>
          </p:cNvPr>
          <p:cNvSpPr txBox="1"/>
          <p:nvPr/>
        </p:nvSpPr>
        <p:spPr>
          <a:xfrm>
            <a:off x="3749160" y="3524947"/>
            <a:ext cx="1641796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4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取决</a:t>
            </a:r>
            <a:r>
              <a:rPr kumimoji="0" lang="en-US" altLang="zh-CN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8AAE49-2090-804B-91BE-6D195719E939}"/>
              </a:ext>
            </a:extLst>
          </p:cNvPr>
          <p:cNvSpPr/>
          <p:nvPr/>
        </p:nvSpPr>
        <p:spPr bwMode="auto">
          <a:xfrm>
            <a:off x="1804944" y="3869567"/>
            <a:ext cx="1981911" cy="48023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43CBE0-5FDC-434D-986E-40A4650F9747}"/>
              </a:ext>
            </a:extLst>
          </p:cNvPr>
          <p:cNvSpPr txBox="1"/>
          <p:nvPr/>
        </p:nvSpPr>
        <p:spPr>
          <a:xfrm>
            <a:off x="1502675" y="4298564"/>
            <a:ext cx="262123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只此一种进位趋偶行为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F047E681-DCC1-5E48-9FB3-5B57C0E85A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5840" y="392405"/>
            <a:ext cx="7464152" cy="504055"/>
          </a:xfrm>
          <a:ln/>
        </p:spPr>
        <p:txBody>
          <a:bodyPr/>
          <a:lstStyle/>
          <a:p>
            <a:pPr marL="0" indent="0" algn="r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6B0874"/>
                </a:solidFill>
              </a:rPr>
              <a:t>二进制，</a:t>
            </a:r>
            <a:r>
              <a:rPr lang="zh-CN" altLang="en-US" sz="18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最接近值舍入，偏向偶数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(Round</a:t>
            </a: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nearest</a:t>
            </a: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ties</a:t>
            </a: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even)</a:t>
            </a:r>
            <a:endParaRPr lang="en-US" altLang="zh-CN" sz="14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3244A19A-D174-3A4B-A6DF-10D086DEF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9976" y="1149453"/>
            <a:ext cx="5804967" cy="327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52450" lvl="1">
              <a:lnSpc>
                <a:spcPct val="150000"/>
              </a:lnSpc>
              <a:buFont typeface="Wingdings" pitchFamily="2" charset="2"/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zh-CN" alt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ヒラギノ角ゴ ProN W6" charset="0"/>
                <a:sym typeface="Calibri Bold Italic" charset="0"/>
              </a:rPr>
              <a:t>小数</a:t>
            </a:r>
            <a:r>
              <a:rPr 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ヒラギノ角ゴ ProN W6" charset="0"/>
                <a:sym typeface="Calibri Bold Italic" charset="0"/>
              </a:rPr>
              <a:t>	</a:t>
            </a:r>
            <a:r>
              <a:rPr 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GRX	</a:t>
            </a:r>
            <a:r>
              <a:rPr lang="en-US" b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进位</a:t>
            </a:r>
            <a:r>
              <a:rPr lang="zh-CN" alt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？</a:t>
            </a:r>
            <a:r>
              <a:rPr 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ヒラギノ角ゴ ProN W6" charset="0"/>
                <a:sym typeface="Calibri Bold Italic" charset="0"/>
              </a:rPr>
              <a:t> </a:t>
            </a:r>
            <a:r>
              <a:rPr lang="zh-CN" alt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舍入后</a:t>
            </a:r>
            <a:endParaRPr lang="en-US" b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ヒラギノ角ゴ ProN W6" charset="0"/>
              <a:sym typeface="Calibri Bold Italic" charset="0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1.00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C00003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altLang="zh-CN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kern="0" dirty="0">
              <a:latin typeface="Courier New"/>
              <a:cs typeface="Courier New"/>
              <a:sym typeface="Monaco" charset="0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1.10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altLang="zh-CN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kern="0" dirty="0">
              <a:latin typeface="Courier New"/>
              <a:cs typeface="Courier New"/>
              <a:sym typeface="Monaco" charset="0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1.00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C00003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altLang="zh-CN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kern="0" dirty="0">
              <a:latin typeface="Courier New"/>
              <a:cs typeface="Courier New"/>
              <a:sym typeface="Monaco" charset="0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1.00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C00003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altLang="zh-CN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kern="0" dirty="0">
              <a:latin typeface="Courier New"/>
              <a:cs typeface="Courier New"/>
              <a:sym typeface="Monaco" charset="0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1.00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01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C00003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kern="0" dirty="0">
              <a:latin typeface="Courier New"/>
              <a:cs typeface="Courier New"/>
              <a:sym typeface="Monaco" charset="0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1.11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solidFill>
                  <a:schemeClr val="accent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C00003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altLang="zh-CN" sz="1800" b="1" kern="0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kern="0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kern="0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</a:t>
            </a:r>
            <a:r>
              <a:rPr lang="en-US" sz="1800" b="1" kern="0" dirty="0">
                <a:latin typeface="Courier New"/>
                <a:ea typeface="Monaco" charset="0"/>
                <a:cs typeface="Courier New"/>
                <a:sym typeface="Monaco" charset="0"/>
              </a:rPr>
              <a:t>.000</a:t>
            </a:r>
            <a:endParaRPr lang="en-US" sz="1800" b="1" kern="0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F37F48-4155-B345-ADBE-93B57863554C}"/>
              </a:ext>
            </a:extLst>
          </p:cNvPr>
          <p:cNvSpPr txBox="1"/>
          <p:nvPr/>
        </p:nvSpPr>
        <p:spPr>
          <a:xfrm>
            <a:off x="6576567" y="4629868"/>
            <a:ext cx="4411785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舍入可能导致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frac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溢出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7E13B-802C-414A-9334-F35714E40BF1}"/>
              </a:ext>
            </a:extLst>
          </p:cNvPr>
          <p:cNvSpPr txBox="1"/>
          <p:nvPr/>
        </p:nvSpPr>
        <p:spPr>
          <a:xfrm>
            <a:off x="6130987" y="5258796"/>
            <a:ext cx="530294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525" lvl="1">
              <a:tabLst>
                <a:tab pos="1866900" algn="l"/>
                <a:tab pos="3511550" algn="l"/>
                <a:tab pos="3603625" algn="l"/>
                <a:tab pos="4335463" algn="l"/>
                <a:tab pos="5981700" algn="l"/>
                <a:tab pos="6072188" algn="l"/>
              </a:tabLst>
            </a:pPr>
            <a:r>
              <a:rPr lang="zh-CN" altLang="en-US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解决：</a:t>
            </a:r>
            <a:r>
              <a:rPr lang="en-US" altLang="zh-CN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frac</a:t>
            </a:r>
            <a:r>
              <a:rPr lang="zh-CN" altLang="en-US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单次右移、</a:t>
            </a:r>
            <a:r>
              <a:rPr lang="en-US" altLang="zh-CN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</a:t>
            </a:r>
            <a:r>
              <a:rPr lang="zh-CN" altLang="en-US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</a:t>
            </a:r>
            <a:r>
              <a:rPr lang="en-US" altLang="zh-CN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91DBA5E-155D-D848-8BFD-59B87FF6834D}"/>
              </a:ext>
            </a:extLst>
          </p:cNvPr>
          <p:cNvSpPr txBox="1"/>
          <p:nvPr/>
        </p:nvSpPr>
        <p:spPr>
          <a:xfrm>
            <a:off x="5811806" y="5908672"/>
            <a:ext cx="5941306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36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后规范化</a:t>
            </a:r>
            <a:r>
              <a:rPr kumimoji="0" lang="en-US" altLang="zh-CN" sz="36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3600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Postnormalize</a:t>
            </a:r>
            <a:r>
              <a:rPr kumimoji="0" lang="en-US" altLang="zh-CN" sz="36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endParaRPr kumimoji="0" lang="zh-CN" altLang="en-US" sz="36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A3D4B7C6-68CA-0F45-B73E-BA0697870637}"/>
              </a:ext>
            </a:extLst>
          </p:cNvPr>
          <p:cNvCxnSpPr/>
          <p:nvPr/>
        </p:nvCxnSpPr>
        <p:spPr bwMode="auto">
          <a:xfrm>
            <a:off x="5735960" y="1232756"/>
            <a:ext cx="0" cy="5112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396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406845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9878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理解中间结果的舍入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EE62D2DC-3B63-F741-9C85-017FC8A07D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854" y="1268760"/>
            <a:ext cx="10990559" cy="2698959"/>
          </a:xfrm>
          <a:ln/>
        </p:spPr>
        <p:txBody>
          <a:bodyPr/>
          <a:lstStyle/>
          <a:p>
            <a:pPr marL="266700" lvl="1" indent="0">
              <a:lnSpc>
                <a:spcPct val="200000"/>
              </a:lnSpc>
              <a:buNone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首先，计算精确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中间结果</a:t>
            </a:r>
            <a:endParaRPr lang="en-US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lnSpc>
                <a:spcPct val="200000"/>
              </a:lnSpc>
              <a:buNone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然后，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舍入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中间结果到指定格式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lnSpc>
                <a:spcPct val="200000"/>
              </a:lnSpc>
              <a:buNone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可能：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上溢出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overflow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，即使用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en-US" altLang="zh-CN" b="1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也无法表示中间结果，结果是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INF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lnSpc>
                <a:spcPct val="200000"/>
              </a:lnSpc>
              <a:buNone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可能：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下溢出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underflow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，即使用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en-US" altLang="zh-CN" b="1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min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也无法表示中间结果，精度完全损失）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23D58EB-BF53-904E-A633-9D3330C13307}"/>
                  </a:ext>
                </a:extLst>
              </p:cNvPr>
              <p:cNvSpPr txBox="1"/>
              <p:nvPr/>
            </p:nvSpPr>
            <p:spPr>
              <a:xfrm>
                <a:off x="5231904" y="348117"/>
                <a:ext cx="4975273" cy="53905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3200" b="1" i="1" u="none" strike="noStrike" kern="1200" cap="none" spc="10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0" lang="en-US" altLang="zh-CN" sz="3200" b="1" i="1" u="none" strike="noStrike" kern="1200" cap="none" spc="10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  <m:t>𝒙</m:t>
                        </m:r>
                        <m:r>
                          <a:rPr kumimoji="0" lang="zh-CN" altLang="en-US" sz="3200" b="1" i="1" u="none" strike="noStrike" kern="1200" cap="none" spc="10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  <m:t> </m:t>
                        </m:r>
                        <m:r>
                          <a:rPr kumimoji="0" lang="en-US" altLang="zh-CN" sz="3200" b="1" i="1" u="none" strike="noStrike" kern="1200" cap="none" spc="10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  <m:t>𝒐𝒑</m:t>
                        </m:r>
                      </m:e>
                      <m:sub>
                        <m:r>
                          <a:rPr kumimoji="0" lang="en-US" altLang="zh-CN" sz="3200" b="1" i="1" u="none" strike="noStrike" kern="1200" cap="none" spc="10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en-US" altLang="zh-CN" sz="3200" b="1" spc="100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3200" b="1" i="1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𝒚</m:t>
                    </m:r>
                    <m:r>
                      <a:rPr kumimoji="0" lang="en-US" altLang="zh-CN" sz="3200" b="1" i="1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=</m:t>
                    </m:r>
                    <m:r>
                      <a:rPr kumimoji="0" lang="en-US" altLang="zh-CN" sz="3200" b="1" i="1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𝑹𝒐𝒖𝒏𝒅</m:t>
                    </m:r>
                    <m:r>
                      <a:rPr kumimoji="0" lang="en-US" altLang="zh-CN" sz="3200" b="1" i="1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(</m:t>
                    </m:r>
                    <m:r>
                      <a:rPr kumimoji="0" lang="en-US" altLang="zh-CN" sz="3200" b="1" i="1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𝒙</m:t>
                    </m:r>
                    <m:r>
                      <a:rPr kumimoji="0" lang="zh-CN" altLang="en-US" sz="3200" b="1" i="1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 </m:t>
                    </m:r>
                    <m:r>
                      <a:rPr kumimoji="0" lang="en-US" altLang="zh-CN" sz="3200" b="1" i="1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𝒐𝒑</m:t>
                    </m:r>
                    <m:r>
                      <a:rPr kumimoji="0" lang="zh-CN" altLang="en-US" sz="3200" b="1" i="1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 </m:t>
                    </m:r>
                    <m:r>
                      <a:rPr kumimoji="0" lang="en-US" altLang="zh-CN" sz="3200" b="1" i="1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𝒚</m:t>
                    </m:r>
                    <m:r>
                      <a:rPr kumimoji="0" lang="en-US" altLang="zh-CN" sz="3200" b="1" i="1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itchFamily="18" charset="0"/>
                      </a:rPr>
                      <m:t>)</m:t>
                    </m:r>
                  </m:oMath>
                </a14:m>
                <a:endParaRPr kumimoji="0" lang="zh-CN" altLang="en-US" sz="3200" b="1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23D58EB-BF53-904E-A633-9D3330C13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348117"/>
                <a:ext cx="4975273" cy="539058"/>
              </a:xfrm>
              <a:prstGeom prst="rect">
                <a:avLst/>
              </a:prstGeom>
              <a:blipFill>
                <a:blip r:embed="rId2"/>
                <a:stretch>
                  <a:fillRect l="-2036" t="-4545" r="-3053" b="-27273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4">
            <a:extLst>
              <a:ext uri="{FF2B5EF4-FFF2-40B4-BE49-F238E27FC236}">
                <a16:creationId xmlns:a16="http://schemas.microsoft.com/office/drawing/2014/main" id="{A653C4F8-A58C-554A-AF34-A2BC1D75D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37" y="4020321"/>
            <a:ext cx="8208912" cy="252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算数</a:t>
            </a:r>
            <a:r>
              <a:rPr lang="en-US" altLang="zh-CN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(Arithmetic)</a:t>
            </a:r>
            <a:r>
              <a:rPr lang="zh-CN" altLang="en-US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：加、减、乘、除、取余</a:t>
            </a:r>
            <a:endParaRPr lang="en-US" altLang="zh-CN" sz="16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平方根</a:t>
            </a:r>
            <a:r>
              <a:rPr lang="en-US" altLang="zh-CN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(Square</a:t>
            </a:r>
            <a:r>
              <a:rPr lang="zh-CN" altLang="en-US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Root)</a:t>
            </a: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浮点类型转换</a:t>
            </a:r>
            <a:r>
              <a:rPr lang="en-US" altLang="zh-CN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(Floating-Point Format Conversions) </a:t>
            </a: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浮点与整数相互转换</a:t>
            </a:r>
            <a:r>
              <a:rPr lang="en-US" altLang="zh-CN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(Conversion Between Floating-Point and Integer Formats)</a:t>
            </a: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浮点数到整数值的舍入</a:t>
            </a:r>
            <a:r>
              <a:rPr lang="en-US" altLang="zh-CN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(Round Floating-Point Number to Integer Value)</a:t>
            </a:r>
          </a:p>
          <a:p>
            <a:pPr marL="552450"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不同精度浮点数比较</a:t>
            </a:r>
            <a:r>
              <a:rPr lang="en-US" altLang="zh-CN" sz="1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(Comparison</a:t>
            </a:r>
            <a:r>
              <a:rPr lang="en-US" altLang="zh-CN" sz="1800" kern="0" dirty="0"/>
              <a:t>)</a:t>
            </a:r>
            <a:endParaRPr lang="en-US" altLang="zh-CN" sz="1800" b="1" kern="0" dirty="0">
              <a:solidFill>
                <a:srgbClr val="6B0874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AF6F221-B24A-8C48-BFAA-7F1A20A390BA}"/>
              </a:ext>
            </a:extLst>
          </p:cNvPr>
          <p:cNvCxnSpPr/>
          <p:nvPr/>
        </p:nvCxnSpPr>
        <p:spPr bwMode="auto">
          <a:xfrm flipV="1">
            <a:off x="3503712" y="887175"/>
            <a:ext cx="5832648" cy="777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08801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08756" y="332656"/>
            <a:ext cx="309634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0517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浮点数加减法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0F6BAC8-5A79-2D4E-A2B1-9706F18C8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9606" y="1200652"/>
            <a:ext cx="6766533" cy="5109208"/>
          </a:xfrm>
          <a:ln/>
        </p:spPr>
        <p:txBody>
          <a:bodyPr/>
          <a:lstStyle/>
          <a:p>
            <a:pPr marL="0" indent="0">
              <a:buClr>
                <a:srgbClr val="6B0874"/>
              </a:buClr>
              <a:buNone/>
              <a:tabLst>
                <a:tab pos="2049463" algn="l"/>
              </a:tabLst>
            </a:pPr>
            <a:r>
              <a:rPr lang="en-US" b="1" dirty="0">
                <a:solidFill>
                  <a:srgbClr val="6B0874"/>
                </a:solidFill>
              </a:rPr>
              <a:t>(–1)</a:t>
            </a:r>
            <a:r>
              <a:rPr lang="en-US" b="1" baseline="3200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s1</a:t>
            </a:r>
            <a:r>
              <a:rPr lang="en-US" b="1" dirty="0">
                <a:solidFill>
                  <a:srgbClr val="6B0874"/>
                </a:solidFill>
              </a:rPr>
              <a:t> </a:t>
            </a:r>
            <a:r>
              <a:rPr lang="en-US" b="1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M1</a:t>
            </a:r>
            <a:r>
              <a:rPr lang="en-US" b="1" dirty="0">
                <a:solidFill>
                  <a:srgbClr val="6B0874"/>
                </a:solidFill>
              </a:rPr>
              <a:t>  2</a:t>
            </a:r>
            <a:r>
              <a:rPr lang="en-US" b="1" baseline="3200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E1</a:t>
            </a:r>
            <a:r>
              <a:rPr lang="en-US" b="1" dirty="0">
                <a:solidFill>
                  <a:srgbClr val="6B0874"/>
                </a:solidFill>
              </a:rPr>
              <a:t>   ±   (-1)</a:t>
            </a:r>
            <a:r>
              <a:rPr lang="en-US" b="1" baseline="3200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s2</a:t>
            </a:r>
            <a:r>
              <a:rPr lang="en-US" b="1" dirty="0">
                <a:solidFill>
                  <a:srgbClr val="6B0874"/>
                </a:solidFill>
              </a:rPr>
              <a:t> </a:t>
            </a:r>
            <a:r>
              <a:rPr lang="en-US" b="1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M2</a:t>
            </a:r>
            <a:r>
              <a:rPr lang="en-US" b="1" dirty="0">
                <a:solidFill>
                  <a:srgbClr val="6B0874"/>
                </a:solidFill>
              </a:rPr>
              <a:t>  2</a:t>
            </a:r>
            <a:r>
              <a:rPr lang="en-US" b="1" baseline="3200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E2</a:t>
            </a:r>
            <a:endParaRPr lang="en-US" b="1" dirty="0">
              <a:solidFill>
                <a:srgbClr val="6B0874"/>
              </a:solidFill>
            </a:endParaRPr>
          </a:p>
          <a:p>
            <a:pPr marL="317500" lvl="1" indent="0">
              <a:buClr>
                <a:srgbClr val="6B0874"/>
              </a:buClr>
              <a:buNone/>
              <a:tabLst>
                <a:tab pos="2049463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E1</a:t>
            </a:r>
            <a:r>
              <a:rPr 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&gt; </a:t>
            </a:r>
            <a:r>
              <a:rPr 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E2</a:t>
            </a:r>
            <a:endParaRPr lang="en-US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Clr>
                <a:srgbClr val="6B0874"/>
              </a:buClr>
              <a:buNone/>
              <a:tabLst>
                <a:tab pos="2049463" algn="l"/>
              </a:tabLst>
            </a:pPr>
            <a:endParaRPr lang="en-US" dirty="0"/>
          </a:p>
          <a:p>
            <a:pPr marL="0" indent="0">
              <a:buClr>
                <a:srgbClr val="6B0874"/>
              </a:buClr>
              <a:buNone/>
              <a:tabLst>
                <a:tab pos="2049463" algn="l"/>
              </a:tabLst>
            </a:pPr>
            <a:r>
              <a:rPr lang="zh-CN" altLang="en-US" b="1" dirty="0"/>
              <a:t>准确结果</a:t>
            </a:r>
            <a:r>
              <a:rPr lang="en-US" b="1" dirty="0"/>
              <a:t>: </a:t>
            </a:r>
            <a:r>
              <a:rPr lang="en-US" b="1" dirty="0">
                <a:solidFill>
                  <a:srgbClr val="6B0874"/>
                </a:solidFill>
              </a:rPr>
              <a:t>(–1)</a:t>
            </a:r>
            <a:r>
              <a:rPr lang="en-US" b="1" baseline="3200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s</a:t>
            </a:r>
            <a:r>
              <a:rPr lang="en-US" b="1" dirty="0">
                <a:solidFill>
                  <a:srgbClr val="6B0874"/>
                </a:solidFill>
              </a:rPr>
              <a:t> </a:t>
            </a:r>
            <a:r>
              <a:rPr lang="en-US" b="1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M</a:t>
            </a:r>
            <a:r>
              <a:rPr lang="en-US" b="1" dirty="0">
                <a:solidFill>
                  <a:srgbClr val="6B0874"/>
                </a:solidFill>
              </a:rPr>
              <a:t>  2</a:t>
            </a:r>
            <a:r>
              <a:rPr lang="en-US" b="1" baseline="3200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E</a:t>
            </a:r>
            <a:endParaRPr lang="en-US" b="1" dirty="0">
              <a:solidFill>
                <a:srgbClr val="6B0874"/>
              </a:solidFill>
            </a:endParaRPr>
          </a:p>
          <a:p>
            <a:pPr marL="317500" lvl="1" indent="0">
              <a:buClr>
                <a:srgbClr val="6B0874"/>
              </a:buClr>
              <a:buNone/>
              <a:tabLst>
                <a:tab pos="2049463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符号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尾数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有符号数对齐、相加的结果</a:t>
            </a:r>
            <a:endParaRPr lang="en-US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17500" lvl="1" indent="0">
              <a:buClr>
                <a:srgbClr val="6B0874"/>
              </a:buClr>
              <a:buNone/>
              <a:tabLst>
                <a:tab pos="2049463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Exponent)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E1</a:t>
            </a:r>
          </a:p>
          <a:p>
            <a:pPr marL="317500" lvl="1" indent="0">
              <a:buClr>
                <a:srgbClr val="6B0874"/>
              </a:buClr>
              <a:buNone/>
              <a:tabLst>
                <a:tab pos="2049463" algn="l"/>
              </a:tabLst>
            </a:pPr>
            <a:endParaRPr lang="en-US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spcBef>
                <a:spcPts val="1800"/>
              </a:spcBef>
              <a:buClr>
                <a:srgbClr val="6B0874"/>
              </a:buClr>
              <a:buNone/>
              <a:tabLst>
                <a:tab pos="2049463" algn="l"/>
              </a:tabLst>
            </a:pPr>
            <a:r>
              <a:rPr lang="zh-CN" altLang="en-US" b="1" dirty="0"/>
              <a:t>修正</a:t>
            </a:r>
            <a:endParaRPr lang="en-US" b="1" dirty="0"/>
          </a:p>
          <a:p>
            <a:pPr marL="317500" lvl="1" indent="0">
              <a:buClr>
                <a:srgbClr val="6B0874"/>
              </a:buClr>
              <a:buNone/>
              <a:tabLst>
                <a:tab pos="2049463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≥ 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：将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Calibri Italic" charset="0"/>
              </a:rPr>
              <a:t>右移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Calibri Italic" charset="0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Calibri Italic" charset="0"/>
              </a:rPr>
              <a:t>位，</a:t>
            </a:r>
            <a:r>
              <a:rPr 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加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1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317500" lvl="1" indent="0">
              <a:buClr>
                <a:srgbClr val="6B0874"/>
              </a:buClr>
              <a:buNone/>
              <a:tabLst>
                <a:tab pos="2049463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&lt; 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：将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左移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k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Calibri Italic" charset="0"/>
              </a:rPr>
              <a:t>，</a:t>
            </a:r>
            <a:r>
              <a:rPr 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</a:t>
            </a:r>
            <a:r>
              <a:rPr 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减</a:t>
            </a:r>
            <a:r>
              <a:rPr 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k</a:t>
            </a:r>
            <a:endParaRPr lang="en-US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17500" lvl="1" indent="0">
              <a:buClr>
                <a:srgbClr val="6B0874"/>
              </a:buClr>
              <a:buNone/>
              <a:tabLst>
                <a:tab pos="2049463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超范围：溢出，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3560181-138E-814F-A5D0-9748D95D4E36}"/>
              </a:ext>
            </a:extLst>
          </p:cNvPr>
          <p:cNvSpPr>
            <a:spLocks/>
          </p:cNvSpPr>
          <p:nvPr/>
        </p:nvSpPr>
        <p:spPr bwMode="auto">
          <a:xfrm>
            <a:off x="6877608" y="2464779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27B4A2A-432D-8347-8888-8DA1361A01FC}"/>
              </a:ext>
            </a:extLst>
          </p:cNvPr>
          <p:cNvSpPr>
            <a:spLocks/>
          </p:cNvSpPr>
          <p:nvPr/>
        </p:nvSpPr>
        <p:spPr bwMode="auto">
          <a:xfrm>
            <a:off x="8455583" y="3010879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8032F5BA-4988-154C-8C67-625AF72D0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8308" y="2147279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8A43D91C-B8AD-3642-9D77-23C7D2877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2208" y="2147279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CB7E2C9D-1570-274C-87ED-D7C7F61DA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1008" y="2274279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76FF61ED-17B8-2C4D-8D7E-0DD1608FF789}"/>
              </a:ext>
            </a:extLst>
          </p:cNvPr>
          <p:cNvSpPr>
            <a:spLocks/>
          </p:cNvSpPr>
          <p:nvPr/>
        </p:nvSpPr>
        <p:spPr bwMode="auto">
          <a:xfrm>
            <a:off x="9377922" y="2044093"/>
            <a:ext cx="633187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38B580EC-A7E0-D545-B4F3-C264E2316435}"/>
              </a:ext>
            </a:extLst>
          </p:cNvPr>
          <p:cNvSpPr>
            <a:spLocks/>
          </p:cNvSpPr>
          <p:nvPr/>
        </p:nvSpPr>
        <p:spPr bwMode="auto">
          <a:xfrm>
            <a:off x="6507722" y="2874355"/>
            <a:ext cx="254878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±</a:t>
            </a:r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E8B8C040-59C4-5546-801F-F5CEED2D1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6308" y="3607779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903F4C1-308C-2646-BAE7-B76912124506}"/>
              </a:ext>
            </a:extLst>
          </p:cNvPr>
          <p:cNvSpPr>
            <a:spLocks/>
          </p:cNvSpPr>
          <p:nvPr/>
        </p:nvSpPr>
        <p:spPr bwMode="auto">
          <a:xfrm>
            <a:off x="6877608" y="3760179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A4BD6E5F-AFB8-9242-B9E8-ED24A4160D13}"/>
              </a:ext>
            </a:extLst>
          </p:cNvPr>
          <p:cNvSpPr txBox="1"/>
          <p:nvPr/>
        </p:nvSpPr>
        <p:spPr>
          <a:xfrm>
            <a:off x="7068108" y="144878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二进制小数点对齐</a:t>
            </a:r>
            <a:endParaRPr lang="en-US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E47749E1-9DAD-E246-ADF7-6CFF396025C7}"/>
              </a:ext>
            </a:extLst>
          </p:cNvPr>
          <p:cNvSpPr txBox="1"/>
          <p:nvPr/>
        </p:nvSpPr>
        <p:spPr>
          <a:xfrm>
            <a:off x="6618257" y="4757763"/>
            <a:ext cx="4282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阶码差距太大，导致精度损失</a:t>
            </a:r>
            <a:endParaRPr lang="en-US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617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08756" y="332656"/>
            <a:ext cx="309634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0517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浮点数乘法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354A5E8A-A8FD-0F44-BAF8-C1C8EC85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268760"/>
            <a:ext cx="5868652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kern="0" dirty="0">
                <a:solidFill>
                  <a:srgbClr val="6B0874"/>
                </a:solidFill>
              </a:rPr>
              <a:t>(–1)</a:t>
            </a:r>
            <a:r>
              <a:rPr lang="en-US" b="1" kern="0" baseline="32000" dirty="0">
                <a:solidFill>
                  <a:srgbClr val="6B0874"/>
                </a:solidFill>
              </a:rPr>
              <a:t>s1</a:t>
            </a:r>
            <a:r>
              <a:rPr lang="en-US" b="1" kern="0" dirty="0">
                <a:solidFill>
                  <a:srgbClr val="6B0874"/>
                </a:solidFill>
              </a:rPr>
              <a:t> </a:t>
            </a:r>
            <a:r>
              <a:rPr lang="en-US" b="1" kern="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M1</a:t>
            </a:r>
            <a:r>
              <a:rPr lang="en-US" b="1" kern="0" dirty="0">
                <a:solidFill>
                  <a:srgbClr val="6B0874"/>
                </a:solidFill>
              </a:rPr>
              <a:t>  2</a:t>
            </a:r>
            <a:r>
              <a:rPr lang="en-US" b="1" kern="0" baseline="3200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E1</a:t>
            </a:r>
            <a:r>
              <a:rPr lang="en-US" b="1" kern="0" dirty="0">
                <a:solidFill>
                  <a:srgbClr val="6B0874"/>
                </a:solidFill>
              </a:rPr>
              <a:t>   x   (–1)</a:t>
            </a:r>
            <a:r>
              <a:rPr lang="en-US" b="1" kern="0" baseline="3200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s2</a:t>
            </a:r>
            <a:r>
              <a:rPr lang="en-US" b="1" kern="0" dirty="0">
                <a:solidFill>
                  <a:srgbClr val="6B0874"/>
                </a:solidFill>
              </a:rPr>
              <a:t> </a:t>
            </a:r>
            <a:r>
              <a:rPr lang="en-US" b="1" kern="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M2</a:t>
            </a:r>
            <a:r>
              <a:rPr lang="en-US" b="1" kern="0" dirty="0">
                <a:solidFill>
                  <a:srgbClr val="6B0874"/>
                </a:solidFill>
              </a:rPr>
              <a:t>  2</a:t>
            </a:r>
            <a:r>
              <a:rPr lang="en-US" b="1" kern="0" baseline="3200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E2</a:t>
            </a:r>
          </a:p>
          <a:p>
            <a:pPr marL="0" indent="0">
              <a:buNone/>
            </a:pPr>
            <a:endParaRPr lang="en-US" b="1" kern="0" dirty="0">
              <a:solidFill>
                <a:srgbClr val="6B0874"/>
              </a:solidFill>
            </a:endParaRPr>
          </a:p>
          <a:p>
            <a:pPr marL="0" indent="0">
              <a:buNone/>
            </a:pPr>
            <a:r>
              <a:rPr lang="zh-CN" altLang="en-US" b="1" kern="0" dirty="0"/>
              <a:t>精确结果</a:t>
            </a:r>
            <a:r>
              <a:rPr lang="en-US" b="1" kern="0" dirty="0"/>
              <a:t>: </a:t>
            </a:r>
            <a:r>
              <a:rPr lang="en-US" b="1" kern="0" dirty="0">
                <a:solidFill>
                  <a:srgbClr val="6B0874"/>
                </a:solidFill>
              </a:rPr>
              <a:t>(–1)</a:t>
            </a:r>
            <a:r>
              <a:rPr lang="en-US" b="1" kern="0" baseline="32000" dirty="0">
                <a:solidFill>
                  <a:srgbClr val="6B0874"/>
                </a:solidFill>
              </a:rPr>
              <a:t>s</a:t>
            </a:r>
            <a:r>
              <a:rPr lang="en-US" b="1" kern="0" dirty="0">
                <a:solidFill>
                  <a:srgbClr val="6B0874"/>
                </a:solidFill>
              </a:rPr>
              <a:t> </a:t>
            </a:r>
            <a:r>
              <a:rPr lang="en-US" b="1" kern="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M</a:t>
            </a:r>
            <a:r>
              <a:rPr lang="en-US" b="1" kern="0" dirty="0">
                <a:solidFill>
                  <a:srgbClr val="6B0874"/>
                </a:solidFill>
              </a:rPr>
              <a:t>  2</a:t>
            </a:r>
            <a:r>
              <a:rPr lang="en-US" b="1" kern="0" baseline="32000" dirty="0">
                <a:solidFill>
                  <a:srgbClr val="6B0874"/>
                </a:solidFill>
                <a:cs typeface="Calibri Bold Italic" charset="0"/>
                <a:sym typeface="Calibri Bold Italic" charset="0"/>
              </a:rPr>
              <a:t>E</a:t>
            </a:r>
            <a:endParaRPr lang="en-US" b="1" kern="0" dirty="0">
              <a:solidFill>
                <a:srgbClr val="6B0874"/>
              </a:solidFill>
            </a:endParaRPr>
          </a:p>
          <a:p>
            <a:pPr marL="266700" lvl="1" indent="0">
              <a:buNone/>
            </a:pP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符号</a:t>
            </a:r>
            <a:r>
              <a:rPr lang="en-US" altLang="zh-CN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Sign) 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s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 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		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s1</a:t>
            </a:r>
            <a:r>
              <a:rPr 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^ </a:t>
            </a:r>
            <a:r>
              <a:rPr 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s2</a:t>
            </a:r>
            <a:endParaRPr lang="en-US" b="1" kern="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buNone/>
            </a:pP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尾数</a:t>
            </a:r>
            <a:r>
              <a:rPr lang="en-US" altLang="zh-CN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Significand) 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	</a:t>
            </a:r>
            <a:r>
              <a:rPr 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M1</a:t>
            </a:r>
            <a:r>
              <a:rPr 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x  </a:t>
            </a:r>
            <a:r>
              <a:rPr 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M2</a:t>
            </a:r>
            <a:endParaRPr lang="en-US" b="1" kern="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buNone/>
            </a:pP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阶码</a:t>
            </a:r>
            <a:r>
              <a:rPr lang="en-US" altLang="zh-CN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Exponent) 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	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E1</a:t>
            </a:r>
            <a:r>
              <a:rPr 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+ </a:t>
            </a:r>
            <a:r>
              <a:rPr 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E2</a:t>
            </a:r>
            <a:endParaRPr lang="en-US" b="1" kern="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kern="0" dirty="0"/>
          </a:p>
          <a:p>
            <a:pPr marL="0" indent="0">
              <a:buNone/>
            </a:pPr>
            <a:r>
              <a:rPr lang="zh-CN" altLang="en-US" b="1" kern="0" dirty="0"/>
              <a:t>修正</a:t>
            </a:r>
            <a:endParaRPr lang="en-US" b="1" kern="0" dirty="0"/>
          </a:p>
          <a:p>
            <a:pPr marL="266700" lvl="1" indent="0">
              <a:buNone/>
            </a:pP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≥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右移</a:t>
            </a:r>
            <a:r>
              <a:rPr lang="en-US" altLang="zh-CN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Calibri Italic" charset="0"/>
              </a:rPr>
              <a:t>1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Calibri Italic" charset="0"/>
              </a:rPr>
              <a:t>位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加</a:t>
            </a:r>
            <a:r>
              <a:rPr lang="en-US" altLang="zh-CN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1</a:t>
            </a:r>
          </a:p>
          <a:p>
            <a:pPr marL="266700" lvl="1" indent="0">
              <a:buNone/>
            </a:pP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E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超范围：溢出</a:t>
            </a:r>
            <a:endParaRPr lang="en-US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buNone/>
            </a:pP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M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611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72752" y="339379"/>
            <a:ext cx="33843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3757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浮点数学性质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A3D1E65-238A-8C4D-BC6E-E1114A97B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0984" y="1199517"/>
            <a:ext cx="10945283" cy="51092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/>
              <a:t>加法运算下</a:t>
            </a:r>
            <a:r>
              <a:rPr lang="en-US" altLang="zh-CN" sz="2400" b="1" dirty="0"/>
              <a:t>:</a:t>
            </a:r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/>
              <a:t>交换性</a:t>
            </a:r>
            <a:r>
              <a:rPr lang="en-US" altLang="zh-CN" dirty="0"/>
              <a:t>(</a:t>
            </a:r>
            <a:r>
              <a:rPr lang="en-US" dirty="0"/>
              <a:t>Commutative)? </a:t>
            </a:r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/>
              <a:t>分配性</a:t>
            </a:r>
            <a:r>
              <a:rPr lang="en-US" altLang="zh-CN" dirty="0"/>
              <a:t>(</a:t>
            </a:r>
            <a:r>
              <a:rPr lang="en-US" dirty="0"/>
              <a:t>Associative)?</a:t>
            </a:r>
          </a:p>
          <a:p>
            <a:pPr lvl="2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/>
              <a:t>溢出和舍入的不确定性</a:t>
            </a:r>
            <a:endParaRPr lang="en-US" dirty="0"/>
          </a:p>
          <a:p>
            <a:pPr lvl="2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/>
              <a:t>单调性</a:t>
            </a:r>
            <a:r>
              <a:rPr lang="en-US" altLang="zh-CN" dirty="0"/>
              <a:t>(</a:t>
            </a:r>
            <a:r>
              <a:rPr lang="en-US" dirty="0"/>
              <a:t>Monotonicity)</a:t>
            </a:r>
            <a:r>
              <a:rPr lang="zh-CN" altLang="en-US" dirty="0"/>
              <a:t> </a:t>
            </a:r>
            <a:r>
              <a:rPr lang="en-US" dirty="0"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err="1">
                <a:sym typeface="Calibri Italic" charset="0"/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 err="1">
                <a:sym typeface="Calibri Italic" charset="0"/>
              </a:rPr>
              <a:t>b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lvl="2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/>
              <a:t>除了无穷和</a:t>
            </a:r>
            <a:r>
              <a:rPr lang="en-US" altLang="zh-CN" dirty="0" err="1"/>
              <a:t>NaN</a:t>
            </a:r>
            <a:endParaRPr lang="en-US" altLang="zh-CN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F604541-0614-E542-B236-B26AE5A92532}"/>
              </a:ext>
            </a:extLst>
          </p:cNvPr>
          <p:cNvSpPr>
            <a:spLocks/>
          </p:cNvSpPr>
          <p:nvPr/>
        </p:nvSpPr>
        <p:spPr bwMode="auto">
          <a:xfrm>
            <a:off x="7041018" y="1700808"/>
            <a:ext cx="384721" cy="446276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有</a:t>
            </a:r>
            <a:endParaRPr lang="en-US" dirty="0">
              <a:solidFill>
                <a:srgbClr val="C00000"/>
              </a:solidFill>
              <a:latin typeface="Calibri Bold Italic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BC1E3D3-7251-8944-8622-8DB796D6C5B2}"/>
              </a:ext>
            </a:extLst>
          </p:cNvPr>
          <p:cNvSpPr>
            <a:spLocks/>
          </p:cNvSpPr>
          <p:nvPr/>
        </p:nvSpPr>
        <p:spPr bwMode="auto">
          <a:xfrm>
            <a:off x="7032646" y="2157224"/>
            <a:ext cx="384721" cy="446276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无</a:t>
            </a:r>
            <a:endParaRPr lang="en-US" dirty="0">
              <a:solidFill>
                <a:srgbClr val="C00000"/>
              </a:solidFill>
              <a:latin typeface="Calibri Bold Italic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B66E6854-571B-CD48-B566-1B3FFD23A9EE}"/>
              </a:ext>
            </a:extLst>
          </p:cNvPr>
          <p:cNvSpPr>
            <a:spLocks/>
          </p:cNvSpPr>
          <p:nvPr/>
        </p:nvSpPr>
        <p:spPr bwMode="auto">
          <a:xfrm>
            <a:off x="6724869" y="3338069"/>
            <a:ext cx="1000274" cy="446276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大多有</a:t>
            </a:r>
            <a:endParaRPr lang="en-US" dirty="0">
              <a:solidFill>
                <a:srgbClr val="C00000"/>
              </a:solidFill>
              <a:latin typeface="Calibri Bold Italic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76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4006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3200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回顾：数学意义的二进制小数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0BD0186E-F54D-714D-B19A-A6EC76AC29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7439" y="2888940"/>
            <a:ext cx="5580620" cy="3096344"/>
          </a:xfrm>
          <a:ln/>
        </p:spPr>
        <p:txBody>
          <a:bodyPr/>
          <a:lstStyle/>
          <a:p>
            <a:pPr marL="0" indent="0">
              <a:buNone/>
              <a:tabLst>
                <a:tab pos="1828800" algn="l"/>
              </a:tabLst>
            </a:pPr>
            <a:r>
              <a:rPr lang="zh-CN" altLang="en-US" b="1" dirty="0">
                <a:solidFill>
                  <a:srgbClr val="6B0874"/>
                </a:solidFill>
              </a:rPr>
              <a:t>二进制精确表示</a:t>
            </a:r>
            <a:endParaRPr lang="en-US" b="1" dirty="0">
              <a:solidFill>
                <a:srgbClr val="6B0874"/>
              </a:solidFill>
            </a:endParaRPr>
          </a:p>
          <a:p>
            <a:pPr marL="266700" lvl="1" indent="0">
              <a:lnSpc>
                <a:spcPct val="150000"/>
              </a:lnSpc>
              <a:buNone/>
              <a:tabLst>
                <a:tab pos="1828800" algn="l"/>
              </a:tabLst>
            </a:pPr>
            <a:r>
              <a:rPr lang="zh-CN" altLang="en-US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只能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精确表示形</a:t>
            </a:r>
            <a:r>
              <a:rPr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 </a:t>
            </a:r>
            <a:r>
              <a:rPr 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x/2</a:t>
            </a:r>
            <a:r>
              <a:rPr lang="en-US" baseline="32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的数值</a:t>
            </a:r>
            <a:endParaRPr lang="en-US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28800" lvl="4" indent="0">
              <a:buNone/>
              <a:tabLst>
                <a:tab pos="1828800" algn="l"/>
              </a:tabLst>
            </a:pPr>
            <a:endParaRPr lang="en-US" sz="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None/>
              <a:tabLst>
                <a:tab pos="1828800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数值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二进制表示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09600" lvl="2" indent="0">
              <a:buNone/>
              <a:tabLst>
                <a:tab pos="1828800" algn="l"/>
              </a:tabLst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0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1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.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1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1</a:t>
            </a:r>
            <a:r>
              <a:rPr lang="en-US" baseline="-60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2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/>
              <a:sym typeface="Monaco" charset="0"/>
            </a:endParaRPr>
          </a:p>
          <a:p>
            <a:pPr marL="609600" lvl="2" indent="0">
              <a:buNone/>
              <a:tabLst>
                <a:tab pos="1828800" algn="l"/>
              </a:tabLst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010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.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111</a:t>
            </a:r>
            <a:r>
              <a:rPr lang="en-US" b="1" baseline="-60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2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/>
              <a:sym typeface="Monaco" charset="0"/>
            </a:endParaRPr>
          </a:p>
          <a:p>
            <a:pPr marL="609600" lvl="2" indent="0">
              <a:buNone/>
              <a:tabLst>
                <a:tab pos="1828800" algn="l"/>
              </a:tabLst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0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01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.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0111</a:t>
            </a:r>
            <a:r>
              <a:rPr lang="en-US" b="1" baseline="-60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2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:a16="http://schemas.microsoft.com/office/drawing/2014/main" id="{CA4D458A-90F1-D14F-99AA-B53430AC3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4043" y="2888940"/>
            <a:ext cx="558062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828800" algn="l"/>
              </a:tabLst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二进制近似表示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2667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>
                <a:tab pos="1828800" algn="l"/>
              </a:tabLst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其他有理数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的二进制表示存在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重复段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828800" algn="l"/>
              </a:tabLst>
              <a:defRPr/>
            </a:pPr>
            <a:endParaRPr kumimoji="1" lang="en-US" sz="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>
                <a:tab pos="1828800" algn="l"/>
              </a:tabLst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数值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	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二进制表示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6096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>
                <a:tab pos="1828800" algn="l"/>
              </a:tabLst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1/3	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0.0101010101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[01]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…</a:t>
            </a:r>
            <a:r>
              <a:rPr kumimoji="1" lang="en-US" sz="1800" b="1" i="0" u="none" strike="noStrike" kern="0" cap="none" spc="0" normalizeH="0" baseline="-6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2</a:t>
            </a:r>
            <a:endParaRPr kumimoji="1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ourier New"/>
              <a:sym typeface="Monaco" charset="0"/>
            </a:endParaRPr>
          </a:p>
          <a:p>
            <a:pPr marL="6096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>
                <a:tab pos="1828800" algn="l"/>
              </a:tabLst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1/5	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0.001100110011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[0011]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…</a:t>
            </a:r>
            <a:r>
              <a:rPr kumimoji="1" lang="en-US" sz="1800" b="1" i="0" u="none" strike="noStrike" kern="0" cap="none" spc="0" normalizeH="0" baseline="-6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2</a:t>
            </a:r>
            <a:endParaRPr kumimoji="1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ourier New"/>
              <a:sym typeface="Monaco" charset="0"/>
            </a:endParaRPr>
          </a:p>
          <a:p>
            <a:pPr marL="6096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>
                <a:tab pos="1828800" algn="l"/>
              </a:tabLst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1/10	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0.0001100110011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[0011]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…</a:t>
            </a:r>
            <a:r>
              <a:rPr kumimoji="1" lang="en-US" sz="1800" b="1" i="0" u="none" strike="noStrike" kern="0" cap="none" spc="0" normalizeH="0" baseline="-6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2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09C32D3-4BEB-894B-9505-DAC6C68C0326}"/>
              </a:ext>
            </a:extLst>
          </p:cNvPr>
          <p:cNvSpPr txBox="1"/>
          <p:nvPr/>
        </p:nvSpPr>
        <p:spPr>
          <a:xfrm>
            <a:off x="3477800" y="1448780"/>
            <a:ext cx="5192486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进制只能精确表示：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整数</a:t>
            </a:r>
            <a:r>
              <a:rPr kumimoji="0" lang="en-US" altLang="zh-CN" sz="2800" b="1" i="0" u="none" strike="noStrike" kern="1200" cap="none" spc="10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2800" b="1" i="0" u="none" strike="noStrike" kern="1200" cap="none" spc="10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b="1" i="0" u="none" strike="noStrike" kern="1200" cap="none" spc="10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</a:t>
            </a:r>
            <a:r>
              <a:rPr kumimoji="0" lang="en-US" altLang="zh-CN" sz="2800" b="1" i="0" u="none" strike="noStrike" kern="1200" cap="none" spc="100" normalizeH="0" baseline="30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2FFD3ED-DF7C-4149-B27B-24CB7824D498}"/>
                  </a:ext>
                </a:extLst>
              </p14:cNvPr>
              <p14:cNvContentPartPr/>
              <p14:nvPr/>
            </p14:nvContentPartPr>
            <p14:xfrm>
              <a:off x="1642680" y="4465080"/>
              <a:ext cx="386280" cy="8542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2FFD3ED-DF7C-4149-B27B-24CB7824D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3320" y="4455720"/>
                <a:ext cx="405000" cy="87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5203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72752" y="339379"/>
            <a:ext cx="33843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3757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浮点数学性质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F604541-0614-E542-B236-B26AE5A92532}"/>
              </a:ext>
            </a:extLst>
          </p:cNvPr>
          <p:cNvSpPr>
            <a:spLocks/>
          </p:cNvSpPr>
          <p:nvPr/>
        </p:nvSpPr>
        <p:spPr bwMode="auto">
          <a:xfrm>
            <a:off x="7041018" y="1700808"/>
            <a:ext cx="384721" cy="446276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有</a:t>
            </a:r>
            <a:endParaRPr lang="en-US" dirty="0">
              <a:solidFill>
                <a:srgbClr val="C00000"/>
              </a:solidFill>
              <a:latin typeface="Calibri Bold Italic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BC1E3D3-7251-8944-8622-8DB796D6C5B2}"/>
              </a:ext>
            </a:extLst>
          </p:cNvPr>
          <p:cNvSpPr>
            <a:spLocks/>
          </p:cNvSpPr>
          <p:nvPr/>
        </p:nvSpPr>
        <p:spPr bwMode="auto">
          <a:xfrm>
            <a:off x="7032646" y="2157224"/>
            <a:ext cx="384721" cy="446276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无</a:t>
            </a:r>
            <a:endParaRPr lang="en-US" dirty="0">
              <a:solidFill>
                <a:srgbClr val="C00000"/>
              </a:solidFill>
              <a:latin typeface="Calibri Bold Italic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B66E6854-571B-CD48-B566-1B3FFD23A9EE}"/>
              </a:ext>
            </a:extLst>
          </p:cNvPr>
          <p:cNvSpPr>
            <a:spLocks/>
          </p:cNvSpPr>
          <p:nvPr/>
        </p:nvSpPr>
        <p:spPr bwMode="auto">
          <a:xfrm>
            <a:off x="6733241" y="4833156"/>
            <a:ext cx="1000274" cy="446276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大多有</a:t>
            </a:r>
            <a:endParaRPr lang="en-US" dirty="0">
              <a:solidFill>
                <a:srgbClr val="C00000"/>
              </a:solidFill>
              <a:latin typeface="Calibri Bold Italic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A113D0-12F5-8649-9475-7E3A5892F4CE}"/>
              </a:ext>
            </a:extLst>
          </p:cNvPr>
          <p:cNvSpPr txBox="1"/>
          <p:nvPr/>
        </p:nvSpPr>
        <p:spPr>
          <a:xfrm>
            <a:off x="680697" y="1212963"/>
            <a:ext cx="8259619" cy="419191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乘法运算下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:</a:t>
            </a:r>
          </a:p>
          <a:p>
            <a:pPr marL="6096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乘法的交换性？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</a:endParaRPr>
          </a:p>
          <a:p>
            <a:pPr marL="6096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乘法的结合性？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</a:endParaRPr>
          </a:p>
          <a:p>
            <a:pPr marL="8953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可能溢出、舍入不精确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</a:endParaRPr>
          </a:p>
          <a:p>
            <a:pPr marL="8953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例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: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</a:rPr>
              <a:t>(1e20*1e20)*1e-20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=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inf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,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1e20*(1e20*1e-20)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=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1e20</a:t>
            </a:r>
          </a:p>
          <a:p>
            <a:pPr marL="6096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乘法对加法的分配性？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</a:endParaRPr>
          </a:p>
          <a:p>
            <a:pPr marL="8953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可能溢出、舍入不精确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</a:endParaRPr>
          </a:p>
          <a:p>
            <a:pPr marL="8953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1e20*(1e20-1e20)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=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0.0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, 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1e20*1e20 – 1e20*1e20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=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NaN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318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单调性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6096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 ≥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  &amp;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 ≥ 0  ⇒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 *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 ≥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 *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?</a:t>
            </a:r>
          </a:p>
          <a:p>
            <a:pPr marL="8953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除了无穷和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t>NaN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9B0FA0-7A64-EB40-A402-2543EB12BA46}"/>
              </a:ext>
            </a:extLst>
          </p:cNvPr>
          <p:cNvSpPr>
            <a:spLocks/>
          </p:cNvSpPr>
          <p:nvPr/>
        </p:nvSpPr>
        <p:spPr bwMode="auto">
          <a:xfrm>
            <a:off x="7008881" y="3272052"/>
            <a:ext cx="384721" cy="446276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无</a:t>
            </a:r>
            <a:endParaRPr lang="en-US" dirty="0">
              <a:solidFill>
                <a:srgbClr val="C00000"/>
              </a:solidFill>
              <a:latin typeface="Calibri Bold Italic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05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举个例子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979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72752" y="339379"/>
            <a:ext cx="33843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3757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生成浮点数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graphicFrame>
        <p:nvGraphicFramePr>
          <p:cNvPr id="10" name="Group 5">
            <a:extLst>
              <a:ext uri="{FF2B5EF4-FFF2-40B4-BE49-F238E27FC236}">
                <a16:creationId xmlns:a16="http://schemas.microsoft.com/office/drawing/2014/main" id="{F7E02304-B974-2F46-9AB4-B629E8420EA0}"/>
              </a:ext>
            </a:extLst>
          </p:cNvPr>
          <p:cNvGraphicFramePr>
            <a:graphicFrameLocks noGrp="1"/>
          </p:cNvGraphicFramePr>
          <p:nvPr/>
        </p:nvGraphicFramePr>
        <p:xfrm>
          <a:off x="1199456" y="1510574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B4C3652-ED72-494C-AD8C-C0BC819980BC}"/>
              </a:ext>
            </a:extLst>
          </p:cNvPr>
          <p:cNvSpPr txBox="1"/>
          <p:nvPr/>
        </p:nvSpPr>
        <p:spPr>
          <a:xfrm>
            <a:off x="371364" y="1578519"/>
            <a:ext cx="91563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条件：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C1B9C5-4709-764D-BF61-006CB621C99F}"/>
              </a:ext>
            </a:extLst>
          </p:cNvPr>
          <p:cNvSpPr txBox="1"/>
          <p:nvPr/>
        </p:nvSpPr>
        <p:spPr>
          <a:xfrm>
            <a:off x="6996100" y="692696"/>
            <a:ext cx="4536504" cy="201285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828800" algn="l"/>
              </a:tabLst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步骤：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tabLst>
                <a:tab pos="182880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生成二进制序列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tabLst>
                <a:tab pos="182880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lang="zh-CN" altLang="en-US" sz="2000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规范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化为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开头的数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tabLst>
                <a:tab pos="182880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③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小数部分舍入成符合的形式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tabLst>
                <a:tab pos="1828800" algn="l"/>
              </a:tabLst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④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后规范化，处理舍入的效果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5B7BB14E-7418-234F-93E0-609C272E528C}"/>
              </a:ext>
            </a:extLst>
          </p:cNvPr>
          <p:cNvGraphicFramePr>
            <a:graphicFrameLocks noGrp="1"/>
          </p:cNvGraphicFramePr>
          <p:nvPr/>
        </p:nvGraphicFramePr>
        <p:xfrm>
          <a:off x="318203" y="3186992"/>
          <a:ext cx="11142393" cy="2961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1600">
                  <a:extLst>
                    <a:ext uri="{9D8B030D-6E8A-4147-A177-3AD203B41FA5}">
                      <a16:colId xmlns:a16="http://schemas.microsoft.com/office/drawing/2014/main" val="592291034"/>
                    </a:ext>
                  </a:extLst>
                </a:gridCol>
                <a:gridCol w="1440955">
                  <a:extLst>
                    <a:ext uri="{9D8B030D-6E8A-4147-A177-3AD203B41FA5}">
                      <a16:colId xmlns:a16="http://schemas.microsoft.com/office/drawing/2014/main" val="2739478127"/>
                    </a:ext>
                  </a:extLst>
                </a:gridCol>
                <a:gridCol w="1240966">
                  <a:extLst>
                    <a:ext uri="{9D8B030D-6E8A-4147-A177-3AD203B41FA5}">
                      <a16:colId xmlns:a16="http://schemas.microsoft.com/office/drawing/2014/main" val="40465826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4687018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9482134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29937244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02725417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25562131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92894213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5903773"/>
                    </a:ext>
                  </a:extLst>
                </a:gridCol>
              </a:tblGrid>
              <a:tr h="13150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二进制序列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舍入后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修正后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修正后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exp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frac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3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1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33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48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35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5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2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63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98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chemeClr val="accent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61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936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72752" y="339379"/>
            <a:ext cx="356439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8380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-&gt;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-&gt;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整型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C1B9C5-4709-764D-BF61-006CB621C99F}"/>
              </a:ext>
            </a:extLst>
          </p:cNvPr>
          <p:cNvSpPr txBox="1"/>
          <p:nvPr/>
        </p:nvSpPr>
        <p:spPr>
          <a:xfrm>
            <a:off x="623392" y="1088740"/>
            <a:ext cx="6552728" cy="4979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828800" algn="l"/>
              </a:tabLst>
              <a:defRPr/>
            </a:pP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提问：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符号整型转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精度会发生什么？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F6C153-4D30-7143-9CC4-8E084A2941D7}"/>
              </a:ext>
            </a:extLst>
          </p:cNvPr>
          <p:cNvSpPr txBox="1"/>
          <p:nvPr/>
        </p:nvSpPr>
        <p:spPr>
          <a:xfrm>
            <a:off x="623392" y="2456892"/>
            <a:ext cx="6552728" cy="4979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828800" algn="l"/>
              </a:tabLst>
              <a:defRPr/>
            </a:pP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提问：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符号整型转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精度会发生什么？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C70A29-C374-214C-9084-AD53D3E792DF}"/>
              </a:ext>
            </a:extLst>
          </p:cNvPr>
          <p:cNvSpPr txBox="1"/>
          <p:nvPr/>
        </p:nvSpPr>
        <p:spPr>
          <a:xfrm>
            <a:off x="630355" y="3818317"/>
            <a:ext cx="6552728" cy="4979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828800" algn="l"/>
              </a:tabLst>
              <a:defRPr/>
            </a:pP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提问：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符号整型转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双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精度会发生什么？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E3E28E-BD99-F646-B901-A9B89EE2318F}"/>
              </a:ext>
            </a:extLst>
          </p:cNvPr>
          <p:cNvSpPr txBox="1"/>
          <p:nvPr/>
        </p:nvSpPr>
        <p:spPr>
          <a:xfrm>
            <a:off x="630355" y="5085184"/>
            <a:ext cx="6552728" cy="4979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828800" algn="l"/>
              </a:tabLst>
              <a:defRPr/>
            </a:pP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提问：</a:t>
            </a:r>
            <a:r>
              <a:rPr lang="en-US" altLang="zh-CN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符号整型转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双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精度会发生什么？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B1DE2B-D324-B8B8-BDAF-050862169CE4}"/>
              </a:ext>
            </a:extLst>
          </p:cNvPr>
          <p:cNvSpPr txBox="1"/>
          <p:nvPr/>
        </p:nvSpPr>
        <p:spPr>
          <a:xfrm>
            <a:off x="8256240" y="1030081"/>
            <a:ext cx="2952328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P81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练习题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2.47</a:t>
            </a:r>
          </a:p>
          <a:p>
            <a:pPr algn="l"/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P82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练习题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2.48</a:t>
            </a:r>
          </a:p>
          <a:p>
            <a:pPr algn="l"/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P83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练习题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2.49</a:t>
            </a:r>
          </a:p>
        </p:txBody>
      </p:sp>
    </p:spTree>
    <p:extLst>
      <p:ext uri="{BB962C8B-B14F-4D97-AF65-F5344CB8AC3E}">
        <p14:creationId xmlns:p14="http://schemas.microsoft.com/office/powerpoint/2010/main" val="3548398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72752" y="339379"/>
            <a:ext cx="356439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8380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典型题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B1DE2B-D324-B8B8-BDAF-050862169CE4}"/>
              </a:ext>
            </a:extLst>
          </p:cNvPr>
          <p:cNvSpPr txBox="1"/>
          <p:nvPr/>
        </p:nvSpPr>
        <p:spPr>
          <a:xfrm>
            <a:off x="3179676" y="395609"/>
            <a:ext cx="500455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P84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练习题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2.50~2.52</a:t>
            </a:r>
          </a:p>
        </p:txBody>
      </p:sp>
    </p:spTree>
    <p:extLst>
      <p:ext uri="{BB962C8B-B14F-4D97-AF65-F5344CB8AC3E}">
        <p14:creationId xmlns:p14="http://schemas.microsoft.com/office/powerpoint/2010/main" val="461834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C/C++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的浮点坑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084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36748" y="346102"/>
            <a:ext cx="244827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56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类型转换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D8D4DAE-AC86-D843-B8C4-4F79BE4ADE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0984" y="1199517"/>
            <a:ext cx="10945283" cy="5109208"/>
          </a:xfrm>
          <a:ln/>
        </p:spPr>
        <p:txBody>
          <a:bodyPr/>
          <a:lstStyle/>
          <a:p>
            <a:pPr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6B0874"/>
                </a:solidFill>
              </a:rPr>
              <a:t>两种精度</a:t>
            </a:r>
            <a:endParaRPr lang="en-US" b="1" dirty="0">
              <a:solidFill>
                <a:srgbClr val="6B0874"/>
              </a:solidFill>
            </a:endParaRPr>
          </a:p>
          <a:p>
            <a:pPr marL="6604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float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单精度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04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double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双精度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1600"/>
              </a:spcBef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6B0874"/>
                </a:solidFill>
              </a:rPr>
              <a:t>类型转换</a:t>
            </a:r>
            <a:endParaRPr lang="en-US" b="1" dirty="0">
              <a:solidFill>
                <a:srgbClr val="6B0874"/>
              </a:solidFill>
            </a:endParaRPr>
          </a:p>
          <a:p>
            <a:pPr marL="6604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int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float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double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间转换，将改变位模式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04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double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float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→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int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5350" lvl="2" indent="-28575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截掉小数部分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5350" lvl="2" indent="-28575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类似</a:t>
            </a:r>
            <a:r>
              <a:rPr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</a:t>
            </a:r>
            <a:r>
              <a:rPr lang="en-US" altLang="zh-CN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舍入</a:t>
            </a:r>
            <a:endParaRPr lang="en-US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5350" lvl="2" indent="-28575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当数值超范围或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时无定义：通常设置为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TMin</a:t>
            </a:r>
            <a:endParaRPr lang="en-US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04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int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→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double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5350" lvl="2" indent="-28575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精确转换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只要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int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的位宽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≤ 53 bit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，即可精确转换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04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int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→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float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5350" lvl="2" indent="-28575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将根据舍入模式进行舍入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438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36748" y="346102"/>
            <a:ext cx="18002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8276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D8D4DAE-AC86-D843-B8C4-4F79BE4ADE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3358" y="1544356"/>
            <a:ext cx="10945283" cy="510778"/>
          </a:xfrm>
          <a:ln/>
        </p:spPr>
        <p:txBody>
          <a:bodyPr/>
          <a:lstStyle/>
          <a:p>
            <a:pPr marL="0" indent="0">
              <a:buClr>
                <a:srgbClr val="6B0874"/>
              </a:buClr>
              <a:buNone/>
            </a:pPr>
            <a:r>
              <a:rPr lang="zh-CN" altLang="en-US" b="1" dirty="0">
                <a:solidFill>
                  <a:srgbClr val="6B0874"/>
                </a:solidFill>
              </a:rPr>
              <a:t>下列表达式何时成立，何时不成立，或所有条件都成立？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747BE9-C863-854A-9D18-FAEB8E3DF5C0}"/>
              </a:ext>
            </a:extLst>
          </p:cNvPr>
          <p:cNvSpPr txBox="1"/>
          <p:nvPr/>
        </p:nvSpPr>
        <p:spPr>
          <a:xfrm>
            <a:off x="1955540" y="162680"/>
            <a:ext cx="2745769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9F5CF5-8C89-CD43-B66D-3F78832C48ED}"/>
              </a:ext>
            </a:extLst>
          </p:cNvPr>
          <p:cNvSpPr txBox="1"/>
          <p:nvPr/>
        </p:nvSpPr>
        <p:spPr>
          <a:xfrm>
            <a:off x="762960" y="2198217"/>
            <a:ext cx="6451600" cy="44504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x == 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x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x == 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x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 == 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f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d == 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 == -(-f);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3.0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d &lt;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</a:t>
            </a:r>
            <a:r>
              <a:rPr lang="zh-CN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⇒  ((d*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d &gt; f     ⇒  -f &gt; -d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d * d &gt;=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(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d+f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)-d == f</a:t>
            </a:r>
          </a:p>
        </p:txBody>
      </p:sp>
    </p:spTree>
    <p:extLst>
      <p:ext uri="{BB962C8B-B14F-4D97-AF65-F5344CB8AC3E}">
        <p14:creationId xmlns:p14="http://schemas.microsoft.com/office/powerpoint/2010/main" val="652246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36748" y="346102"/>
            <a:ext cx="212423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陷阱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5428D5-8649-064F-9F2C-ED95C1ABF2F9}"/>
              </a:ext>
            </a:extLst>
          </p:cNvPr>
          <p:cNvSpPr txBox="1"/>
          <p:nvPr/>
        </p:nvSpPr>
        <p:spPr>
          <a:xfrm>
            <a:off x="587388" y="1172593"/>
            <a:ext cx="411676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用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double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比用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float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精度更高？？？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0DCEE1-78AC-D246-B5ED-8F3A0684211E}"/>
              </a:ext>
            </a:extLst>
          </p:cNvPr>
          <p:cNvSpPr txBox="1"/>
          <p:nvPr/>
        </p:nvSpPr>
        <p:spPr>
          <a:xfrm>
            <a:off x="1426162" y="2276872"/>
            <a:ext cx="4116768" cy="268996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 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(Sum &lt;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Sum = Sum +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</a:t>
            </a:r>
            <a:r>
              <a:rPr lang="en-US" altLang="zh-CN" sz="20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lf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Sum);</a:t>
            </a:r>
          </a:p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输出</a:t>
            </a:r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1.1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CFA719-B725-5144-A69F-782EC8760D03}"/>
              </a:ext>
            </a:extLst>
          </p:cNvPr>
          <p:cNvSpPr txBox="1"/>
          <p:nvPr/>
        </p:nvSpPr>
        <p:spPr>
          <a:xfrm>
            <a:off x="6096000" y="2276872"/>
            <a:ext cx="4356484" cy="26161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 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(Sum &lt;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1.0f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Sum = Sum +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0.1f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"%f\n"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Sum);</a:t>
            </a:r>
          </a:p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输出</a:t>
            </a:r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969662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36748" y="346102"/>
            <a:ext cx="212423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陷阱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67170B-B502-A449-BE3A-500B3F318DE8}"/>
              </a:ext>
            </a:extLst>
          </p:cNvPr>
          <p:cNvSpPr txBox="1"/>
          <p:nvPr/>
        </p:nvSpPr>
        <p:spPr>
          <a:xfrm>
            <a:off x="1559496" y="2318973"/>
            <a:ext cx="3492388" cy="298543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fValue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fValue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zh-CN" altLang="en-US" sz="20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"=="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"!="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输出</a:t>
            </a:r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US" altLang="zh-CN" sz="2000" dirty="0">
                <a:solidFill>
                  <a:srgbClr val="007400"/>
                </a:solidFill>
                <a:latin typeface="Menlo" panose="020B0609030804020204" pitchFamily="49" charset="0"/>
              </a:rPr>
              <a:t>=</a:t>
            </a:r>
            <a:endParaRPr lang="en-US" altLang="zh-CN" sz="20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5428D5-8649-064F-9F2C-ED95C1ABF2F9}"/>
              </a:ext>
            </a:extLst>
          </p:cNvPr>
          <p:cNvSpPr txBox="1"/>
          <p:nvPr/>
        </p:nvSpPr>
        <p:spPr>
          <a:xfrm>
            <a:off x="587388" y="1172593"/>
            <a:ext cx="457048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浮点数不能直接用关系运算符比较？？？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8883EC-499F-3B41-AC4D-1FA82AF724C8}"/>
              </a:ext>
            </a:extLst>
          </p:cNvPr>
          <p:cNvSpPr txBox="1"/>
          <p:nvPr/>
        </p:nvSpPr>
        <p:spPr>
          <a:xfrm>
            <a:off x="5987990" y="2318972"/>
            <a:ext cx="3492388" cy="298543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fValue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0.01f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fValue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0.01f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zh-CN" altLang="en-US" sz="20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"=="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"!="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输出</a:t>
            </a:r>
            <a:r>
              <a:rPr lang="en-US" altLang="zh-CN" sz="2000" dirty="0">
                <a:solidFill>
                  <a:srgbClr val="007400"/>
                </a:solidFill>
                <a:latin typeface="Menlo" panose="020B0609030804020204" pitchFamily="49" charset="0"/>
              </a:rPr>
              <a:t>==</a:t>
            </a:r>
            <a:endParaRPr lang="en-US" altLang="zh-CN" sz="20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3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68863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6080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二进制小数：长度和精度的矛盾</a:t>
            </a:r>
          </a:p>
        </p:txBody>
      </p:sp>
      <p:grpSp>
        <p:nvGrpSpPr>
          <p:cNvPr id="51" name="Group 5">
            <a:extLst>
              <a:ext uri="{FF2B5EF4-FFF2-40B4-BE49-F238E27FC236}">
                <a16:creationId xmlns:a16="http://schemas.microsoft.com/office/drawing/2014/main" id="{1294BFD0-3AE4-B049-9DEF-B1B70EDA45B1}"/>
              </a:ext>
            </a:extLst>
          </p:cNvPr>
          <p:cNvGrpSpPr>
            <a:grpSpLocks/>
          </p:cNvGrpSpPr>
          <p:nvPr/>
        </p:nvGrpSpPr>
        <p:grpSpPr bwMode="auto">
          <a:xfrm>
            <a:off x="2963652" y="692696"/>
            <a:ext cx="6048672" cy="4616694"/>
            <a:chOff x="970" y="480"/>
            <a:chExt cx="3168" cy="2418"/>
          </a:xfrm>
        </p:grpSpPr>
        <p:grpSp>
          <p:nvGrpSpPr>
            <p:cNvPr id="52" name="Group 6">
              <a:extLst>
                <a:ext uri="{FF2B5EF4-FFF2-40B4-BE49-F238E27FC236}">
                  <a16:creationId xmlns:a16="http://schemas.microsoft.com/office/drawing/2014/main" id="{2DFCD27E-3712-1947-B6BE-AA809F3EB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0" y="1616"/>
              <a:ext cx="3168" cy="336"/>
              <a:chOff x="970" y="1616"/>
              <a:chExt cx="3168" cy="336"/>
            </a:xfrm>
          </p:grpSpPr>
          <p:sp>
            <p:nvSpPr>
              <p:cNvPr id="74" name="Rectangle 7">
                <a:extLst>
                  <a:ext uri="{FF2B5EF4-FFF2-40B4-BE49-F238E27FC236}">
                    <a16:creationId xmlns:a16="http://schemas.microsoft.com/office/drawing/2014/main" id="{46C50645-3BB0-4841-B569-3559DA1B6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b</a:t>
                </a:r>
                <a:r>
                  <a:rPr kumimoji="1" lang="en-US" altLang="zh-CN" sz="2000" b="0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m</a:t>
                </a:r>
                <a:endPara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75" name="Rectangle 8">
                <a:extLst>
                  <a:ext uri="{FF2B5EF4-FFF2-40B4-BE49-F238E27FC236}">
                    <a16:creationId xmlns:a16="http://schemas.microsoft.com/office/drawing/2014/main" id="{D56A0161-AD1E-BC47-B2DB-E36E229A1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b</a:t>
                </a:r>
                <a:r>
                  <a:rPr kumimoji="1" lang="en-US" altLang="zh-CN" sz="2000" b="0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m</a:t>
                </a:r>
                <a:r>
                  <a:rPr kumimoji="1" lang="en-US" altLang="zh-CN" sz="2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–1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76" name="Rectangle 9">
                <a:extLst>
                  <a:ext uri="{FF2B5EF4-FFF2-40B4-BE49-F238E27FC236}">
                    <a16:creationId xmlns:a16="http://schemas.microsoft.com/office/drawing/2014/main" id="{9F104BAF-108C-F740-A894-AF26BF7B8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b</a:t>
                </a:r>
                <a:r>
                  <a:rPr kumimoji="1" lang="en-US" altLang="zh-CN" sz="2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2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Rectangle 10">
                <a:extLst>
                  <a:ext uri="{FF2B5EF4-FFF2-40B4-BE49-F238E27FC236}">
                    <a16:creationId xmlns:a16="http://schemas.microsoft.com/office/drawing/2014/main" id="{41DAC5B8-8D0B-5F47-9CF4-F491BCB0E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b</a:t>
                </a:r>
                <a:r>
                  <a:rPr kumimoji="1" lang="en-US" altLang="zh-CN" sz="2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Rectangle 11">
                <a:extLst>
                  <a:ext uri="{FF2B5EF4-FFF2-40B4-BE49-F238E27FC236}">
                    <a16:creationId xmlns:a16="http://schemas.microsoft.com/office/drawing/2014/main" id="{980146F5-1A14-A246-8182-029E8DAD9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b</a:t>
                </a:r>
                <a:r>
                  <a:rPr kumimoji="1" lang="en-US" altLang="zh-CN" sz="2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0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79" name="Rectangle 12">
                <a:extLst>
                  <a:ext uri="{FF2B5EF4-FFF2-40B4-BE49-F238E27FC236}">
                    <a16:creationId xmlns:a16="http://schemas.microsoft.com/office/drawing/2014/main" id="{39E83E72-FB2C-7E46-86AD-1E3C681E2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b</a:t>
                </a:r>
                <a:r>
                  <a:rPr kumimoji="1" lang="en-US" altLang="zh-CN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–1</a:t>
                </a:r>
                <a:endParaRPr kumimoji="1" lang="en-US" altLang="zh-CN" sz="20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80" name="Rectangle 13">
                <a:extLst>
                  <a:ext uri="{FF2B5EF4-FFF2-40B4-BE49-F238E27FC236}">
                    <a16:creationId xmlns:a16="http://schemas.microsoft.com/office/drawing/2014/main" id="{E289E833-F208-984E-AC04-E38B444DB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b</a:t>
                </a:r>
                <a:r>
                  <a:rPr kumimoji="1" lang="en-US" altLang="zh-CN" sz="2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–2</a:t>
                </a:r>
              </a:p>
            </p:txBody>
          </p:sp>
          <p:sp>
            <p:nvSpPr>
              <p:cNvPr id="81" name="Rectangle 14">
                <a:extLst>
                  <a:ext uri="{FF2B5EF4-FFF2-40B4-BE49-F238E27FC236}">
                    <a16:creationId xmlns:a16="http://schemas.microsoft.com/office/drawing/2014/main" id="{9388A215-68D4-5046-AF1E-65F39B2DA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b</a:t>
                </a:r>
                <a:r>
                  <a:rPr kumimoji="1" lang="en-US" altLang="zh-CN" sz="2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–3</a:t>
                </a:r>
              </a:p>
            </p:txBody>
          </p:sp>
          <p:sp>
            <p:nvSpPr>
              <p:cNvPr id="82" name="Rectangle 15">
                <a:extLst>
                  <a:ext uri="{FF2B5EF4-FFF2-40B4-BE49-F238E27FC236}">
                    <a16:creationId xmlns:a16="http://schemas.microsoft.com/office/drawing/2014/main" id="{0D0FF429-248D-DD49-8EA8-2B71EF596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b</a:t>
                </a:r>
                <a:r>
                  <a:rPr kumimoji="1" lang="en-US" altLang="zh-CN" sz="2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–</a:t>
                </a:r>
                <a:r>
                  <a:rPr kumimoji="1" lang="en-US" altLang="zh-CN" sz="2000" b="0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n</a:t>
                </a:r>
                <a:endParaRPr kumimoji="1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Rectangle 16">
                <a:extLst>
                  <a:ext uri="{FF2B5EF4-FFF2-40B4-BE49-F238E27FC236}">
                    <a16:creationId xmlns:a16="http://schemas.microsoft.com/office/drawing/2014/main" id="{4457C35E-3A19-BF4B-96CE-2771353AF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• • •</a:t>
                </a:r>
              </a:p>
            </p:txBody>
          </p:sp>
          <p:sp>
            <p:nvSpPr>
              <p:cNvPr id="84" name="Rectangle 17">
                <a:extLst>
                  <a:ext uri="{FF2B5EF4-FFF2-40B4-BE49-F238E27FC236}">
                    <a16:creationId xmlns:a16="http://schemas.microsoft.com/office/drawing/2014/main" id="{7E1E505E-C6FE-C34B-94B1-91E4A465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• • •</a:t>
                </a:r>
              </a:p>
            </p:txBody>
          </p:sp>
          <p:sp>
            <p:nvSpPr>
              <p:cNvPr id="85" name="Rectangle 18">
                <a:extLst>
                  <a:ext uri="{FF2B5EF4-FFF2-40B4-BE49-F238E27FC236}">
                    <a16:creationId xmlns:a16="http://schemas.microsoft.com/office/drawing/2014/main" id="{A018630B-FF11-C144-9E0E-E73D57796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0" y="1616"/>
                <a:ext cx="48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.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3" name="Text Box 19">
              <a:extLst>
                <a:ext uri="{FF2B5EF4-FFF2-40B4-BE49-F238E27FC236}">
                  <a16:creationId xmlns:a16="http://schemas.microsoft.com/office/drawing/2014/main" id="{33984F86-DEB3-D041-8B01-EF662BCDE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440"/>
              <a:ext cx="1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1</a:t>
              </a:r>
            </a:p>
          </p:txBody>
        </p:sp>
        <p:sp>
          <p:nvSpPr>
            <p:cNvPr id="54" name="Text Box 20">
              <a:extLst>
                <a:ext uri="{FF2B5EF4-FFF2-40B4-BE49-F238E27FC236}">
                  <a16:creationId xmlns:a16="http://schemas.microsoft.com/office/drawing/2014/main" id="{8B51B7B5-B410-1B46-9EE3-23960A352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248"/>
              <a:ext cx="1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2</a:t>
              </a:r>
            </a:p>
          </p:txBody>
        </p:sp>
        <p:sp>
          <p:nvSpPr>
            <p:cNvPr id="55" name="Text Box 21">
              <a:extLst>
                <a:ext uri="{FF2B5EF4-FFF2-40B4-BE49-F238E27FC236}">
                  <a16:creationId xmlns:a16="http://schemas.microsoft.com/office/drawing/2014/main" id="{22BE5D9C-EB98-F744-A54D-C6A7A9084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056"/>
              <a:ext cx="1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4</a:t>
              </a:r>
            </a:p>
          </p:txBody>
        </p:sp>
        <p:sp>
          <p:nvSpPr>
            <p:cNvPr id="56" name="Text Box 22">
              <a:extLst>
                <a:ext uri="{FF2B5EF4-FFF2-40B4-BE49-F238E27FC236}">
                  <a16:creationId xmlns:a16="http://schemas.microsoft.com/office/drawing/2014/main" id="{B869B390-B66D-3247-836C-6534EA744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688"/>
              <a:ext cx="36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2</a:t>
              </a:r>
              <a:r>
                <a:rPr kumimoji="1" lang="en-US" altLang="zh-CN" sz="2000" b="0" i="1" u="none" strike="noStrike" kern="1200" cap="none" spc="0" normalizeH="0" baseline="30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m</a:t>
              </a:r>
              <a:r>
                <a:rPr kumimoji="1" lang="en-US" altLang="zh-CN" sz="2000" b="0" i="0" u="none" strike="noStrike" kern="1200" cap="none" spc="0" normalizeH="0" baseline="30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–1</a:t>
              </a:r>
              <a:endParaRPr kumimoji="1" lang="en-US" altLang="zh-CN" sz="20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57" name="Text Box 23">
              <a:extLst>
                <a:ext uri="{FF2B5EF4-FFF2-40B4-BE49-F238E27FC236}">
                  <a16:creationId xmlns:a16="http://schemas.microsoft.com/office/drawing/2014/main" id="{0A2A1CD1-14E3-044E-88CA-9BBCCB94A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480"/>
              <a:ext cx="26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2</a:t>
              </a:r>
              <a:r>
                <a:rPr kumimoji="1" lang="en-US" altLang="zh-CN" sz="2000" b="0" i="1" u="none" strike="noStrike" kern="1200" cap="none" spc="0" normalizeH="0" baseline="30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m</a:t>
              </a:r>
              <a:endParaRPr kumimoji="1" lang="en-US" altLang="zh-CN" sz="20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grpSp>
          <p:nvGrpSpPr>
            <p:cNvPr id="58" name="Group 24">
              <a:extLst>
                <a:ext uri="{FF2B5EF4-FFF2-40B4-BE49-F238E27FC236}">
                  <a16:creationId xmlns:a16="http://schemas.microsoft.com/office/drawing/2014/main" id="{41999FCA-9EFE-674B-907A-BC396F2BC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624"/>
              <a:ext cx="1594" cy="1056"/>
              <a:chOff x="1056" y="624"/>
              <a:chExt cx="1594" cy="1056"/>
            </a:xfrm>
          </p:grpSpPr>
          <p:sp>
            <p:nvSpPr>
              <p:cNvPr id="68" name="Freeform 25">
                <a:extLst>
                  <a:ext uri="{FF2B5EF4-FFF2-40B4-BE49-F238E27FC236}">
                    <a16:creationId xmlns:a16="http://schemas.microsoft.com/office/drawing/2014/main" id="{3CC7FFF4-D193-C043-88CD-E12CBCF7A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1568"/>
                <a:ext cx="154" cy="112"/>
              </a:xfrm>
              <a:custGeom>
                <a:avLst/>
                <a:gdLst>
                  <a:gd name="T0" fmla="*/ 215 w 144"/>
                  <a:gd name="T1" fmla="*/ 0 h 96"/>
                  <a:gd name="T2" fmla="*/ 0 w 144"/>
                  <a:gd name="T3" fmla="*/ 0 h 96"/>
                  <a:gd name="T4" fmla="*/ 0 w 144"/>
                  <a:gd name="T5" fmla="*/ 24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69" name="Freeform 26">
                <a:extLst>
                  <a:ext uri="{FF2B5EF4-FFF2-40B4-BE49-F238E27FC236}">
                    <a16:creationId xmlns:a16="http://schemas.microsoft.com/office/drawing/2014/main" id="{4EEB5D00-248B-674E-8382-130760CB7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6" y="1392"/>
                <a:ext cx="384" cy="288"/>
              </a:xfrm>
              <a:custGeom>
                <a:avLst/>
                <a:gdLst>
                  <a:gd name="T0" fmla="*/ 51789 w 144"/>
                  <a:gd name="T1" fmla="*/ 0 h 96"/>
                  <a:gd name="T2" fmla="*/ 0 w 144"/>
                  <a:gd name="T3" fmla="*/ 0 h 96"/>
                  <a:gd name="T4" fmla="*/ 0 w 144"/>
                  <a:gd name="T5" fmla="*/ 6998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70" name="Freeform 27">
                <a:extLst>
                  <a:ext uri="{FF2B5EF4-FFF2-40B4-BE49-F238E27FC236}">
                    <a16:creationId xmlns:a16="http://schemas.microsoft.com/office/drawing/2014/main" id="{3C77D040-D65F-2A45-98A0-898D7652F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1216"/>
                <a:ext cx="614" cy="464"/>
              </a:xfrm>
              <a:custGeom>
                <a:avLst/>
                <a:gdLst>
                  <a:gd name="T0" fmla="*/ 865369 w 144"/>
                  <a:gd name="T1" fmla="*/ 0 h 96"/>
                  <a:gd name="T2" fmla="*/ 0 w 144"/>
                  <a:gd name="T3" fmla="*/ 0 h 96"/>
                  <a:gd name="T4" fmla="*/ 0 w 144"/>
                  <a:gd name="T5" fmla="*/ 122407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Freeform 28">
                <a:extLst>
                  <a:ext uri="{FF2B5EF4-FFF2-40B4-BE49-F238E27FC236}">
                    <a16:creationId xmlns:a16="http://schemas.microsoft.com/office/drawing/2014/main" id="{E762D4E8-5736-BA45-9A4F-3745008D4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816"/>
                <a:ext cx="1392" cy="864"/>
              </a:xfrm>
              <a:custGeom>
                <a:avLst/>
                <a:gdLst>
                  <a:gd name="T0" fmla="*/ 117496207 w 144"/>
                  <a:gd name="T1" fmla="*/ 0 h 96"/>
                  <a:gd name="T2" fmla="*/ 0 w 144"/>
                  <a:gd name="T3" fmla="*/ 0 h 96"/>
                  <a:gd name="T4" fmla="*/ 0 w 144"/>
                  <a:gd name="T5" fmla="*/ 5101833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Freeform 29">
                <a:extLst>
                  <a:ext uri="{FF2B5EF4-FFF2-40B4-BE49-F238E27FC236}">
                    <a16:creationId xmlns:a16="http://schemas.microsoft.com/office/drawing/2014/main" id="{04B5F989-C9BA-4F4C-BF6C-A4E4BE00D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624"/>
                <a:ext cx="1584" cy="1056"/>
              </a:xfrm>
              <a:custGeom>
                <a:avLst/>
                <a:gdLst>
                  <a:gd name="T0" fmla="*/ 255104784 w 144"/>
                  <a:gd name="T1" fmla="*/ 0 h 96"/>
                  <a:gd name="T2" fmla="*/ 0 w 144"/>
                  <a:gd name="T3" fmla="*/ 0 h 96"/>
                  <a:gd name="T4" fmla="*/ 0 w 144"/>
                  <a:gd name="T5" fmla="*/ 17006985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73" name="Rectangle 30">
                <a:extLst>
                  <a:ext uri="{FF2B5EF4-FFF2-40B4-BE49-F238E27FC236}">
                    <a16:creationId xmlns:a16="http://schemas.microsoft.com/office/drawing/2014/main" id="{B7B520B8-7E71-164F-A9AC-7CFDEF093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152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• • •</a:t>
                </a:r>
              </a:p>
            </p:txBody>
          </p:sp>
        </p:grp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E8A3079C-6D33-F84C-858A-16A056616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39" y="1919"/>
              <a:ext cx="154" cy="112"/>
            </a:xfrm>
            <a:custGeom>
              <a:avLst/>
              <a:gdLst>
                <a:gd name="T0" fmla="*/ 215 w 144"/>
                <a:gd name="T1" fmla="*/ 0 h 96"/>
                <a:gd name="T2" fmla="*/ 0 w 144"/>
                <a:gd name="T3" fmla="*/ 0 h 96"/>
                <a:gd name="T4" fmla="*/ 0 w 144"/>
                <a:gd name="T5" fmla="*/ 24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34851A93-D981-6440-AED3-60ACD137B3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49" y="1919"/>
              <a:ext cx="384" cy="288"/>
            </a:xfrm>
            <a:custGeom>
              <a:avLst/>
              <a:gdLst>
                <a:gd name="T0" fmla="*/ 51789 w 144"/>
                <a:gd name="T1" fmla="*/ 0 h 96"/>
                <a:gd name="T2" fmla="*/ 0 w 144"/>
                <a:gd name="T3" fmla="*/ 0 h 96"/>
                <a:gd name="T4" fmla="*/ 0 w 144"/>
                <a:gd name="T5" fmla="*/ 6998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D3A3C794-B42E-624A-8DF7-0C28F4702C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59" y="1919"/>
              <a:ext cx="614" cy="464"/>
            </a:xfrm>
            <a:custGeom>
              <a:avLst/>
              <a:gdLst>
                <a:gd name="T0" fmla="*/ 865369 w 144"/>
                <a:gd name="T1" fmla="*/ 0 h 96"/>
                <a:gd name="T2" fmla="*/ 0 w 144"/>
                <a:gd name="T3" fmla="*/ 0 h 96"/>
                <a:gd name="T4" fmla="*/ 0 w 144"/>
                <a:gd name="T5" fmla="*/ 122407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B8FFD26D-220B-214E-82A8-7167BD16BF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49" y="1919"/>
              <a:ext cx="1392" cy="864"/>
            </a:xfrm>
            <a:custGeom>
              <a:avLst/>
              <a:gdLst>
                <a:gd name="T0" fmla="*/ 117496207 w 144"/>
                <a:gd name="T1" fmla="*/ 0 h 96"/>
                <a:gd name="T2" fmla="*/ 0 w 144"/>
                <a:gd name="T3" fmla="*/ 0 h 96"/>
                <a:gd name="T4" fmla="*/ 0 w 144"/>
                <a:gd name="T5" fmla="*/ 5101833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63" name="Rectangle 35">
              <a:extLst>
                <a:ext uri="{FF2B5EF4-FFF2-40B4-BE49-F238E27FC236}">
                  <a16:creationId xmlns:a16="http://schemas.microsoft.com/office/drawing/2014/main" id="{5C1BE7B9-C89E-0E43-9059-6A64CD02E0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359" y="2111"/>
              <a:ext cx="48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• • •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2CFD66-6F36-C548-95E5-E21D5F7D5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" y="1920"/>
              <a:ext cx="31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1/2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7DEB86FC-4B25-0240-94E6-57038D47C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112"/>
              <a:ext cx="31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1/4</a:t>
              </a:r>
            </a:p>
          </p:txBody>
        </p:sp>
        <p:sp>
          <p:nvSpPr>
            <p:cNvPr id="66" name="Text Box 38">
              <a:extLst>
                <a:ext uri="{FF2B5EF4-FFF2-40B4-BE49-F238E27FC236}">
                  <a16:creationId xmlns:a16="http://schemas.microsoft.com/office/drawing/2014/main" id="{6443EB69-41FC-644F-84F2-F179B2FAE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313"/>
              <a:ext cx="31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1/8</a:t>
              </a:r>
            </a:p>
          </p:txBody>
        </p:sp>
        <p:sp>
          <p:nvSpPr>
            <p:cNvPr id="67" name="Text Box 39">
              <a:extLst>
                <a:ext uri="{FF2B5EF4-FFF2-40B4-BE49-F238E27FC236}">
                  <a16:creationId xmlns:a16="http://schemas.microsoft.com/office/drawing/2014/main" id="{0EB56635-4A13-F743-84D7-000F09B52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2" y="2688"/>
              <a:ext cx="28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2</a:t>
              </a:r>
              <a:r>
                <a:rPr kumimoji="1" lang="en-US" altLang="zh-CN" sz="20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–</a:t>
              </a:r>
              <a:r>
                <a:rPr kumimoji="1" lang="en-US" altLang="zh-CN" sz="2000" b="0" i="1" u="none" strike="noStrike" kern="1200" cap="none" spc="0" normalizeH="0" baseline="30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n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F03F44A-3579-CF49-8BCB-1C1BAB3EAA09}"/>
              </a:ext>
            </a:extLst>
          </p:cNvPr>
          <p:cNvSpPr txBox="1"/>
          <p:nvPr/>
        </p:nvSpPr>
        <p:spPr>
          <a:xfrm>
            <a:off x="6842934" y="921398"/>
            <a:ext cx="3897157" cy="113877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纯整数的二进制长度：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范围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[0,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z="2000" b="0" i="0" u="none" strike="noStrike" kern="1200" cap="none" spc="10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m+1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-1]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决定长度</a:t>
            </a:r>
            <a:endParaRPr kumimoji="0" lang="en-US" altLang="zh-CN" sz="2000" b="0" i="0" u="none" strike="noStrike" kern="1200" cap="none" spc="10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精度固定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z="2000" b="0" i="0" u="none" strike="noStrike" kern="1200" cap="none" spc="10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不决定长度</a:t>
            </a:r>
            <a:endParaRPr kumimoji="0" lang="en-US" altLang="zh-CN" sz="2000" b="0" i="0" u="none" strike="noStrike" kern="1200" cap="none" spc="10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5154085-DDAC-784A-806B-FF803E1644A4}"/>
              </a:ext>
            </a:extLst>
          </p:cNvPr>
          <p:cNvSpPr txBox="1"/>
          <p:nvPr/>
        </p:nvSpPr>
        <p:spPr>
          <a:xfrm>
            <a:off x="701567" y="4053332"/>
            <a:ext cx="3590470" cy="113877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纯小数的二进制长度：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范围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[0,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），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不决定长度</a:t>
            </a:r>
            <a:endParaRPr kumimoji="0" lang="en-US" altLang="zh-CN" sz="2000" b="0" i="0" u="none" strike="noStrike" kern="1200" cap="none" spc="10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最高精度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z="2000" b="0" i="0" u="none" strike="noStrike" kern="1200" cap="none" spc="10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-n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决定长度</a:t>
            </a:r>
            <a:endParaRPr kumimoji="0" lang="en-US" altLang="zh-CN" sz="2000" b="0" i="0" u="none" strike="noStrike" kern="1200" cap="none" spc="10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18FD857-FBF8-3D41-B58F-40B5BD0E3914}"/>
              </a:ext>
            </a:extLst>
          </p:cNvPr>
          <p:cNvSpPr txBox="1"/>
          <p:nvPr/>
        </p:nvSpPr>
        <p:spPr>
          <a:xfrm>
            <a:off x="515380" y="5192105"/>
            <a:ext cx="9633568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Tx/>
              <a:buSzTx/>
              <a:buFontTx/>
              <a:buNone/>
              <a:tabLst>
                <a:tab pos="2398713" algn="l"/>
              </a:tabLst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charset="0"/>
                <a:sym typeface="Calibri" charset="0"/>
              </a:rPr>
              <a:t>0.111111…</a:t>
            </a:r>
            <a:r>
              <a:rPr kumimoji="1" lang="en-US" altLang="zh-CN" sz="2000" b="0" i="0" u="none" strike="noStrike" kern="1200" cap="none" spc="0" normalizeH="0" baseline="-6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charset="0"/>
                <a:sym typeface="Calibri" charset="0"/>
              </a:rPr>
              <a:t>2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charset="0"/>
                <a:sym typeface="Calibri" charset="0"/>
              </a:rPr>
              <a:t>等于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charset="0"/>
                <a:sym typeface="Calibri" charset="0"/>
              </a:rPr>
              <a:t>1/2 + 1/4 + 1/8 + … + 1/2</a:t>
            </a:r>
            <a:r>
              <a:rPr kumimoji="1" lang="en-US" altLang="zh-CN" sz="2000" b="0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charset="0"/>
                <a:sym typeface="Calibri" charset="0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Zapf Dingbats" charset="0"/>
                <a:sym typeface="Calibri" charset="0"/>
              </a:rPr>
              <a:t> + … </a:t>
            </a: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Wingdings" panose="05000000000000000000" pitchFamily="2" charset="2"/>
              </a:rPr>
              <a:t>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Zapf Dingbats" charset="0"/>
                <a:sym typeface="Calibri" charset="0"/>
              </a:rPr>
              <a:t> 1.0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Zapf Dingbats" charset="0"/>
                <a:sym typeface="Calibri" charset="0"/>
              </a:rPr>
              <a:t>，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charset="0"/>
                <a:sym typeface="Calibri" charset="0"/>
              </a:rPr>
              <a:t>是最接近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charset="0"/>
                <a:sym typeface="Calibri" charset="0"/>
              </a:rPr>
              <a:t>1.0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charset="0"/>
                <a:sym typeface="Calibri" charset="0"/>
              </a:rPr>
              <a:t>的小数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Zapf Dingbats" charset="0"/>
              <a:sym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54767F7B-229E-3843-9D07-936CB7988D8D}"/>
                  </a:ext>
                </a:extLst>
              </p:cNvPr>
              <p:cNvSpPr txBox="1"/>
              <p:nvPr/>
            </p:nvSpPr>
            <p:spPr>
              <a:xfrm>
                <a:off x="565215" y="5675158"/>
                <a:ext cx="11061569" cy="108952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9525" marR="0" lvl="1" indent="0" algn="ctr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有理数可能是：范围非常大的整数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𝐕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e>
                    </m:d>
                    <m:r>
                      <a:rPr kumimoji="1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≫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 )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+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 精度非常高的小数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𝐕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e>
                    </m:d>
                    <m:r>
                      <a:rPr kumimoji="1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≪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)</a:t>
                </a:r>
              </a:p>
              <a:p>
                <a:pPr marL="9525" marR="0" lvl="1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二进制长度，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既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取决于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范围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，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又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取决于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精度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54767F7B-229E-3843-9D07-936CB798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5" y="5675158"/>
                <a:ext cx="11061569" cy="1089529"/>
              </a:xfrm>
              <a:prstGeom prst="rect">
                <a:avLst/>
              </a:prstGeom>
              <a:blipFill>
                <a:blip r:embed="rId2"/>
                <a:stretch>
                  <a:fillRect b="-12644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7575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36748" y="346102"/>
            <a:ext cx="212423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陷阱</a:t>
            </a:r>
          </a:p>
        </p:txBody>
      </p:sp>
      <p:sp>
        <p:nvSpPr>
          <p:cNvPr id="33" name="灯片编号占位符 15">
            <a:extLst>
              <a:ext uri="{FF2B5EF4-FFF2-40B4-BE49-F238E27FC236}">
                <a16:creationId xmlns:a16="http://schemas.microsoft.com/office/drawing/2014/main" id="{4EBA358A-B1D7-5442-A103-564B02F7C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5428D5-8649-064F-9F2C-ED95C1ABF2F9}"/>
              </a:ext>
            </a:extLst>
          </p:cNvPr>
          <p:cNvSpPr txBox="1"/>
          <p:nvPr/>
        </p:nvSpPr>
        <p:spPr>
          <a:xfrm>
            <a:off x="587388" y="1016732"/>
            <a:ext cx="5301451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到底能不能直接比较两个浮点数关系？？？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答：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一般不能！！！但同类型浮点数排序里可以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3D453F-B39C-E04C-820C-91ACFF026411}"/>
              </a:ext>
            </a:extLst>
          </p:cNvPr>
          <p:cNvSpPr txBox="1"/>
          <p:nvPr/>
        </p:nvSpPr>
        <p:spPr>
          <a:xfrm>
            <a:off x="587388" y="2366574"/>
            <a:ext cx="4725974" cy="9298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原因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比的是码，而不是程序员认为的值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原因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编译器优化或漏洞可能导致问题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27E2F0-0321-8047-9344-B88148925A80}"/>
              </a:ext>
            </a:extLst>
          </p:cNvPr>
          <p:cNvSpPr txBox="1"/>
          <p:nvPr/>
        </p:nvSpPr>
        <p:spPr>
          <a:xfrm>
            <a:off x="7130198" y="317379"/>
            <a:ext cx="4725974" cy="62232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/2016990079_50_01.c Ver1</a:t>
            </a:r>
          </a:p>
          <a:p>
            <a:pPr algn="l"/>
            <a:r>
              <a:rPr lang="en-US" altLang="zh-CN" sz="12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altLang="zh-CN" sz="12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64382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[]){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Coins =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 =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Total =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scanf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"%u"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&amp;Coins);</a:t>
            </a:r>
          </a:p>
          <a:p>
            <a:pPr algn="l"/>
            <a:b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zh-CN" alt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Total = Coins;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(Coins &gt;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2000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Add += (Coins -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2000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*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0.15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Coins =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2000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(Coins &gt;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Add += (Coins -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*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Coins =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(Coins &gt;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Add += (Coins -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*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0.05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Coins =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(Coins &gt;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Add += (Coins -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*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0.03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Total += Add;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"%u\n"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Total);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43AA72-9B5F-D841-9A3F-E6B989588B8E}"/>
              </a:ext>
            </a:extLst>
          </p:cNvPr>
          <p:cNvSpPr txBox="1"/>
          <p:nvPr/>
        </p:nvSpPr>
        <p:spPr>
          <a:xfrm>
            <a:off x="587388" y="3553509"/>
            <a:ext cx="6431569" cy="9298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结论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不同精度的浮点数，不能比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结论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相同精度的浮点数比较结果，不完全反应值的关系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BAB5BA-2808-B44B-B1E7-3106EDD1B452}"/>
              </a:ext>
            </a:extLst>
          </p:cNvPr>
          <p:cNvSpPr txBox="1"/>
          <p:nvPr/>
        </p:nvSpPr>
        <p:spPr>
          <a:xfrm>
            <a:off x="587388" y="4856893"/>
            <a:ext cx="4310795" cy="134530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等于：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fabs(a-b)&lt;=1e-6</a:t>
            </a:r>
          </a:p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大于：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a&gt;b &amp;&amp; fabs(a-b)&gt;1e-6</a:t>
            </a:r>
            <a:b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</a:b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小于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a&lt;b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&amp;&amp;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fabs(a-b)&gt;1e-6)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E2B18E-3712-4C43-8A95-B422DC4780C2}"/>
              </a:ext>
            </a:extLst>
          </p:cNvPr>
          <p:cNvSpPr txBox="1"/>
          <p:nvPr/>
        </p:nvSpPr>
        <p:spPr>
          <a:xfrm>
            <a:off x="583263" y="6415403"/>
            <a:ext cx="1022267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浮点运算器件发展参考资料：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http://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blog.sina.com.cn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/s/blog_c3166ae50102uwz3.html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64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22711" y="343744"/>
            <a:ext cx="460282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6359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科学记数法产生浮点表示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0235AA5-772D-7144-9526-A7B66DC6F538}"/>
              </a:ext>
            </a:extLst>
          </p:cNvPr>
          <p:cNvSpPr txBox="1"/>
          <p:nvPr/>
        </p:nvSpPr>
        <p:spPr>
          <a:xfrm>
            <a:off x="335828" y="1268760"/>
            <a:ext cx="11856172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科学记数法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：把一个数表示成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有效数字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Significand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与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基数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Base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指数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次幂相乘的形式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               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1≤| Significand |&lt;Base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为整数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）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F1A5E0-E04C-9140-A142-4FCD9FF16DE4}"/>
                  </a:ext>
                </a:extLst>
              </p:cNvPr>
              <p:cNvSpPr txBox="1"/>
              <p:nvPr/>
            </p:nvSpPr>
            <p:spPr>
              <a:xfrm>
                <a:off x="2618197" y="2990281"/>
                <a:ext cx="4802277" cy="56393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600" b="1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𝑺𝒊𝒈𝒏𝒊𝒇𝒊𝒄𝒂𝒏𝒅</m:t>
                      </m:r>
                      <m:r>
                        <a:rPr kumimoji="0" lang="en-US" altLang="zh-CN" sz="3600" b="1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0" lang="en-US" altLang="zh-CN" sz="3600" b="1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600" b="1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𝑩𝒂𝒔𝒆</m:t>
                          </m:r>
                        </m:e>
                        <m:sup>
                          <m:r>
                            <a:rPr kumimoji="0" lang="en-US" altLang="zh-CN" sz="3600" b="1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sup>
                      </m:sSup>
                    </m:oMath>
                  </m:oMathPara>
                </a14:m>
                <a:endParaRPr kumimoji="0" lang="zh-CN" altLang="en-US" sz="3600" b="1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F1A5E0-E04C-9140-A142-4FCD9FF1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197" y="2990281"/>
                <a:ext cx="4802277" cy="563937"/>
              </a:xfrm>
              <a:prstGeom prst="rect">
                <a:avLst/>
              </a:prstGeom>
              <a:blipFill>
                <a:blip r:embed="rId2"/>
                <a:stretch>
                  <a:fillRect l="-2105" b="-37778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2BBBEE2-802B-6344-A79B-64E7FB019B1C}"/>
              </a:ext>
            </a:extLst>
          </p:cNvPr>
          <p:cNvSpPr txBox="1"/>
          <p:nvPr/>
        </p:nvSpPr>
        <p:spPr>
          <a:xfrm>
            <a:off x="2927648" y="3582544"/>
            <a:ext cx="286488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有效数字位数，决定精度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04E4220-D1F2-654B-BC5D-86407437834E}"/>
              </a:ext>
            </a:extLst>
          </p:cNvPr>
          <p:cNvSpPr txBox="1"/>
          <p:nvPr/>
        </p:nvSpPr>
        <p:spPr>
          <a:xfrm>
            <a:off x="7420474" y="2977839"/>
            <a:ext cx="3108543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指数数值，决定小数点位置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floating-point</a:t>
            </a:r>
            <a:endParaRPr kumimoji="0" lang="zh-CN" altLang="en-US" sz="1800" b="1" i="1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3B85E51-5BA0-EE4D-93F9-048F8FEC90C1}"/>
              </a:ext>
            </a:extLst>
          </p:cNvPr>
          <p:cNvSpPr txBox="1"/>
          <p:nvPr/>
        </p:nvSpPr>
        <p:spPr>
          <a:xfrm>
            <a:off x="335828" y="5049180"/>
            <a:ext cx="11856172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范围和精度关联变化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Significand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都用二进制表示，在总位数不变的前提下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                        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数的绝对值大则精度低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数的绝对值小则精度高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06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22711" y="343744"/>
            <a:ext cx="228220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33168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典型题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0235AA5-772D-7144-9526-A7B66DC6F538}"/>
              </a:ext>
            </a:extLst>
          </p:cNvPr>
          <p:cNvSpPr txBox="1"/>
          <p:nvPr/>
        </p:nvSpPr>
        <p:spPr>
          <a:xfrm>
            <a:off x="335828" y="1268760"/>
            <a:ext cx="1185617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给定有理数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：二进制序列是什么（方括号表示无限重复）？能否用二进制精确表示？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3B85E51-5BA0-EE4D-93F9-048F8FEC90C1}"/>
              </a:ext>
            </a:extLst>
          </p:cNvPr>
          <p:cNvSpPr txBox="1"/>
          <p:nvPr/>
        </p:nvSpPr>
        <p:spPr>
          <a:xfrm>
            <a:off x="335828" y="2420888"/>
            <a:ext cx="1185617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P77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练习题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2.45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2.46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78A3737-D3C7-7C4C-40E3-712E822C4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17759"/>
              </p:ext>
            </p:extLst>
          </p:nvPr>
        </p:nvGraphicFramePr>
        <p:xfrm>
          <a:off x="418393" y="3248980"/>
          <a:ext cx="4525479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8493">
                  <a:extLst>
                    <a:ext uri="{9D8B030D-6E8A-4147-A177-3AD203B41FA5}">
                      <a16:colId xmlns:a16="http://schemas.microsoft.com/office/drawing/2014/main" val="3745690364"/>
                    </a:ext>
                  </a:extLst>
                </a:gridCol>
                <a:gridCol w="1508493">
                  <a:extLst>
                    <a:ext uri="{9D8B030D-6E8A-4147-A177-3AD203B41FA5}">
                      <a16:colId xmlns:a16="http://schemas.microsoft.com/office/drawing/2014/main" val="410812820"/>
                    </a:ext>
                  </a:extLst>
                </a:gridCol>
                <a:gridCol w="1508493">
                  <a:extLst>
                    <a:ext uri="{9D8B030D-6E8A-4147-A177-3AD203B41FA5}">
                      <a16:colId xmlns:a16="http://schemas.microsoft.com/office/drawing/2014/main" val="805071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二进制表示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十进制表示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80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1/8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0.001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0.125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0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3/4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50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25/16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4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10.1011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52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1.001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8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5.875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6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3.1875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8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53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IEEE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754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浮点数编码</a:t>
            </a:r>
          </a:p>
        </p:txBody>
      </p:sp>
    </p:spTree>
    <p:extLst>
      <p:ext uri="{BB962C8B-B14F-4D97-AF65-F5344CB8AC3E}">
        <p14:creationId xmlns:p14="http://schemas.microsoft.com/office/powerpoint/2010/main" val="404114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72752" y="351456"/>
            <a:ext cx="316835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0517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浮点数的编码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E44071-3E96-FA43-9157-FE8F755EEA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0984" y="944724"/>
            <a:ext cx="10945283" cy="3885667"/>
          </a:xfrm>
          <a:ln/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6B0874"/>
                </a:solidFill>
              </a:rPr>
              <a:t>逻辑形式：</a:t>
            </a:r>
            <a:r>
              <a:rPr lang="en-US" b="1" dirty="0">
                <a:solidFill>
                  <a:srgbClr val="6B0874"/>
                </a:solidFill>
              </a:rPr>
              <a:t> </a:t>
            </a:r>
            <a:br>
              <a:rPr lang="en-US" dirty="0"/>
            </a:br>
            <a:r>
              <a:rPr lang="en-US" dirty="0"/>
              <a:t>			</a:t>
            </a:r>
            <a:r>
              <a:rPr lang="en-US" sz="3200" dirty="0"/>
              <a:t>(–1)</a:t>
            </a:r>
            <a:r>
              <a:rPr lang="en-US" sz="3200" baseline="32000" dirty="0">
                <a:solidFill>
                  <a:schemeClr val="accent2"/>
                </a:solidFill>
              </a:rPr>
              <a:t>s</a:t>
            </a:r>
            <a:r>
              <a:rPr lang="en-US" sz="3200" dirty="0"/>
              <a:t> </a:t>
            </a:r>
            <a:r>
              <a:rPr lang="en-US" sz="3200" i="1" dirty="0">
                <a:solidFill>
                  <a:schemeClr val="accent2"/>
                </a:solidFill>
                <a:cs typeface="Calibri Bold Italic" charset="0"/>
                <a:sym typeface="Calibri Bold Italic" charset="0"/>
              </a:rPr>
              <a:t>M</a:t>
            </a:r>
            <a:r>
              <a:rPr lang="en-US" sz="3200" dirty="0"/>
              <a:t>  2</a:t>
            </a:r>
            <a:r>
              <a:rPr lang="en-US" sz="3200" i="1" baseline="32000" dirty="0">
                <a:solidFill>
                  <a:schemeClr val="accent2"/>
                </a:solidFill>
                <a:cs typeface="Calibri Bold Italic" charset="0"/>
                <a:sym typeface="Calibri Bold Italic" charset="0"/>
              </a:rPr>
              <a:t>E</a:t>
            </a:r>
            <a:endParaRPr lang="en-US" sz="3200" i="1" dirty="0">
              <a:solidFill>
                <a:schemeClr val="accent2"/>
              </a:solidFill>
            </a:endParaRPr>
          </a:p>
          <a:p>
            <a:pPr marL="266700" lvl="1" indent="0">
              <a:buNone/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    符号</a:t>
            </a:r>
            <a:r>
              <a:rPr 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s</a:t>
            </a:r>
            <a:r>
              <a:rPr lang="en-US" altLang="zh-CN" b="1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(sign)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           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，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决定数的符号，是正数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(s=0)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或负数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(s=1)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buNone/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    尾数</a:t>
            </a:r>
            <a:r>
              <a:rPr lang="en-US" altLang="zh-CN" b="1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M</a:t>
            </a:r>
            <a:r>
              <a:rPr lang="zh-CN" altLang="en-US" b="1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(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mantissa)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，二进制小数，数值范围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: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[1.0,2.0)</a:t>
            </a:r>
          </a:p>
          <a:p>
            <a:pPr marL="266700" lvl="1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Significand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266700" lvl="1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coefficient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buNone/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    指数</a:t>
            </a:r>
            <a:r>
              <a:rPr lang="en-US" altLang="zh-CN" b="1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E</a:t>
            </a:r>
            <a:r>
              <a:rPr lang="zh-CN" altLang="en-US" b="1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(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Exponent)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，用</a:t>
            </a:r>
            <a:r>
              <a:rPr lang="en-US" altLang="zh-CN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2400" b="1" i="1" baseline="300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将数值加权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buNone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buNone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buNone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6B0874"/>
                </a:solidFill>
              </a:rPr>
              <a:t>编码形式：</a:t>
            </a:r>
            <a:endParaRPr lang="en-US" b="1" dirty="0">
              <a:solidFill>
                <a:srgbClr val="6B0874"/>
              </a:solidFill>
            </a:endParaRPr>
          </a:p>
        </p:txBody>
      </p:sp>
      <p:graphicFrame>
        <p:nvGraphicFramePr>
          <p:cNvPr id="11" name="Group 5">
            <a:extLst>
              <a:ext uri="{FF2B5EF4-FFF2-40B4-BE49-F238E27FC236}">
                <a16:creationId xmlns:a16="http://schemas.microsoft.com/office/drawing/2014/main" id="{089CE4A1-3921-3845-9941-65D2A47100A3}"/>
              </a:ext>
            </a:extLst>
          </p:cNvPr>
          <p:cNvGraphicFramePr>
            <a:graphicFrameLocks noGrp="1"/>
          </p:cNvGraphicFramePr>
          <p:nvPr/>
        </p:nvGraphicFramePr>
        <p:xfrm>
          <a:off x="2978472" y="5089705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5DDF965-A765-3B44-85DA-71BF62B8BD45}"/>
              </a:ext>
            </a:extLst>
          </p:cNvPr>
          <p:cNvSpPr txBox="1"/>
          <p:nvPr/>
        </p:nvSpPr>
        <p:spPr>
          <a:xfrm>
            <a:off x="3107668" y="5764463"/>
            <a:ext cx="2181548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525" marR="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最高有效位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(MSB) </a:t>
            </a:r>
          </a:p>
          <a:p>
            <a:pPr marL="9525" marR="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作为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符号位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s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9B0EBA-C9E5-284A-B920-C13266253B0C}"/>
              </a:ext>
            </a:extLst>
          </p:cNvPr>
          <p:cNvSpPr txBox="1"/>
          <p:nvPr/>
        </p:nvSpPr>
        <p:spPr>
          <a:xfrm>
            <a:off x="6165595" y="4077072"/>
            <a:ext cx="3746829" cy="8309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975" marR="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Monaco" charset="0"/>
                <a:sym typeface="Monaco" charset="0"/>
              </a:rPr>
              <a:t>阶码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Monaco" charset="0"/>
                <a:sym typeface="Monaco" charset="0"/>
              </a:rPr>
              <a:t>exp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字段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，用于编码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</a:p>
          <a:p>
            <a:pPr marL="53975" marR="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不一定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E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相等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47D82B-865E-7F4B-9560-529A57F983CD}"/>
              </a:ext>
            </a:extLst>
          </p:cNvPr>
          <p:cNvSpPr txBox="1"/>
          <p:nvPr/>
        </p:nvSpPr>
        <p:spPr>
          <a:xfrm>
            <a:off x="6661472" y="5799067"/>
            <a:ext cx="4439084" cy="8309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525" marR="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Monaco" charset="0"/>
                <a:sym typeface="Monaco" charset="0"/>
              </a:rPr>
              <a:t>尾数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Monaco" charset="0"/>
                <a:sym typeface="Monaco" charset="0"/>
              </a:rPr>
              <a:t>frac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字段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，用于编码尾数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M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</a:p>
          <a:p>
            <a:pPr marL="9525" marR="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不一定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相等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DB9004C-89CA-3049-8783-2453519F52C7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>
            <a:off x="3194496" y="5597705"/>
            <a:ext cx="1003946" cy="1667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FCA66AE-FF1B-C14F-94B1-04B1DA998DA7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 flipV="1">
            <a:off x="4045654" y="4492571"/>
            <a:ext cx="2119941" cy="5646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5B6319E-98C6-0B4C-84F2-621AB2A3FABB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5534756" y="5597705"/>
            <a:ext cx="1126716" cy="6168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8A99A9A-BDBA-BC4F-9F41-1D74AC3B9C0C}"/>
              </a:ext>
            </a:extLst>
          </p:cNvPr>
          <p:cNvSpPr txBox="1"/>
          <p:nvPr/>
        </p:nvSpPr>
        <p:spPr>
          <a:xfrm>
            <a:off x="5501996" y="5155046"/>
            <a:ext cx="208498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（小数，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fraction</a:t>
            </a:r>
            <a:r>
              <a:rPr kumimoji="1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）</a:t>
            </a:r>
            <a:endParaRPr kumimoji="1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13141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53357</TotalTime>
  <Words>4738</Words>
  <Application>Microsoft Macintosh PowerPoint</Application>
  <PresentationFormat>宽屏</PresentationFormat>
  <Paragraphs>894</Paragraphs>
  <Slides>50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70" baseType="lpstr">
      <vt:lpstr>黑体</vt:lpstr>
      <vt:lpstr>Microsoft YaHei</vt:lpstr>
      <vt:lpstr>Microsoft YaHei</vt:lpstr>
      <vt:lpstr>Arial Narrow Bold Italic</vt:lpstr>
      <vt:lpstr>Calibri Bold</vt:lpstr>
      <vt:lpstr>Calibri Bold Italic</vt:lpstr>
      <vt:lpstr>Calibri Italic</vt:lpstr>
      <vt:lpstr>Arial</vt:lpstr>
      <vt:lpstr>Arial Black</vt:lpstr>
      <vt:lpstr>Arial Narrow Bold</vt:lpstr>
      <vt:lpstr>Calibri</vt:lpstr>
      <vt:lpstr>Cambria Math</vt:lpstr>
      <vt:lpstr>Courier</vt:lpstr>
      <vt:lpstr>Courier New</vt:lpstr>
      <vt:lpstr>Menlo</vt:lpstr>
      <vt:lpstr>Times New Roman</vt:lpstr>
      <vt:lpstr>Verdana</vt:lpstr>
      <vt:lpstr>Wingdings</vt:lpstr>
      <vt:lpstr>Wingdings 2</vt:lpstr>
      <vt:lpstr>默认设计模板</vt:lpstr>
      <vt:lpstr>计算机原理与系统 28 复习II 浮点数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Jingtao FAN</cp:lastModifiedBy>
  <cp:revision>3279</cp:revision>
  <cp:lastPrinted>2019-07-03T00:25:39Z</cp:lastPrinted>
  <dcterms:modified xsi:type="dcterms:W3CDTF">2022-05-30T01:52:31Z</dcterms:modified>
</cp:coreProperties>
</file>