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729" r:id="rId3"/>
    <p:sldId id="707" r:id="rId4"/>
    <p:sldId id="749" r:id="rId5"/>
    <p:sldId id="754" r:id="rId6"/>
    <p:sldId id="751" r:id="rId7"/>
    <p:sldId id="750" r:id="rId8"/>
    <p:sldId id="752" r:id="rId9"/>
    <p:sldId id="753" r:id="rId10"/>
    <p:sldId id="756" r:id="rId11"/>
    <p:sldId id="757" r:id="rId12"/>
    <p:sldId id="755" r:id="rId13"/>
    <p:sldId id="759" r:id="rId14"/>
    <p:sldId id="809" r:id="rId15"/>
    <p:sldId id="758" r:id="rId16"/>
    <p:sldId id="807" r:id="rId17"/>
    <p:sldId id="775" r:id="rId18"/>
    <p:sldId id="760" r:id="rId19"/>
    <p:sldId id="773" r:id="rId20"/>
    <p:sldId id="774" r:id="rId21"/>
    <p:sldId id="763" r:id="rId22"/>
    <p:sldId id="761" r:id="rId23"/>
    <p:sldId id="764" r:id="rId24"/>
    <p:sldId id="765" r:id="rId25"/>
    <p:sldId id="776" r:id="rId26"/>
    <p:sldId id="766" r:id="rId27"/>
    <p:sldId id="768" r:id="rId28"/>
    <p:sldId id="769" r:id="rId29"/>
    <p:sldId id="770" r:id="rId30"/>
    <p:sldId id="771" r:id="rId31"/>
    <p:sldId id="772" r:id="rId32"/>
    <p:sldId id="808" r:id="rId33"/>
    <p:sldId id="767" r:id="rId34"/>
    <p:sldId id="784" r:id="rId35"/>
    <p:sldId id="785" r:id="rId36"/>
    <p:sldId id="777" r:id="rId37"/>
    <p:sldId id="778" r:id="rId38"/>
    <p:sldId id="810" r:id="rId39"/>
    <p:sldId id="779" r:id="rId40"/>
    <p:sldId id="780" r:id="rId41"/>
    <p:sldId id="786" r:id="rId42"/>
    <p:sldId id="793" r:id="rId43"/>
    <p:sldId id="782" r:id="rId44"/>
    <p:sldId id="783" r:id="rId45"/>
    <p:sldId id="792" r:id="rId4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FF66"/>
    <a:srgbClr val="CCFF66"/>
    <a:srgbClr val="00823B"/>
    <a:srgbClr val="CCFF99"/>
    <a:srgbClr val="009242"/>
    <a:srgbClr val="FFFFCC"/>
    <a:srgbClr val="FF9900"/>
    <a:srgbClr val="99FF33"/>
    <a:srgbClr val="CC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2" autoAdjust="0"/>
    <p:restoredTop sz="84290" autoAdjust="0"/>
  </p:normalViewPr>
  <p:slideViewPr>
    <p:cSldViewPr>
      <p:cViewPr varScale="1">
        <p:scale>
          <a:sx n="108" d="100"/>
          <a:sy n="108" d="100"/>
        </p:scale>
        <p:origin x="68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12/13/2019</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2019/12/13</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827663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230494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3672892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64651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31269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60594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1428291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48795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218398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71068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dirty="0"/>
          </a:p>
        </p:txBody>
      </p:sp>
    </p:spTree>
    <p:extLst>
      <p:ext uri="{BB962C8B-B14F-4D97-AF65-F5344CB8AC3E}">
        <p14:creationId xmlns:p14="http://schemas.microsoft.com/office/powerpoint/2010/main" val="1483345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065492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94992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4139199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14417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295293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3729111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3914967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758118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383205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154194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18896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2648841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783822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00221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3949176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1409111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3775595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829173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3952778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1568291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172919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2149584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2621517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3289924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244819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2132714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303317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9720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3956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339044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00070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2250377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2019/12/13</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2019/12/13</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gif"/><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a:t>
            </a:r>
            <a:r>
              <a:rPr lang="zh-CN" altLang="en-US" sz="5400" b="1" dirty="0" smtClean="0">
                <a:solidFill>
                  <a:srgbClr val="FF0000"/>
                </a:solidFill>
                <a:latin typeface="微软雅黑"/>
                <a:ea typeface="微软雅黑"/>
                <a:cs typeface="微软雅黑"/>
              </a:rPr>
              <a:t>第十一讲</a:t>
            </a:r>
            <a:endParaRPr lang="zh-CN" altLang="en-US" sz="5400" b="1" dirty="0">
              <a:solidFill>
                <a:srgbClr val="FF0000"/>
              </a:solidFill>
              <a:latin typeface="微软雅黑"/>
              <a:ea typeface="微软雅黑"/>
              <a:cs typeface="微软雅黑"/>
            </a:endParaRPr>
          </a:p>
          <a:p>
            <a:pPr eaLnBrk="1" hangingPunct="1">
              <a:spcBef>
                <a:spcPts val="0"/>
              </a:spcBef>
              <a:defRPr/>
            </a:pPr>
            <a:r>
              <a:rPr lang="zh-CN" altLang="en-US" sz="4800" b="1" dirty="0">
                <a:solidFill>
                  <a:srgbClr val="0000FF"/>
                </a:solidFill>
                <a:latin typeface="微软雅黑"/>
                <a:ea typeface="微软雅黑"/>
                <a:cs typeface="微软雅黑"/>
              </a:rPr>
              <a:t>                     堆（优先级队列）</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lgn="ctr">
              <a:buNone/>
              <a:defRPr/>
            </a:pPr>
            <a:r>
              <a:rPr lang="en-US" altLang="zh-CN" sz="2000" kern="0" dirty="0" smtClean="0">
                <a:solidFill>
                  <a:srgbClr val="000000"/>
                </a:solidFill>
                <a:latin typeface="微软雅黑" panose="020B0503020204020204" pitchFamily="34" charset="-122"/>
                <a:ea typeface="微软雅黑" panose="020B0503020204020204" pitchFamily="34" charset="-122"/>
              </a:rPr>
              <a:t>2019</a:t>
            </a:r>
            <a:r>
              <a:rPr lang="zh-CN" altLang="en-US" sz="2000" kern="0" dirty="0" smtClean="0">
                <a:solidFill>
                  <a:srgbClr val="000000"/>
                </a:solidFill>
                <a:latin typeface="微软雅黑" panose="020B0503020204020204" pitchFamily="34" charset="-122"/>
                <a:ea typeface="微软雅黑" panose="020B0503020204020204" pitchFamily="34" charset="-122"/>
              </a:rPr>
              <a:t>年</a:t>
            </a:r>
            <a:r>
              <a:rPr lang="en-US" altLang="zh-CN" sz="2000" kern="0" dirty="0" smtClean="0">
                <a:solidFill>
                  <a:srgbClr val="000000"/>
                </a:solidFill>
                <a:latin typeface="微软雅黑" panose="020B0503020204020204" pitchFamily="34" charset="-122"/>
                <a:ea typeface="微软雅黑" panose="020B0503020204020204" pitchFamily="34" charset="-122"/>
              </a:rPr>
              <a:t>12</a:t>
            </a:r>
            <a:r>
              <a:rPr lang="zh-CN" altLang="en-US" sz="2000" kern="0" dirty="0" smtClean="0">
                <a:solidFill>
                  <a:srgbClr val="000000"/>
                </a:solidFill>
                <a:latin typeface="微软雅黑" panose="020B0503020204020204" pitchFamily="34" charset="-122"/>
                <a:ea typeface="微软雅黑" panose="020B0503020204020204" pitchFamily="34" charset="-122"/>
              </a:rPr>
              <a:t>月</a:t>
            </a:r>
            <a:r>
              <a:rPr lang="en-US" altLang="zh-CN" sz="2000" kern="0" smtClean="0">
                <a:solidFill>
                  <a:srgbClr val="000000"/>
                </a:solidFill>
                <a:latin typeface="微软雅黑" panose="020B0503020204020204" pitchFamily="34" charset="-122"/>
                <a:ea typeface="微软雅黑" panose="020B0503020204020204" pitchFamily="34" charset="-122"/>
              </a:rPr>
              <a:t>5</a:t>
            </a:r>
            <a:r>
              <a:rPr lang="zh-CN" altLang="en-US" sz="2000" kern="0" smtClean="0">
                <a:solidFill>
                  <a:srgbClr val="000000"/>
                </a:solidFill>
                <a:latin typeface="微软雅黑" panose="020B0503020204020204" pitchFamily="34" charset="-122"/>
                <a:ea typeface="微软雅黑" panose="020B0503020204020204" pitchFamily="34" charset="-122"/>
              </a:rPr>
              <a:t>日</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
        <p:nvSpPr>
          <p:cNvPr id="37" name="矩形 36"/>
          <p:cNvSpPr/>
          <p:nvPr/>
        </p:nvSpPr>
        <p:spPr>
          <a:xfrm>
            <a:off x="2088852" y="5906889"/>
            <a:ext cx="5060790"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任意节点的平衡因子皆大于等于</a:t>
            </a:r>
            <a:r>
              <a:rPr lang="en-US" altLang="zh-CN" sz="2400" b="1" dirty="0">
                <a:solidFill>
                  <a:schemeClr val="bg1"/>
                </a:solidFill>
                <a:latin typeface="微软雅黑" panose="020B0503020204020204" pitchFamily="34" charset="-122"/>
                <a:ea typeface="微软雅黑" panose="020B0503020204020204" pitchFamily="34" charset="-122"/>
              </a:rPr>
              <a:t>0</a:t>
            </a:r>
            <a:endParaRPr lang="zh-CN" altLang="en-US" sz="2400" dirty="0"/>
          </a:p>
        </p:txBody>
      </p:sp>
    </p:spTree>
    <p:extLst>
      <p:ext uri="{BB962C8B-B14F-4D97-AF65-F5344CB8AC3E}">
        <p14:creationId xmlns:p14="http://schemas.microsoft.com/office/powerpoint/2010/main" val="2742659972"/>
      </p:ext>
    </p:extLst>
  </p:cSld>
  <p:clrMapOvr>
    <a:masterClrMapping/>
  </p:clrMapOvr>
  <p:transition advTm="157">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完全二叉树的向量表示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完全二叉树向量表示</a:t>
            </a:r>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0</a:t>
            </a:r>
            <a:endParaRPr kumimoji="1" lang="en-US" altLang="zh-CN" sz="2400" dirty="0">
              <a:latin typeface="Times New Roman" pitchFamily="18" charset="0"/>
            </a:endParaRP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3" name="Text Box 85"/>
          <p:cNvSpPr txBox="1">
            <a:spLocks noChangeArrowheads="1"/>
          </p:cNvSpPr>
          <p:nvPr/>
        </p:nvSpPr>
        <p:spPr bwMode="auto">
          <a:xfrm>
            <a:off x="1815909" y="3715069"/>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0</a:t>
            </a:r>
            <a:endParaRPr kumimoji="1" lang="zh-CN" altLang="en-US" sz="28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4</a:t>
            </a:r>
            <a:endParaRPr kumimoji="1" lang="zh-CN" altLang="en-US" sz="28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5</a:t>
            </a:r>
            <a:endParaRPr kumimoji="1" lang="zh-CN" altLang="en-US" sz="28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6</a:t>
            </a:r>
            <a:endParaRPr kumimoji="1" lang="zh-CN" altLang="en-US" sz="28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7</a:t>
            </a:r>
            <a:endParaRPr kumimoji="1" lang="zh-CN" altLang="en-US" sz="28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8</a:t>
            </a:r>
            <a:endParaRPr kumimoji="1" lang="zh-CN" altLang="en-US" sz="2800" b="1" dirty="0">
              <a:latin typeface="Times New Roman" pitchFamily="18" charset="0"/>
            </a:endParaRPr>
          </a:p>
        </p:txBody>
      </p:sp>
      <p:sp>
        <p:nvSpPr>
          <p:cNvPr id="155" name="Rectangle 47"/>
          <p:cNvSpPr>
            <a:spLocks noChangeArrowheads="1"/>
          </p:cNvSpPr>
          <p:nvPr/>
        </p:nvSpPr>
        <p:spPr bwMode="auto">
          <a:xfrm>
            <a:off x="3674440" y="4626628"/>
            <a:ext cx="307963" cy="451962"/>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9</a:t>
            </a:r>
            <a:endParaRPr kumimoji="1" lang="zh-CN" altLang="en-US" sz="2800" b="1" dirty="0">
              <a:latin typeface="Times New Roman"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4844093" y="1765340"/>
                <a:ext cx="3652538"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4844093" y="1765340"/>
                <a:ext cx="365253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844093" y="2689518"/>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97" name="矩形 96"/>
              <p:cNvSpPr>
                <a:spLocks noRot="1" noChangeAspect="1" noMove="1" noResize="1" noEditPoints="1" noAdjustHandles="1" noChangeArrowheads="1" noChangeShapeType="1" noTextEdit="1"/>
              </p:cNvSpPr>
              <p:nvPr/>
            </p:nvSpPr>
            <p:spPr>
              <a:xfrm>
                <a:off x="4844093" y="2689518"/>
                <a:ext cx="384009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44093" y="3613696"/>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𝒓𝑪𝒉𝒊𝒍𝒅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𝟐</m:t>
                      </m:r>
                    </m:oMath>
                  </m:oMathPara>
                </a14:m>
                <a:endParaRPr lang="zh-CN" altLang="en-US" sz="2400" dirty="0">
                  <a:solidFill>
                    <a:srgbClr val="FFFF00"/>
                  </a:solidFill>
                </a:endParaRPr>
              </a:p>
            </p:txBody>
          </p:sp>
        </mc:Choice>
        <mc:Fallback xmlns="">
          <p:sp>
            <p:nvSpPr>
              <p:cNvPr id="98" name="矩形 97"/>
              <p:cNvSpPr>
                <a:spLocks noRot="1" noChangeAspect="1" noMove="1" noResize="1" noEditPoints="1" noAdjustHandles="1" noChangeArrowheads="1" noChangeShapeType="1" noTextEdit="1"/>
              </p:cNvSpPr>
              <p:nvPr/>
            </p:nvSpPr>
            <p:spPr>
              <a:xfrm>
                <a:off x="4844093" y="3613696"/>
                <a:ext cx="3840090" cy="461665"/>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4543352" y="4464066"/>
            <a:ext cx="4441571" cy="1384995"/>
          </a:xfrm>
          <a:prstGeom prst="rect">
            <a:avLst/>
          </a:prstGeom>
          <a:solidFill>
            <a:schemeClr val="accent2">
              <a:lumMod val="50000"/>
            </a:schemeClr>
          </a:solidFill>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实际物理存储为向量方式，任意顶点可在向量中快速定位访问其父亲和孩子</a:t>
            </a:r>
            <a:endParaRPr lang="zh-CN" altLang="en-US" sz="2800" dirty="0"/>
          </a:p>
        </p:txBody>
      </p:sp>
    </p:spTree>
    <p:extLst>
      <p:ext uri="{BB962C8B-B14F-4D97-AF65-F5344CB8AC3E}">
        <p14:creationId xmlns:p14="http://schemas.microsoft.com/office/powerpoint/2010/main" val="86493348"/>
      </p:ext>
    </p:extLst>
  </p:cSld>
  <p:clrMapOvr>
    <a:masterClrMapping/>
  </p:clrMapOvr>
  <p:transition advTm="157">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一种二叉树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每个顶点的值大于或等于其左右孩子的值：大顶堆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每个顶点的值小于或等于其左右孩子的值：小顶堆</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659722" y="412355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3202522" y="408069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830922" y="404735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297522" y="412355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821522" y="351395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830922" y="351395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478622" y="3242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2073810" y="465695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373722" y="473315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1035585" y="465695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5642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1107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724435" y="50665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2594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7928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20214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9358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3930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774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4" name="Line 5"/>
          <p:cNvSpPr>
            <a:spLocks noChangeShapeType="1"/>
          </p:cNvSpPr>
          <p:nvPr/>
        </p:nvSpPr>
        <p:spPr bwMode="auto">
          <a:xfrm>
            <a:off x="7796449" y="416641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5" name="Line 6"/>
          <p:cNvSpPr>
            <a:spLocks noChangeShapeType="1"/>
          </p:cNvSpPr>
          <p:nvPr/>
        </p:nvSpPr>
        <p:spPr bwMode="auto">
          <a:xfrm flipH="1">
            <a:off x="7339249" y="412355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6" name="Line 7"/>
          <p:cNvSpPr>
            <a:spLocks noChangeShapeType="1"/>
          </p:cNvSpPr>
          <p:nvPr/>
        </p:nvSpPr>
        <p:spPr bwMode="auto">
          <a:xfrm>
            <a:off x="5967649" y="409021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87" name="Line 8"/>
          <p:cNvSpPr>
            <a:spLocks noChangeShapeType="1"/>
          </p:cNvSpPr>
          <p:nvPr/>
        </p:nvSpPr>
        <p:spPr bwMode="auto">
          <a:xfrm flipH="1">
            <a:off x="5434249" y="416641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8" name="Line 9"/>
          <p:cNvSpPr>
            <a:spLocks noChangeShapeType="1"/>
          </p:cNvSpPr>
          <p:nvPr/>
        </p:nvSpPr>
        <p:spPr bwMode="auto">
          <a:xfrm>
            <a:off x="6958249" y="3556816"/>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9" name="Line 10"/>
          <p:cNvSpPr>
            <a:spLocks noChangeShapeType="1"/>
          </p:cNvSpPr>
          <p:nvPr/>
        </p:nvSpPr>
        <p:spPr bwMode="auto">
          <a:xfrm flipH="1">
            <a:off x="5967649" y="3556816"/>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Oval 11"/>
          <p:cNvSpPr>
            <a:spLocks noChangeArrowheads="1"/>
          </p:cNvSpPr>
          <p:nvPr/>
        </p:nvSpPr>
        <p:spPr bwMode="auto">
          <a:xfrm>
            <a:off x="6615349" y="3285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91" name="Line 12"/>
          <p:cNvSpPr>
            <a:spLocks noChangeShapeType="1"/>
          </p:cNvSpPr>
          <p:nvPr/>
        </p:nvSpPr>
        <p:spPr bwMode="auto">
          <a:xfrm flipH="1">
            <a:off x="6210537" y="4699816"/>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13"/>
          <p:cNvSpPr>
            <a:spLocks noChangeShapeType="1"/>
          </p:cNvSpPr>
          <p:nvPr/>
        </p:nvSpPr>
        <p:spPr bwMode="auto">
          <a:xfrm>
            <a:off x="5510449" y="4776016"/>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93" name="Line 14"/>
          <p:cNvSpPr>
            <a:spLocks noChangeShapeType="1"/>
          </p:cNvSpPr>
          <p:nvPr/>
        </p:nvSpPr>
        <p:spPr bwMode="auto">
          <a:xfrm flipH="1">
            <a:off x="5172312" y="46998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94" name="Oval 75"/>
          <p:cNvSpPr>
            <a:spLocks noChangeArrowheads="1"/>
          </p:cNvSpPr>
          <p:nvPr/>
        </p:nvSpPr>
        <p:spPr bwMode="auto">
          <a:xfrm>
            <a:off x="57009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95" name="Oval 76"/>
          <p:cNvSpPr>
            <a:spLocks noChangeArrowheads="1"/>
          </p:cNvSpPr>
          <p:nvPr/>
        </p:nvSpPr>
        <p:spPr bwMode="auto">
          <a:xfrm>
            <a:off x="5243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96" name="Oval 77"/>
          <p:cNvSpPr>
            <a:spLocks noChangeArrowheads="1"/>
          </p:cNvSpPr>
          <p:nvPr/>
        </p:nvSpPr>
        <p:spPr bwMode="auto">
          <a:xfrm>
            <a:off x="4861162" y="51093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97" name="Oval 78"/>
          <p:cNvSpPr>
            <a:spLocks noChangeArrowheads="1"/>
          </p:cNvSpPr>
          <p:nvPr/>
        </p:nvSpPr>
        <p:spPr bwMode="auto">
          <a:xfrm>
            <a:off x="53961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8" name="Oval 79"/>
          <p:cNvSpPr>
            <a:spLocks noChangeArrowheads="1"/>
          </p:cNvSpPr>
          <p:nvPr/>
        </p:nvSpPr>
        <p:spPr bwMode="auto">
          <a:xfrm>
            <a:off x="59295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61581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70725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75297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7910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54098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91792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129487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167181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2048759"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242570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280264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317959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355653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3933477" y="5965769"/>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2" name="Rectangle 47"/>
          <p:cNvSpPr>
            <a:spLocks noChangeArrowheads="1"/>
          </p:cNvSpPr>
          <p:nvPr/>
        </p:nvSpPr>
        <p:spPr bwMode="auto">
          <a:xfrm>
            <a:off x="486003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4" name="Rectangle 47"/>
          <p:cNvSpPr>
            <a:spLocks noChangeArrowheads="1"/>
          </p:cNvSpPr>
          <p:nvPr/>
        </p:nvSpPr>
        <p:spPr bwMode="auto">
          <a:xfrm>
            <a:off x="523697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65" name="Rectangle 47"/>
          <p:cNvSpPr>
            <a:spLocks noChangeArrowheads="1"/>
          </p:cNvSpPr>
          <p:nvPr/>
        </p:nvSpPr>
        <p:spPr bwMode="auto">
          <a:xfrm>
            <a:off x="561392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Rectangle 47"/>
          <p:cNvSpPr>
            <a:spLocks noChangeArrowheads="1"/>
          </p:cNvSpPr>
          <p:nvPr/>
        </p:nvSpPr>
        <p:spPr bwMode="auto">
          <a:xfrm>
            <a:off x="599086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	</a:t>
            </a:r>
            <a:endParaRPr kumimoji="1" lang="zh-CN" altLang="en-US" sz="2400" b="1" dirty="0">
              <a:latin typeface="Times New Roman" pitchFamily="18" charset="0"/>
            </a:endParaRPr>
          </a:p>
        </p:txBody>
      </p:sp>
      <p:sp>
        <p:nvSpPr>
          <p:cNvPr id="73" name="Rectangle 47"/>
          <p:cNvSpPr>
            <a:spLocks noChangeArrowheads="1"/>
          </p:cNvSpPr>
          <p:nvPr/>
        </p:nvSpPr>
        <p:spPr bwMode="auto">
          <a:xfrm>
            <a:off x="6367808"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74" name="Rectangle 47"/>
          <p:cNvSpPr>
            <a:spLocks noChangeArrowheads="1"/>
          </p:cNvSpPr>
          <p:nvPr/>
        </p:nvSpPr>
        <p:spPr bwMode="auto">
          <a:xfrm>
            <a:off x="674475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12169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76" name="Rectangle 47"/>
          <p:cNvSpPr>
            <a:spLocks noChangeArrowheads="1"/>
          </p:cNvSpPr>
          <p:nvPr/>
        </p:nvSpPr>
        <p:spPr bwMode="auto">
          <a:xfrm>
            <a:off x="749864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77" name="Rectangle 47"/>
          <p:cNvSpPr>
            <a:spLocks noChangeArrowheads="1"/>
          </p:cNvSpPr>
          <p:nvPr/>
        </p:nvSpPr>
        <p:spPr bwMode="auto">
          <a:xfrm>
            <a:off x="787558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1" name="Rectangle 47"/>
          <p:cNvSpPr>
            <a:spLocks noChangeArrowheads="1"/>
          </p:cNvSpPr>
          <p:nvPr/>
        </p:nvSpPr>
        <p:spPr bwMode="auto">
          <a:xfrm>
            <a:off x="8252526" y="5952355"/>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3" name="矩形 2"/>
          <p:cNvSpPr/>
          <p:nvPr/>
        </p:nvSpPr>
        <p:spPr>
          <a:xfrm>
            <a:off x="-145971" y="3266886"/>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04732" y="3236041"/>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小顶堆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54496"/>
      </p:ext>
    </p:extLst>
  </p:cSld>
  <p:clrMapOvr>
    <a:masterClrMapping/>
  </p:clrMapOvr>
  <p:transition advTm="157">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172239" y="1154516"/>
                <a:ext cx="8432209" cy="281615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堆序性</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优先级队列默认采用大顶堆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𝒊</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𝒑𝒂𝒓𝒆𝒏𝒕</m:t>
                        </m:r>
                        <m:d>
                          <m:dPr>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𝒊</m:t>
                            </m:r>
                          </m:e>
                        </m:d>
                      </m:e>
                    </m:d>
                    <m:r>
                      <a:rPr lang="en-US" altLang="zh-CN" sz="2400" b="1" i="1" smtClean="0">
                        <a:latin typeface="Cambria Math" panose="02040503050406030204" pitchFamily="18" charset="0"/>
                        <a:ea typeface="Cambria Math" panose="02040503050406030204" pitchFamily="18" charset="0"/>
                      </a:rPr>
                      <m:t>,  </m:t>
                    </m:r>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&gt;</m:t>
                    </m:r>
                    <m:r>
                      <a:rPr lang="en-US" altLang="zh-CN" sz="2400" b="1" i="1" smtClean="0">
                        <a:latin typeface="Cambria Math" panose="02040503050406030204" pitchFamily="18" charset="0"/>
                        <a:ea typeface="Cambria Math" panose="02040503050406030204" pitchFamily="18" charset="0"/>
                      </a:rPr>
                      <m:t>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根节点为极大值点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getMax</a:t>
                </a:r>
                <a:r>
                  <a:rPr lang="zh-CN" altLang="en-US" sz="2400" b="1" dirty="0">
                    <a:latin typeface="微软雅黑" panose="020B0503020204020204" pitchFamily="34" charset="-122"/>
                    <a:ea typeface="微软雅黑" panose="020B0503020204020204" pitchFamily="34" charset="-122"/>
                  </a:rPr>
                  <a:t>直接取出向量首元素，复杂度</a:t>
                </a:r>
                <a:r>
                  <a:rPr lang="en-US" altLang="zh-CN" sz="2400" b="1" dirty="0">
                    <a:latin typeface="微软雅黑" panose="020B0503020204020204" pitchFamily="34" charset="-122"/>
                    <a:ea typeface="微软雅黑" panose="020B0503020204020204" pitchFamily="34" charset="-122"/>
                  </a:rPr>
                  <a:t>O(1)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以下主要考虑插入</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以及</a:t>
                </a:r>
                <a:r>
                  <a:rPr lang="en-US" altLang="zh-CN" sz="2400" b="1" dirty="0" err="1">
                    <a:latin typeface="微软雅黑" panose="020B0503020204020204" pitchFamily="34" charset="-122"/>
                    <a:ea typeface="微软雅黑" panose="020B0503020204020204" pitchFamily="34" charset="-122"/>
                  </a:rPr>
                  <a:t>delMax</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172239" y="1154516"/>
                <a:ext cx="8432209" cy="2816156"/>
              </a:xfrm>
              <a:prstGeom prst="rect">
                <a:avLst/>
              </a:prstGeom>
              <a:blipFill>
                <a:blip r:embed="rId3"/>
                <a:stretch>
                  <a:fillRect l="-1591" t="-2814" b="-4113"/>
                </a:stretch>
              </a:blipFill>
              <a:ln w="9525">
                <a:noFill/>
                <a:miter lim="800000"/>
                <a:headEnd/>
                <a:tailEnd/>
              </a:ln>
            </p:spPr>
            <p:txBody>
              <a:bodyPr/>
              <a:lstStyle/>
              <a:p>
                <a:r>
                  <a:rPr lang="zh-CN" altLang="en-US">
                    <a:noFill/>
                  </a:rPr>
                  <a:t> </a:t>
                </a:r>
              </a:p>
            </p:txBody>
          </p:sp>
        </mc:Fallback>
      </mc:AlternateContent>
      <p:sp>
        <p:nvSpPr>
          <p:cNvPr id="55" name="Line 5"/>
          <p:cNvSpPr>
            <a:spLocks noChangeShapeType="1"/>
          </p:cNvSpPr>
          <p:nvPr/>
        </p:nvSpPr>
        <p:spPr bwMode="auto">
          <a:xfrm>
            <a:off x="3425900" y="51924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2968700" y="51495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597100" y="51162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063700" y="51924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587700" y="45828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597100" y="45828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244800" y="4311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1839988" y="57258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139900" y="58020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801763" y="57258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3304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873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490613" y="61353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0256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5590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17876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7020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1592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540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471530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509225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46919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84613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223083"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660002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97697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735391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73085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8107801" y="465872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2" name="矩形 81"/>
          <p:cNvSpPr/>
          <p:nvPr/>
        </p:nvSpPr>
        <p:spPr>
          <a:xfrm>
            <a:off x="-201160" y="4149414"/>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71670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13" name="矩形 112"/>
          <p:cNvSpPr/>
          <p:nvPr/>
        </p:nvSpPr>
        <p:spPr>
          <a:xfrm>
            <a:off x="509266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4" name="矩形 113"/>
          <p:cNvSpPr/>
          <p:nvPr/>
        </p:nvSpPr>
        <p:spPr>
          <a:xfrm>
            <a:off x="546863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5" name="矩形 114"/>
          <p:cNvSpPr/>
          <p:nvPr/>
        </p:nvSpPr>
        <p:spPr>
          <a:xfrm>
            <a:off x="584459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6" name="矩形 115"/>
          <p:cNvSpPr/>
          <p:nvPr/>
        </p:nvSpPr>
        <p:spPr>
          <a:xfrm>
            <a:off x="6220565"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7" name="矩形 116"/>
          <p:cNvSpPr/>
          <p:nvPr/>
        </p:nvSpPr>
        <p:spPr>
          <a:xfrm>
            <a:off x="659653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8" name="矩形 117"/>
          <p:cNvSpPr/>
          <p:nvPr/>
        </p:nvSpPr>
        <p:spPr>
          <a:xfrm>
            <a:off x="697249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9" name="矩形 118"/>
          <p:cNvSpPr/>
          <p:nvPr/>
        </p:nvSpPr>
        <p:spPr>
          <a:xfrm>
            <a:off x="734846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20" name="矩形 119"/>
          <p:cNvSpPr/>
          <p:nvPr/>
        </p:nvSpPr>
        <p:spPr>
          <a:xfrm>
            <a:off x="772442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21" name="矩形 120"/>
          <p:cNvSpPr/>
          <p:nvPr/>
        </p:nvSpPr>
        <p:spPr>
          <a:xfrm>
            <a:off x="8100392"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24" name="弧形 123"/>
          <p:cNvSpPr/>
          <p:nvPr/>
        </p:nvSpPr>
        <p:spPr bwMode="auto">
          <a:xfrm rot="18673340">
            <a:off x="4841517" y="4436611"/>
            <a:ext cx="952339" cy="1030569"/>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5" name="弧形 124"/>
          <p:cNvSpPr/>
          <p:nvPr/>
        </p:nvSpPr>
        <p:spPr bwMode="auto">
          <a:xfrm rot="18673340">
            <a:off x="5151805" y="4335158"/>
            <a:ext cx="1458021" cy="1476387"/>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6" name="弧形 125"/>
          <p:cNvSpPr/>
          <p:nvPr/>
        </p:nvSpPr>
        <p:spPr bwMode="auto">
          <a:xfrm rot="18673340">
            <a:off x="6069820" y="4111560"/>
            <a:ext cx="2637061" cy="2756070"/>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Tree>
    <p:extLst>
      <p:ext uri="{BB962C8B-B14F-4D97-AF65-F5344CB8AC3E}">
        <p14:creationId xmlns:p14="http://schemas.microsoft.com/office/powerpoint/2010/main" val="4189573407"/>
      </p:ext>
    </p:extLst>
  </p:cSld>
  <p:clrMapOvr>
    <a:masterClrMapping/>
  </p:clrMapOvr>
  <p:transition advTm="157">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二叉堆（大顶堆）</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smtClean="0">
                <a:solidFill>
                  <a:srgbClr val="FF0000"/>
                </a:solidFill>
                <a:latin typeface="微软雅黑" panose="020B0503020204020204" pitchFamily="34" charset="-122"/>
                <a:ea typeface="微软雅黑" panose="020B0503020204020204" pitchFamily="34" charset="-122"/>
              </a:rPr>
              <a:t>排序</a:t>
            </a:r>
            <a:r>
              <a:rPr lang="zh-CN" altLang="en-US" sz="6000" b="1" dirty="0" smtClean="0">
                <a:latin typeface="微软雅黑" panose="020B0503020204020204" pitchFamily="34" charset="-122"/>
                <a:ea typeface="微软雅黑" panose="020B0503020204020204" pitchFamily="34" charset="-122"/>
              </a:rPr>
              <a:t>先构建</a:t>
            </a:r>
            <a:r>
              <a:rPr lang="zh-CN" altLang="en-US" sz="6000" b="1" dirty="0">
                <a:latin typeface="微软雅黑" panose="020B0503020204020204" pitchFamily="34" charset="-122"/>
                <a:ea typeface="微软雅黑" panose="020B0503020204020204" pitchFamily="34" charset="-122"/>
              </a:rPr>
              <a:t>，</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955986054"/>
      </p:ext>
    </p:extLst>
  </p:cSld>
  <p:clrMapOvr>
    <a:masterClrMapping/>
  </p:clrMapOvr>
  <p:transition advTm="157">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9512" y="1196752"/>
            <a:ext cx="8432209" cy="63709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24659965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p:tgtEl>
                                          <p:spTgt spid="49"/>
                                        </p:tgtEl>
                                        <p:attrNameLst>
                                          <p:attrName>ppt_y</p:attrName>
                                        </p:attrNameLst>
                                      </p:cBhvr>
                                      <p:tavLst>
                                        <p:tav tm="0">
                                          <p:val>
                                            <p:strVal val="#ppt_y-#ppt_h*1.125000"/>
                                          </p:val>
                                        </p:tav>
                                        <p:tav tm="100000">
                                          <p:val>
                                            <p:strVal val="#ppt_y"/>
                                          </p:val>
                                        </p:tav>
                                      </p:tavLst>
                                    </p:anim>
                                    <p:animEffect transition="in" filter="wipe(down)">
                                      <p:cBhvr>
                                        <p:cTn id="28" dur="500"/>
                                        <p:tgtEl>
                                          <p:spTgt spid="49"/>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p:tgtEl>
                                          <p:spTgt spid="64"/>
                                        </p:tgtEl>
                                        <p:attrNameLst>
                                          <p:attrName>ppt_y</p:attrName>
                                        </p:attrNameLst>
                                      </p:cBhvr>
                                      <p:tavLst>
                                        <p:tav tm="0">
                                          <p:val>
                                            <p:strVal val="#ppt_y-#ppt_h*1.125000"/>
                                          </p:val>
                                        </p:tav>
                                        <p:tav tm="100000">
                                          <p:val>
                                            <p:strVal val="#ppt_y"/>
                                          </p:val>
                                        </p:tav>
                                      </p:tavLst>
                                    </p:anim>
                                    <p:animEffect transition="in" filter="wipe(down)">
                                      <p:cBhvr>
                                        <p:cTn id="70" dur="500"/>
                                        <p:tgtEl>
                                          <p:spTgt spid="64"/>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p:tgtEl>
                                          <p:spTgt spid="66"/>
                                        </p:tgtEl>
                                        <p:attrNameLst>
                                          <p:attrName>ppt_y</p:attrName>
                                        </p:attrNameLst>
                                      </p:cBhvr>
                                      <p:tavLst>
                                        <p:tav tm="0">
                                          <p:val>
                                            <p:strVal val="#ppt_y-#ppt_h*1.125000"/>
                                          </p:val>
                                        </p:tav>
                                        <p:tav tm="100000">
                                          <p:val>
                                            <p:strVal val="#ppt_y"/>
                                          </p:val>
                                        </p:tav>
                                      </p:tavLst>
                                    </p:anim>
                                    <p:animEffect transition="in" filter="wipe(down)">
                                      <p:cBhvr>
                                        <p:cTn id="78" dur="500"/>
                                        <p:tgtEl>
                                          <p:spTgt spid="66"/>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3">
                                            <p:txEl>
                                              <p:pRg st="8" end="8"/>
                                            </p:txEl>
                                          </p:spTgt>
                                        </p:tgtEl>
                                        <p:attrNameLst>
                                          <p:attrName>style.visibility</p:attrName>
                                        </p:attrNameLst>
                                      </p:cBhvr>
                                      <p:to>
                                        <p:strVal val="visible"/>
                                      </p:to>
                                    </p:set>
                                    <p:anim calcmode="lin" valueType="num">
                                      <p:cBhvr additive="base">
                                        <p:cTn id="85"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3">
                                            <p:txEl>
                                              <p:pRg st="8" end="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3">
                                            <p:txEl>
                                              <p:pRg st="9" end="9"/>
                                            </p:txEl>
                                          </p:spTgt>
                                        </p:tgtEl>
                                        <p:attrNameLst>
                                          <p:attrName>style.visibility</p:attrName>
                                        </p:attrNameLst>
                                      </p:cBhvr>
                                      <p:to>
                                        <p:strVal val="visible"/>
                                      </p:to>
                                    </p:set>
                                    <p:anim calcmode="lin" valueType="num">
                                      <p:cBhvr additive="base">
                                        <p:cTn id="89"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3">
                                            <p:txEl>
                                              <p:pRg st="10" end="10"/>
                                            </p:txEl>
                                          </p:spTgt>
                                        </p:tgtEl>
                                        <p:attrNameLst>
                                          <p:attrName>style.visibility</p:attrName>
                                        </p:attrNameLst>
                                      </p:cBhvr>
                                      <p:to>
                                        <p:strVal val="visible"/>
                                      </p:to>
                                    </p:set>
                                    <p:anim calcmode="lin" valueType="num">
                                      <p:cBhvr additive="base">
                                        <p:cTn id="93"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3">
                                            <p:txEl>
                                              <p:pRg st="10" end="10"/>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3">
                                            <p:txEl>
                                              <p:pRg st="11" end="11"/>
                                            </p:txEl>
                                          </p:spTgt>
                                        </p:tgtEl>
                                        <p:attrNameLst>
                                          <p:attrName>style.visibility</p:attrName>
                                        </p:attrNameLst>
                                      </p:cBhvr>
                                      <p:to>
                                        <p:strVal val="visible"/>
                                      </p:to>
                                    </p:set>
                                    <p:anim calcmode="lin" valueType="num">
                                      <p:cBhvr additive="base">
                                        <p:cTn id="97" dur="500" fill="hold"/>
                                        <p:tgtEl>
                                          <p:spTgt spid="53">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3">
                                            <p:txEl>
                                              <p:pRg st="11" end="11"/>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3">
                                            <p:txEl>
                                              <p:pRg st="12" end="12"/>
                                            </p:txEl>
                                          </p:spTgt>
                                        </p:tgtEl>
                                        <p:attrNameLst>
                                          <p:attrName>style.visibility</p:attrName>
                                        </p:attrNameLst>
                                      </p:cBhvr>
                                      <p:to>
                                        <p:strVal val="visible"/>
                                      </p:to>
                                    </p:set>
                                    <p:anim calcmode="lin" valueType="num">
                                      <p:cBhvr additive="base">
                                        <p:cTn id="101" dur="500" fill="hold"/>
                                        <p:tgtEl>
                                          <p:spTgt spid="53">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99"/>
                                        </p:tgtEl>
                                        <p:attrNameLst>
                                          <p:attrName>style.visibility</p:attrName>
                                        </p:attrNameLst>
                                      </p:cBhvr>
                                      <p:to>
                                        <p:strVal val="visible"/>
                                      </p:to>
                                    </p:set>
                                    <p:anim calcmode="lin" valueType="num">
                                      <p:cBhvr additive="base">
                                        <p:cTn id="107" dur="500" fill="hold"/>
                                        <p:tgtEl>
                                          <p:spTgt spid="99"/>
                                        </p:tgtEl>
                                        <p:attrNameLst>
                                          <p:attrName>ppt_x</p:attrName>
                                        </p:attrNameLst>
                                      </p:cBhvr>
                                      <p:tavLst>
                                        <p:tav tm="0">
                                          <p:val>
                                            <p:strVal val="#ppt_x"/>
                                          </p:val>
                                        </p:tav>
                                        <p:tav tm="100000">
                                          <p:val>
                                            <p:strVal val="#ppt_x"/>
                                          </p:val>
                                        </p:tav>
                                      </p:tavLst>
                                    </p:anim>
                                    <p:anim calcmode="lin" valueType="num">
                                      <p:cBhvr additive="base">
                                        <p:cTn id="10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p:bldP spid="49" grpId="0" animBg="1"/>
      <p:bldP spid="50" grpId="0" animBg="1"/>
      <p:bldP spid="51" grpId="0" animBg="1"/>
      <p:bldP spid="56" grpId="0" animBg="1"/>
      <p:bldP spid="47" grpId="0" animBg="1"/>
      <p:bldP spid="55" grpId="0" animBg="1"/>
      <p:bldP spid="52"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179512" y="1196752"/>
            <a:ext cx="8432209" cy="63709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566666" y="5913467"/>
            <a:ext cx="4116968" cy="834167"/>
            <a:chOff x="4566666" y="5913467"/>
            <a:chExt cx="4116968" cy="834167"/>
          </a:xfrm>
        </p:grpSpPr>
        <p:sp>
          <p:nvSpPr>
            <p:cNvPr id="82" name="矩形 81"/>
            <p:cNvSpPr/>
            <p:nvPr/>
          </p:nvSpPr>
          <p:spPr>
            <a:xfrm>
              <a:off x="8213634" y="6378302"/>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grpSp>
          <p:nvGrpSpPr>
            <p:cNvPr id="3" name="组合 2"/>
            <p:cNvGrpSpPr/>
            <p:nvPr/>
          </p:nvGrpSpPr>
          <p:grpSpPr>
            <a:xfrm>
              <a:off x="4566666" y="5913467"/>
              <a:ext cx="3712419" cy="834167"/>
              <a:chOff x="4566666" y="5913467"/>
              <a:chExt cx="3712419" cy="834167"/>
            </a:xfrm>
          </p:grpSpPr>
          <p:sp>
            <p:nvSpPr>
              <p:cNvPr id="67" name="Rectangle 47"/>
              <p:cNvSpPr>
                <a:spLocks noChangeArrowheads="1"/>
              </p:cNvSpPr>
              <p:nvPr/>
            </p:nvSpPr>
            <p:spPr bwMode="auto">
              <a:xfrm>
                <a:off x="45666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8" name="Rectangle 47"/>
              <p:cNvSpPr>
                <a:spLocks noChangeArrowheads="1"/>
              </p:cNvSpPr>
              <p:nvPr/>
            </p:nvSpPr>
            <p:spPr bwMode="auto">
              <a:xfrm>
                <a:off x="494361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69" name="Rectangle 47"/>
              <p:cNvSpPr>
                <a:spLocks noChangeArrowheads="1"/>
              </p:cNvSpPr>
              <p:nvPr/>
            </p:nvSpPr>
            <p:spPr bwMode="auto">
              <a:xfrm>
                <a:off x="532055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70" name="Rectangle 47"/>
              <p:cNvSpPr>
                <a:spLocks noChangeArrowheads="1"/>
              </p:cNvSpPr>
              <p:nvPr/>
            </p:nvSpPr>
            <p:spPr bwMode="auto">
              <a:xfrm>
                <a:off x="569749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71" name="Rectangle 47"/>
              <p:cNvSpPr>
                <a:spLocks noChangeArrowheads="1"/>
              </p:cNvSpPr>
              <p:nvPr/>
            </p:nvSpPr>
            <p:spPr bwMode="auto">
              <a:xfrm>
                <a:off x="6074442"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矩形 71"/>
              <p:cNvSpPr/>
              <p:nvPr/>
            </p:nvSpPr>
            <p:spPr>
              <a:xfrm>
                <a:off x="456806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3" name="矩形 72"/>
              <p:cNvSpPr/>
              <p:nvPr/>
            </p:nvSpPr>
            <p:spPr>
              <a:xfrm>
                <a:off x="494402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4" name="矩形 73"/>
              <p:cNvSpPr/>
              <p:nvPr/>
            </p:nvSpPr>
            <p:spPr>
              <a:xfrm>
                <a:off x="531999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75" name="矩形 74"/>
              <p:cNvSpPr/>
              <p:nvPr/>
            </p:nvSpPr>
            <p:spPr>
              <a:xfrm>
                <a:off x="569595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76" name="矩形 75"/>
              <p:cNvSpPr/>
              <p:nvPr/>
            </p:nvSpPr>
            <p:spPr>
              <a:xfrm>
                <a:off x="6071924"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77" name="矩形 76"/>
              <p:cNvSpPr/>
              <p:nvPr/>
            </p:nvSpPr>
            <p:spPr>
              <a:xfrm>
                <a:off x="644789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78" name="矩形 77"/>
              <p:cNvSpPr/>
              <p:nvPr/>
            </p:nvSpPr>
            <p:spPr>
              <a:xfrm>
                <a:off x="682385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79" name="矩形 78"/>
              <p:cNvSpPr/>
              <p:nvPr/>
            </p:nvSpPr>
            <p:spPr>
              <a:xfrm>
                <a:off x="719982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80" name="矩形 79"/>
              <p:cNvSpPr/>
              <p:nvPr/>
            </p:nvSpPr>
            <p:spPr>
              <a:xfrm>
                <a:off x="757578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81" name="矩形 80"/>
              <p:cNvSpPr/>
              <p:nvPr/>
            </p:nvSpPr>
            <p:spPr>
              <a:xfrm>
                <a:off x="7951751"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84" name="Rectangle 47"/>
              <p:cNvSpPr>
                <a:spLocks noChangeArrowheads="1"/>
              </p:cNvSpPr>
              <p:nvPr/>
            </p:nvSpPr>
            <p:spPr bwMode="auto">
              <a:xfrm>
                <a:off x="645138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82833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86" name="Rectangle 47"/>
              <p:cNvSpPr>
                <a:spLocks noChangeArrowheads="1"/>
              </p:cNvSpPr>
              <p:nvPr/>
            </p:nvSpPr>
            <p:spPr bwMode="auto">
              <a:xfrm>
                <a:off x="720527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58221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88" name="Rectangle 47"/>
              <p:cNvSpPr>
                <a:spLocks noChangeArrowheads="1"/>
              </p:cNvSpPr>
              <p:nvPr/>
            </p:nvSpPr>
            <p:spPr bwMode="auto">
              <a:xfrm>
                <a:off x="7959160" y="5913467"/>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grpSp>
        <p:sp>
          <p:nvSpPr>
            <p:cNvPr id="89" name="Rectangle 47"/>
            <p:cNvSpPr>
              <a:spLocks noChangeArrowheads="1"/>
            </p:cNvSpPr>
            <p:nvPr/>
          </p:nvSpPr>
          <p:spPr bwMode="auto">
            <a:xfrm>
              <a:off x="8292345" y="5913467"/>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grpSp>
      <p:sp>
        <p:nvSpPr>
          <p:cNvPr id="90" name="Rectangle 47"/>
          <p:cNvSpPr>
            <a:spLocks noChangeArrowheads="1"/>
          </p:cNvSpPr>
          <p:nvPr/>
        </p:nvSpPr>
        <p:spPr bwMode="auto">
          <a:xfrm>
            <a:off x="83020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93" name="Rectangle 47"/>
          <p:cNvSpPr>
            <a:spLocks noChangeArrowheads="1"/>
          </p:cNvSpPr>
          <p:nvPr/>
        </p:nvSpPr>
        <p:spPr bwMode="auto">
          <a:xfrm>
            <a:off x="6069697"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96" name="Rectangle 47"/>
          <p:cNvSpPr>
            <a:spLocks noChangeArrowheads="1"/>
          </p:cNvSpPr>
          <p:nvPr/>
        </p:nvSpPr>
        <p:spPr bwMode="auto">
          <a:xfrm>
            <a:off x="4943610" y="5917285"/>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97" name="Rectangle 47"/>
          <p:cNvSpPr>
            <a:spLocks noChangeArrowheads="1"/>
          </p:cNvSpPr>
          <p:nvPr/>
        </p:nvSpPr>
        <p:spPr bwMode="auto">
          <a:xfrm>
            <a:off x="8745199"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4" name="Rectangle 47"/>
          <p:cNvSpPr>
            <a:spLocks noChangeArrowheads="1"/>
          </p:cNvSpPr>
          <p:nvPr/>
        </p:nvSpPr>
        <p:spPr bwMode="auto">
          <a:xfrm>
            <a:off x="4564540"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21510964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ppt_h*1.125000"/>
                                          </p:val>
                                        </p:tav>
                                        <p:tav tm="100000">
                                          <p:val>
                                            <p:strVal val="#ppt_y"/>
                                          </p:val>
                                        </p:tav>
                                      </p:tavLst>
                                    </p:anim>
                                    <p:animEffect transition="in" filter="wipe(up)">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p:tgtEl>
                                          <p:spTgt spid="49"/>
                                        </p:tgtEl>
                                        <p:attrNameLst>
                                          <p:attrName>ppt_y</p:attrName>
                                        </p:attrNameLst>
                                      </p:cBhvr>
                                      <p:tavLst>
                                        <p:tav tm="0">
                                          <p:val>
                                            <p:strVal val="#ppt_y-#ppt_h*1.125000"/>
                                          </p:val>
                                        </p:tav>
                                        <p:tav tm="100000">
                                          <p:val>
                                            <p:strVal val="#ppt_y"/>
                                          </p:val>
                                        </p:tav>
                                      </p:tavLst>
                                    </p:anim>
                                    <p:animEffect transition="in" filter="wipe(down)">
                                      <p:cBhvr>
                                        <p:cTn id="34" dur="500"/>
                                        <p:tgtEl>
                                          <p:spTgt spid="49"/>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p:tgtEl>
                                          <p:spTgt spid="93"/>
                                        </p:tgtEl>
                                        <p:attrNameLst>
                                          <p:attrName>ppt_y</p:attrName>
                                        </p:attrNameLst>
                                      </p:cBhvr>
                                      <p:tavLst>
                                        <p:tav tm="0">
                                          <p:val>
                                            <p:strVal val="#ppt_y+#ppt_h*1.125000"/>
                                          </p:val>
                                        </p:tav>
                                        <p:tav tm="100000">
                                          <p:val>
                                            <p:strVal val="#ppt_y"/>
                                          </p:val>
                                        </p:tav>
                                      </p:tavLst>
                                    </p:anim>
                                    <p:animEffect transition="in" filter="wipe(up)">
                                      <p:cBhvr>
                                        <p:cTn id="44" dur="5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p:tgtEl>
                                          <p:spTgt spid="64"/>
                                        </p:tgtEl>
                                        <p:attrNameLst>
                                          <p:attrName>ppt_y</p:attrName>
                                        </p:attrNameLst>
                                      </p:cBhvr>
                                      <p:tavLst>
                                        <p:tav tm="0">
                                          <p:val>
                                            <p:strVal val="#ppt_y-#ppt_h*1.125000"/>
                                          </p:val>
                                        </p:tav>
                                        <p:tav tm="100000">
                                          <p:val>
                                            <p:strVal val="#ppt_y"/>
                                          </p:val>
                                        </p:tav>
                                      </p:tavLst>
                                    </p:anim>
                                    <p:animEffect transition="in" filter="wipe(down)">
                                      <p:cBhvr>
                                        <p:cTn id="50" dur="500"/>
                                        <p:tgtEl>
                                          <p:spTgt spid="64"/>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ppt_y</p:attrName>
                                        </p:attrNameLst>
                                      </p:cBhvr>
                                      <p:tavLst>
                                        <p:tav tm="0">
                                          <p:val>
                                            <p:strVal val="#ppt_y+#ppt_h*1.125000"/>
                                          </p:val>
                                        </p:tav>
                                        <p:tav tm="100000">
                                          <p:val>
                                            <p:strVal val="#ppt_y"/>
                                          </p:val>
                                        </p:tav>
                                      </p:tavLst>
                                    </p:anim>
                                    <p:animEffect transition="in" filter="wipe(up)">
                                      <p:cBhvr>
                                        <p:cTn id="58" dur="500"/>
                                        <p:tgtEl>
                                          <p:spTgt spid="9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p:tgtEl>
                                          <p:spTgt spid="66"/>
                                        </p:tgtEl>
                                        <p:attrNameLst>
                                          <p:attrName>ppt_y</p:attrName>
                                        </p:attrNameLst>
                                      </p:cBhvr>
                                      <p:tavLst>
                                        <p:tav tm="0">
                                          <p:val>
                                            <p:strVal val="#ppt_y-#ppt_h*1.125000"/>
                                          </p:val>
                                        </p:tav>
                                        <p:tav tm="100000">
                                          <p:val>
                                            <p:strVal val="#ppt_y"/>
                                          </p:val>
                                        </p:tav>
                                      </p:tavLst>
                                    </p:anim>
                                    <p:animEffect transition="in" filter="wipe(down)">
                                      <p:cBhvr>
                                        <p:cTn id="64" dur="500"/>
                                        <p:tgtEl>
                                          <p:spTgt spid="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1" nodeType="clickEffect">
                                  <p:stCondLst>
                                    <p:cond delay="0"/>
                                  </p:stCondLst>
                                  <p:childTnLst>
                                    <p:animMotion origin="layout" path="M -1.94444E-6 -1.48148E-6 L -0.45886 -0.00116 " pathEditMode="relative" rAng="0" ptsTypes="AA">
                                      <p:cBhvr>
                                        <p:cTn id="70" dur="2000" fill="hold"/>
                                        <p:tgtEl>
                                          <p:spTgt spid="97"/>
                                        </p:tgtEl>
                                        <p:attrNameLst>
                                          <p:attrName>ppt_x</p:attrName>
                                          <p:attrName>ppt_y</p:attrName>
                                        </p:attrNameLst>
                                      </p:cBhvr>
                                      <p:rCtr x="-23125" y="0"/>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additive="base">
                                        <p:cTn id="78" dur="500" fill="hold"/>
                                        <p:tgtEl>
                                          <p:spTgt spid="99"/>
                                        </p:tgtEl>
                                        <p:attrNameLst>
                                          <p:attrName>ppt_x</p:attrName>
                                        </p:attrNameLst>
                                      </p:cBhvr>
                                      <p:tavLst>
                                        <p:tav tm="0">
                                          <p:val>
                                            <p:strVal val="#ppt_x"/>
                                          </p:val>
                                        </p:tav>
                                        <p:tav tm="100000">
                                          <p:val>
                                            <p:strVal val="#ppt_x"/>
                                          </p:val>
                                        </p:tav>
                                      </p:tavLst>
                                    </p:anim>
                                    <p:anim calcmode="lin" valueType="num">
                                      <p:cBhvr additive="base">
                                        <p:cTn id="7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0" grpId="0" animBg="1"/>
      <p:bldP spid="63" grpId="0" animBg="1"/>
      <p:bldP spid="64" grpId="0" animBg="1"/>
      <p:bldP spid="65" grpId="0" animBg="1"/>
      <p:bldP spid="66" grpId="0" animBg="1"/>
      <p:bldP spid="90" grpId="0" animBg="1"/>
      <p:bldP spid="93" grpId="0" animBg="1"/>
      <p:bldP spid="96" grpId="0" animBg="1"/>
      <p:bldP spid="97" grpId="0" animBg="1"/>
      <p:bldP spid="97" grpId="1" animBg="1"/>
      <p:bldP spid="94" grpId="0" animBg="1"/>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插入：上滤的代码实现</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3" name="矩形 2"/>
          <p:cNvSpPr/>
          <p:nvPr/>
        </p:nvSpPr>
        <p:spPr>
          <a:xfrm>
            <a:off x="245405" y="1776901"/>
            <a:ext cx="7056784"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&gt;::insert(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600" b="1" kern="0" dirty="0">
                <a:solidFill>
                  <a:srgbClr val="CC0000"/>
                </a:solidFill>
                <a:highlight>
                  <a:srgbClr val="FFFFFF"/>
                </a:highlight>
                <a:latin typeface="Consolas" panose="020B0609020204030204" pitchFamily="49" charset="0"/>
                <a:ea typeface="隶书"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heapDataVec.push_back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zh-CN" altLang="en-US" sz="1600" b="1" kern="0" dirty="0">
                <a:solidFill>
                  <a:srgbClr val="CC0000"/>
                </a:solidFill>
                <a:latin typeface="Consolas" panose="020B0609020204030204" pitchFamily="49" charset="0"/>
                <a:ea typeface="隶书"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4" name="矩形 3"/>
          <p:cNvSpPr/>
          <p:nvPr/>
        </p:nvSpPr>
        <p:spPr>
          <a:xfrm>
            <a:off x="209776" y="3717032"/>
            <a:ext cx="8610696" cy="2554545"/>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fr-F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parentIndex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fr-FR" altLang="zh-CN" sz="1600" dirty="0">
                <a:solidFill>
                  <a:srgbClr val="808080"/>
                </a:solidFill>
                <a:highlight>
                  <a:srgbClr val="FFFFFF"/>
                </a:highlight>
                <a:latin typeface="Consolas" panose="020B0609020204030204" pitchFamily="49" charset="0"/>
                <a:ea typeface="新宋体" panose="02010609030101010101" pitchFamily="49" charset="-122"/>
              </a:rPr>
              <a:t>ndex</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- 1) / 2;</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&gt; 0 &amp;&amp;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4187766686"/>
      </p:ext>
    </p:extLst>
  </p:cSld>
  <p:clrMapOvr>
    <a:masterClrMapping/>
  </p:clrMapOvr>
  <p:transition advTm="157">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0"/>
          <p:cNvSpPr>
            <a:spLocks noChangeShapeType="1"/>
          </p:cNvSpPr>
          <p:nvPr/>
        </p:nvSpPr>
        <p:spPr bwMode="auto">
          <a:xfrm flipH="1">
            <a:off x="6046576"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7037176"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53" name="TextBox 20"/>
          <p:cNvSpPr txBox="1">
            <a:spLocks noChangeArrowheads="1"/>
          </p:cNvSpPr>
          <p:nvPr/>
        </p:nvSpPr>
        <p:spPr bwMode="auto">
          <a:xfrm>
            <a:off x="253310" y="1192126"/>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最大元素在二叉堆的根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节点，也即对应向量的</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第一个元素</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使用最后一个元素取代</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根节点值，把原堆顶置</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于向量最末</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比较新根节点的两个孩</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子，与其大的孩子交换</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迭代该过程，直至全树</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满足堆序性要求</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591553"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519545"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875376"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418176"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6046576"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513176"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694276"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289464"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589376"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251239"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7798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322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940089"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517368"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600847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2370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71514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6086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989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9" name="Oval 78"/>
          <p:cNvSpPr>
            <a:spLocks noChangeArrowheads="1"/>
          </p:cNvSpPr>
          <p:nvPr/>
        </p:nvSpPr>
        <p:spPr bwMode="auto">
          <a:xfrm>
            <a:off x="6237076"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774320"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8176164" y="4656499"/>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103" name="Rectangle 47"/>
          <p:cNvSpPr>
            <a:spLocks noChangeArrowheads="1"/>
          </p:cNvSpPr>
          <p:nvPr/>
        </p:nvSpPr>
        <p:spPr bwMode="auto">
          <a:xfrm>
            <a:off x="452919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104" name="Rectangle 47"/>
          <p:cNvSpPr>
            <a:spLocks noChangeArrowheads="1"/>
          </p:cNvSpPr>
          <p:nvPr/>
        </p:nvSpPr>
        <p:spPr bwMode="auto">
          <a:xfrm>
            <a:off x="490614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28308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66002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036972"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8" name="矩形 107"/>
          <p:cNvSpPr/>
          <p:nvPr/>
        </p:nvSpPr>
        <p:spPr>
          <a:xfrm>
            <a:off x="453059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09" name="矩形 108"/>
          <p:cNvSpPr/>
          <p:nvPr/>
        </p:nvSpPr>
        <p:spPr>
          <a:xfrm>
            <a:off x="490655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0" name="矩形 109"/>
          <p:cNvSpPr/>
          <p:nvPr/>
        </p:nvSpPr>
        <p:spPr>
          <a:xfrm>
            <a:off x="528252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1" name="矩形 110"/>
          <p:cNvSpPr/>
          <p:nvPr/>
        </p:nvSpPr>
        <p:spPr>
          <a:xfrm>
            <a:off x="565848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2" name="矩形 111"/>
          <p:cNvSpPr/>
          <p:nvPr/>
        </p:nvSpPr>
        <p:spPr>
          <a:xfrm>
            <a:off x="6034454"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3" name="矩形 112"/>
          <p:cNvSpPr/>
          <p:nvPr/>
        </p:nvSpPr>
        <p:spPr>
          <a:xfrm>
            <a:off x="641042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4" name="矩形 113"/>
          <p:cNvSpPr/>
          <p:nvPr/>
        </p:nvSpPr>
        <p:spPr>
          <a:xfrm>
            <a:off x="678638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5" name="矩形 114"/>
          <p:cNvSpPr/>
          <p:nvPr/>
        </p:nvSpPr>
        <p:spPr>
          <a:xfrm>
            <a:off x="716235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16" name="矩形 115"/>
          <p:cNvSpPr/>
          <p:nvPr/>
        </p:nvSpPr>
        <p:spPr>
          <a:xfrm>
            <a:off x="753831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17" name="矩形 116"/>
          <p:cNvSpPr/>
          <p:nvPr/>
        </p:nvSpPr>
        <p:spPr>
          <a:xfrm>
            <a:off x="7914281"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18" name="Rectangle 47"/>
          <p:cNvSpPr>
            <a:spLocks noChangeArrowheads="1"/>
          </p:cNvSpPr>
          <p:nvPr/>
        </p:nvSpPr>
        <p:spPr bwMode="auto">
          <a:xfrm>
            <a:off x="641391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19" name="Rectangle 47"/>
          <p:cNvSpPr>
            <a:spLocks noChangeArrowheads="1"/>
          </p:cNvSpPr>
          <p:nvPr/>
        </p:nvSpPr>
        <p:spPr bwMode="auto">
          <a:xfrm>
            <a:off x="679086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20" name="Rectangle 47"/>
          <p:cNvSpPr>
            <a:spLocks noChangeArrowheads="1"/>
          </p:cNvSpPr>
          <p:nvPr/>
        </p:nvSpPr>
        <p:spPr bwMode="auto">
          <a:xfrm>
            <a:off x="716780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21" name="Rectangle 47"/>
          <p:cNvSpPr>
            <a:spLocks noChangeArrowheads="1"/>
          </p:cNvSpPr>
          <p:nvPr/>
        </p:nvSpPr>
        <p:spPr bwMode="auto">
          <a:xfrm>
            <a:off x="754474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22" name="Rectangle 47"/>
          <p:cNvSpPr>
            <a:spLocks noChangeArrowheads="1"/>
          </p:cNvSpPr>
          <p:nvPr/>
        </p:nvSpPr>
        <p:spPr bwMode="auto">
          <a:xfrm>
            <a:off x="7921690" y="419166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254875"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27" name="Oval 78"/>
          <p:cNvSpPr>
            <a:spLocks noChangeArrowheads="1"/>
          </p:cNvSpPr>
          <p:nvPr/>
        </p:nvSpPr>
        <p:spPr bwMode="auto">
          <a:xfrm>
            <a:off x="6694276" y="11782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8" name="Rectangle 47"/>
          <p:cNvSpPr>
            <a:spLocks noChangeArrowheads="1"/>
          </p:cNvSpPr>
          <p:nvPr/>
        </p:nvSpPr>
        <p:spPr bwMode="auto">
          <a:xfrm>
            <a:off x="4540767"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sp>
            <p:nvSpPr>
              <p:cNvPr id="129" name="矩形 128"/>
              <p:cNvSpPr/>
              <p:nvPr/>
            </p:nvSpPr>
            <p:spPr>
              <a:xfrm>
                <a:off x="5039817" y="5298848"/>
                <a:ext cx="3314729"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smtClean="0">
                          <a:solidFill>
                            <a:srgbClr val="FFFF00"/>
                          </a:solidFill>
                          <a:latin typeface="Cambria Math" panose="02040503050406030204" pitchFamily="18" charset="0"/>
                          <a:ea typeface="微软雅黑" panose="020B0503020204020204" pitchFamily="34" charset="-122"/>
                        </a:rPr>
                        <m:t>=</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smtClean="0">
                              <a:solidFill>
                                <a:srgbClr val="FFFF00"/>
                              </a:solidFill>
                              <a:latin typeface="Cambria Math" panose="02040503050406030204" pitchFamily="18" charset="0"/>
                              <a:ea typeface="微软雅黑" panose="020B0503020204020204" pitchFamily="34" charset="-122"/>
                            </a:rPr>
                            <m:t>𝒊</m:t>
                          </m:r>
                          <m:r>
                            <a:rPr lang="en-US" altLang="zh-CN" sz="2000" b="1" i="1" smtClean="0">
                              <a:solidFill>
                                <a:srgbClr val="FFFF00"/>
                              </a:solidFill>
                              <a:latin typeface="Cambria Math" panose="02040503050406030204" pitchFamily="18" charset="0"/>
                              <a:ea typeface="Cambria Math" panose="02040503050406030204" pitchFamily="18" charset="0"/>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smtClean="0">
                          <a:solidFill>
                            <a:srgbClr val="FFFF00"/>
                          </a:solidFill>
                          <a:latin typeface="Cambria Math" panose="02040503050406030204" pitchFamily="18" charset="0"/>
                          <a:ea typeface="微软雅黑" panose="020B0503020204020204" pitchFamily="34" charset="-122"/>
                        </a:rPr>
                        <m:t>+</m:t>
                      </m:r>
                      <m:r>
                        <a:rPr lang="en-US" altLang="zh-CN" sz="20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000" dirty="0">
                  <a:solidFill>
                    <a:srgbClr val="FFFF0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039817" y="5298848"/>
                <a:ext cx="3314729"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5036633" y="5927404"/>
                <a:ext cx="3317913"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FFFF00"/>
                          </a:solidFill>
                          <a:latin typeface="Cambria Math" panose="02040503050406030204" pitchFamily="18" charset="0"/>
                          <a:ea typeface="微软雅黑" panose="020B0503020204020204" pitchFamily="34" charset="-122"/>
                        </a:rPr>
                        <m:t>𝒓𝑪𝒉𝒊𝒍𝒅</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a:solidFill>
                            <a:srgbClr val="FFFF00"/>
                          </a:solidFill>
                          <a:latin typeface="Cambria Math" panose="02040503050406030204" pitchFamily="18" charset="0"/>
                          <a:ea typeface="微软雅黑" panose="020B0503020204020204" pitchFamily="34" charset="-122"/>
                        </a:rPr>
                        <m:t>=</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r>
                            <a:rPr lang="en-US" altLang="zh-CN" sz="2000" b="1" i="1">
                              <a:solidFill>
                                <a:srgbClr val="FFFF00"/>
                              </a:solidFill>
                              <a:latin typeface="Cambria Math" panose="02040503050406030204" pitchFamily="18" charset="0"/>
                              <a:ea typeface="微软雅黑" panose="020B0503020204020204" pitchFamily="34" charset="-122"/>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a:solidFill>
                            <a:srgbClr val="FFFF00"/>
                          </a:solidFill>
                          <a:latin typeface="Cambria Math" panose="02040503050406030204" pitchFamily="18" charset="0"/>
                          <a:ea typeface="微软雅黑" panose="020B0503020204020204" pitchFamily="34" charset="-122"/>
                        </a:rPr>
                        <m:t>+</m:t>
                      </m:r>
                      <m:r>
                        <a:rPr lang="en-US" altLang="zh-CN" sz="2000" b="1" i="1">
                          <a:solidFill>
                            <a:srgbClr val="FFFF00"/>
                          </a:solidFill>
                          <a:latin typeface="Cambria Math" panose="02040503050406030204" pitchFamily="18" charset="0"/>
                          <a:ea typeface="微软雅黑" panose="020B0503020204020204" pitchFamily="34" charset="-122"/>
                        </a:rPr>
                        <m:t>𝟐</m:t>
                      </m:r>
                    </m:oMath>
                  </m:oMathPara>
                </a14:m>
                <a:endParaRPr lang="zh-CN" altLang="en-US" sz="2000" b="1" i="1" dirty="0">
                  <a:solidFill>
                    <a:srgbClr val="FFFF00"/>
                  </a:solidFill>
                  <a:latin typeface="Cambria Math" panose="02040503050406030204" pitchFamily="18" charset="0"/>
                  <a:ea typeface="微软雅黑" panose="020B0503020204020204" pitchFamily="34" charset="-122"/>
                </a:endParaRPr>
              </a:p>
            </p:txBody>
          </p:sp>
        </mc:Choice>
        <mc:Fallback xmlns="">
          <p:sp>
            <p:nvSpPr>
              <p:cNvPr id="130" name="矩形 129"/>
              <p:cNvSpPr>
                <a:spLocks noRot="1" noChangeAspect="1" noMove="1" noResize="1" noEditPoints="1" noAdjustHandles="1" noChangeArrowheads="1" noChangeShapeType="1" noTextEdit="1"/>
              </p:cNvSpPr>
              <p:nvPr/>
            </p:nvSpPr>
            <p:spPr>
              <a:xfrm>
                <a:off x="5036633" y="5927404"/>
                <a:ext cx="3317913" cy="400110"/>
              </a:xfrm>
              <a:prstGeom prst="rect">
                <a:avLst/>
              </a:prstGeom>
              <a:blipFill>
                <a:blip r:embed="rId4"/>
                <a:stretch>
                  <a:fillRect/>
                </a:stretch>
              </a:blipFill>
            </p:spPr>
            <p:txBody>
              <a:bodyPr/>
              <a:lstStyle/>
              <a:p>
                <a:r>
                  <a:rPr lang="zh-CN" altLang="en-US">
                    <a:noFill/>
                  </a:rPr>
                  <a:t> </a:t>
                </a:r>
              </a:p>
            </p:txBody>
          </p:sp>
        </mc:Fallback>
      </mc:AlternateContent>
      <p:cxnSp>
        <p:nvCxnSpPr>
          <p:cNvPr id="44" name="直接连接符 43"/>
          <p:cNvCxnSpPr/>
          <p:nvPr/>
        </p:nvCxnSpPr>
        <p:spPr bwMode="auto">
          <a:xfrm>
            <a:off x="493180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1" name="直接连接符 130"/>
          <p:cNvCxnSpPr/>
          <p:nvPr/>
        </p:nvCxnSpPr>
        <p:spPr bwMode="auto">
          <a:xfrm>
            <a:off x="531624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2" name="Rectangle 47"/>
          <p:cNvSpPr>
            <a:spLocks noChangeArrowheads="1"/>
          </p:cNvSpPr>
          <p:nvPr/>
        </p:nvSpPr>
        <p:spPr bwMode="auto">
          <a:xfrm>
            <a:off x="4528226" y="419548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33" name="Rectangle 47"/>
          <p:cNvSpPr>
            <a:spLocks noChangeArrowheads="1"/>
          </p:cNvSpPr>
          <p:nvPr/>
        </p:nvSpPr>
        <p:spPr bwMode="auto">
          <a:xfrm>
            <a:off x="4905168" y="4195459"/>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4" name="弧形 133"/>
          <p:cNvSpPr/>
          <p:nvPr/>
        </p:nvSpPr>
        <p:spPr bwMode="auto">
          <a:xfrm rot="18673340">
            <a:off x="4636940" y="4073486"/>
            <a:ext cx="585485" cy="629597"/>
          </a:xfrm>
          <a:prstGeom prst="arc">
            <a:avLst/>
          </a:prstGeom>
          <a:noFill/>
          <a:ln w="22225" cap="flat" cmpd="sng" algn="ctr">
            <a:solidFill>
              <a:srgbClr val="C00000"/>
            </a:solidFill>
            <a:prstDash val="solid"/>
            <a:round/>
            <a:headEnd type="arrow" w="lg" len="lg"/>
            <a:tailEnd type="arrow"/>
          </a:ln>
          <a:effectLst/>
        </p:spPr>
        <p:txBody>
          <a:bodyPr rtlCol="0" anchor="ctr"/>
          <a:lstStyle/>
          <a:p>
            <a:pPr algn="ctr"/>
            <a:endParaRPr lang="zh-CN" altLang="en-US"/>
          </a:p>
        </p:txBody>
      </p:sp>
      <p:cxnSp>
        <p:nvCxnSpPr>
          <p:cNvPr id="135" name="直接连接符 134"/>
          <p:cNvCxnSpPr/>
          <p:nvPr/>
        </p:nvCxnSpPr>
        <p:spPr bwMode="auto">
          <a:xfrm>
            <a:off x="5693836"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6" name="直接连接符 135"/>
          <p:cNvCxnSpPr/>
          <p:nvPr/>
        </p:nvCxnSpPr>
        <p:spPr bwMode="auto">
          <a:xfrm>
            <a:off x="606459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7" name="弧形 136"/>
          <p:cNvSpPr/>
          <p:nvPr/>
        </p:nvSpPr>
        <p:spPr bwMode="auto">
          <a:xfrm rot="18673340">
            <a:off x="4958254" y="3925976"/>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arrow" w="lg" len="lg"/>
          </a:ln>
          <a:effectLst/>
        </p:spPr>
        <p:txBody>
          <a:bodyPr rtlCol="0" anchor="ctr"/>
          <a:lstStyle/>
          <a:p>
            <a:pPr algn="ctr"/>
            <a:endParaRPr lang="zh-CN" altLang="en-US"/>
          </a:p>
        </p:txBody>
      </p:sp>
      <p:sp>
        <p:nvSpPr>
          <p:cNvPr id="138" name="Rectangle 47"/>
          <p:cNvSpPr>
            <a:spLocks noChangeArrowheads="1"/>
          </p:cNvSpPr>
          <p:nvPr/>
        </p:nvSpPr>
        <p:spPr bwMode="auto">
          <a:xfrm>
            <a:off x="6035322" y="4186426"/>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9" name="Rectangle 47"/>
          <p:cNvSpPr>
            <a:spLocks noChangeArrowheads="1"/>
          </p:cNvSpPr>
          <p:nvPr/>
        </p:nvSpPr>
        <p:spPr bwMode="auto">
          <a:xfrm>
            <a:off x="4912117" y="41992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cxnSp>
        <p:nvCxnSpPr>
          <p:cNvPr id="140" name="直接连接符 139"/>
          <p:cNvCxnSpPr/>
          <p:nvPr/>
        </p:nvCxnSpPr>
        <p:spPr bwMode="auto">
          <a:xfrm>
            <a:off x="791428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41" name="Oval 78"/>
          <p:cNvSpPr>
            <a:spLocks noChangeArrowheads="1"/>
          </p:cNvSpPr>
          <p:nvPr/>
        </p:nvSpPr>
        <p:spPr bwMode="auto">
          <a:xfrm>
            <a:off x="5768763" y="1745450"/>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2" name="Oval 78"/>
          <p:cNvSpPr>
            <a:spLocks noChangeArrowheads="1"/>
          </p:cNvSpPr>
          <p:nvPr/>
        </p:nvSpPr>
        <p:spPr bwMode="auto">
          <a:xfrm>
            <a:off x="6698637" y="1216183"/>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43" name="Oval 78"/>
          <p:cNvSpPr>
            <a:spLocks noChangeArrowheads="1"/>
          </p:cNvSpPr>
          <p:nvPr/>
        </p:nvSpPr>
        <p:spPr bwMode="auto">
          <a:xfrm>
            <a:off x="6231401" y="2350287"/>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5779876" y="174003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45" name="矩形 144"/>
          <p:cNvSpPr/>
          <p:nvPr/>
        </p:nvSpPr>
        <p:spPr>
          <a:xfrm>
            <a:off x="1115616" y="6031098"/>
            <a:ext cx="30963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
        <p:nvSpPr>
          <p:cNvPr id="69" name="Oval 78"/>
          <p:cNvSpPr>
            <a:spLocks noChangeArrowheads="1"/>
          </p:cNvSpPr>
          <p:nvPr/>
        </p:nvSpPr>
        <p:spPr bwMode="auto">
          <a:xfrm>
            <a:off x="6519545" y="321675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70" name="Rectangle 47"/>
          <p:cNvSpPr>
            <a:spLocks noChangeArrowheads="1"/>
          </p:cNvSpPr>
          <p:nvPr/>
        </p:nvSpPr>
        <p:spPr bwMode="auto">
          <a:xfrm>
            <a:off x="8260501" y="4178791"/>
            <a:ext cx="356726" cy="457200"/>
          </a:xfrm>
          <a:prstGeom prst="rect">
            <a:avLst/>
          </a:prstGeom>
          <a:solidFill>
            <a:srgbClr val="FFFF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3" name="左大括号 2"/>
          <p:cNvSpPr/>
          <p:nvPr/>
        </p:nvSpPr>
        <p:spPr bwMode="auto">
          <a:xfrm>
            <a:off x="524888" y="3068414"/>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23" name="矩形 22"/>
          <p:cNvSpPr/>
          <p:nvPr/>
        </p:nvSpPr>
        <p:spPr>
          <a:xfrm>
            <a:off x="131023" y="3314620"/>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置换</a:t>
            </a:r>
            <a:endParaRPr lang="zh-CN" altLang="en-US" sz="2000" dirty="0">
              <a:solidFill>
                <a:srgbClr val="FF0000"/>
              </a:solidFill>
            </a:endParaRPr>
          </a:p>
        </p:txBody>
      </p:sp>
      <p:sp>
        <p:nvSpPr>
          <p:cNvPr id="73" name="左大括号 72"/>
          <p:cNvSpPr/>
          <p:nvPr/>
        </p:nvSpPr>
        <p:spPr bwMode="auto">
          <a:xfrm>
            <a:off x="510988" y="4442170"/>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4" name="矩形 73"/>
          <p:cNvSpPr/>
          <p:nvPr/>
        </p:nvSpPr>
        <p:spPr>
          <a:xfrm>
            <a:off x="117123" y="4688376"/>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下滤</a:t>
            </a:r>
            <a:endParaRPr lang="zh-CN" altLang="en-US" sz="2000" dirty="0">
              <a:solidFill>
                <a:srgbClr val="FF0000"/>
              </a:solidFill>
            </a:endParaRPr>
          </a:p>
        </p:txBody>
      </p:sp>
    </p:spTree>
    <p:extLst>
      <p:ext uri="{BB962C8B-B14F-4D97-AF65-F5344CB8AC3E}">
        <p14:creationId xmlns:p14="http://schemas.microsoft.com/office/powerpoint/2010/main" val="27763157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8.33333E-7 -2.59259E-6 L 0.01997 -0.26782 " pathEditMode="relative" rAng="0" ptsTypes="AA">
                                      <p:cBhvr>
                                        <p:cTn id="12" dur="2000" fill="hold"/>
                                        <p:tgtEl>
                                          <p:spTgt spid="46"/>
                                        </p:tgtEl>
                                        <p:attrNameLst>
                                          <p:attrName>ppt_x</p:attrName>
                                          <p:attrName>ppt_y</p:attrName>
                                        </p:attrNameLst>
                                      </p:cBhvr>
                                      <p:rCtr x="990" y="-13403"/>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 calcmode="lin" valueType="num">
                                      <p:cBhvr additive="base">
                                        <p:cTn id="35"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8" end="8"/>
                                            </p:txEl>
                                          </p:spTgt>
                                        </p:tgtEl>
                                        <p:attrNameLst>
                                          <p:attrName>style.visibility</p:attrName>
                                        </p:attrNameLst>
                                      </p:cBhvr>
                                      <p:to>
                                        <p:strVal val="visible"/>
                                      </p:to>
                                    </p:set>
                                    <p:anim calcmode="lin" valueType="num">
                                      <p:cBhvr additive="base">
                                        <p:cTn id="39"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xEl>
                                              <p:pRg st="9" end="9"/>
                                            </p:txEl>
                                          </p:spTgt>
                                        </p:tgtEl>
                                        <p:attrNameLst>
                                          <p:attrName>style.visibility</p:attrName>
                                        </p:attrNameLst>
                                      </p:cBhvr>
                                      <p:to>
                                        <p:strVal val="visible"/>
                                      </p:to>
                                    </p:set>
                                    <p:anim calcmode="lin" valueType="num">
                                      <p:cBhvr additive="base">
                                        <p:cTn id="70"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3">
                                            <p:txEl>
                                              <p:pRg st="10" end="10"/>
                                            </p:txEl>
                                          </p:spTgt>
                                        </p:tgtEl>
                                        <p:attrNameLst>
                                          <p:attrName>style.visibility</p:attrName>
                                        </p:attrNameLst>
                                      </p:cBhvr>
                                      <p:to>
                                        <p:strVal val="visible"/>
                                      </p:to>
                                    </p:set>
                                    <p:anim calcmode="lin" valueType="num">
                                      <p:cBhvr additive="base">
                                        <p:cTn id="74"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3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xit" presetSubtype="0" fill="hold" nodeType="withEffect">
                                  <p:stCondLst>
                                    <p:cond delay="0"/>
                                  </p:stCondLst>
                                  <p:childTnLst>
                                    <p:set>
                                      <p:cBhvr>
                                        <p:cTn id="107" dur="1" fill="hold">
                                          <p:stCondLst>
                                            <p:cond delay="0"/>
                                          </p:stCondLst>
                                        </p:cTn>
                                        <p:tgtEl>
                                          <p:spTgt spid="1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additive="base">
                                        <p:cTn id="112" dur="500" fill="hold"/>
                                        <p:tgtEl>
                                          <p:spTgt spid="145"/>
                                        </p:tgtEl>
                                        <p:attrNameLst>
                                          <p:attrName>ppt_x</p:attrName>
                                        </p:attrNameLst>
                                      </p:cBhvr>
                                      <p:tavLst>
                                        <p:tav tm="0">
                                          <p:val>
                                            <p:strVal val="#ppt_x"/>
                                          </p:val>
                                        </p:tav>
                                        <p:tav tm="100000">
                                          <p:val>
                                            <p:strVal val="#ppt_x"/>
                                          </p:val>
                                        </p:tav>
                                      </p:tavLst>
                                    </p:anim>
                                    <p:anim calcmode="lin" valueType="num">
                                      <p:cBhvr additive="base">
                                        <p:cTn id="11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fill="hold"/>
                                        <p:tgtEl>
                                          <p:spTgt spid="74"/>
                                        </p:tgtEl>
                                        <p:attrNameLst>
                                          <p:attrName>ppt_x</p:attrName>
                                        </p:attrNameLst>
                                      </p:cBhvr>
                                      <p:tavLst>
                                        <p:tav tm="0">
                                          <p:val>
                                            <p:strVal val="#ppt_x"/>
                                          </p:val>
                                        </p:tav>
                                        <p:tav tm="100000">
                                          <p:val>
                                            <p:strVal val="#ppt_x"/>
                                          </p:val>
                                        </p:tav>
                                      </p:tavLst>
                                    </p:anim>
                                    <p:anim calcmode="lin" valueType="num">
                                      <p:cBhvr additive="base">
                                        <p:cTn id="119" dur="500" fill="hold"/>
                                        <p:tgtEl>
                                          <p:spTgt spid="7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ppt_x"/>
                                          </p:val>
                                        </p:tav>
                                        <p:tav tm="100000">
                                          <p:val>
                                            <p:strVal val="#ppt_x"/>
                                          </p:val>
                                        </p:tav>
                                      </p:tavLst>
                                    </p:anim>
                                    <p:anim calcmode="lin" valueType="num">
                                      <p:cBhvr additive="base">
                                        <p:cTn id="127" dur="500" fill="hold"/>
                                        <p:tgtEl>
                                          <p:spTgt spid="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ppt_x"/>
                                          </p:val>
                                        </p:tav>
                                        <p:tav tm="100000">
                                          <p:val>
                                            <p:strVal val="#ppt_x"/>
                                          </p:val>
                                        </p:tav>
                                      </p:tavLst>
                                    </p:anim>
                                    <p:anim calcmode="lin" valueType="num">
                                      <p:cBhvr additive="base">
                                        <p:cTn id="1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10" grpId="0" animBg="1"/>
      <p:bldP spid="103" grpId="0" animBg="1"/>
      <p:bldP spid="102" grpId="0" animBg="1"/>
      <p:bldP spid="127" grpId="0" animBg="1"/>
      <p:bldP spid="128" grpId="0" animBg="1"/>
      <p:bldP spid="132" grpId="0" animBg="1"/>
      <p:bldP spid="133" grpId="0" animBg="1"/>
      <p:bldP spid="134" grpId="0" animBg="1"/>
      <p:bldP spid="137" grpId="0" animBg="1"/>
      <p:bldP spid="138" grpId="0" animBg="1"/>
      <p:bldP spid="139" grpId="0" animBg="1"/>
      <p:bldP spid="141" grpId="0" animBg="1"/>
      <p:bldP spid="142" grpId="0" animBg="1"/>
      <p:bldP spid="143" grpId="0" animBg="1"/>
      <p:bldP spid="144" grpId="0" animBg="1"/>
      <p:bldP spid="145" grpId="0" animBg="1"/>
      <p:bldP spid="69" grpId="0" animBg="1"/>
      <p:bldP spid="70" grpId="0" animBg="1"/>
      <p:bldP spid="3" grpId="0" animBg="1"/>
      <p:bldP spid="23" grpId="0"/>
      <p:bldP spid="73" grpId="0" animBg="1"/>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25" name="矩形 24"/>
          <p:cNvSpPr/>
          <p:nvPr/>
        </p:nvSpPr>
        <p:spPr>
          <a:xfrm>
            <a:off x="460687" y="1844824"/>
            <a:ext cx="8208912" cy="3600986"/>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value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[0];</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2000" b="1" kern="0" dirty="0">
                <a:solidFill>
                  <a:srgbClr val="CC0000"/>
                </a:solidFill>
                <a:latin typeface="Consolas" panose="020B0609020204030204" pitchFamily="49" charset="0"/>
                <a:ea typeface="隶书" pitchFamily="49" charset="-122"/>
              </a:rPr>
              <a:t>//</a:t>
            </a:r>
            <a:r>
              <a:rPr lang="zh-CN" altLang="en-US" sz="2000" b="1" kern="0" dirty="0">
                <a:solidFill>
                  <a:srgbClr val="CC0000"/>
                </a:solidFill>
                <a:latin typeface="Consolas" panose="020B0609020204030204" pitchFamily="49" charset="0"/>
                <a:ea typeface="隶书" pitchFamily="49" charset="-122"/>
              </a:rPr>
              <a:t>堆中元素数目减一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(0, value);  </a:t>
            </a:r>
            <a:r>
              <a:rPr lang="en-US" altLang="zh-CN" sz="2800" b="1" kern="0" dirty="0">
                <a:solidFill>
                  <a:srgbClr val="CC0000"/>
                </a:solidFill>
                <a:latin typeface="Consolas" panose="020B0609020204030204" pitchFamily="49" charset="0"/>
                <a:ea typeface="隶书" pitchFamily="49" charset="-122"/>
              </a:rPr>
              <a:t>// </a:t>
            </a:r>
            <a:r>
              <a:rPr lang="zh-CN" altLang="en-US" sz="2800" b="1" kern="0" dirty="0">
                <a:solidFill>
                  <a:srgbClr val="CC0000"/>
                </a:solidFill>
                <a:latin typeface="Consolas" panose="020B0609020204030204" pitchFamily="49" charset="0"/>
                <a:ea typeface="隶书" pitchFamily="49" charset="-122"/>
              </a:rPr>
              <a:t>下滤</a:t>
            </a:r>
            <a:endParaRPr lang="en-US" altLang="zh-CN" sz="2800" b="1" kern="0" dirty="0">
              <a:solidFill>
                <a:srgbClr val="CC0000"/>
              </a:solidFill>
              <a:latin typeface="Consolas" panose="020B0609020204030204" pitchFamily="49" charset="0"/>
              <a:ea typeface="隶书"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77" name="左大括号 76"/>
          <p:cNvSpPr/>
          <p:nvPr/>
        </p:nvSpPr>
        <p:spPr bwMode="auto">
          <a:xfrm flipH="1">
            <a:off x="8066410" y="2826564"/>
            <a:ext cx="360040" cy="518572"/>
          </a:xfrm>
          <a:prstGeom prst="leftBrace">
            <a:avLst>
              <a:gd name="adj1" fmla="val 1061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8" name="矩形 77"/>
          <p:cNvSpPr/>
          <p:nvPr/>
        </p:nvSpPr>
        <p:spPr>
          <a:xfrm>
            <a:off x="8508016" y="2670351"/>
            <a:ext cx="323165" cy="830997"/>
          </a:xfrm>
          <a:prstGeom prst="rect">
            <a:avLst/>
          </a:prstGeom>
        </p:spPr>
        <p:txBody>
          <a:bodyPr wrap="square">
            <a:spAutoFit/>
          </a:bodyPr>
          <a:lstStyle/>
          <a:p>
            <a:r>
              <a:rPr lang="zh-CN" altLang="en-US" sz="2400" b="1" kern="0" dirty="0">
                <a:solidFill>
                  <a:srgbClr val="CC0000"/>
                </a:solidFill>
                <a:latin typeface="Consolas" panose="020B0609020204030204" pitchFamily="49" charset="0"/>
                <a:ea typeface="隶书" pitchFamily="49" charset="-122"/>
              </a:rPr>
              <a:t>置换</a:t>
            </a:r>
          </a:p>
        </p:txBody>
      </p:sp>
    </p:spTree>
    <p:extLst>
      <p:ext uri="{BB962C8B-B14F-4D97-AF65-F5344CB8AC3E}">
        <p14:creationId xmlns:p14="http://schemas.microsoft.com/office/powerpoint/2010/main" val="2096833468"/>
      </p:ext>
    </p:extLst>
  </p:cSld>
  <p:clrMapOvr>
    <a:masterClrMapping/>
  </p:clrMapOvr>
  <p:transition advTm="157">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回顾：队列</a:t>
            </a:r>
          </a:p>
        </p:txBody>
      </p:sp>
      <p:sp>
        <p:nvSpPr>
          <p:cNvPr id="20" name="TextBox 3"/>
          <p:cNvSpPr txBox="1"/>
          <p:nvPr/>
        </p:nvSpPr>
        <p:spPr>
          <a:xfrm>
            <a:off x="179512" y="1248086"/>
            <a:ext cx="3600400" cy="1820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队列</a:t>
            </a:r>
            <a:endParaRPr lang="en-US" altLang="zh-CN" sz="28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先到先服务（先进先出）</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7685" y="1256256"/>
            <a:ext cx="4896544" cy="2060629"/>
          </a:xfrm>
          <a:prstGeom prst="rect">
            <a:avLst/>
          </a:prstGeom>
        </p:spPr>
      </p:pic>
      <p:pic>
        <p:nvPicPr>
          <p:cNvPr id="1026" name="Picture 2" descr="http://cdn.ws.citrix.com/wp-content/uploads/2011/01/lbpriorityqueue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645024"/>
            <a:ext cx="4327989" cy="28773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p:nvSpPr>
        <p:spPr>
          <a:xfrm>
            <a:off x="192054" y="3953722"/>
            <a:ext cx="5388057" cy="19955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优先级队列</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按重要性优先级服务</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与排序的区别：仅需保证每次取出当前优先级最高数据单元</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641432"/>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69" name="TextBox 20"/>
          <p:cNvSpPr txBox="1">
            <a:spLocks noChangeArrowheads="1"/>
          </p:cNvSpPr>
          <p:nvPr/>
        </p:nvSpPr>
        <p:spPr bwMode="auto">
          <a:xfrm>
            <a:off x="179513" y="1124744"/>
            <a:ext cx="662473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删除最大元素：下滤的代码实现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251520" y="1628800"/>
            <a:ext cx="8892480" cy="5324535"/>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目标节点索引  </a:t>
            </a:r>
            <a:endParaRPr lang="en-US" altLang="zh-CN"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2*(index + 1) ;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目标节点右子节点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循环下滤退出标志</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若左孩子大，则更新为左孩子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若父节点小于孩子，则下滤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令较大值为交换值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该交换节点索引下移</a:t>
            </a:r>
            <a:r>
              <a:rPr lang="zh-CN" altLang="en-US" sz="1400" dirty="0">
                <a:solidFill>
                  <a:srgbClr val="008000"/>
                </a:solidFill>
                <a:highlight>
                  <a:srgbClr val="FFFFFF"/>
                </a:highlight>
                <a:latin typeface="Consolas" panose="020B0609020204030204" pitchFamily="49" charset="0"/>
                <a:ea typeface="新宋体" panose="02010609030101010101" pitchFamily="49" charset="-122"/>
              </a:rPr>
              <a:t>  </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重新计算交换节点右子节点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令左子节点值为交换值</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将调整值赋予交换节点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738610652"/>
      </p:ext>
    </p:extLst>
  </p:cSld>
  <p:clrMapOvr>
    <a:masterClrMapping/>
  </p:clrMapOvr>
  <p:transition advTm="157">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310135" y="5898430"/>
            <a:ext cx="457200" cy="806638"/>
            <a:chOff x="3310135" y="5898430"/>
            <a:chExt cx="457200" cy="806638"/>
          </a:xfrm>
        </p:grpSpPr>
        <p:sp>
          <p:nvSpPr>
            <p:cNvPr id="137" name="Line 14"/>
            <p:cNvSpPr>
              <a:spLocks noChangeShapeType="1"/>
            </p:cNvSpPr>
            <p:nvPr/>
          </p:nvSpPr>
          <p:spPr bwMode="auto">
            <a:xfrm flipH="1">
              <a:off x="3533296" y="5898430"/>
              <a:ext cx="176122" cy="463611"/>
            </a:xfrm>
            <a:prstGeom prst="line">
              <a:avLst/>
            </a:prstGeom>
            <a:noFill/>
            <a:ln w="38100">
              <a:solidFill>
                <a:srgbClr val="00B0F0"/>
              </a:solidFill>
              <a:round/>
              <a:headEnd/>
              <a:tailEnd/>
            </a:ln>
            <a:effectLst/>
          </p:spPr>
          <p:txBody>
            <a:bodyPr wrap="none" anchor="ctr"/>
            <a:lstStyle/>
            <a:p>
              <a:endParaRPr lang="zh-CN" altLang="en-US"/>
            </a:p>
          </p:txBody>
        </p:sp>
        <p:sp>
          <p:nvSpPr>
            <p:cNvPr id="136" name="Oval 80"/>
            <p:cNvSpPr>
              <a:spLocks noChangeArrowheads="1"/>
            </p:cNvSpPr>
            <p:nvPr/>
          </p:nvSpPr>
          <p:spPr bwMode="auto">
            <a:xfrm>
              <a:off x="3310135" y="624786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42913" y="5916609"/>
            <a:ext cx="459688" cy="804862"/>
            <a:chOff x="842913" y="5916609"/>
            <a:chExt cx="459688" cy="804862"/>
          </a:xfrm>
        </p:grpSpPr>
        <p:sp>
          <p:nvSpPr>
            <p:cNvPr id="132" name="Line 7"/>
            <p:cNvSpPr>
              <a:spLocks noChangeShapeType="1"/>
            </p:cNvSpPr>
            <p:nvPr/>
          </p:nvSpPr>
          <p:spPr bwMode="auto">
            <a:xfrm>
              <a:off x="842913" y="5916609"/>
              <a:ext cx="154888" cy="423862"/>
            </a:xfrm>
            <a:prstGeom prst="line">
              <a:avLst/>
            </a:prstGeom>
            <a:noFill/>
            <a:ln w="38100">
              <a:solidFill>
                <a:srgbClr val="00B0F0"/>
              </a:solidFill>
              <a:round/>
              <a:headEnd/>
              <a:tailEnd/>
            </a:ln>
            <a:effectLst/>
          </p:spPr>
          <p:txBody>
            <a:bodyPr wrap="none" anchor="ctr"/>
            <a:lstStyle/>
            <a:p>
              <a:endParaRPr lang="zh-CN" altLang="en-US"/>
            </a:p>
          </p:txBody>
        </p:sp>
        <p:sp>
          <p:nvSpPr>
            <p:cNvPr id="133" name="Oval 80"/>
            <p:cNvSpPr>
              <a:spLocks noChangeArrowheads="1"/>
            </p:cNvSpPr>
            <p:nvPr/>
          </p:nvSpPr>
          <p:spPr bwMode="auto">
            <a:xfrm>
              <a:off x="845401" y="6264271"/>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313127" y="4622500"/>
            <a:ext cx="616220" cy="795338"/>
            <a:chOff x="4313127" y="4622500"/>
            <a:chExt cx="616220" cy="795338"/>
          </a:xfrm>
        </p:grpSpPr>
        <p:sp>
          <p:nvSpPr>
            <p:cNvPr id="128" name="Oval 80"/>
            <p:cNvSpPr>
              <a:spLocks noChangeArrowheads="1"/>
            </p:cNvSpPr>
            <p:nvPr/>
          </p:nvSpPr>
          <p:spPr bwMode="auto">
            <a:xfrm>
              <a:off x="4313127" y="496063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4675203" y="4622500"/>
              <a:ext cx="254144" cy="406914"/>
            </a:xfrm>
            <a:prstGeom prst="line">
              <a:avLst/>
            </a:prstGeom>
            <a:noFill/>
            <a:ln w="38100">
              <a:solidFill>
                <a:srgbClr val="00B0F0"/>
              </a:solidFill>
              <a:round/>
              <a:headEnd/>
              <a:tailEnd/>
            </a:ln>
            <a:effectLst/>
          </p:spPr>
          <p:txBody>
            <a:bodyPr wrap="none" anchor="ctr"/>
            <a:lstStyle/>
            <a:p>
              <a:endParaRPr lang="zh-CN" altLang="en-US"/>
            </a:p>
          </p:txBody>
        </p:sp>
      </p:grpSp>
      <p:grpSp>
        <p:nvGrpSpPr>
          <p:cNvPr id="6" name="组合 5"/>
          <p:cNvGrpSpPr/>
          <p:nvPr/>
        </p:nvGrpSpPr>
        <p:grpSpPr>
          <a:xfrm>
            <a:off x="3274194" y="3924187"/>
            <a:ext cx="647700" cy="795338"/>
            <a:chOff x="3274194" y="3924187"/>
            <a:chExt cx="647700" cy="795338"/>
          </a:xfrm>
        </p:grpSpPr>
        <p:sp>
          <p:nvSpPr>
            <p:cNvPr id="121" name="Line 7"/>
            <p:cNvSpPr>
              <a:spLocks noChangeShapeType="1"/>
            </p:cNvSpPr>
            <p:nvPr/>
          </p:nvSpPr>
          <p:spPr bwMode="auto">
            <a:xfrm>
              <a:off x="3274194" y="392418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2" name="Oval 80"/>
            <p:cNvSpPr>
              <a:spLocks noChangeArrowheads="1"/>
            </p:cNvSpPr>
            <p:nvPr/>
          </p:nvSpPr>
          <p:spPr bwMode="auto">
            <a:xfrm>
              <a:off x="3464694" y="4262325"/>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08113" y="3992488"/>
            <a:ext cx="571500" cy="719138"/>
            <a:chOff x="308113" y="3992488"/>
            <a:chExt cx="571500" cy="719138"/>
          </a:xfrm>
        </p:grpSpPr>
        <p:sp>
          <p:nvSpPr>
            <p:cNvPr id="117" name="Line 8"/>
            <p:cNvSpPr>
              <a:spLocks noChangeShapeType="1"/>
            </p:cNvSpPr>
            <p:nvPr/>
          </p:nvSpPr>
          <p:spPr bwMode="auto">
            <a:xfrm flipH="1">
              <a:off x="498613" y="399248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8" name="Oval 76"/>
            <p:cNvSpPr>
              <a:spLocks noChangeArrowheads="1"/>
            </p:cNvSpPr>
            <p:nvPr/>
          </p:nvSpPr>
          <p:spPr bwMode="auto">
            <a:xfrm>
              <a:off x="308113" y="4254426"/>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grpSp>
      <p:sp>
        <p:nvSpPr>
          <p:cNvPr id="53" name="TextBox 20"/>
          <p:cNvSpPr txBox="1">
            <a:spLocks noChangeArrowheads="1"/>
          </p:cNvSpPr>
          <p:nvPr/>
        </p:nvSpPr>
        <p:spPr bwMode="auto">
          <a:xfrm>
            <a:off x="35497" y="1091352"/>
            <a:ext cx="8432209"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二叉堆：批量构建</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给定任意</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个元素，构建二叉堆</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35496" y="2085236"/>
            <a:ext cx="8432209"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：逐个插入（蛮力算法）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按元素插入算法，从空堆开始逐个插入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{2,5,20,10,60,90}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sp>
        <p:nvSpPr>
          <p:cNvPr id="225" name="Oval 75"/>
          <p:cNvSpPr>
            <a:spLocks noChangeArrowheads="1"/>
          </p:cNvSpPr>
          <p:nvPr/>
        </p:nvSpPr>
        <p:spPr bwMode="auto">
          <a:xfrm>
            <a:off x="755576" y="3650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71303" y="3653084"/>
            <a:ext cx="1720577" cy="1066800"/>
            <a:chOff x="1771303" y="3653084"/>
            <a:chExt cx="1720577" cy="1066800"/>
          </a:xfrm>
        </p:grpSpPr>
        <p:sp>
          <p:nvSpPr>
            <p:cNvPr id="229" name="Line 8"/>
            <p:cNvSpPr>
              <a:spLocks noChangeShapeType="1"/>
            </p:cNvSpPr>
            <p:nvPr/>
          </p:nvSpPr>
          <p:spPr bwMode="auto">
            <a:xfrm flipH="1">
              <a:off x="2767980" y="400074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3034680" y="36530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2577480" y="42626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3" name="右箭头 2"/>
            <p:cNvSpPr/>
            <p:nvPr/>
          </p:nvSpPr>
          <p:spPr bwMode="auto">
            <a:xfrm>
              <a:off x="1771303"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7" name="组合 6"/>
          <p:cNvGrpSpPr/>
          <p:nvPr/>
        </p:nvGrpSpPr>
        <p:grpSpPr>
          <a:xfrm>
            <a:off x="4209746" y="3658344"/>
            <a:ext cx="1949878" cy="1066800"/>
            <a:chOff x="4209746" y="3658344"/>
            <a:chExt cx="1949878" cy="1066800"/>
          </a:xfrm>
        </p:grpSpPr>
        <p:sp>
          <p:nvSpPr>
            <p:cNvPr id="233" name="Line 7"/>
            <p:cNvSpPr>
              <a:spLocks noChangeShapeType="1"/>
            </p:cNvSpPr>
            <p:nvPr/>
          </p:nvSpPr>
          <p:spPr bwMode="auto">
            <a:xfrm>
              <a:off x="5511924" y="392980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234" name="Line 8"/>
            <p:cNvSpPr>
              <a:spLocks noChangeShapeType="1"/>
            </p:cNvSpPr>
            <p:nvPr/>
          </p:nvSpPr>
          <p:spPr bwMode="auto">
            <a:xfrm flipH="1">
              <a:off x="4978524" y="400600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5" name="Oval 75"/>
            <p:cNvSpPr>
              <a:spLocks noChangeArrowheads="1"/>
            </p:cNvSpPr>
            <p:nvPr/>
          </p:nvSpPr>
          <p:spPr bwMode="auto">
            <a:xfrm>
              <a:off x="5245224" y="36583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36" name="Oval 76"/>
            <p:cNvSpPr>
              <a:spLocks noChangeArrowheads="1"/>
            </p:cNvSpPr>
            <p:nvPr/>
          </p:nvSpPr>
          <p:spPr bwMode="auto">
            <a:xfrm>
              <a:off x="47880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37" name="Oval 80"/>
            <p:cNvSpPr>
              <a:spLocks noChangeArrowheads="1"/>
            </p:cNvSpPr>
            <p:nvPr/>
          </p:nvSpPr>
          <p:spPr bwMode="auto">
            <a:xfrm>
              <a:off x="57024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8" name="右箭头 237"/>
            <p:cNvSpPr/>
            <p:nvPr/>
          </p:nvSpPr>
          <p:spPr bwMode="auto">
            <a:xfrm>
              <a:off x="4209746"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2120054" y="4952468"/>
            <a:ext cx="1875882" cy="1752600"/>
            <a:chOff x="2120054" y="4952468"/>
            <a:chExt cx="1875882" cy="1752600"/>
          </a:xfrm>
        </p:grpSpPr>
        <p:sp>
          <p:nvSpPr>
            <p:cNvPr id="185" name="Line 7"/>
            <p:cNvSpPr>
              <a:spLocks noChangeShapeType="1"/>
            </p:cNvSpPr>
            <p:nvPr/>
          </p:nvSpPr>
          <p:spPr bwMode="auto">
            <a:xfrm>
              <a:off x="3348236" y="52239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6" name="Line 8"/>
            <p:cNvSpPr>
              <a:spLocks noChangeShapeType="1"/>
            </p:cNvSpPr>
            <p:nvPr/>
          </p:nvSpPr>
          <p:spPr bwMode="auto">
            <a:xfrm flipH="1">
              <a:off x="2814836" y="53001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8" name="Line 13"/>
            <p:cNvSpPr>
              <a:spLocks noChangeShapeType="1"/>
            </p:cNvSpPr>
            <p:nvPr/>
          </p:nvSpPr>
          <p:spPr bwMode="auto">
            <a:xfrm>
              <a:off x="2891036" y="59097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89" name="Line 14"/>
            <p:cNvSpPr>
              <a:spLocks noChangeShapeType="1"/>
            </p:cNvSpPr>
            <p:nvPr/>
          </p:nvSpPr>
          <p:spPr bwMode="auto">
            <a:xfrm flipH="1">
              <a:off x="2552899" y="58335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90" name="Oval 75"/>
            <p:cNvSpPr>
              <a:spLocks noChangeArrowheads="1"/>
            </p:cNvSpPr>
            <p:nvPr/>
          </p:nvSpPr>
          <p:spPr bwMode="auto">
            <a:xfrm>
              <a:off x="3081536" y="49524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	</a:t>
              </a:r>
              <a:endParaRPr lang="zh-CN" altLang="en-US" sz="2000" b="1" dirty="0">
                <a:latin typeface="微软雅黑" panose="020B0503020204020204" pitchFamily="34" charset="-122"/>
                <a:ea typeface="微软雅黑" panose="020B0503020204020204" pitchFamily="34" charset="-122"/>
              </a:endParaRPr>
            </a:p>
          </p:txBody>
        </p:sp>
        <p:sp>
          <p:nvSpPr>
            <p:cNvPr id="191" name="Oval 76"/>
            <p:cNvSpPr>
              <a:spLocks noChangeArrowheads="1"/>
            </p:cNvSpPr>
            <p:nvPr/>
          </p:nvSpPr>
          <p:spPr bwMode="auto">
            <a:xfrm>
              <a:off x="26243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2" name="Oval 77"/>
            <p:cNvSpPr>
              <a:spLocks noChangeArrowheads="1"/>
            </p:cNvSpPr>
            <p:nvPr/>
          </p:nvSpPr>
          <p:spPr bwMode="auto">
            <a:xfrm>
              <a:off x="2241749" y="6243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93" name="Oval 78"/>
            <p:cNvSpPr>
              <a:spLocks noChangeArrowheads="1"/>
            </p:cNvSpPr>
            <p:nvPr/>
          </p:nvSpPr>
          <p:spPr bwMode="auto">
            <a:xfrm>
              <a:off x="2776736" y="62478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5" name="Oval 80"/>
            <p:cNvSpPr>
              <a:spLocks noChangeArrowheads="1"/>
            </p:cNvSpPr>
            <p:nvPr/>
          </p:nvSpPr>
          <p:spPr bwMode="auto">
            <a:xfrm>
              <a:off x="35387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9" name="右箭头 238"/>
            <p:cNvSpPr/>
            <p:nvPr/>
          </p:nvSpPr>
          <p:spPr bwMode="auto">
            <a:xfrm>
              <a:off x="2120054" y="5609023"/>
              <a:ext cx="32327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9" name="组合 8"/>
          <p:cNvGrpSpPr/>
          <p:nvPr/>
        </p:nvGrpSpPr>
        <p:grpSpPr>
          <a:xfrm>
            <a:off x="55267" y="4970953"/>
            <a:ext cx="1859172" cy="1747837"/>
            <a:chOff x="55267" y="4970953"/>
            <a:chExt cx="1859172" cy="1747837"/>
          </a:xfrm>
        </p:grpSpPr>
        <p:sp>
          <p:nvSpPr>
            <p:cNvPr id="171" name="Line 7"/>
            <p:cNvSpPr>
              <a:spLocks noChangeShapeType="1"/>
            </p:cNvSpPr>
            <p:nvPr/>
          </p:nvSpPr>
          <p:spPr bwMode="auto">
            <a:xfrm>
              <a:off x="1266739" y="524241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2" name="Line 8"/>
            <p:cNvSpPr>
              <a:spLocks noChangeShapeType="1"/>
            </p:cNvSpPr>
            <p:nvPr/>
          </p:nvSpPr>
          <p:spPr bwMode="auto">
            <a:xfrm flipH="1">
              <a:off x="733339" y="53186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4"/>
            <p:cNvSpPr>
              <a:spLocks noChangeShapeType="1"/>
            </p:cNvSpPr>
            <p:nvPr/>
          </p:nvSpPr>
          <p:spPr bwMode="auto">
            <a:xfrm flipH="1">
              <a:off x="471402" y="585201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75"/>
            <p:cNvSpPr>
              <a:spLocks noChangeArrowheads="1"/>
            </p:cNvSpPr>
            <p:nvPr/>
          </p:nvSpPr>
          <p:spPr bwMode="auto">
            <a:xfrm>
              <a:off x="1000039" y="49709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77" name="Oval 76"/>
            <p:cNvSpPr>
              <a:spLocks noChangeArrowheads="1"/>
            </p:cNvSpPr>
            <p:nvPr/>
          </p:nvSpPr>
          <p:spPr bwMode="auto">
            <a:xfrm>
              <a:off x="5428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7"/>
            <p:cNvSpPr>
              <a:spLocks noChangeArrowheads="1"/>
            </p:cNvSpPr>
            <p:nvPr/>
          </p:nvSpPr>
          <p:spPr bwMode="auto">
            <a:xfrm>
              <a:off x="160252" y="626159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81" name="Oval 80"/>
            <p:cNvSpPr>
              <a:spLocks noChangeArrowheads="1"/>
            </p:cNvSpPr>
            <p:nvPr/>
          </p:nvSpPr>
          <p:spPr bwMode="auto">
            <a:xfrm>
              <a:off x="14572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40" name="右箭头 239"/>
            <p:cNvSpPr/>
            <p:nvPr/>
          </p:nvSpPr>
          <p:spPr bwMode="auto">
            <a:xfrm>
              <a:off x="55267" y="5609023"/>
              <a:ext cx="301836"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3" name="组合 12"/>
          <p:cNvGrpSpPr/>
          <p:nvPr/>
        </p:nvGrpSpPr>
        <p:grpSpPr>
          <a:xfrm>
            <a:off x="4194929" y="4941168"/>
            <a:ext cx="1987242" cy="1752600"/>
            <a:chOff x="4194929" y="4941168"/>
            <a:chExt cx="1987242" cy="1752600"/>
          </a:xfrm>
        </p:grpSpPr>
        <p:sp>
          <p:nvSpPr>
            <p:cNvPr id="198" name="Line 7"/>
            <p:cNvSpPr>
              <a:spLocks noChangeShapeType="1"/>
            </p:cNvSpPr>
            <p:nvPr/>
          </p:nvSpPr>
          <p:spPr bwMode="auto">
            <a:xfrm>
              <a:off x="5534471" y="52126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99" name="Line 8"/>
            <p:cNvSpPr>
              <a:spLocks noChangeShapeType="1"/>
            </p:cNvSpPr>
            <p:nvPr/>
          </p:nvSpPr>
          <p:spPr bwMode="auto">
            <a:xfrm flipH="1">
              <a:off x="5001071" y="5288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00" name="Line 12"/>
            <p:cNvSpPr>
              <a:spLocks noChangeShapeType="1"/>
            </p:cNvSpPr>
            <p:nvPr/>
          </p:nvSpPr>
          <p:spPr bwMode="auto">
            <a:xfrm flipH="1">
              <a:off x="5777359" y="5822230"/>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201" name="Line 13"/>
            <p:cNvSpPr>
              <a:spLocks noChangeShapeType="1"/>
            </p:cNvSpPr>
            <p:nvPr/>
          </p:nvSpPr>
          <p:spPr bwMode="auto">
            <a:xfrm>
              <a:off x="5077271" y="58984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202" name="Line 14"/>
            <p:cNvSpPr>
              <a:spLocks noChangeShapeType="1"/>
            </p:cNvSpPr>
            <p:nvPr/>
          </p:nvSpPr>
          <p:spPr bwMode="auto">
            <a:xfrm flipH="1">
              <a:off x="4739134" y="58222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203" name="Oval 75"/>
            <p:cNvSpPr>
              <a:spLocks noChangeArrowheads="1"/>
            </p:cNvSpPr>
            <p:nvPr/>
          </p:nvSpPr>
          <p:spPr bwMode="auto">
            <a:xfrm>
              <a:off x="5267771" y="49411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04" name="Oval 76"/>
            <p:cNvSpPr>
              <a:spLocks noChangeArrowheads="1"/>
            </p:cNvSpPr>
            <p:nvPr/>
          </p:nvSpPr>
          <p:spPr bwMode="auto">
            <a:xfrm>
              <a:off x="48105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5" name="Oval 77"/>
            <p:cNvSpPr>
              <a:spLocks noChangeArrowheads="1"/>
            </p:cNvSpPr>
            <p:nvPr/>
          </p:nvSpPr>
          <p:spPr bwMode="auto">
            <a:xfrm>
              <a:off x="4427984" y="6231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06" name="Oval 78"/>
            <p:cNvSpPr>
              <a:spLocks noChangeArrowheads="1"/>
            </p:cNvSpPr>
            <p:nvPr/>
          </p:nvSpPr>
          <p:spPr bwMode="auto">
            <a:xfrm>
              <a:off x="49629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7" name="Oval 79"/>
            <p:cNvSpPr>
              <a:spLocks noChangeArrowheads="1"/>
            </p:cNvSpPr>
            <p:nvPr/>
          </p:nvSpPr>
          <p:spPr bwMode="auto">
            <a:xfrm>
              <a:off x="54963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08" name="Oval 80"/>
            <p:cNvSpPr>
              <a:spLocks noChangeArrowheads="1"/>
            </p:cNvSpPr>
            <p:nvPr/>
          </p:nvSpPr>
          <p:spPr bwMode="auto">
            <a:xfrm>
              <a:off x="57249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1" name="右箭头 240"/>
            <p:cNvSpPr/>
            <p:nvPr/>
          </p:nvSpPr>
          <p:spPr bwMode="auto">
            <a:xfrm>
              <a:off x="4194929" y="5589078"/>
              <a:ext cx="329893"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6638900" y="1068051"/>
            <a:ext cx="2242416" cy="798894"/>
            <a:chOff x="6645991" y="1155230"/>
            <a:chExt cx="2242416" cy="798894"/>
          </a:xfrm>
        </p:grpSpPr>
        <p:sp>
          <p:nvSpPr>
            <p:cNvPr id="243" name="Rectangle 47"/>
            <p:cNvSpPr>
              <a:spLocks noChangeArrowheads="1"/>
            </p:cNvSpPr>
            <p:nvPr/>
          </p:nvSpPr>
          <p:spPr bwMode="auto">
            <a:xfrm>
              <a:off x="7400849"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244" name="Rectangle 47"/>
            <p:cNvSpPr>
              <a:spLocks noChangeArrowheads="1"/>
            </p:cNvSpPr>
            <p:nvPr/>
          </p:nvSpPr>
          <p:spPr bwMode="auto">
            <a:xfrm>
              <a:off x="7777793"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245" name="矩形 244"/>
            <p:cNvSpPr/>
            <p:nvPr/>
          </p:nvSpPr>
          <p:spPr>
            <a:xfrm>
              <a:off x="665242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246" name="矩形 245"/>
            <p:cNvSpPr/>
            <p:nvPr/>
          </p:nvSpPr>
          <p:spPr>
            <a:xfrm>
              <a:off x="7028394"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sp>
          <p:nvSpPr>
            <p:cNvPr id="247" name="矩形 246"/>
            <p:cNvSpPr/>
            <p:nvPr/>
          </p:nvSpPr>
          <p:spPr>
            <a:xfrm>
              <a:off x="7404360"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2</a:t>
              </a:r>
              <a:endParaRPr lang="zh-CN" altLang="en-US" sz="1600" dirty="0"/>
            </a:p>
          </p:txBody>
        </p:sp>
        <p:sp>
          <p:nvSpPr>
            <p:cNvPr id="248" name="矩形 247"/>
            <p:cNvSpPr/>
            <p:nvPr/>
          </p:nvSpPr>
          <p:spPr>
            <a:xfrm>
              <a:off x="7780326"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3</a:t>
              </a:r>
              <a:endParaRPr lang="zh-CN" altLang="en-US" sz="1600" dirty="0"/>
            </a:p>
          </p:txBody>
        </p:sp>
        <p:sp>
          <p:nvSpPr>
            <p:cNvPr id="249" name="矩形 248"/>
            <p:cNvSpPr/>
            <p:nvPr/>
          </p:nvSpPr>
          <p:spPr>
            <a:xfrm>
              <a:off x="8156292"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4</a:t>
              </a:r>
              <a:endParaRPr lang="zh-CN" altLang="en-US" sz="1600" dirty="0"/>
            </a:p>
          </p:txBody>
        </p:sp>
        <p:sp>
          <p:nvSpPr>
            <p:cNvPr id="250" name="矩形 249"/>
            <p:cNvSpPr/>
            <p:nvPr/>
          </p:nvSpPr>
          <p:spPr>
            <a:xfrm>
              <a:off x="853225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5</a:t>
              </a:r>
              <a:endParaRPr lang="zh-CN" altLang="en-US" sz="1600" dirty="0"/>
            </a:p>
          </p:txBody>
        </p:sp>
        <p:sp>
          <p:nvSpPr>
            <p:cNvPr id="252" name="Rectangle 47"/>
            <p:cNvSpPr>
              <a:spLocks noChangeArrowheads="1"/>
            </p:cNvSpPr>
            <p:nvPr/>
          </p:nvSpPr>
          <p:spPr bwMode="auto">
            <a:xfrm>
              <a:off x="8531681"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254" name="Rectangle 47"/>
            <p:cNvSpPr>
              <a:spLocks noChangeArrowheads="1"/>
            </p:cNvSpPr>
            <p:nvPr/>
          </p:nvSpPr>
          <p:spPr bwMode="auto">
            <a:xfrm>
              <a:off x="6645991" y="14969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255" name="Rectangle 47"/>
            <p:cNvSpPr>
              <a:spLocks noChangeArrowheads="1"/>
            </p:cNvSpPr>
            <p:nvPr/>
          </p:nvSpPr>
          <p:spPr bwMode="auto">
            <a:xfrm>
              <a:off x="8153087"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256" name="Rectangle 47"/>
            <p:cNvSpPr>
              <a:spLocks noChangeArrowheads="1"/>
            </p:cNvSpPr>
            <p:nvPr/>
          </p:nvSpPr>
          <p:spPr bwMode="auto">
            <a:xfrm>
              <a:off x="7029882"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grpSp>
      <p:grpSp>
        <p:nvGrpSpPr>
          <p:cNvPr id="15" name="组合 14"/>
          <p:cNvGrpSpPr/>
          <p:nvPr/>
        </p:nvGrpSpPr>
        <p:grpSpPr>
          <a:xfrm>
            <a:off x="6650064" y="1916832"/>
            <a:ext cx="2242416" cy="673224"/>
            <a:chOff x="6650064" y="1988840"/>
            <a:chExt cx="2242416" cy="673224"/>
          </a:xfrm>
        </p:grpSpPr>
        <p:sp>
          <p:nvSpPr>
            <p:cNvPr id="74" name="Rectangle 47"/>
            <p:cNvSpPr>
              <a:spLocks noChangeArrowheads="1"/>
            </p:cNvSpPr>
            <p:nvPr/>
          </p:nvSpPr>
          <p:spPr bwMode="auto">
            <a:xfrm>
              <a:off x="7404922"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781866"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83" name="Rectangle 47"/>
            <p:cNvSpPr>
              <a:spLocks noChangeArrowheads="1"/>
            </p:cNvSpPr>
            <p:nvPr/>
          </p:nvSpPr>
          <p:spPr bwMode="auto">
            <a:xfrm>
              <a:off x="8535754"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650064"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6" name="Rectangle 47"/>
            <p:cNvSpPr>
              <a:spLocks noChangeArrowheads="1"/>
            </p:cNvSpPr>
            <p:nvPr/>
          </p:nvSpPr>
          <p:spPr bwMode="auto">
            <a:xfrm>
              <a:off x="8157160"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033955"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2" name="右箭头 111"/>
            <p:cNvSpPr/>
            <p:nvPr/>
          </p:nvSpPr>
          <p:spPr bwMode="auto">
            <a:xfrm rot="5400000">
              <a:off x="7666718" y="1915207"/>
              <a:ext cx="216024"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6" name="组合 15"/>
          <p:cNvGrpSpPr/>
          <p:nvPr/>
        </p:nvGrpSpPr>
        <p:grpSpPr>
          <a:xfrm>
            <a:off x="6660232" y="2636912"/>
            <a:ext cx="2242416" cy="673224"/>
            <a:chOff x="6660232" y="2708920"/>
            <a:chExt cx="2242416" cy="673224"/>
          </a:xfrm>
        </p:grpSpPr>
        <p:sp>
          <p:nvSpPr>
            <p:cNvPr id="88" name="Rectangle 47"/>
            <p:cNvSpPr>
              <a:spLocks noChangeArrowheads="1"/>
            </p:cNvSpPr>
            <p:nvPr/>
          </p:nvSpPr>
          <p:spPr bwMode="auto">
            <a:xfrm>
              <a:off x="7415090"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9" name="Rectangle 47"/>
            <p:cNvSpPr>
              <a:spLocks noChangeArrowheads="1"/>
            </p:cNvSpPr>
            <p:nvPr/>
          </p:nvSpPr>
          <p:spPr bwMode="auto">
            <a:xfrm>
              <a:off x="7792034"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90" name="Rectangle 47"/>
            <p:cNvSpPr>
              <a:spLocks noChangeArrowheads="1"/>
            </p:cNvSpPr>
            <p:nvPr/>
          </p:nvSpPr>
          <p:spPr bwMode="auto">
            <a:xfrm>
              <a:off x="8545922"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1" name="Rectangle 47"/>
            <p:cNvSpPr>
              <a:spLocks noChangeArrowheads="1"/>
            </p:cNvSpPr>
            <p:nvPr/>
          </p:nvSpPr>
          <p:spPr bwMode="auto">
            <a:xfrm>
              <a:off x="6660232"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2" name="Rectangle 47"/>
            <p:cNvSpPr>
              <a:spLocks noChangeArrowheads="1"/>
            </p:cNvSpPr>
            <p:nvPr/>
          </p:nvSpPr>
          <p:spPr bwMode="auto">
            <a:xfrm>
              <a:off x="8167328"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3" name="Rectangle 47"/>
            <p:cNvSpPr>
              <a:spLocks noChangeArrowheads="1"/>
            </p:cNvSpPr>
            <p:nvPr/>
          </p:nvSpPr>
          <p:spPr bwMode="auto">
            <a:xfrm>
              <a:off x="7044123"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3" name="右箭头 112"/>
            <p:cNvSpPr/>
            <p:nvPr/>
          </p:nvSpPr>
          <p:spPr bwMode="auto">
            <a:xfrm rot="5400000">
              <a:off x="7674627" y="2627379"/>
              <a:ext cx="200207"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7" name="组合 16"/>
          <p:cNvGrpSpPr/>
          <p:nvPr/>
        </p:nvGrpSpPr>
        <p:grpSpPr>
          <a:xfrm>
            <a:off x="6660232" y="3356294"/>
            <a:ext cx="2242416" cy="673922"/>
            <a:chOff x="6660232" y="3428302"/>
            <a:chExt cx="2242416" cy="673922"/>
          </a:xfrm>
        </p:grpSpPr>
        <p:sp>
          <p:nvSpPr>
            <p:cNvPr id="94" name="Rectangle 47"/>
            <p:cNvSpPr>
              <a:spLocks noChangeArrowheads="1"/>
            </p:cNvSpPr>
            <p:nvPr/>
          </p:nvSpPr>
          <p:spPr bwMode="auto">
            <a:xfrm>
              <a:off x="7415090"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95" name="Rectangle 47"/>
            <p:cNvSpPr>
              <a:spLocks noChangeArrowheads="1"/>
            </p:cNvSpPr>
            <p:nvPr/>
          </p:nvSpPr>
          <p:spPr bwMode="auto">
            <a:xfrm>
              <a:off x="7792034"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96" name="Rectangle 47"/>
            <p:cNvSpPr>
              <a:spLocks noChangeArrowheads="1"/>
            </p:cNvSpPr>
            <p:nvPr/>
          </p:nvSpPr>
          <p:spPr bwMode="auto">
            <a:xfrm>
              <a:off x="8545922"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7" name="Rectangle 47"/>
            <p:cNvSpPr>
              <a:spLocks noChangeArrowheads="1"/>
            </p:cNvSpPr>
            <p:nvPr/>
          </p:nvSpPr>
          <p:spPr bwMode="auto">
            <a:xfrm>
              <a:off x="6660232"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8" name="Rectangle 47"/>
            <p:cNvSpPr>
              <a:spLocks noChangeArrowheads="1"/>
            </p:cNvSpPr>
            <p:nvPr/>
          </p:nvSpPr>
          <p:spPr bwMode="auto">
            <a:xfrm>
              <a:off x="8167328"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9" name="Rectangle 47"/>
            <p:cNvSpPr>
              <a:spLocks noChangeArrowheads="1"/>
            </p:cNvSpPr>
            <p:nvPr/>
          </p:nvSpPr>
          <p:spPr bwMode="auto">
            <a:xfrm>
              <a:off x="7044123"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4" name="右箭头 113"/>
            <p:cNvSpPr/>
            <p:nvPr/>
          </p:nvSpPr>
          <p:spPr bwMode="auto">
            <a:xfrm rot="5400000">
              <a:off x="7666369" y="3355018"/>
              <a:ext cx="21672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 name="组合 17"/>
          <p:cNvGrpSpPr/>
          <p:nvPr/>
        </p:nvGrpSpPr>
        <p:grpSpPr>
          <a:xfrm>
            <a:off x="6649196" y="4077072"/>
            <a:ext cx="2242416" cy="745232"/>
            <a:chOff x="6649196" y="4149080"/>
            <a:chExt cx="2242416" cy="745232"/>
          </a:xfrm>
        </p:grpSpPr>
        <p:sp>
          <p:nvSpPr>
            <p:cNvPr id="100" name="Rectangle 47"/>
            <p:cNvSpPr>
              <a:spLocks noChangeArrowheads="1"/>
            </p:cNvSpPr>
            <p:nvPr/>
          </p:nvSpPr>
          <p:spPr bwMode="auto">
            <a:xfrm>
              <a:off x="7404054"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1" name="Rectangle 47"/>
            <p:cNvSpPr>
              <a:spLocks noChangeArrowheads="1"/>
            </p:cNvSpPr>
            <p:nvPr/>
          </p:nvSpPr>
          <p:spPr bwMode="auto">
            <a:xfrm>
              <a:off x="7780998"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534886" y="4437112"/>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03" name="Rectangle 47"/>
            <p:cNvSpPr>
              <a:spLocks noChangeArrowheads="1"/>
            </p:cNvSpPr>
            <p:nvPr/>
          </p:nvSpPr>
          <p:spPr bwMode="auto">
            <a:xfrm>
              <a:off x="6649196"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8156292"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7033087"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5" name="右箭头 114"/>
            <p:cNvSpPr/>
            <p:nvPr/>
          </p:nvSpPr>
          <p:spPr bwMode="auto">
            <a:xfrm rot="5400000">
              <a:off x="7658520" y="4083645"/>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9" name="组合 18"/>
          <p:cNvGrpSpPr/>
          <p:nvPr/>
        </p:nvGrpSpPr>
        <p:grpSpPr>
          <a:xfrm>
            <a:off x="6648524" y="4869160"/>
            <a:ext cx="2242416" cy="745232"/>
            <a:chOff x="6648524" y="4941168"/>
            <a:chExt cx="2242416" cy="745232"/>
          </a:xfrm>
        </p:grpSpPr>
        <p:sp>
          <p:nvSpPr>
            <p:cNvPr id="106" name="Rectangle 47"/>
            <p:cNvSpPr>
              <a:spLocks noChangeArrowheads="1"/>
            </p:cNvSpPr>
            <p:nvPr/>
          </p:nvSpPr>
          <p:spPr bwMode="auto">
            <a:xfrm>
              <a:off x="7403382"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7" name="Rectangle 47"/>
            <p:cNvSpPr>
              <a:spLocks noChangeArrowheads="1"/>
            </p:cNvSpPr>
            <p:nvPr/>
          </p:nvSpPr>
          <p:spPr bwMode="auto">
            <a:xfrm>
              <a:off x="7780326"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8" name="Rectangle 47"/>
            <p:cNvSpPr>
              <a:spLocks noChangeArrowheads="1"/>
            </p:cNvSpPr>
            <p:nvPr/>
          </p:nvSpPr>
          <p:spPr bwMode="auto">
            <a:xfrm>
              <a:off x="853421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64852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8155620"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032415"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6" name="右箭头 115"/>
            <p:cNvSpPr/>
            <p:nvPr/>
          </p:nvSpPr>
          <p:spPr bwMode="auto">
            <a:xfrm rot="5400000">
              <a:off x="7643995" y="4875733"/>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mc:AlternateContent xmlns:mc="http://schemas.openxmlformats.org/markup-compatibility/2006" xmlns:a14="http://schemas.microsoft.com/office/drawing/2010/main">
        <mc:Choice Requires="a14">
          <p:sp>
            <p:nvSpPr>
              <p:cNvPr id="146" name="矩形 145"/>
              <p:cNvSpPr/>
              <p:nvPr/>
            </p:nvSpPr>
            <p:spPr>
              <a:xfrm>
                <a:off x="6312979" y="5732295"/>
                <a:ext cx="2730783" cy="100854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复杂度：</a:t>
                </a:r>
                <a14:m>
                  <m:oMath xmlns:m="http://schemas.openxmlformats.org/officeDocument/2006/math">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𝟏</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𝟐</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𝒍𝒐𝒈𝒏</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𝒏𝒍𝒐𝒈𝒏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oMath>
                </a14:m>
                <a:endParaRPr lang="zh-CN" altLang="en-US" sz="2000" dirty="0"/>
              </a:p>
            </p:txBody>
          </p:sp>
        </mc:Choice>
        <mc:Fallback xmlns="">
          <p:sp>
            <p:nvSpPr>
              <p:cNvPr id="146" name="矩形 145"/>
              <p:cNvSpPr>
                <a:spLocks noRot="1" noChangeAspect="1" noMove="1" noResize="1" noEditPoints="1" noAdjustHandles="1" noChangeArrowheads="1" noChangeShapeType="1" noTextEdit="1"/>
              </p:cNvSpPr>
              <p:nvPr/>
            </p:nvSpPr>
            <p:spPr>
              <a:xfrm>
                <a:off x="6312979" y="5732295"/>
                <a:ext cx="2730783" cy="1008546"/>
              </a:xfrm>
              <a:prstGeom prst="rect">
                <a:avLst/>
              </a:prstGeom>
              <a:blipFill>
                <a:blip r:embed="rId3"/>
                <a:stretch>
                  <a:fillRect t="-49398" r="-8929" b="-45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613067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ppt_y</p:attrName>
                                        </p:attrNameLst>
                                      </p:cBhvr>
                                      <p:tavLst>
                                        <p:tav tm="0">
                                          <p:val>
                                            <p:strVal val="#ppt_y-#ppt_h*1.125000"/>
                                          </p:val>
                                        </p:tav>
                                        <p:tav tm="100000">
                                          <p:val>
                                            <p:strVal val="#ppt_y"/>
                                          </p:val>
                                        </p:tav>
                                      </p:tavLst>
                                    </p:anim>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ppt_x</p:attrName>
                                        </p:attrNameLst>
                                      </p:cBhvr>
                                      <p:tavLst>
                                        <p:tav tm="0">
                                          <p:val>
                                            <p:strVal val="#ppt_x-#ppt_w*1.125000"/>
                                          </p:val>
                                        </p:tav>
                                        <p:tav tm="100000">
                                          <p:val>
                                            <p:strVal val="#ppt_x"/>
                                          </p:val>
                                        </p:tav>
                                      </p:tavLst>
                                    </p:anim>
                                    <p:animEffect transition="in" filter="wipe(righ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down)">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p:tgtEl>
                                          <p:spTgt spid="11"/>
                                        </p:tgtEl>
                                        <p:attrNameLst>
                                          <p:attrName>ppt_x</p:attrName>
                                        </p:attrNameLst>
                                      </p:cBhvr>
                                      <p:tavLst>
                                        <p:tav tm="0">
                                          <p:val>
                                            <p:strVal val="#ppt_x-#ppt_w*1.125000"/>
                                          </p:val>
                                        </p:tav>
                                        <p:tav tm="100000">
                                          <p:val>
                                            <p:strVal val="#ppt_x"/>
                                          </p:val>
                                        </p:tav>
                                      </p:tavLst>
                                    </p:anim>
                                    <p:animEffect transition="in" filter="wipe(righ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p:tgtEl>
                                          <p:spTgt spid="18"/>
                                        </p:tgtEl>
                                        <p:attrNameLst>
                                          <p:attrName>ppt_y</p:attrName>
                                        </p:attrNameLst>
                                      </p:cBhvr>
                                      <p:tavLst>
                                        <p:tav tm="0">
                                          <p:val>
                                            <p:strVal val="#ppt_y-#ppt_h*1.125000"/>
                                          </p:val>
                                        </p:tav>
                                        <p:tav tm="100000">
                                          <p:val>
                                            <p:strVal val="#ppt_y"/>
                                          </p:val>
                                        </p:tav>
                                      </p:tavLst>
                                    </p:anim>
                                    <p:animEffect transition="in" filter="wipe(down)">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p:tgtEl>
                                          <p:spTgt spid="13"/>
                                        </p:tgtEl>
                                        <p:attrNameLst>
                                          <p:attrName>ppt_x</p:attrName>
                                        </p:attrNameLst>
                                      </p:cBhvr>
                                      <p:tavLst>
                                        <p:tav tm="0">
                                          <p:val>
                                            <p:strVal val="#ppt_x-#ppt_w*1.125000"/>
                                          </p:val>
                                        </p:tav>
                                        <p:tav tm="100000">
                                          <p:val>
                                            <p:strVal val="#ppt_x"/>
                                          </p:val>
                                        </p:tav>
                                      </p:tavLst>
                                    </p:anim>
                                    <p:animEffect transition="in" filter="wipe(right)">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p:tgtEl>
                                          <p:spTgt spid="19"/>
                                        </p:tgtEl>
                                        <p:attrNameLst>
                                          <p:attrName>ppt_y</p:attrName>
                                        </p:attrNameLst>
                                      </p:cBhvr>
                                      <p:tavLst>
                                        <p:tav tm="0">
                                          <p:val>
                                            <p:strVal val="#ppt_y-#ppt_h*1.125000"/>
                                          </p:val>
                                        </p:tav>
                                        <p:tav tm="100000">
                                          <p:val>
                                            <p:strVal val="#ppt_y"/>
                                          </p:val>
                                        </p:tav>
                                      </p:tavLst>
                                    </p:anim>
                                    <p:animEffect transition="in" filter="wipe(down)">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6"/>
                                        </p:tgtEl>
                                        <p:attrNameLst>
                                          <p:attrName>style.visibility</p:attrName>
                                        </p:attrNameLst>
                                      </p:cBhvr>
                                      <p:to>
                                        <p:strVal val="visible"/>
                                      </p:to>
                                    </p:set>
                                    <p:anim calcmode="lin" valueType="num">
                                      <p:cBhvr additive="base">
                                        <p:cTn id="97" dur="500" fill="hold"/>
                                        <p:tgtEl>
                                          <p:spTgt spid="146"/>
                                        </p:tgtEl>
                                        <p:attrNameLst>
                                          <p:attrName>ppt_x</p:attrName>
                                        </p:attrNameLst>
                                      </p:cBhvr>
                                      <p:tavLst>
                                        <p:tav tm="0">
                                          <p:val>
                                            <p:strVal val="#ppt_x"/>
                                          </p:val>
                                        </p:tav>
                                        <p:tav tm="100000">
                                          <p:val>
                                            <p:strVal val="#ppt_x"/>
                                          </p:val>
                                        </p:tav>
                                      </p:tavLst>
                                    </p:anim>
                                    <p:anim calcmode="lin" valueType="num">
                                      <p:cBhvr additive="base">
                                        <p:cTn id="9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32209"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自底向上（向量中则自右向左）进行堆合并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假设左子堆和右子堆满足堆序性，对左右子堆及它们的父节点进行类似删除最大元素后的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a:t>
            </a:r>
            <a:endParaRPr lang="en-US" altLang="zh-CN" sz="2400" b="1"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a:off x="2182161" y="4541602"/>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76" name="Line 5"/>
          <p:cNvSpPr>
            <a:spLocks noChangeShapeType="1"/>
          </p:cNvSpPr>
          <p:nvPr/>
        </p:nvSpPr>
        <p:spPr bwMode="auto">
          <a:xfrm>
            <a:off x="3465984" y="393676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7" name="Line 6"/>
          <p:cNvSpPr>
            <a:spLocks noChangeShapeType="1"/>
          </p:cNvSpPr>
          <p:nvPr/>
        </p:nvSpPr>
        <p:spPr bwMode="auto">
          <a:xfrm flipH="1">
            <a:off x="3008784" y="389390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8" name="Line 7"/>
          <p:cNvSpPr>
            <a:spLocks noChangeShapeType="1"/>
          </p:cNvSpPr>
          <p:nvPr/>
        </p:nvSpPr>
        <p:spPr bwMode="auto">
          <a:xfrm>
            <a:off x="1637184" y="386056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9" name="Line 8"/>
          <p:cNvSpPr>
            <a:spLocks noChangeShapeType="1"/>
          </p:cNvSpPr>
          <p:nvPr/>
        </p:nvSpPr>
        <p:spPr bwMode="auto">
          <a:xfrm flipH="1">
            <a:off x="1103784" y="393676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0" name="Line 9"/>
          <p:cNvSpPr>
            <a:spLocks noChangeShapeType="1"/>
          </p:cNvSpPr>
          <p:nvPr/>
        </p:nvSpPr>
        <p:spPr bwMode="auto">
          <a:xfrm>
            <a:off x="2627784" y="3327165"/>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1" name="Line 10"/>
          <p:cNvSpPr>
            <a:spLocks noChangeShapeType="1"/>
          </p:cNvSpPr>
          <p:nvPr/>
        </p:nvSpPr>
        <p:spPr bwMode="auto">
          <a:xfrm flipH="1">
            <a:off x="1637184" y="3327165"/>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2" name="Oval 11"/>
          <p:cNvSpPr>
            <a:spLocks noChangeArrowheads="1"/>
          </p:cNvSpPr>
          <p:nvPr/>
        </p:nvSpPr>
        <p:spPr bwMode="auto">
          <a:xfrm>
            <a:off x="2284884" y="3055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83" name="Line 12"/>
          <p:cNvSpPr>
            <a:spLocks noChangeShapeType="1"/>
          </p:cNvSpPr>
          <p:nvPr/>
        </p:nvSpPr>
        <p:spPr bwMode="auto">
          <a:xfrm flipH="1">
            <a:off x="1880072" y="4470165"/>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84" name="Line 13"/>
          <p:cNvSpPr>
            <a:spLocks noChangeShapeType="1"/>
          </p:cNvSpPr>
          <p:nvPr/>
        </p:nvSpPr>
        <p:spPr bwMode="auto">
          <a:xfrm>
            <a:off x="1179984" y="4546365"/>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85" name="Line 14"/>
          <p:cNvSpPr>
            <a:spLocks noChangeShapeType="1"/>
          </p:cNvSpPr>
          <p:nvPr/>
        </p:nvSpPr>
        <p:spPr bwMode="auto">
          <a:xfrm flipH="1">
            <a:off x="841847" y="447016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86" name="Oval 75"/>
          <p:cNvSpPr>
            <a:spLocks noChangeArrowheads="1"/>
          </p:cNvSpPr>
          <p:nvPr/>
        </p:nvSpPr>
        <p:spPr bwMode="auto">
          <a:xfrm>
            <a:off x="13704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5	</a:t>
            </a:r>
            <a:endParaRPr lang="zh-CN" altLang="en-US" sz="2000" b="1" dirty="0">
              <a:latin typeface="微软雅黑" panose="020B0503020204020204" pitchFamily="34" charset="-122"/>
              <a:ea typeface="微软雅黑" panose="020B0503020204020204" pitchFamily="34" charset="-122"/>
            </a:endParaRPr>
          </a:p>
        </p:txBody>
      </p:sp>
      <p:sp>
        <p:nvSpPr>
          <p:cNvPr id="87" name="Oval 76"/>
          <p:cNvSpPr>
            <a:spLocks noChangeArrowheads="1"/>
          </p:cNvSpPr>
          <p:nvPr/>
        </p:nvSpPr>
        <p:spPr bwMode="auto">
          <a:xfrm>
            <a:off x="913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8" name="Oval 77"/>
          <p:cNvSpPr>
            <a:spLocks noChangeArrowheads="1"/>
          </p:cNvSpPr>
          <p:nvPr/>
        </p:nvSpPr>
        <p:spPr bwMode="auto">
          <a:xfrm>
            <a:off x="530697"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9" name="Oval 78"/>
          <p:cNvSpPr>
            <a:spLocks noChangeArrowheads="1"/>
          </p:cNvSpPr>
          <p:nvPr/>
        </p:nvSpPr>
        <p:spPr bwMode="auto">
          <a:xfrm>
            <a:off x="1107976"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90" name="Oval 79"/>
          <p:cNvSpPr>
            <a:spLocks noChangeArrowheads="1"/>
          </p:cNvSpPr>
          <p:nvPr/>
        </p:nvSpPr>
        <p:spPr bwMode="auto">
          <a:xfrm>
            <a:off x="1599084"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91" name="Oval 80"/>
          <p:cNvSpPr>
            <a:spLocks noChangeArrowheads="1"/>
          </p:cNvSpPr>
          <p:nvPr/>
        </p:nvSpPr>
        <p:spPr bwMode="auto">
          <a:xfrm>
            <a:off x="18276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2" name="Oval 87"/>
          <p:cNvSpPr>
            <a:spLocks noChangeArrowheads="1"/>
          </p:cNvSpPr>
          <p:nvPr/>
        </p:nvSpPr>
        <p:spPr bwMode="auto">
          <a:xfrm>
            <a:off x="27420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3" name="Oval 88"/>
          <p:cNvSpPr>
            <a:spLocks noChangeArrowheads="1"/>
          </p:cNvSpPr>
          <p:nvPr/>
        </p:nvSpPr>
        <p:spPr bwMode="auto">
          <a:xfrm>
            <a:off x="31992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4" name="Oval 89"/>
          <p:cNvSpPr>
            <a:spLocks noChangeArrowheads="1"/>
          </p:cNvSpPr>
          <p:nvPr/>
        </p:nvSpPr>
        <p:spPr bwMode="auto">
          <a:xfrm>
            <a:off x="3580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96" name="Oval 80"/>
          <p:cNvSpPr>
            <a:spLocks noChangeArrowheads="1"/>
          </p:cNvSpPr>
          <p:nvPr/>
        </p:nvSpPr>
        <p:spPr bwMode="auto">
          <a:xfrm>
            <a:off x="2131617" y="49024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 name="椭圆 3"/>
          <p:cNvSpPr/>
          <p:nvPr/>
        </p:nvSpPr>
        <p:spPr bwMode="auto">
          <a:xfrm>
            <a:off x="467544" y="4119253"/>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1542281" y="4131899"/>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579219" y="5503186"/>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04" name="矩形 103"/>
          <p:cNvSpPr/>
          <p:nvPr/>
        </p:nvSpPr>
        <p:spPr>
          <a:xfrm>
            <a:off x="1675025" y="550695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05" name="椭圆 104"/>
          <p:cNvSpPr/>
          <p:nvPr/>
        </p:nvSpPr>
        <p:spPr bwMode="auto">
          <a:xfrm>
            <a:off x="1263935" y="3577197"/>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a:xfrm>
            <a:off x="520553" y="3233423"/>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07" name="右箭头 106"/>
          <p:cNvSpPr/>
          <p:nvPr/>
        </p:nvSpPr>
        <p:spPr bwMode="auto">
          <a:xfrm>
            <a:off x="4380697" y="4074908"/>
            <a:ext cx="668007"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Line 13"/>
          <p:cNvSpPr>
            <a:spLocks noChangeShapeType="1"/>
          </p:cNvSpPr>
          <p:nvPr/>
        </p:nvSpPr>
        <p:spPr bwMode="auto">
          <a:xfrm>
            <a:off x="6865011" y="454258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6" name="Line 5"/>
          <p:cNvSpPr>
            <a:spLocks noChangeShapeType="1"/>
          </p:cNvSpPr>
          <p:nvPr/>
        </p:nvSpPr>
        <p:spPr bwMode="auto">
          <a:xfrm>
            <a:off x="8148834" y="393774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37" name="Line 6"/>
          <p:cNvSpPr>
            <a:spLocks noChangeShapeType="1"/>
          </p:cNvSpPr>
          <p:nvPr/>
        </p:nvSpPr>
        <p:spPr bwMode="auto">
          <a:xfrm flipH="1">
            <a:off x="7691634" y="389488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38" name="Line 7"/>
          <p:cNvSpPr>
            <a:spLocks noChangeShapeType="1"/>
          </p:cNvSpPr>
          <p:nvPr/>
        </p:nvSpPr>
        <p:spPr bwMode="auto">
          <a:xfrm>
            <a:off x="6320034" y="386154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39" name="Line 8"/>
          <p:cNvSpPr>
            <a:spLocks noChangeShapeType="1"/>
          </p:cNvSpPr>
          <p:nvPr/>
        </p:nvSpPr>
        <p:spPr bwMode="auto">
          <a:xfrm flipH="1">
            <a:off x="5786634" y="393774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0" name="Line 9"/>
          <p:cNvSpPr>
            <a:spLocks noChangeShapeType="1"/>
          </p:cNvSpPr>
          <p:nvPr/>
        </p:nvSpPr>
        <p:spPr bwMode="auto">
          <a:xfrm>
            <a:off x="7310634" y="3328147"/>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141" name="Line 10"/>
          <p:cNvSpPr>
            <a:spLocks noChangeShapeType="1"/>
          </p:cNvSpPr>
          <p:nvPr/>
        </p:nvSpPr>
        <p:spPr bwMode="auto">
          <a:xfrm flipH="1">
            <a:off x="6320034" y="3328147"/>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2" name="Oval 11"/>
          <p:cNvSpPr>
            <a:spLocks noChangeArrowheads="1"/>
          </p:cNvSpPr>
          <p:nvPr/>
        </p:nvSpPr>
        <p:spPr bwMode="auto">
          <a:xfrm>
            <a:off x="6967734" y="3056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43" name="Line 12"/>
          <p:cNvSpPr>
            <a:spLocks noChangeShapeType="1"/>
          </p:cNvSpPr>
          <p:nvPr/>
        </p:nvSpPr>
        <p:spPr bwMode="auto">
          <a:xfrm flipH="1">
            <a:off x="6562922" y="4471147"/>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13"/>
          <p:cNvSpPr>
            <a:spLocks noChangeShapeType="1"/>
          </p:cNvSpPr>
          <p:nvPr/>
        </p:nvSpPr>
        <p:spPr bwMode="auto">
          <a:xfrm>
            <a:off x="5862834" y="4547347"/>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45" name="Line 14"/>
          <p:cNvSpPr>
            <a:spLocks noChangeShapeType="1"/>
          </p:cNvSpPr>
          <p:nvPr/>
        </p:nvSpPr>
        <p:spPr bwMode="auto">
          <a:xfrm flipH="1">
            <a:off x="5524697" y="4471147"/>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6" name="Oval 75"/>
          <p:cNvSpPr>
            <a:spLocks noChangeArrowheads="1"/>
          </p:cNvSpPr>
          <p:nvPr/>
        </p:nvSpPr>
        <p:spPr bwMode="auto">
          <a:xfrm>
            <a:off x="60533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90	</a:t>
            </a:r>
            <a:endParaRPr lang="zh-CN" altLang="en-US" sz="2000" b="1" dirty="0">
              <a:latin typeface="微软雅黑" panose="020B0503020204020204" pitchFamily="34" charset="-122"/>
              <a:ea typeface="微软雅黑" panose="020B0503020204020204" pitchFamily="34" charset="-122"/>
            </a:endParaRPr>
          </a:p>
        </p:txBody>
      </p:sp>
      <p:sp>
        <p:nvSpPr>
          <p:cNvPr id="147" name="Oval 76"/>
          <p:cNvSpPr>
            <a:spLocks noChangeArrowheads="1"/>
          </p:cNvSpPr>
          <p:nvPr/>
        </p:nvSpPr>
        <p:spPr bwMode="auto">
          <a:xfrm>
            <a:off x="5596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48" name="Oval 77"/>
          <p:cNvSpPr>
            <a:spLocks noChangeArrowheads="1"/>
          </p:cNvSpPr>
          <p:nvPr/>
        </p:nvSpPr>
        <p:spPr bwMode="auto">
          <a:xfrm>
            <a:off x="5213547"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49" name="Oval 78"/>
          <p:cNvSpPr>
            <a:spLocks noChangeArrowheads="1"/>
          </p:cNvSpPr>
          <p:nvPr/>
        </p:nvSpPr>
        <p:spPr bwMode="auto">
          <a:xfrm>
            <a:off x="5790826"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0" name="Oval 79"/>
          <p:cNvSpPr>
            <a:spLocks noChangeArrowheads="1"/>
          </p:cNvSpPr>
          <p:nvPr/>
        </p:nvSpPr>
        <p:spPr bwMode="auto">
          <a:xfrm>
            <a:off x="6281934"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51" name="Oval 80"/>
          <p:cNvSpPr>
            <a:spLocks noChangeArrowheads="1"/>
          </p:cNvSpPr>
          <p:nvPr/>
        </p:nvSpPr>
        <p:spPr bwMode="auto">
          <a:xfrm>
            <a:off x="65105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52" name="Oval 87"/>
          <p:cNvSpPr>
            <a:spLocks noChangeArrowheads="1"/>
          </p:cNvSpPr>
          <p:nvPr/>
        </p:nvSpPr>
        <p:spPr bwMode="auto">
          <a:xfrm>
            <a:off x="74249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3" name="Oval 88"/>
          <p:cNvSpPr>
            <a:spLocks noChangeArrowheads="1"/>
          </p:cNvSpPr>
          <p:nvPr/>
        </p:nvSpPr>
        <p:spPr bwMode="auto">
          <a:xfrm>
            <a:off x="78821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89"/>
          <p:cNvSpPr>
            <a:spLocks noChangeArrowheads="1"/>
          </p:cNvSpPr>
          <p:nvPr/>
        </p:nvSpPr>
        <p:spPr bwMode="auto">
          <a:xfrm>
            <a:off x="8263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6814467" y="490342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椭圆 155"/>
          <p:cNvSpPr/>
          <p:nvPr/>
        </p:nvSpPr>
        <p:spPr bwMode="auto">
          <a:xfrm>
            <a:off x="5150394" y="4120235"/>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椭圆 156"/>
          <p:cNvSpPr/>
          <p:nvPr/>
        </p:nvSpPr>
        <p:spPr bwMode="auto">
          <a:xfrm>
            <a:off x="6211055" y="4127652"/>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a:xfrm>
            <a:off x="5262069" y="550416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59" name="矩形 158"/>
          <p:cNvSpPr/>
          <p:nvPr/>
        </p:nvSpPr>
        <p:spPr>
          <a:xfrm>
            <a:off x="6357875" y="5507940"/>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60" name="椭圆 159"/>
          <p:cNvSpPr/>
          <p:nvPr/>
        </p:nvSpPr>
        <p:spPr bwMode="auto">
          <a:xfrm>
            <a:off x="5946785" y="3578179"/>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a:xfrm>
            <a:off x="5203403" y="3234405"/>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62" name="矩形 161"/>
          <p:cNvSpPr/>
          <p:nvPr/>
        </p:nvSpPr>
        <p:spPr>
          <a:xfrm>
            <a:off x="253309" y="6074447"/>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若左子堆和右子堆皆满足堆序性，则合并的结果满足堆序性</a:t>
            </a:r>
            <a:endParaRPr lang="zh-CN" altLang="en-US" sz="2400" dirty="0"/>
          </a:p>
        </p:txBody>
      </p:sp>
      <p:sp>
        <p:nvSpPr>
          <p:cNvPr id="3" name="矩形 2"/>
          <p:cNvSpPr/>
          <p:nvPr/>
        </p:nvSpPr>
        <p:spPr>
          <a:xfrm>
            <a:off x="4326908" y="3647332"/>
            <a:ext cx="646331"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下滤</a:t>
            </a:r>
            <a:endParaRPr lang="zh-CN" altLang="en-US" dirty="0"/>
          </a:p>
        </p:txBody>
      </p:sp>
    </p:spTree>
    <p:extLst>
      <p:ext uri="{BB962C8B-B14F-4D97-AF65-F5344CB8AC3E}">
        <p14:creationId xmlns:p14="http://schemas.microsoft.com/office/powerpoint/2010/main" val="1508514722"/>
      </p:ext>
    </p:extLst>
  </p:cSld>
  <p:clrMapOvr>
    <a:masterClrMapping/>
  </p:clrMapOvr>
  <p:transition advTm="157">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890691"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{10,70,40,50,80,60,20,30,90}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880" y="2564904"/>
            <a:ext cx="2756549" cy="1833126"/>
            <a:chOff x="447987" y="2683768"/>
            <a:chExt cx="2756549" cy="1833126"/>
          </a:xfrm>
        </p:grpSpPr>
        <p:sp>
          <p:nvSpPr>
            <p:cNvPr id="97"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8"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9"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00"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1"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3"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8"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0"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111"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2"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13"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14"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15"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1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19"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0"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3" name="矩形 2"/>
              <p:cNvSpPr/>
              <p:nvPr/>
            </p:nvSpPr>
            <p:spPr>
              <a:xfrm>
                <a:off x="1183026" y="3896459"/>
                <a:ext cx="1763418" cy="584775"/>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首内部节点地址</a:t>
                </a:r>
                <a14:m>
                  <m:oMath xmlns:m="http://schemas.openxmlformats.org/officeDocument/2006/math">
                    <m:d>
                      <m:dPr>
                        <m:begChr m:val="⌊"/>
                        <m:endChr m:val="⌋"/>
                        <m:ctrlPr>
                          <a:rPr lang="zh-CN" altLang="en-US" sz="1600" b="1" i="1" smtClean="0">
                            <a:solidFill>
                              <a:srgbClr val="C00000"/>
                            </a:solidFill>
                            <a:latin typeface="Cambria Math" panose="02040503050406030204" pitchFamily="18" charset="0"/>
                            <a:ea typeface="微软雅黑" panose="020B0503020204020204" pitchFamily="34" charset="-122"/>
                          </a:rPr>
                        </m:ctrlPr>
                      </m:dPr>
                      <m:e>
                        <m:r>
                          <a:rPr lang="en-US" altLang="zh-CN" sz="1600" b="1" i="1" smtClean="0">
                            <a:solidFill>
                              <a:srgbClr val="C00000"/>
                            </a:solidFill>
                            <a:latin typeface="Cambria Math" panose="02040503050406030204" pitchFamily="18" charset="0"/>
                            <a:ea typeface="微软雅黑" panose="020B0503020204020204" pitchFamily="34" charset="-122"/>
                          </a:rPr>
                          <m:t>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𝟐</m:t>
                        </m:r>
                      </m:e>
                    </m:d>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oMath>
                </a14:m>
                <a:endParaRPr lang="zh-CN" altLang="en-US" sz="1600" dirty="0">
                  <a:solidFill>
                    <a:srgbClr val="C00000"/>
                  </a:solidFill>
                </a:endParaRPr>
              </a:p>
            </p:txBody>
          </p:sp>
        </mc:Choice>
        <mc:Fallback>
          <p:sp>
            <p:nvSpPr>
              <p:cNvPr id="3" name="矩形 2"/>
              <p:cNvSpPr>
                <a:spLocks noRot="1" noChangeAspect="1" noMove="1" noResize="1" noEditPoints="1" noAdjustHandles="1" noChangeArrowheads="1" noChangeShapeType="1" noTextEdit="1"/>
              </p:cNvSpPr>
              <p:nvPr/>
            </p:nvSpPr>
            <p:spPr>
              <a:xfrm>
                <a:off x="1183026" y="3896459"/>
                <a:ext cx="1763418" cy="584775"/>
              </a:xfrm>
              <a:prstGeom prst="rect">
                <a:avLst/>
              </a:prstGeom>
              <a:blipFill>
                <a:blip r:embed="rId3"/>
                <a:stretch>
                  <a:fillRect t="-3125" b="-6250"/>
                </a:stretch>
              </a:blipFill>
            </p:spPr>
            <p:txBody>
              <a:bodyPr/>
              <a:lstStyle/>
              <a:p>
                <a:r>
                  <a:rPr lang="zh-CN" altLang="en-US">
                    <a:noFill/>
                  </a:rPr>
                  <a:t> </a:t>
                </a:r>
              </a:p>
            </p:txBody>
          </p:sp>
        </mc:Fallback>
      </mc:AlternateContent>
      <p:sp>
        <p:nvSpPr>
          <p:cNvPr id="168" name="椭圆 167"/>
          <p:cNvSpPr/>
          <p:nvPr/>
        </p:nvSpPr>
        <p:spPr bwMode="auto">
          <a:xfrm>
            <a:off x="179512" y="3294663"/>
            <a:ext cx="1275193" cy="1151429"/>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7" name="组合 6"/>
          <p:cNvGrpSpPr/>
          <p:nvPr/>
        </p:nvGrpSpPr>
        <p:grpSpPr>
          <a:xfrm>
            <a:off x="3110889" y="2636912"/>
            <a:ext cx="2977480" cy="1761118"/>
            <a:chOff x="5064222" y="2695973"/>
            <a:chExt cx="2977480" cy="1761118"/>
          </a:xfrm>
        </p:grpSpPr>
        <p:sp>
          <p:nvSpPr>
            <p:cNvPr id="170" name="Line 5"/>
            <p:cNvSpPr>
              <a:spLocks noChangeShapeType="1"/>
            </p:cNvSpPr>
            <p:nvPr/>
          </p:nvSpPr>
          <p:spPr bwMode="auto">
            <a:xfrm>
              <a:off x="7512494" y="3283980"/>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6"/>
            <p:cNvSpPr>
              <a:spLocks noChangeShapeType="1"/>
            </p:cNvSpPr>
            <p:nvPr/>
          </p:nvSpPr>
          <p:spPr bwMode="auto">
            <a:xfrm flipH="1">
              <a:off x="7080446" y="324111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2" name="Line 7"/>
            <p:cNvSpPr>
              <a:spLocks noChangeShapeType="1"/>
            </p:cNvSpPr>
            <p:nvPr/>
          </p:nvSpPr>
          <p:spPr bwMode="auto">
            <a:xfrm>
              <a:off x="6012160" y="320778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3" name="Line 8"/>
            <p:cNvSpPr>
              <a:spLocks noChangeShapeType="1"/>
            </p:cNvSpPr>
            <p:nvPr/>
          </p:nvSpPr>
          <p:spPr bwMode="auto">
            <a:xfrm flipH="1">
              <a:off x="5576292" y="328398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4" name="Line 9"/>
            <p:cNvSpPr>
              <a:spLocks noChangeShapeType="1"/>
            </p:cNvSpPr>
            <p:nvPr/>
          </p:nvSpPr>
          <p:spPr bwMode="auto">
            <a:xfrm>
              <a:off x="6732240" y="294260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0"/>
            <p:cNvSpPr>
              <a:spLocks noChangeShapeType="1"/>
            </p:cNvSpPr>
            <p:nvPr/>
          </p:nvSpPr>
          <p:spPr bwMode="auto">
            <a:xfrm flipH="1">
              <a:off x="6012160" y="2920381"/>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11"/>
            <p:cNvSpPr>
              <a:spLocks noChangeArrowheads="1"/>
            </p:cNvSpPr>
            <p:nvPr/>
          </p:nvSpPr>
          <p:spPr bwMode="auto">
            <a:xfrm>
              <a:off x="6516216" y="26959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7" name="Line 13"/>
            <p:cNvSpPr>
              <a:spLocks noChangeShapeType="1"/>
            </p:cNvSpPr>
            <p:nvPr/>
          </p:nvSpPr>
          <p:spPr bwMode="auto">
            <a:xfrm>
              <a:off x="5676399" y="3809968"/>
              <a:ext cx="238601" cy="406588"/>
            </a:xfrm>
            <a:prstGeom prst="line">
              <a:avLst/>
            </a:prstGeom>
            <a:noFill/>
            <a:ln w="38100">
              <a:solidFill>
                <a:srgbClr val="00B0F0"/>
              </a:solidFill>
              <a:round/>
              <a:headEnd/>
              <a:tailEnd/>
            </a:ln>
            <a:effectLst/>
          </p:spPr>
          <p:txBody>
            <a:bodyPr wrap="none" anchor="ctr"/>
            <a:lstStyle/>
            <a:p>
              <a:endParaRPr lang="zh-CN" altLang="en-US"/>
            </a:p>
          </p:txBody>
        </p:sp>
        <p:sp>
          <p:nvSpPr>
            <p:cNvPr id="178" name="Line 14"/>
            <p:cNvSpPr>
              <a:spLocks noChangeShapeType="1"/>
            </p:cNvSpPr>
            <p:nvPr/>
          </p:nvSpPr>
          <p:spPr bwMode="auto">
            <a:xfrm flipH="1">
              <a:off x="5366877" y="373403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9" name="Oval 75"/>
            <p:cNvSpPr>
              <a:spLocks noChangeArrowheads="1"/>
            </p:cNvSpPr>
            <p:nvPr/>
          </p:nvSpPr>
          <p:spPr bwMode="auto">
            <a:xfrm>
              <a:off x="578430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80" name="Oval 76"/>
            <p:cNvSpPr>
              <a:spLocks noChangeArrowheads="1"/>
            </p:cNvSpPr>
            <p:nvPr/>
          </p:nvSpPr>
          <p:spPr bwMode="auto">
            <a:xfrm>
              <a:off x="538579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1" name="Oval 77"/>
            <p:cNvSpPr>
              <a:spLocks noChangeArrowheads="1"/>
            </p:cNvSpPr>
            <p:nvPr/>
          </p:nvSpPr>
          <p:spPr bwMode="auto">
            <a:xfrm>
              <a:off x="5064222" y="3999891"/>
              <a:ext cx="47696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2" name="Oval 78"/>
            <p:cNvSpPr>
              <a:spLocks noChangeArrowheads="1"/>
            </p:cNvSpPr>
            <p:nvPr/>
          </p:nvSpPr>
          <p:spPr bwMode="auto">
            <a:xfrm>
              <a:off x="5687142" y="39998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83" name="Oval 80"/>
            <p:cNvSpPr>
              <a:spLocks noChangeArrowheads="1"/>
            </p:cNvSpPr>
            <p:nvPr/>
          </p:nvSpPr>
          <p:spPr bwMode="auto">
            <a:xfrm>
              <a:off x="6202660"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4" name="Oval 87"/>
            <p:cNvSpPr>
              <a:spLocks noChangeArrowheads="1"/>
            </p:cNvSpPr>
            <p:nvPr/>
          </p:nvSpPr>
          <p:spPr bwMode="auto">
            <a:xfrm>
              <a:off x="686442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85" name="Oval 88"/>
            <p:cNvSpPr>
              <a:spLocks noChangeArrowheads="1"/>
            </p:cNvSpPr>
            <p:nvPr/>
          </p:nvSpPr>
          <p:spPr bwMode="auto">
            <a:xfrm>
              <a:off x="722446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86" name="Oval 89"/>
            <p:cNvSpPr>
              <a:spLocks noChangeArrowheads="1"/>
            </p:cNvSpPr>
            <p:nvPr/>
          </p:nvSpPr>
          <p:spPr bwMode="auto">
            <a:xfrm>
              <a:off x="7584502" y="35600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88" name="椭圆 187"/>
          <p:cNvSpPr/>
          <p:nvPr/>
        </p:nvSpPr>
        <p:spPr bwMode="auto">
          <a:xfrm>
            <a:off x="4767073" y="2865853"/>
            <a:ext cx="1296516" cy="1394407"/>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9" name="Oval 76"/>
          <p:cNvSpPr>
            <a:spLocks noChangeArrowheads="1"/>
          </p:cNvSpPr>
          <p:nvPr/>
        </p:nvSpPr>
        <p:spPr bwMode="auto">
          <a:xfrm>
            <a:off x="597638" y="34295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50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0" name="Oval 76"/>
          <p:cNvSpPr>
            <a:spLocks noChangeArrowheads="1"/>
          </p:cNvSpPr>
          <p:nvPr/>
        </p:nvSpPr>
        <p:spPr bwMode="auto">
          <a:xfrm>
            <a:off x="5275329" y="29963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40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963" y="4725144"/>
            <a:ext cx="2974029" cy="1706488"/>
            <a:chOff x="656828" y="4842127"/>
            <a:chExt cx="2974029" cy="1706488"/>
          </a:xfrm>
        </p:grpSpPr>
        <p:sp>
          <p:nvSpPr>
            <p:cNvPr id="121" name="Line 5"/>
            <p:cNvSpPr>
              <a:spLocks noChangeShapeType="1"/>
            </p:cNvSpPr>
            <p:nvPr/>
          </p:nvSpPr>
          <p:spPr bwMode="auto">
            <a:xfrm>
              <a:off x="3101649"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2747636"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158948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1286572"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2339752" y="508876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1619672" y="506653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2123728" y="48421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3"/>
            <p:cNvSpPr>
              <a:spLocks noChangeShapeType="1"/>
            </p:cNvSpPr>
            <p:nvPr/>
          </p:nvSpPr>
          <p:spPr bwMode="auto">
            <a:xfrm>
              <a:off x="1394084" y="5803383"/>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0" name="Line 14"/>
            <p:cNvSpPr>
              <a:spLocks noChangeShapeType="1"/>
            </p:cNvSpPr>
            <p:nvPr/>
          </p:nvSpPr>
          <p:spPr bwMode="auto">
            <a:xfrm flipH="1">
              <a:off x="1042096" y="5803383"/>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31" name="Oval 75"/>
            <p:cNvSpPr>
              <a:spLocks noChangeArrowheads="1"/>
            </p:cNvSpPr>
            <p:nvPr/>
          </p:nvSpPr>
          <p:spPr bwMode="auto">
            <a:xfrm>
              <a:off x="1420313" y="5130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32" name="Oval 76"/>
            <p:cNvSpPr>
              <a:spLocks noChangeArrowheads="1"/>
            </p:cNvSpPr>
            <p:nvPr/>
          </p:nvSpPr>
          <p:spPr bwMode="auto">
            <a:xfrm>
              <a:off x="1096072"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3" name="Oval 77"/>
            <p:cNvSpPr>
              <a:spLocks noChangeArrowheads="1"/>
            </p:cNvSpPr>
            <p:nvPr/>
          </p:nvSpPr>
          <p:spPr bwMode="auto">
            <a:xfrm>
              <a:off x="79212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4" name="Oval 78"/>
            <p:cNvSpPr>
              <a:spLocks noChangeArrowheads="1"/>
            </p:cNvSpPr>
            <p:nvPr/>
          </p:nvSpPr>
          <p:spPr bwMode="auto">
            <a:xfrm>
              <a:off x="134830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4" name="Oval 80"/>
            <p:cNvSpPr>
              <a:spLocks noChangeArrowheads="1"/>
            </p:cNvSpPr>
            <p:nvPr/>
          </p:nvSpPr>
          <p:spPr bwMode="auto">
            <a:xfrm>
              <a:off x="1779981"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65" name="Oval 87"/>
            <p:cNvSpPr>
              <a:spLocks noChangeArrowheads="1"/>
            </p:cNvSpPr>
            <p:nvPr/>
          </p:nvSpPr>
          <p:spPr bwMode="auto">
            <a:xfrm>
              <a:off x="2500433"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6" name="Oval 88"/>
            <p:cNvSpPr>
              <a:spLocks noChangeArrowheads="1"/>
            </p:cNvSpPr>
            <p:nvPr/>
          </p:nvSpPr>
          <p:spPr bwMode="auto">
            <a:xfrm>
              <a:off x="2868960" y="51553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7" name="Oval 89"/>
            <p:cNvSpPr>
              <a:spLocks noChangeArrowheads="1"/>
            </p:cNvSpPr>
            <p:nvPr/>
          </p:nvSpPr>
          <p:spPr bwMode="auto">
            <a:xfrm>
              <a:off x="3173657"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1" name="右箭头 190"/>
            <p:cNvSpPr/>
            <p:nvPr/>
          </p:nvSpPr>
          <p:spPr bwMode="auto">
            <a:xfrm>
              <a:off x="656828" y="5080105"/>
              <a:ext cx="348076"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92" name="椭圆 191"/>
          <p:cNvSpPr/>
          <p:nvPr/>
        </p:nvSpPr>
        <p:spPr bwMode="auto">
          <a:xfrm>
            <a:off x="35495" y="4951954"/>
            <a:ext cx="2016225" cy="1573390"/>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Oval 76"/>
          <p:cNvSpPr>
            <a:spLocks noChangeArrowheads="1"/>
          </p:cNvSpPr>
          <p:nvPr/>
        </p:nvSpPr>
        <p:spPr bwMode="auto">
          <a:xfrm>
            <a:off x="947588" y="5009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70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302509" y="4797152"/>
            <a:ext cx="2806811" cy="1706488"/>
            <a:chOff x="759108" y="4863785"/>
            <a:chExt cx="2806811" cy="1706488"/>
          </a:xfrm>
        </p:grpSpPr>
        <p:sp>
          <p:nvSpPr>
            <p:cNvPr id="70" name="Line 5"/>
            <p:cNvSpPr>
              <a:spLocks noChangeShapeType="1"/>
            </p:cNvSpPr>
            <p:nvPr/>
          </p:nvSpPr>
          <p:spPr bwMode="auto">
            <a:xfrm>
              <a:off x="3036711"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1" name="Line 6"/>
            <p:cNvSpPr>
              <a:spLocks noChangeShapeType="1"/>
            </p:cNvSpPr>
            <p:nvPr/>
          </p:nvSpPr>
          <p:spPr bwMode="auto">
            <a:xfrm flipH="1">
              <a:off x="2676671"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2" name="Line 7"/>
            <p:cNvSpPr>
              <a:spLocks noChangeShapeType="1"/>
            </p:cNvSpPr>
            <p:nvPr/>
          </p:nvSpPr>
          <p:spPr bwMode="auto">
            <a:xfrm>
              <a:off x="159655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3" name="Line 8"/>
            <p:cNvSpPr>
              <a:spLocks noChangeShapeType="1"/>
            </p:cNvSpPr>
            <p:nvPr/>
          </p:nvSpPr>
          <p:spPr bwMode="auto">
            <a:xfrm flipH="1">
              <a:off x="1215551"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4" name="Line 9"/>
            <p:cNvSpPr>
              <a:spLocks noChangeShapeType="1"/>
            </p:cNvSpPr>
            <p:nvPr/>
          </p:nvSpPr>
          <p:spPr bwMode="auto">
            <a:xfrm>
              <a:off x="2339752" y="511041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75" name="Line 10"/>
            <p:cNvSpPr>
              <a:spLocks noChangeShapeType="1"/>
            </p:cNvSpPr>
            <p:nvPr/>
          </p:nvSpPr>
          <p:spPr bwMode="auto">
            <a:xfrm flipH="1">
              <a:off x="1619672" y="508819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76" name="Oval 11"/>
            <p:cNvSpPr>
              <a:spLocks noChangeArrowheads="1"/>
            </p:cNvSpPr>
            <p:nvPr/>
          </p:nvSpPr>
          <p:spPr bwMode="auto">
            <a:xfrm>
              <a:off x="2123728" y="48637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1386430" y="5984211"/>
              <a:ext cx="167087" cy="316412"/>
            </a:xfrm>
            <a:prstGeom prst="line">
              <a:avLst/>
            </a:prstGeom>
            <a:noFill/>
            <a:ln w="38100">
              <a:solidFill>
                <a:srgbClr val="00B0F0"/>
              </a:solidFill>
              <a:round/>
              <a:headEnd/>
              <a:tailEnd/>
            </a:ln>
            <a:effectLst/>
          </p:spPr>
          <p:txBody>
            <a:bodyPr wrap="none" anchor="ctr"/>
            <a:lstStyle/>
            <a:p>
              <a:endParaRPr lang="zh-CN" altLang="en-US"/>
            </a:p>
          </p:txBody>
        </p:sp>
        <p:sp>
          <p:nvSpPr>
            <p:cNvPr id="78" name="Line 14"/>
            <p:cNvSpPr>
              <a:spLocks noChangeShapeType="1"/>
            </p:cNvSpPr>
            <p:nvPr/>
          </p:nvSpPr>
          <p:spPr bwMode="auto">
            <a:xfrm flipH="1">
              <a:off x="1046581" y="5851178"/>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Oval 75"/>
            <p:cNvSpPr>
              <a:spLocks noChangeArrowheads="1"/>
            </p:cNvSpPr>
            <p:nvPr/>
          </p:nvSpPr>
          <p:spPr bwMode="auto">
            <a:xfrm>
              <a:off x="1427383"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	</a:t>
              </a:r>
              <a:endParaRPr lang="zh-CN" altLang="en-US" sz="2000" b="1" dirty="0">
                <a:latin typeface="微软雅黑" panose="020B0503020204020204" pitchFamily="34" charset="-122"/>
                <a:ea typeface="微软雅黑" panose="020B0503020204020204" pitchFamily="34" charset="-122"/>
              </a:endParaRPr>
            </a:p>
          </p:txBody>
        </p:sp>
        <p:sp>
          <p:nvSpPr>
            <p:cNvPr id="80" name="Oval 76"/>
            <p:cNvSpPr>
              <a:spLocks noChangeArrowheads="1"/>
            </p:cNvSpPr>
            <p:nvPr/>
          </p:nvSpPr>
          <p:spPr bwMode="auto">
            <a:xfrm>
              <a:off x="1067343"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81" name="Oval 77"/>
            <p:cNvSpPr>
              <a:spLocks noChangeArrowheads="1"/>
            </p:cNvSpPr>
            <p:nvPr/>
          </p:nvSpPr>
          <p:spPr bwMode="auto">
            <a:xfrm>
              <a:off x="804463"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2" name="Oval 78"/>
            <p:cNvSpPr>
              <a:spLocks noChangeArrowheads="1"/>
            </p:cNvSpPr>
            <p:nvPr/>
          </p:nvSpPr>
          <p:spPr bwMode="auto">
            <a:xfrm>
              <a:off x="1355375"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3" name="Oval 80"/>
            <p:cNvSpPr>
              <a:spLocks noChangeArrowheads="1"/>
            </p:cNvSpPr>
            <p:nvPr/>
          </p:nvSpPr>
          <p:spPr bwMode="auto">
            <a:xfrm>
              <a:off x="1740567"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4" name="Oval 87"/>
            <p:cNvSpPr>
              <a:spLocks noChangeArrowheads="1"/>
            </p:cNvSpPr>
            <p:nvPr/>
          </p:nvSpPr>
          <p:spPr bwMode="auto">
            <a:xfrm>
              <a:off x="2435495"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85" name="Oval 88"/>
            <p:cNvSpPr>
              <a:spLocks noChangeArrowheads="1"/>
            </p:cNvSpPr>
            <p:nvPr/>
          </p:nvSpPr>
          <p:spPr bwMode="auto">
            <a:xfrm>
              <a:off x="2795535"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6" name="Oval 89"/>
            <p:cNvSpPr>
              <a:spLocks noChangeArrowheads="1"/>
            </p:cNvSpPr>
            <p:nvPr/>
          </p:nvSpPr>
          <p:spPr bwMode="auto">
            <a:xfrm>
              <a:off x="3108719"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7" name="右箭头 86"/>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8" name="组合 87"/>
          <p:cNvGrpSpPr/>
          <p:nvPr/>
        </p:nvGrpSpPr>
        <p:grpSpPr>
          <a:xfrm>
            <a:off x="6199217" y="4725144"/>
            <a:ext cx="2790423" cy="1778496"/>
            <a:chOff x="759108" y="4821156"/>
            <a:chExt cx="2790423" cy="1778496"/>
          </a:xfrm>
        </p:grpSpPr>
        <p:sp>
          <p:nvSpPr>
            <p:cNvPr id="89"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1"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3"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4"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5"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6"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102"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0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	</a:t>
              </a:r>
              <a:endParaRPr lang="zh-CN" altLang="en-US" sz="2000" b="1" dirty="0">
                <a:latin typeface="微软雅黑" panose="020B0503020204020204" pitchFamily="34" charset="-122"/>
                <a:ea typeface="微软雅黑" panose="020B0503020204020204" pitchFamily="34" charset="-122"/>
              </a:endParaRPr>
            </a:p>
          </p:txBody>
        </p:sp>
        <p:sp>
          <p:nvSpPr>
            <p:cNvPr id="10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9"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5"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6" name="右箭头 135"/>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37" name="右箭头 136"/>
          <p:cNvSpPr/>
          <p:nvPr/>
        </p:nvSpPr>
        <p:spPr bwMode="auto">
          <a:xfrm>
            <a:off x="3218935" y="2960088"/>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3674966" y="4797151"/>
            <a:ext cx="2401508" cy="1562473"/>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Oval 76"/>
          <p:cNvSpPr>
            <a:spLocks noChangeArrowheads="1"/>
          </p:cNvSpPr>
          <p:nvPr/>
        </p:nvSpPr>
        <p:spPr bwMode="auto">
          <a:xfrm>
            <a:off x="4670199" y="47929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39907" y="2693587"/>
            <a:ext cx="2696589" cy="288362"/>
            <a:chOff x="6378845" y="2599926"/>
            <a:chExt cx="2696589" cy="288362"/>
          </a:xfrm>
        </p:grpSpPr>
        <p:sp>
          <p:nvSpPr>
            <p:cNvPr id="141" name="Rectangle 47"/>
            <p:cNvSpPr>
              <a:spLocks noChangeArrowheads="1"/>
            </p:cNvSpPr>
            <p:nvPr/>
          </p:nvSpPr>
          <p:spPr bwMode="auto">
            <a:xfrm>
              <a:off x="6378845"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6677056"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49" name="Rectangle 47"/>
            <p:cNvSpPr>
              <a:spLocks noChangeArrowheads="1"/>
            </p:cNvSpPr>
            <p:nvPr/>
          </p:nvSpPr>
          <p:spPr bwMode="auto">
            <a:xfrm>
              <a:off x="7273478" y="2599926"/>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51" name="Rectangle 47"/>
            <p:cNvSpPr>
              <a:spLocks noChangeArrowheads="1"/>
            </p:cNvSpPr>
            <p:nvPr/>
          </p:nvSpPr>
          <p:spPr bwMode="auto">
            <a:xfrm>
              <a:off x="6975267"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53" name="Rectangle 47"/>
            <p:cNvSpPr>
              <a:spLocks noChangeArrowheads="1"/>
            </p:cNvSpPr>
            <p:nvPr/>
          </p:nvSpPr>
          <p:spPr bwMode="auto">
            <a:xfrm>
              <a:off x="7571689"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54" name="Rectangle 47"/>
            <p:cNvSpPr>
              <a:spLocks noChangeArrowheads="1"/>
            </p:cNvSpPr>
            <p:nvPr/>
          </p:nvSpPr>
          <p:spPr bwMode="auto">
            <a:xfrm>
              <a:off x="7869900"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155" name="Rectangle 47"/>
            <p:cNvSpPr>
              <a:spLocks noChangeArrowheads="1"/>
            </p:cNvSpPr>
            <p:nvPr/>
          </p:nvSpPr>
          <p:spPr bwMode="auto">
            <a:xfrm>
              <a:off x="8466322" y="2605179"/>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56" name="Rectangle 47"/>
            <p:cNvSpPr>
              <a:spLocks noChangeArrowheads="1"/>
            </p:cNvSpPr>
            <p:nvPr/>
          </p:nvSpPr>
          <p:spPr bwMode="auto">
            <a:xfrm>
              <a:off x="8168111"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57" name="Rectangle 47"/>
            <p:cNvSpPr>
              <a:spLocks noChangeArrowheads="1"/>
            </p:cNvSpPr>
            <p:nvPr/>
          </p:nvSpPr>
          <p:spPr bwMode="auto">
            <a:xfrm>
              <a:off x="8764529" y="2605179"/>
              <a:ext cx="310905" cy="283109"/>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grpSp>
      <p:grpSp>
        <p:nvGrpSpPr>
          <p:cNvPr id="5" name="组合 4"/>
          <p:cNvGrpSpPr/>
          <p:nvPr/>
        </p:nvGrpSpPr>
        <p:grpSpPr>
          <a:xfrm>
            <a:off x="6339907" y="3039458"/>
            <a:ext cx="2696589" cy="288362"/>
            <a:chOff x="6372200" y="3068630"/>
            <a:chExt cx="2696589" cy="288362"/>
          </a:xfrm>
        </p:grpSpPr>
        <p:sp>
          <p:nvSpPr>
            <p:cNvPr id="197" name="Rectangle 47"/>
            <p:cNvSpPr>
              <a:spLocks noChangeArrowheads="1"/>
            </p:cNvSpPr>
            <p:nvPr/>
          </p:nvSpPr>
          <p:spPr bwMode="auto">
            <a:xfrm>
              <a:off x="6372200"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8" name="Rectangle 47"/>
            <p:cNvSpPr>
              <a:spLocks noChangeArrowheads="1"/>
            </p:cNvSpPr>
            <p:nvPr/>
          </p:nvSpPr>
          <p:spPr bwMode="auto">
            <a:xfrm>
              <a:off x="6670411"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99" name="Rectangle 47"/>
            <p:cNvSpPr>
              <a:spLocks noChangeArrowheads="1"/>
            </p:cNvSpPr>
            <p:nvPr/>
          </p:nvSpPr>
          <p:spPr bwMode="auto">
            <a:xfrm>
              <a:off x="7266833"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6968622" y="3068630"/>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01" name="Rectangle 47"/>
            <p:cNvSpPr>
              <a:spLocks noChangeArrowheads="1"/>
            </p:cNvSpPr>
            <p:nvPr/>
          </p:nvSpPr>
          <p:spPr bwMode="auto">
            <a:xfrm>
              <a:off x="756504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02" name="Rectangle 47"/>
            <p:cNvSpPr>
              <a:spLocks noChangeArrowheads="1"/>
            </p:cNvSpPr>
            <p:nvPr/>
          </p:nvSpPr>
          <p:spPr bwMode="auto">
            <a:xfrm>
              <a:off x="7863255"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203" name="Rectangle 47"/>
            <p:cNvSpPr>
              <a:spLocks noChangeArrowheads="1"/>
            </p:cNvSpPr>
            <p:nvPr/>
          </p:nvSpPr>
          <p:spPr bwMode="auto">
            <a:xfrm>
              <a:off x="8459677"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04" name="Rectangle 47"/>
            <p:cNvSpPr>
              <a:spLocks noChangeArrowheads="1"/>
            </p:cNvSpPr>
            <p:nvPr/>
          </p:nvSpPr>
          <p:spPr bwMode="auto">
            <a:xfrm>
              <a:off x="8161466"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5" name="Rectangle 47"/>
            <p:cNvSpPr>
              <a:spLocks noChangeArrowheads="1"/>
            </p:cNvSpPr>
            <p:nvPr/>
          </p:nvSpPr>
          <p:spPr bwMode="auto">
            <a:xfrm>
              <a:off x="875788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9" name="组合 8"/>
          <p:cNvGrpSpPr/>
          <p:nvPr/>
        </p:nvGrpSpPr>
        <p:grpSpPr>
          <a:xfrm>
            <a:off x="6339907" y="3385329"/>
            <a:ext cx="2696589" cy="288362"/>
            <a:chOff x="6372200" y="3479277"/>
            <a:chExt cx="2696589" cy="288362"/>
          </a:xfrm>
        </p:grpSpPr>
        <p:sp>
          <p:nvSpPr>
            <p:cNvPr id="206" name="Rectangle 47"/>
            <p:cNvSpPr>
              <a:spLocks noChangeArrowheads="1"/>
            </p:cNvSpPr>
            <p:nvPr/>
          </p:nvSpPr>
          <p:spPr bwMode="auto">
            <a:xfrm>
              <a:off x="6372200"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07" name="Rectangle 47"/>
            <p:cNvSpPr>
              <a:spLocks noChangeArrowheads="1"/>
            </p:cNvSpPr>
            <p:nvPr/>
          </p:nvSpPr>
          <p:spPr bwMode="auto">
            <a:xfrm>
              <a:off x="6670411" y="3479277"/>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208" name="Rectangle 47"/>
            <p:cNvSpPr>
              <a:spLocks noChangeArrowheads="1"/>
            </p:cNvSpPr>
            <p:nvPr/>
          </p:nvSpPr>
          <p:spPr bwMode="auto">
            <a:xfrm>
              <a:off x="7266833" y="3479277"/>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9" name="Rectangle 47"/>
            <p:cNvSpPr>
              <a:spLocks noChangeArrowheads="1"/>
            </p:cNvSpPr>
            <p:nvPr/>
          </p:nvSpPr>
          <p:spPr bwMode="auto">
            <a:xfrm>
              <a:off x="6968622"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0" name="Rectangle 47"/>
            <p:cNvSpPr>
              <a:spLocks noChangeArrowheads="1"/>
            </p:cNvSpPr>
            <p:nvPr/>
          </p:nvSpPr>
          <p:spPr bwMode="auto">
            <a:xfrm>
              <a:off x="7565044" y="3484530"/>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11" name="Rectangle 47"/>
            <p:cNvSpPr>
              <a:spLocks noChangeArrowheads="1"/>
            </p:cNvSpPr>
            <p:nvPr/>
          </p:nvSpPr>
          <p:spPr bwMode="auto">
            <a:xfrm>
              <a:off x="7863255"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12" name="Rectangle 47"/>
            <p:cNvSpPr>
              <a:spLocks noChangeArrowheads="1"/>
            </p:cNvSpPr>
            <p:nvPr/>
          </p:nvSpPr>
          <p:spPr bwMode="auto">
            <a:xfrm>
              <a:off x="8459677"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13" name="Rectangle 47"/>
            <p:cNvSpPr>
              <a:spLocks noChangeArrowheads="1"/>
            </p:cNvSpPr>
            <p:nvPr/>
          </p:nvSpPr>
          <p:spPr bwMode="auto">
            <a:xfrm>
              <a:off x="8161466"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14" name="Rectangle 47"/>
            <p:cNvSpPr>
              <a:spLocks noChangeArrowheads="1"/>
            </p:cNvSpPr>
            <p:nvPr/>
          </p:nvSpPr>
          <p:spPr bwMode="auto">
            <a:xfrm>
              <a:off x="8757884"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0" name="组合 9"/>
          <p:cNvGrpSpPr/>
          <p:nvPr/>
        </p:nvGrpSpPr>
        <p:grpSpPr>
          <a:xfrm>
            <a:off x="6339907" y="3731200"/>
            <a:ext cx="2696589" cy="288362"/>
            <a:chOff x="6359502" y="3911024"/>
            <a:chExt cx="2696589" cy="288362"/>
          </a:xfrm>
        </p:grpSpPr>
        <p:sp>
          <p:nvSpPr>
            <p:cNvPr id="215" name="Rectangle 47"/>
            <p:cNvSpPr>
              <a:spLocks noChangeArrowheads="1"/>
            </p:cNvSpPr>
            <p:nvPr/>
          </p:nvSpPr>
          <p:spPr bwMode="auto">
            <a:xfrm>
              <a:off x="6359502" y="3911024"/>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16" name="Rectangle 47"/>
            <p:cNvSpPr>
              <a:spLocks noChangeArrowheads="1"/>
            </p:cNvSpPr>
            <p:nvPr/>
          </p:nvSpPr>
          <p:spPr bwMode="auto">
            <a:xfrm>
              <a:off x="6657713"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	</a:t>
              </a:r>
              <a:endParaRPr kumimoji="1" lang="zh-CN" altLang="en-US" sz="2000" b="1" dirty="0">
                <a:latin typeface="Times New Roman" pitchFamily="18" charset="0"/>
              </a:endParaRPr>
            </a:p>
          </p:txBody>
        </p:sp>
        <p:sp>
          <p:nvSpPr>
            <p:cNvPr id="217" name="Rectangle 47"/>
            <p:cNvSpPr>
              <a:spLocks noChangeArrowheads="1"/>
            </p:cNvSpPr>
            <p:nvPr/>
          </p:nvSpPr>
          <p:spPr bwMode="auto">
            <a:xfrm>
              <a:off x="7254135" y="3911024"/>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18" name="Rectangle 47"/>
            <p:cNvSpPr>
              <a:spLocks noChangeArrowheads="1"/>
            </p:cNvSpPr>
            <p:nvPr/>
          </p:nvSpPr>
          <p:spPr bwMode="auto">
            <a:xfrm>
              <a:off x="6955924"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9" name="Rectangle 47"/>
            <p:cNvSpPr>
              <a:spLocks noChangeArrowheads="1"/>
            </p:cNvSpPr>
            <p:nvPr/>
          </p:nvSpPr>
          <p:spPr bwMode="auto">
            <a:xfrm>
              <a:off x="755234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20" name="Rectangle 47"/>
            <p:cNvSpPr>
              <a:spLocks noChangeArrowheads="1"/>
            </p:cNvSpPr>
            <p:nvPr/>
          </p:nvSpPr>
          <p:spPr bwMode="auto">
            <a:xfrm>
              <a:off x="7850557"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21" name="Rectangle 47"/>
            <p:cNvSpPr>
              <a:spLocks noChangeArrowheads="1"/>
            </p:cNvSpPr>
            <p:nvPr/>
          </p:nvSpPr>
          <p:spPr bwMode="auto">
            <a:xfrm>
              <a:off x="8446979"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22" name="Rectangle 47"/>
            <p:cNvSpPr>
              <a:spLocks noChangeArrowheads="1"/>
            </p:cNvSpPr>
            <p:nvPr/>
          </p:nvSpPr>
          <p:spPr bwMode="auto">
            <a:xfrm>
              <a:off x="8148768"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23" name="Rectangle 47"/>
            <p:cNvSpPr>
              <a:spLocks noChangeArrowheads="1"/>
            </p:cNvSpPr>
            <p:nvPr/>
          </p:nvSpPr>
          <p:spPr bwMode="auto">
            <a:xfrm>
              <a:off x="874518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1" name="组合 10"/>
          <p:cNvGrpSpPr/>
          <p:nvPr/>
        </p:nvGrpSpPr>
        <p:grpSpPr>
          <a:xfrm>
            <a:off x="6339907" y="4077072"/>
            <a:ext cx="2696589" cy="288362"/>
            <a:chOff x="6346808" y="4317510"/>
            <a:chExt cx="2696589" cy="288362"/>
          </a:xfrm>
        </p:grpSpPr>
        <p:sp>
          <p:nvSpPr>
            <p:cNvPr id="224" name="Rectangle 47"/>
            <p:cNvSpPr>
              <a:spLocks noChangeArrowheads="1"/>
            </p:cNvSpPr>
            <p:nvPr/>
          </p:nvSpPr>
          <p:spPr bwMode="auto">
            <a:xfrm>
              <a:off x="6346808"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25" name="Rectangle 47"/>
            <p:cNvSpPr>
              <a:spLocks noChangeArrowheads="1"/>
            </p:cNvSpPr>
            <p:nvPr/>
          </p:nvSpPr>
          <p:spPr bwMode="auto">
            <a:xfrm>
              <a:off x="6645019"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226" name="Rectangle 47"/>
            <p:cNvSpPr>
              <a:spLocks noChangeArrowheads="1"/>
            </p:cNvSpPr>
            <p:nvPr/>
          </p:nvSpPr>
          <p:spPr bwMode="auto">
            <a:xfrm>
              <a:off x="7241441"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27" name="Rectangle 47"/>
            <p:cNvSpPr>
              <a:spLocks noChangeArrowheads="1"/>
            </p:cNvSpPr>
            <p:nvPr/>
          </p:nvSpPr>
          <p:spPr bwMode="auto">
            <a:xfrm>
              <a:off x="6943230"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28" name="Rectangle 47"/>
            <p:cNvSpPr>
              <a:spLocks noChangeArrowheads="1"/>
            </p:cNvSpPr>
            <p:nvPr/>
          </p:nvSpPr>
          <p:spPr bwMode="auto">
            <a:xfrm>
              <a:off x="753965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29" name="Rectangle 47"/>
            <p:cNvSpPr>
              <a:spLocks noChangeArrowheads="1"/>
            </p:cNvSpPr>
            <p:nvPr/>
          </p:nvSpPr>
          <p:spPr bwMode="auto">
            <a:xfrm>
              <a:off x="7837863"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30" name="Rectangle 47"/>
            <p:cNvSpPr>
              <a:spLocks noChangeArrowheads="1"/>
            </p:cNvSpPr>
            <p:nvPr/>
          </p:nvSpPr>
          <p:spPr bwMode="auto">
            <a:xfrm>
              <a:off x="8434285"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31" name="Rectangle 47"/>
            <p:cNvSpPr>
              <a:spLocks noChangeArrowheads="1"/>
            </p:cNvSpPr>
            <p:nvPr/>
          </p:nvSpPr>
          <p:spPr bwMode="auto">
            <a:xfrm>
              <a:off x="8136074"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32" name="Rectangle 47"/>
            <p:cNvSpPr>
              <a:spLocks noChangeArrowheads="1"/>
            </p:cNvSpPr>
            <p:nvPr/>
          </p:nvSpPr>
          <p:spPr bwMode="auto">
            <a:xfrm>
              <a:off x="873249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sp>
        <p:nvSpPr>
          <p:cNvPr id="12" name="矩形 11"/>
          <p:cNvSpPr/>
          <p:nvPr/>
        </p:nvSpPr>
        <p:spPr>
          <a:xfrm>
            <a:off x="2949791" y="2631372"/>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p>
        </p:txBody>
      </p:sp>
      <p:sp>
        <p:nvSpPr>
          <p:cNvPr id="158" name="矩形 157"/>
          <p:cNvSpPr/>
          <p:nvPr/>
        </p:nvSpPr>
        <p:spPr>
          <a:xfrm>
            <a:off x="10696" y="462112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59" name="矩形 158"/>
          <p:cNvSpPr/>
          <p:nvPr/>
        </p:nvSpPr>
        <p:spPr>
          <a:xfrm>
            <a:off x="3096535" y="4616639"/>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0" name="矩形 159"/>
          <p:cNvSpPr/>
          <p:nvPr/>
        </p:nvSpPr>
        <p:spPr>
          <a:xfrm>
            <a:off x="5983689" y="458333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1" name="矩形 160"/>
          <p:cNvSpPr/>
          <p:nvPr/>
        </p:nvSpPr>
        <p:spPr>
          <a:xfrm>
            <a:off x="5550756" y="6412759"/>
            <a:ext cx="3424550" cy="400110"/>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若首内部节点仅有一孩子？</a:t>
            </a:r>
            <a:endParaRPr lang="zh-CN" altLang="en-US" sz="2000" dirty="0"/>
          </a:p>
        </p:txBody>
      </p:sp>
    </p:spTree>
    <p:extLst>
      <p:ext uri="{BB962C8B-B14F-4D97-AF65-F5344CB8AC3E}">
        <p14:creationId xmlns:p14="http://schemas.microsoft.com/office/powerpoint/2010/main" val="24658117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additive="base">
                                        <p:cTn id="31" dur="500" fill="hold"/>
                                        <p:tgtEl>
                                          <p:spTgt spid="137"/>
                                        </p:tgtEl>
                                        <p:attrNameLst>
                                          <p:attrName>ppt_x</p:attrName>
                                        </p:attrNameLst>
                                      </p:cBhvr>
                                      <p:tavLst>
                                        <p:tav tm="0">
                                          <p:val>
                                            <p:strVal val="0-#ppt_w/2"/>
                                          </p:val>
                                        </p:tav>
                                        <p:tav tm="100000">
                                          <p:val>
                                            <p:strVal val="#ppt_x"/>
                                          </p:val>
                                        </p:tav>
                                      </p:tavLst>
                                    </p:anim>
                                    <p:anim calcmode="lin" valueType="num">
                                      <p:cBhvr additive="base">
                                        <p:cTn id="32" dur="500" fill="hold"/>
                                        <p:tgtEl>
                                          <p:spTgt spid="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 calcmode="lin" valueType="num">
                                      <p:cBhvr additive="base">
                                        <p:cTn id="55" dur="500" fill="hold"/>
                                        <p:tgtEl>
                                          <p:spTgt spid="158"/>
                                        </p:tgtEl>
                                        <p:attrNameLst>
                                          <p:attrName>ppt_x</p:attrName>
                                        </p:attrNameLst>
                                      </p:cBhvr>
                                      <p:tavLst>
                                        <p:tav tm="0">
                                          <p:val>
                                            <p:strVal val="0-#ppt_w/2"/>
                                          </p:val>
                                        </p:tav>
                                        <p:tav tm="100000">
                                          <p:val>
                                            <p:strVal val="#ppt_x"/>
                                          </p:val>
                                        </p:tav>
                                      </p:tavLst>
                                    </p:anim>
                                    <p:anim calcmode="lin" valueType="num">
                                      <p:cBhvr additive="base">
                                        <p:cTn id="56"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0-#ppt_w/2"/>
                                          </p:val>
                                        </p:tav>
                                        <p:tav tm="100000">
                                          <p:val>
                                            <p:strVal val="#ppt_x"/>
                                          </p:val>
                                        </p:tav>
                                      </p:tavLst>
                                    </p:anim>
                                    <p:anim calcmode="lin" valueType="num">
                                      <p:cBhvr additive="base">
                                        <p:cTn id="72" dur="500" fill="hold"/>
                                        <p:tgtEl>
                                          <p:spTgt spid="6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 calcmode="lin" valueType="num">
                                      <p:cBhvr additive="base">
                                        <p:cTn id="75" dur="500" fill="hold"/>
                                        <p:tgtEl>
                                          <p:spTgt spid="159"/>
                                        </p:tgtEl>
                                        <p:attrNameLst>
                                          <p:attrName>ppt_x</p:attrName>
                                        </p:attrNameLst>
                                      </p:cBhvr>
                                      <p:tavLst>
                                        <p:tav tm="0">
                                          <p:val>
                                            <p:strVal val="0-#ppt_w/2"/>
                                          </p:val>
                                        </p:tav>
                                        <p:tav tm="100000">
                                          <p:val>
                                            <p:strVal val="#ppt_x"/>
                                          </p:val>
                                        </p:tav>
                                      </p:tavLst>
                                    </p:anim>
                                    <p:anim calcmode="lin" valueType="num">
                                      <p:cBhvr additive="base">
                                        <p:cTn id="76"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0-#ppt_w/2"/>
                                          </p:val>
                                        </p:tav>
                                        <p:tav tm="100000">
                                          <p:val>
                                            <p:strVal val="#ppt_x"/>
                                          </p:val>
                                        </p:tav>
                                      </p:tavLst>
                                    </p:anim>
                                    <p:anim calcmode="lin" valueType="num">
                                      <p:cBhvr additive="base">
                                        <p:cTn id="92" dur="500" fill="hold"/>
                                        <p:tgtEl>
                                          <p:spTgt spid="8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anim calcmode="lin" valueType="num">
                                      <p:cBhvr additive="base">
                                        <p:cTn id="95" dur="500" fill="hold"/>
                                        <p:tgtEl>
                                          <p:spTgt spid="160"/>
                                        </p:tgtEl>
                                        <p:attrNameLst>
                                          <p:attrName>ppt_x</p:attrName>
                                        </p:attrNameLst>
                                      </p:cBhvr>
                                      <p:tavLst>
                                        <p:tav tm="0">
                                          <p:val>
                                            <p:strVal val="0-#ppt_w/2"/>
                                          </p:val>
                                        </p:tav>
                                        <p:tav tm="100000">
                                          <p:val>
                                            <p:strVal val="#ppt_x"/>
                                          </p:val>
                                        </p:tav>
                                      </p:tavLst>
                                    </p:anim>
                                    <p:anim calcmode="lin" valueType="num">
                                      <p:cBhvr additive="base">
                                        <p:cTn id="9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61"/>
                                        </p:tgtEl>
                                        <p:attrNameLst>
                                          <p:attrName>style.visibility</p:attrName>
                                        </p:attrNameLst>
                                      </p:cBhvr>
                                      <p:to>
                                        <p:strVal val="visible"/>
                                      </p:to>
                                    </p:set>
                                    <p:anim calcmode="lin" valueType="num">
                                      <p:cBhvr additive="base">
                                        <p:cTn id="105" dur="500" fill="hold"/>
                                        <p:tgtEl>
                                          <p:spTgt spid="161"/>
                                        </p:tgtEl>
                                        <p:attrNameLst>
                                          <p:attrName>ppt_x</p:attrName>
                                        </p:attrNameLst>
                                      </p:cBhvr>
                                      <p:tavLst>
                                        <p:tav tm="0">
                                          <p:val>
                                            <p:strVal val="#ppt_x"/>
                                          </p:val>
                                        </p:tav>
                                        <p:tav tm="100000">
                                          <p:val>
                                            <p:strVal val="#ppt_x"/>
                                          </p:val>
                                        </p:tav>
                                      </p:tavLst>
                                    </p:anim>
                                    <p:anim calcmode="lin" valueType="num">
                                      <p:cBhvr additive="base">
                                        <p:cTn id="106"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8" grpId="0" animBg="1"/>
      <p:bldP spid="188" grpId="0" animBg="1"/>
      <p:bldP spid="189" grpId="0" animBg="1"/>
      <p:bldP spid="190" grpId="0" animBg="1"/>
      <p:bldP spid="192" grpId="0" animBg="1"/>
      <p:bldP spid="193" grpId="0" animBg="1"/>
      <p:bldP spid="137" grpId="0" animBg="1"/>
      <p:bldP spid="138" grpId="0" animBg="1"/>
      <p:bldP spid="139" grpId="0" animBg="1"/>
      <p:bldP spid="12" grpId="0"/>
      <p:bldP spid="158" grpId="0"/>
      <p:bldP spid="159" grpId="0"/>
      <p:bldP spid="160" grpId="0"/>
      <p:bldP spid="1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95155"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复杂度比较：蛮力算法 </a:t>
            </a:r>
            <a:r>
              <a:rPr lang="en-US" altLang="zh-CN" sz="3200" b="1" dirty="0">
                <a:latin typeface="微软雅黑" panose="020B0503020204020204" pitchFamily="34" charset="-122"/>
                <a:ea typeface="微软雅黑" panose="020B0503020204020204" pitchFamily="34" charset="-122"/>
              </a:rPr>
              <a:t>vs </a:t>
            </a:r>
            <a:r>
              <a:rPr lang="zh-CN" altLang="en-US" sz="3200" b="1" dirty="0">
                <a:latin typeface="微软雅黑" panose="020B0503020204020204" pitchFamily="34" charset="-122"/>
                <a:ea typeface="微软雅黑" panose="020B0503020204020204" pitchFamily="34" charset="-122"/>
              </a:rPr>
              <a:t>堆合并法</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设高度为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规模为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h+1</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latin typeface="微软雅黑" panose="020B0503020204020204" pitchFamily="34" charset="-122"/>
                <a:ea typeface="微软雅黑" panose="020B0503020204020204" pitchFamily="34" charset="-122"/>
              </a:rPr>
              <a:t>的满二叉树</a:t>
            </a: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深度</a:t>
            </a:r>
            <a:r>
              <a:rPr lang="zh-CN" altLang="en-US" sz="2800" b="1" dirty="0">
                <a:latin typeface="微软雅黑" panose="020B0503020204020204" pitchFamily="34" charset="-122"/>
                <a:ea typeface="微软雅黑" panose="020B0503020204020204" pitchFamily="34" charset="-122"/>
              </a:rPr>
              <a:t>为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微软雅黑" panose="020B0503020204020204" pitchFamily="34" charset="-122"/>
                <a:ea typeface="微软雅黑" panose="020B0503020204020204" pitchFamily="34" charset="-122"/>
              </a:rPr>
              <a:t>的节点共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蛮力算法：每个节点时间正比于其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深度</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1043608" y="3157525"/>
                <a:ext cx="4866845" cy="553934"/>
              </a:xfrm>
              <a:prstGeom prst="rect">
                <a:avLst/>
              </a:prstGeom>
              <a:noFill/>
            </p:spPr>
            <p:txBody>
              <a:bodyPr wrap="non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smtClean="0">
                            <a:solidFill>
                              <a:schemeClr val="accent2">
                                <a:lumMod val="50000"/>
                              </a:schemeClr>
                            </a:solidFill>
                            <a:latin typeface="Cambria Math" panose="02040503050406030204" pitchFamily="18" charset="0"/>
                          </a:rPr>
                          <m:t>𝒋</m:t>
                        </m:r>
                      </m:sub>
                      <m:sup/>
                      <m:e>
                        <m:r>
                          <a:rPr lang="en-US" altLang="zh-CN" sz="3200" b="1" i="1" smtClean="0">
                            <a:solidFill>
                              <a:schemeClr val="accent2">
                                <a:lumMod val="50000"/>
                              </a:schemeClr>
                            </a:solidFill>
                            <a:latin typeface="Cambria Math" panose="02040503050406030204" pitchFamily="18" charset="0"/>
                          </a:rPr>
                          <m:t>𝒅𝒆𝒑𝒕𝒉</m:t>
                        </m:r>
                        <m:r>
                          <a:rPr lang="en-US" altLang="zh-CN" sz="3200" b="1" i="1" smtClean="0">
                            <a:solidFill>
                              <a:schemeClr val="accent2">
                                <a:lumMod val="50000"/>
                              </a:schemeClr>
                            </a:solidFill>
                            <a:latin typeface="Cambria Math" panose="02040503050406030204" pitchFamily="18" charset="0"/>
                          </a:rPr>
                          <m:t>(</m:t>
                        </m:r>
                        <m:r>
                          <a:rPr lang="en-US" altLang="zh-CN" sz="3200" b="1" i="1" smtClean="0">
                            <a:solidFill>
                              <a:schemeClr val="accent2">
                                <a:lumMod val="50000"/>
                              </a:schemeClr>
                            </a:solidFill>
                            <a:latin typeface="Cambria Math" panose="02040503050406030204" pitchFamily="18" charset="0"/>
                          </a:rPr>
                          <m:t>𝒋</m:t>
                        </m:r>
                        <m:r>
                          <a:rPr lang="en-US" altLang="zh-CN" sz="3200" b="1" i="1" smtClean="0">
                            <a:solidFill>
                              <a:schemeClr val="accent2">
                                <a:lumMod val="50000"/>
                              </a:schemeClr>
                            </a:solidFill>
                            <a:latin typeface="Cambria Math" panose="02040503050406030204" pitchFamily="18" charset="0"/>
                          </a:rPr>
                          <m:t>)</m:t>
                        </m:r>
                      </m:e>
                    </m:nary>
                    <m:r>
                      <a:rPr lang="en-US" altLang="zh-CN" sz="3200" b="0" i="1" smtClean="0">
                        <a:latin typeface="Cambria Math" panose="02040503050406030204" pitchFamily="18" charset="0"/>
                      </a:rPr>
                      <m:t> </m:t>
                    </m:r>
                  </m:oMath>
                </a14:m>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043608" y="3157525"/>
                <a:ext cx="4866845" cy="553934"/>
              </a:xfrm>
              <a:prstGeom prst="rect">
                <a:avLst/>
              </a:prstGeom>
              <a:blipFill>
                <a:blip r:embed="rId3"/>
                <a:stretch>
                  <a:fillRect t="-1099"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p:cNvSpPr txBox="1"/>
              <p:nvPr/>
            </p:nvSpPr>
            <p:spPr>
              <a:xfrm>
                <a:off x="1035523" y="5690007"/>
                <a:ext cx="8108477" cy="923266"/>
              </a:xfrm>
              <a:prstGeom prst="rect">
                <a:avLst/>
              </a:prstGeom>
              <a:noFill/>
            </p:spPr>
            <p:txBody>
              <a:bodyPr wrap="squar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a:solidFill>
                              <a:schemeClr val="accent2">
                                <a:lumMod val="50000"/>
                              </a:schemeClr>
                            </a:solidFill>
                            <a:latin typeface="Cambria Math" panose="02040503050406030204" pitchFamily="18" charset="0"/>
                          </a:rPr>
                          <m:t>𝒋</m:t>
                        </m:r>
                      </m:sub>
                      <m:sup/>
                      <m:e>
                        <m:r>
                          <a:rPr lang="en-US" altLang="zh-CN" sz="3200" b="1" i="1">
                            <a:solidFill>
                              <a:schemeClr val="accent2">
                                <a:lumMod val="50000"/>
                              </a:schemeClr>
                            </a:solidFill>
                            <a:latin typeface="Cambria Math" panose="02040503050406030204" pitchFamily="18" charset="0"/>
                          </a:rPr>
                          <m:t>𝒉𝒆𝒊𝒈𝒉𝒕</m:t>
                        </m:r>
                        <m:r>
                          <a:rPr lang="en-US" altLang="zh-CN" sz="3200" b="1" i="1">
                            <a:solidFill>
                              <a:schemeClr val="accent2">
                                <a:lumMod val="50000"/>
                              </a:schemeClr>
                            </a:solidFill>
                            <a:latin typeface="Cambria Math" panose="02040503050406030204" pitchFamily="18" charset="0"/>
                          </a:rPr>
                          <m:t>(</m:t>
                        </m:r>
                        <m:r>
                          <a:rPr lang="en-US" altLang="zh-CN" sz="3200" b="1" i="1">
                            <a:solidFill>
                              <a:schemeClr val="accent2">
                                <a:lumMod val="50000"/>
                              </a:schemeClr>
                            </a:solidFill>
                            <a:latin typeface="Cambria Math" panose="02040503050406030204" pitchFamily="18" charset="0"/>
                          </a:rPr>
                          <m:t>𝒋</m:t>
                        </m:r>
                        <m:r>
                          <a:rPr lang="en-US" altLang="zh-CN" sz="3200" b="1" i="1">
                            <a:solidFill>
                              <a:schemeClr val="accent2">
                                <a:lumMod val="50000"/>
                              </a:schemeClr>
                            </a:solidFill>
                            <a:latin typeface="Cambria Math" panose="02040503050406030204" pitchFamily="18" charset="0"/>
                          </a:rPr>
                          <m:t>)</m:t>
                        </m:r>
                      </m:e>
                    </m:nary>
                    <m:r>
                      <a:rPr lang="en-US" altLang="zh-CN" sz="3200" i="1">
                        <a:solidFill>
                          <a:schemeClr val="accent2">
                            <a:lumMod val="50000"/>
                          </a:schemeClr>
                        </a:solidFill>
                        <a:latin typeface="Cambria Math" panose="02040503050406030204" pitchFamily="18" charset="0"/>
                      </a:rPr>
                      <m:t> </m:t>
                    </m:r>
                  </m:oMath>
                </a14:m>
                <a:r>
                  <a:rPr lang="en-US" altLang="zh-CN" sz="2400" dirty="0"/>
                  <a:t>= </a:t>
                </a:r>
                <a14:m>
                  <m:oMath xmlns:m="http://schemas.openxmlformats.org/officeDocument/2006/math">
                    <m:nary>
                      <m:naryPr>
                        <m:chr m:val="∑"/>
                        <m:limLoc m:val="subSup"/>
                        <m:ctrlPr>
                          <a:rPr lang="en-US" altLang="zh-CN" sz="2400" i="1" dirty="0" smtClean="0">
                            <a:latin typeface="Cambria Math" panose="02040503050406030204" pitchFamily="18" charset="0"/>
                          </a:rPr>
                        </m:ctrlPr>
                      </m:naryPr>
                      <m:sub>
                        <m:r>
                          <m:rPr>
                            <m:brk m:alnAt="25"/>
                          </m:rP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=0</m:t>
                        </m:r>
                      </m:sub>
                      <m:sup>
                        <m:r>
                          <a:rPr lang="en-US" altLang="zh-CN" sz="2400" b="0" i="1" dirty="0" smtClean="0">
                            <a:latin typeface="Cambria Math" panose="02040503050406030204" pitchFamily="18" charset="0"/>
                          </a:rPr>
                          <m:t>h</m:t>
                        </m:r>
                      </m:sup>
                      <m:e>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h</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𝑖</m:t>
                                </m:r>
                              </m:sup>
                            </m:sSup>
                          </m:e>
                        </m:d>
                      </m:e>
                    </m:nary>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+2)</m:t>
                    </m:r>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𝑙𝑜𝑔</m:t>
                        </m:r>
                      </m:e>
                      <m:sub>
                        <m:r>
                          <a:rPr lang="en-US" altLang="zh-CN" sz="2400" i="1" dirty="0">
                            <a:latin typeface="Cambria Math" panose="02040503050406030204" pitchFamily="18" charset="0"/>
                          </a:rPr>
                          <m:t>2</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e>
                    </m:d>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𝑂</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m:t>
                    </m:r>
                    <m:r>
                      <a:rPr lang="en-US" altLang="zh-CN" sz="2400" b="0" i="1" dirty="0" smtClean="0">
                        <a:latin typeface="Cambria Math" panose="02040503050406030204" pitchFamily="18" charset="0"/>
                        <a:ea typeface="Cambria Math" panose="02040503050406030204" pitchFamily="18" charset="0"/>
                      </a:rPr>
                      <m:t>)</m:t>
                    </m:r>
                  </m:oMath>
                </a14:m>
                <a:endParaRPr lang="en-US" altLang="zh-CN" sz="2400" dirty="0"/>
              </a:p>
            </p:txBody>
          </p:sp>
        </mc:Choice>
        <mc:Fallback xmlns="">
          <p:sp>
            <p:nvSpPr>
              <p:cNvPr id="161" name="文本框 160"/>
              <p:cNvSpPr txBox="1">
                <a:spLocks noRot="1" noChangeAspect="1" noMove="1" noResize="1" noEditPoints="1" noAdjustHandles="1" noChangeArrowheads="1" noChangeShapeType="1" noTextEdit="1"/>
              </p:cNvSpPr>
              <p:nvPr/>
            </p:nvSpPr>
            <p:spPr>
              <a:xfrm>
                <a:off x="1035523" y="5690007"/>
                <a:ext cx="8108477" cy="923266"/>
              </a:xfrm>
              <a:prstGeom prst="rect">
                <a:avLst/>
              </a:prstGeom>
              <a:blipFill>
                <a:blip r:embed="rId4"/>
                <a:stretch>
                  <a:fillRect b="-14474"/>
                </a:stretch>
              </a:blipFill>
            </p:spPr>
            <p:txBody>
              <a:bodyPr/>
              <a:lstStyle/>
              <a:p>
                <a:r>
                  <a:rPr lang="zh-CN" altLang="en-US">
                    <a:noFill/>
                  </a:rPr>
                  <a:t> </a:t>
                </a:r>
              </a:p>
            </p:txBody>
          </p:sp>
        </mc:Fallback>
      </mc:AlternateContent>
      <p:sp>
        <p:nvSpPr>
          <p:cNvPr id="3" name="矩形 2"/>
          <p:cNvSpPr/>
          <p:nvPr/>
        </p:nvSpPr>
        <p:spPr>
          <a:xfrm>
            <a:off x="13961" y="5111466"/>
            <a:ext cx="8022019" cy="523220"/>
          </a:xfrm>
          <a:prstGeom prst="rect">
            <a:avLst/>
          </a:prstGeom>
        </p:spPr>
        <p:txBody>
          <a:bodyPr wrap="square">
            <a:spAutoFit/>
          </a:bodyPr>
          <a:lstStyle/>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堆合并法：每个节点时间正比于其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高度</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文本框 20"/>
              <p:cNvSpPr txBox="1"/>
              <p:nvPr/>
            </p:nvSpPr>
            <p:spPr>
              <a:xfrm>
                <a:off x="2974126" y="3693534"/>
                <a:ext cx="577433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a:rPr lang="en-US" altLang="zh-CN" sz="2400" b="0" i="0" dirty="0" smtClean="0">
                        <a:latin typeface="Cambria Math" panose="02040503050406030204" pitchFamily="18" charset="0"/>
                      </a:rPr>
                      <m:t>2</m:t>
                    </m:r>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m:rPr>
                        <m:nor/>
                      </m:rPr>
                      <a:rPr lang="en-US" altLang="zh-CN" sz="2400" b="0" i="0" dirty="0" smtClean="0">
                        <a:latin typeface="Cambria Math" panose="02040503050406030204" pitchFamily="18" charset="0"/>
                      </a:rPr>
                      <m:t> </m:t>
                    </m:r>
                    <m:r>
                      <m:rPr>
                        <m:nor/>
                      </m:rPr>
                      <a:rPr lang="en-US" altLang="zh-CN" sz="2400" dirty="0"/>
                      <m:t>=</m:t>
                    </m:r>
                    <m:r>
                      <m:rPr>
                        <m:nor/>
                      </m:rPr>
                      <a:rPr lang="en-US" altLang="zh-CN" sz="2400" b="0" i="0" dirty="0" smtClean="0"/>
                      <m:t> </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r>
                              <a:rPr lang="en-US" altLang="zh-CN" sz="2400" i="1" dirty="0">
                                <a:latin typeface="Cambria Math" panose="02040503050406030204" pitchFamily="18" charset="0"/>
                                <a:ea typeface="Cambria Math" panose="02040503050406030204" pitchFamily="18" charset="0"/>
                              </a:rPr>
                              <m:t>+1</m:t>
                            </m:r>
                          </m:sup>
                        </m:sSup>
                      </m:e>
                    </m:nary>
                    <m:r>
                      <a:rPr lang="en-US" altLang="zh-CN" sz="2400" dirty="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−1)</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974126" y="3693534"/>
                <a:ext cx="5774338" cy="399276"/>
              </a:xfrm>
              <a:prstGeom prst="rect">
                <a:avLst/>
              </a:prstGeom>
              <a:blipFill>
                <a:blip r:embed="rId5"/>
                <a:stretch>
                  <a:fillRect l="-3273" t="-18462" b="-4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99592" y="4158479"/>
                <a:ext cx="817037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b="0" i="1" dirty="0" smtClean="0">
                        <a:latin typeface="Cambria Math" panose="02040503050406030204" pitchFamily="18" charset="0"/>
                        <a:ea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dirty="0">
                        <a:latin typeface="Cambria Math" panose="02040503050406030204" pitchFamily="18" charset="0"/>
                      </a:rPr>
                      <m:t>=</m:t>
                    </m:r>
                    <m:r>
                      <a:rPr lang="en-US" altLang="zh-CN" sz="2400" i="1" dirty="0" smtClean="0">
                        <a:latin typeface="Cambria Math" panose="02040503050406030204" pitchFamily="18" charset="0"/>
                      </a:rPr>
                      <m:t>h</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b="0" i="1" dirty="0" smtClean="0">
                            <a:latin typeface="Cambria Math" panose="02040503050406030204" pitchFamily="18" charset="0"/>
                            <a:ea typeface="Cambria Math" panose="02040503050406030204" pitchFamily="18" charset="0"/>
                          </a:rPr>
                          <m:t>+1</m:t>
                        </m:r>
                      </m:sup>
                    </m:sSup>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smtClean="0">
                        <a:latin typeface="Cambria Math" panose="02040503050406030204" pitchFamily="18" charset="0"/>
                        <a:ea typeface="Cambria Math" panose="02040503050406030204" pitchFamily="18" charset="0"/>
                      </a:rPr>
                      <m:t>+</m:t>
                    </m:r>
                  </m:oMath>
                </a14:m>
                <a:r>
                  <a:rPr lang="en-US" altLang="zh-CN" sz="2400" dirty="0">
                    <a:latin typeface="Cambria Math" panose="02040503050406030204" pitchFamily="18" charset="0"/>
                    <a:ea typeface="Cambria Math" panose="02040503050406030204" pitchFamily="18" charset="0"/>
                  </a:rPr>
                  <a:t>2</a:t>
                </a:r>
              </a:p>
            </p:txBody>
          </p:sp>
        </mc:Choice>
        <mc:Fallback xmlns="">
          <p:sp>
            <p:nvSpPr>
              <p:cNvPr id="22" name="文本框 21"/>
              <p:cNvSpPr txBox="1">
                <a:spLocks noRot="1" noChangeAspect="1" noMove="1" noResize="1" noEditPoints="1" noAdjustHandles="1" noChangeArrowheads="1" noChangeShapeType="1" noTextEdit="1"/>
              </p:cNvSpPr>
              <p:nvPr/>
            </p:nvSpPr>
            <p:spPr>
              <a:xfrm>
                <a:off x="899592" y="4158479"/>
                <a:ext cx="8170378" cy="399276"/>
              </a:xfrm>
              <a:prstGeom prst="rect">
                <a:avLst/>
              </a:prstGeom>
              <a:blipFill>
                <a:blip r:embed="rId6"/>
                <a:stretch>
                  <a:fillRect l="-2313" t="-18182" r="-1343" b="-439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99592" y="4621819"/>
                <a:ext cx="6937284" cy="369332"/>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d>
                      <m:dPr>
                        <m:begChr m:val="（"/>
                        <m:endChr m:val="）"/>
                        <m:ctrlPr>
                          <a:rPr lang="zh-CN" altLang="en-US" sz="2400" b="0" i="1" dirty="0" smtClean="0">
                            <a:latin typeface="Cambria Math" panose="02040503050406030204" pitchFamily="18" charset="0"/>
                          </a:rPr>
                        </m:ctrlPr>
                      </m:dPr>
                      <m:e>
                        <m:func>
                          <m:funcPr>
                            <m:ctrlPr>
                              <a:rPr lang="en-US" altLang="zh-CN" sz="2400" b="0" i="1" dirty="0" smtClean="0">
                                <a:latin typeface="Cambria Math" panose="02040503050406030204" pitchFamily="18" charset="0"/>
                              </a:rPr>
                            </m:ctrlPr>
                          </m:funcPr>
                          <m:fName>
                            <m:r>
                              <m:rPr>
                                <m:sty m:val="p"/>
                              </m:rPr>
                              <a:rPr lang="en-US" altLang="zh-CN" sz="2400" b="0" i="0" dirty="0" smtClean="0">
                                <a:latin typeface="Cambria Math" panose="02040503050406030204" pitchFamily="18" charset="0"/>
                              </a:rPr>
                              <m:t>log</m:t>
                            </m:r>
                          </m:fName>
                          <m:e>
                            <m:r>
                              <a:rPr lang="en-US" altLang="zh-CN" sz="2400" b="0" i="1" baseline="-25000" dirty="0" smtClean="0">
                                <a:latin typeface="Cambria Math" panose="02040503050406030204" pitchFamily="18" charset="0"/>
                              </a:rPr>
                              <m:t>2</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e>
                        </m:func>
                        <m:r>
                          <a:rPr lang="en-US" altLang="zh-CN" sz="2400" b="0" i="1" dirty="0" smtClean="0">
                            <a:latin typeface="Cambria Math" panose="02040503050406030204" pitchFamily="18" charset="0"/>
                          </a:rPr>
                          <m:t>−2</m:t>
                        </m:r>
                      </m:e>
                    </m:d>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𝑂</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𝑛𝑙𝑜𝑔𝑛</m:t>
                    </m:r>
                    <m:r>
                      <a:rPr lang="en-US" altLang="zh-CN" sz="2400" b="0" i="1" dirty="0" smtClean="0">
                        <a:latin typeface="Cambria Math" panose="02040503050406030204" pitchFamily="18" charset="0"/>
                      </a:rPr>
                      <m:t>)</m:t>
                    </m:r>
                  </m:oMath>
                </a14:m>
                <a:endParaRPr lang="en-US" altLang="zh-CN" sz="2400" dirty="0">
                  <a:latin typeface="Cambria Math" panose="02040503050406030204" pitchFamily="18" charset="0"/>
                  <a:ea typeface="Cambria Math" panose="020405030504060302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899592" y="4621819"/>
                <a:ext cx="6937284" cy="369332"/>
              </a:xfrm>
              <a:prstGeom prst="rect">
                <a:avLst/>
              </a:prstGeom>
              <a:blipFill>
                <a:blip r:embed="rId7"/>
                <a:stretch>
                  <a:fillRect l="-2724" t="-22951" r="-264" b="-50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7006800"/>
      </p:ext>
    </p:extLst>
  </p:cSld>
  <p:clrMapOvr>
    <a:masterClrMapping/>
  </p:clrMapOvr>
  <p:transition advTm="157">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179512" y="1733907"/>
            <a:ext cx="871296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建堆的过程就是一个不断调整堆的过程，循环调用函数</a:t>
            </a:r>
            <a:r>
              <a:rPr lang="en-US" altLang="zh-CN" b="1" kern="0" dirty="0" err="1">
                <a:solidFill>
                  <a:srgbClr val="CC0000"/>
                </a:solidFill>
                <a:latin typeface="Consolas" panose="020B0609020204030204" pitchFamily="49" charset="0"/>
                <a:ea typeface="隶书" pitchFamily="49" charset="-122"/>
              </a:rPr>
              <a:t>percolateDown</a:t>
            </a:r>
            <a:r>
              <a:rPr lang="zh-CN" altLang="en-US" b="1" kern="0" dirty="0">
                <a:solidFill>
                  <a:srgbClr val="CC0000"/>
                </a:solidFill>
                <a:latin typeface="Consolas" panose="020B0609020204030204" pitchFamily="49" charset="0"/>
                <a:ea typeface="隶书" pitchFamily="49" charset="-122"/>
              </a:rPr>
              <a:t>调整子树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2)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第一个需要调整的子树的根节点地址</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2 -1;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 parent)</a:t>
            </a:r>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到达根节点，返回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806243986"/>
      </p:ext>
    </p:extLst>
  </p:cSld>
  <p:clrMapOvr>
    <a:masterClrMapping/>
  </p:clrMapOvr>
  <p:transition advTm="157">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4003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回顾：选择排序</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每次从待排序的元素中选出最大元素，存放在已排序序列的起始位置</a:t>
            </a:r>
          </a:p>
        </p:txBody>
      </p:sp>
      <p:sp>
        <p:nvSpPr>
          <p:cNvPr id="19" name="文本框 18"/>
          <p:cNvSpPr txBox="1"/>
          <p:nvPr/>
        </p:nvSpPr>
        <p:spPr>
          <a:xfrm>
            <a:off x="251768" y="6028720"/>
            <a:ext cx="4776359"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两层循环迭代，平均复杂度</a:t>
            </a:r>
            <a:r>
              <a:rPr kumimoji="1" lang="en-US" altLang="zh-CN" sz="2400" b="1" dirty="0">
                <a:solidFill>
                  <a:schemeClr val="bg1"/>
                </a:solidFill>
                <a:latin typeface="Microsoft YaHei" charset="0"/>
                <a:ea typeface="Microsoft YaHei" charset="0"/>
                <a:cs typeface="Microsoft YaHei" charset="0"/>
              </a:rPr>
              <a:t>O(n</a:t>
            </a:r>
            <a:r>
              <a:rPr kumimoji="1" lang="en-US" altLang="zh-CN" sz="2400" b="1" baseline="30000" dirty="0">
                <a:solidFill>
                  <a:schemeClr val="bg1"/>
                </a:solidFill>
                <a:latin typeface="Microsoft YaHei" charset="0"/>
                <a:ea typeface="Microsoft YaHei" charset="0"/>
                <a:cs typeface="Microsoft YaHei" charset="0"/>
              </a:rPr>
              <a:t>2</a:t>
            </a:r>
            <a:r>
              <a:rPr kumimoji="1" lang="en-US" altLang="zh-CN" sz="2400" b="1" dirty="0">
                <a:solidFill>
                  <a:schemeClr val="bg1"/>
                </a:solidFill>
                <a:latin typeface="Microsoft YaHei" charset="0"/>
                <a:ea typeface="Microsoft YaHei" charset="0"/>
                <a:cs typeface="Microsoft YaHei" charset="0"/>
              </a:rPr>
              <a:t>)</a:t>
            </a:r>
            <a:endParaRPr kumimoji="1" lang="zh-CN" altLang="en-US" sz="2400" b="1" dirty="0">
              <a:solidFill>
                <a:schemeClr val="bg1"/>
              </a:solidFill>
              <a:latin typeface="Microsoft YaHei" charset="0"/>
              <a:ea typeface="Microsoft YaHei" charset="0"/>
              <a:cs typeface="Microsoft YaHei" charset="0"/>
            </a:endParaRPr>
          </a:p>
        </p:txBody>
      </p:sp>
      <p:sp>
        <p:nvSpPr>
          <p:cNvPr id="20" name="矩形 19"/>
          <p:cNvSpPr/>
          <p:nvPr/>
        </p:nvSpPr>
        <p:spPr>
          <a:xfrm>
            <a:off x="251768" y="2549515"/>
            <a:ext cx="8617112" cy="1354217"/>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向量选择排序</a:t>
            </a:r>
          </a:p>
          <a:p>
            <a:r>
              <a:rPr lang="en-US" altLang="zh-CN" sz="1600" dirty="0">
                <a:solidFill>
                  <a:srgbClr val="0000FF"/>
                </a:solidFill>
                <a:highlight>
                  <a:srgbClr val="FFFFFF"/>
                </a:highlight>
                <a:latin typeface="Consolas" panose="020B0609020204030204" pitchFamily="49" charset="0"/>
              </a:rPr>
              <a:t>void</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r>
              <a:rPr lang="en-US" altLang="zh-CN" sz="1600" dirty="0" err="1">
                <a:solidFill>
                  <a:srgbClr val="000000"/>
                </a:solidFill>
                <a:highlight>
                  <a:srgbClr val="FFFFFF"/>
                </a:highlight>
                <a:latin typeface="Consolas" panose="020B0609020204030204" pitchFamily="49" charset="0"/>
              </a:rPr>
              <a:t>selectionSort</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endParaRPr lang="en-US" altLang="zh-CN" sz="1600" kern="0" dirty="0">
              <a:solidFill>
                <a:srgbClr val="CC0000"/>
              </a:solidFill>
              <a:highlight>
                <a:srgbClr val="FFFFFF"/>
              </a:highlight>
              <a:latin typeface="Times New Roman" pitchFamily="18" charset="0"/>
              <a:ea typeface="隶书" pitchFamily="49" charset="-122"/>
            </a:endParaRPr>
          </a:p>
          <a:p>
            <a:r>
              <a:rPr lang="en-US" altLang="zh-CN" sz="1600" dirty="0">
                <a:solidFill>
                  <a:srgbClr val="0000FF"/>
                </a:solidFill>
                <a:highlight>
                  <a:srgbClr val="FFFFFF"/>
                </a:highlight>
                <a:latin typeface="Consolas" panose="020B0609020204030204" pitchFamily="49" charset="0"/>
              </a:rPr>
              <a:t>    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p>
          <a:p>
            <a:r>
              <a:rPr lang="en-US" altLang="zh-CN" sz="1600" dirty="0">
                <a:solidFill>
                  <a:srgbClr val="000000"/>
                </a:solidFill>
                <a:highlight>
                  <a:srgbClr val="FFFFFF"/>
                </a:highlight>
                <a:latin typeface="Consolas" panose="020B0609020204030204" pitchFamily="49" charset="0"/>
              </a:rPr>
              <a:t>    swap(_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[max(</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将</a:t>
            </a:r>
            <a:r>
              <a:rPr lang="en-US" altLang="zh-CN" sz="1600" kern="0" dirty="0">
                <a:solidFill>
                  <a:srgbClr val="CC0000"/>
                </a:solidFill>
                <a:latin typeface="Times New Roman" pitchFamily="18" charset="0"/>
                <a:ea typeface="隶书" pitchFamily="49" charset="-122"/>
              </a:rPr>
              <a:t>[hi]</a:t>
            </a:r>
            <a:r>
              <a:rPr lang="zh-CN" altLang="en-US" sz="1600" kern="0" dirty="0">
                <a:solidFill>
                  <a:srgbClr val="CC0000"/>
                </a:solidFill>
                <a:latin typeface="Times New Roman" pitchFamily="18" charset="0"/>
                <a:ea typeface="隶书" pitchFamily="49" charset="-122"/>
              </a:rPr>
              <a:t>与</a:t>
            </a:r>
            <a:r>
              <a:rPr lang="en-US" altLang="zh-CN" sz="1600" kern="0" dirty="0">
                <a:solidFill>
                  <a:srgbClr val="CC0000"/>
                </a:solidFill>
                <a:latin typeface="Times New Roman" pitchFamily="18" charset="0"/>
                <a:ea typeface="隶书" pitchFamily="49" charset="-122"/>
              </a:rPr>
              <a:t>[lo, hi]</a:t>
            </a:r>
            <a:r>
              <a:rPr lang="zh-CN" altLang="en-US" sz="1600" kern="0" dirty="0">
                <a:solidFill>
                  <a:srgbClr val="CC0000"/>
                </a:solidFill>
                <a:latin typeface="Times New Roman" pitchFamily="18" charset="0"/>
                <a:ea typeface="隶书" pitchFamily="49" charset="-122"/>
              </a:rPr>
              <a:t>中的最大者交换</a:t>
            </a:r>
          </a:p>
          <a:p>
            <a:r>
              <a:rPr lang="en-US" altLang="zh-CN" sz="1600" dirty="0">
                <a:solidFill>
                  <a:srgbClr val="000000"/>
                </a:solidFill>
                <a:highlight>
                  <a:srgbClr val="FFFFFF"/>
                </a:highlight>
                <a:latin typeface="Consolas" panose="020B0609020204030204" pitchFamily="49" charset="0"/>
              </a:rPr>
              <a:t>}</a:t>
            </a:r>
          </a:p>
        </p:txBody>
      </p:sp>
      <p:sp>
        <p:nvSpPr>
          <p:cNvPr id="21" name="矩形 20"/>
          <p:cNvSpPr/>
          <p:nvPr/>
        </p:nvSpPr>
        <p:spPr>
          <a:xfrm>
            <a:off x="179512" y="3864729"/>
            <a:ext cx="5272769"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p>
          <a:p>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&gt;::max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逆向扫描</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if</a:t>
            </a:r>
            <a:r>
              <a:rPr lang="en-US" altLang="zh-CN" sz="1600" dirty="0">
                <a:solidFill>
                  <a:srgbClr val="000000"/>
                </a:solidFill>
                <a:highlight>
                  <a:srgbClr val="FFFFFF"/>
                </a:highlight>
                <a:latin typeface="Consolas" panose="020B0609020204030204" pitchFamily="49" charset="0"/>
              </a:rPr>
              <a:t> (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&gt;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[mx]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FF"/>
                </a:solidFill>
                <a:highlight>
                  <a:srgbClr val="FFFFFF"/>
                </a:highlight>
                <a:latin typeface="Consolas" panose="020B0609020204030204" pitchFamily="49" charset="0"/>
              </a:rPr>
              <a:t>return</a:t>
            </a:r>
            <a:r>
              <a:rPr lang="en-US" altLang="zh-CN" sz="1600" dirty="0">
                <a:solidFill>
                  <a:srgbClr val="000000"/>
                </a:solidFill>
                <a:highlight>
                  <a:srgbClr val="FFFFFF"/>
                </a:highlight>
                <a:latin typeface="Consolas" panose="020B0609020204030204" pitchFamily="49" charset="0"/>
              </a:rPr>
              <a:t> mx;</a:t>
            </a:r>
          </a:p>
          <a:p>
            <a:r>
              <a:rPr lang="en-US" altLang="zh-CN" sz="1600" dirty="0">
                <a:solidFill>
                  <a:srgbClr val="000000"/>
                </a:solidFill>
                <a:highlight>
                  <a:srgbClr val="FFFFFF"/>
                </a:highlight>
                <a:latin typeface="Consolas" panose="020B0609020204030204" pitchFamily="49" charset="0"/>
              </a:rPr>
              <a:t>}</a:t>
            </a:r>
            <a:endParaRPr lang="zh-CN" altLang="en-US" sz="1600" dirty="0"/>
          </a:p>
        </p:txBody>
      </p:sp>
      <p:pic>
        <p:nvPicPr>
          <p:cNvPr id="23" name="图片 2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2554" y="4124901"/>
            <a:ext cx="4783942" cy="1682650"/>
          </a:xfrm>
          <a:prstGeom prst="rect">
            <a:avLst/>
          </a:prstGeom>
        </p:spPr>
      </p:pic>
    </p:spTree>
    <p:extLst>
      <p:ext uri="{BB962C8B-B14F-4D97-AF65-F5344CB8AC3E}">
        <p14:creationId xmlns:p14="http://schemas.microsoft.com/office/powerpoint/2010/main" val="2501923011"/>
      </p:ext>
    </p:extLst>
  </p:cSld>
  <p:clrMapOvr>
    <a:masterClrMapping/>
  </p:clrMapOvr>
  <p:transition advTm="157">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297004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堆排序：基于优先级队列思想</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遍历求取未排序极大值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优先级队列（堆）求取极大值</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O(n</a:t>
            </a:r>
            <a:r>
              <a:rPr lang="en-US" altLang="zh-CN" sz="2800" b="1" baseline="30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降低为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需进行建堆预处理，复杂度</a:t>
            </a:r>
            <a:r>
              <a:rPr lang="en-US" altLang="zh-CN" sz="2800" b="1" dirty="0">
                <a:latin typeface="微软雅黑" panose="020B0503020204020204" pitchFamily="34" charset="-122"/>
                <a:ea typeface="微软雅黑" panose="020B0503020204020204" pitchFamily="34" charset="-122"/>
              </a:rPr>
              <a:t>O(n)</a:t>
            </a:r>
            <a:r>
              <a:rPr lang="zh-CN" altLang="en-US" sz="2800" b="1" dirty="0">
                <a:latin typeface="微软雅黑" panose="020B0503020204020204" pitchFamily="34" charset="-122"/>
                <a:ea typeface="微软雅黑" panose="020B0503020204020204" pitchFamily="34" charset="-122"/>
              </a:rPr>
              <a:t>，整体复杂度仍为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p:txBody>
      </p:sp>
      <p:sp>
        <p:nvSpPr>
          <p:cNvPr id="8" name="右箭头 7"/>
          <p:cNvSpPr/>
          <p:nvPr/>
        </p:nvSpPr>
        <p:spPr bwMode="auto">
          <a:xfrm>
            <a:off x="4903136" y="1772816"/>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99878" y="4365104"/>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004048" y="4365104"/>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3999961" y="511408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3874481" y="3766586"/>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6953442" y="6128349"/>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7861196" y="5908801"/>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327074195"/>
      </p:ext>
    </p:extLst>
  </p:cSld>
  <p:clrMapOvr>
    <a:masterClrMapping/>
  </p:clrMapOvr>
  <p:transition advTm="157">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60043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目标排序序列为</a:t>
            </a:r>
            <a:r>
              <a:rPr lang="en-US" altLang="zh-CN" sz="2800" b="1" dirty="0">
                <a:latin typeface="微软雅黑" panose="020B0503020204020204" pitchFamily="34" charset="-122"/>
                <a:ea typeface="微软雅黑" panose="020B0503020204020204" pitchFamily="34" charset="-122"/>
              </a:rPr>
              <a:t>{10,70,40,50,80,60,20,30,90}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首先进行建堆，本</a:t>
            </a:r>
            <a:r>
              <a:rPr lang="zh-CN" altLang="en-US" sz="2800" b="1" dirty="0">
                <a:latin typeface="微软雅黑" panose="020B0503020204020204" pitchFamily="34" charset="-122"/>
                <a:ea typeface="微软雅黑" panose="020B0503020204020204" pitchFamily="34" charset="-122"/>
                <a:hlinkClick r:id="rId3" action="ppaction://hlinksldjump"/>
              </a:rPr>
              <a:t>课件前面</a:t>
            </a:r>
            <a:r>
              <a:rPr lang="en-US" altLang="zh-CN" sz="2800" b="1" dirty="0">
                <a:latin typeface="微软雅黑" panose="020B0503020204020204" pitchFamily="34" charset="-122"/>
                <a:ea typeface="微软雅黑" panose="020B0503020204020204" pitchFamily="34" charset="-122"/>
                <a:hlinkClick r:id="rId3" action="ppaction://hlinksldjump"/>
              </a:rPr>
              <a:t>PPT</a:t>
            </a:r>
            <a:r>
              <a:rPr lang="zh-CN" altLang="en-US" sz="2800" b="1" dirty="0">
                <a:latin typeface="微软雅黑" panose="020B0503020204020204" pitchFamily="34" charset="-122"/>
                <a:ea typeface="微软雅黑" panose="020B0503020204020204" pitchFamily="34" charset="-122"/>
              </a:rPr>
              <a:t>已完成</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714631" y="2883527"/>
            <a:ext cx="4271537" cy="294446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53309" y="2883527"/>
            <a:ext cx="3984402" cy="2979913"/>
            <a:chOff x="447987" y="2683768"/>
            <a:chExt cx="2756549" cy="1833126"/>
          </a:xfrm>
        </p:grpSpPr>
        <p:sp>
          <p:nvSpPr>
            <p:cNvPr id="54"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5"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6"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7"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8"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59"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60"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61"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62"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63"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64"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65"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6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70"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1"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72" name="右箭头 71"/>
          <p:cNvSpPr/>
          <p:nvPr/>
        </p:nvSpPr>
        <p:spPr bwMode="auto">
          <a:xfrm>
            <a:off x="4348426" y="3546344"/>
            <a:ext cx="712394" cy="57098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Rectangle 47"/>
          <p:cNvSpPr>
            <a:spLocks noChangeArrowheads="1"/>
          </p:cNvSpPr>
          <p:nvPr/>
        </p:nvSpPr>
        <p:spPr bwMode="auto">
          <a:xfrm>
            <a:off x="42887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75" name="Rectangle 47"/>
          <p:cNvSpPr>
            <a:spLocks noChangeArrowheads="1"/>
          </p:cNvSpPr>
          <p:nvPr/>
        </p:nvSpPr>
        <p:spPr bwMode="auto">
          <a:xfrm>
            <a:off x="82866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76" name="Rectangle 47"/>
          <p:cNvSpPr>
            <a:spLocks noChangeArrowheads="1"/>
          </p:cNvSpPr>
          <p:nvPr/>
        </p:nvSpPr>
        <p:spPr bwMode="auto">
          <a:xfrm>
            <a:off x="1628249"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77" name="Rectangle 47"/>
          <p:cNvSpPr>
            <a:spLocks noChangeArrowheads="1"/>
          </p:cNvSpPr>
          <p:nvPr/>
        </p:nvSpPr>
        <p:spPr bwMode="auto">
          <a:xfrm>
            <a:off x="122845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78" name="Rectangle 47"/>
          <p:cNvSpPr>
            <a:spLocks noChangeArrowheads="1"/>
          </p:cNvSpPr>
          <p:nvPr/>
        </p:nvSpPr>
        <p:spPr bwMode="auto">
          <a:xfrm>
            <a:off x="2028040"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79" name="Rectangle 47"/>
          <p:cNvSpPr>
            <a:spLocks noChangeArrowheads="1"/>
          </p:cNvSpPr>
          <p:nvPr/>
        </p:nvSpPr>
        <p:spPr bwMode="auto">
          <a:xfrm>
            <a:off x="242783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80" name="Rectangle 47"/>
          <p:cNvSpPr>
            <a:spLocks noChangeArrowheads="1"/>
          </p:cNvSpPr>
          <p:nvPr/>
        </p:nvSpPr>
        <p:spPr bwMode="auto">
          <a:xfrm>
            <a:off x="3227412"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81" name="Rectangle 47"/>
          <p:cNvSpPr>
            <a:spLocks noChangeArrowheads="1"/>
          </p:cNvSpPr>
          <p:nvPr/>
        </p:nvSpPr>
        <p:spPr bwMode="auto">
          <a:xfrm>
            <a:off x="282762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82" name="Rectangle 47"/>
          <p:cNvSpPr>
            <a:spLocks noChangeArrowheads="1"/>
          </p:cNvSpPr>
          <p:nvPr/>
        </p:nvSpPr>
        <p:spPr bwMode="auto">
          <a:xfrm>
            <a:off x="362719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4" name="Rectangle 47"/>
          <p:cNvSpPr>
            <a:spLocks noChangeArrowheads="1"/>
          </p:cNvSpPr>
          <p:nvPr/>
        </p:nvSpPr>
        <p:spPr bwMode="auto">
          <a:xfrm>
            <a:off x="5060820"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545676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624865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5852713"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664460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7040552"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7832445"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743649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822838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Tree>
    <p:extLst>
      <p:ext uri="{BB962C8B-B14F-4D97-AF65-F5344CB8AC3E}">
        <p14:creationId xmlns:p14="http://schemas.microsoft.com/office/powerpoint/2010/main" val="631229112"/>
      </p:ext>
    </p:extLst>
  </p:cSld>
  <p:clrMapOvr>
    <a:masterClrMapping/>
  </p:clrMapOvr>
  <p:transition advTm="157">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10926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迭代移除堆顶，并将其与堆尾置换，对新堆顶下滤</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89932" y="2420888"/>
            <a:ext cx="2877679" cy="153622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57653" y="4124530"/>
            <a:ext cx="2918523" cy="300083"/>
            <a:chOff x="429341" y="5344069"/>
            <a:chExt cx="3580367" cy="412212"/>
          </a:xfrm>
        </p:grpSpPr>
        <p:sp>
          <p:nvSpPr>
            <p:cNvPr id="84" name="Rectangle 47"/>
            <p:cNvSpPr>
              <a:spLocks noChangeArrowheads="1"/>
            </p:cNvSpPr>
            <p:nvPr/>
          </p:nvSpPr>
          <p:spPr bwMode="auto">
            <a:xfrm>
              <a:off x="429341"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82528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161718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1221234"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201312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2409073"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3200966"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280502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359690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73" name="组合 72"/>
          <p:cNvGrpSpPr/>
          <p:nvPr/>
        </p:nvGrpSpPr>
        <p:grpSpPr>
          <a:xfrm>
            <a:off x="3131840" y="4653136"/>
            <a:ext cx="2877679" cy="1536223"/>
            <a:chOff x="788075" y="4821156"/>
            <a:chExt cx="2761456" cy="1778496"/>
          </a:xfrm>
        </p:grpSpPr>
        <p:sp>
          <p:nvSpPr>
            <p:cNvPr id="93"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4"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5"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6"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7"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8"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03"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0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6"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7"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0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09"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11" name="Rectangle 47"/>
          <p:cNvSpPr>
            <a:spLocks noChangeArrowheads="1"/>
          </p:cNvSpPr>
          <p:nvPr/>
        </p:nvSpPr>
        <p:spPr bwMode="auto">
          <a:xfrm>
            <a:off x="3199561"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12" name="Rectangle 47"/>
          <p:cNvSpPr>
            <a:spLocks noChangeArrowheads="1"/>
          </p:cNvSpPr>
          <p:nvPr/>
        </p:nvSpPr>
        <p:spPr bwMode="auto">
          <a:xfrm>
            <a:off x="3522315"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13" name="Rectangle 47"/>
          <p:cNvSpPr>
            <a:spLocks noChangeArrowheads="1"/>
          </p:cNvSpPr>
          <p:nvPr/>
        </p:nvSpPr>
        <p:spPr bwMode="auto">
          <a:xfrm>
            <a:off x="4167824"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14" name="Rectangle 47"/>
          <p:cNvSpPr>
            <a:spLocks noChangeArrowheads="1"/>
          </p:cNvSpPr>
          <p:nvPr/>
        </p:nvSpPr>
        <p:spPr bwMode="auto">
          <a:xfrm>
            <a:off x="3845070"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15" name="Rectangle 47"/>
          <p:cNvSpPr>
            <a:spLocks noChangeArrowheads="1"/>
          </p:cNvSpPr>
          <p:nvPr/>
        </p:nvSpPr>
        <p:spPr bwMode="auto">
          <a:xfrm>
            <a:off x="4490578"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16" name="Rectangle 47"/>
          <p:cNvSpPr>
            <a:spLocks noChangeArrowheads="1"/>
          </p:cNvSpPr>
          <p:nvPr/>
        </p:nvSpPr>
        <p:spPr bwMode="auto">
          <a:xfrm>
            <a:off x="4813332"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17" name="Rectangle 47"/>
          <p:cNvSpPr>
            <a:spLocks noChangeArrowheads="1"/>
          </p:cNvSpPr>
          <p:nvPr/>
        </p:nvSpPr>
        <p:spPr bwMode="auto">
          <a:xfrm>
            <a:off x="545884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18" name="Rectangle 47"/>
          <p:cNvSpPr>
            <a:spLocks noChangeArrowheads="1"/>
          </p:cNvSpPr>
          <p:nvPr/>
        </p:nvSpPr>
        <p:spPr bwMode="auto">
          <a:xfrm>
            <a:off x="5136087"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19" name="Rectangle 47"/>
          <p:cNvSpPr>
            <a:spLocks noChangeArrowheads="1"/>
          </p:cNvSpPr>
          <p:nvPr/>
        </p:nvSpPr>
        <p:spPr bwMode="auto">
          <a:xfrm>
            <a:off x="578159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21" name="Line 5"/>
          <p:cNvSpPr>
            <a:spLocks noChangeShapeType="1"/>
          </p:cNvSpPr>
          <p:nvPr/>
        </p:nvSpPr>
        <p:spPr bwMode="auto">
          <a:xfrm>
            <a:off x="5464220"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5071553"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4030856"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3564500"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4731251"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3980865"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4506135"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3339384"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30" name="Oval 75"/>
          <p:cNvSpPr>
            <a:spLocks noChangeArrowheads="1"/>
          </p:cNvSpPr>
          <p:nvPr/>
        </p:nvSpPr>
        <p:spPr bwMode="auto">
          <a:xfrm>
            <a:off x="3789616"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131" name="Oval 76"/>
          <p:cNvSpPr>
            <a:spLocks noChangeArrowheads="1"/>
          </p:cNvSpPr>
          <p:nvPr/>
        </p:nvSpPr>
        <p:spPr bwMode="auto">
          <a:xfrm>
            <a:off x="3388212"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32" name="Oval 77"/>
          <p:cNvSpPr>
            <a:spLocks noChangeArrowheads="1"/>
          </p:cNvSpPr>
          <p:nvPr/>
        </p:nvSpPr>
        <p:spPr bwMode="auto">
          <a:xfrm>
            <a:off x="3114268"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3688367"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4" name="Oval 80"/>
          <p:cNvSpPr>
            <a:spLocks noChangeArrowheads="1"/>
          </p:cNvSpPr>
          <p:nvPr/>
        </p:nvSpPr>
        <p:spPr bwMode="auto">
          <a:xfrm>
            <a:off x="416480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5" name="Oval 87"/>
          <p:cNvSpPr>
            <a:spLocks noChangeArrowheads="1"/>
          </p:cNvSpPr>
          <p:nvPr/>
        </p:nvSpPr>
        <p:spPr bwMode="auto">
          <a:xfrm>
            <a:off x="484015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36" name="Oval 88"/>
          <p:cNvSpPr>
            <a:spLocks noChangeArrowheads="1"/>
          </p:cNvSpPr>
          <p:nvPr/>
        </p:nvSpPr>
        <p:spPr bwMode="auto">
          <a:xfrm>
            <a:off x="5189139"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7" name="Oval 89"/>
          <p:cNvSpPr>
            <a:spLocks noChangeArrowheads="1"/>
          </p:cNvSpPr>
          <p:nvPr/>
        </p:nvSpPr>
        <p:spPr bwMode="auto">
          <a:xfrm>
            <a:off x="5515505"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9" name="Rectangle 47"/>
          <p:cNvSpPr>
            <a:spLocks noChangeArrowheads="1"/>
          </p:cNvSpPr>
          <p:nvPr/>
        </p:nvSpPr>
        <p:spPr bwMode="auto">
          <a:xfrm>
            <a:off x="318198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40" name="Rectangle 47"/>
          <p:cNvSpPr>
            <a:spLocks noChangeArrowheads="1"/>
          </p:cNvSpPr>
          <p:nvPr/>
        </p:nvSpPr>
        <p:spPr bwMode="auto">
          <a:xfrm>
            <a:off x="3504743"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141" name="Rectangle 47"/>
          <p:cNvSpPr>
            <a:spLocks noChangeArrowheads="1"/>
          </p:cNvSpPr>
          <p:nvPr/>
        </p:nvSpPr>
        <p:spPr bwMode="auto">
          <a:xfrm>
            <a:off x="41502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38274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43" name="Rectangle 47"/>
          <p:cNvSpPr>
            <a:spLocks noChangeArrowheads="1"/>
          </p:cNvSpPr>
          <p:nvPr/>
        </p:nvSpPr>
        <p:spPr bwMode="auto">
          <a:xfrm>
            <a:off x="4473006"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4" name="Rectangle 47"/>
          <p:cNvSpPr>
            <a:spLocks noChangeArrowheads="1"/>
          </p:cNvSpPr>
          <p:nvPr/>
        </p:nvSpPr>
        <p:spPr bwMode="auto">
          <a:xfrm>
            <a:off x="479576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45" name="Rectangle 47"/>
          <p:cNvSpPr>
            <a:spLocks noChangeArrowheads="1"/>
          </p:cNvSpPr>
          <p:nvPr/>
        </p:nvSpPr>
        <p:spPr bwMode="auto">
          <a:xfrm>
            <a:off x="544126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46" name="Rectangle 47"/>
          <p:cNvSpPr>
            <a:spLocks noChangeArrowheads="1"/>
          </p:cNvSpPr>
          <p:nvPr/>
        </p:nvSpPr>
        <p:spPr bwMode="auto">
          <a:xfrm>
            <a:off x="511851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47" name="Rectangle 47"/>
          <p:cNvSpPr>
            <a:spLocks noChangeArrowheads="1"/>
          </p:cNvSpPr>
          <p:nvPr/>
        </p:nvSpPr>
        <p:spPr bwMode="auto">
          <a:xfrm>
            <a:off x="5764019"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49" name="Line 5"/>
          <p:cNvSpPr>
            <a:spLocks noChangeShapeType="1"/>
          </p:cNvSpPr>
          <p:nvPr/>
        </p:nvSpPr>
        <p:spPr bwMode="auto">
          <a:xfrm>
            <a:off x="8472212"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50" name="Line 6"/>
          <p:cNvSpPr>
            <a:spLocks noChangeShapeType="1"/>
          </p:cNvSpPr>
          <p:nvPr/>
        </p:nvSpPr>
        <p:spPr bwMode="auto">
          <a:xfrm flipH="1">
            <a:off x="8079545"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51" name="Line 7"/>
          <p:cNvSpPr>
            <a:spLocks noChangeShapeType="1"/>
          </p:cNvSpPr>
          <p:nvPr/>
        </p:nvSpPr>
        <p:spPr bwMode="auto">
          <a:xfrm>
            <a:off x="7038848"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52" name="Line 8"/>
          <p:cNvSpPr>
            <a:spLocks noChangeShapeType="1"/>
          </p:cNvSpPr>
          <p:nvPr/>
        </p:nvSpPr>
        <p:spPr bwMode="auto">
          <a:xfrm flipH="1">
            <a:off x="6572492"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3" name="Line 9"/>
          <p:cNvSpPr>
            <a:spLocks noChangeShapeType="1"/>
          </p:cNvSpPr>
          <p:nvPr/>
        </p:nvSpPr>
        <p:spPr bwMode="auto">
          <a:xfrm>
            <a:off x="7739243"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54" name="Line 10"/>
          <p:cNvSpPr>
            <a:spLocks noChangeShapeType="1"/>
          </p:cNvSpPr>
          <p:nvPr/>
        </p:nvSpPr>
        <p:spPr bwMode="auto">
          <a:xfrm flipH="1">
            <a:off x="6988857"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55" name="Oval 11"/>
          <p:cNvSpPr>
            <a:spLocks noChangeArrowheads="1"/>
          </p:cNvSpPr>
          <p:nvPr/>
        </p:nvSpPr>
        <p:spPr bwMode="auto">
          <a:xfrm>
            <a:off x="7514127"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7" name="Line 14"/>
          <p:cNvSpPr>
            <a:spLocks noChangeShapeType="1"/>
          </p:cNvSpPr>
          <p:nvPr/>
        </p:nvSpPr>
        <p:spPr bwMode="auto">
          <a:xfrm flipH="1">
            <a:off x="6347376"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58" name="Oval 75"/>
          <p:cNvSpPr>
            <a:spLocks noChangeArrowheads="1"/>
          </p:cNvSpPr>
          <p:nvPr/>
        </p:nvSpPr>
        <p:spPr bwMode="auto">
          <a:xfrm>
            <a:off x="6797608"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159" name="Oval 76"/>
          <p:cNvSpPr>
            <a:spLocks noChangeArrowheads="1"/>
          </p:cNvSpPr>
          <p:nvPr/>
        </p:nvSpPr>
        <p:spPr bwMode="auto">
          <a:xfrm>
            <a:off x="6396204"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122260"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61" name="Oval 78"/>
          <p:cNvSpPr>
            <a:spLocks noChangeArrowheads="1"/>
          </p:cNvSpPr>
          <p:nvPr/>
        </p:nvSpPr>
        <p:spPr bwMode="auto">
          <a:xfrm>
            <a:off x="6696359"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62" name="Oval 80"/>
          <p:cNvSpPr>
            <a:spLocks noChangeArrowheads="1"/>
          </p:cNvSpPr>
          <p:nvPr/>
        </p:nvSpPr>
        <p:spPr bwMode="auto">
          <a:xfrm>
            <a:off x="7172801"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63" name="Oval 87"/>
          <p:cNvSpPr>
            <a:spLocks noChangeArrowheads="1"/>
          </p:cNvSpPr>
          <p:nvPr/>
        </p:nvSpPr>
        <p:spPr bwMode="auto">
          <a:xfrm>
            <a:off x="784814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4" name="Oval 88"/>
          <p:cNvSpPr>
            <a:spLocks noChangeArrowheads="1"/>
          </p:cNvSpPr>
          <p:nvPr/>
        </p:nvSpPr>
        <p:spPr bwMode="auto">
          <a:xfrm>
            <a:off x="8197131"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5" name="Oval 89"/>
          <p:cNvSpPr>
            <a:spLocks noChangeArrowheads="1"/>
          </p:cNvSpPr>
          <p:nvPr/>
        </p:nvSpPr>
        <p:spPr bwMode="auto">
          <a:xfrm>
            <a:off x="852349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67" name="Rectangle 47"/>
          <p:cNvSpPr>
            <a:spLocks noChangeArrowheads="1"/>
          </p:cNvSpPr>
          <p:nvPr/>
        </p:nvSpPr>
        <p:spPr bwMode="auto">
          <a:xfrm>
            <a:off x="618998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68" name="Rectangle 47"/>
          <p:cNvSpPr>
            <a:spLocks noChangeArrowheads="1"/>
          </p:cNvSpPr>
          <p:nvPr/>
        </p:nvSpPr>
        <p:spPr bwMode="auto">
          <a:xfrm>
            <a:off x="651273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69" name="Rectangle 47"/>
          <p:cNvSpPr>
            <a:spLocks noChangeArrowheads="1"/>
          </p:cNvSpPr>
          <p:nvPr/>
        </p:nvSpPr>
        <p:spPr bwMode="auto">
          <a:xfrm>
            <a:off x="7158244"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70" name="Rectangle 47"/>
          <p:cNvSpPr>
            <a:spLocks noChangeArrowheads="1"/>
          </p:cNvSpPr>
          <p:nvPr/>
        </p:nvSpPr>
        <p:spPr bwMode="auto">
          <a:xfrm>
            <a:off x="683549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71" name="Rectangle 47"/>
          <p:cNvSpPr>
            <a:spLocks noChangeArrowheads="1"/>
          </p:cNvSpPr>
          <p:nvPr/>
        </p:nvSpPr>
        <p:spPr bwMode="auto">
          <a:xfrm>
            <a:off x="74809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72" name="Rectangle 47"/>
          <p:cNvSpPr>
            <a:spLocks noChangeArrowheads="1"/>
          </p:cNvSpPr>
          <p:nvPr/>
        </p:nvSpPr>
        <p:spPr bwMode="auto">
          <a:xfrm>
            <a:off x="78037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73" name="Rectangle 47"/>
          <p:cNvSpPr>
            <a:spLocks noChangeArrowheads="1"/>
          </p:cNvSpPr>
          <p:nvPr/>
        </p:nvSpPr>
        <p:spPr bwMode="auto">
          <a:xfrm>
            <a:off x="844926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74" name="Rectangle 47"/>
          <p:cNvSpPr>
            <a:spLocks noChangeArrowheads="1"/>
          </p:cNvSpPr>
          <p:nvPr/>
        </p:nvSpPr>
        <p:spPr bwMode="auto">
          <a:xfrm>
            <a:off x="8126507"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75" name="Rectangle 47"/>
          <p:cNvSpPr>
            <a:spLocks noChangeArrowheads="1"/>
          </p:cNvSpPr>
          <p:nvPr/>
        </p:nvSpPr>
        <p:spPr bwMode="auto">
          <a:xfrm>
            <a:off x="8772011"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6" name="组合 175"/>
          <p:cNvGrpSpPr/>
          <p:nvPr/>
        </p:nvGrpSpPr>
        <p:grpSpPr>
          <a:xfrm>
            <a:off x="6122260" y="4630451"/>
            <a:ext cx="2877679" cy="1536223"/>
            <a:chOff x="788075" y="4821156"/>
            <a:chExt cx="2761456" cy="1778496"/>
          </a:xfrm>
        </p:grpSpPr>
        <p:sp>
          <p:nvSpPr>
            <p:cNvPr id="177"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8"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9"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0"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1"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82"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83"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8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8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8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9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9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92" name="Rectangle 47"/>
          <p:cNvSpPr>
            <a:spLocks noChangeArrowheads="1"/>
          </p:cNvSpPr>
          <p:nvPr/>
        </p:nvSpPr>
        <p:spPr bwMode="auto">
          <a:xfrm>
            <a:off x="6189981"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93" name="Rectangle 47"/>
          <p:cNvSpPr>
            <a:spLocks noChangeArrowheads="1"/>
          </p:cNvSpPr>
          <p:nvPr/>
        </p:nvSpPr>
        <p:spPr bwMode="auto">
          <a:xfrm>
            <a:off x="6512735"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94" name="Rectangle 47"/>
          <p:cNvSpPr>
            <a:spLocks noChangeArrowheads="1"/>
          </p:cNvSpPr>
          <p:nvPr/>
        </p:nvSpPr>
        <p:spPr bwMode="auto">
          <a:xfrm>
            <a:off x="7158244"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95" name="Rectangle 47"/>
          <p:cNvSpPr>
            <a:spLocks noChangeArrowheads="1"/>
          </p:cNvSpPr>
          <p:nvPr/>
        </p:nvSpPr>
        <p:spPr bwMode="auto">
          <a:xfrm>
            <a:off x="6835490"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96" name="Rectangle 47"/>
          <p:cNvSpPr>
            <a:spLocks noChangeArrowheads="1"/>
          </p:cNvSpPr>
          <p:nvPr/>
        </p:nvSpPr>
        <p:spPr bwMode="auto">
          <a:xfrm>
            <a:off x="7480998"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7" name="Rectangle 47"/>
          <p:cNvSpPr>
            <a:spLocks noChangeArrowheads="1"/>
          </p:cNvSpPr>
          <p:nvPr/>
        </p:nvSpPr>
        <p:spPr bwMode="auto">
          <a:xfrm>
            <a:off x="7803752"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98" name="Rectangle 47"/>
          <p:cNvSpPr>
            <a:spLocks noChangeArrowheads="1"/>
          </p:cNvSpPr>
          <p:nvPr/>
        </p:nvSpPr>
        <p:spPr bwMode="auto">
          <a:xfrm>
            <a:off x="844926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99" name="Rectangle 47"/>
          <p:cNvSpPr>
            <a:spLocks noChangeArrowheads="1"/>
          </p:cNvSpPr>
          <p:nvPr/>
        </p:nvSpPr>
        <p:spPr bwMode="auto">
          <a:xfrm>
            <a:off x="8126507"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877201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226" name="右箭头 225"/>
          <p:cNvSpPr/>
          <p:nvPr/>
        </p:nvSpPr>
        <p:spPr bwMode="auto">
          <a:xfrm>
            <a:off x="2941400" y="2689955"/>
            <a:ext cx="520931" cy="3070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7" name="矩形 226"/>
          <p:cNvSpPr/>
          <p:nvPr/>
        </p:nvSpPr>
        <p:spPr>
          <a:xfrm>
            <a:off x="2799529" y="2257634"/>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28" name="右箭头 227"/>
          <p:cNvSpPr/>
          <p:nvPr/>
        </p:nvSpPr>
        <p:spPr bwMode="auto">
          <a:xfrm>
            <a:off x="2913671" y="4923656"/>
            <a:ext cx="520931" cy="315497"/>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矩形 228"/>
          <p:cNvSpPr/>
          <p:nvPr/>
        </p:nvSpPr>
        <p:spPr>
          <a:xfrm>
            <a:off x="2771800" y="4499749"/>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32" name="右箭头 231"/>
          <p:cNvSpPr/>
          <p:nvPr/>
        </p:nvSpPr>
        <p:spPr bwMode="auto">
          <a:xfrm>
            <a:off x="5981462" y="2719298"/>
            <a:ext cx="520931" cy="31021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3" name="矩形 232"/>
          <p:cNvSpPr/>
          <p:nvPr/>
        </p:nvSpPr>
        <p:spPr>
          <a:xfrm>
            <a:off x="5839591" y="2290107"/>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34" name="右箭头 233"/>
          <p:cNvSpPr/>
          <p:nvPr/>
        </p:nvSpPr>
        <p:spPr bwMode="auto">
          <a:xfrm>
            <a:off x="5957335" y="4923655"/>
            <a:ext cx="520931" cy="313599"/>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5" name="矩形 234"/>
          <p:cNvSpPr/>
          <p:nvPr/>
        </p:nvSpPr>
        <p:spPr>
          <a:xfrm>
            <a:off x="5815464" y="4497850"/>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02" name="矩形 201">
            <a:hlinkClick r:id="rId3" action="ppaction://hlinksldjump"/>
          </p:cNvPr>
          <p:cNvSpPr/>
          <p:nvPr/>
        </p:nvSpPr>
        <p:spPr>
          <a:xfrm>
            <a:off x="333208" y="4734572"/>
            <a:ext cx="2252299" cy="1815882"/>
          </a:xfrm>
          <a:prstGeom prst="rect">
            <a:avLst/>
          </a:prstGeom>
          <a:solidFill>
            <a:schemeClr val="accent2">
              <a:lumMod val="50000"/>
            </a:schemeClr>
          </a:solidFill>
        </p:spPr>
        <p:txBody>
          <a:bodyPr wrap="square">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delMax</a:t>
            </a:r>
            <a:r>
              <a:rPr lang="zh-CN" altLang="en-US" sz="2800" b="1" dirty="0">
                <a:solidFill>
                  <a:schemeClr val="bg1"/>
                </a:solidFill>
                <a:latin typeface="微软雅黑" panose="020B0503020204020204" pitchFamily="34" charset="-122"/>
                <a:ea typeface="微软雅黑" panose="020B0503020204020204" pitchFamily="34" charset="-122"/>
              </a:rPr>
              <a:t>函数的实现等价于</a:t>
            </a:r>
            <a:r>
              <a:rPr lang="zh-CN" altLang="en-US" sz="2800" b="1" dirty="0">
                <a:solidFill>
                  <a:srgbClr val="FFFF00"/>
                </a:solidFill>
                <a:latin typeface="微软雅黑" panose="020B0503020204020204" pitchFamily="34" charset="-122"/>
                <a:ea typeface="微软雅黑" panose="020B0503020204020204" pitchFamily="34" charset="-122"/>
              </a:rPr>
              <a:t>置换</a:t>
            </a:r>
            <a:r>
              <a:rPr lang="en-US" altLang="zh-CN" sz="2800" b="1" dirty="0">
                <a:solidFill>
                  <a:srgbClr val="FFFF00"/>
                </a:solidFill>
                <a:latin typeface="微软雅黑" panose="020B0503020204020204" pitchFamily="34" charset="-122"/>
                <a:ea typeface="微软雅黑" panose="020B0503020204020204" pitchFamily="34" charset="-122"/>
              </a:rPr>
              <a:t>+</a:t>
            </a:r>
            <a:r>
              <a:rPr lang="zh-CN" altLang="en-US" sz="2800" b="1" dirty="0">
                <a:solidFill>
                  <a:srgbClr val="FFFF00"/>
                </a:solidFill>
                <a:latin typeface="微软雅黑" panose="020B0503020204020204" pitchFamily="34" charset="-122"/>
                <a:ea typeface="微软雅黑" panose="020B0503020204020204" pitchFamily="34" charset="-122"/>
              </a:rPr>
              <a:t>下滤</a:t>
            </a:r>
            <a:r>
              <a:rPr lang="zh-CN" altLang="en-US" sz="2800" b="1" dirty="0">
                <a:solidFill>
                  <a:schemeClr val="bg1"/>
                </a:solidFill>
                <a:latin typeface="微软雅黑" panose="020B0503020204020204" pitchFamily="34" charset="-122"/>
                <a:ea typeface="微软雅黑" panose="020B0503020204020204" pitchFamily="34" charset="-122"/>
              </a:rPr>
              <a:t>函数的实现</a:t>
            </a:r>
            <a:endParaRPr lang="zh-CN" altLang="en-US" sz="2800" dirty="0"/>
          </a:p>
        </p:txBody>
      </p:sp>
    </p:spTree>
    <p:extLst>
      <p:ext uri="{BB962C8B-B14F-4D97-AF65-F5344CB8AC3E}">
        <p14:creationId xmlns:p14="http://schemas.microsoft.com/office/powerpoint/2010/main" val="14957368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 calcmode="lin" valueType="num">
                                      <p:cBhvr additive="base">
                                        <p:cTn id="7" dur="500" fill="hold"/>
                                        <p:tgtEl>
                                          <p:spTgt spid="202"/>
                                        </p:tgtEl>
                                        <p:attrNameLst>
                                          <p:attrName>ppt_x</p:attrName>
                                        </p:attrNameLst>
                                      </p:cBhvr>
                                      <p:tavLst>
                                        <p:tav tm="0">
                                          <p:val>
                                            <p:strVal val="#ppt_x"/>
                                          </p:val>
                                        </p:tav>
                                        <p:tav tm="100000">
                                          <p:val>
                                            <p:strVal val="#ppt_x"/>
                                          </p:val>
                                        </p:tav>
                                      </p:tavLst>
                                    </p:anim>
                                    <p:anim calcmode="lin" valueType="num">
                                      <p:cBhvr additive="base">
                                        <p:cTn id="8"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用“堆”实现“优先级队列”</a:t>
            </a:r>
          </a:p>
        </p:txBody>
      </p:sp>
      <p:sp>
        <p:nvSpPr>
          <p:cNvPr id="69" name="TextBox 20"/>
          <p:cNvSpPr txBox="1">
            <a:spLocks noChangeArrowheads="1"/>
          </p:cNvSpPr>
          <p:nvPr/>
        </p:nvSpPr>
        <p:spPr bwMode="auto">
          <a:xfrm>
            <a:off x="179512" y="1178371"/>
            <a:ext cx="734481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堆：一种基于完全二叉树的数据结构</a:t>
            </a:r>
            <a:endParaRPr lang="en-US" altLang="zh-CN" sz="2800" b="1" dirty="0">
              <a:latin typeface="微软雅黑" panose="020B0503020204020204" pitchFamily="34" charset="-122"/>
              <a:ea typeface="微软雅黑" panose="020B0503020204020204" pitchFamily="34" charset="-122"/>
            </a:endParaRPr>
          </a:p>
        </p:txBody>
      </p:sp>
      <p:sp>
        <p:nvSpPr>
          <p:cNvPr id="3" name="椭圆 2"/>
          <p:cNvSpPr/>
          <p:nvPr/>
        </p:nvSpPr>
        <p:spPr bwMode="auto">
          <a:xfrm>
            <a:off x="4727437" y="3068960"/>
            <a:ext cx="2376264" cy="1296144"/>
          </a:xfrm>
          <a:prstGeom prst="ellipse">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优先级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队列</a:t>
            </a:r>
          </a:p>
        </p:txBody>
      </p:sp>
      <p:sp>
        <p:nvSpPr>
          <p:cNvPr id="8" name="椭圆 7"/>
          <p:cNvSpPr/>
          <p:nvPr/>
        </p:nvSpPr>
        <p:spPr bwMode="auto">
          <a:xfrm>
            <a:off x="614703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队列</a:t>
            </a:r>
          </a:p>
        </p:txBody>
      </p:sp>
      <p:sp>
        <p:nvSpPr>
          <p:cNvPr id="9" name="椭圆 8"/>
          <p:cNvSpPr/>
          <p:nvPr/>
        </p:nvSpPr>
        <p:spPr bwMode="auto">
          <a:xfrm>
            <a:off x="80801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二叉树</a:t>
            </a:r>
          </a:p>
        </p:txBody>
      </p:sp>
      <p:sp>
        <p:nvSpPr>
          <p:cNvPr id="10" name="椭圆 9"/>
          <p:cNvSpPr/>
          <p:nvPr/>
        </p:nvSpPr>
        <p:spPr bwMode="auto">
          <a:xfrm>
            <a:off x="3449432" y="5056780"/>
            <a:ext cx="2376264" cy="864095"/>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11" name="椭圆 10"/>
          <p:cNvSpPr/>
          <p:nvPr/>
        </p:nvSpPr>
        <p:spPr bwMode="auto">
          <a:xfrm>
            <a:off x="2135149" y="3068960"/>
            <a:ext cx="2376264" cy="1296144"/>
          </a:xfrm>
          <a:prstGeom prst="ellipse">
            <a:avLst/>
          </a:prstGeom>
          <a:solidFill>
            <a:srgbClr val="009242">
              <a:alpha val="57000"/>
            </a:srgbClr>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堆</a:t>
            </a:r>
          </a:p>
        </p:txBody>
      </p:sp>
      <p:sp>
        <p:nvSpPr>
          <p:cNvPr id="12" name="TextBox 20"/>
          <p:cNvSpPr txBox="1">
            <a:spLocks noChangeArrowheads="1"/>
          </p:cNvSpPr>
          <p:nvPr/>
        </p:nvSpPr>
        <p:spPr bwMode="auto">
          <a:xfrm>
            <a:off x="162956" y="1790714"/>
            <a:ext cx="887354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优先级队列：不同于先进先出队列的另一种队列。每次从队列中取出的是具有最高优先权的元素</a:t>
            </a:r>
            <a:endParaRPr lang="en-US" altLang="zh-CN" sz="2800" b="1" dirty="0">
              <a:latin typeface="微软雅黑" panose="020B0503020204020204" pitchFamily="34" charset="-122"/>
              <a:ea typeface="微软雅黑" panose="020B0503020204020204" pitchFamily="34" charset="-122"/>
            </a:endParaRPr>
          </a:p>
        </p:txBody>
      </p:sp>
      <p:sp>
        <p:nvSpPr>
          <p:cNvPr id="4" name="右箭头 3"/>
          <p:cNvSpPr/>
          <p:nvPr/>
        </p:nvSpPr>
        <p:spPr bwMode="auto">
          <a:xfrm rot="16200000">
            <a:off x="3101334"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3" name="右箭头 12"/>
          <p:cNvSpPr/>
          <p:nvPr/>
        </p:nvSpPr>
        <p:spPr bwMode="auto">
          <a:xfrm rot="16200000">
            <a:off x="5765630"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591003"/>
      </p:ext>
    </p:extLst>
  </p:cSld>
  <p:clrMapOvr>
    <a:masterClrMapping/>
  </p:clrMapOvr>
  <p:transition advTm="157">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ne 10"/>
          <p:cNvSpPr>
            <a:spLocks noChangeShapeType="1"/>
          </p:cNvSpPr>
          <p:nvPr/>
        </p:nvSpPr>
        <p:spPr bwMode="auto">
          <a:xfrm flipH="1">
            <a:off x="3977446" y="4427425"/>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70" name="Line 9"/>
          <p:cNvSpPr>
            <a:spLocks noChangeShapeType="1"/>
          </p:cNvSpPr>
          <p:nvPr/>
        </p:nvSpPr>
        <p:spPr bwMode="auto">
          <a:xfrm>
            <a:off x="1654729" y="4446622"/>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69" name="Line 8"/>
          <p:cNvSpPr>
            <a:spLocks noChangeShapeType="1"/>
          </p:cNvSpPr>
          <p:nvPr/>
        </p:nvSpPr>
        <p:spPr bwMode="auto">
          <a:xfrm flipH="1">
            <a:off x="6666941" y="234383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9" name="Line 7"/>
          <p:cNvSpPr>
            <a:spLocks noChangeShapeType="1"/>
          </p:cNvSpPr>
          <p:nvPr/>
        </p:nvSpPr>
        <p:spPr bwMode="auto">
          <a:xfrm>
            <a:off x="4100692" y="2352473"/>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34375" y="1757004"/>
            <a:ext cx="1204966" cy="731347"/>
            <a:chOff x="4932718" y="2216317"/>
            <a:chExt cx="1204966" cy="731347"/>
          </a:xfrm>
        </p:grpSpPr>
        <p:sp>
          <p:nvSpPr>
            <p:cNvPr id="230" name="右箭头 229"/>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1" name="矩形 230"/>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02" name="组合 201"/>
          <p:cNvGrpSpPr/>
          <p:nvPr/>
        </p:nvGrpSpPr>
        <p:grpSpPr>
          <a:xfrm>
            <a:off x="3113526" y="1879867"/>
            <a:ext cx="2877679" cy="1536223"/>
            <a:chOff x="788075" y="4821156"/>
            <a:chExt cx="2761456" cy="1778496"/>
          </a:xfrm>
        </p:grpSpPr>
        <p:sp>
          <p:nvSpPr>
            <p:cNvPr id="23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3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4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4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4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45" name="Oval 80"/>
            <p:cNvSpPr>
              <a:spLocks noChangeArrowheads="1"/>
            </p:cNvSpPr>
            <p:nvPr/>
          </p:nvSpPr>
          <p:spPr bwMode="auto">
            <a:xfrm>
              <a:off x="1853871" y="55308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46"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4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49" name="Rectangle 47"/>
          <p:cNvSpPr>
            <a:spLocks noChangeArrowheads="1"/>
          </p:cNvSpPr>
          <p:nvPr/>
        </p:nvSpPr>
        <p:spPr bwMode="auto">
          <a:xfrm>
            <a:off x="3181247"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250" name="Rectangle 47"/>
          <p:cNvSpPr>
            <a:spLocks noChangeArrowheads="1"/>
          </p:cNvSpPr>
          <p:nvPr/>
        </p:nvSpPr>
        <p:spPr bwMode="auto">
          <a:xfrm>
            <a:off x="3504001"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51" name="Rectangle 47"/>
          <p:cNvSpPr>
            <a:spLocks noChangeArrowheads="1"/>
          </p:cNvSpPr>
          <p:nvPr/>
        </p:nvSpPr>
        <p:spPr bwMode="auto">
          <a:xfrm>
            <a:off x="4149510"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52" name="Rectangle 47"/>
          <p:cNvSpPr>
            <a:spLocks noChangeArrowheads="1"/>
          </p:cNvSpPr>
          <p:nvPr/>
        </p:nvSpPr>
        <p:spPr bwMode="auto">
          <a:xfrm>
            <a:off x="3826756"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53" name="Rectangle 47"/>
          <p:cNvSpPr>
            <a:spLocks noChangeArrowheads="1"/>
          </p:cNvSpPr>
          <p:nvPr/>
        </p:nvSpPr>
        <p:spPr bwMode="auto">
          <a:xfrm>
            <a:off x="4472264"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54" name="Rectangle 47"/>
          <p:cNvSpPr>
            <a:spLocks noChangeArrowheads="1"/>
          </p:cNvSpPr>
          <p:nvPr/>
        </p:nvSpPr>
        <p:spPr bwMode="auto">
          <a:xfrm>
            <a:off x="479501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55" name="Rectangle 47"/>
          <p:cNvSpPr>
            <a:spLocks noChangeArrowheads="1"/>
          </p:cNvSpPr>
          <p:nvPr/>
        </p:nvSpPr>
        <p:spPr bwMode="auto">
          <a:xfrm>
            <a:off x="5440527"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56" name="Rectangle 47"/>
          <p:cNvSpPr>
            <a:spLocks noChangeArrowheads="1"/>
          </p:cNvSpPr>
          <p:nvPr/>
        </p:nvSpPr>
        <p:spPr bwMode="auto">
          <a:xfrm>
            <a:off x="5117773"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57" name="Rectangle 47"/>
          <p:cNvSpPr>
            <a:spLocks noChangeArrowheads="1"/>
          </p:cNvSpPr>
          <p:nvPr/>
        </p:nvSpPr>
        <p:spPr bwMode="auto">
          <a:xfrm>
            <a:off x="572412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61" name="组合 260"/>
          <p:cNvGrpSpPr/>
          <p:nvPr/>
        </p:nvGrpSpPr>
        <p:grpSpPr>
          <a:xfrm>
            <a:off x="6133780" y="1878623"/>
            <a:ext cx="2877679" cy="1536223"/>
            <a:chOff x="788075" y="4821156"/>
            <a:chExt cx="2761456" cy="1778496"/>
          </a:xfrm>
        </p:grpSpPr>
        <p:sp>
          <p:nvSpPr>
            <p:cNvPr id="264"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6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68" name="Oval 76"/>
            <p:cNvSpPr>
              <a:spLocks noChangeArrowheads="1"/>
            </p:cNvSpPr>
            <p:nvPr/>
          </p:nvSpPr>
          <p:spPr bwMode="auto">
            <a:xfrm>
              <a:off x="1050955" y="56156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6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7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7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7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75" name="Rectangle 47"/>
          <p:cNvSpPr>
            <a:spLocks noChangeArrowheads="1"/>
          </p:cNvSpPr>
          <p:nvPr/>
        </p:nvSpPr>
        <p:spPr bwMode="auto">
          <a:xfrm>
            <a:off x="6201501"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76" name="Rectangle 47"/>
          <p:cNvSpPr>
            <a:spLocks noChangeArrowheads="1"/>
          </p:cNvSpPr>
          <p:nvPr/>
        </p:nvSpPr>
        <p:spPr bwMode="auto">
          <a:xfrm>
            <a:off x="6524255"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77" name="Rectangle 47"/>
          <p:cNvSpPr>
            <a:spLocks noChangeArrowheads="1"/>
          </p:cNvSpPr>
          <p:nvPr/>
        </p:nvSpPr>
        <p:spPr bwMode="auto">
          <a:xfrm>
            <a:off x="7169764"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78" name="Rectangle 47"/>
          <p:cNvSpPr>
            <a:spLocks noChangeArrowheads="1"/>
          </p:cNvSpPr>
          <p:nvPr/>
        </p:nvSpPr>
        <p:spPr bwMode="auto">
          <a:xfrm>
            <a:off x="6847010"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79" name="Rectangle 47"/>
          <p:cNvSpPr>
            <a:spLocks noChangeArrowheads="1"/>
          </p:cNvSpPr>
          <p:nvPr/>
        </p:nvSpPr>
        <p:spPr bwMode="auto">
          <a:xfrm>
            <a:off x="7492518"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280" name="Rectangle 47"/>
          <p:cNvSpPr>
            <a:spLocks noChangeArrowheads="1"/>
          </p:cNvSpPr>
          <p:nvPr/>
        </p:nvSpPr>
        <p:spPr bwMode="auto">
          <a:xfrm>
            <a:off x="7815272"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81" name="Rectangle 47"/>
          <p:cNvSpPr>
            <a:spLocks noChangeArrowheads="1"/>
          </p:cNvSpPr>
          <p:nvPr/>
        </p:nvSpPr>
        <p:spPr bwMode="auto">
          <a:xfrm>
            <a:off x="846078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82" name="Rectangle 47"/>
          <p:cNvSpPr>
            <a:spLocks noChangeArrowheads="1"/>
          </p:cNvSpPr>
          <p:nvPr/>
        </p:nvSpPr>
        <p:spPr bwMode="auto">
          <a:xfrm>
            <a:off x="8138027"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83" name="Rectangle 47"/>
          <p:cNvSpPr>
            <a:spLocks noChangeArrowheads="1"/>
          </p:cNvSpPr>
          <p:nvPr/>
        </p:nvSpPr>
        <p:spPr bwMode="auto">
          <a:xfrm>
            <a:off x="878353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87" name="组合 286"/>
          <p:cNvGrpSpPr/>
          <p:nvPr/>
        </p:nvGrpSpPr>
        <p:grpSpPr>
          <a:xfrm>
            <a:off x="2961275" y="1781850"/>
            <a:ext cx="1204966" cy="731347"/>
            <a:chOff x="4932718" y="2216317"/>
            <a:chExt cx="1204966" cy="731347"/>
          </a:xfrm>
        </p:grpSpPr>
        <p:sp>
          <p:nvSpPr>
            <p:cNvPr id="288" name="右箭头 28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0" name="组合 289"/>
          <p:cNvGrpSpPr/>
          <p:nvPr/>
        </p:nvGrpSpPr>
        <p:grpSpPr>
          <a:xfrm>
            <a:off x="6032764" y="1741675"/>
            <a:ext cx="1204966" cy="731347"/>
            <a:chOff x="4932718" y="2216317"/>
            <a:chExt cx="1204966" cy="731347"/>
          </a:xfrm>
        </p:grpSpPr>
        <p:sp>
          <p:nvSpPr>
            <p:cNvPr id="291" name="右箭头 290"/>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2" name="矩形 291"/>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3" name="组合 292"/>
          <p:cNvGrpSpPr/>
          <p:nvPr/>
        </p:nvGrpSpPr>
        <p:grpSpPr>
          <a:xfrm>
            <a:off x="32144" y="4233587"/>
            <a:ext cx="2877679" cy="1536223"/>
            <a:chOff x="788075" y="4821156"/>
            <a:chExt cx="2761456" cy="1778496"/>
          </a:xfrm>
        </p:grpSpPr>
        <p:sp>
          <p:nvSpPr>
            <p:cNvPr id="29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9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29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98"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9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0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0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0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0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0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05" name="Rectangle 47"/>
          <p:cNvSpPr>
            <a:spLocks noChangeArrowheads="1"/>
          </p:cNvSpPr>
          <p:nvPr/>
        </p:nvSpPr>
        <p:spPr bwMode="auto">
          <a:xfrm>
            <a:off x="99865"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306" name="Rectangle 47"/>
          <p:cNvSpPr>
            <a:spLocks noChangeArrowheads="1"/>
          </p:cNvSpPr>
          <p:nvPr/>
        </p:nvSpPr>
        <p:spPr bwMode="auto">
          <a:xfrm>
            <a:off x="422619"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307" name="Rectangle 47"/>
          <p:cNvSpPr>
            <a:spLocks noChangeArrowheads="1"/>
          </p:cNvSpPr>
          <p:nvPr/>
        </p:nvSpPr>
        <p:spPr bwMode="auto">
          <a:xfrm>
            <a:off x="1068128"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08" name="Rectangle 47"/>
          <p:cNvSpPr>
            <a:spLocks noChangeArrowheads="1"/>
          </p:cNvSpPr>
          <p:nvPr/>
        </p:nvSpPr>
        <p:spPr bwMode="auto">
          <a:xfrm>
            <a:off x="745374"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09" name="Rectangle 47"/>
          <p:cNvSpPr>
            <a:spLocks noChangeArrowheads="1"/>
          </p:cNvSpPr>
          <p:nvPr/>
        </p:nvSpPr>
        <p:spPr bwMode="auto">
          <a:xfrm>
            <a:off x="1390882"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10" name="Rectangle 47"/>
          <p:cNvSpPr>
            <a:spLocks noChangeArrowheads="1"/>
          </p:cNvSpPr>
          <p:nvPr/>
        </p:nvSpPr>
        <p:spPr bwMode="auto">
          <a:xfrm>
            <a:off x="1713636"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11" name="Rectangle 47"/>
          <p:cNvSpPr>
            <a:spLocks noChangeArrowheads="1"/>
          </p:cNvSpPr>
          <p:nvPr/>
        </p:nvSpPr>
        <p:spPr bwMode="auto">
          <a:xfrm>
            <a:off x="235914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12" name="Rectangle 47"/>
          <p:cNvSpPr>
            <a:spLocks noChangeArrowheads="1"/>
          </p:cNvSpPr>
          <p:nvPr/>
        </p:nvSpPr>
        <p:spPr bwMode="auto">
          <a:xfrm>
            <a:off x="2036391"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13" name="Rectangle 47"/>
          <p:cNvSpPr>
            <a:spLocks noChangeArrowheads="1"/>
          </p:cNvSpPr>
          <p:nvPr/>
        </p:nvSpPr>
        <p:spPr bwMode="auto">
          <a:xfrm>
            <a:off x="268189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14" name="组合 313"/>
          <p:cNvGrpSpPr/>
          <p:nvPr/>
        </p:nvGrpSpPr>
        <p:grpSpPr>
          <a:xfrm>
            <a:off x="-68872" y="4096639"/>
            <a:ext cx="1204966" cy="731347"/>
            <a:chOff x="4932718" y="2216317"/>
            <a:chExt cx="1204966" cy="731347"/>
          </a:xfrm>
        </p:grpSpPr>
        <p:sp>
          <p:nvSpPr>
            <p:cNvPr id="315" name="右箭头 314"/>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6" name="矩形 315"/>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17" name="组合 316"/>
          <p:cNvGrpSpPr/>
          <p:nvPr/>
        </p:nvGrpSpPr>
        <p:grpSpPr>
          <a:xfrm>
            <a:off x="3088840" y="4218453"/>
            <a:ext cx="2877679" cy="1536223"/>
            <a:chOff x="788075" y="4821156"/>
            <a:chExt cx="2761456" cy="1778496"/>
          </a:xfrm>
        </p:grpSpPr>
        <p:sp>
          <p:nvSpPr>
            <p:cNvPr id="31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20"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321"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22"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23"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24"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25"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26"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27"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28" name="Rectangle 47"/>
          <p:cNvSpPr>
            <a:spLocks noChangeArrowheads="1"/>
          </p:cNvSpPr>
          <p:nvPr/>
        </p:nvSpPr>
        <p:spPr bwMode="auto">
          <a:xfrm>
            <a:off x="3156561"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329" name="Rectangle 47"/>
          <p:cNvSpPr>
            <a:spLocks noChangeArrowheads="1"/>
          </p:cNvSpPr>
          <p:nvPr/>
        </p:nvSpPr>
        <p:spPr bwMode="auto">
          <a:xfrm>
            <a:off x="3479315"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	</a:t>
            </a:r>
            <a:endParaRPr kumimoji="1" lang="zh-CN" altLang="en-US" sz="2000" b="1" dirty="0">
              <a:latin typeface="Times New Roman" pitchFamily="18" charset="0"/>
            </a:endParaRPr>
          </a:p>
        </p:txBody>
      </p:sp>
      <p:sp>
        <p:nvSpPr>
          <p:cNvPr id="330" name="Rectangle 47"/>
          <p:cNvSpPr>
            <a:spLocks noChangeArrowheads="1"/>
          </p:cNvSpPr>
          <p:nvPr/>
        </p:nvSpPr>
        <p:spPr bwMode="auto">
          <a:xfrm>
            <a:off x="4124824"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31" name="Rectangle 47"/>
          <p:cNvSpPr>
            <a:spLocks noChangeArrowheads="1"/>
          </p:cNvSpPr>
          <p:nvPr/>
        </p:nvSpPr>
        <p:spPr bwMode="auto">
          <a:xfrm>
            <a:off x="3802070"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32" name="Rectangle 47"/>
          <p:cNvSpPr>
            <a:spLocks noChangeArrowheads="1"/>
          </p:cNvSpPr>
          <p:nvPr/>
        </p:nvSpPr>
        <p:spPr bwMode="auto">
          <a:xfrm>
            <a:off x="4447578"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33" name="Rectangle 47"/>
          <p:cNvSpPr>
            <a:spLocks noChangeArrowheads="1"/>
          </p:cNvSpPr>
          <p:nvPr/>
        </p:nvSpPr>
        <p:spPr bwMode="auto">
          <a:xfrm>
            <a:off x="4770332"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34" name="Rectangle 47"/>
          <p:cNvSpPr>
            <a:spLocks noChangeArrowheads="1"/>
          </p:cNvSpPr>
          <p:nvPr/>
        </p:nvSpPr>
        <p:spPr bwMode="auto">
          <a:xfrm>
            <a:off x="541584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35" name="Rectangle 47"/>
          <p:cNvSpPr>
            <a:spLocks noChangeArrowheads="1"/>
          </p:cNvSpPr>
          <p:nvPr/>
        </p:nvSpPr>
        <p:spPr bwMode="auto">
          <a:xfrm>
            <a:off x="5093087"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36" name="Rectangle 47"/>
          <p:cNvSpPr>
            <a:spLocks noChangeArrowheads="1"/>
          </p:cNvSpPr>
          <p:nvPr/>
        </p:nvSpPr>
        <p:spPr bwMode="auto">
          <a:xfrm>
            <a:off x="573859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37" name="组合 336"/>
          <p:cNvGrpSpPr/>
          <p:nvPr/>
        </p:nvGrpSpPr>
        <p:grpSpPr>
          <a:xfrm>
            <a:off x="2987824" y="4081505"/>
            <a:ext cx="1204966" cy="731347"/>
            <a:chOff x="4932718" y="2216317"/>
            <a:chExt cx="1204966" cy="731347"/>
          </a:xfrm>
        </p:grpSpPr>
        <p:sp>
          <p:nvSpPr>
            <p:cNvPr id="338" name="右箭头 33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9" name="矩形 33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40" name="组合 339"/>
          <p:cNvGrpSpPr/>
          <p:nvPr/>
        </p:nvGrpSpPr>
        <p:grpSpPr>
          <a:xfrm>
            <a:off x="6122260" y="4212912"/>
            <a:ext cx="2877679" cy="1536223"/>
            <a:chOff x="788075" y="4821156"/>
            <a:chExt cx="2761456" cy="1778496"/>
          </a:xfrm>
        </p:grpSpPr>
        <p:sp>
          <p:nvSpPr>
            <p:cNvPr id="3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4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343"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4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4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46"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47"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4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49"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50" name="Rectangle 47"/>
          <p:cNvSpPr>
            <a:spLocks noChangeArrowheads="1"/>
          </p:cNvSpPr>
          <p:nvPr/>
        </p:nvSpPr>
        <p:spPr bwMode="auto">
          <a:xfrm>
            <a:off x="6189981" y="5916554"/>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51" name="Rectangle 47"/>
          <p:cNvSpPr>
            <a:spLocks noChangeArrowheads="1"/>
          </p:cNvSpPr>
          <p:nvPr/>
        </p:nvSpPr>
        <p:spPr bwMode="auto">
          <a:xfrm>
            <a:off x="6512735"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20	</a:t>
            </a:r>
            <a:endParaRPr kumimoji="1" lang="zh-CN" altLang="en-US" sz="2000" b="1" dirty="0">
              <a:solidFill>
                <a:srgbClr val="FFFF00"/>
              </a:solidFill>
              <a:latin typeface="Times New Roman" pitchFamily="18" charset="0"/>
            </a:endParaRPr>
          </a:p>
        </p:txBody>
      </p:sp>
      <p:sp>
        <p:nvSpPr>
          <p:cNvPr id="352" name="Rectangle 47"/>
          <p:cNvSpPr>
            <a:spLocks noChangeArrowheads="1"/>
          </p:cNvSpPr>
          <p:nvPr/>
        </p:nvSpPr>
        <p:spPr bwMode="auto">
          <a:xfrm>
            <a:off x="7158244"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53" name="Rectangle 47"/>
          <p:cNvSpPr>
            <a:spLocks noChangeArrowheads="1"/>
          </p:cNvSpPr>
          <p:nvPr/>
        </p:nvSpPr>
        <p:spPr bwMode="auto">
          <a:xfrm>
            <a:off x="6835490"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54" name="Rectangle 47"/>
          <p:cNvSpPr>
            <a:spLocks noChangeArrowheads="1"/>
          </p:cNvSpPr>
          <p:nvPr/>
        </p:nvSpPr>
        <p:spPr bwMode="auto">
          <a:xfrm>
            <a:off x="7480998"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55" name="Rectangle 47"/>
          <p:cNvSpPr>
            <a:spLocks noChangeArrowheads="1"/>
          </p:cNvSpPr>
          <p:nvPr/>
        </p:nvSpPr>
        <p:spPr bwMode="auto">
          <a:xfrm>
            <a:off x="7803752"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56" name="Rectangle 47"/>
          <p:cNvSpPr>
            <a:spLocks noChangeArrowheads="1"/>
          </p:cNvSpPr>
          <p:nvPr/>
        </p:nvSpPr>
        <p:spPr bwMode="auto">
          <a:xfrm>
            <a:off x="844926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57" name="Rectangle 47"/>
          <p:cNvSpPr>
            <a:spLocks noChangeArrowheads="1"/>
          </p:cNvSpPr>
          <p:nvPr/>
        </p:nvSpPr>
        <p:spPr bwMode="auto">
          <a:xfrm>
            <a:off x="8126507"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58" name="Rectangle 47"/>
          <p:cNvSpPr>
            <a:spLocks noChangeArrowheads="1"/>
          </p:cNvSpPr>
          <p:nvPr/>
        </p:nvSpPr>
        <p:spPr bwMode="auto">
          <a:xfrm>
            <a:off x="877201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44" name="组合 143"/>
          <p:cNvGrpSpPr/>
          <p:nvPr/>
        </p:nvGrpSpPr>
        <p:grpSpPr>
          <a:xfrm>
            <a:off x="58440" y="1869172"/>
            <a:ext cx="2877679" cy="1536223"/>
            <a:chOff x="788075" y="4821156"/>
            <a:chExt cx="2761456" cy="1778496"/>
          </a:xfrm>
        </p:grpSpPr>
        <p:sp>
          <p:nvSpPr>
            <p:cNvPr id="145"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6"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4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5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5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5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5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160" name="Rectangle 47"/>
          <p:cNvSpPr>
            <a:spLocks noChangeArrowheads="1"/>
          </p:cNvSpPr>
          <p:nvPr/>
        </p:nvSpPr>
        <p:spPr bwMode="auto">
          <a:xfrm>
            <a:off x="121840"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61" name="Rectangle 47"/>
          <p:cNvSpPr>
            <a:spLocks noChangeArrowheads="1"/>
          </p:cNvSpPr>
          <p:nvPr/>
        </p:nvSpPr>
        <p:spPr bwMode="auto">
          <a:xfrm>
            <a:off x="444594"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62" name="Rectangle 47"/>
          <p:cNvSpPr>
            <a:spLocks noChangeArrowheads="1"/>
          </p:cNvSpPr>
          <p:nvPr/>
        </p:nvSpPr>
        <p:spPr bwMode="auto">
          <a:xfrm>
            <a:off x="1090103"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63" name="Rectangle 47"/>
          <p:cNvSpPr>
            <a:spLocks noChangeArrowheads="1"/>
          </p:cNvSpPr>
          <p:nvPr/>
        </p:nvSpPr>
        <p:spPr bwMode="auto">
          <a:xfrm>
            <a:off x="767349"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64" name="Rectangle 47"/>
          <p:cNvSpPr>
            <a:spLocks noChangeArrowheads="1"/>
          </p:cNvSpPr>
          <p:nvPr/>
        </p:nvSpPr>
        <p:spPr bwMode="auto">
          <a:xfrm>
            <a:off x="1412857"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65" name="Rectangle 47"/>
          <p:cNvSpPr>
            <a:spLocks noChangeArrowheads="1"/>
          </p:cNvSpPr>
          <p:nvPr/>
        </p:nvSpPr>
        <p:spPr bwMode="auto">
          <a:xfrm>
            <a:off x="1735611"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166" name="Rectangle 47"/>
          <p:cNvSpPr>
            <a:spLocks noChangeArrowheads="1"/>
          </p:cNvSpPr>
          <p:nvPr/>
        </p:nvSpPr>
        <p:spPr bwMode="auto">
          <a:xfrm>
            <a:off x="238112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67" name="Rectangle 47"/>
          <p:cNvSpPr>
            <a:spLocks noChangeArrowheads="1"/>
          </p:cNvSpPr>
          <p:nvPr/>
        </p:nvSpPr>
        <p:spPr bwMode="auto">
          <a:xfrm>
            <a:off x="2058366"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168" name="Rectangle 47"/>
          <p:cNvSpPr>
            <a:spLocks noChangeArrowheads="1"/>
          </p:cNvSpPr>
          <p:nvPr/>
        </p:nvSpPr>
        <p:spPr bwMode="auto">
          <a:xfrm>
            <a:off x="270387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1" name="组合 170"/>
          <p:cNvGrpSpPr/>
          <p:nvPr/>
        </p:nvGrpSpPr>
        <p:grpSpPr>
          <a:xfrm>
            <a:off x="6031942" y="4091983"/>
            <a:ext cx="1204966" cy="731347"/>
            <a:chOff x="4932718" y="2216317"/>
            <a:chExt cx="1204966" cy="731347"/>
          </a:xfrm>
        </p:grpSpPr>
        <p:sp>
          <p:nvSpPr>
            <p:cNvPr id="172" name="右箭头 171"/>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矩形 172"/>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spTree>
    <p:extLst>
      <p:ext uri="{BB962C8B-B14F-4D97-AF65-F5344CB8AC3E}">
        <p14:creationId xmlns:p14="http://schemas.microsoft.com/office/powerpoint/2010/main" val="3325972860"/>
      </p:ext>
    </p:extLst>
  </p:cSld>
  <p:clrMapOvr>
    <a:masterClrMapping/>
  </p:clrMapOvr>
  <p:transition advTm="157">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68623"/>
            <a:ext cx="7992888"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sortHeap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即为每次循环的置换、下滤过程</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258265" y="3717032"/>
            <a:ext cx="6991016" cy="461665"/>
          </a:xfrm>
          <a:prstGeom prst="rect">
            <a:avLst/>
          </a:prstGeom>
        </p:spPr>
        <p:txBody>
          <a:bodyPr wrap="none">
            <a:spAutoFit/>
          </a:bodyPr>
          <a:lstStyle/>
          <a:p>
            <a:r>
              <a:rPr lang="zh-CN" altLang="en-US" sz="2400" b="1" kern="0" dirty="0">
                <a:solidFill>
                  <a:srgbClr val="CC0000"/>
                </a:solidFill>
                <a:latin typeface="Consolas" panose="020B0609020204030204" pitchFamily="49" charset="0"/>
                <a:ea typeface="隶书" pitchFamily="49" charset="-122"/>
              </a:rPr>
              <a:t>建堆后，不停地删除堆顶，即可实现从大到小排列</a:t>
            </a:r>
            <a:endParaRPr lang="en-US" altLang="zh-CN" sz="2400" b="1" kern="0" dirty="0">
              <a:solidFill>
                <a:srgbClr val="CC0000"/>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659977243"/>
      </p:ext>
    </p:extLst>
  </p:cSld>
  <p:clrMapOvr>
    <a:masterClrMapping/>
  </p:clrMapOvr>
  <p:transition advTm="157">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堆操作：总结</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smtClean="0">
                <a:solidFill>
                  <a:srgbClr val="FF0000"/>
                </a:solidFill>
                <a:latin typeface="微软雅黑" panose="020B0503020204020204" pitchFamily="34" charset="-122"/>
                <a:ea typeface="微软雅黑" panose="020B0503020204020204" pitchFamily="34" charset="-122"/>
              </a:rPr>
              <a:t>排序</a:t>
            </a:r>
            <a:r>
              <a:rPr lang="zh-CN" altLang="en-US" sz="6000" b="1" dirty="0" smtClean="0">
                <a:latin typeface="微软雅黑" panose="020B0503020204020204" pitchFamily="34" charset="-122"/>
                <a:ea typeface="微软雅黑" panose="020B0503020204020204" pitchFamily="34" charset="-122"/>
              </a:rPr>
              <a:t>先构建</a:t>
            </a:r>
            <a:r>
              <a:rPr lang="zh-CN" altLang="en-US" sz="6000" b="1" dirty="0">
                <a:latin typeface="微软雅黑" panose="020B0503020204020204" pitchFamily="34" charset="-122"/>
                <a:ea typeface="微软雅黑" panose="020B0503020204020204" pitchFamily="34" charset="-122"/>
              </a:rPr>
              <a:t>，</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508371496"/>
      </p:ext>
    </p:extLst>
  </p:cSld>
  <p:clrMapOvr>
    <a:masterClrMapping/>
  </p:clrMapOvr>
  <p:transition advTm="157">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256105846"/>
      </p:ext>
    </p:extLst>
  </p:cSld>
  <p:clrMapOvr>
    <a:masterClrMapping/>
  </p:clrMapOvr>
  <p:transition advTm="157">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483181171"/>
      </p:ext>
    </p:extLst>
  </p:cSld>
  <p:clrMapOvr>
    <a:masterClrMapping/>
  </p:clrMapOvr>
  <p:transition advTm="157">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7667278"/>
      </p:ext>
    </p:extLst>
  </p:cSld>
  <p:clrMapOvr>
    <a:masterClrMapping/>
  </p:clrMapOvr>
  <p:transition advTm="157">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36933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接口</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优先队列两种：最大优先队列、最小优先队列</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每次取自队列的第一个元素分别是优先级最大和优先级最小的元素</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包含头文件：</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queue.h</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functional.h</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可以使用具有默认优先级的已有数据结构；也可以在定义优先队列的时候传入自定义的优先级比较对象；或者使用自定义对象</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数据结构</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，但是必须重载好</a:t>
            </a:r>
            <a:r>
              <a:rPr lang="en-US" altLang="zh-CN" sz="2000" b="1" dirty="0">
                <a:latin typeface="微软雅黑" panose="020B0503020204020204" pitchFamily="34" charset="-122"/>
                <a:ea typeface="微软雅黑" panose="020B0503020204020204" pitchFamily="34" charset="-122"/>
              </a:rPr>
              <a:t>&lt; </a:t>
            </a:r>
            <a:r>
              <a:rPr lang="zh-CN" altLang="en-US" sz="2000" b="1" dirty="0">
                <a:latin typeface="微软雅黑" panose="020B0503020204020204" pitchFamily="34" charset="-122"/>
                <a:ea typeface="微软雅黑" panose="020B0503020204020204" pitchFamily="34" charset="-122"/>
              </a:rPr>
              <a:t>操作符</a:t>
            </a:r>
            <a:r>
              <a:rPr lang="zh-CN" altLang="en-US" dirty="0"/>
              <a:t> </a:t>
            </a:r>
            <a:endParaRPr lang="en-US" altLang="zh-CN" dirty="0"/>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优先级队列的常见操作</a:t>
            </a:r>
          </a:p>
          <a:p>
            <a:pPr marL="457200" indent="-457200">
              <a:spcAft>
                <a:spcPts val="600"/>
              </a:spcAft>
              <a:buClr>
                <a:srgbClr val="C00000"/>
              </a:buClr>
              <a:buFont typeface="Wingdings" panose="05000000000000000000" pitchFamily="2" charset="2"/>
              <a:buChar char="ü"/>
              <a:defRPr/>
            </a:pPr>
            <a:endParaRPr lang="en-US" altLang="zh-CN" sz="32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032103387"/>
              </p:ext>
            </p:extLst>
          </p:nvPr>
        </p:nvGraphicFramePr>
        <p:xfrm>
          <a:off x="944378" y="4365104"/>
          <a:ext cx="7454850" cy="2240280"/>
        </p:xfrm>
        <a:graphic>
          <a:graphicData uri="http://schemas.openxmlformats.org/drawingml/2006/table">
            <a:tbl>
              <a:tblPr firstRow="1" bandRow="1">
                <a:tableStyleId>{5C22544A-7EE6-4342-B048-85BDC9FD1C3A}</a:tableStyleId>
              </a:tblPr>
              <a:tblGrid>
                <a:gridCol w="1683406">
                  <a:extLst>
                    <a:ext uri="{9D8B030D-6E8A-4147-A177-3AD203B41FA5}">
                      <a16:colId xmlns:a16="http://schemas.microsoft.com/office/drawing/2014/main" val="3071775054"/>
                    </a:ext>
                  </a:extLst>
                </a:gridCol>
                <a:gridCol w="5771444">
                  <a:extLst>
                    <a:ext uri="{9D8B030D-6E8A-4147-A177-3AD203B41FA5}">
                      <a16:colId xmlns:a16="http://schemas.microsoft.com/office/drawing/2014/main" val="184863641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rgbClr val="C00000"/>
                          </a:solidFill>
                          <a:latin typeface="微软雅黑" panose="020B0503020204020204" pitchFamily="34" charset="-122"/>
                          <a:ea typeface="微软雅黑" panose="020B0503020204020204" pitchFamily="34" charset="-122"/>
                          <a:cs typeface="+mn-cs"/>
                        </a:rPr>
                        <a:t>优先级队列支持的操作</a:t>
                      </a:r>
                    </a:p>
                  </a:txBody>
                  <a:tcPr/>
                </a:tc>
                <a:tc hMerge="1">
                  <a:txBody>
                    <a:bodyPr/>
                    <a:lstStyle/>
                    <a:p>
                      <a:endParaRPr lang="zh-CN" altLang="en-US" dirty="0"/>
                    </a:p>
                  </a:txBody>
                  <a:tcPr/>
                </a:tc>
                <a:extLst>
                  <a:ext uri="{0D108BD9-81ED-4DB2-BD59-A6C34878D82A}">
                    <a16:rowId xmlns:a16="http://schemas.microsoft.com/office/drawing/2014/main" val="104160082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q.empty</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如果队列为空，则返回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true</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，否则返回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false</a:t>
                      </a:r>
                    </a:p>
                  </a:txBody>
                  <a:tcPr/>
                </a:tc>
                <a:extLst>
                  <a:ext uri="{0D108BD9-81ED-4DB2-BD59-A6C34878D82A}">
                    <a16:rowId xmlns:a16="http://schemas.microsoft.com/office/drawing/2014/main" val="37690643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q.size</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返回队列中元素的个数</a:t>
                      </a:r>
                      <a:endParaRPr lang="zh-CN" altLang="en-US" dirty="0"/>
                    </a:p>
                  </a:txBody>
                  <a:tcPr/>
                </a:tc>
                <a:extLst>
                  <a:ext uri="{0D108BD9-81ED-4DB2-BD59-A6C34878D82A}">
                    <a16:rowId xmlns:a16="http://schemas.microsoft.com/office/drawing/2014/main" val="150733674"/>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删除队首元素，但不返回其值</a:t>
                      </a:r>
                    </a:p>
                  </a:txBody>
                  <a:tcPr/>
                </a:tc>
                <a:extLst>
                  <a:ext uri="{0D108BD9-81ED-4DB2-BD59-A6C34878D82A}">
                    <a16:rowId xmlns:a16="http://schemas.microsoft.com/office/drawing/2014/main" val="2896761915"/>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q.top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返回具有最高优先级的元素值，但不删除该元素</a:t>
                      </a:r>
                    </a:p>
                  </a:txBody>
                  <a:tcPr/>
                </a:tc>
                <a:extLst>
                  <a:ext uri="{0D108BD9-81ED-4DB2-BD59-A6C34878D82A}">
                    <a16:rowId xmlns:a16="http://schemas.microsoft.com/office/drawing/2014/main" val="215493443"/>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q.push</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(item)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在基于优先级的适当位置插入新元素</a:t>
                      </a:r>
                    </a:p>
                  </a:txBody>
                  <a:tcPr/>
                </a:tc>
                <a:extLst>
                  <a:ext uri="{0D108BD9-81ED-4DB2-BD59-A6C34878D82A}">
                    <a16:rowId xmlns:a16="http://schemas.microsoft.com/office/drawing/2014/main" val="677856349"/>
                  </a:ext>
                </a:extLst>
              </a:tr>
            </a:tbl>
          </a:graphicData>
        </a:graphic>
      </p:graphicFrame>
    </p:spTree>
    <p:extLst>
      <p:ext uri="{BB962C8B-B14F-4D97-AF65-F5344CB8AC3E}">
        <p14:creationId xmlns:p14="http://schemas.microsoft.com/office/powerpoint/2010/main" val="2761973448"/>
      </p:ext>
    </p:extLst>
  </p:cSld>
  <p:clrMapOvr>
    <a:masterClrMapping/>
  </p:clrMapOvr>
  <p:transition advTm="157">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00808"/>
            <a:ext cx="4608512" cy="1323439"/>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5" name="矩形 4"/>
          <p:cNvSpPr/>
          <p:nvPr/>
        </p:nvSpPr>
        <p:spPr>
          <a:xfrm>
            <a:off x="323528" y="3109063"/>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que;</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采用默认优先级构造队列</a:t>
            </a:r>
          </a:p>
        </p:txBody>
      </p:sp>
      <p:sp>
        <p:nvSpPr>
          <p:cNvPr id="6" name="矩形 5"/>
          <p:cNvSpPr/>
          <p:nvPr/>
        </p:nvSpPr>
        <p:spPr>
          <a:xfrm>
            <a:off x="784426" y="4133128"/>
            <a:ext cx="3600400" cy="1077218"/>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8" name="矩形 7"/>
          <p:cNvSpPr/>
          <p:nvPr/>
        </p:nvSpPr>
        <p:spPr>
          <a:xfrm>
            <a:off x="333809" y="5157192"/>
            <a:ext cx="4005973"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A: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1" name="矩形 10">
            <a:hlinkClick r:id="rId3" action="ppaction://hlinksldjump"/>
          </p:cNvPr>
          <p:cNvSpPr/>
          <p:nvPr/>
        </p:nvSpPr>
        <p:spPr>
          <a:xfrm>
            <a:off x="5364088" y="5741967"/>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 : 83 56 22 14 10  7</a:t>
            </a:r>
          </a:p>
        </p:txBody>
      </p:sp>
    </p:spTree>
    <p:extLst>
      <p:ext uri="{BB962C8B-B14F-4D97-AF65-F5344CB8AC3E}">
        <p14:creationId xmlns:p14="http://schemas.microsoft.com/office/powerpoint/2010/main" val="1368777477"/>
      </p:ext>
    </p:extLst>
  </p:cSld>
  <p:clrMapOvr>
    <a:masterClrMapping/>
  </p:clrMapOvr>
  <p:transition advTm="157">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28703" y="3737635"/>
            <a:ext cx="4536504" cy="3046988"/>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定义比较结构</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最小值优先</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4" name="组合 3"/>
          <p:cNvGrpSpPr/>
          <p:nvPr/>
        </p:nvGrpSpPr>
        <p:grpSpPr>
          <a:xfrm>
            <a:off x="3779912" y="1152319"/>
            <a:ext cx="5904656" cy="3377844"/>
            <a:chOff x="3779912" y="1152319"/>
            <a:chExt cx="5904656" cy="3377844"/>
          </a:xfrm>
        </p:grpSpPr>
        <p:sp>
          <p:nvSpPr>
            <p:cNvPr id="5" name="矩形 4"/>
            <p:cNvSpPr/>
            <p:nvPr/>
          </p:nvSpPr>
          <p:spPr>
            <a:xfrm>
              <a:off x="3779912" y="1152319"/>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&gt;que1;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采用比较结构：最小值优先</a:t>
              </a:r>
            </a:p>
          </p:txBody>
        </p:sp>
        <p:sp>
          <p:nvSpPr>
            <p:cNvPr id="6" name="矩形 5"/>
            <p:cNvSpPr/>
            <p:nvPr/>
          </p:nvSpPr>
          <p:spPr>
            <a:xfrm>
              <a:off x="4211960" y="2229537"/>
              <a:ext cx="3600400" cy="830997"/>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que1.push(a[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0" name="矩形 9"/>
            <p:cNvSpPr/>
            <p:nvPr/>
          </p:nvSpPr>
          <p:spPr>
            <a:xfrm>
              <a:off x="3779912" y="2960503"/>
              <a:ext cx="4024924"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 B: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(!que1.empty())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que1.top());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sp>
        <p:nvSpPr>
          <p:cNvPr id="11" name="矩形 10">
            <a:hlinkClick r:id="rId3" action="ppaction://hlinksldjump"/>
          </p:cNvPr>
          <p:cNvSpPr/>
          <p:nvPr/>
        </p:nvSpPr>
        <p:spPr>
          <a:xfrm>
            <a:off x="3923928" y="4614091"/>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B : 7 10 14 22 56 83</a:t>
            </a:r>
            <a:endParaRPr lang="zh-CN" altLang="en-US" sz="2000" dirty="0">
              <a:solidFill>
                <a:schemeClr val="bg1"/>
              </a:solidFill>
            </a:endParaRPr>
          </a:p>
        </p:txBody>
      </p:sp>
    </p:spTree>
    <p:extLst>
      <p:ext uri="{BB962C8B-B14F-4D97-AF65-F5344CB8AC3E}">
        <p14:creationId xmlns:p14="http://schemas.microsoft.com/office/powerpoint/2010/main" val="3385604365"/>
      </p:ext>
    </p:extLst>
  </p:cSld>
  <p:clrMapOvr>
    <a:masterClrMapping/>
  </p:clrMapOvr>
  <p:transition advTm="157">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395536" y="1720748"/>
            <a:ext cx="813690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一位老木匠遇到了一件非常棘手的问题</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他需要将一根非常长的木棒切成N 段。每段的长度分别为 L</a:t>
            </a:r>
            <a:r>
              <a:rPr kumimoji="0" lang="zh-CN" altLang="zh-CN" sz="2000" b="1"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≤1000 ，且均为整数）个长度单位</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i</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(i=1,2,…,N) 恰好就是原木棒的长度。我们认为切割时仅在整数点处切且没有木材损失。</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木匠发现，每一次切割花费的体力与该木棒的长度成正比，不妨设切割长度为1的木棒花费1单位体力。例如，若 N=3，L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=3,</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2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3</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5，则木棒原长为12，木匠可以有多种切法，如：先将12切成3+9，花费12体力，再将9切成4+5，花费9体力，一共花费21体力；还可以先将12切成4+8，花费12体力，再将8切成3+5，花费8体力，一共花费20体力。显然，后者比前者更省体力。 　　</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那么，木匠至少要花费多少体力才能完成切割任务呢？ </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395536" y="5877272"/>
            <a:ext cx="8496944" cy="830997"/>
          </a:xfrm>
          <a:prstGeom prst="rect">
            <a:avLst/>
          </a:prstGeom>
          <a:solidFill>
            <a:schemeClr val="accent2">
              <a:lumMod val="50000"/>
            </a:schemeClr>
          </a:solidFill>
        </p:spPr>
        <p:txBody>
          <a:bodyPr wrap="square">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加权路径长度和最小问题</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内部</a:t>
            </a:r>
            <a:r>
              <a:rPr lang="zh-CN" altLang="en-US" sz="2400" b="1" dirty="0">
                <a:solidFill>
                  <a:schemeClr val="bg1"/>
                </a:solidFill>
                <a:latin typeface="微软雅黑" panose="020B0503020204020204" pitchFamily="34" charset="-122"/>
                <a:ea typeface="微软雅黑" panose="020B0503020204020204" pitchFamily="34" charset="-122"/>
              </a:rPr>
              <a:t>节点的数据之和，小的数先加一起。</a:t>
            </a:r>
            <a:endParaRPr lang="zh-CN" altLang="en-US" sz="2400" dirty="0"/>
          </a:p>
        </p:txBody>
      </p:sp>
    </p:spTree>
    <p:extLst>
      <p:ext uri="{BB962C8B-B14F-4D97-AF65-F5344CB8AC3E}">
        <p14:creationId xmlns:p14="http://schemas.microsoft.com/office/powerpoint/2010/main" val="23359829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230425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操作接口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876010467"/>
              </p:ext>
            </p:extLst>
          </p:nvPr>
        </p:nvGraphicFramePr>
        <p:xfrm>
          <a:off x="872768" y="1772816"/>
          <a:ext cx="7526858" cy="192024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5798666">
                  <a:extLst>
                    <a:ext uri="{9D8B030D-6E8A-4147-A177-3AD203B41FA5}">
                      <a16:colId xmlns:a16="http://schemas.microsoft.com/office/drawing/2014/main" val="2351410474"/>
                    </a:ext>
                  </a:extLst>
                </a:gridCol>
              </a:tblGrid>
              <a:tr h="392718">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功能描述</a:t>
                      </a:r>
                    </a:p>
                  </a:txBody>
                  <a:tcPr>
                    <a:solidFill>
                      <a:srgbClr val="FFC000"/>
                    </a:solidFill>
                  </a:tcPr>
                </a:tc>
                <a:extLst>
                  <a:ext uri="{0D108BD9-81ED-4DB2-BD59-A6C34878D82A}">
                    <a16:rowId xmlns:a16="http://schemas.microsoft.com/office/drawing/2014/main" val="2950356697"/>
                  </a:ext>
                </a:extLst>
              </a:tr>
              <a:tr h="318538">
                <a:tc>
                  <a:txBody>
                    <a:bodyPr/>
                    <a:lstStyle/>
                    <a:p>
                      <a:pPr algn="ctr"/>
                      <a:r>
                        <a:rPr lang="en-US" altLang="zh-CN" sz="1800" b="1" kern="1200" dirty="0">
                          <a:solidFill>
                            <a:schemeClr val="tx1"/>
                          </a:solidFill>
                          <a:latin typeface="微软雅黑" panose="020B0503020204020204" pitchFamily="34" charset="-122"/>
                          <a:ea typeface="微软雅黑" panose="020B0503020204020204" pitchFamily="34" charset="-122"/>
                          <a:cs typeface="+mn-cs"/>
                        </a:rPr>
                        <a:t>size()</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报告优先级队列规模，即其中词条个数</a:t>
                      </a:r>
                    </a:p>
                  </a:txBody>
                  <a:tcPr>
                    <a:solidFill>
                      <a:srgbClr val="FFC000">
                        <a:alpha val="32000"/>
                      </a:srgbClr>
                    </a:solidFill>
                  </a:tcPr>
                </a:tc>
                <a:extLst>
                  <a:ext uri="{0D108BD9-81ED-4DB2-BD59-A6C34878D82A}">
                    <a16:rowId xmlns:a16="http://schemas.microsoft.com/office/drawing/2014/main" val="894137878"/>
                  </a:ext>
                </a:extLst>
              </a:tr>
              <a:tr h="318538">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将制定词条插入优先级队列</a:t>
                      </a:r>
                    </a:p>
                  </a:txBody>
                  <a:tcPr>
                    <a:solidFill>
                      <a:srgbClr val="FFC000">
                        <a:alpha val="21000"/>
                      </a:srgbClr>
                    </a:solidFill>
                  </a:tcPr>
                </a:tc>
                <a:extLst>
                  <a:ext uri="{0D108BD9-81ED-4DB2-BD59-A6C34878D82A}">
                    <a16:rowId xmlns:a16="http://schemas.microsoft.com/office/drawing/2014/main" val="1068411196"/>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返回优先级最大词条（若优先级队列非空）</a:t>
                      </a:r>
                    </a:p>
                  </a:txBody>
                  <a:tcPr>
                    <a:solidFill>
                      <a:srgbClr val="FFC000">
                        <a:alpha val="32000"/>
                      </a:srgbClr>
                    </a:solidFill>
                  </a:tcPr>
                </a:tc>
                <a:extLst>
                  <a:ext uri="{0D108BD9-81ED-4DB2-BD59-A6C34878D82A}">
                    <a16:rowId xmlns:a16="http://schemas.microsoft.com/office/drawing/2014/main" val="4117827323"/>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删除优先级最大词条（若优先级队列非空）</a:t>
                      </a: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61668346"/>
              </p:ext>
            </p:extLst>
          </p:nvPr>
        </p:nvGraphicFramePr>
        <p:xfrm>
          <a:off x="251520" y="3933056"/>
          <a:ext cx="8496942" cy="2448273"/>
        </p:xfrm>
        <a:graphic>
          <a:graphicData uri="http://schemas.openxmlformats.org/drawingml/2006/table">
            <a:tbl>
              <a:tblPr firstRow="1" bandRow="1">
                <a:tableStyleId>{5C22544A-7EE6-4342-B048-85BDC9FD1C3A}</a:tableStyleId>
              </a:tblPr>
              <a:tblGrid>
                <a:gridCol w="886638">
                  <a:extLst>
                    <a:ext uri="{9D8B030D-6E8A-4147-A177-3AD203B41FA5}">
                      <a16:colId xmlns:a16="http://schemas.microsoft.com/office/drawing/2014/main" val="2705889283"/>
                    </a:ext>
                  </a:extLst>
                </a:gridCol>
                <a:gridCol w="2659913">
                  <a:extLst>
                    <a:ext uri="{9D8B030D-6E8A-4147-A177-3AD203B41FA5}">
                      <a16:colId xmlns:a16="http://schemas.microsoft.com/office/drawing/2014/main" val="550698849"/>
                    </a:ext>
                  </a:extLst>
                </a:gridCol>
                <a:gridCol w="701920">
                  <a:extLst>
                    <a:ext uri="{9D8B030D-6E8A-4147-A177-3AD203B41FA5}">
                      <a16:colId xmlns:a16="http://schemas.microsoft.com/office/drawing/2014/main" val="2343029526"/>
                    </a:ext>
                  </a:extLst>
                </a:gridCol>
                <a:gridCol w="1152129">
                  <a:extLst>
                    <a:ext uri="{9D8B030D-6E8A-4147-A177-3AD203B41FA5}">
                      <a16:colId xmlns:a16="http://schemas.microsoft.com/office/drawing/2014/main" val="3685029702"/>
                    </a:ext>
                  </a:extLst>
                </a:gridCol>
                <a:gridCol w="2016224">
                  <a:extLst>
                    <a:ext uri="{9D8B030D-6E8A-4147-A177-3AD203B41FA5}">
                      <a16:colId xmlns:a16="http://schemas.microsoft.com/office/drawing/2014/main" val="2475259152"/>
                    </a:ext>
                  </a:extLst>
                </a:gridCol>
                <a:gridCol w="1080118">
                  <a:extLst>
                    <a:ext uri="{9D8B030D-6E8A-4147-A177-3AD203B41FA5}">
                      <a16:colId xmlns:a16="http://schemas.microsoft.com/office/drawing/2014/main" val="3247761172"/>
                    </a:ext>
                  </a:extLst>
                </a:gridCol>
              </a:tblGrid>
              <a:tr h="408045">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extLst>
                  <a:ext uri="{0D108BD9-81ED-4DB2-BD59-A6C34878D82A}">
                    <a16:rowId xmlns:a16="http://schemas.microsoft.com/office/drawing/2014/main" val="1746187849"/>
                  </a:ext>
                </a:extLst>
              </a:tr>
              <a:tr h="340038">
                <a:tc>
                  <a:txBody>
                    <a:bodyPr/>
                    <a:lstStyle/>
                    <a:p>
                      <a:pPr algn="ctr"/>
                      <a:r>
                        <a:rPr lang="en-US" altLang="zh-CN" sz="1400" b="1" kern="1200" dirty="0" err="1">
                          <a:solidFill>
                            <a:schemeClr val="dk1"/>
                          </a:solidFill>
                          <a:latin typeface="+mn-lt"/>
                          <a:ea typeface="+mn-ea"/>
                          <a:cs typeface="+mn-cs"/>
                        </a:rPr>
                        <a:t>Init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{441,276,320,698,280,112}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280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319902118"/>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276</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056973109"/>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{441,276,320,280,112}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698</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insert(214)</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{112,214}</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440945075"/>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a:solidFill>
                            <a:schemeClr val="dk1"/>
                          </a:solidFill>
                          <a:latin typeface="+mn-lt"/>
                          <a:ea typeface="+mn-ea"/>
                          <a:cs typeface="+mn-cs"/>
                        </a:rPr>
                        <a:t>5</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887584861"/>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{112} </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214</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565753023"/>
                  </a:ext>
                </a:extLst>
              </a:tr>
              <a:tr h="3400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320</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247041374"/>
                  </a:ext>
                </a:extLst>
              </a:tr>
            </a:tbl>
          </a:graphicData>
        </a:graphic>
      </p:graphicFrame>
    </p:spTree>
    <p:extLst>
      <p:ext uri="{BB962C8B-B14F-4D97-AF65-F5344CB8AC3E}">
        <p14:creationId xmlns:p14="http://schemas.microsoft.com/office/powerpoint/2010/main" val="342349426"/>
      </p:ext>
    </p:extLst>
  </p:cSld>
  <p:clrMapOvr>
    <a:masterClrMapping/>
  </p:clrMapOvr>
  <p:transition advTm="157">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4" y="1124744"/>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79512" y="1684275"/>
            <a:ext cx="8640960" cy="5262979"/>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s;</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key;</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&gt;&gt;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i&lt;n;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scanf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&amp;key);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(key);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&gt;=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b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 + b);   sum += a + b;   n--;</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9" name="组合 8"/>
          <p:cNvGrpSpPr/>
          <p:nvPr/>
        </p:nvGrpSpPr>
        <p:grpSpPr>
          <a:xfrm>
            <a:off x="5868144" y="1916832"/>
            <a:ext cx="3076136" cy="3507591"/>
            <a:chOff x="98217" y="2924944"/>
            <a:chExt cx="3076136" cy="3507591"/>
          </a:xfrm>
        </p:grpSpPr>
        <p:sp>
          <p:nvSpPr>
            <p:cNvPr id="10" name="椭圆 9"/>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1" name="椭圆 20"/>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2" name="直接箭头连接符 21"/>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3" name="直接箭头连接符 22"/>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4" name="椭圆 23"/>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6" name="直接箭头连接符 25"/>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7" name="Text Box 38"/>
            <p:cNvSpPr txBox="1">
              <a:spLocks noChangeArrowheads="1"/>
            </p:cNvSpPr>
            <p:nvPr/>
          </p:nvSpPr>
          <p:spPr bwMode="auto">
            <a:xfrm>
              <a:off x="177759" y="6063203"/>
              <a:ext cx="300082"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5</a:t>
              </a:r>
            </a:p>
          </p:txBody>
        </p:sp>
        <p:sp>
          <p:nvSpPr>
            <p:cNvPr id="28" name="Text Box 38"/>
            <p:cNvSpPr txBox="1">
              <a:spLocks noChangeArrowheads="1"/>
            </p:cNvSpPr>
            <p:nvPr/>
          </p:nvSpPr>
          <p:spPr bwMode="auto">
            <a:xfrm>
              <a:off x="1201540" y="6063203"/>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10</a:t>
              </a:r>
            </a:p>
          </p:txBody>
        </p:sp>
        <p:sp>
          <p:nvSpPr>
            <p:cNvPr id="29" name="Text Box 38"/>
            <p:cNvSpPr txBox="1">
              <a:spLocks noChangeArrowheads="1"/>
            </p:cNvSpPr>
            <p:nvPr/>
          </p:nvSpPr>
          <p:spPr bwMode="auto">
            <a:xfrm>
              <a:off x="1644349" y="5417041"/>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15</a:t>
              </a:r>
            </a:p>
          </p:txBody>
        </p:sp>
        <p:sp>
          <p:nvSpPr>
            <p:cNvPr id="30" name="Text Box 38"/>
            <p:cNvSpPr txBox="1">
              <a:spLocks noChangeArrowheads="1"/>
            </p:cNvSpPr>
            <p:nvPr/>
          </p:nvSpPr>
          <p:spPr bwMode="auto">
            <a:xfrm>
              <a:off x="2168235" y="4723600"/>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sp>
          <p:nvSpPr>
            <p:cNvPr id="31" name="Text Box 38"/>
            <p:cNvSpPr txBox="1">
              <a:spLocks noChangeArrowheads="1"/>
            </p:cNvSpPr>
            <p:nvPr/>
          </p:nvSpPr>
          <p:spPr bwMode="auto">
            <a:xfrm>
              <a:off x="2701786" y="4010272"/>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grpSp>
    </p:spTree>
    <p:extLst>
      <p:ext uri="{BB962C8B-B14F-4D97-AF65-F5344CB8AC3E}">
        <p14:creationId xmlns:p14="http://schemas.microsoft.com/office/powerpoint/2010/main" val="877897603"/>
      </p:ext>
    </p:extLst>
  </p:cSld>
  <p:clrMapOvr>
    <a:masterClrMapping/>
  </p:clrMapOvr>
  <p:transition advTm="157">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a:t>
            </a:r>
          </a:p>
        </p:txBody>
      </p:sp>
      <p:sp>
        <p:nvSpPr>
          <p:cNvPr id="69" name="TextBox 20"/>
          <p:cNvSpPr txBox="1">
            <a:spLocks noChangeArrowheads="1"/>
          </p:cNvSpPr>
          <p:nvPr/>
        </p:nvSpPr>
        <p:spPr bwMode="auto">
          <a:xfrm>
            <a:off x="107505" y="1149132"/>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大型浮点数集合的和</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558317" y="1750580"/>
            <a:ext cx="813690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由于比较小的浮点数和比较大的浮点数相加会损失比较大的精度，所以要在集合中找出两个比较小的浮点数进行相加。</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88741" y="2755544"/>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离散时间动态调度</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539553" y="3510880"/>
            <a:ext cx="8136904"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对于动态离散时间，根据优先级确定调度与服务。</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776583"/>
      </p:ext>
    </p:extLst>
  </p:cSld>
  <p:clrMapOvr>
    <a:masterClrMapping/>
  </p:clrMapOvr>
  <p:transition advTm="157">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47" y="1124744"/>
            <a:ext cx="8808020" cy="6340197"/>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Dijkstra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MGraph</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min,i,j,k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当前每个节点的最短路径</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每个节点的前驱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初始都未用过该点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设置前驱</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节点</a:t>
            </a:r>
            <a:r>
              <a:rPr lang="en-US" altLang="zh-CN" sz="1400" b="1" kern="0" dirty="0">
                <a:solidFill>
                  <a:srgbClr val="CC0000"/>
                </a:solidFill>
                <a:latin typeface="Consolas" panose="020B0609020204030204" pitchFamily="49" charset="0"/>
                <a:ea typeface="隶书" pitchFamily="49" charset="-122"/>
              </a:rPr>
              <a:t>v0</a:t>
            </a:r>
            <a:r>
              <a:rPr lang="zh-CN" altLang="en-US" sz="1400" b="1" kern="0" dirty="0">
                <a:solidFill>
                  <a:srgbClr val="CC0000"/>
                </a:solidFill>
                <a:latin typeface="Consolas" panose="020B0609020204030204" pitchFamily="49" charset="0"/>
                <a:ea typeface="隶书" pitchFamily="49" charset="-122"/>
              </a:rPr>
              <a:t>为起始顶点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nV-1</a:t>
            </a:r>
            <a:r>
              <a:rPr lang="zh-CN" altLang="en-US" sz="1400" b="1" kern="0" dirty="0">
                <a:solidFill>
                  <a:srgbClr val="CC0000"/>
                </a:solidFill>
                <a:latin typeface="Consolas" panose="020B0609020204030204" pitchFamily="49" charset="0"/>
                <a:ea typeface="隶书" pitchFamily="49" charset="-122"/>
              </a:rPr>
              <a:t>次加新节点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[j]&lt;min){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j;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保存当前节点号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更新最小长度</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设置节点</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进入最短路径树</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A31515"/>
                </a:solidFill>
                <a:highlight>
                  <a:srgbClr val="FFFFFF"/>
                </a:highlight>
                <a:latin typeface="Consolas" panose="020B0609020204030204" pitchFamily="49" charset="0"/>
                <a:ea typeface="新宋体" panose="02010609030101010101" pitchFamily="49" charset="-122"/>
              </a:rPr>
              <a:t>d,%d,%d</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加入最短路径树，并输出其前驱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的所有邻域节点进行</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.arc[k][j]&lt;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的邻域节点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通过</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点找更短的路径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的最短路径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k;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记录</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的前驱顶点为</a:t>
            </a:r>
            <a:r>
              <a:rPr lang="en-US" altLang="zh-CN" sz="1400" b="1" kern="0" dirty="0">
                <a:solidFill>
                  <a:srgbClr val="CC0000"/>
                </a:solidFill>
                <a:latin typeface="Consolas" panose="020B0609020204030204" pitchFamily="49" charset="0"/>
                <a:ea typeface="隶书" pitchFamily="49" charset="-122"/>
              </a:rPr>
              <a:t>k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6" name="TextBox 20"/>
          <p:cNvSpPr txBox="1">
            <a:spLocks noChangeArrowheads="1"/>
          </p:cNvSpPr>
          <p:nvPr/>
        </p:nvSpPr>
        <p:spPr bwMode="auto">
          <a:xfrm>
            <a:off x="4278687" y="1123057"/>
            <a:ext cx="5220480"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400" b="1" dirty="0" err="1">
                <a:latin typeface="微软雅黑" panose="020B0503020204020204" pitchFamily="34" charset="-122"/>
                <a:ea typeface="微软雅黑" panose="020B0503020204020204" pitchFamily="34" charset="-122"/>
              </a:rPr>
              <a:t>Dijkstra</a:t>
            </a:r>
            <a:r>
              <a:rPr lang="zh-CN" altLang="en-US" sz="2400" b="1" dirty="0">
                <a:latin typeface="微软雅黑" panose="020B0503020204020204" pitchFamily="34" charset="-122"/>
                <a:ea typeface="微软雅黑" panose="020B0503020204020204" pitchFamily="34" charset="-122"/>
              </a:rPr>
              <a:t>的实现（非教材版本）</a:t>
            </a:r>
            <a:endParaRPr lang="en-US" altLang="zh-CN"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36" name="矩形 135"/>
          <p:cNvSpPr/>
          <p:nvPr/>
        </p:nvSpPr>
        <p:spPr>
          <a:xfrm>
            <a:off x="5191660" y="1752940"/>
            <a:ext cx="3793642" cy="70788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时间复杂度</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选取最高优先级顶点</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顶点优先级更新</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
        <p:nvSpPr>
          <p:cNvPr id="7" name="椭圆 6"/>
          <p:cNvSpPr/>
          <p:nvPr/>
        </p:nvSpPr>
        <p:spPr bwMode="auto">
          <a:xfrm>
            <a:off x="107504" y="5397772"/>
            <a:ext cx="6459591" cy="1196929"/>
          </a:xfrm>
          <a:prstGeom prst="ellipse">
            <a:avLst/>
          </a:prstGeom>
          <a:noFill/>
          <a:ln w="1905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8" name="矩形 7"/>
          <p:cNvSpPr/>
          <p:nvPr/>
        </p:nvSpPr>
        <p:spPr>
          <a:xfrm>
            <a:off x="4860032" y="6474307"/>
            <a:ext cx="2391446" cy="442157"/>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邻域优先级更新</a:t>
            </a:r>
            <a:endParaRPr lang="en-US" altLang="zh-CN" sz="1400" b="1" dirty="0">
              <a:latin typeface="微软雅黑" panose="020B0503020204020204" pitchFamily="34" charset="-122"/>
              <a:ea typeface="微软雅黑" panose="020B0503020204020204" pitchFamily="34" charset="-122"/>
            </a:endParaRPr>
          </a:p>
        </p:txBody>
      </p:sp>
      <p:sp>
        <p:nvSpPr>
          <p:cNvPr id="9" name="椭圆 8"/>
          <p:cNvSpPr/>
          <p:nvPr/>
        </p:nvSpPr>
        <p:spPr bwMode="auto">
          <a:xfrm>
            <a:off x="251520" y="3905871"/>
            <a:ext cx="5883802" cy="1026521"/>
          </a:xfrm>
          <a:prstGeom prst="ellipse">
            <a:avLst/>
          </a:prstGeom>
          <a:noFill/>
          <a:ln w="1270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10" name="矩形 9"/>
          <p:cNvSpPr/>
          <p:nvPr/>
        </p:nvSpPr>
        <p:spPr>
          <a:xfrm>
            <a:off x="4626769" y="4264519"/>
            <a:ext cx="2262158"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选取优先级最高顶点</a:t>
            </a:r>
            <a:endParaRPr lang="en-US" altLang="zh-CN" sz="1400" b="1" dirty="0">
              <a:latin typeface="微软雅黑" panose="020B0503020204020204" pitchFamily="34" charset="-122"/>
              <a:ea typeface="微软雅黑" panose="020B0503020204020204" pitchFamily="34" charset="-122"/>
            </a:endParaRPr>
          </a:p>
        </p:txBody>
      </p:sp>
      <p:sp>
        <p:nvSpPr>
          <p:cNvPr id="11" name="矩形 10"/>
          <p:cNvSpPr/>
          <p:nvPr/>
        </p:nvSpPr>
        <p:spPr>
          <a:xfrm>
            <a:off x="6055755" y="2764624"/>
            <a:ext cx="2929547" cy="1323439"/>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通过邻接表可将顶点优先级更新降低为</a:t>
            </a:r>
            <a:r>
              <a:rPr lang="en-US" altLang="zh-CN" sz="2000" b="1" dirty="0">
                <a:solidFill>
                  <a:schemeClr val="bg1"/>
                </a:solidFill>
                <a:latin typeface="微软雅黑" panose="020B0503020204020204" pitchFamily="34" charset="-122"/>
                <a:ea typeface="微软雅黑" panose="020B0503020204020204" pitchFamily="34" charset="-122"/>
              </a:rPr>
              <a:t>O(2e)</a:t>
            </a:r>
            <a:r>
              <a:rPr lang="zh-CN" altLang="en-US" sz="2000" b="1" dirty="0">
                <a:solidFill>
                  <a:schemeClr val="bg1"/>
                </a:solidFill>
                <a:latin typeface="微软雅黑" panose="020B0503020204020204" pitchFamily="34" charset="-122"/>
                <a:ea typeface="微软雅黑" panose="020B0503020204020204" pitchFamily="34" charset="-122"/>
              </a:rPr>
              <a:t>，即总时间复杂度</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)+O(2e)</a:t>
            </a:r>
            <a:endParaRPr lang="zh-CN" altLang="en-US" sz="2000" dirty="0"/>
          </a:p>
        </p:txBody>
      </p:sp>
    </p:spTree>
    <p:extLst>
      <p:ext uri="{BB962C8B-B14F-4D97-AF65-F5344CB8AC3E}">
        <p14:creationId xmlns:p14="http://schemas.microsoft.com/office/powerpoint/2010/main" val="17394370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
                                        </p:tgtEl>
                                        <p:attrNameLst>
                                          <p:attrName>style.visibility</p:attrName>
                                        </p:attrNameLst>
                                      </p:cBhvr>
                                      <p:to>
                                        <p:strVal val="visible"/>
                                      </p:to>
                                    </p:set>
                                    <p:anim calcmode="lin" valueType="num">
                                      <p:cBhvr additive="base">
                                        <p:cTn id="17" dur="500" fill="hold"/>
                                        <p:tgtEl>
                                          <p:spTgt spid="136"/>
                                        </p:tgtEl>
                                        <p:attrNameLst>
                                          <p:attrName>ppt_x</p:attrName>
                                        </p:attrNameLst>
                                      </p:cBhvr>
                                      <p:tavLst>
                                        <p:tav tm="0">
                                          <p:val>
                                            <p:strVal val="#ppt_x"/>
                                          </p:val>
                                        </p:tav>
                                        <p:tav tm="100000">
                                          <p:val>
                                            <p:strVal val="#ppt_x"/>
                                          </p:val>
                                        </p:tav>
                                      </p:tavLst>
                                    </p:anim>
                                    <p:anim calcmode="lin" valueType="num">
                                      <p:cBhvr additive="base">
                                        <p:cTn id="18"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7" grpId="0" animBg="1"/>
      <p:bldP spid="8" grpId="0"/>
      <p:bldP spid="9" grpId="0" animBg="1"/>
      <p:bldP spid="10"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83" name="椭圆 82"/>
          <p:cNvSpPr/>
          <p:nvPr/>
        </p:nvSpPr>
        <p:spPr bwMode="auto">
          <a:xfrm>
            <a:off x="558451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4" name="椭圆 83"/>
          <p:cNvSpPr/>
          <p:nvPr/>
        </p:nvSpPr>
        <p:spPr bwMode="auto">
          <a:xfrm>
            <a:off x="811687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5584515"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2</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6" name="椭圆 85"/>
          <p:cNvSpPr/>
          <p:nvPr/>
        </p:nvSpPr>
        <p:spPr bwMode="auto">
          <a:xfrm>
            <a:off x="6857009"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6857009"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8" name="椭圆 87"/>
          <p:cNvSpPr/>
          <p:nvPr/>
        </p:nvSpPr>
        <p:spPr bwMode="auto">
          <a:xfrm>
            <a:off x="811687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0" name="直接连接符 89"/>
          <p:cNvCxnSpPr>
            <a:stCxn id="83" idx="4"/>
            <a:endCxn id="85" idx="0"/>
          </p:cNvCxnSpPr>
          <p:nvPr/>
        </p:nvCxnSpPr>
        <p:spPr bwMode="auto">
          <a:xfrm>
            <a:off x="5764515"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sp>
        <p:nvSpPr>
          <p:cNvPr id="91" name="椭圆 90"/>
          <p:cNvSpPr/>
          <p:nvPr/>
        </p:nvSpPr>
        <p:spPr bwMode="auto">
          <a:xfrm>
            <a:off x="558451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2" name="直接连接符 91"/>
          <p:cNvCxnSpPr>
            <a:stCxn id="85" idx="4"/>
            <a:endCxn id="91" idx="0"/>
          </p:cNvCxnSpPr>
          <p:nvPr/>
        </p:nvCxnSpPr>
        <p:spPr bwMode="auto">
          <a:xfrm>
            <a:off x="5764515"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a:stCxn id="87" idx="3"/>
            <a:endCxn id="91" idx="7"/>
          </p:cNvCxnSpPr>
          <p:nvPr/>
        </p:nvCxnSpPr>
        <p:spPr bwMode="auto">
          <a:xfrm flipH="1">
            <a:off x="5891794" y="1803701"/>
            <a:ext cx="1017936" cy="1994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4" name="直接连接符 93"/>
          <p:cNvCxnSpPr>
            <a:stCxn id="86" idx="3"/>
            <a:endCxn id="91" idx="7"/>
          </p:cNvCxnSpPr>
          <p:nvPr/>
        </p:nvCxnSpPr>
        <p:spPr bwMode="auto">
          <a:xfrm flipH="1">
            <a:off x="5891794" y="2943259"/>
            <a:ext cx="1017936"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5" name="直接连接符 94"/>
          <p:cNvCxnSpPr/>
          <p:nvPr/>
        </p:nvCxnSpPr>
        <p:spPr bwMode="auto">
          <a:xfrm>
            <a:off x="7037009"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6" name="直接连接符 95"/>
          <p:cNvCxnSpPr/>
          <p:nvPr/>
        </p:nvCxnSpPr>
        <p:spPr bwMode="auto">
          <a:xfrm>
            <a:off x="7037009"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7" name="直接连接符 96"/>
          <p:cNvCxnSpPr>
            <a:stCxn id="91" idx="6"/>
          </p:cNvCxnSpPr>
          <p:nvPr/>
        </p:nvCxnSpPr>
        <p:spPr bwMode="auto">
          <a:xfrm>
            <a:off x="5944515" y="3925879"/>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8" name="直接连接符 97"/>
          <p:cNvCxnSpPr>
            <a:stCxn id="83" idx="6"/>
            <a:endCxn id="87" idx="2"/>
          </p:cNvCxnSpPr>
          <p:nvPr/>
        </p:nvCxnSpPr>
        <p:spPr bwMode="auto">
          <a:xfrm>
            <a:off x="5944515" y="1676422"/>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9" name="直接连接符 98"/>
          <p:cNvCxnSpPr>
            <a:stCxn id="87" idx="6"/>
            <a:endCxn id="84" idx="2"/>
          </p:cNvCxnSpPr>
          <p:nvPr/>
        </p:nvCxnSpPr>
        <p:spPr bwMode="auto">
          <a:xfrm>
            <a:off x="7217009" y="1676422"/>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0" name="直接连接符 99"/>
          <p:cNvCxnSpPr/>
          <p:nvPr/>
        </p:nvCxnSpPr>
        <p:spPr bwMode="auto">
          <a:xfrm>
            <a:off x="7217009" y="3925879"/>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1" name="直接连接符 100"/>
          <p:cNvCxnSpPr>
            <a:stCxn id="88" idx="1"/>
            <a:endCxn id="86" idx="5"/>
          </p:cNvCxnSpPr>
          <p:nvPr/>
        </p:nvCxnSpPr>
        <p:spPr bwMode="auto">
          <a:xfrm flipH="1" flipV="1">
            <a:off x="7164288" y="2943259"/>
            <a:ext cx="1005308"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2" name="直接连接符 101"/>
          <p:cNvCxnSpPr>
            <a:stCxn id="84" idx="3"/>
            <a:endCxn id="86" idx="7"/>
          </p:cNvCxnSpPr>
          <p:nvPr/>
        </p:nvCxnSpPr>
        <p:spPr bwMode="auto">
          <a:xfrm flipH="1">
            <a:off x="7164288" y="1803701"/>
            <a:ext cx="1005308" cy="8850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3" name="直接连接符 102"/>
          <p:cNvCxnSpPr>
            <a:stCxn id="84" idx="4"/>
            <a:endCxn id="88" idx="0"/>
          </p:cNvCxnSpPr>
          <p:nvPr/>
        </p:nvCxnSpPr>
        <p:spPr bwMode="auto">
          <a:xfrm>
            <a:off x="8296875" y="1856422"/>
            <a:ext cx="0" cy="1889457"/>
          </a:xfrm>
          <a:prstGeom prst="line">
            <a:avLst/>
          </a:prstGeom>
          <a:solidFill>
            <a:schemeClr val="accent1"/>
          </a:solidFill>
          <a:ln w="25400" cap="flat" cmpd="sng" algn="ctr">
            <a:solidFill>
              <a:schemeClr val="tx1"/>
            </a:solidFill>
            <a:prstDash val="solid"/>
            <a:round/>
            <a:headEnd type="none"/>
            <a:tailEnd type="none"/>
          </a:ln>
          <a:effectLst/>
        </p:spPr>
      </p:cxnSp>
      <p:sp>
        <p:nvSpPr>
          <p:cNvPr id="104" name="弧形 103"/>
          <p:cNvSpPr/>
          <p:nvPr/>
        </p:nvSpPr>
        <p:spPr bwMode="auto">
          <a:xfrm>
            <a:off x="5764515" y="1331285"/>
            <a:ext cx="2532360" cy="392518"/>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5" name="弧形 104"/>
          <p:cNvSpPr/>
          <p:nvPr/>
        </p:nvSpPr>
        <p:spPr bwMode="auto">
          <a:xfrm flipV="1">
            <a:off x="5777262" y="3939749"/>
            <a:ext cx="2532360" cy="273730"/>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6" name="矩形 105"/>
          <p:cNvSpPr/>
          <p:nvPr/>
        </p:nvSpPr>
        <p:spPr bwMode="auto">
          <a:xfrm>
            <a:off x="5619837" y="3198435"/>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7" name="矩形 106"/>
          <p:cNvSpPr/>
          <p:nvPr/>
        </p:nvSpPr>
        <p:spPr bwMode="auto">
          <a:xfrm>
            <a:off x="6908203" y="211142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13</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538899" y="20781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9" name="矩形 108"/>
          <p:cNvSpPr/>
          <p:nvPr/>
        </p:nvSpPr>
        <p:spPr bwMode="auto">
          <a:xfrm>
            <a:off x="8297888" y="264647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0" name="矩形 109"/>
          <p:cNvSpPr/>
          <p:nvPr/>
        </p:nvSpPr>
        <p:spPr bwMode="auto">
          <a:xfrm>
            <a:off x="7522264" y="31880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8</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6886017" y="4111333"/>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10</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2" name="矩形 111"/>
          <p:cNvSpPr/>
          <p:nvPr/>
        </p:nvSpPr>
        <p:spPr bwMode="auto">
          <a:xfrm>
            <a:off x="6871192" y="109192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5764514" y="1856422"/>
            <a:ext cx="0" cy="779558"/>
          </a:xfrm>
          <a:prstGeom prst="line">
            <a:avLst/>
          </a:prstGeom>
          <a:solidFill>
            <a:schemeClr val="accent1"/>
          </a:solidFill>
          <a:ln w="38100" cap="flat" cmpd="sng" algn="ctr">
            <a:solidFill>
              <a:srgbClr val="C00000"/>
            </a:solidFill>
            <a:prstDash val="solid"/>
            <a:round/>
            <a:headEnd type="none"/>
            <a:tailEnd type="none"/>
          </a:ln>
          <a:effectLst/>
        </p:spPr>
      </p:cxnSp>
      <p:sp>
        <p:nvSpPr>
          <p:cNvPr id="123" name="矩形 122"/>
          <p:cNvSpPr/>
          <p:nvPr/>
        </p:nvSpPr>
        <p:spPr bwMode="auto">
          <a:xfrm>
            <a:off x="5624448" y="206566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29" name="直接连接符 128"/>
          <p:cNvCxnSpPr>
            <a:endCxn id="87" idx="2"/>
          </p:cNvCxnSpPr>
          <p:nvPr/>
        </p:nvCxnSpPr>
        <p:spPr bwMode="auto">
          <a:xfrm>
            <a:off x="5944555" y="1676422"/>
            <a:ext cx="912454"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0" name="矩形 129"/>
          <p:cNvSpPr/>
          <p:nvPr/>
        </p:nvSpPr>
        <p:spPr bwMode="auto">
          <a:xfrm>
            <a:off x="6218596" y="1532311"/>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6</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34" name="矩形 133"/>
          <p:cNvSpPr/>
          <p:nvPr/>
        </p:nvSpPr>
        <p:spPr bwMode="auto">
          <a:xfrm>
            <a:off x="7432331" y="152754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37" name="直接连接符 136"/>
          <p:cNvCxnSpPr>
            <a:endCxn id="91" idx="7"/>
          </p:cNvCxnSpPr>
          <p:nvPr/>
        </p:nvCxnSpPr>
        <p:spPr bwMode="auto">
          <a:xfrm flipH="1">
            <a:off x="5891794" y="1805545"/>
            <a:ext cx="1023176" cy="1993055"/>
          </a:xfrm>
          <a:prstGeom prst="line">
            <a:avLst/>
          </a:prstGeom>
          <a:solidFill>
            <a:schemeClr val="accent1"/>
          </a:solidFill>
          <a:ln w="38100" cap="flat" cmpd="sng" algn="ctr">
            <a:solidFill>
              <a:srgbClr val="C00000"/>
            </a:solidFill>
            <a:prstDash val="solid"/>
            <a:round/>
            <a:headEnd type="none"/>
            <a:tailEnd type="none"/>
          </a:ln>
          <a:effectLst/>
        </p:spPr>
      </p:cxnSp>
      <p:sp>
        <p:nvSpPr>
          <p:cNvPr id="138" name="矩形 137"/>
          <p:cNvSpPr/>
          <p:nvPr/>
        </p:nvSpPr>
        <p:spPr bwMode="auto">
          <a:xfrm>
            <a:off x="6269337" y="258415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9</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2" name="直接连接符 141"/>
          <p:cNvCxnSpPr>
            <a:stCxn id="86" idx="3"/>
          </p:cNvCxnSpPr>
          <p:nvPr/>
        </p:nvCxnSpPr>
        <p:spPr bwMode="auto">
          <a:xfrm flipH="1">
            <a:off x="5895712" y="2943259"/>
            <a:ext cx="1014018" cy="850677"/>
          </a:xfrm>
          <a:prstGeom prst="line">
            <a:avLst/>
          </a:prstGeom>
          <a:solidFill>
            <a:schemeClr val="accent1"/>
          </a:solidFill>
          <a:ln w="38100" cap="flat" cmpd="sng" algn="ctr">
            <a:solidFill>
              <a:srgbClr val="C00000"/>
            </a:solidFill>
            <a:prstDash val="solid"/>
            <a:round/>
            <a:headEnd type="none"/>
            <a:tailEnd type="none"/>
          </a:ln>
          <a:effectLst/>
        </p:spPr>
      </p:cxnSp>
      <p:sp>
        <p:nvSpPr>
          <p:cNvPr id="143" name="矩形 142"/>
          <p:cNvSpPr/>
          <p:nvPr/>
        </p:nvSpPr>
        <p:spPr bwMode="auto">
          <a:xfrm>
            <a:off x="6298345" y="3205260"/>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5" name="直接连接符 144"/>
          <p:cNvCxnSpPr>
            <a:endCxn id="147" idx="2"/>
          </p:cNvCxnSpPr>
          <p:nvPr/>
        </p:nvCxnSpPr>
        <p:spPr bwMode="auto">
          <a:xfrm flipV="1">
            <a:off x="5946547" y="3926414"/>
            <a:ext cx="905598" cy="1392"/>
          </a:xfrm>
          <a:prstGeom prst="line">
            <a:avLst/>
          </a:prstGeom>
          <a:solidFill>
            <a:schemeClr val="accent1"/>
          </a:solidFill>
          <a:ln w="38100" cap="flat" cmpd="sng" algn="ctr">
            <a:solidFill>
              <a:srgbClr val="C00000"/>
            </a:solidFill>
            <a:prstDash val="solid"/>
            <a:round/>
            <a:headEnd type="none"/>
            <a:tailEnd type="none"/>
          </a:ln>
          <a:effectLst/>
        </p:spPr>
      </p:cxnSp>
      <p:sp>
        <p:nvSpPr>
          <p:cNvPr id="146" name="矩形 145"/>
          <p:cNvSpPr/>
          <p:nvPr/>
        </p:nvSpPr>
        <p:spPr bwMode="auto">
          <a:xfrm>
            <a:off x="6886017" y="32793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5</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47" name="椭圆 146"/>
          <p:cNvSpPr/>
          <p:nvPr/>
        </p:nvSpPr>
        <p:spPr bwMode="auto">
          <a:xfrm>
            <a:off x="6852145" y="374641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48" name="直接连接符 147"/>
          <p:cNvCxnSpPr/>
          <p:nvPr/>
        </p:nvCxnSpPr>
        <p:spPr bwMode="auto">
          <a:xfrm flipV="1">
            <a:off x="8299211" y="1856422"/>
            <a:ext cx="4517" cy="1889992"/>
          </a:xfrm>
          <a:prstGeom prst="line">
            <a:avLst/>
          </a:prstGeom>
          <a:solidFill>
            <a:schemeClr val="accent1"/>
          </a:solidFill>
          <a:ln w="38100" cap="flat" cmpd="sng" algn="ctr">
            <a:solidFill>
              <a:srgbClr val="C00000"/>
            </a:solidFill>
            <a:prstDash val="solid"/>
            <a:round/>
            <a:headEnd type="none"/>
            <a:tailEnd type="none"/>
          </a:ln>
          <a:effectLst/>
        </p:spPr>
      </p:cxnSp>
      <p:sp>
        <p:nvSpPr>
          <p:cNvPr id="149" name="矩形 148"/>
          <p:cNvSpPr/>
          <p:nvPr/>
        </p:nvSpPr>
        <p:spPr bwMode="auto">
          <a:xfrm>
            <a:off x="7467587" y="3766686"/>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321192" y="37506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2" name="弧形 151"/>
          <p:cNvSpPr/>
          <p:nvPr/>
        </p:nvSpPr>
        <p:spPr bwMode="auto">
          <a:xfrm>
            <a:off x="5775561" y="1328571"/>
            <a:ext cx="2532360" cy="392518"/>
          </a:xfrm>
          <a:prstGeom prst="arc">
            <a:avLst>
              <a:gd name="adj1" fmla="val 10817505"/>
              <a:gd name="adj2" fmla="val 0"/>
            </a:avLst>
          </a:prstGeom>
          <a:noFill/>
          <a:ln w="38100" cap="flat" cmpd="sng" algn="ctr">
            <a:solidFill>
              <a:srgbClr val="C00000"/>
            </a:solidFill>
            <a:prstDash val="solid"/>
            <a:round/>
            <a:headEnd type="none"/>
            <a:tailEnd type="none"/>
          </a:ln>
          <a:effectLst/>
        </p:spPr>
        <p:txBody>
          <a:bodyPr rtlCol="0" anchor="ctr"/>
          <a:lstStyle/>
          <a:p>
            <a:pPr algn="ctr"/>
            <a:endParaRPr lang="zh-CN" altLang="en-US"/>
          </a:p>
        </p:txBody>
      </p:sp>
      <p:sp>
        <p:nvSpPr>
          <p:cNvPr id="50" name="矩形 49"/>
          <p:cNvSpPr/>
          <p:nvPr/>
        </p:nvSpPr>
        <p:spPr>
          <a:xfrm>
            <a:off x="6046434" y="4721122"/>
            <a:ext cx="865541" cy="1754326"/>
          </a:xfrm>
          <a:prstGeom prst="rect">
            <a:avLst/>
          </a:prstGeom>
          <a:solidFill>
            <a:schemeClr val="accent1"/>
          </a:solidFill>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en-US" altLang="zh-CN" b="1" dirty="0">
              <a:latin typeface="微软雅黑" panose="020B0503020204020204" pitchFamily="34" charset="-122"/>
              <a:ea typeface="微软雅黑" panose="020B0503020204020204" pitchFamily="34" charset="-122"/>
            </a:endParaRPr>
          </a:p>
          <a:p>
            <a:r>
              <a:rPr lang="zh-CN" altLang="en-US" dirty="0"/>
              <a:t>8 15</a:t>
            </a:r>
          </a:p>
          <a:p>
            <a:r>
              <a:rPr lang="zh-CN" altLang="en-US" dirty="0"/>
              <a:t>1 2 4</a:t>
            </a:r>
          </a:p>
          <a:p>
            <a:r>
              <a:rPr lang="zh-CN" altLang="en-US" dirty="0"/>
              <a:t>2 3 12</a:t>
            </a:r>
          </a:p>
          <a:p>
            <a:r>
              <a:rPr lang="zh-CN" altLang="en-US" dirty="0"/>
              <a:t>1 4 6</a:t>
            </a:r>
          </a:p>
          <a:p>
            <a:r>
              <a:rPr lang="zh-CN" altLang="en-US" dirty="0"/>
              <a:t>3 4 9</a:t>
            </a:r>
          </a:p>
        </p:txBody>
      </p:sp>
      <p:sp>
        <p:nvSpPr>
          <p:cNvPr id="51" name="矩形 50"/>
          <p:cNvSpPr/>
          <p:nvPr/>
        </p:nvSpPr>
        <p:spPr>
          <a:xfrm>
            <a:off x="8061735" y="4998120"/>
            <a:ext cx="865541" cy="1477328"/>
          </a:xfrm>
          <a:prstGeom prst="rect">
            <a:avLst/>
          </a:prstGeom>
          <a:solidFill>
            <a:schemeClr val="accent1"/>
          </a:solidFill>
        </p:spPr>
        <p:txBody>
          <a:bodyPr wrap="square">
            <a:spAutoFit/>
          </a:bodyPr>
          <a:lstStyle/>
          <a:p>
            <a:r>
              <a:rPr lang="zh-CN" altLang="en-US" dirty="0"/>
              <a:t>4 7 2</a:t>
            </a:r>
          </a:p>
          <a:p>
            <a:r>
              <a:rPr lang="zh-CN" altLang="en-US" dirty="0"/>
              <a:t>5 7 11</a:t>
            </a:r>
          </a:p>
          <a:p>
            <a:r>
              <a:rPr lang="zh-CN" altLang="en-US" dirty="0"/>
              <a:t>5 8 8</a:t>
            </a:r>
          </a:p>
          <a:p>
            <a:r>
              <a:rPr lang="zh-CN" altLang="en-US" dirty="0"/>
              <a:t>6 8 7</a:t>
            </a:r>
          </a:p>
          <a:p>
            <a:r>
              <a:rPr lang="zh-CN" altLang="en-US" dirty="0"/>
              <a:t>7 8 14</a:t>
            </a:r>
          </a:p>
        </p:txBody>
      </p:sp>
      <p:sp>
        <p:nvSpPr>
          <p:cNvPr id="52" name="矩形 51"/>
          <p:cNvSpPr/>
          <p:nvPr/>
        </p:nvSpPr>
        <p:spPr>
          <a:xfrm>
            <a:off x="7054084" y="4721122"/>
            <a:ext cx="865541" cy="1754326"/>
          </a:xfrm>
          <a:prstGeom prst="rect">
            <a:avLst/>
          </a:prstGeom>
          <a:solidFill>
            <a:schemeClr val="accent1"/>
          </a:solidFill>
        </p:spPr>
        <p:txBody>
          <a:bodyPr wrap="square">
            <a:spAutoFit/>
          </a:bodyPr>
          <a:lstStyle/>
          <a:p>
            <a:r>
              <a:rPr lang="zh-CN" altLang="en-US" dirty="0"/>
              <a:t>3 5 1</a:t>
            </a:r>
          </a:p>
          <a:p>
            <a:r>
              <a:rPr lang="zh-CN" altLang="en-US" dirty="0"/>
              <a:t>3 6 2</a:t>
            </a:r>
          </a:p>
          <a:p>
            <a:r>
              <a:rPr lang="zh-CN" altLang="en-US" dirty="0"/>
              <a:t>1 7 7</a:t>
            </a:r>
            <a:endParaRPr lang="en-US" altLang="zh-CN" dirty="0"/>
          </a:p>
          <a:p>
            <a:r>
              <a:rPr lang="zh-CN" altLang="en-US" dirty="0"/>
              <a:t>4 5 13</a:t>
            </a:r>
          </a:p>
          <a:p>
            <a:r>
              <a:rPr lang="zh-CN" altLang="en-US" dirty="0"/>
              <a:t>5 6 5</a:t>
            </a:r>
          </a:p>
          <a:p>
            <a:r>
              <a:rPr lang="zh-CN" altLang="en-US" dirty="0"/>
              <a:t>3 8 10</a:t>
            </a:r>
          </a:p>
        </p:txBody>
      </p:sp>
      <p:sp>
        <p:nvSpPr>
          <p:cNvPr id="3" name="矩形 2"/>
          <p:cNvSpPr/>
          <p:nvPr/>
        </p:nvSpPr>
        <p:spPr>
          <a:xfrm>
            <a:off x="158119" y="3550708"/>
            <a:ext cx="6326713" cy="3323987"/>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P;</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&amp;n, &amp;m);</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G.clear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G.resize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(n + 1);</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i&lt;m; i++){</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b, c;</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&amp;a, &amp;b, &amp;c);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b</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(1, n);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5" name="矩形 4"/>
          <p:cNvSpPr/>
          <p:nvPr/>
        </p:nvSpPr>
        <p:spPr>
          <a:xfrm>
            <a:off x="147276" y="1565276"/>
            <a:ext cx="4794515" cy="2092881"/>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end;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weight;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friend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operator &lt;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B.weight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400" dirty="0" err="1">
                <a:solidFill>
                  <a:srgbClr val="6F008A"/>
                </a:solidFill>
                <a:highlight>
                  <a:srgbClr val="FFFFFF"/>
                </a:highlight>
                <a:latin typeface="Consolas" panose="020B0609020204030204" pitchFamily="49" charset="0"/>
                <a:ea typeface="新宋体" panose="02010609030101010101" pitchFamily="49" charset="-122"/>
              </a:rPr>
              <a:t>maxn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 n;</a:t>
            </a:r>
          </a:p>
          <a:p>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&gt; G;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构建邻接表</a:t>
            </a:r>
          </a:p>
        </p:txBody>
      </p:sp>
    </p:spTree>
    <p:extLst>
      <p:ext uri="{BB962C8B-B14F-4D97-AF65-F5344CB8AC3E}">
        <p14:creationId xmlns:p14="http://schemas.microsoft.com/office/powerpoint/2010/main" val="2559840461"/>
      </p:ext>
    </p:extLst>
  </p:cSld>
  <p:clrMapOvr>
    <a:masterClrMapping/>
  </p:clrMapOvr>
  <p:transition advTm="157">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598" y="1589640"/>
            <a:ext cx="9361040" cy="501675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(P);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把顶点放入优先级队列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提取优先级最高顶点</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continue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若该顶点被访问过，则返回</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设置该顶点访问标记</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找到目标节点则返回退出函数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nEdge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该顶点的邻域表个数</a:t>
            </a:r>
          </a:p>
          <a:p>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 nEdge; i++){</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.end;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取出第</a:t>
            </a:r>
            <a:r>
              <a:rPr lang="en-US" altLang="zh-CN" sz="1600" b="1" kern="0" dirty="0" err="1">
                <a:solidFill>
                  <a:srgbClr val="CC0000"/>
                </a:solidFill>
                <a:latin typeface="Consolas" panose="020B0609020204030204" pitchFamily="49" charset="0"/>
                <a:ea typeface="隶书" pitchFamily="49" charset="-122"/>
              </a:rPr>
              <a:t>i</a:t>
            </a:r>
            <a:r>
              <a:rPr lang="zh-CN" altLang="en-US" sz="1600" b="1" kern="0" dirty="0">
                <a:solidFill>
                  <a:srgbClr val="CC0000"/>
                </a:solidFill>
                <a:latin typeface="Consolas" panose="020B0609020204030204" pitchFamily="49" charset="0"/>
                <a:ea typeface="隶书" pitchFamily="49" charset="-122"/>
              </a:rPr>
              <a:t>个邻域顶点的秩</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.weight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对应权重修改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若该邻域顶点未被访问，则放入队列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4" name="矩形 3"/>
          <p:cNvSpPr/>
          <p:nvPr/>
        </p:nvSpPr>
        <p:spPr>
          <a:xfrm>
            <a:off x="5652120" y="3039083"/>
            <a:ext cx="3676006" cy="338554"/>
          </a:xfrm>
          <a:prstGeom prst="rect">
            <a:avLst/>
          </a:prstGeom>
        </p:spPr>
        <p:txBody>
          <a:bodyPr wrap="non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维护堆序性，下滤，复杂度</a:t>
            </a:r>
            <a:r>
              <a:rPr lang="en-US" altLang="zh-CN" sz="1600" b="1" kern="0" dirty="0">
                <a:solidFill>
                  <a:srgbClr val="7030A0"/>
                </a:solidFill>
                <a:latin typeface="Consolas" panose="020B0609020204030204" pitchFamily="49" charset="0"/>
                <a:ea typeface="隶书" pitchFamily="49" charset="-122"/>
              </a:rPr>
              <a:t>O(loge))</a:t>
            </a:r>
            <a:endParaRPr lang="zh-CN" altLang="en-US" sz="1600" b="1" kern="0" dirty="0">
              <a:solidFill>
                <a:srgbClr val="7030A0"/>
              </a:solidFill>
              <a:latin typeface="Consolas" panose="020B0609020204030204" pitchFamily="49" charset="0"/>
              <a:ea typeface="隶书" pitchFamily="49" charset="-122"/>
            </a:endParaRPr>
          </a:p>
        </p:txBody>
      </p:sp>
      <p:sp>
        <p:nvSpPr>
          <p:cNvPr id="6" name="矩形 5"/>
          <p:cNvSpPr/>
          <p:nvPr/>
        </p:nvSpPr>
        <p:spPr>
          <a:xfrm>
            <a:off x="3563888" y="5301208"/>
            <a:ext cx="6143850" cy="584775"/>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放入该顶点进入优先级队列，不对重复顶点进行合并，</a:t>
            </a:r>
          </a:p>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每个顶点可能重复放入，队列中元素至多为边的数目</a:t>
            </a:r>
            <a:r>
              <a:rPr lang="en-US" altLang="zh-CN" sz="1600" b="1" kern="0" dirty="0">
                <a:solidFill>
                  <a:srgbClr val="7030A0"/>
                </a:solidFill>
                <a:latin typeface="Consolas" panose="020B0609020204030204" pitchFamily="49" charset="0"/>
                <a:ea typeface="隶书" pitchFamily="49" charset="-122"/>
              </a:rPr>
              <a:t>e</a:t>
            </a:r>
            <a:endParaRPr lang="zh-CN" altLang="en-US" sz="1600" b="1" kern="0" dirty="0">
              <a:solidFill>
                <a:srgbClr val="7030A0"/>
              </a:solidFill>
              <a:latin typeface="Consolas" panose="020B0609020204030204" pitchFamily="49" charset="0"/>
              <a:ea typeface="隶书" pitchFamily="49" charset="-122"/>
            </a:endParaRPr>
          </a:p>
        </p:txBody>
      </p:sp>
      <p:sp>
        <p:nvSpPr>
          <p:cNvPr id="7" name="矩形 6"/>
          <p:cNvSpPr/>
          <p:nvPr/>
        </p:nvSpPr>
        <p:spPr>
          <a:xfrm>
            <a:off x="2843808" y="2780928"/>
            <a:ext cx="5400600" cy="338554"/>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至多</a:t>
            </a:r>
            <a:r>
              <a:rPr lang="en-US" altLang="zh-CN" sz="1600" b="1" kern="0" dirty="0">
                <a:solidFill>
                  <a:srgbClr val="7030A0"/>
                </a:solidFill>
                <a:latin typeface="Consolas" panose="020B0609020204030204" pitchFamily="49" charset="0"/>
                <a:ea typeface="隶书" pitchFamily="49" charset="-122"/>
              </a:rPr>
              <a:t>e</a:t>
            </a:r>
            <a:r>
              <a:rPr lang="zh-CN" altLang="en-US" sz="1600" b="1" kern="0" dirty="0">
                <a:solidFill>
                  <a:srgbClr val="7030A0"/>
                </a:solidFill>
                <a:latin typeface="Consolas" panose="020B0609020204030204" pitchFamily="49" charset="0"/>
                <a:ea typeface="隶书" pitchFamily="49" charset="-122"/>
              </a:rPr>
              <a:t>次提取</a:t>
            </a:r>
            <a:endParaRPr lang="en-US" altLang="zh-CN" sz="1600" b="1" kern="0" dirty="0">
              <a:solidFill>
                <a:srgbClr val="7030A0"/>
              </a:solidFill>
              <a:latin typeface="Consolas" panose="020B0609020204030204" pitchFamily="49" charset="0"/>
              <a:ea typeface="隶书" pitchFamily="49" charset="-122"/>
            </a:endParaRPr>
          </a:p>
        </p:txBody>
      </p:sp>
      <p:sp>
        <p:nvSpPr>
          <p:cNvPr id="54" name="矩形 53"/>
          <p:cNvSpPr/>
          <p:nvPr/>
        </p:nvSpPr>
        <p:spPr>
          <a:xfrm>
            <a:off x="3581730" y="1690878"/>
            <a:ext cx="5043638" cy="400110"/>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整体时间复杂度：</a:t>
            </a:r>
            <a:r>
              <a:rPr lang="en-US" altLang="zh-CN" sz="2000" b="1" dirty="0">
                <a:solidFill>
                  <a:schemeClr val="bg1"/>
                </a:solidFill>
                <a:latin typeface="微软雅黑" panose="020B0503020204020204" pitchFamily="34" charset="-122"/>
                <a:ea typeface="微软雅黑" panose="020B0503020204020204" pitchFamily="34" charset="-122"/>
              </a:rPr>
              <a:t>O(e loge)= O(e </a:t>
            </a:r>
            <a:r>
              <a:rPr lang="en-US" altLang="zh-CN" sz="2000" b="1" dirty="0" err="1">
                <a:solidFill>
                  <a:schemeClr val="bg1"/>
                </a:solidFill>
                <a:latin typeface="微软雅黑" panose="020B0503020204020204" pitchFamily="34" charset="-122"/>
                <a:ea typeface="微软雅黑" panose="020B0503020204020204" pitchFamily="34" charset="-122"/>
              </a:rPr>
              <a:t>logN</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Tree>
    <p:extLst>
      <p:ext uri="{BB962C8B-B14F-4D97-AF65-F5344CB8AC3E}">
        <p14:creationId xmlns:p14="http://schemas.microsoft.com/office/powerpoint/2010/main" val="5639798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5832648" cy="320087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二叉堆</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向量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完全二叉树，形神兼备</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a:t>
            </a:r>
            <a:r>
              <a:rPr lang="en-US" altLang="zh-CN" sz="2400" b="1" dirty="0">
                <a:latin typeface="微软雅黑" panose="020B0503020204020204" pitchFamily="34" charset="-122"/>
                <a:ea typeface="微软雅黑" panose="020B0503020204020204" pitchFamily="34" charset="-122"/>
              </a:rPr>
              <a:t>insert (push)</a:t>
            </a:r>
            <a:r>
              <a:rPr lang="zh-CN" altLang="en-US" sz="2400" b="1" dirty="0">
                <a:latin typeface="微软雅黑" panose="020B0503020204020204" pitchFamily="34" charset="-122"/>
                <a:ea typeface="微软雅黑" panose="020B0503020204020204" pitchFamily="34" charset="-122"/>
              </a:rPr>
              <a:t>：上滤</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读取</a:t>
            </a:r>
            <a:r>
              <a:rPr lang="en-US" altLang="zh-CN" sz="2400" b="1" dirty="0" err="1">
                <a:latin typeface="微软雅黑" panose="020B0503020204020204" pitchFamily="34" charset="-122"/>
                <a:ea typeface="微软雅黑" panose="020B0503020204020204" pitchFamily="34" charset="-122"/>
              </a:rPr>
              <a:t>getMax</a:t>
            </a:r>
            <a:r>
              <a:rPr lang="en-US" altLang="zh-CN" sz="2400" b="1" dirty="0">
                <a:latin typeface="微软雅黑" panose="020B0503020204020204" pitchFamily="34" charset="-122"/>
                <a:ea typeface="微软雅黑" panose="020B0503020204020204" pitchFamily="34" charset="-122"/>
              </a:rPr>
              <a:t> (top)</a:t>
            </a:r>
            <a:r>
              <a:rPr lang="zh-CN" altLang="en-US" sz="2400" b="1" dirty="0">
                <a:latin typeface="微软雅黑" panose="020B0503020204020204" pitchFamily="34" charset="-122"/>
                <a:ea typeface="微软雅黑" panose="020B0503020204020204" pitchFamily="34" charset="-122"/>
              </a:rPr>
              <a:t>：读取堆顶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删除</a:t>
            </a:r>
            <a:r>
              <a:rPr lang="en-US" altLang="zh-CN" sz="2400" b="1" dirty="0" err="1">
                <a:latin typeface="微软雅黑" panose="020B0503020204020204" pitchFamily="34" charset="-122"/>
                <a:ea typeface="微软雅黑" panose="020B0503020204020204" pitchFamily="34" charset="-122"/>
              </a:rPr>
              <a:t>delMax</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pop</a:t>
            </a:r>
            <a:r>
              <a:rPr lang="zh-CN" altLang="en-US" sz="2400" b="1" dirty="0">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构建：从下往上的</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堆排序：构建</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迭代删除</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 结</a:t>
            </a:r>
          </a:p>
        </p:txBody>
      </p:sp>
      <p:sp>
        <p:nvSpPr>
          <p:cNvPr id="8" name="TextBox 20"/>
          <p:cNvSpPr txBox="1">
            <a:spLocks noChangeArrowheads="1"/>
          </p:cNvSpPr>
          <p:nvPr/>
        </p:nvSpPr>
        <p:spPr bwMode="auto">
          <a:xfrm>
            <a:off x="251520" y="4464611"/>
            <a:ext cx="5472608"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堆应用</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基于优先级的图算法应用</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哈夫曼编码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STL</a:t>
            </a:r>
            <a:r>
              <a:rPr lang="zh-CN" altLang="en-US"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Priority_Queue</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300192" y="2150859"/>
            <a:ext cx="2429507" cy="2246769"/>
          </a:xfrm>
          <a:prstGeom prst="rect">
            <a:avLst/>
          </a:prstGeom>
          <a:solidFill>
            <a:schemeClr val="accent2">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插入即上滤，</a:t>
            </a:r>
          </a:p>
          <a:p>
            <a:r>
              <a:rPr lang="zh-CN" altLang="en-US" sz="2800" b="1" dirty="0">
                <a:solidFill>
                  <a:schemeClr val="bg1"/>
                </a:solidFill>
                <a:latin typeface="微软雅黑" panose="020B0503020204020204" pitchFamily="34" charset="-122"/>
                <a:ea typeface="微软雅黑" panose="020B0503020204020204" pitchFamily="34" charset="-122"/>
              </a:rPr>
              <a:t>删除置换下，</a:t>
            </a:r>
          </a:p>
          <a:p>
            <a:r>
              <a:rPr lang="zh-CN" altLang="en-US" sz="2800" b="1" dirty="0">
                <a:solidFill>
                  <a:schemeClr val="bg1"/>
                </a:solidFill>
                <a:latin typeface="微软雅黑" panose="020B0503020204020204" pitchFamily="34" charset="-122"/>
                <a:ea typeface="微软雅黑" panose="020B0503020204020204" pitchFamily="34" charset="-122"/>
              </a:rPr>
              <a:t>构建自底下，</a:t>
            </a:r>
          </a:p>
          <a:p>
            <a:r>
              <a:rPr lang="zh-CN" altLang="en-US" sz="2800" b="1" dirty="0" smtClean="0">
                <a:solidFill>
                  <a:schemeClr val="bg1"/>
                </a:solidFill>
                <a:latin typeface="微软雅黑" panose="020B0503020204020204" pitchFamily="34" charset="-122"/>
                <a:ea typeface="微软雅黑" panose="020B0503020204020204" pitchFamily="34" charset="-122"/>
              </a:rPr>
              <a:t>排序先构建</a:t>
            </a:r>
            <a:r>
              <a:rPr lang="zh-CN" altLang="en-US" sz="2800" b="1" dirty="0">
                <a:solidFill>
                  <a:schemeClr val="bg1"/>
                </a:solidFill>
                <a:latin typeface="微软雅黑" panose="020B0503020204020204" pitchFamily="34" charset="-122"/>
                <a:ea typeface="微软雅黑" panose="020B0503020204020204" pitchFamily="34" charset="-122"/>
              </a:rPr>
              <a:t>，</a:t>
            </a:r>
          </a:p>
          <a:p>
            <a:r>
              <a:rPr lang="zh-CN" altLang="en-US" sz="2800" b="1" dirty="0">
                <a:solidFill>
                  <a:schemeClr val="bg1"/>
                </a:solidFill>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998441272"/>
      </p:ext>
    </p:extLst>
  </p:cSld>
  <p:clrMapOvr>
    <a:masterClrMapping/>
  </p:clrMapOvr>
  <p:transition advTm="157">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回顾：各种数据结构的算法复杂度</a:t>
            </a:r>
          </a:p>
        </p:txBody>
      </p:sp>
      <p:sp>
        <p:nvSpPr>
          <p:cNvPr id="20" name="TextBox 20"/>
          <p:cNvSpPr txBox="1">
            <a:spLocks noChangeArrowheads="1"/>
          </p:cNvSpPr>
          <p:nvPr/>
        </p:nvSpPr>
        <p:spPr bwMode="auto">
          <a:xfrm>
            <a:off x="110675" y="1268760"/>
            <a:ext cx="532859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查找、插入、删除复杂度分析</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817066221"/>
              </p:ext>
            </p:extLst>
          </p:nvPr>
        </p:nvGraphicFramePr>
        <p:xfrm>
          <a:off x="179512" y="2163583"/>
          <a:ext cx="8795930" cy="3641681"/>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907311450"/>
                    </a:ext>
                  </a:extLst>
                </a:gridCol>
                <a:gridCol w="1440160">
                  <a:extLst>
                    <a:ext uri="{9D8B030D-6E8A-4147-A177-3AD203B41FA5}">
                      <a16:colId xmlns:a16="http://schemas.microsoft.com/office/drawing/2014/main" val="2228802714"/>
                    </a:ext>
                  </a:extLst>
                </a:gridCol>
                <a:gridCol w="1440160">
                  <a:extLst>
                    <a:ext uri="{9D8B030D-6E8A-4147-A177-3AD203B41FA5}">
                      <a16:colId xmlns:a16="http://schemas.microsoft.com/office/drawing/2014/main" val="1492012723"/>
                    </a:ext>
                  </a:extLst>
                </a:gridCol>
                <a:gridCol w="1440160">
                  <a:extLst>
                    <a:ext uri="{9D8B030D-6E8A-4147-A177-3AD203B41FA5}">
                      <a16:colId xmlns:a16="http://schemas.microsoft.com/office/drawing/2014/main" val="3838638446"/>
                    </a:ext>
                  </a:extLst>
                </a:gridCol>
                <a:gridCol w="1440160">
                  <a:extLst>
                    <a:ext uri="{9D8B030D-6E8A-4147-A177-3AD203B41FA5}">
                      <a16:colId xmlns:a16="http://schemas.microsoft.com/office/drawing/2014/main" val="1143865267"/>
                    </a:ext>
                  </a:extLst>
                </a:gridCol>
                <a:gridCol w="1379106">
                  <a:extLst>
                    <a:ext uri="{9D8B030D-6E8A-4147-A177-3AD203B41FA5}">
                      <a16:colId xmlns:a16="http://schemas.microsoft.com/office/drawing/2014/main" val="3446428657"/>
                    </a:ext>
                  </a:extLst>
                </a:gridCol>
              </a:tblGrid>
              <a:tr h="771299">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无序向量</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无序列表</a:t>
                      </a:r>
                    </a:p>
                  </a:txBody>
                  <a:tcPr anchor="ctr"/>
                </a:tc>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有序向量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有序列表</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9334483"/>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search(x)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92566741"/>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insert(x)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45580149"/>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remove(x)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en-US" altLang="zh-CN"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696778"/>
                  </a:ext>
                </a:extLst>
              </a:tr>
            </a:tbl>
          </a:graphicData>
        </a:graphic>
      </p:graphicFrame>
      <p:sp>
        <p:nvSpPr>
          <p:cNvPr id="19" name="矩形 18"/>
          <p:cNvSpPr/>
          <p:nvPr/>
        </p:nvSpPr>
        <p:spPr>
          <a:xfrm>
            <a:off x="2123728"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a:xfrm>
            <a:off x="1841428" y="3995025"/>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2" name="矩形 21"/>
          <p:cNvSpPr/>
          <p:nvPr/>
        </p:nvSpPr>
        <p:spPr>
          <a:xfrm>
            <a:off x="1691725" y="4884382"/>
            <a:ext cx="1781944"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3" name="矩形 22"/>
          <p:cNvSpPr/>
          <p:nvPr/>
        </p:nvSpPr>
        <p:spPr>
          <a:xfrm>
            <a:off x="3563888" y="3194964"/>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3275856" y="3995024"/>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5" name="矩形 24"/>
          <p:cNvSpPr/>
          <p:nvPr/>
        </p:nvSpPr>
        <p:spPr>
          <a:xfrm>
            <a:off x="3363027" y="4900144"/>
            <a:ext cx="1265818"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26" name="矩形 25"/>
          <p:cNvSpPr/>
          <p:nvPr/>
        </p:nvSpPr>
        <p:spPr>
          <a:xfrm>
            <a:off x="4702631" y="3041066"/>
            <a:ext cx="1453545" cy="830997"/>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a:p>
            <a:pPr algn="ctr"/>
            <a:r>
              <a:rPr lang="zh-CN" altLang="en-US" sz="2400" b="1" dirty="0">
                <a:solidFill>
                  <a:srgbClr val="C00000"/>
                </a:solidFill>
                <a:latin typeface="微软雅黑" panose="020B0503020204020204" pitchFamily="34" charset="-122"/>
                <a:ea typeface="微软雅黑" panose="020B0503020204020204" pitchFamily="34" charset="-122"/>
              </a:rPr>
              <a:t>二分查找</a:t>
            </a:r>
          </a:p>
        </p:txBody>
      </p:sp>
      <p:sp>
        <p:nvSpPr>
          <p:cNvPr id="27" name="矩形 26"/>
          <p:cNvSpPr/>
          <p:nvPr/>
        </p:nvSpPr>
        <p:spPr>
          <a:xfrm>
            <a:off x="4698777" y="3995023"/>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8" name="矩形 27"/>
          <p:cNvSpPr/>
          <p:nvPr/>
        </p:nvSpPr>
        <p:spPr>
          <a:xfrm>
            <a:off x="4698777" y="4891075"/>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9" name="矩形 28"/>
          <p:cNvSpPr/>
          <p:nvPr/>
        </p:nvSpPr>
        <p:spPr>
          <a:xfrm>
            <a:off x="6408205"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6286641" y="4011619"/>
            <a:ext cx="109367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2" name="矩形 31"/>
          <p:cNvSpPr/>
          <p:nvPr/>
        </p:nvSpPr>
        <p:spPr>
          <a:xfrm>
            <a:off x="6231051" y="4935929"/>
            <a:ext cx="114926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3" name="矩形 32"/>
          <p:cNvSpPr/>
          <p:nvPr/>
        </p:nvSpPr>
        <p:spPr>
          <a:xfrm>
            <a:off x="7569236" y="3225731"/>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4" name="矩形 33"/>
          <p:cNvSpPr/>
          <p:nvPr/>
        </p:nvSpPr>
        <p:spPr>
          <a:xfrm>
            <a:off x="7575875" y="4196284"/>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5" name="矩形 34"/>
          <p:cNvSpPr/>
          <p:nvPr/>
        </p:nvSpPr>
        <p:spPr>
          <a:xfrm>
            <a:off x="7582951" y="5174365"/>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6" name="矩形 35"/>
          <p:cNvSpPr/>
          <p:nvPr/>
        </p:nvSpPr>
        <p:spPr>
          <a:xfrm>
            <a:off x="7723113" y="2136526"/>
            <a:ext cx="1169367" cy="830997"/>
          </a:xfrm>
          <a:prstGeom prst="rect">
            <a:avLst/>
          </a:prstGeom>
        </p:spPr>
        <p:txBody>
          <a:bodyPr wrap="square">
            <a:spAutoFit/>
          </a:bodyPr>
          <a:lstStyle/>
          <a:p>
            <a:pPr algn="ctr">
              <a:defRPr/>
            </a:pPr>
            <a:r>
              <a:rPr lang="zh-CN" altLang="en-US" sz="2400" b="1" dirty="0">
                <a:latin typeface="微软雅黑" panose="020B0503020204020204" pitchFamily="34" charset="-122"/>
                <a:ea typeface="微软雅黑" panose="020B0503020204020204" pitchFamily="34" charset="-122"/>
              </a:rPr>
              <a:t>二叉 搜索树</a:t>
            </a:r>
          </a:p>
        </p:txBody>
      </p:sp>
      <p:grpSp>
        <p:nvGrpSpPr>
          <p:cNvPr id="50" name="组合 49"/>
          <p:cNvGrpSpPr/>
          <p:nvPr/>
        </p:nvGrpSpPr>
        <p:grpSpPr>
          <a:xfrm>
            <a:off x="4691511" y="1196752"/>
            <a:ext cx="4441490" cy="4557614"/>
            <a:chOff x="4691511" y="784791"/>
            <a:chExt cx="4441490" cy="4557614"/>
          </a:xfrm>
        </p:grpSpPr>
        <p:grpSp>
          <p:nvGrpSpPr>
            <p:cNvPr id="46" name="组合 45"/>
            <p:cNvGrpSpPr/>
            <p:nvPr/>
          </p:nvGrpSpPr>
          <p:grpSpPr>
            <a:xfrm>
              <a:off x="4691511" y="1516276"/>
              <a:ext cx="2447927" cy="3826129"/>
              <a:chOff x="4691511" y="1516276"/>
              <a:chExt cx="2447927" cy="3826129"/>
            </a:xfrm>
          </p:grpSpPr>
          <p:sp>
            <p:nvSpPr>
              <p:cNvPr id="39" name="椭圆 38"/>
              <p:cNvSpPr/>
              <p:nvPr/>
            </p:nvSpPr>
            <p:spPr bwMode="auto">
              <a:xfrm>
                <a:off x="4691511" y="3861048"/>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sp>
            <p:nvSpPr>
              <p:cNvPr id="40" name="椭圆 39"/>
              <p:cNvSpPr/>
              <p:nvPr/>
            </p:nvSpPr>
            <p:spPr bwMode="auto">
              <a:xfrm>
                <a:off x="4698777" y="4750406"/>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cxnSp>
            <p:nvCxnSpPr>
              <p:cNvPr id="42" name="直接箭头连接符 41"/>
              <p:cNvCxnSpPr>
                <a:stCxn id="39" idx="7"/>
              </p:cNvCxnSpPr>
              <p:nvPr/>
            </p:nvCxnSpPr>
            <p:spPr bwMode="auto">
              <a:xfrm flipV="1">
                <a:off x="5388517" y="1516276"/>
                <a:ext cx="1750921" cy="2431468"/>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cxnSp>
            <p:nvCxnSpPr>
              <p:cNvPr id="44" name="直接箭头连接符 43"/>
              <p:cNvCxnSpPr/>
              <p:nvPr/>
            </p:nvCxnSpPr>
            <p:spPr bwMode="auto">
              <a:xfrm flipV="1">
                <a:off x="5450687" y="1556975"/>
                <a:ext cx="1688751" cy="3287172"/>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grpSp>
        <p:sp>
          <p:nvSpPr>
            <p:cNvPr id="47" name="TextBox 20"/>
            <p:cNvSpPr txBox="1">
              <a:spLocks noChangeArrowheads="1"/>
            </p:cNvSpPr>
            <p:nvPr/>
          </p:nvSpPr>
          <p:spPr bwMode="auto">
            <a:xfrm>
              <a:off x="6820833" y="784791"/>
              <a:ext cx="2312168" cy="707886"/>
            </a:xfrm>
            <a:prstGeom prst="rect">
              <a:avLst/>
            </a:prstGeom>
            <a:noFill/>
            <a:ln w="9525">
              <a:noFill/>
              <a:miter lim="800000"/>
              <a:headEnd/>
              <a:tailEnd/>
            </a:ln>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二分查找下复杂度为</a:t>
              </a:r>
              <a:r>
                <a:rPr lang="en-US" altLang="zh-CN" sz="2000" b="1" dirty="0">
                  <a:solidFill>
                    <a:srgbClr val="C00000"/>
                  </a:solidFill>
                  <a:latin typeface="微软雅黑" panose="020B0503020204020204" pitchFamily="34" charset="-122"/>
                  <a:ea typeface="微软雅黑" panose="020B0503020204020204" pitchFamily="34" charset="-122"/>
                </a:rPr>
                <a:t>O(</a:t>
              </a:r>
              <a:r>
                <a:rPr lang="en-US" altLang="zh-CN" sz="2000" b="1" dirty="0" err="1">
                  <a:solidFill>
                    <a:srgbClr val="C00000"/>
                  </a:solidFill>
                  <a:latin typeface="微软雅黑" panose="020B0503020204020204" pitchFamily="34" charset="-122"/>
                  <a:ea typeface="微软雅黑" panose="020B0503020204020204" pitchFamily="34" charset="-122"/>
                </a:rPr>
                <a:t>logn</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30" name="TextBox 20"/>
          <p:cNvSpPr txBox="1">
            <a:spLocks noChangeArrowheads="1"/>
          </p:cNvSpPr>
          <p:nvPr/>
        </p:nvSpPr>
        <p:spPr bwMode="auto">
          <a:xfrm>
            <a:off x="298733" y="5945634"/>
            <a:ext cx="8593747" cy="707886"/>
          </a:xfrm>
          <a:prstGeom prst="rect">
            <a:avLst/>
          </a:prstGeom>
          <a:solidFill>
            <a:schemeClr val="accent2">
              <a:lumMod val="50000"/>
            </a:schemeClr>
          </a:solidFill>
        </p:spPr>
        <p:txBody>
          <a:bodyPr wrap="square">
            <a:spAutoFit/>
          </a:bodyPr>
          <a:lstStyle>
            <a:defPPr>
              <a:defRPr lang="zh-CN"/>
            </a:defPPr>
            <a:lvl1pPr algn="ctr">
              <a:defRPr sz="2000" b="1">
                <a:solidFill>
                  <a:schemeClr val="bg1"/>
                </a:solidFill>
                <a:latin typeface="微软雅黑" panose="020B0503020204020204" pitchFamily="34" charset="-122"/>
                <a:ea typeface="微软雅黑" panose="020B0503020204020204" pitchFamily="34" charset="-122"/>
              </a:defRPr>
            </a:lvl1pPr>
          </a:lstStyle>
          <a:p>
            <a:pPr lvl="1" algn="ctr"/>
            <a:r>
              <a:rPr lang="zh-CN" altLang="en-US" sz="2000" b="1" dirty="0">
                <a:solidFill>
                  <a:schemeClr val="bg1"/>
                </a:solidFill>
                <a:latin typeface="微软雅黑" panose="020B0503020204020204" pitchFamily="34" charset="-122"/>
                <a:ea typeface="微软雅黑" panose="020B0503020204020204" pitchFamily="34" charset="-122"/>
              </a:rPr>
              <a:t>之前的分析针对的是查找、插入、删除复杂度分析，本章介绍的查找仅仅是查找最大元素</a:t>
            </a:r>
            <a:r>
              <a:rPr lang="en-US" altLang="zh-CN" sz="2000" b="1" dirty="0" err="1">
                <a:solidFill>
                  <a:schemeClr val="bg1"/>
                </a:solidFill>
                <a:latin typeface="微软雅黑" panose="020B0503020204020204" pitchFamily="34" charset="-122"/>
                <a:ea typeface="微软雅黑" panose="020B0503020204020204" pitchFamily="34" charset="-122"/>
              </a:rPr>
              <a:t>getMax</a:t>
            </a:r>
            <a:r>
              <a:rPr lang="zh-CN" altLang="en-US" sz="2000" b="1" dirty="0">
                <a:solidFill>
                  <a:schemeClr val="bg1"/>
                </a:solidFill>
                <a:latin typeface="微软雅黑" panose="020B0503020204020204" pitchFamily="34" charset="-122"/>
                <a:ea typeface="微软雅黑" panose="020B0503020204020204" pitchFamily="34" charset="-122"/>
              </a:rPr>
              <a:t>，删除仅仅是删除最大元素</a:t>
            </a:r>
            <a:r>
              <a:rPr lang="en-US" altLang="zh-CN" sz="2000" b="1" dirty="0" err="1">
                <a:solidFill>
                  <a:schemeClr val="bg1"/>
                </a:solidFill>
                <a:latin typeface="微软雅黑" panose="020B0503020204020204" pitchFamily="34" charset="-122"/>
                <a:ea typeface="微软雅黑" panose="020B0503020204020204" pitchFamily="34" charset="-122"/>
              </a:rPr>
              <a:t>delMax</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043401"/>
      </p:ext>
    </p:extLst>
  </p:cSld>
  <p:clrMapOvr>
    <a:masterClrMapping/>
  </p:clrMapOvr>
  <p:transition advTm="157">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381642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401867199"/>
              </p:ext>
            </p:extLst>
          </p:nvPr>
        </p:nvGraphicFramePr>
        <p:xfrm>
          <a:off x="609786" y="3738165"/>
          <a:ext cx="7526858" cy="2139106"/>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4339493">
                  <a:extLst>
                    <a:ext uri="{9D8B030D-6E8A-4147-A177-3AD203B41FA5}">
                      <a16:colId xmlns:a16="http://schemas.microsoft.com/office/drawing/2014/main" val="2351410474"/>
                    </a:ext>
                  </a:extLst>
                </a:gridCol>
                <a:gridCol w="1459173">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427821">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将新元素插入向量尾部</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遍历向量所有元素读取优先级最大者</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748687">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遍历向量所有元素，删除优先级最大者，对被删除元素后续元素进行移位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1043608" y="2276871"/>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547664" y="2564903"/>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2051720" y="2060849"/>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555776" y="2204863"/>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3059832" y="1853536"/>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3563888" y="2708920"/>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4067944" y="285293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572000" y="243593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5076056" y="213285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5580112" y="2924944"/>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6084168" y="2564903"/>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6588224" y="2276871"/>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7092280" y="2708920"/>
            <a:ext cx="432048" cy="436400"/>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7308304" y="1763524"/>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7452320" y="2152253"/>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Tree>
    <p:extLst>
      <p:ext uri="{BB962C8B-B14F-4D97-AF65-F5344CB8AC3E}">
        <p14:creationId xmlns:p14="http://schemas.microsoft.com/office/powerpoint/2010/main" val="2079739210"/>
      </p:ext>
    </p:extLst>
  </p:cSld>
  <p:clrMapOvr>
    <a:masterClrMapping/>
  </p:clrMapOvr>
  <p:transition advTm="157">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453650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基于有序向量的实现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62455915"/>
              </p:ext>
            </p:extLst>
          </p:nvPr>
        </p:nvGraphicFramePr>
        <p:xfrm>
          <a:off x="609786" y="3738165"/>
          <a:ext cx="7816663" cy="2139106"/>
        </p:xfrm>
        <a:graphic>
          <a:graphicData uri="http://schemas.openxmlformats.org/drawingml/2006/table">
            <a:tbl>
              <a:tblPr firstRow="1" bandRow="1">
                <a:tableStyleId>{5C22544A-7EE6-4342-B048-85BDC9FD1C3A}</a:tableStyleId>
              </a:tblPr>
              <a:tblGrid>
                <a:gridCol w="1794732">
                  <a:extLst>
                    <a:ext uri="{9D8B030D-6E8A-4147-A177-3AD203B41FA5}">
                      <a16:colId xmlns:a16="http://schemas.microsoft.com/office/drawing/2014/main" val="2062629427"/>
                    </a:ext>
                  </a:extLst>
                </a:gridCol>
                <a:gridCol w="4255714">
                  <a:extLst>
                    <a:ext uri="{9D8B030D-6E8A-4147-A177-3AD203B41FA5}">
                      <a16:colId xmlns:a16="http://schemas.microsoft.com/office/drawing/2014/main" val="2351410474"/>
                    </a:ext>
                  </a:extLst>
                </a:gridCol>
                <a:gridCol w="1766217">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748687">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先采用二分查找找到目标元素所需插入位置，插入后对后续元素进行移位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取出向量最末元素</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遍历向量最末元素</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4563408" y="2338420"/>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3551000" y="2626452"/>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6588224" y="2122397"/>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5575816" y="2266412"/>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7094425" y="1912909"/>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2032388" y="2768294"/>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1526184" y="291448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057204" y="249748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6082020" y="219440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1019980" y="2986495"/>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044796" y="2626454"/>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5069612" y="2338422"/>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2538592" y="2717554"/>
            <a:ext cx="432048" cy="487141"/>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2785321" y="1782706"/>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2811269" y="2203115"/>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Tree>
    <p:extLst>
      <p:ext uri="{BB962C8B-B14F-4D97-AF65-F5344CB8AC3E}">
        <p14:creationId xmlns:p14="http://schemas.microsoft.com/office/powerpoint/2010/main" val="1128434049"/>
      </p:ext>
    </p:extLst>
  </p:cSld>
  <p:clrMapOvr>
    <a:masterClrMapping/>
  </p:clrMapOvr>
  <p:transition advTm="157">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58283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基于平衡二叉搜索树的实现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0279244"/>
              </p:ext>
            </p:extLst>
          </p:nvPr>
        </p:nvGraphicFramePr>
        <p:xfrm>
          <a:off x="208845" y="3985916"/>
          <a:ext cx="8719923" cy="1554480"/>
        </p:xfrm>
        <a:graphic>
          <a:graphicData uri="http://schemas.openxmlformats.org/drawingml/2006/table">
            <a:tbl>
              <a:tblPr firstRow="1" bandRow="1">
                <a:tableStyleId>{5C22544A-7EE6-4342-B048-85BDC9FD1C3A}</a:tableStyleId>
              </a:tblPr>
              <a:tblGrid>
                <a:gridCol w="1447115">
                  <a:extLst>
                    <a:ext uri="{9D8B030D-6E8A-4147-A177-3AD203B41FA5}">
                      <a16:colId xmlns:a16="http://schemas.microsoft.com/office/drawing/2014/main" val="2062629427"/>
                    </a:ext>
                  </a:extLst>
                </a:gridCol>
                <a:gridCol w="5804689">
                  <a:extLst>
                    <a:ext uri="{9D8B030D-6E8A-4147-A177-3AD203B41FA5}">
                      <a16:colId xmlns:a16="http://schemas.microsoft.com/office/drawing/2014/main" val="2351410474"/>
                    </a:ext>
                  </a:extLst>
                </a:gridCol>
                <a:gridCol w="1468119">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平衡二叉搜索树的元素插入</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不断地对右子树进行访问</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不断地对右子树访问，删除极右元素，并维护平衡</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pSp>
        <p:nvGrpSpPr>
          <p:cNvPr id="4" name="组合 3"/>
          <p:cNvGrpSpPr/>
          <p:nvPr/>
        </p:nvGrpSpPr>
        <p:grpSpPr>
          <a:xfrm>
            <a:off x="251520" y="1772817"/>
            <a:ext cx="8630040" cy="2016224"/>
            <a:chOff x="316572" y="1768244"/>
            <a:chExt cx="9016689" cy="3225369"/>
          </a:xfrm>
        </p:grpSpPr>
        <p:sp>
          <p:nvSpPr>
            <p:cNvPr id="22" name="圆角矩形 21"/>
            <p:cNvSpPr/>
            <p:nvPr/>
          </p:nvSpPr>
          <p:spPr bwMode="auto">
            <a:xfrm>
              <a:off x="4067944" y="202420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2013012235</a:t>
              </a:r>
              <a:endParaRPr lang="zh-CN" altLang="en-US" sz="12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446905" y="2206894"/>
              <a:ext cx="1621039" cy="469496"/>
              <a:chOff x="3632014" y="4509120"/>
              <a:chExt cx="1269761" cy="216024"/>
            </a:xfrm>
          </p:grpSpPr>
          <p:cxnSp>
            <p:nvCxnSpPr>
              <p:cNvPr id="25" name="直接连接符 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6" name="直接连接符 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27" name="组合 26"/>
            <p:cNvGrpSpPr/>
            <p:nvPr/>
          </p:nvGrpSpPr>
          <p:grpSpPr>
            <a:xfrm flipH="1">
              <a:off x="5076056" y="2204864"/>
              <a:ext cx="1763338" cy="471526"/>
              <a:chOff x="3632014" y="4509120"/>
              <a:chExt cx="1269761" cy="216024"/>
            </a:xfrm>
          </p:grpSpPr>
          <p:cxnSp>
            <p:nvCxnSpPr>
              <p:cNvPr id="28" name="直接连接符 2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9" name="直接连接符 2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0" name="直接连接符 29"/>
            <p:cNvCxnSpPr/>
            <p:nvPr/>
          </p:nvCxnSpPr>
          <p:spPr bwMode="auto">
            <a:xfrm flipH="1" flipV="1">
              <a:off x="4572000" y="176824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31" name="圆角矩形 30"/>
            <p:cNvSpPr/>
            <p:nvPr/>
          </p:nvSpPr>
          <p:spPr bwMode="auto">
            <a:xfrm>
              <a:off x="1942849" y="2676390"/>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2012012118</a:t>
              </a:r>
              <a:endParaRPr lang="zh-CN" altLang="en-US" sz="1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66786" y="2872698"/>
              <a:ext cx="576063" cy="459983"/>
              <a:chOff x="3632014" y="4509120"/>
              <a:chExt cx="1269761" cy="216024"/>
            </a:xfrm>
          </p:grpSpPr>
          <p:cxnSp>
            <p:nvCxnSpPr>
              <p:cNvPr id="33" name="直接连接符 3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35" name="组合 34"/>
            <p:cNvGrpSpPr/>
            <p:nvPr/>
          </p:nvGrpSpPr>
          <p:grpSpPr>
            <a:xfrm flipH="1">
              <a:off x="2950959" y="2853169"/>
              <a:ext cx="645359" cy="479512"/>
              <a:chOff x="3632014" y="4509120"/>
              <a:chExt cx="1269761" cy="216024"/>
            </a:xfrm>
          </p:grpSpPr>
          <p:cxnSp>
            <p:nvCxnSpPr>
              <p:cNvPr id="36" name="直接连接符 3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7" name="直接连接符 3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38" name="圆角矩形 37"/>
            <p:cNvSpPr/>
            <p:nvPr/>
          </p:nvSpPr>
          <p:spPr bwMode="auto">
            <a:xfrm>
              <a:off x="6335338" y="268713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2014011971</a:t>
              </a:r>
              <a:endParaRPr lang="zh-CN" altLang="en-US" sz="12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5653732" y="2883444"/>
              <a:ext cx="681606" cy="449238"/>
              <a:chOff x="3632014" y="4509120"/>
              <a:chExt cx="1269761" cy="216024"/>
            </a:xfrm>
          </p:grpSpPr>
          <p:cxnSp>
            <p:nvCxnSpPr>
              <p:cNvPr id="40" name="直接连接符 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1" name="直接连接符 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2" name="组合 41"/>
            <p:cNvGrpSpPr/>
            <p:nvPr/>
          </p:nvGrpSpPr>
          <p:grpSpPr>
            <a:xfrm flipH="1">
              <a:off x="7343446" y="2863914"/>
              <a:ext cx="792089" cy="425535"/>
              <a:chOff x="3632014" y="4509120"/>
              <a:chExt cx="1269761" cy="216024"/>
            </a:xfrm>
          </p:grpSpPr>
          <p:cxnSp>
            <p:nvCxnSpPr>
              <p:cNvPr id="43" name="直接连接符 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4" name="直接连接符 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45" name="圆角矩形 44"/>
            <p:cNvSpPr/>
            <p:nvPr/>
          </p:nvSpPr>
          <p:spPr bwMode="auto">
            <a:xfrm>
              <a:off x="766285" y="333950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2012011477</a:t>
              </a:r>
              <a:endParaRPr lang="zh-CN" altLang="en-US" sz="12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05177" y="3525071"/>
              <a:ext cx="152755" cy="459983"/>
              <a:chOff x="3632014" y="4509120"/>
              <a:chExt cx="1269761" cy="216024"/>
            </a:xfrm>
          </p:grpSpPr>
          <p:cxnSp>
            <p:nvCxnSpPr>
              <p:cNvPr id="47" name="直接连接符 4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8" name="直接连接符 4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9" name="组合 48"/>
            <p:cNvGrpSpPr/>
            <p:nvPr/>
          </p:nvGrpSpPr>
          <p:grpSpPr>
            <a:xfrm flipH="1">
              <a:off x="1774397" y="3500947"/>
              <a:ext cx="224762" cy="479512"/>
              <a:chOff x="3632014" y="4509120"/>
              <a:chExt cx="1269761" cy="216024"/>
            </a:xfrm>
          </p:grpSpPr>
          <p:cxnSp>
            <p:nvCxnSpPr>
              <p:cNvPr id="50" name="直接连接符 4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1" name="直接连接符 5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2" name="圆角矩形 51"/>
            <p:cNvSpPr/>
            <p:nvPr/>
          </p:nvSpPr>
          <p:spPr bwMode="auto">
            <a:xfrm>
              <a:off x="3073445" y="333268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2013012197</a:t>
              </a:r>
              <a:endParaRPr lang="zh-CN" altLang="en-US" sz="12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905224" y="3512952"/>
              <a:ext cx="177233" cy="45998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4081557" y="3494120"/>
              <a:ext cx="224762" cy="479512"/>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0" name="圆角矩形 59"/>
            <p:cNvSpPr/>
            <p:nvPr/>
          </p:nvSpPr>
          <p:spPr bwMode="auto">
            <a:xfrm>
              <a:off x="5165794" y="332548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2013013305</a:t>
              </a:r>
              <a:endParaRPr lang="zh-CN" altLang="en-US" sz="1200" b="1"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5004686" y="3511049"/>
              <a:ext cx="160169" cy="459983"/>
              <a:chOff x="3632014" y="4509120"/>
              <a:chExt cx="1269761" cy="216024"/>
            </a:xfrm>
          </p:grpSpPr>
          <p:cxnSp>
            <p:nvCxnSpPr>
              <p:cNvPr id="62" name="直接连接符 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3" name="直接连接符 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4" name="组合 63"/>
            <p:cNvGrpSpPr/>
            <p:nvPr/>
          </p:nvGrpSpPr>
          <p:grpSpPr>
            <a:xfrm flipH="1">
              <a:off x="6173906" y="3486925"/>
              <a:ext cx="224762" cy="479512"/>
              <a:chOff x="3632014" y="4509120"/>
              <a:chExt cx="1269761" cy="216024"/>
            </a:xfrm>
          </p:grpSpPr>
          <p:cxnSp>
            <p:nvCxnSpPr>
              <p:cNvPr id="65" name="直接连接符 6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6" name="直接连接符 6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7" name="圆角矩形 66"/>
            <p:cNvSpPr/>
            <p:nvPr/>
          </p:nvSpPr>
          <p:spPr bwMode="auto">
            <a:xfrm>
              <a:off x="7669508" y="330136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2014012474</a:t>
              </a:r>
              <a:endParaRPr lang="zh-CN" altLang="en-US" sz="12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7516753" y="3482330"/>
              <a:ext cx="152755" cy="45998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1" name="组合 70"/>
            <p:cNvGrpSpPr/>
            <p:nvPr/>
          </p:nvGrpSpPr>
          <p:grpSpPr>
            <a:xfrm flipH="1">
              <a:off x="8677620" y="3462801"/>
              <a:ext cx="224762" cy="479512"/>
              <a:chOff x="3632014" y="4509120"/>
              <a:chExt cx="1269761" cy="216024"/>
            </a:xfrm>
          </p:grpSpPr>
          <p:cxnSp>
            <p:nvCxnSpPr>
              <p:cNvPr id="72" name="直接连接符 7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74" name="圆角矩形 73"/>
            <p:cNvSpPr/>
            <p:nvPr/>
          </p:nvSpPr>
          <p:spPr bwMode="auto">
            <a:xfrm>
              <a:off x="316572" y="398045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2012010518</a:t>
              </a:r>
              <a:endParaRPr lang="zh-CN" altLang="en-US" sz="1200" b="1"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1438794" y="396854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2012011494</a:t>
              </a:r>
              <a:endParaRPr lang="zh-CN" altLang="en-US" sz="1200" b="1" dirty="0">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738694" y="396699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2013012217</a:t>
              </a:r>
              <a:endParaRPr lang="zh-CN" altLang="en-US" sz="1200" b="1" dirty="0">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821638" y="397265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2013012620</a:t>
              </a:r>
              <a:endParaRPr lang="zh-CN" altLang="en-US" sz="1200" b="1" dirty="0">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5991227" y="396073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2014010525</a:t>
              </a:r>
              <a:endParaRPr lang="zh-CN" altLang="en-US" sz="1200" b="1" dirty="0">
                <a:latin typeface="微软雅黑" panose="020B0503020204020204" pitchFamily="34" charset="-122"/>
                <a:ea typeface="微软雅黑" panose="020B0503020204020204" pitchFamily="34" charset="-122"/>
              </a:endParaRPr>
            </a:p>
          </p:txBody>
        </p:sp>
        <p:sp>
          <p:nvSpPr>
            <p:cNvPr id="80" name="圆角矩形 79"/>
            <p:cNvSpPr/>
            <p:nvPr/>
          </p:nvSpPr>
          <p:spPr bwMode="auto">
            <a:xfrm>
              <a:off x="7155560" y="395422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2014012199</a:t>
              </a:r>
              <a:endParaRPr lang="zh-CN" altLang="en-US" sz="1200" b="1" dirty="0">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8325149" y="3942313"/>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2016110057</a:t>
              </a:r>
              <a:endParaRPr lang="zh-CN" altLang="en-US" sz="1200" b="1" dirty="0">
                <a:latin typeface="微软雅黑" panose="020B0503020204020204" pitchFamily="34" charset="-122"/>
                <a:ea typeface="微软雅黑" panose="020B0503020204020204" pitchFamily="34" charset="-122"/>
              </a:endParaRPr>
            </a:p>
          </p:txBody>
        </p:sp>
        <p:grpSp>
          <p:nvGrpSpPr>
            <p:cNvPr id="82" name="组合 81"/>
            <p:cNvGrpSpPr/>
            <p:nvPr/>
          </p:nvGrpSpPr>
          <p:grpSpPr>
            <a:xfrm>
              <a:off x="2494273" y="4179230"/>
              <a:ext cx="108854" cy="427226"/>
              <a:chOff x="3632014" y="4509120"/>
              <a:chExt cx="1269761" cy="216024"/>
            </a:xfrm>
          </p:grpSpPr>
          <p:cxnSp>
            <p:nvCxnSpPr>
              <p:cNvPr id="83" name="直接连接符 8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4" name="直接连接符 8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5" name="组合 84"/>
            <p:cNvGrpSpPr/>
            <p:nvPr/>
          </p:nvGrpSpPr>
          <p:grpSpPr>
            <a:xfrm flipH="1">
              <a:off x="3582472" y="4179229"/>
              <a:ext cx="69285" cy="427226"/>
              <a:chOff x="3632014" y="4509120"/>
              <a:chExt cx="1269761" cy="216024"/>
            </a:xfrm>
          </p:grpSpPr>
          <p:cxnSp>
            <p:nvCxnSpPr>
              <p:cNvPr id="86" name="直接连接符 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7" name="直接连接符 8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88" name="圆角矩形 87"/>
            <p:cNvSpPr/>
            <p:nvPr/>
          </p:nvSpPr>
          <p:spPr bwMode="auto">
            <a:xfrm>
              <a:off x="1998219"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2012012374</a:t>
              </a:r>
              <a:endParaRPr lang="zh-CN" altLang="en-US" sz="1200" b="1" dirty="0">
                <a:latin typeface="微软雅黑" panose="020B0503020204020204" pitchFamily="34" charset="-122"/>
                <a:ea typeface="微软雅黑" panose="020B0503020204020204" pitchFamily="34" charset="-122"/>
              </a:endParaRPr>
            </a:p>
          </p:txBody>
        </p:sp>
        <p:sp>
          <p:nvSpPr>
            <p:cNvPr id="89" name="圆角矩形 88"/>
            <p:cNvSpPr/>
            <p:nvPr/>
          </p:nvSpPr>
          <p:spPr bwMode="auto">
            <a:xfrm>
              <a:off x="3185826"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2013011635</a:t>
              </a:r>
              <a:endParaRPr lang="zh-CN" altLang="en-US" sz="12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924426" y="4161758"/>
              <a:ext cx="69415" cy="45998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3" name="组合 92"/>
            <p:cNvGrpSpPr/>
            <p:nvPr/>
          </p:nvGrpSpPr>
          <p:grpSpPr>
            <a:xfrm flipH="1">
              <a:off x="6999641" y="4154141"/>
              <a:ext cx="52323" cy="479512"/>
              <a:chOff x="3632014" y="4509120"/>
              <a:chExt cx="1269761" cy="216024"/>
            </a:xfrm>
          </p:grpSpPr>
          <p:cxnSp>
            <p:nvCxnSpPr>
              <p:cNvPr id="94" name="直接连接符 9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5" name="直接连接符 9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6" name="圆角矩形 95"/>
            <p:cNvSpPr/>
            <p:nvPr/>
          </p:nvSpPr>
          <p:spPr bwMode="auto">
            <a:xfrm>
              <a:off x="5423187"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2014010513</a:t>
              </a:r>
              <a:endParaRPr lang="zh-CN" altLang="en-US" sz="1200" b="1" dirty="0">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6610794"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2014010533</a:t>
              </a:r>
              <a:endParaRPr lang="zh-CN" altLang="en-US" sz="1200" b="1" dirty="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8240337" y="4147487"/>
              <a:ext cx="79556" cy="479512"/>
              <a:chOff x="3632014" y="4509120"/>
              <a:chExt cx="1269761" cy="216024"/>
            </a:xfrm>
          </p:grpSpPr>
          <p:cxnSp>
            <p:nvCxnSpPr>
              <p:cNvPr id="99" name="直接连接符 9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0" name="直接连接符 9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1" name="圆角矩形 100"/>
            <p:cNvSpPr/>
            <p:nvPr/>
          </p:nvSpPr>
          <p:spPr bwMode="auto">
            <a:xfrm>
              <a:off x="7840043" y="4622487"/>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2014013392</a:t>
              </a:r>
              <a:endParaRPr lang="zh-CN" altLang="en-US" sz="1200" b="1" dirty="0">
                <a:latin typeface="微软雅黑" panose="020B0503020204020204" pitchFamily="34" charset="-122"/>
                <a:ea typeface="微软雅黑" panose="020B0503020204020204" pitchFamily="34" charset="-122"/>
              </a:endParaRPr>
            </a:p>
          </p:txBody>
        </p:sp>
        <p:sp>
          <p:nvSpPr>
            <p:cNvPr id="76" name="圆角矩形 75"/>
            <p:cNvSpPr/>
            <p:nvPr/>
          </p:nvSpPr>
          <p:spPr bwMode="auto">
            <a:xfrm>
              <a:off x="2569105" y="397891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2013010340</a:t>
              </a:r>
              <a:endParaRPr lang="zh-CN" altLang="en-US" sz="1200" b="1" dirty="0">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272786" y="5655683"/>
            <a:ext cx="6967933" cy="899295"/>
            <a:chOff x="899592" y="5338017"/>
            <a:chExt cx="6967933" cy="899295"/>
          </a:xfrm>
        </p:grpSpPr>
        <p:sp>
          <p:nvSpPr>
            <p:cNvPr id="5" name="矩形 4"/>
            <p:cNvSpPr/>
            <p:nvPr/>
          </p:nvSpPr>
          <p:spPr>
            <a:xfrm>
              <a:off x="899592" y="5771450"/>
              <a:ext cx="696793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优先级队列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insert() + 0.5*search() + 0.5*remove()</a:t>
              </a:r>
              <a:endParaRPr lang="zh-CN" altLang="en-US" sz="20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4009337" y="5737271"/>
              <a:ext cx="1800200" cy="500041"/>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5942963" y="5704979"/>
              <a:ext cx="1918133" cy="529929"/>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a:xfrm>
              <a:off x="4317939" y="5350850"/>
              <a:ext cx="1253869"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getMax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sp>
          <p:nvSpPr>
            <p:cNvPr id="104" name="矩形 103"/>
            <p:cNvSpPr/>
            <p:nvPr/>
          </p:nvSpPr>
          <p:spPr>
            <a:xfrm>
              <a:off x="6341114" y="5338017"/>
              <a:ext cx="1226618"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delMax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sp>
        <p:nvSpPr>
          <p:cNvPr id="106" name="矩形 105"/>
          <p:cNvSpPr/>
          <p:nvPr/>
        </p:nvSpPr>
        <p:spPr>
          <a:xfrm>
            <a:off x="7408207" y="5805264"/>
            <a:ext cx="1520561" cy="830997"/>
          </a:xfrm>
          <a:prstGeom prst="rect">
            <a:avLst/>
          </a:prstGeom>
          <a:solidFill>
            <a:srgbClr val="00823B"/>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杀鸡用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牛刀！</a:t>
            </a:r>
            <a:endParaRPr lang="zh-CN" altLang="en-US" sz="2400" dirty="0"/>
          </a:p>
        </p:txBody>
      </p:sp>
    </p:spTree>
    <p:extLst>
      <p:ext uri="{BB962C8B-B14F-4D97-AF65-F5344CB8AC3E}">
        <p14:creationId xmlns:p14="http://schemas.microsoft.com/office/powerpoint/2010/main" val="34624879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堆</a:t>
            </a:r>
          </a:p>
        </p:txBody>
      </p:sp>
      <p:sp>
        <p:nvSpPr>
          <p:cNvPr id="53" name="TextBox 20"/>
          <p:cNvSpPr txBox="1">
            <a:spLocks noChangeArrowheads="1"/>
          </p:cNvSpPr>
          <p:nvPr/>
        </p:nvSpPr>
        <p:spPr bwMode="auto">
          <a:xfrm>
            <a:off x="172239" y="1154516"/>
            <a:ext cx="9073008"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基于堆的实现</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只需维护最大值，而无需维护其他元素的全局有序性</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以“堆”实现优先级队列，实现更为简单，维护成本更低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时间复杂度依然为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，但实际效率更高</a:t>
            </a:r>
            <a:endParaRPr lang="en-US" altLang="zh-CN" sz="2400" b="1" dirty="0">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2239" y="3111696"/>
            <a:ext cx="8784976" cy="14773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堆：也称二叉堆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数组（向量）</a:t>
            </a:r>
            <a:r>
              <a:rPr lang="zh-CN" altLang="en-US" sz="2400" b="1" dirty="0">
                <a:latin typeface="微软雅黑" panose="020B0503020204020204" pitchFamily="34" charset="-122"/>
                <a:ea typeface="微软雅黑" panose="020B0503020204020204" pitchFamily="34" charset="-122"/>
              </a:rPr>
              <a:t>为存储结构；以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为逻辑结构</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4708743" y="4249339"/>
            <a:ext cx="2376264" cy="556428"/>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树</a:t>
            </a:r>
          </a:p>
        </p:txBody>
      </p:sp>
      <p:sp>
        <p:nvSpPr>
          <p:cNvPr id="6" name="椭圆 5"/>
          <p:cNvSpPr/>
          <p:nvPr/>
        </p:nvSpPr>
        <p:spPr bwMode="auto">
          <a:xfrm>
            <a:off x="1667844" y="4229703"/>
            <a:ext cx="2376264" cy="576064"/>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3" name="矩形 2"/>
          <p:cNvSpPr/>
          <p:nvPr/>
        </p:nvSpPr>
        <p:spPr>
          <a:xfrm>
            <a:off x="3438924" y="4487515"/>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形</a:t>
            </a:r>
            <a:endParaRPr lang="zh-CN" altLang="en-US" sz="2800" dirty="0"/>
          </a:p>
        </p:txBody>
      </p:sp>
      <p:sp>
        <p:nvSpPr>
          <p:cNvPr id="8" name="矩形 7"/>
          <p:cNvSpPr/>
          <p:nvPr/>
        </p:nvSpPr>
        <p:spPr>
          <a:xfrm>
            <a:off x="6348364" y="4520704"/>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神</a:t>
            </a:r>
          </a:p>
        </p:txBody>
      </p:sp>
      <p:graphicFrame>
        <p:nvGraphicFramePr>
          <p:cNvPr id="9" name="表格 8"/>
          <p:cNvGraphicFramePr>
            <a:graphicFrameLocks noGrp="1"/>
          </p:cNvGraphicFramePr>
          <p:nvPr>
            <p:extLst>
              <p:ext uri="{D42A27DB-BD31-4B8C-83A1-F6EECF244321}">
                <p14:modId xmlns:p14="http://schemas.microsoft.com/office/powerpoint/2010/main" val="2985995929"/>
              </p:ext>
            </p:extLst>
          </p:nvPr>
        </p:nvGraphicFramePr>
        <p:xfrm>
          <a:off x="944586" y="5146534"/>
          <a:ext cx="7240282" cy="1554480"/>
        </p:xfrm>
        <a:graphic>
          <a:graphicData uri="http://schemas.openxmlformats.org/drawingml/2006/table">
            <a:tbl>
              <a:tblPr firstRow="1" bandRow="1">
                <a:tableStyleId>{5C22544A-7EE6-4342-B048-85BDC9FD1C3A}</a:tableStyleId>
              </a:tblPr>
              <a:tblGrid>
                <a:gridCol w="1479641">
                  <a:extLst>
                    <a:ext uri="{9D8B030D-6E8A-4147-A177-3AD203B41FA5}">
                      <a16:colId xmlns:a16="http://schemas.microsoft.com/office/drawing/2014/main" val="2062629427"/>
                    </a:ext>
                  </a:extLst>
                </a:gridCol>
                <a:gridCol w="4541640">
                  <a:extLst>
                    <a:ext uri="{9D8B030D-6E8A-4147-A177-3AD203B41FA5}">
                      <a16:colId xmlns:a16="http://schemas.microsoft.com/office/drawing/2014/main" val="2351410474"/>
                    </a:ext>
                  </a:extLst>
                </a:gridCol>
                <a:gridCol w="1219001">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堆上滤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取堆顶</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删除堆顶，置换</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下滤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Tree>
    <p:extLst>
      <p:ext uri="{BB962C8B-B14F-4D97-AF65-F5344CB8AC3E}">
        <p14:creationId xmlns:p14="http://schemas.microsoft.com/office/powerpoint/2010/main" val="1317730650"/>
      </p:ext>
    </p:extLst>
  </p:cSld>
  <p:clrMapOvr>
    <a:masterClrMapping/>
  </p:clrMapOvr>
  <p:transition advTm="157">
    <p:zoom/>
  </p:transition>
  <p:timing>
    <p:tnLst>
      <p:par>
        <p:cTn id="1" dur="indefinite" restart="never" nodeType="tmRoot"/>
      </p:par>
    </p:tnLst>
  </p:timing>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18042</TotalTime>
  <Words>5086</Words>
  <Application>Microsoft Office PowerPoint</Application>
  <PresentationFormat>全屏显示(4:3)</PresentationFormat>
  <Paragraphs>1542</Paragraphs>
  <Slides>45</Slides>
  <Notes>44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45</vt:i4>
      </vt:variant>
    </vt:vector>
  </HeadingPairs>
  <TitlesOfParts>
    <vt:vector size="63" baseType="lpstr">
      <vt:lpstr>Baoli SC</vt:lpstr>
      <vt:lpstr>黑体</vt:lpstr>
      <vt:lpstr>隶书</vt:lpstr>
      <vt:lpstr>宋体</vt:lpstr>
      <vt:lpstr>Microsoft YaHei</vt:lpstr>
      <vt:lpstr>Microsoft YaHei</vt:lpstr>
      <vt:lpstr>新宋体</vt:lpstr>
      <vt:lpstr>幼圆</vt:lpstr>
      <vt:lpstr>Arial</vt:lpstr>
      <vt:lpstr>Arial Black</vt:lpstr>
      <vt:lpstr>Calibri</vt:lpstr>
      <vt:lpstr>Cambria Math</vt:lpstr>
      <vt:lpstr>Consolas</vt:lpstr>
      <vt:lpstr>Courier New</vt:lpstr>
      <vt:lpstr>Tahoma</vt:lpstr>
      <vt:lpstr>Times New Roman</vt:lpstr>
      <vt:lpstr>Wingdings</vt:lpstr>
      <vt:lpstr>Tsinghua</vt:lpstr>
      <vt:lpstr>PowerPoint 演示文稿</vt:lpstr>
      <vt:lpstr>回顾：队列</vt:lpstr>
      <vt:lpstr>用“堆”实现“优先级队列”</vt:lpstr>
      <vt:lpstr>优先级队列</vt:lpstr>
      <vt:lpstr>回顾：各种数据结构的算法复杂度</vt:lpstr>
      <vt:lpstr>优先级队列</vt:lpstr>
      <vt:lpstr>优先级队列</vt:lpstr>
      <vt:lpstr>优先级队列</vt:lpstr>
      <vt:lpstr>优先级队列-堆</vt:lpstr>
      <vt:lpstr>回顾：完全二叉树</vt:lpstr>
      <vt:lpstr>回顾：完全二叉树</vt:lpstr>
      <vt:lpstr>二叉堆</vt:lpstr>
      <vt:lpstr>二叉堆</vt:lpstr>
      <vt:lpstr>二叉堆（大顶堆）</vt:lpstr>
      <vt:lpstr>二叉堆</vt:lpstr>
      <vt:lpstr>二叉堆</vt:lpstr>
      <vt:lpstr>二叉堆</vt:lpstr>
      <vt:lpstr>二叉堆</vt:lpstr>
      <vt:lpstr>二叉堆</vt:lpstr>
      <vt:lpstr>二叉堆</vt:lpstr>
      <vt:lpstr>堆构建</vt:lpstr>
      <vt:lpstr>堆构建</vt:lpstr>
      <vt:lpstr>堆构建</vt:lpstr>
      <vt:lpstr>堆构建</vt:lpstr>
      <vt:lpstr>堆构建</vt:lpstr>
      <vt:lpstr>应用：堆排序</vt:lpstr>
      <vt:lpstr>应用：堆排序</vt:lpstr>
      <vt:lpstr>应用：堆排序</vt:lpstr>
      <vt:lpstr>应用：堆排序</vt:lpstr>
      <vt:lpstr>应用：堆排序</vt:lpstr>
      <vt:lpstr>应用：堆排序</vt:lpstr>
      <vt:lpstr>堆操作：总结</vt:lpstr>
      <vt:lpstr>回顾：排 序</vt:lpstr>
      <vt:lpstr>优先级队列应用：哈夫曼树(回顾)</vt:lpstr>
      <vt:lpstr>优先级队列应用：哈夫曼树(回顾)</vt:lpstr>
      <vt:lpstr>优先级队列的STL使用</vt:lpstr>
      <vt:lpstr>优先级队列的STL使用</vt:lpstr>
      <vt:lpstr>优先级队列的STL使用</vt:lpstr>
      <vt:lpstr>优先级队列的STL使用</vt:lpstr>
      <vt:lpstr>优先级队列的STL使用</vt:lpstr>
      <vt:lpstr>优先级队列应用</vt:lpstr>
      <vt:lpstr>优先级队列在最短路径问题应用</vt:lpstr>
      <vt:lpstr>优先级队列在最短路径问题应用</vt:lpstr>
      <vt:lpstr>优先级队列在最短路径问题应用</vt:lpstr>
      <vt:lpstr>总 结</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liu yebin</cp:lastModifiedBy>
  <cp:revision>2036</cp:revision>
  <dcterms:created xsi:type="dcterms:W3CDTF">2011-01-31T10:16:12Z</dcterms:created>
  <dcterms:modified xsi:type="dcterms:W3CDTF">2019-12-13T13:02:04Z</dcterms:modified>
</cp:coreProperties>
</file>