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898" r:id="rId3"/>
    <p:sldId id="899" r:id="rId4"/>
    <p:sldId id="879" r:id="rId5"/>
    <p:sldId id="893" r:id="rId6"/>
    <p:sldId id="894" r:id="rId7"/>
    <p:sldId id="882" r:id="rId8"/>
    <p:sldId id="888" r:id="rId9"/>
    <p:sldId id="889" r:id="rId10"/>
    <p:sldId id="890" r:id="rId11"/>
    <p:sldId id="891" r:id="rId12"/>
    <p:sldId id="892" r:id="rId13"/>
    <p:sldId id="876" r:id="rId14"/>
    <p:sldId id="897" r:id="rId15"/>
    <p:sldId id="885" r:id="rId16"/>
    <p:sldId id="886" r:id="rId17"/>
    <p:sldId id="887" r:id="rId18"/>
    <p:sldId id="800" r:id="rId19"/>
    <p:sldId id="801" r:id="rId20"/>
    <p:sldId id="828" r:id="rId21"/>
    <p:sldId id="829" r:id="rId22"/>
    <p:sldId id="867" r:id="rId23"/>
    <p:sldId id="868" r:id="rId24"/>
    <p:sldId id="830" r:id="rId25"/>
    <p:sldId id="831" r:id="rId26"/>
    <p:sldId id="833" r:id="rId27"/>
    <p:sldId id="832" r:id="rId28"/>
    <p:sldId id="838" r:id="rId29"/>
    <p:sldId id="834" r:id="rId30"/>
    <p:sldId id="872" r:id="rId31"/>
    <p:sldId id="835" r:id="rId32"/>
    <p:sldId id="836" r:id="rId33"/>
    <p:sldId id="837" r:id="rId34"/>
    <p:sldId id="816" r:id="rId35"/>
    <p:sldId id="818" r:id="rId36"/>
    <p:sldId id="817" r:id="rId37"/>
    <p:sldId id="819" r:id="rId3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CCFF99"/>
    <a:srgbClr val="00823B"/>
    <a:srgbClr val="009242"/>
    <a:srgbClr val="FF66FF"/>
    <a:srgbClr val="CCE5FF"/>
    <a:srgbClr val="FFCCCC"/>
    <a:srgbClr val="FFFFCC"/>
    <a:srgbClr val="99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7" autoAdjust="0"/>
    <p:restoredTop sz="86931" autoAdjust="0"/>
  </p:normalViewPr>
  <p:slideViewPr>
    <p:cSldViewPr>
      <p:cViewPr varScale="1">
        <p:scale>
          <a:sx n="94" d="100"/>
          <a:sy n="94" d="100"/>
        </p:scale>
        <p:origin x="63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69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45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49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769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054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681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270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863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7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824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85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653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58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743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535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764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20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09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254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492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7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17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93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72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94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4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27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第十二讲</a:t>
            </a:r>
            <a:endParaRPr lang="zh-CN" altLang="en-US" sz="5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</a:t>
            </a: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图（下）</a:t>
            </a:r>
            <a:endParaRPr lang="en-US" altLang="zh-CN" sz="4800" b="1" dirty="0" smtClean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度优先的优先级搜索实现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163059" y="1783042"/>
            <a:ext cx="0" cy="1267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9743" y="4276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priority 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0; status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-1;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85770" y="6394072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- 1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优先级比父亲提高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，后被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271641" y="34432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35" idx="6"/>
            <a:endCxn id="66" idx="2"/>
          </p:cNvCxnSpPr>
          <p:nvPr/>
        </p:nvCxnSpPr>
        <p:spPr bwMode="auto">
          <a:xfrm>
            <a:off x="6730949" y="4046973"/>
            <a:ext cx="937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6225282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4248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Prim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&gt;weight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优先级为边的权重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 weight (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priority 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0; status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-1;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35385" y="11944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8" name="直接连接符 247"/>
          <p:cNvCxnSpPr/>
          <p:nvPr/>
        </p:nvCxnSpPr>
        <p:spPr bwMode="auto">
          <a:xfrm>
            <a:off x="7428630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6928339" y="241180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833853" y="268865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914041" y="35740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648521" y="365452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523579" y="35333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161" idx="2"/>
          </p:cNvCxnSpPr>
          <p:nvPr/>
        </p:nvCxnSpPr>
        <p:spPr bwMode="auto">
          <a:xfrm flipH="1">
            <a:off x="7422493" y="391424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2669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8" grpId="1"/>
      <p:bldP spid="239" grpId="0" animBg="1"/>
      <p:bldP spid="240" grpId="0"/>
      <p:bldP spid="240" grpId="1"/>
      <p:bldP spid="244" grpId="0" animBg="1"/>
      <p:bldP spid="245" grpId="0"/>
      <p:bldP spid="246" grpId="0"/>
      <p:bldP spid="246" grpId="1"/>
      <p:bldP spid="247" grpId="0"/>
      <p:bldP spid="249" grpId="0" animBg="1"/>
      <p:bldP spid="250" grpId="0"/>
      <p:bldP spid="250" grpId="1"/>
      <p:bldP spid="251" grpId="0"/>
      <p:bldP spid="251" grpId="1"/>
      <p:bldP spid="255" grpId="0" animBg="1"/>
      <p:bldP spid="256" grpId="0"/>
      <p:bldP spid="257" grpId="0"/>
      <p:bldP spid="261" grpId="0" animBg="1"/>
      <p:bldP spid="262" grpId="0"/>
      <p:bldP spid="262" grpId="1"/>
      <p:bldP spid="265" grpId="0" animBg="1"/>
      <p:bldP spid="266" grpId="0"/>
      <p:bldP spid="2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52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Prim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&gt;priority(</a:t>
            </a:r>
            <a:r>
              <a:rPr lang="en-US" altLang="zh-CN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)){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原长度加新增长度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b="1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priority 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0; status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-1;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222327" y="23903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904598" y="24192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888094" y="3567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510832" y="184478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5987182" y="131693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0938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基于优先级队列的优先搜索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的优先级搜索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优先考虑当前所有被发现点中，最早被发现的点；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考虑当前所有被发现点中，最后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被发现的点；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考虑当前被发现点中，优先级最高的点；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的优先级更新：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父亲与该点之间的路径权重；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与该点之间的路径权重；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每种策略等效于选取当前约定的优先级策略下的最高者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优先级搜索提供统一的框架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8060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图的广义搜索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51520" y="112474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14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基于队列的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7504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从队列中取顶点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上下箭头 7"/>
          <p:cNvSpPr/>
          <p:nvPr/>
        </p:nvSpPr>
        <p:spPr bwMode="auto">
          <a:xfrm>
            <a:off x="1187624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504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入队列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14226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915816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从栈中取顶点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下箭头 11"/>
          <p:cNvSpPr/>
          <p:nvPr/>
        </p:nvSpPr>
        <p:spPr bwMode="auto">
          <a:xfrm>
            <a:off x="3995936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5816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635857"/>
            <a:ext cx="6408712" cy="4876103"/>
            <a:chOff x="2627784" y="1635857"/>
            <a:chExt cx="6408712" cy="4876103"/>
          </a:xfrm>
        </p:grpSpPr>
        <p:sp>
          <p:nvSpPr>
            <p:cNvPr id="14" name="右箭头 13"/>
            <p:cNvSpPr/>
            <p:nvPr/>
          </p:nvSpPr>
          <p:spPr bwMode="auto">
            <a:xfrm>
              <a:off x="5652120" y="3861048"/>
              <a:ext cx="720080" cy="576064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156176" y="1635857"/>
              <a:ext cx="2880320" cy="8242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基于优先级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图优先级遍历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64188" y="2512012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遍历顶点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取优先级最高点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上下箭头 16"/>
            <p:cNvSpPr/>
            <p:nvPr/>
          </p:nvSpPr>
          <p:spPr bwMode="auto">
            <a:xfrm>
              <a:off x="7242887" y="3551341"/>
              <a:ext cx="504056" cy="733418"/>
            </a:xfrm>
            <a:prstGeom prst="upDownArrow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367425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邻域顶点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优先级更新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上弧形箭头 2"/>
            <p:cNvSpPr/>
            <p:nvPr/>
          </p:nvSpPr>
          <p:spPr bwMode="auto">
            <a:xfrm flipH="1" flipV="1">
              <a:off x="2627784" y="5332780"/>
              <a:ext cx="5100938" cy="717276"/>
            </a:xfrm>
            <a:prstGeom prst="curvedDownArrow">
              <a:avLst>
                <a:gd name="adj1" fmla="val 15027"/>
                <a:gd name="adj2" fmla="val 50000"/>
                <a:gd name="adj3" fmla="val 37664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4129" y="5680963"/>
              <a:ext cx="3268248" cy="83099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统一的处理框架，支持更复杂的优先计数方法</a:t>
              </a:r>
              <a:endParaRPr lang="zh-CN" altLang="en-US" sz="24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970010" y="5675410"/>
            <a:ext cx="3888432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使用队列和栈，简化选取最高优先级顶点步骤复杂度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566561" y="35000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8967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56" y="138336"/>
            <a:ext cx="8209408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基于优先级队列的最小生成树与最短路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0569" y="115334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3854005" y="1113596"/>
            <a:ext cx="2889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8432" y="1700808"/>
            <a:ext cx="53640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status 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if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u))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u="sng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.priority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u="sng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parent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u ) = 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512" y="1772816"/>
            <a:ext cx="45275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</a:t>
            </a:r>
            <a:r>
              <a:rPr lang="en-US" altLang="zh-CN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PQ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status 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PQ.pop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if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(v))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u))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(u) &amp;&amp;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   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u.priority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weight(</a:t>
            </a:r>
            <a:r>
              <a:rPr lang="en-US" altLang="zh-CN" sz="1600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v,u</a:t>
            </a:r>
            <a:r>
              <a:rPr lang="en-US" altLang="zh-CN" sz="1600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PQ.push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parent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u ) = 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213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的最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短路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58451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1687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584515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6857009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857009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11687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5764515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58451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5764515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5891794" y="1803701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5891794" y="2943259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037009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037009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5944515" y="392587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5944515" y="167642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217009" y="167642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217009" y="392587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164288" y="2943259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164288" y="1803701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296875" y="1856422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5764515" y="133128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/>
          <p:cNvSpPr/>
          <p:nvPr/>
        </p:nvSpPr>
        <p:spPr bwMode="auto">
          <a:xfrm flipV="1">
            <a:off x="5777262" y="3939749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 bwMode="auto">
          <a:xfrm>
            <a:off x="5619837" y="31984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908203" y="21114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538899" y="20781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297888" y="26464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522264" y="31880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886017" y="411133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71192" y="109192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764514" y="1856422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624448" y="2065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5944555" y="1676422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218596" y="153231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432331" y="15275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5891794" y="1805545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269337" y="25841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5895712" y="2943259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298345" y="32052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5946547" y="3926414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6886017" y="32793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852145" y="37464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299211" y="1856422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467587" y="376668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321192" y="37506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5775561" y="13285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8 </a:t>
            </a:r>
            <a:r>
              <a:rPr lang="zh-CN" altLang="en-US" dirty="0"/>
              <a:t>15</a:t>
            </a:r>
          </a:p>
          <a:p>
            <a:r>
              <a:rPr lang="zh-CN" altLang="en-US" dirty="0"/>
              <a:t>1 2 4</a:t>
            </a:r>
          </a:p>
          <a:p>
            <a:r>
              <a:rPr lang="zh-CN" altLang="en-US" dirty="0"/>
              <a:t>2 3 12</a:t>
            </a:r>
          </a:p>
          <a:p>
            <a:r>
              <a:rPr lang="zh-CN" altLang="en-US" dirty="0"/>
              <a:t>1 4 6</a:t>
            </a:r>
          </a:p>
          <a:p>
            <a:r>
              <a:rPr lang="zh-CN" altLang="en-US" dirty="0"/>
              <a:t>3 4 </a:t>
            </a:r>
            <a:r>
              <a:rPr lang="zh-CN" altLang="en-US" dirty="0" smtClean="0"/>
              <a:t>9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4 </a:t>
            </a:r>
            <a:r>
              <a:rPr lang="zh-CN" altLang="en-US" dirty="0"/>
              <a:t>7 2</a:t>
            </a:r>
          </a:p>
          <a:p>
            <a:r>
              <a:rPr lang="zh-CN" altLang="en-US" dirty="0"/>
              <a:t>5 7 11</a:t>
            </a:r>
          </a:p>
          <a:p>
            <a:r>
              <a:rPr lang="zh-CN" altLang="en-US" dirty="0"/>
              <a:t>5 8 8</a:t>
            </a:r>
          </a:p>
          <a:p>
            <a:r>
              <a:rPr lang="zh-CN" altLang="en-US" dirty="0"/>
              <a:t>6 8 7</a:t>
            </a:r>
          </a:p>
          <a:p>
            <a:r>
              <a:rPr lang="zh-CN" altLang="en-US" dirty="0"/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3 </a:t>
            </a:r>
            <a:r>
              <a:rPr lang="zh-CN" altLang="en-US" dirty="0"/>
              <a:t>5 1</a:t>
            </a:r>
          </a:p>
          <a:p>
            <a:r>
              <a:rPr lang="zh-CN" altLang="en-US" dirty="0"/>
              <a:t>3 6 2</a:t>
            </a:r>
          </a:p>
          <a:p>
            <a:r>
              <a:rPr lang="zh-CN" altLang="en-US" dirty="0"/>
              <a:t>1 7 </a:t>
            </a:r>
            <a:r>
              <a:rPr lang="zh-CN" altLang="en-US" dirty="0" smtClean="0"/>
              <a:t>7</a:t>
            </a:r>
            <a:endParaRPr lang="en-US" altLang="zh-CN" dirty="0" smtClean="0"/>
          </a:p>
          <a:p>
            <a:r>
              <a:rPr lang="zh-CN" altLang="en-US" dirty="0"/>
              <a:t>4 5 13</a:t>
            </a:r>
          </a:p>
          <a:p>
            <a:r>
              <a:rPr lang="zh-CN" altLang="en-US" dirty="0"/>
              <a:t>5 6 5</a:t>
            </a:r>
          </a:p>
          <a:p>
            <a:r>
              <a:rPr lang="zh-CN" altLang="en-US" dirty="0"/>
              <a:t>3 8 </a:t>
            </a:r>
            <a:r>
              <a:rPr lang="zh-CN" altLang="en-US" dirty="0" smtClean="0"/>
              <a:t>10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8119" y="3550708"/>
            <a:ext cx="63267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P;</a:t>
            </a:r>
          </a:p>
          <a:p>
            <a:r>
              <a:rPr lang="pt-BR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fscanf_s(infile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&amp;n, &amp;m</a:t>
            </a:r>
            <a:r>
              <a:rPr lang="pt-BR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G.clear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G.resize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+ 1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i&lt;m; i++){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b, c;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pt-BR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fscanf_s(infile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&amp;a, &amp;b, &amp;c);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b;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a;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(1);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76" y="1565276"/>
            <a:ext cx="479451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end;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weight;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friend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 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visited[</a:t>
            </a:r>
            <a:r>
              <a:rPr lang="en-US" altLang="zh-CN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m, n;</a:t>
            </a:r>
          </a:p>
          <a:p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&gt; G;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构建邻接表</a:t>
            </a:r>
          </a:p>
        </p:txBody>
      </p:sp>
    </p:spTree>
    <p:extLst>
      <p:ext uri="{BB962C8B-B14F-4D97-AF65-F5344CB8AC3E}">
        <p14:creationId xmlns:p14="http://schemas.microsoft.com/office/powerpoint/2010/main" val="26675477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598" y="1589640"/>
            <a:ext cx="9361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Node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0;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把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顶点放入优先级队列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Q.top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Q.pop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提取优先级最高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若该顶点被访问过，则返回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visited[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设置该顶点访问标记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.size();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该顶点的邻域表个数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 nEdge;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个邻域顶点的秩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.weight +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对应权重修改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(!visited[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若该邻域顶点未被访问，则放入队列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基于优先级队列的最短路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3039083"/>
            <a:ext cx="3676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维护堆序性，下滤，复杂度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O(loge))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5301208"/>
            <a:ext cx="6143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放入该顶点进入优先级队列，不对重复顶点进行合并，</a:t>
            </a:r>
          </a:p>
          <a:p>
            <a:r>
              <a:rPr lang="en-US" altLang="zh-CN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每个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顶点可能重复放入，队列中元素至多为边的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数目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</a:p>
          <a:p>
            <a:r>
              <a:rPr lang="en-US" altLang="zh-CN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此处至多放入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2780928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至多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次提取</a:t>
            </a:r>
            <a:endParaRPr lang="en-US" altLang="zh-CN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27784" y="6319977"/>
            <a:ext cx="5798666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整体时间复杂度：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)=O(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364088" y="1501895"/>
            <a:ext cx="3473623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请画出优先级队列的动态变化动画效果（上页例子）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406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从图中某一顶点（称为源点）到另一顶点（称为终点）的路径可能不止一条，如何找到一条路径使得沿此路径上各边上的权值总和达到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权值非负情形的单源最短路径问题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权值为任意值的单源最短路径问题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顶点之间的最短路径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74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短路径树（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392942593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回顾：最小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98176" y="4542786"/>
            <a:ext cx="4983139" cy="1714112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858902" y="6243319"/>
            <a:ext cx="189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398176" y="3216185"/>
            <a:ext cx="4964615" cy="1237122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36073" y="2617400"/>
            <a:ext cx="1361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2687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 animBg="1"/>
      <p:bldP spid="46" grpId="0" animBg="1"/>
      <p:bldP spid="49" grpId="0" animBg="1"/>
      <p:bldP spid="52" grpId="0" animBg="1"/>
      <p:bldP spid="55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69" grpId="1"/>
      <p:bldP spid="70" grpId="0"/>
      <p:bldP spid="71" grpId="0"/>
      <p:bldP spid="71" grpId="1"/>
      <p:bldP spid="72" grpId="0"/>
      <p:bldP spid="73" grpId="0"/>
      <p:bldP spid="73" grpId="1"/>
      <p:bldP spid="74" grpId="0"/>
      <p:bldP spid="75" grpId="0"/>
      <p:bldP spid="75" grpId="1"/>
      <p:bldP spid="76" grpId="0"/>
      <p:bldP spid="76" grpId="1"/>
      <p:bldP spid="77" grpId="0"/>
      <p:bldP spid="78" grpId="0"/>
      <p:bldP spid="79" grpId="0"/>
      <p:bldP spid="79" grpId="1"/>
      <p:bldP spid="80" grpId="0"/>
      <p:bldP spid="80" grpId="1"/>
      <p:bldP spid="81" grpId="0"/>
      <p:bldP spid="82" grpId="0" animBg="1"/>
      <p:bldP spid="83" grpId="0"/>
      <p:bldP spid="84" grpId="0" animBg="1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71296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的局限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边权值为负，使用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则代价为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462676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8235453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44010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478810" y="2361355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137859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5530353" y="3315611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弧形 116"/>
          <p:cNvSpPr/>
          <p:nvPr/>
        </p:nvSpPr>
        <p:spPr bwMode="auto">
          <a:xfrm>
            <a:off x="4860032" y="2780928"/>
            <a:ext cx="3608685" cy="543391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6935181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6" name="矩形 115"/>
          <p:cNvSpPr/>
          <p:nvPr/>
        </p:nvSpPr>
        <p:spPr bwMode="auto">
          <a:xfrm>
            <a:off x="7375391" y="3243604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3704024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解决负值问题。限制条件：图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中不能包含负权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回路（回路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的权值和为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 bwMode="auto">
          <a:xfrm>
            <a:off x="291581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6524500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472915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819399" y="4730786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2" name="直接连接符 131"/>
          <p:cNvCxnSpPr/>
          <p:nvPr/>
        </p:nvCxnSpPr>
        <p:spPr bwMode="auto">
          <a:xfrm>
            <a:off x="3426906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3819400" y="5773900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弧形 136"/>
          <p:cNvSpPr/>
          <p:nvPr/>
        </p:nvSpPr>
        <p:spPr bwMode="auto">
          <a:xfrm>
            <a:off x="3227870" y="5227322"/>
            <a:ext cx="1795402" cy="492257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 bwMode="auto">
          <a:xfrm>
            <a:off x="5224228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9" name="矩形 138"/>
          <p:cNvSpPr/>
          <p:nvPr/>
        </p:nvSpPr>
        <p:spPr bwMode="auto">
          <a:xfrm>
            <a:off x="5664438" y="5701893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6322" y="6258814"/>
            <a:ext cx="237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负值和回路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07818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234281" y="1176747"/>
            <a:ext cx="8784976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没有负权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顶点的图中任意两个顶点之间如果存在最短路径，此路径最多有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短路径长度数组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dist</a:t>
            </a:r>
            <a:r>
              <a:rPr lang="en-US" altLang="zh-CN" sz="2400" b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],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…,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i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到终点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只经过一条边的最短路径的长度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Edge[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2400" b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边到达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算法的最终目的是计算出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dist</a:t>
            </a:r>
            <a:r>
              <a:rPr lang="en-US" altLang="zh-CN" sz="2400" b="1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4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需判断是否存在负权和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回路，可在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次迭代后再做一迭代，若某节点最小距离仍能更新，则存在负值和回路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5722" y="5472978"/>
            <a:ext cx="7632848" cy="45493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609600" indent="-609600" algn="ctr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>
                <a:spAutoFit/>
              </a:bodyPr>
              <a:lstStyle/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仿宋_GB2312" pitchFamily="49" charset="-122"/>
                  </a:rPr>
                  <a:t>	     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 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= 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Edge[</a:t>
                </a:r>
                <a:r>
                  <a:rPr lang="en-US" altLang="zh-CN" sz="2400" b="1" i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u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；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仿宋_GB2312" pitchFamily="49" charset="-122"/>
                </a:endParaRPr>
              </a:p>
              <a:p>
                <a:pPr marL="609600" indent="-609600" algn="ctr"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400" b="1" dirty="0" err="1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 err="1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</a:t>
                </a:r>
                <a:r>
                  <a:rPr lang="en-US" altLang="zh-CN" sz="2400" b="1" i="1" baseline="30000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= min {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min</m:t>
                    </m:r>
                  </m:oMath>
                </a14:m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{ dist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k-</a:t>
                </a:r>
                <a:r>
                  <a:rPr lang="en-US" altLang="zh-CN" sz="2400" b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1</a:t>
                </a:r>
                <a:r>
                  <a:rPr lang="en-US" altLang="zh-CN" sz="2400" b="1" i="1" baseline="30000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]+Edge[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j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][</a:t>
                </a:r>
                <a:r>
                  <a:rPr lang="en-US" altLang="zh-CN" sz="2400" b="1" i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]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Times New Roman" pitchFamily="18" charset="0"/>
                    <a:ea typeface="仿宋_GB2312" pitchFamily="49" charset="-122"/>
                  </a:rPr>
                  <a:t>} }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blipFill>
                <a:blip r:embed="rId3"/>
                <a:stretch>
                  <a:fillRect t="-8784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60032" y="5620134"/>
            <a:ext cx="234360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362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5317"/>
              </p:ext>
            </p:extLst>
          </p:nvPr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15456"/>
              </p:ext>
            </p:extLst>
          </p:nvPr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80990"/>
              </p:ext>
            </p:extLst>
          </p:nvPr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7796"/>
              </p:ext>
            </p:extLst>
          </p:nvPr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432575" y="1340768"/>
            <a:ext cx="2513536" cy="2586112"/>
            <a:chOff x="3432575" y="1340768"/>
            <a:chExt cx="2513536" cy="2586112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211008" y="164462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222269" y="2537425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4211642" y="3364573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3432575" y="2510837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5004766" y="1631383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5572754" y="2572923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5017595" y="3388248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3792934" y="2688558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3712700" y="1897910"/>
              <a:ext cx="522239" cy="6619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3697214" y="2848088"/>
              <a:ext cx="561654" cy="6143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3757080" y="2748260"/>
              <a:ext cx="1317683" cy="7466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4222269" y="1340768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534630" y="25560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4489772" y="361910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3746038" y="1921608"/>
              <a:ext cx="1271113" cy="6674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39401" y="341291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252513" y="1404335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  <p:sp>
          <p:nvSpPr>
            <p:cNvPr id="72" name="弧形 71"/>
            <p:cNvSpPr/>
            <p:nvPr/>
          </p:nvSpPr>
          <p:spPr bwMode="auto">
            <a:xfrm>
              <a:off x="3757080" y="2512162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96335" y="222998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372200" y="1268760"/>
            <a:ext cx="2507577" cy="2528397"/>
            <a:chOff x="6372200" y="1268760"/>
            <a:chExt cx="2507577" cy="2528397"/>
          </a:xfrm>
        </p:grpSpPr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7150633" y="152548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7161894" y="2418291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7184811" y="324495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6372200" y="2391703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944391" y="1512249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8512379" y="2453789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7957220" y="3269114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6732559" y="256942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 flipV="1">
              <a:off x="7318719" y="188233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6636838" y="2728954"/>
              <a:ext cx="573613" cy="5767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6" name="弧形 95"/>
            <p:cNvSpPr/>
            <p:nvPr/>
          </p:nvSpPr>
          <p:spPr bwMode="auto">
            <a:xfrm>
              <a:off x="6696705" y="2393028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 flipV="1">
              <a:off x="7339597" y="2805017"/>
              <a:ext cx="17062" cy="42588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7510834" y="1681565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510834" y="343278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7151585" y="126876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7463946" y="24840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2" name="Text Box 25"/>
            <p:cNvSpPr txBox="1">
              <a:spLocks noChangeArrowheads="1"/>
            </p:cNvSpPr>
            <p:nvPr/>
          </p:nvSpPr>
          <p:spPr bwMode="auto">
            <a:xfrm>
              <a:off x="7427797" y="348938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287152" y="334091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00264" y="1332327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525651" y="215798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dk1"/>
                  </a:solidFill>
                </a:rPr>
                <a:t>∞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420757" y="4146373"/>
            <a:ext cx="2507577" cy="2528397"/>
            <a:chOff x="6420757" y="4146373"/>
            <a:chExt cx="2507577" cy="2528397"/>
          </a:xfrm>
        </p:grpSpPr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7199190" y="44031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210451" y="52959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7199190" y="61075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420757" y="52693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7992948" y="43898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8560936" y="53314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8005777" y="61467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6781116" y="544703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 flipH="1" flipV="1">
              <a:off x="7325678" y="4758007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6685395" y="56065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 flipH="1" flipV="1">
              <a:off x="7377606" y="56712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7559391" y="63103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7200142" y="41463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7512503" y="53616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7476354" y="63669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8335709" y="62185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8248821" y="42099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 smtClean="0">
                  <a:ea typeface="宋体" pitchFamily="2" charset="-122"/>
                </a:rPr>
                <a:t>2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8592643" y="50355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7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28" name="Line 16"/>
            <p:cNvSpPr>
              <a:spLocks noChangeShapeType="1"/>
            </p:cNvSpPr>
            <p:nvPr/>
          </p:nvSpPr>
          <p:spPr bwMode="auto">
            <a:xfrm flipH="1" flipV="1">
              <a:off x="7428072" y="476502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7558336" y="4569913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V="1">
              <a:off x="8318299" y="5699438"/>
              <a:ext cx="356973" cy="4859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116" name="Line 16"/>
          <p:cNvSpPr>
            <a:spLocks noChangeShapeType="1"/>
          </p:cNvSpPr>
          <p:nvPr/>
        </p:nvSpPr>
        <p:spPr bwMode="auto">
          <a:xfrm flipV="1">
            <a:off x="6652796" y="1754130"/>
            <a:ext cx="522239" cy="6619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3492674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sz="1600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600"/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879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96647" y="5598356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593010" y="5961708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93010" y="6328490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528742589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7033179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72940402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57348848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02159874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13991547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35479798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3073606824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13259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426698" y="1463379"/>
            <a:ext cx="2507577" cy="2528397"/>
            <a:chOff x="3334478" y="1463379"/>
            <a:chExt cx="2507577" cy="2528397"/>
          </a:xfrm>
        </p:grpSpPr>
        <p:sp>
          <p:nvSpPr>
            <p:cNvPr id="133" name="Oval 6"/>
            <p:cNvSpPr>
              <a:spLocks noChangeArrowheads="1"/>
            </p:cNvSpPr>
            <p:nvPr/>
          </p:nvSpPr>
          <p:spPr bwMode="auto">
            <a:xfrm>
              <a:off x="4112911" y="1720107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" name="Oval 7"/>
            <p:cNvSpPr>
              <a:spLocks noChangeArrowheads="1"/>
            </p:cNvSpPr>
            <p:nvPr/>
          </p:nvSpPr>
          <p:spPr bwMode="auto">
            <a:xfrm>
              <a:off x="4124172" y="2612910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5" name="Oval 8"/>
            <p:cNvSpPr>
              <a:spLocks noChangeArrowheads="1"/>
            </p:cNvSpPr>
            <p:nvPr/>
          </p:nvSpPr>
          <p:spPr bwMode="auto">
            <a:xfrm>
              <a:off x="4112911" y="342456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6" name="Oval 9"/>
            <p:cNvSpPr>
              <a:spLocks noChangeArrowheads="1"/>
            </p:cNvSpPr>
            <p:nvPr/>
          </p:nvSpPr>
          <p:spPr bwMode="auto">
            <a:xfrm>
              <a:off x="3334478" y="2586322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7" name="Oval 10"/>
            <p:cNvSpPr>
              <a:spLocks noChangeArrowheads="1"/>
            </p:cNvSpPr>
            <p:nvPr/>
          </p:nvSpPr>
          <p:spPr bwMode="auto">
            <a:xfrm>
              <a:off x="4906669" y="1706868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8" name="Oval 11"/>
            <p:cNvSpPr>
              <a:spLocks noChangeArrowheads="1"/>
            </p:cNvSpPr>
            <p:nvPr/>
          </p:nvSpPr>
          <p:spPr bwMode="auto">
            <a:xfrm>
              <a:off x="5474657" y="2648408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9" name="Oval 12"/>
            <p:cNvSpPr>
              <a:spLocks noChangeArrowheads="1"/>
            </p:cNvSpPr>
            <p:nvPr/>
          </p:nvSpPr>
          <p:spPr bwMode="auto">
            <a:xfrm>
              <a:off x="4919498" y="3463733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3694837" y="276404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 flipH="1" flipV="1">
              <a:off x="4239399" y="2075013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>
              <a:off x="3599116" y="2923573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 flipH="1" flipV="1">
              <a:off x="4291327" y="2988207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>
              <a:off x="4473112" y="362740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4113863" y="14633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8" name="Text Box 24"/>
            <p:cNvSpPr txBox="1">
              <a:spLocks noChangeArrowheads="1"/>
            </p:cNvSpPr>
            <p:nvPr/>
          </p:nvSpPr>
          <p:spPr bwMode="auto">
            <a:xfrm>
              <a:off x="4426224" y="2678685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9" name="Text Box 25"/>
            <p:cNvSpPr txBox="1">
              <a:spLocks noChangeArrowheads="1"/>
            </p:cNvSpPr>
            <p:nvPr/>
          </p:nvSpPr>
          <p:spPr bwMode="auto">
            <a:xfrm>
              <a:off x="4390075" y="368399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249430" y="353552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62542" y="1526946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 smtClean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506364" y="235259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 smtClean="0">
                  <a:ea typeface="宋体" pitchFamily="2" charset="-122"/>
                </a:rPr>
                <a:t>5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53" name="Line 16"/>
            <p:cNvSpPr>
              <a:spLocks noChangeShapeType="1"/>
            </p:cNvSpPr>
            <p:nvPr/>
          </p:nvSpPr>
          <p:spPr bwMode="auto">
            <a:xfrm flipH="1" flipV="1">
              <a:off x="4341793" y="2082026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>
              <a:off x="4456410" y="1924690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>
              <a:off x="5218085" y="2082026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7" name="Line 16"/>
            <p:cNvSpPr>
              <a:spLocks noChangeShapeType="1"/>
            </p:cNvSpPr>
            <p:nvPr/>
          </p:nvSpPr>
          <p:spPr bwMode="auto">
            <a:xfrm>
              <a:off x="4463434" y="1812949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30932" y="1242288"/>
            <a:ext cx="2507577" cy="2528397"/>
            <a:chOff x="6349029" y="1347673"/>
            <a:chExt cx="2507577" cy="2528397"/>
          </a:xfrm>
        </p:grpSpPr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8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0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3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5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 smtClean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 smtClean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79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430932" y="3991141"/>
            <a:ext cx="2507577" cy="2528397"/>
            <a:chOff x="6349029" y="1347673"/>
            <a:chExt cx="2507577" cy="2528397"/>
          </a:xfrm>
        </p:grpSpPr>
        <p:sp>
          <p:nvSpPr>
            <p:cNvPr id="184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5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8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0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1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2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3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4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5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itchFamily="2" charset="-122"/>
                </a:defRPr>
              </a:lvl1pPr>
            </a:lstStyle>
            <a:p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96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>
                  <a:ea typeface="宋体" pitchFamily="2" charset="-122"/>
                </a:rPr>
                <a:t>4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 smtClean="0">
                  <a:ea typeface="宋体" pitchFamily="2" charset="-122"/>
                </a:rPr>
                <a:t>0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400" b="1" dirty="0" smtClean="0">
                  <a:ea typeface="宋体" pitchFamily="2" charset="-122"/>
                </a:rPr>
                <a:t>3</a:t>
              </a:r>
              <a:endParaRPr kumimoji="1" lang="zh-CN" altLang="en-US" sz="1400" b="1" dirty="0">
                <a:ea typeface="宋体" pitchFamily="2" charset="-122"/>
              </a:endParaRPr>
            </a:p>
          </p:txBody>
        </p:sp>
        <p:sp>
          <p:nvSpPr>
            <p:cNvPr id="200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379527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3" y="1196752"/>
            <a:ext cx="5529508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情况下，计算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min { dist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k-</a:t>
            </a:r>
            <a:r>
              <a:rPr lang="en-US" altLang="zh-CN" sz="2200" b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200" b="1" i="1" baseline="30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]+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Edge[</a:t>
            </a:r>
            <a:r>
              <a:rPr lang="en-US" altLang="zh-CN" sz="2200" b="1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][</a:t>
            </a:r>
            <a:r>
              <a:rPr lang="en-US" altLang="zh-CN" sz="2200" b="1" i="1" dirty="0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]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r>
              <a:rPr lang="zh-CN" altLang="en-US" sz="22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仍需遍历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内层遍历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，复杂度为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可直接遍历所有边，只对每条的终端节点距离进行更新，为此复杂度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O(ne)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52826"/>
              </p:ext>
            </p:extLst>
          </p:nvPr>
        </p:nvGraphicFramePr>
        <p:xfrm>
          <a:off x="-624262" y="4178757"/>
          <a:ext cx="73533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Document" r:id="rId4" imgW="4057143" imgH="1598817" progId="Word.Document.8">
                  <p:embed/>
                </p:oleObj>
              </mc:Choice>
              <mc:Fallback>
                <p:oleObj name="Document" r:id="rId4" imgW="4057143" imgH="1598817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24262" y="4178757"/>
                        <a:ext cx="73533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96136" y="1246761"/>
            <a:ext cx="2831105" cy="2771220"/>
            <a:chOff x="5796136" y="1052736"/>
            <a:chExt cx="2831105" cy="2771220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itchFamily="2" charset="-122"/>
                </a:defRPr>
              </a:lvl1pPr>
            </a:lstStyle>
            <a:p>
              <a:r>
                <a:rPr lang="en-US" altLang="zh-CN" dirty="0">
                  <a:solidFill>
                    <a:srgbClr val="009242"/>
                  </a:solidFill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itchFamily="2" charset="-122"/>
                </a:defRPr>
              </a:lvl1pPr>
            </a:lstStyle>
            <a:p>
              <a:r>
                <a:rPr lang="en-US" altLang="zh-CN"/>
                <a:t>3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781034" y="4301713"/>
            <a:ext cx="2362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Shortest Path Faster Algorithm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（可自学）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8896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0x3f3f3f3f  </a:t>
            </a:r>
          </a:p>
          <a:p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1010  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original;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点，边，起点  </a:t>
            </a:r>
          </a:p>
          <a:p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u, v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为起点，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为终点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cost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dis[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], pre[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打印最短路的路径（反向） 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前驱 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"%d--&gt;"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r>
              <a:rPr lang="en-US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pre[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root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47220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533" y="1673668"/>
            <a:ext cx="8820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pt-B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scanf</a:t>
            </a:r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pt-BR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"%d%d%d"</a:t>
            </a:r>
            <a:r>
              <a:rPr lang="pt-B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&amp;nodenum, &amp;edgenum, &amp;original);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pre[original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original;</a:t>
            </a:r>
          </a:p>
          <a:p>
            <a:r>
              <a:rPr lang="nn-NO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1;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&lt;= edgenum;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++j)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d%d%d</a:t>
            </a:r>
            <a:r>
              <a:rPr lang="en-US" altLang="zh-C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,&amp;edge[j].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u, &amp;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edge[j].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v, &amp;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edge[j].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cost);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{//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每个点最短路 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dis[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"Path:"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print_path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"have negative circle\n"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600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91647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9629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Bellman_Ford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&lt;= nodenum; ++i) </a:t>
            </a:r>
            <a:r>
              <a:rPr lang="nn-NO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  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original ? 0 :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nn-NO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1;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&lt;= nodenum - 1;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++k) </a:t>
            </a:r>
            <a:r>
              <a:rPr lang="nn-NO" altLang="zh-CN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次迭代</a:t>
            </a:r>
            <a:endParaRPr lang="nn-NO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1; j &lt;=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b="1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对原公式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en-US" altLang="zh-CN" sz="2000" b="1" kern="0" baseline="3000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次松弛，简化为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次边的松弛</a:t>
            </a:r>
            <a:endParaRPr lang="en-US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].v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]&gt;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].u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]+edge[j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].cost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</a:t>
            </a:r>
            <a:endParaRPr lang="zh-CN" altLang="en-US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].v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]=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[edge[j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].u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]+edge[j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].cost;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pre[edge[j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].v] = edge[j].u;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bool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negative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判断是否含有负权回路  </a:t>
            </a:r>
          </a:p>
          <a:p>
            <a:r>
              <a:rPr lang="nn-NO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1;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 </a:t>
            </a:r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&lt;= edgenum;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++j) </a:t>
            </a:r>
          </a:p>
          <a:p>
            <a:r>
              <a:rPr lang="nn-NO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再做一次迭代看是否有任意边可改进，若是则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有负权和回路</a:t>
            </a:r>
            <a:endParaRPr lang="nn-NO" altLang="zh-CN" sz="20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(dis[edge[j].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v] &gt;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dis[edge[j].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]+edge[j].cost){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negative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negative;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519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20"/>
              <p:cNvSpPr txBox="1">
                <a:spLocks noChangeArrowheads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Bellman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Ford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算法正确性证明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为何能检测负权和环路并返回正确的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判断？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negative=0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negative=1, 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负权回路；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若图中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负权和环路，而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</a:t>
                </a: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则设该环路为包含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&lt;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nary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。假设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算法返回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negative=0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，则对任意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𝒅𝒊𝒔𝒕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𝒄𝒐𝒔𝒕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将环路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上的所有这些不等式相加，有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𝒅𝒊𝒔𝒕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，上式得到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𝒄𝒐𝒔𝒕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，与环路为负权和的结论矛盾，故算法必定返回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blipFill>
                <a:blip r:embed="rId3"/>
                <a:stretch>
                  <a:fillRect l="-1217" t="-1350" r="-4395" b="-10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0834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寻找图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中多源点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之间（任意两点之间）最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短路径的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Robert W.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年发表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引入第三顶点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，是否能缩短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的距离？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a-&gt;k-&gt;b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究竟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中哪个呢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引入多个顶点呢？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a-&gt;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….-&gt;b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e[4][3]=12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e[4][1]+e[1][3]=5+6=11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再引入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e[4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]+e[1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]+e[2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][3]=5+2+3=10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29573"/>
            <a:ext cx="2142795" cy="1656184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544715" y="2492896"/>
            <a:ext cx="2179413" cy="1660361"/>
            <a:chOff x="4768851" y="2706495"/>
            <a:chExt cx="2179413" cy="1660361"/>
          </a:xfrm>
        </p:grpSpPr>
        <p:sp>
          <p:nvSpPr>
            <p:cNvPr id="4" name="矩形 3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038577" y="319185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677783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7783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7783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3787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3787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9791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49791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9791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49791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860311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860311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860311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84983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20987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56991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929958" y="248260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61806" y="281536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60796" y="316049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560963" y="350562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560796" y="385075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13686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13686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77783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860311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0687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55548" y="1104373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回顾：最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4498" y="1464761"/>
            <a:ext cx="88080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zh-CN" altLang="en-US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327245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327245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2492896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3632454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2440175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3579733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2492896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3632454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456235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231289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231289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456235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3579733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2440175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2492896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967759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4576223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8349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74790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71459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32958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8244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74780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7789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2492896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9319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9658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7728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3369339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8137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420520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33943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687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93044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258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32022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9832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20284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32719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44871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2312896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21687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213474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32022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42808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21640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303847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46410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2442019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32206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437768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30674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421526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3579733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84173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327385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4562888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91579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43828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2492896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44031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43828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43870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96504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213289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213289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98176" y="5151028"/>
            <a:ext cx="4983139" cy="126939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87344" y="6265870"/>
            <a:ext cx="189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398176" y="3379712"/>
            <a:ext cx="4964615" cy="1278769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25696" y="3694573"/>
            <a:ext cx="1361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9995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  <p:bldP spid="78" grpId="0" animBg="1"/>
      <p:bldP spid="79" grpId="0"/>
      <p:bldP spid="80" grpId="0" animBg="1"/>
      <p:bldP spid="8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4" y="2839354"/>
            <a:ext cx="2830095" cy="2187404"/>
          </a:xfrm>
          <a:prstGeom prst="rect">
            <a:avLst/>
          </a:prstGeom>
        </p:spPr>
      </p:pic>
      <p:grpSp>
        <p:nvGrpSpPr>
          <p:cNvPr id="141" name="组合 140"/>
          <p:cNvGrpSpPr/>
          <p:nvPr/>
        </p:nvGrpSpPr>
        <p:grpSpPr>
          <a:xfrm>
            <a:off x="3741150" y="3645024"/>
            <a:ext cx="2179413" cy="1660361"/>
            <a:chOff x="4768851" y="2706495"/>
            <a:chExt cx="2179413" cy="1660361"/>
          </a:xfrm>
        </p:grpSpPr>
        <p:sp>
          <p:nvSpPr>
            <p:cNvPr id="142" name="矩形 141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 143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矩形 149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矩形 151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矩形 156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6235012" y="434397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 bwMode="auto">
          <a:xfrm>
            <a:off x="697426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697426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97426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733430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733430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69434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69434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69434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769434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8056746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8056746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8056746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04627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40631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776635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8126393" y="363473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758241" y="396748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757231" y="43126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757398" y="465775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757231" y="500288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33329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733329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97426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8056746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2027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若只允许经过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号顶点中转，求任意两点最小距离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只允许经过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号顶点中转的任意两点最小距离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368323" y="2130585"/>
            <a:ext cx="44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</a:t>
            </a:r>
            <a:r>
              <a:rPr lang="nn-NO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(j = 1; j &lt;=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]&gt;e[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]+e[1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]=e[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]+e[1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]=p[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8024" y="282779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538326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 bwMode="auto">
          <a:xfrm>
            <a:off x="538326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38326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4330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0334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03341" y="269460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0334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03341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6338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 bwMode="auto">
          <a:xfrm>
            <a:off x="646338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6338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45526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1530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7534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35389" y="211854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67237" y="24513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166227" y="279643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66394" y="314156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66227" y="348669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741813" y="3058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41813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6203" y="282531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250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7250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72503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3254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3254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19258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19258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9258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554984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4984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554984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4451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90455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6459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624631" y="211606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56479" y="244882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255469" y="279395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255636" y="313909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255469" y="348422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31533" y="3053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83153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250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54984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43301" y="269636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5659" y="4257077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</a:t>
            </a:r>
            <a:r>
              <a:rPr lang="nn-NO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]&gt;e[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]+e[1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]){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]=e[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]+e[1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]=p[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][1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];}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5251" y="5426628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 &lt;= n; i</a:t>
            </a:r>
            <a:r>
              <a:rPr lang="nn-NO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(j = 1; j &lt;= n;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]&gt;e[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]){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e[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]=e[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][2]+e[2][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p[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]=p[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][2];}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755963" y="50337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 bwMode="auto">
          <a:xfrm>
            <a:off x="535120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 bwMode="auto">
          <a:xfrm>
            <a:off x="535120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35120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71124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071280" y="453965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71280" y="49005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07128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071280" y="5624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43132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/>
          <p:cNvSpPr/>
          <p:nvPr/>
        </p:nvSpPr>
        <p:spPr bwMode="auto">
          <a:xfrm>
            <a:off x="643132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43132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320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8324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4328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503328" y="43245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135176" y="465726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134166" y="500239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134333" y="534752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34166" y="569265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09752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709752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854142" y="503127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 bwMode="auto">
          <a:xfrm>
            <a:off x="744044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44044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44044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80048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80048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160522" y="4537177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6052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16052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160522" y="5619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522923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522923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522923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751245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7249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23253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8592570" y="432202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224418" y="465478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23408" y="499991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223575" y="534505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223408" y="569018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79947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79947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44044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522923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5711240" y="490232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9258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767022" y="6073772"/>
            <a:ext cx="33794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P[4][3]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再查询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P[1][3]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，再查询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P[2][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3]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故最短路径为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endParaRPr lang="zh-CN" altLang="en-US" sz="1400" dirty="0"/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05" y="12052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04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疑问：方案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），是否能获得与方案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（先寻找中转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，再寻找中转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）相同的正确的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可以找到！原因如下两点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中转时，因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为最短路，为此得到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的最短路径必经过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en-US" altLang="zh-CN" sz="2400" b="1" baseline="-25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在方案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中转时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因方案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搜索时已证明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，基于这结论，方案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也会得到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为此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413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所以此时可得到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最短路径代价为路径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4-&gt;1-&gt;2-&gt;3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的代价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，即找到该最短路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17939407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算法（只有六行代码的算法）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，最终算法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多源最短路径问题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465" y="2226135"/>
            <a:ext cx="8952715" cy="3397095"/>
            <a:chOff x="-132243" y="3279468"/>
            <a:chExt cx="8952715" cy="3397095"/>
          </a:xfrm>
        </p:grpSpPr>
        <p:sp>
          <p:nvSpPr>
            <p:cNvPr id="86" name="矩形 85"/>
            <p:cNvSpPr/>
            <p:nvPr/>
          </p:nvSpPr>
          <p:spPr>
            <a:xfrm>
              <a:off x="-132243" y="3578798"/>
              <a:ext cx="451790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CN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for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</a:t>
              </a:r>
              <a:r>
                <a:rPr lang="nn-NO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(k 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= 1; </a:t>
              </a:r>
              <a:r>
                <a:rPr lang="nn-NO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 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&lt;= n; </a:t>
              </a:r>
              <a:r>
                <a:rPr lang="nn-NO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nn-NO" altLang="zh-CN" sz="16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for</a:t>
              </a:r>
              <a:r>
                <a:rPr lang="nn-NO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</a:t>
              </a:r>
              <a:r>
                <a:rPr lang="nn-NO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(i = 1; i &lt;= n; i</a:t>
              </a:r>
              <a:r>
                <a:rPr lang="nn-NO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++)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en-US" altLang="zh-CN" sz="16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for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(j = 1; j &lt;= n; 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r>
                <a:rPr lang="en-US" altLang="zh-CN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++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)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en-US" altLang="zh-CN" sz="16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if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(e[</a:t>
              </a:r>
              <a:r>
                <a:rPr lang="en-US" altLang="zh-CN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]&gt;e[</a:t>
              </a:r>
              <a:r>
                <a:rPr lang="en-US" altLang="zh-CN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]){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  <a:p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 e[</a:t>
              </a:r>
              <a:r>
                <a:rPr lang="en-US" altLang="zh-CN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]=e[</a:t>
              </a:r>
              <a:r>
                <a:rPr lang="en-US" altLang="zh-CN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][k]+e[k][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    p[</a:t>
              </a:r>
              <a:r>
                <a:rPr lang="en-US" altLang="zh-CN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][j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]=p[</a:t>
              </a:r>
              <a:r>
                <a:rPr lang="en-US" altLang="zh-CN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][k];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</a:t>
              </a:r>
              <a:r>
                <a:rPr lang="en-US" altLang="zh-CN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        }</a:t>
              </a:r>
              <a:endPara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69980" y="399114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26521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26521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526521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562525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98529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598529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598529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98529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634533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634533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34533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33722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69726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05730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417345" y="328189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049193" y="361465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048183" y="395978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5048350" y="430491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048183" y="465004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623769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23769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791651" y="4004481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37795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7795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37795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73799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3799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09803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09803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809803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809803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8460432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8460432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8460432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44995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780999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17003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8530079" y="329523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7161927" y="362799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7160917" y="397312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7161084" y="431825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7160917" y="466338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773698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773698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377951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460432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562525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81726" y="3457331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526420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634533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669980" y="5714535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E=</a:t>
              </a:r>
              <a:endParaRPr lang="zh-CN" altLang="en-US" dirty="0"/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526521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265217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26521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62525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598529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98529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98529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598529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34533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34533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34533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33722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569726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05730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417345" y="500528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049193" y="533804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5048183" y="568317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048350" y="60283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048183" y="637343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623769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623769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791651" y="5727875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P=</a:t>
              </a:r>
              <a:endParaRPr lang="zh-CN" altLang="en-US" dirty="0"/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737795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7795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737795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773799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773799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809803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809803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8098031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809803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8460432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8460432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8460432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744995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780999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817003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8530079" y="501862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7161927" y="535138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7160917" y="569651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161084" y="604164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160917" y="63867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773698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73698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7377951" y="559381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460432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562525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5264207" y="5584442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634533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4181726" y="5221474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9503" y="4564230"/>
            <a:ext cx="4689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例如，从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的最短路径，查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P[2][1]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再查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P[3][1]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，再查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P[4][1]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，因此最短路径为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2-&gt;3-&gt;4-&gt;1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，代价为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E[2][1]=9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77" y="434143"/>
            <a:ext cx="21427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74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04363"/>
            <a:ext cx="8856984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AOV(Activity on Vertex)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顶点表示活动，有向边代表优先级，有向边起始端活动须早于末端活动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53061" y="2410870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高等数学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5776" y="2410870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55778" y="3243164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信号系统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9084" y="3243164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707086" y="4114473"/>
            <a:ext cx="172819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011342" y="4366501"/>
            <a:ext cx="203301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995365" y="3243164"/>
            <a:ext cx="187220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计算摄像学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53061" y="3243164"/>
            <a:ext cx="1617722" cy="64445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53062" y="4114473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C++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55776" y="4114473"/>
            <a:ext cx="1575243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994548" y="2410870"/>
            <a:ext cx="1784197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傅里叶光学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79951" y="2138867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大学物理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1979712" y="2652201"/>
            <a:ext cx="57606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>
            <a:stCxn id="15" idx="0"/>
            <a:endCxn id="13" idx="2"/>
          </p:cNvCxnSpPr>
          <p:nvPr/>
        </p:nvCxnSpPr>
        <p:spPr bwMode="auto">
          <a:xfrm flipH="1" flipV="1">
            <a:off x="1161922" y="3887618"/>
            <a:ext cx="1" cy="2268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13" idx="3"/>
          </p:cNvCxnSpPr>
          <p:nvPr/>
        </p:nvCxnSpPr>
        <p:spPr bwMode="auto">
          <a:xfrm flipH="1" flipV="1">
            <a:off x="1970783" y="3565391"/>
            <a:ext cx="584994" cy="549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>
            <a:stCxn id="16" idx="1"/>
          </p:cNvCxnSpPr>
          <p:nvPr/>
        </p:nvCxnSpPr>
        <p:spPr bwMode="auto">
          <a:xfrm flipH="1" flipV="1">
            <a:off x="1964775" y="4360372"/>
            <a:ext cx="591001" cy="6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endCxn id="4" idx="3"/>
          </p:cNvCxnSpPr>
          <p:nvPr/>
        </p:nvCxnSpPr>
        <p:spPr bwMode="auto">
          <a:xfrm flipH="1" flipV="1">
            <a:off x="1970783" y="2662898"/>
            <a:ext cx="576064" cy="5742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0"/>
            <a:endCxn id="7" idx="2"/>
          </p:cNvCxnSpPr>
          <p:nvPr/>
        </p:nvCxnSpPr>
        <p:spPr bwMode="auto">
          <a:xfrm flipH="1" flipV="1">
            <a:off x="3343398" y="291492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1964776" y="2132856"/>
            <a:ext cx="2742310" cy="277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300131" y="2261657"/>
            <a:ext cx="691779" cy="310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4123298" y="2762635"/>
            <a:ext cx="2871383" cy="4781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箭头连接符 45"/>
          <p:cNvCxnSpPr>
            <a:stCxn id="17" idx="1"/>
          </p:cNvCxnSpPr>
          <p:nvPr/>
        </p:nvCxnSpPr>
        <p:spPr bwMode="auto">
          <a:xfrm flipH="1">
            <a:off x="4123298" y="2662898"/>
            <a:ext cx="2871250" cy="249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9" idx="1"/>
            <a:endCxn id="8" idx="3"/>
          </p:cNvCxnSpPr>
          <p:nvPr/>
        </p:nvCxnSpPr>
        <p:spPr bwMode="auto">
          <a:xfrm flipH="1">
            <a:off x="4131022" y="349519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4131022" y="436037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>
            <a:stCxn id="10" idx="0"/>
            <a:endCxn id="9" idx="2"/>
          </p:cNvCxnSpPr>
          <p:nvPr/>
        </p:nvCxnSpPr>
        <p:spPr bwMode="auto">
          <a:xfrm flipH="1" flipV="1">
            <a:off x="5519174" y="3747220"/>
            <a:ext cx="52008" cy="367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4139950" y="3741093"/>
            <a:ext cx="576061" cy="361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8" name="直接箭头连接符 57"/>
          <p:cNvCxnSpPr>
            <a:stCxn id="12" idx="1"/>
          </p:cNvCxnSpPr>
          <p:nvPr/>
        </p:nvCxnSpPr>
        <p:spPr bwMode="auto">
          <a:xfrm flipH="1" flipV="1">
            <a:off x="6322338" y="3487719"/>
            <a:ext cx="673027" cy="7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7929748" y="291526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>
            <a:off x="7940242" y="3735500"/>
            <a:ext cx="15515" cy="57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 flipV="1">
            <a:off x="6318582" y="3753382"/>
            <a:ext cx="692760" cy="6069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>
            <a:off x="6435279" y="3735024"/>
            <a:ext cx="576063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flipH="1" flipV="1">
            <a:off x="4123298" y="4593226"/>
            <a:ext cx="2907888" cy="271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H="1">
            <a:off x="4139950" y="3735024"/>
            <a:ext cx="576061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8605" y="4725144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G=(V,E)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个顶点的有向图，若序列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中每条有向边的活动时间先后要求，则称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存在拓扑排序必定保证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无环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的拓扑排序不唯一：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ABCDEFGHIJLK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为上图的其中一个拓扑排序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72894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向边，更新邻域入度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中还有未输出的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4788024" y="56653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5305720" y="629884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265298" y="630936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830310" y="4327472"/>
            <a:ext cx="1485292" cy="843893"/>
            <a:chOff x="5027720" y="4169307"/>
            <a:chExt cx="1485292" cy="843893"/>
          </a:xfrm>
        </p:grpSpPr>
        <p:sp>
          <p:nvSpPr>
            <p:cNvPr id="10" name="椭圆 9"/>
            <p:cNvSpPr/>
            <p:nvPr/>
          </p:nvSpPr>
          <p:spPr bwMode="auto">
            <a:xfrm>
              <a:off x="5027720" y="4169307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>
              <a:stCxn id="68" idx="2"/>
              <a:endCxn id="10" idx="6"/>
            </p:cNvCxnSpPr>
            <p:nvPr/>
          </p:nvCxnSpPr>
          <p:spPr bwMode="auto">
            <a:xfrm flipH="1" flipV="1">
              <a:off x="5459720" y="4385307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85" name="直接箭头连接符 84"/>
            <p:cNvCxnSpPr>
              <a:stCxn id="67" idx="1"/>
              <a:endCxn id="10" idx="5"/>
            </p:cNvCxnSpPr>
            <p:nvPr/>
          </p:nvCxnSpPr>
          <p:spPr bwMode="auto">
            <a:xfrm flipH="1" flipV="1">
              <a:off x="5396455" y="4538042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156759" y="4944839"/>
            <a:ext cx="611054" cy="855767"/>
            <a:chOff x="5354169" y="4786674"/>
            <a:chExt cx="611054" cy="855767"/>
          </a:xfrm>
        </p:grpSpPr>
        <p:sp>
          <p:nvSpPr>
            <p:cNvPr id="67" name="椭圆 66"/>
            <p:cNvSpPr/>
            <p:nvPr/>
          </p:nvSpPr>
          <p:spPr bwMode="auto">
            <a:xfrm>
              <a:off x="5533223" y="478667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70" idx="7"/>
              <a:endCxn id="67" idx="3"/>
            </p:cNvCxnSpPr>
            <p:nvPr/>
          </p:nvCxnSpPr>
          <p:spPr bwMode="auto">
            <a:xfrm flipV="1">
              <a:off x="5354169" y="5155409"/>
              <a:ext cx="242319" cy="487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5206126" y="5675859"/>
            <a:ext cx="993687" cy="432000"/>
            <a:chOff x="5403536" y="5517694"/>
            <a:chExt cx="993687" cy="432000"/>
          </a:xfrm>
        </p:grpSpPr>
        <p:sp>
          <p:nvSpPr>
            <p:cNvPr id="71" name="椭圆 70"/>
            <p:cNvSpPr/>
            <p:nvPr/>
          </p:nvSpPr>
          <p:spPr bwMode="auto">
            <a:xfrm>
              <a:off x="5965223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5403536" y="573895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733989" y="4955365"/>
            <a:ext cx="993402" cy="432000"/>
            <a:chOff x="6931399" y="4797200"/>
            <a:chExt cx="993402" cy="432000"/>
          </a:xfrm>
        </p:grpSpPr>
        <p:sp>
          <p:nvSpPr>
            <p:cNvPr id="69" name="椭圆 68"/>
            <p:cNvSpPr/>
            <p:nvPr/>
          </p:nvSpPr>
          <p:spPr bwMode="auto">
            <a:xfrm>
              <a:off x="7492801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>
              <a:off x="6931399" y="500793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7221888" y="4348524"/>
            <a:ext cx="979789" cy="1967087"/>
            <a:chOff x="7419298" y="4190359"/>
            <a:chExt cx="979789" cy="1967087"/>
          </a:xfrm>
        </p:grpSpPr>
        <p:sp>
          <p:nvSpPr>
            <p:cNvPr id="66" name="椭圆 65"/>
            <p:cNvSpPr/>
            <p:nvPr/>
          </p:nvSpPr>
          <p:spPr bwMode="auto">
            <a:xfrm>
              <a:off x="7967087" y="41903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>
              <a:stCxn id="65" idx="6"/>
              <a:endCxn id="66" idx="2"/>
            </p:cNvCxnSpPr>
            <p:nvPr/>
          </p:nvCxnSpPr>
          <p:spPr bwMode="auto">
            <a:xfrm>
              <a:off x="7419298" y="439583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7638671" y="4604268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>
            <a:off x="5737720" y="5675859"/>
            <a:ext cx="1989671" cy="910991"/>
            <a:chOff x="5935130" y="5517694"/>
            <a:chExt cx="1989671" cy="910991"/>
          </a:xfrm>
        </p:grpSpPr>
        <p:sp>
          <p:nvSpPr>
            <p:cNvPr id="72" name="椭圆 71"/>
            <p:cNvSpPr/>
            <p:nvPr/>
          </p:nvSpPr>
          <p:spPr bwMode="auto">
            <a:xfrm>
              <a:off x="6945012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/>
            <p:cNvCxnSpPr>
              <a:stCxn id="73" idx="2"/>
              <a:endCxn id="72" idx="6"/>
            </p:cNvCxnSpPr>
            <p:nvPr/>
          </p:nvCxnSpPr>
          <p:spPr bwMode="auto">
            <a:xfrm flipH="1" flipV="1">
              <a:off x="7377012" y="57336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7" name="直接箭头连接符 106"/>
            <p:cNvCxnSpPr>
              <a:stCxn id="74" idx="6"/>
              <a:endCxn id="72" idx="3"/>
            </p:cNvCxnSpPr>
            <p:nvPr/>
          </p:nvCxnSpPr>
          <p:spPr bwMode="auto">
            <a:xfrm flipV="1">
              <a:off x="5935130" y="5886429"/>
              <a:ext cx="1073147" cy="5422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6136915" y="4955365"/>
            <a:ext cx="610687" cy="1354003"/>
            <a:chOff x="6334325" y="4797200"/>
            <a:chExt cx="610687" cy="1354003"/>
          </a:xfrm>
        </p:grpSpPr>
        <p:sp>
          <p:nvSpPr>
            <p:cNvPr id="68" name="椭圆 67"/>
            <p:cNvSpPr/>
            <p:nvPr/>
          </p:nvSpPr>
          <p:spPr bwMode="auto">
            <a:xfrm>
              <a:off x="6513012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/>
            <p:cNvCxnSpPr>
              <a:endCxn id="68" idx="3"/>
            </p:cNvCxnSpPr>
            <p:nvPr/>
          </p:nvCxnSpPr>
          <p:spPr bwMode="auto">
            <a:xfrm flipV="1">
              <a:off x="6334325" y="5165935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1" name="直接箭头连接符 110"/>
            <p:cNvCxnSpPr>
              <a:stCxn id="75" idx="0"/>
              <a:endCxn id="68" idx="4"/>
            </p:cNvCxnSpPr>
            <p:nvPr/>
          </p:nvCxnSpPr>
          <p:spPr bwMode="auto">
            <a:xfrm flipV="1">
              <a:off x="6698919" y="5229200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0" name="组合 139"/>
          <p:cNvGrpSpPr/>
          <p:nvPr/>
        </p:nvGrpSpPr>
        <p:grpSpPr>
          <a:xfrm>
            <a:off x="7648788" y="5686385"/>
            <a:ext cx="510603" cy="725720"/>
            <a:chOff x="7846198" y="5528220"/>
            <a:chExt cx="510603" cy="725720"/>
          </a:xfrm>
        </p:grpSpPr>
        <p:sp>
          <p:nvSpPr>
            <p:cNvPr id="73" name="椭圆 72"/>
            <p:cNvSpPr/>
            <p:nvPr/>
          </p:nvSpPr>
          <p:spPr bwMode="auto">
            <a:xfrm>
              <a:off x="7924801" y="55282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7846198" y="5942043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6285509" y="6266024"/>
            <a:ext cx="480683" cy="475344"/>
            <a:chOff x="6482919" y="6107859"/>
            <a:chExt cx="480683" cy="475344"/>
          </a:xfrm>
        </p:grpSpPr>
        <p:sp>
          <p:nvSpPr>
            <p:cNvPr id="75" name="椭圆 74"/>
            <p:cNvSpPr/>
            <p:nvPr/>
          </p:nvSpPr>
          <p:spPr bwMode="auto">
            <a:xfrm>
              <a:off x="6482919" y="615120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/>
            <p:cNvCxnSpPr>
              <a:stCxn id="72" idx="4"/>
            </p:cNvCxnSpPr>
            <p:nvPr/>
          </p:nvCxnSpPr>
          <p:spPr bwMode="auto">
            <a:xfrm flipH="1">
              <a:off x="6654244" y="6107859"/>
              <a:ext cx="309358" cy="2664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7" name="组合 126"/>
          <p:cNvGrpSpPr/>
          <p:nvPr/>
        </p:nvGrpSpPr>
        <p:grpSpPr>
          <a:xfrm>
            <a:off x="5704548" y="4337998"/>
            <a:ext cx="1093898" cy="1409869"/>
            <a:chOff x="5901958" y="4179833"/>
            <a:chExt cx="1093898" cy="1409869"/>
          </a:xfrm>
        </p:grpSpPr>
        <p:sp>
          <p:nvSpPr>
            <p:cNvPr id="64" name="椭圆 63"/>
            <p:cNvSpPr/>
            <p:nvPr/>
          </p:nvSpPr>
          <p:spPr bwMode="auto">
            <a:xfrm>
              <a:off x="6007509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>
              <a:stCxn id="67" idx="7"/>
              <a:endCxn id="64" idx="3"/>
            </p:cNvCxnSpPr>
            <p:nvPr/>
          </p:nvCxnSpPr>
          <p:spPr bwMode="auto">
            <a:xfrm flipV="1">
              <a:off x="5901958" y="4548568"/>
              <a:ext cx="168816" cy="3733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91" name="直接箭头连接符 90"/>
            <p:cNvCxnSpPr>
              <a:stCxn id="71" idx="0"/>
              <a:endCxn id="64" idx="4"/>
            </p:cNvCxnSpPr>
            <p:nvPr/>
          </p:nvCxnSpPr>
          <p:spPr bwMode="auto">
            <a:xfrm flipV="1">
              <a:off x="6181223" y="4611833"/>
              <a:ext cx="42286" cy="9778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 flipV="1">
              <a:off x="6448067" y="4390222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6684337" y="4337998"/>
            <a:ext cx="689823" cy="1336752"/>
            <a:chOff x="6881747" y="4179833"/>
            <a:chExt cx="689823" cy="1336752"/>
          </a:xfrm>
        </p:grpSpPr>
        <p:sp>
          <p:nvSpPr>
            <p:cNvPr id="65" name="椭圆 64"/>
            <p:cNvSpPr/>
            <p:nvPr/>
          </p:nvSpPr>
          <p:spPr bwMode="auto">
            <a:xfrm>
              <a:off x="6987298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/>
            <p:cNvCxnSpPr>
              <a:stCxn id="68" idx="7"/>
              <a:endCxn id="65" idx="3"/>
            </p:cNvCxnSpPr>
            <p:nvPr/>
          </p:nvCxnSpPr>
          <p:spPr bwMode="auto">
            <a:xfrm flipV="1">
              <a:off x="6881747" y="4548568"/>
              <a:ext cx="168816" cy="3839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7371537" y="4548568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9" name="直接箭头连接符 118"/>
            <p:cNvCxnSpPr>
              <a:endCxn id="65" idx="4"/>
            </p:cNvCxnSpPr>
            <p:nvPr/>
          </p:nvCxnSpPr>
          <p:spPr bwMode="auto">
            <a:xfrm flipV="1">
              <a:off x="7166473" y="4611833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23" name="椭圆 122"/>
          <p:cNvSpPr/>
          <p:nvPr/>
        </p:nvSpPr>
        <p:spPr bwMode="auto">
          <a:xfrm>
            <a:off x="46754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942392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1450249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194551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2467248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2972751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468016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46664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967716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1468792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1969868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2470944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297202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473095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131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6" grpId="0" animBg="1"/>
      <p:bldP spid="123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59859" y="4563130"/>
            <a:ext cx="8912739" cy="1026110"/>
            <a:chOff x="251520" y="5183347"/>
            <a:chExt cx="9073008" cy="1026110"/>
          </a:xfrm>
        </p:grpSpPr>
        <p:sp>
          <p:nvSpPr>
            <p:cNvPr id="40" name="矩形 39"/>
            <p:cNvSpPr/>
            <p:nvPr/>
          </p:nvSpPr>
          <p:spPr bwMode="auto">
            <a:xfrm>
              <a:off x="251520" y="5183347"/>
              <a:ext cx="9073008" cy="1026110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3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优先级搜索</a:t>
              </a:r>
              <a:endPara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顶点邻域优先级更新          选取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最高优先级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顶点入</a:t>
              </a:r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下箭头 40"/>
            <p:cNvSpPr/>
            <p:nvPr/>
          </p:nvSpPr>
          <p:spPr bwMode="auto">
            <a:xfrm rot="5400000">
              <a:off x="3999668" y="5437978"/>
              <a:ext cx="432048" cy="1008112"/>
            </a:xfrm>
            <a:prstGeom prst="upDownArrow">
              <a:avLst>
                <a:gd name="adj1" fmla="val 70852"/>
                <a:gd name="adj2" fmla="val 50000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vert270" lIns="91446" tIns="91446" rIns="91446" bIns="91446" rtlCol="0" anchor="ctr"/>
            <a:lstStyle/>
            <a:p>
              <a:pPr algn="ctr"/>
              <a:r>
                <a:rPr lang="zh-CN" altLang="en-US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504" y="5013176"/>
            <a:ext cx="3528392" cy="1608740"/>
            <a:chOff x="107504" y="4751449"/>
            <a:chExt cx="3528392" cy="1870467"/>
          </a:xfrm>
        </p:grpSpPr>
        <p:sp>
          <p:nvSpPr>
            <p:cNvPr id="3" name="椭圆 2"/>
            <p:cNvSpPr/>
            <p:nvPr/>
          </p:nvSpPr>
          <p:spPr bwMode="auto">
            <a:xfrm>
              <a:off x="107504" y="4751449"/>
              <a:ext cx="3528392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5975585"/>
              <a:ext cx="2952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顶点优先值为该顶点的入度，每次对顶点邻域的入度降</a:t>
              </a:r>
              <a:r>
                <a:rPr lang="en-US" altLang="zh-CN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871700" y="5698990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4472115" y="4941167"/>
            <a:ext cx="4572606" cy="1726451"/>
            <a:chOff x="4472115" y="4778573"/>
            <a:chExt cx="4572606" cy="1889046"/>
          </a:xfrm>
        </p:grpSpPr>
        <p:sp>
          <p:nvSpPr>
            <p:cNvPr id="43" name="椭圆 42"/>
            <p:cNvSpPr/>
            <p:nvPr/>
          </p:nvSpPr>
          <p:spPr bwMode="auto">
            <a:xfrm>
              <a:off x="4472115" y="4778573"/>
              <a:ext cx="4572606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63241" y="6021288"/>
              <a:ext cx="2990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采用栈结构降低选取复杂度，所有入度为</a:t>
              </a:r>
              <a:r>
                <a:rPr lang="en-US" altLang="zh-CN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的顶点入栈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6732240" y="5727816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网络中选一个没有直接前驱的顶点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并放入已排序集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TS; (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图中删去该顶点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同时删去所有它发出的有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向边，更新邻域入度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(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邻域更新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重复以上直到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顶点均已输出，拓扑有序序列形成，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中还有未输出的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所有剩余顶点入度都不为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必存在有向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099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693" y="1676551"/>
            <a:ext cx="6047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&gt;::TS ()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(V[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==0)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S.size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()==0)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s,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if((--V[u].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)==0)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!=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 true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5220072" y="267862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37768" y="33121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697346" y="33226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262358" y="1340768"/>
            <a:ext cx="1485292" cy="843893"/>
            <a:chOff x="5262358" y="1340768"/>
            <a:chExt cx="1485292" cy="843893"/>
          </a:xfrm>
        </p:grpSpPr>
        <p:sp>
          <p:nvSpPr>
            <p:cNvPr id="11" name="椭圆 10"/>
            <p:cNvSpPr/>
            <p:nvPr/>
          </p:nvSpPr>
          <p:spPr bwMode="auto">
            <a:xfrm>
              <a:off x="5262358" y="1340768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2" idx="2"/>
              <a:endCxn id="11" idx="6"/>
            </p:cNvCxnSpPr>
            <p:nvPr/>
          </p:nvCxnSpPr>
          <p:spPr bwMode="auto">
            <a:xfrm flipH="1" flipV="1">
              <a:off x="5694358" y="1556768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3" name="直接箭头连接符 12"/>
            <p:cNvCxnSpPr>
              <a:stCxn id="15" idx="1"/>
              <a:endCxn id="11" idx="5"/>
            </p:cNvCxnSpPr>
            <p:nvPr/>
          </p:nvCxnSpPr>
          <p:spPr bwMode="auto">
            <a:xfrm flipH="1" flipV="1">
              <a:off x="5631093" y="1709503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5588807" y="1958135"/>
            <a:ext cx="611054" cy="783759"/>
            <a:chOff x="5588807" y="1958135"/>
            <a:chExt cx="611054" cy="783759"/>
          </a:xfrm>
        </p:grpSpPr>
        <p:sp>
          <p:nvSpPr>
            <p:cNvPr id="15" name="椭圆 14"/>
            <p:cNvSpPr/>
            <p:nvPr/>
          </p:nvSpPr>
          <p:spPr bwMode="auto">
            <a:xfrm>
              <a:off x="5767861" y="19581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7" idx="7"/>
              <a:endCxn id="15" idx="3"/>
            </p:cNvCxnSpPr>
            <p:nvPr/>
          </p:nvCxnSpPr>
          <p:spPr bwMode="auto">
            <a:xfrm flipV="1">
              <a:off x="5588807" y="2326870"/>
              <a:ext cx="242319" cy="4150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5" name="组合 114"/>
          <p:cNvGrpSpPr/>
          <p:nvPr/>
        </p:nvGrpSpPr>
        <p:grpSpPr>
          <a:xfrm>
            <a:off x="5638174" y="2682416"/>
            <a:ext cx="993687" cy="432000"/>
            <a:chOff x="5638174" y="2682416"/>
            <a:chExt cx="993687" cy="432000"/>
          </a:xfrm>
        </p:grpSpPr>
        <p:sp>
          <p:nvSpPr>
            <p:cNvPr id="18" name="椭圆 17"/>
            <p:cNvSpPr/>
            <p:nvPr/>
          </p:nvSpPr>
          <p:spPr bwMode="auto">
            <a:xfrm>
              <a:off x="6199861" y="2682416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638174" y="2903679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7166037" y="1968661"/>
            <a:ext cx="993402" cy="432000"/>
            <a:chOff x="7166037" y="1968661"/>
            <a:chExt cx="993402" cy="432000"/>
          </a:xfrm>
        </p:grpSpPr>
        <p:sp>
          <p:nvSpPr>
            <p:cNvPr id="21" name="椭圆 20"/>
            <p:cNvSpPr/>
            <p:nvPr/>
          </p:nvSpPr>
          <p:spPr bwMode="auto">
            <a:xfrm>
              <a:off x="7727439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7166037" y="2179398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7653936" y="1361820"/>
            <a:ext cx="979789" cy="1969749"/>
            <a:chOff x="7653936" y="1361820"/>
            <a:chExt cx="979789" cy="1969749"/>
          </a:xfrm>
        </p:grpSpPr>
        <p:sp>
          <p:nvSpPr>
            <p:cNvPr id="24" name="椭圆 23"/>
            <p:cNvSpPr/>
            <p:nvPr/>
          </p:nvSpPr>
          <p:spPr bwMode="auto">
            <a:xfrm>
              <a:off x="8201725" y="13618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47" idx="6"/>
              <a:endCxn id="24" idx="2"/>
            </p:cNvCxnSpPr>
            <p:nvPr/>
          </p:nvCxnSpPr>
          <p:spPr bwMode="auto">
            <a:xfrm>
              <a:off x="7653936" y="15672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7893325" y="1778391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6106503" y="2689155"/>
            <a:ext cx="2052936" cy="686248"/>
            <a:chOff x="6106503" y="2689155"/>
            <a:chExt cx="2052936" cy="686248"/>
          </a:xfrm>
        </p:grpSpPr>
        <p:sp>
          <p:nvSpPr>
            <p:cNvPr id="28" name="椭圆 27"/>
            <p:cNvSpPr/>
            <p:nvPr/>
          </p:nvSpPr>
          <p:spPr bwMode="auto">
            <a:xfrm>
              <a:off x="7179650" y="268915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36" idx="2"/>
              <a:endCxn id="28" idx="6"/>
            </p:cNvCxnSpPr>
            <p:nvPr/>
          </p:nvCxnSpPr>
          <p:spPr bwMode="auto">
            <a:xfrm flipH="1" flipV="1">
              <a:off x="7611650" y="2905155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0" name="直接箭头连接符 29"/>
            <p:cNvCxnSpPr>
              <a:stCxn id="8" idx="7"/>
              <a:endCxn id="28" idx="3"/>
            </p:cNvCxnSpPr>
            <p:nvPr/>
          </p:nvCxnSpPr>
          <p:spPr bwMode="auto">
            <a:xfrm flipV="1">
              <a:off x="6106503" y="3057890"/>
              <a:ext cx="1136412" cy="3175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568963" y="1968661"/>
            <a:ext cx="610687" cy="1354003"/>
            <a:chOff x="6568963" y="1968661"/>
            <a:chExt cx="610687" cy="1354003"/>
          </a:xfrm>
        </p:grpSpPr>
        <p:sp>
          <p:nvSpPr>
            <p:cNvPr id="32" name="椭圆 31"/>
            <p:cNvSpPr/>
            <p:nvPr/>
          </p:nvSpPr>
          <p:spPr bwMode="auto">
            <a:xfrm>
              <a:off x="6747650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endCxn id="32" idx="3"/>
            </p:cNvCxnSpPr>
            <p:nvPr/>
          </p:nvCxnSpPr>
          <p:spPr bwMode="auto">
            <a:xfrm flipV="1">
              <a:off x="6568963" y="2337396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4" name="直接箭头连接符 33"/>
            <p:cNvCxnSpPr>
              <a:stCxn id="39" idx="0"/>
              <a:endCxn id="32" idx="4"/>
            </p:cNvCxnSpPr>
            <p:nvPr/>
          </p:nvCxnSpPr>
          <p:spPr bwMode="auto">
            <a:xfrm flipV="1">
              <a:off x="6933557" y="2400661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8080836" y="2699681"/>
            <a:ext cx="510603" cy="725720"/>
            <a:chOff x="8080836" y="2699681"/>
            <a:chExt cx="510603" cy="725720"/>
          </a:xfrm>
        </p:grpSpPr>
        <p:sp>
          <p:nvSpPr>
            <p:cNvPr id="36" name="椭圆 35"/>
            <p:cNvSpPr/>
            <p:nvPr/>
          </p:nvSpPr>
          <p:spPr bwMode="auto">
            <a:xfrm>
              <a:off x="8159439" y="269968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8080836" y="3113504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1" name="组合 100"/>
          <p:cNvGrpSpPr/>
          <p:nvPr/>
        </p:nvGrpSpPr>
        <p:grpSpPr>
          <a:xfrm>
            <a:off x="6717557" y="3067026"/>
            <a:ext cx="573864" cy="687638"/>
            <a:chOff x="6717557" y="3067026"/>
            <a:chExt cx="573864" cy="687638"/>
          </a:xfrm>
        </p:grpSpPr>
        <p:sp>
          <p:nvSpPr>
            <p:cNvPr id="39" name="椭圆 38"/>
            <p:cNvSpPr/>
            <p:nvPr/>
          </p:nvSpPr>
          <p:spPr bwMode="auto">
            <a:xfrm>
              <a:off x="6717557" y="332266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39" idx="7"/>
            </p:cNvCxnSpPr>
            <p:nvPr/>
          </p:nvCxnSpPr>
          <p:spPr bwMode="auto">
            <a:xfrm flipH="1">
              <a:off x="7086292" y="3067026"/>
              <a:ext cx="205129" cy="3189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>
            <a:off x="6136596" y="1351294"/>
            <a:ext cx="1093898" cy="1331122"/>
            <a:chOff x="6136596" y="1351294"/>
            <a:chExt cx="1093898" cy="1331122"/>
          </a:xfrm>
        </p:grpSpPr>
        <p:sp>
          <p:nvSpPr>
            <p:cNvPr id="42" name="椭圆 41"/>
            <p:cNvSpPr/>
            <p:nvPr/>
          </p:nvSpPr>
          <p:spPr bwMode="auto">
            <a:xfrm>
              <a:off x="6242147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15" idx="7"/>
              <a:endCxn id="42" idx="3"/>
            </p:cNvCxnSpPr>
            <p:nvPr/>
          </p:nvCxnSpPr>
          <p:spPr bwMode="auto">
            <a:xfrm flipV="1">
              <a:off x="6136596" y="1720029"/>
              <a:ext cx="168816" cy="3013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4" name="直接箭头连接符 43"/>
            <p:cNvCxnSpPr>
              <a:stCxn id="18" idx="0"/>
              <a:endCxn id="42" idx="4"/>
            </p:cNvCxnSpPr>
            <p:nvPr/>
          </p:nvCxnSpPr>
          <p:spPr bwMode="auto">
            <a:xfrm flipV="1">
              <a:off x="6415861" y="1783294"/>
              <a:ext cx="42286" cy="8991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6682705" y="156168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044377" y="1351294"/>
            <a:ext cx="761831" cy="1336752"/>
            <a:chOff x="7044377" y="1351294"/>
            <a:chExt cx="761831" cy="1336752"/>
          </a:xfrm>
        </p:grpSpPr>
        <p:sp>
          <p:nvSpPr>
            <p:cNvPr id="47" name="椭圆 46"/>
            <p:cNvSpPr/>
            <p:nvPr/>
          </p:nvSpPr>
          <p:spPr bwMode="auto">
            <a:xfrm>
              <a:off x="7221936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32" idx="7"/>
              <a:endCxn id="47" idx="3"/>
            </p:cNvCxnSpPr>
            <p:nvPr/>
          </p:nvCxnSpPr>
          <p:spPr bwMode="auto">
            <a:xfrm flipV="1">
              <a:off x="7044377" y="1720029"/>
              <a:ext cx="240824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7606175" y="1720029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0" name="直接箭头连接符 49"/>
            <p:cNvCxnSpPr>
              <a:endCxn id="47" idx="4"/>
            </p:cNvCxnSpPr>
            <p:nvPr/>
          </p:nvCxnSpPr>
          <p:spPr bwMode="auto">
            <a:xfrm flipV="1">
              <a:off x="7401111" y="1783294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908860" y="4794813"/>
            <a:ext cx="2952328" cy="576064"/>
            <a:chOff x="683568" y="6165304"/>
            <a:chExt cx="3943201" cy="576064"/>
          </a:xfrm>
        </p:grpSpPr>
        <p:sp>
          <p:nvSpPr>
            <p:cNvPr id="62" name="矩形 61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5" name="椭圆 64"/>
          <p:cNvSpPr/>
          <p:nvPr/>
        </p:nvSpPr>
        <p:spPr bwMode="auto">
          <a:xfrm>
            <a:off x="5708947" y="5813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6175649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642350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109052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575754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80424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85091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708947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7313799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6175648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642349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7109050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575751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042452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8509156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986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5" grpId="0" animBg="1"/>
      <p:bldP spid="69" grpId="0" animBg="1"/>
      <p:bldP spid="72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7" grpId="0" animBg="1"/>
      <p:bldP spid="87" grpId="1" animBg="1"/>
      <p:bldP spid="93" grpId="0" animBg="1"/>
      <p:bldP spid="93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0" grpId="0" animBg="1"/>
      <p:bldP spid="100" grpId="1" animBg="1"/>
      <p:bldP spid="104" grpId="0" animBg="1"/>
      <p:bldP spid="104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0" grpId="0" animBg="1"/>
      <p:bldP spid="110" grpId="1" animBg="1"/>
      <p:bldP spid="112" grpId="0" animBg="1"/>
      <p:bldP spid="113" grpId="0" animBg="1"/>
      <p:bldP spid="116" grpId="0" animBg="1"/>
      <p:bldP spid="118" grpId="0" animBg="1"/>
      <p:bldP spid="118" grpId="1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395536" y="4980933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最高优先级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图搜索的统一框架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95536" y="2276872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顶点邻域优先级更新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2324698" y="3326098"/>
            <a:ext cx="1224139" cy="1904547"/>
          </a:xfrm>
          <a:prstGeom prst="upDownArrow">
            <a:avLst>
              <a:gd name="adj1" fmla="val 52896"/>
              <a:gd name="adj2" fmla="val 50499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vert="eaVert" lIns="91446" tIns="91446" rIns="91446" bIns="91446" rtlCol="0" anchor="ctr"/>
          <a:lstStyle/>
          <a:p>
            <a:pPr algn="ctr"/>
            <a:r>
              <a:rPr lang="zh-CN" altLang="en-US" sz="4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3" name="矩形 2"/>
          <p:cNvSpPr/>
          <p:nvPr/>
        </p:nvSpPr>
        <p:spPr>
          <a:xfrm>
            <a:off x="1151664" y="1252381"/>
            <a:ext cx="3570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图的遍历搜索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76801" y="297379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969579" y="441899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113579" y="322213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99911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52993" y="402561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23528" y="420296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998594" y="5404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504400" y="5260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37297" y="574397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066686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736518" y="463907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454941" y="539489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019932" y="424570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55740" y="389110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418942" y="4202966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066149" y="4811816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735981" y="463907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19932" y="4240887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976801" y="297346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6" idx="0"/>
            <a:endCxn id="32" idx="4"/>
          </p:cNvCxnSpPr>
          <p:nvPr/>
        </p:nvCxnSpPr>
        <p:spPr bwMode="auto">
          <a:xfrm flipV="1">
            <a:off x="7562942" y="3766750"/>
            <a:ext cx="10719" cy="43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flipV="1">
            <a:off x="7706942" y="3583121"/>
            <a:ext cx="173039" cy="2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8454941" y="3893406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109774" y="3122286"/>
            <a:ext cx="198158" cy="341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51" idx="5"/>
          </p:cNvCxnSpPr>
          <p:nvPr/>
        </p:nvCxnSpPr>
        <p:spPr bwMode="auto">
          <a:xfrm flipH="1" flipV="1">
            <a:off x="7914167" y="2666711"/>
            <a:ext cx="363224" cy="249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0561188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6" grpId="0" animBg="1"/>
      <p:bldP spid="48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clock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u ) = v; 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u ) = ++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clock;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v, u ) = TREE;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回顾：广度优先搜索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077" y="3596030"/>
            <a:ext cx="5367188" cy="1417146"/>
            <a:chOff x="414077" y="3315373"/>
            <a:chExt cx="5367188" cy="1417146"/>
          </a:xfrm>
        </p:grpSpPr>
        <p:sp>
          <p:nvSpPr>
            <p:cNvPr id="53" name="椭圆 52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9903" y="3053103"/>
            <a:ext cx="5477387" cy="714870"/>
            <a:chOff x="-9903" y="2772446"/>
            <a:chExt cx="5477387" cy="714870"/>
          </a:xfrm>
        </p:grpSpPr>
        <p:sp>
          <p:nvSpPr>
            <p:cNvPr id="56" name="椭圆 55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36729" y="5750922"/>
            <a:ext cx="564027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借助队列实现隐式、高效的优先级更新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541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441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337 -0.0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424 -0.0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372 -0.0016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303 -0.003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545 -0.0041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5" grpId="0" animBg="1"/>
      <p:bldP spid="95" grpId="1" animBg="1"/>
      <p:bldP spid="93" grpId="0" animBg="1"/>
      <p:bldP spid="94" grpId="0" animBg="1"/>
      <p:bldP spid="100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栈实现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status 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1445762" y="538646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45762" y="49168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00231" y="544021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80476" y="4953060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91" name="直接箭头连接符 90"/>
          <p:cNvCxnSpPr>
            <a:stCxn id="93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3" name="椭圆 92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1" idx="6"/>
            <a:endCxn id="102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8" name="椭圆 97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95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04" name="直接箭头连接符 103"/>
          <p:cNvCxnSpPr>
            <a:endCxn id="93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>
            <a:stCxn id="102" idx="0"/>
            <a:endCxn id="96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>
            <a:endCxn id="95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endCxn id="101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>
            <a:endCxn id="93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30" name="椭圆 129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5820047" y="1340768"/>
            <a:ext cx="2952328" cy="576064"/>
            <a:chOff x="683568" y="6165304"/>
            <a:chExt cx="3943201" cy="576064"/>
          </a:xfrm>
        </p:grpSpPr>
        <p:sp>
          <p:nvSpPr>
            <p:cNvPr id="145" name="矩形 144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47" name="椭圆 146"/>
          <p:cNvSpPr/>
          <p:nvPr/>
        </p:nvSpPr>
        <p:spPr bwMode="auto">
          <a:xfrm>
            <a:off x="5937581" y="140631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5293945" y="206084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5942540" y="140496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6403001" y="140496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6868222" y="141279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5759048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864495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7335652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229976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7335652" y="140636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12787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690220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171608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39081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7639623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8107976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8579220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1007" y="6018686"/>
            <a:ext cx="537929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栈，实现隐式、高效的优先级更新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4077" y="3235990"/>
            <a:ext cx="5367188" cy="1417146"/>
            <a:chOff x="414077" y="3315373"/>
            <a:chExt cx="5367188" cy="1417146"/>
          </a:xfrm>
        </p:grpSpPr>
        <p:sp>
          <p:nvSpPr>
            <p:cNvPr id="60" name="椭圆 59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邻域优先级更新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-9903" y="2693063"/>
            <a:ext cx="5477387" cy="714870"/>
            <a:chOff x="-9903" y="2772446"/>
            <a:chExt cx="5477387" cy="714870"/>
          </a:xfrm>
        </p:grpSpPr>
        <p:sp>
          <p:nvSpPr>
            <p:cNvPr id="63" name="椭圆 62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选取优先级最高顶点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755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"/>
                            </p:stCondLst>
                            <p:childTnLst>
                              <p:par>
                                <p:cTn id="128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17" grpId="0" animBg="1"/>
      <p:bldP spid="130" grpId="0" animBg="1"/>
      <p:bldP spid="132" grpId="0" animBg="1"/>
      <p:bldP spid="134" grpId="0" animBg="1"/>
      <p:bldP spid="137" grpId="0" animBg="1"/>
      <p:bldP spid="140" grpId="0" animBg="1"/>
      <p:bldP spid="141" grpId="0" animBg="1"/>
      <p:bldP spid="147" grpId="0" animBg="1"/>
      <p:bldP spid="147" grpId="1" animBg="1"/>
      <p:bldP spid="148" grpId="0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3" grpId="0" animBg="1"/>
      <p:bldP spid="153" grpId="1" animBg="1"/>
      <p:bldP spid="154" grpId="0" animBg="1"/>
      <p:bldP spid="154" grpId="1" animBg="1"/>
      <p:bldP spid="155" grpId="0" animBg="1"/>
      <p:bldP spid="156" grpId="0" animBg="1"/>
      <p:bldP spid="156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63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回顾：深度优先搜索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8953726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应用：迷宫寻径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使用前一页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算法进行深度优先遍历搜索（找可行解）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红色和蓝色为算法从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开始执行找到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前所得到的生成树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红色路径为最后的迷宫问题可行解，蓝色为途经的回溯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2928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65164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801040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036916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272792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50866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744544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980420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216296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452172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68804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92392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29288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565164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801040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036916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272792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508668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744544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980420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216296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452172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688048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923928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329288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565164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801040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036916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272792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2508668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744544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2980420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16296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452172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688048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923928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132928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1565164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1801040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036916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2272792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50866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2744544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2980420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216296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452172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688048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92392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32875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564629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800505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036381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2272257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50813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744009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979885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3215761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451637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687513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92339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32875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564629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800505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036381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272257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50813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744009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979885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3215761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451637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687513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2339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132875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564629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800505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36381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272257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50813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744009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79885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215761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451637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3687513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392339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328753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1564629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1800505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036381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272257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2508133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2744009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2979885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215761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3451637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3687513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923393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328753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1564629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1800505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2036381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2272257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2508133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2744009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2979885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215761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3451637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3687513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923393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328753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564629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1800505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036381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2272257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2508133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2744009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2979885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3215761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3451637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3687513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3923393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32875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1564629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1800505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036381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272257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2508133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2744009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2979885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3215761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3451637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368751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392339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32875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1564629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1800505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036381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272257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250813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2744009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2979885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3215761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3451637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368751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392339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85137" y="3194385"/>
            <a:ext cx="2811199" cy="2970919"/>
            <a:chOff x="3345512" y="1842869"/>
            <a:chExt cx="2811199" cy="2970919"/>
          </a:xfrm>
        </p:grpSpPr>
        <p:sp>
          <p:nvSpPr>
            <p:cNvPr id="225" name="矩形 224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6" name="矩形 225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7" name="矩形 226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8" name="矩形 227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9" name="矩形 228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0" name="矩形 229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1" name="矩形 230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2" name="矩形 231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3" name="矩形 232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4" name="矩形 233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5" name="矩形 234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6" name="矩形 235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7" name="矩形 236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9" name="矩形 238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1" name="矩形 240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2" name="矩形 241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3" name="矩形 242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5" name="矩形 244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6" name="矩形 245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7" name="矩形 246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8" name="矩形 247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9" name="矩形 248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0" name="矩形 249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1" name="矩形 250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2" name="矩形 251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5" name="矩形 254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6" name="矩形 255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7" name="矩形 256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0" name="矩形 259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1" name="矩形 260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3" name="矩形 262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6" name="矩形 265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7" name="矩形 266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9" name="矩形 268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E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S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7130540" y="4314445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9" name="直接连接符 368"/>
          <p:cNvCxnSpPr/>
          <p:nvPr/>
        </p:nvCxnSpPr>
        <p:spPr bwMode="auto">
          <a:xfrm flipH="1">
            <a:off x="7268596" y="4304004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0" name="直接连接符 369"/>
          <p:cNvCxnSpPr/>
          <p:nvPr/>
        </p:nvCxnSpPr>
        <p:spPr bwMode="auto">
          <a:xfrm>
            <a:off x="6771430" y="5301819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1" name="直接连接符 370"/>
          <p:cNvCxnSpPr/>
          <p:nvPr/>
        </p:nvCxnSpPr>
        <p:spPr bwMode="auto">
          <a:xfrm flipV="1">
            <a:off x="6783294" y="5302835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2" name="直接连接符 371"/>
          <p:cNvCxnSpPr/>
          <p:nvPr/>
        </p:nvCxnSpPr>
        <p:spPr bwMode="auto">
          <a:xfrm>
            <a:off x="5373628" y="5807318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3" name="直接连接符 372"/>
          <p:cNvCxnSpPr/>
          <p:nvPr/>
        </p:nvCxnSpPr>
        <p:spPr bwMode="auto">
          <a:xfrm flipV="1">
            <a:off x="5377644" y="5302834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4" name="直接连接符 373"/>
          <p:cNvCxnSpPr/>
          <p:nvPr/>
        </p:nvCxnSpPr>
        <p:spPr bwMode="auto">
          <a:xfrm>
            <a:off x="5364901" y="5304491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5" name="直接连接符 374"/>
          <p:cNvCxnSpPr/>
          <p:nvPr/>
        </p:nvCxnSpPr>
        <p:spPr bwMode="auto">
          <a:xfrm>
            <a:off x="5872393" y="4839043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6" name="直接连接符 375"/>
          <p:cNvCxnSpPr/>
          <p:nvPr/>
        </p:nvCxnSpPr>
        <p:spPr bwMode="auto">
          <a:xfrm>
            <a:off x="5373944" y="4841715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7" name="直接连接符 376"/>
          <p:cNvCxnSpPr/>
          <p:nvPr/>
        </p:nvCxnSpPr>
        <p:spPr bwMode="auto">
          <a:xfrm>
            <a:off x="5373628" y="4587310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8" name="直接连接符 377"/>
          <p:cNvCxnSpPr/>
          <p:nvPr/>
        </p:nvCxnSpPr>
        <p:spPr bwMode="auto">
          <a:xfrm>
            <a:off x="5371050" y="4587310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9" name="直接连接符 378"/>
          <p:cNvCxnSpPr/>
          <p:nvPr/>
        </p:nvCxnSpPr>
        <p:spPr bwMode="auto">
          <a:xfrm>
            <a:off x="5869598" y="4014318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0" name="直接连接符 379"/>
          <p:cNvCxnSpPr/>
          <p:nvPr/>
        </p:nvCxnSpPr>
        <p:spPr bwMode="auto">
          <a:xfrm>
            <a:off x="5129024" y="4022388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1" name="直接连接符 380"/>
          <p:cNvCxnSpPr/>
          <p:nvPr/>
        </p:nvCxnSpPr>
        <p:spPr bwMode="auto">
          <a:xfrm>
            <a:off x="5129024" y="4018112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7268596" y="530181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6780153" y="5803222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5152015" y="556621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8" name="直接连接符 387"/>
          <p:cNvCxnSpPr/>
          <p:nvPr/>
        </p:nvCxnSpPr>
        <p:spPr bwMode="auto">
          <a:xfrm>
            <a:off x="5152015" y="5553552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9" name="直接连接符 388"/>
          <p:cNvCxnSpPr/>
          <p:nvPr/>
        </p:nvCxnSpPr>
        <p:spPr bwMode="auto">
          <a:xfrm>
            <a:off x="5153534" y="4837071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0" name="直接连接符 389"/>
          <p:cNvCxnSpPr/>
          <p:nvPr/>
        </p:nvCxnSpPr>
        <p:spPr bwMode="auto">
          <a:xfrm>
            <a:off x="5159681" y="4837071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130245" y="6326359"/>
            <a:ext cx="4860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广度优先遍历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5034273" y="6314506"/>
            <a:ext cx="3052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可找最短路径）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248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28800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顶点类型、边类型、优先级更新器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优先级搜索（单个连通域）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0; status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-1;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将下一顶点和边加至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w))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的优先级及其父顶点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从尚未加入遍历树的顶点中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选出下一个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优先级最高的顶点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表明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for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循环内无更新，所有节点都是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及与其父的联边加入遍历树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通过定义具体的优先级更新策略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prioUpdater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，即可实现不同的算法功能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1436477" y="6300391"/>
            <a:ext cx="648072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05581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广度优先的优先级搜索实现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 flipV="1">
            <a:off x="6669128" y="257814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6667684" y="340730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2" name="任意多边形 41"/>
          <p:cNvSpPr/>
          <p:nvPr/>
        </p:nvSpPr>
        <p:spPr bwMode="auto">
          <a:xfrm>
            <a:off x="5736778" y="1653628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 bwMode="auto">
          <a:xfrm>
            <a:off x="5433551" y="1760694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 bwMode="auto">
          <a:xfrm>
            <a:off x="6162514" y="2357496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4892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+ 1 ) {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优先级比父亲降低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如此效果等同于，先被发现者优先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priority 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0; status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-1; 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8972" y="6309320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38485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42" grpId="0" animBg="1"/>
      <p:bldP spid="43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21669</TotalTime>
  <Words>6776</Words>
  <Application>Microsoft Office PowerPoint</Application>
  <PresentationFormat>全屏显示(4:3)</PresentationFormat>
  <Paragraphs>1673</Paragraphs>
  <Slides>37</Slides>
  <Notes>30</Notes>
  <HiddenSlides>7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Baoli SC</vt:lpstr>
      <vt:lpstr>仿宋_GB2312</vt:lpstr>
      <vt:lpstr>黑体</vt:lpstr>
      <vt:lpstr>隶书</vt:lpstr>
      <vt:lpstr>宋体</vt:lpstr>
      <vt:lpstr>微软雅黑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Document</vt:lpstr>
      <vt:lpstr>PowerPoint 演示文稿</vt:lpstr>
      <vt:lpstr>回顾：最小支撑树</vt:lpstr>
      <vt:lpstr>回顾：最短路径(树)</vt:lpstr>
      <vt:lpstr>图搜索的统一框架</vt:lpstr>
      <vt:lpstr>回顾：广度优先搜索</vt:lpstr>
      <vt:lpstr>回顾：深度优先搜索</vt:lpstr>
      <vt:lpstr>回顾：深度优先搜索</vt:lpstr>
      <vt:lpstr>优先级搜索</vt:lpstr>
      <vt:lpstr>优先级搜索</vt:lpstr>
      <vt:lpstr>优先级搜索</vt:lpstr>
      <vt:lpstr>优先级搜索</vt:lpstr>
      <vt:lpstr>优先级搜索</vt:lpstr>
      <vt:lpstr>基于优先级队列的优先搜索</vt:lpstr>
      <vt:lpstr>图的广义搜索框架</vt:lpstr>
      <vt:lpstr>基于优先级队列的最小生成树与最短路</vt:lpstr>
      <vt:lpstr>基于优先级队列的最短路</vt:lpstr>
      <vt:lpstr>基于优先级队列的最短路</vt:lpstr>
      <vt:lpstr>最短路径(树)</vt:lpstr>
      <vt:lpstr>最短路径(树)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多源最短路径问题</vt:lpstr>
      <vt:lpstr>多源最短路径问题</vt:lpstr>
      <vt:lpstr>多源最短路径问题</vt:lpstr>
      <vt:lpstr>多源最短路径问题</vt:lpstr>
      <vt:lpstr>多源最短路径问题</vt:lpstr>
      <vt:lpstr>拓扑排序</vt:lpstr>
      <vt:lpstr>拓扑排序</vt:lpstr>
      <vt:lpstr>拓扑排序</vt:lpstr>
      <vt:lpstr>拓扑排序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liu yebin</cp:lastModifiedBy>
  <cp:revision>2713</cp:revision>
  <dcterms:created xsi:type="dcterms:W3CDTF">2011-01-31T10:16:12Z</dcterms:created>
  <dcterms:modified xsi:type="dcterms:W3CDTF">2019-12-19T13:03:11Z</dcterms:modified>
</cp:coreProperties>
</file>