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707" r:id="rId3"/>
    <p:sldId id="729" r:id="rId4"/>
    <p:sldId id="730" r:id="rId5"/>
    <p:sldId id="753" r:id="rId6"/>
    <p:sldId id="752" r:id="rId7"/>
    <p:sldId id="687" r:id="rId8"/>
    <p:sldId id="697" r:id="rId9"/>
    <p:sldId id="695" r:id="rId10"/>
    <p:sldId id="750" r:id="rId11"/>
    <p:sldId id="688" r:id="rId12"/>
    <p:sldId id="699" r:id="rId13"/>
    <p:sldId id="700" r:id="rId14"/>
    <p:sldId id="701" r:id="rId15"/>
    <p:sldId id="689" r:id="rId16"/>
    <p:sldId id="702" r:id="rId17"/>
    <p:sldId id="703" r:id="rId18"/>
    <p:sldId id="704" r:id="rId19"/>
    <p:sldId id="705" r:id="rId20"/>
    <p:sldId id="744" r:id="rId21"/>
    <p:sldId id="708" r:id="rId22"/>
    <p:sldId id="706" r:id="rId23"/>
    <p:sldId id="709" r:id="rId24"/>
    <p:sldId id="710" r:id="rId25"/>
    <p:sldId id="711" r:id="rId26"/>
    <p:sldId id="754" r:id="rId27"/>
    <p:sldId id="755" r:id="rId28"/>
    <p:sldId id="756" r:id="rId29"/>
    <p:sldId id="757" r:id="rId30"/>
    <p:sldId id="758" r:id="rId31"/>
    <p:sldId id="751" r:id="rId32"/>
    <p:sldId id="696" r:id="rId33"/>
    <p:sldId id="716" r:id="rId34"/>
    <p:sldId id="719" r:id="rId35"/>
    <p:sldId id="720" r:id="rId36"/>
    <p:sldId id="721" r:id="rId37"/>
    <p:sldId id="722" r:id="rId38"/>
    <p:sldId id="723" r:id="rId39"/>
    <p:sldId id="724" r:id="rId40"/>
    <p:sldId id="725" r:id="rId41"/>
    <p:sldId id="726" r:id="rId42"/>
    <p:sldId id="745" r:id="rId43"/>
    <p:sldId id="746" r:id="rId44"/>
    <p:sldId id="747" r:id="rId45"/>
    <p:sldId id="748" r:id="rId46"/>
    <p:sldId id="749" r:id="rId47"/>
    <p:sldId id="738" r:id="rId48"/>
    <p:sldId id="728" r:id="rId4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9900"/>
    <a:srgbClr val="009242"/>
    <a:srgbClr val="FFFFCC"/>
    <a:srgbClr val="CCFF99"/>
    <a:srgbClr val="99FF33"/>
    <a:srgbClr val="CCFF66"/>
    <a:srgbClr val="99FF66"/>
    <a:srgbClr val="CC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8" autoAdjust="0"/>
    <p:restoredTop sz="84290" autoAdjust="0"/>
  </p:normalViewPr>
  <p:slideViewPr>
    <p:cSldViewPr>
      <p:cViewPr varScale="1">
        <p:scale>
          <a:sx n="101" d="100"/>
          <a:sy n="101" d="100"/>
        </p:scale>
        <p:origin x="2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2012010518</cx:pt>
          <cx:pt idx="1">2012011477</cx:pt>
          <cx:pt idx="2">2012011494</cx:pt>
          <cx:pt idx="3">2012011494</cx:pt>
          <cx:pt idx="4">2012012118</cx:pt>
          <cx:pt idx="5">2012012374</cx:pt>
          <cx:pt idx="6">2013010340</cx:pt>
          <cx:pt idx="7">2013011635</cx:pt>
          <cx:pt idx="8">2013012197</cx:pt>
          <cx:pt idx="9">2013012217</cx:pt>
          <cx:pt idx="10">2013012235</cx:pt>
          <cx:pt idx="11">2013012620</cx:pt>
          <cx:pt idx="12">2013013305</cx:pt>
          <cx:pt idx="13">2014010513</cx:pt>
          <cx:pt idx="14">2014010525</cx:pt>
          <cx:pt idx="15">2014010533</cx:pt>
          <cx:pt idx="16">2014011971</cx:pt>
          <cx:pt idx="17">2014012474</cx:pt>
          <cx:pt idx="18">2014013392</cx:pt>
          <cx:pt idx="19">2016110057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学号分布（散列表）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2011999999.9999995">
              <cx:binSize val="240000"/>
            </cx:binning>
          </cx:layoutPr>
        </cx:series>
      </cx:plotAreaRegion>
      <cx:axis id="0">
        <cx:catScaling gapWidth="0"/>
        <cx:tickLabels/>
        <cx:numFmt formatCode="0%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11</cx:pt>
          <cx:pt idx="1">27</cx:pt>
          <cx:pt idx="2">3</cx:pt>
          <cx:pt idx="3">12</cx:pt>
          <cx:pt idx="4">22</cx:pt>
          <cx:pt idx="5">7</cx:pt>
          <cx:pt idx="6">31</cx:pt>
          <cx:pt idx="7">19</cx:pt>
          <cx:pt idx="8">39</cx:pt>
          <cx:pt idx="9">16</cx:pt>
          <cx:pt idx="10">32</cx:pt>
          <cx:pt idx="11">20</cx:pt>
          <cx:pt idx="12">26</cx:pt>
          <cx:pt idx="13">38</cx:pt>
          <cx:pt idx="14">5</cx:pt>
          <cx:pt idx="15">8</cx:pt>
          <cx:pt idx="16">31</cx:pt>
          <cx:pt idx="17">19</cx:pt>
          <cx:pt idx="18">35</cx:pt>
          <cx:pt idx="19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41)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auto" overflow="auto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2"/>
        <cx:majorGridlines/>
        <cx:tickLabels/>
        <cx:numFmt formatCode="@" sourceLinked="0"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399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17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20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65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788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4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093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48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945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55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34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756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952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697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203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3786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859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90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55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229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26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49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795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047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532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92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191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317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055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135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5025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57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031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689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658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133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50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4333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975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8662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11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0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45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92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14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7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2021/12/17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10.png"/><Relationship Id="rId4" Type="http://schemas.microsoft.com/office/2014/relationships/chartEx" Target="../charts/chartEx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14/relationships/chartEx" Target="../charts/chartEx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gif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第十三讲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散列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无需比较，直接定位目标记录的存储地址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tx2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存储位置</a:t>
                </a:r>
                <a:r>
                  <a:rPr kumimoji="1" lang="en-US" altLang="zh-CN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（关键码）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90566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散列技术将所有记录存储在一片连续空间（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使用向量作为支撑结构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），这块连续空间称为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（哈希表）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95834" y="3789040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散列技术既是一种存储技术，也是一种查找技术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195834" y="4563125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与线性表、树、图不同，元素之间不存在逻辑关系，只与关键码关联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173563" y="5805264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存储结构只面向查找（无遍历、排序等考虑）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7215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直接定址方法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208592" y="5117714"/>
            <a:ext cx="43881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使用年龄作为关键码直接得到地址和相关记录信息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所有记录信息分布均匀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0004"/>
              </p:ext>
            </p:extLst>
          </p:nvPr>
        </p:nvGraphicFramePr>
        <p:xfrm>
          <a:off x="535338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solidFill>
                    <a:schemeClr val="bg1"/>
                  </a:solidFill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𝒂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𝐛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3431"/>
              </p:ext>
            </p:extLst>
          </p:nvPr>
        </p:nvGraphicFramePr>
        <p:xfrm>
          <a:off x="4860032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572000" y="5126650"/>
            <a:ext cx="4321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使用出生年份作为关键码由年份减去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得到地址即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f(key)=key-1980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5825600"/>
            <a:ext cx="8424936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对于学生信息查询问题，使用</a:t>
            </a:r>
            <a:r>
              <a:rPr kumimoji="1" lang="en-US" altLang="zh-CN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f(key)=key-2012000000</a:t>
            </a:r>
          </a:p>
          <a:p>
            <a:pPr algn="ctr"/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需建立</a:t>
            </a:r>
            <a:r>
              <a:rPr kumimoji="1" lang="en-US" altLang="zh-CN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2017000000-2012000000=5000000</a:t>
            </a:r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个存储单元记录可能信息</a:t>
            </a:r>
            <a:endParaRPr kumimoji="1" lang="en-US" altLang="zh-CN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（实际仅</a:t>
            </a:r>
            <a:r>
              <a:rPr kumimoji="1" lang="en-US" altLang="zh-CN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个），空间利用率极低</a:t>
            </a:r>
            <a:endParaRPr kumimoji="1" lang="en-US" altLang="zh-CN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536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直接定址方法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75" y="5963054"/>
            <a:ext cx="7892775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对于学生信息查询问题，直接定址方法（</a:t>
            </a:r>
            <a:r>
              <a:rPr kumimoji="1" lang="zh-CN" altLang="en-US" sz="2000" b="1" dirty="0">
                <a:solidFill>
                  <a:srgbClr val="99FF33"/>
                </a:solidFill>
                <a:latin typeface="Microsoft YaHei" charset="0"/>
                <a:ea typeface="Microsoft YaHei" charset="0"/>
                <a:cs typeface="Microsoft YaHei" charset="0"/>
              </a:rPr>
              <a:t>优点：计算简单</a:t>
            </a:r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en-US" altLang="zh-CN" sz="20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设计的散列函数难以做到兼顾</a:t>
            </a:r>
            <a:r>
              <a:rPr kumimoji="1" lang="zh-CN" altLang="en-US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均匀性、高空间利用率、无冲突</a:t>
            </a:r>
            <a:endParaRPr kumimoji="1" lang="en-US" altLang="zh-CN" sz="20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392367" y="1786280"/>
                <a:ext cx="803822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𝒉𝒂𝒔𝒉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.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𝟎𝟓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∗(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−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𝟐𝟎𝟏𝟐𝟎𝟎𝟎𝟎𝟎𝟎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67" y="1786280"/>
                <a:ext cx="8038222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2401"/>
              </p:ext>
            </p:extLst>
          </p:nvPr>
        </p:nvGraphicFramePr>
        <p:xfrm>
          <a:off x="160745" y="2509832"/>
          <a:ext cx="136815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0912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70180674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9919342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943657506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1413276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7989029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63493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72186276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9344140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7158"/>
              </p:ext>
            </p:extLst>
          </p:nvPr>
        </p:nvGraphicFramePr>
        <p:xfrm>
          <a:off x="1564899" y="2509832"/>
          <a:ext cx="1584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2475889478"/>
                  </p:ext>
                </p:extLst>
              </p:nvPr>
            </p:nvGraphicFramePr>
            <p:xfrm>
              <a:off x="3419872" y="2602795"/>
              <a:ext cx="5068665" cy="27214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图表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872" y="2602795"/>
                <a:ext cx="5068665" cy="27214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/>
          <p:cNvCxnSpPr/>
          <p:nvPr/>
        </p:nvCxnSpPr>
        <p:spPr bwMode="auto">
          <a:xfrm flipH="1">
            <a:off x="3512555" y="4258979"/>
            <a:ext cx="339366" cy="52630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3270868" y="4779084"/>
            <a:ext cx="411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桶单元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/>
          <p:cNvSpPr/>
          <p:nvPr/>
        </p:nvSpPr>
        <p:spPr bwMode="auto">
          <a:xfrm rot="5400000" flipH="1">
            <a:off x="5981438" y="3060990"/>
            <a:ext cx="250793" cy="4509830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2080" y="54324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桶数组（向量）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5954204" y="2903556"/>
            <a:ext cx="1210084" cy="729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7092573" y="2479560"/>
            <a:ext cx="2028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多个元素处于同一桶单元（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散列冲突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719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9512" y="3933056"/>
            <a:ext cx="873457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设计准则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快速可计算性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高空间利用率（装填因子）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随机性（均匀性），关键码映射到各桶的概率尽可能为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1/M,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最大限度地避免冲突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4032448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散列函数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关键码到整数的转换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假设关键码为整数，范围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[0,R)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&gt;&gt; M</a:t>
            </a:r>
          </a:p>
        </p:txBody>
      </p:sp>
      <p:sp>
        <p:nvSpPr>
          <p:cNvPr id="5" name="流程图: 资料带 4"/>
          <p:cNvSpPr/>
          <p:nvPr/>
        </p:nvSpPr>
        <p:spPr bwMode="auto">
          <a:xfrm>
            <a:off x="5076056" y="2420888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流程图: 资料带 16"/>
          <p:cNvSpPr/>
          <p:nvPr/>
        </p:nvSpPr>
        <p:spPr bwMode="auto">
          <a:xfrm>
            <a:off x="5076056" y="155730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资料带 17"/>
          <p:cNvSpPr/>
          <p:nvPr/>
        </p:nvSpPr>
        <p:spPr bwMode="auto">
          <a:xfrm>
            <a:off x="5076056" y="327602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76056" y="148478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76056" y="3699182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R-1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76056" y="257512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key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资料带 21"/>
          <p:cNvSpPr/>
          <p:nvPr/>
        </p:nvSpPr>
        <p:spPr bwMode="auto">
          <a:xfrm>
            <a:off x="7259698" y="2428393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流程图: 资料带 24"/>
          <p:cNvSpPr/>
          <p:nvPr/>
        </p:nvSpPr>
        <p:spPr bwMode="auto">
          <a:xfrm>
            <a:off x="7259698" y="156480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流程图: 资料带 26"/>
          <p:cNvSpPr/>
          <p:nvPr/>
        </p:nvSpPr>
        <p:spPr bwMode="auto">
          <a:xfrm>
            <a:off x="7259698" y="328352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59698" y="149228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59698" y="3706687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M-1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59698" y="258262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&amp;entry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箭头连接符 31"/>
          <p:cNvCxnSpPr>
            <a:stCxn id="21" idx="3"/>
            <a:endCxn id="31" idx="1"/>
          </p:cNvCxnSpPr>
          <p:nvPr/>
        </p:nvCxnSpPr>
        <p:spPr bwMode="auto">
          <a:xfrm>
            <a:off x="6300192" y="2805957"/>
            <a:ext cx="959506" cy="750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4932040" y="4245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0774" y="424238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172016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73448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除余法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为散列表表长，一般取质数以减小散列冲突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个学号取模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，分别得到以下分布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val="792197129"/>
                  </p:ext>
                </p:extLst>
              </p:nvPr>
            </p:nvGraphicFramePr>
            <p:xfrm>
              <a:off x="3458078" y="2768472"/>
              <a:ext cx="5685942" cy="1619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图表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8078" y="2768472"/>
                <a:ext cx="5685942" cy="161901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1673"/>
              </p:ext>
            </p:extLst>
          </p:nvPr>
        </p:nvGraphicFramePr>
        <p:xfrm>
          <a:off x="1811440" y="2825812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581"/>
              </p:ext>
            </p:extLst>
          </p:nvPr>
        </p:nvGraphicFramePr>
        <p:xfrm>
          <a:off x="171680" y="2825812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>
                <p:extLst>
                  <p:ext uri="{D42A27DB-BD31-4B8C-83A1-F6EECF244321}">
                    <p14:modId xmlns:p14="http://schemas.microsoft.com/office/powerpoint/2010/main" val="1097009619"/>
                  </p:ext>
                </p:extLst>
              </p:nvPr>
            </p:nvGraphicFramePr>
            <p:xfrm>
              <a:off x="3493594" y="4268086"/>
              <a:ext cx="5685942" cy="16091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594" y="4268086"/>
                <a:ext cx="5685942" cy="160918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159334" y="5995064"/>
            <a:ext cx="8934869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使用除余法各桶被映射的概率相对均匀，选取合适的表长</a:t>
            </a:r>
            <a:r>
              <a:rPr kumimoji="1" lang="en-US" altLang="zh-CN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下空间利用率高，并且散列冲突情况小</a:t>
            </a:r>
            <a:endParaRPr kumimoji="1" lang="en-US" altLang="zh-CN" sz="20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331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为何取质数？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假设关键码之间常具有周期性增长的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时，关键码的周期性增长进行除余操作，可覆盖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[0,M-1]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的所有桶单元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00898" y="3197112"/>
            <a:ext cx="9455334" cy="1652026"/>
            <a:chOff x="-370056" y="1930625"/>
            <a:chExt cx="9455334" cy="1652026"/>
          </a:xfrm>
        </p:grpSpPr>
        <p:sp>
          <p:nvSpPr>
            <p:cNvPr id="9" name="弧形 8"/>
            <p:cNvSpPr/>
            <p:nvPr/>
          </p:nvSpPr>
          <p:spPr bwMode="auto">
            <a:xfrm>
              <a:off x="1259632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 bwMode="auto">
            <a:xfrm>
              <a:off x="2542490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 bwMode="auto">
            <a:xfrm>
              <a:off x="38386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 bwMode="auto">
            <a:xfrm>
              <a:off x="5149788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 bwMode="auto">
            <a:xfrm>
              <a:off x="6461956" y="2349488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flipV="1">
              <a:off x="1043608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 bwMode="auto">
            <a:xfrm flipV="1">
              <a:off x="2354762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flipV="1">
              <a:off x="3655520" y="2388738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/>
            <p:cNvSpPr/>
            <p:nvPr/>
          </p:nvSpPr>
          <p:spPr bwMode="auto">
            <a:xfrm flipV="1">
              <a:off x="4953438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/>
            <p:nvPr/>
          </p:nvSpPr>
          <p:spPr bwMode="auto">
            <a:xfrm flipV="1">
              <a:off x="6248417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641681" y="2577573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2" name="弧形 51"/>
            <p:cNvSpPr/>
            <p:nvPr/>
          </p:nvSpPr>
          <p:spPr bwMode="auto">
            <a:xfrm>
              <a:off x="77569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8389591" y="2276872"/>
              <a:ext cx="695687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30578" y="2766379"/>
              <a:ext cx="7992888" cy="430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弧形 62"/>
            <p:cNvSpPr/>
            <p:nvPr/>
          </p:nvSpPr>
          <p:spPr bwMode="auto">
            <a:xfrm flipV="1">
              <a:off x="-268053" y="2375249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-370056" y="2780928"/>
              <a:ext cx="915108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1875" y="196677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1521896" y="3182541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948264" y="1930625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9123" y="2184723"/>
              <a:ext cx="3433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8389591" y="2591274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8100392" y="2802021"/>
              <a:ext cx="4491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13387" y="5002048"/>
            <a:ext cx="847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Greatest Common Divisor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最大公约数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(M,S)=1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600" y="5985691"/>
            <a:ext cx="892899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考虑各种不同可能的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取值，为此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取素数，可使得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gcd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(M,S)=1</a:t>
            </a:r>
            <a:endParaRPr kumimoji="1" lang="en-US" altLang="zh-CN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87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冲突的普遍性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学生生日例子：按生日日期检索学生，同一月日出生认为相同的生日，构建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个桶对应长度为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的散列表，只要学生人数大于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，则发生至少一次以上冲突的大于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，此时的空间利用率仅为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23/365=6.3%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散列冲突排解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是散列的两大核心问题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1772817"/>
            <a:ext cx="8208912" cy="12961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散列表的基本构思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：开辟物理地址连续的桶数组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，借助散列函数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，将词条关键码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映射到桶地址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(key)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，从而快速确定待操作词条的物理位置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128942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749223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多槽位法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将各桶分解为更细小的槽位单元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(slot)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，每一槽位可组织成向量或列表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操作，可先通过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定位桶单元，然后查询该桶内槽位单元是否有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。若无，则创建词条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，并将其插入到桶单元内的空闲槽位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get(key)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remove(key)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6847" y="5805839"/>
            <a:ext cx="8406680" cy="90410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若每个桶细分为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个槽位，则空间利用率为原来的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难以预测并设定合适的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50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2013011635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850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2014010525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50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2016110057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8450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450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450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2051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2013012235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2051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051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651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5651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5651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9251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2012010518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19251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9251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852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2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852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6452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6452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6452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0053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2013012217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0053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0053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3653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2014010533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3653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3653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7253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7253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7253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0854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2013012197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0854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0854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4454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2014010513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4454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4454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8055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8055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055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1655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1655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655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5255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2012011494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255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255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856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2014013392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8856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8856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2332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2013010340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332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332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5932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2012012118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5932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2014012474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5932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95332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2014012199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95332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5332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336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2013012620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31336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1336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67340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7340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67340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2014011971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0334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0334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0334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3934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3934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3934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78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120201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156925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1936488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230372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267096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03819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340543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377267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40941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44541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48141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51742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55342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58943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2543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46754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66143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69744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73344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400" dirty="0"/>
          </a:p>
        </p:txBody>
      </p:sp>
      <p:sp>
        <p:nvSpPr>
          <p:cNvPr id="149" name="矩形 148"/>
          <p:cNvSpPr/>
          <p:nvPr/>
        </p:nvSpPr>
        <p:spPr>
          <a:xfrm>
            <a:off x="76945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>
          <a:xfrm>
            <a:off x="80545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400" dirty="0"/>
          </a:p>
        </p:txBody>
      </p:sp>
      <p:sp>
        <p:nvSpPr>
          <p:cNvPr id="151" name="矩形 150"/>
          <p:cNvSpPr/>
          <p:nvPr/>
        </p:nvSpPr>
        <p:spPr>
          <a:xfrm>
            <a:off x="84145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1573886"/>
      </p:ext>
    </p:extLst>
  </p:cSld>
  <p:clrMapOvr>
    <a:masterClrMapping/>
  </p:clrMapOvr>
  <p:transition advTm="157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将各桶相互冲突的词条串成一个列表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相比于多槽位法，空间利用率高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查询类似多槽位法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对于学生学号查询问题，使用模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的除余法及散列冲突排解方法，平均每个学号的查询复杂度为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(1+2+3+1+1+1+1+1+1+1+2+1+1+1+2+1+1+1+2+3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/20 = 1.4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，接近常数复杂度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0305" y="4797152"/>
            <a:ext cx="8352928" cy="1638401"/>
            <a:chOff x="467544" y="3806823"/>
            <a:chExt cx="8352928" cy="1638401"/>
          </a:xfrm>
        </p:grpSpPr>
        <p:sp>
          <p:nvSpPr>
            <p:cNvPr id="5" name="矩形 4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7" name="矩形 12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75" name="矩形 174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78" name="矩形 17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80" name="矩形 17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82" name="矩形 18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84" name="矩形 183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90" name="矩形 18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93" name="矩形 192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96" name="矩形 1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99" name="矩形 198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202" name="矩形 2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205" name="矩形 204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208" name="矩形 2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211" name="矩形 210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214" name="矩形 2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217" name="矩形 21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219" name="矩形 218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 222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4" name="直接箭头连接符 223"/>
            <p:cNvCxnSpPr>
              <a:stCxn id="127" idx="0"/>
              <a:endCxn id="5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6" name="直接箭头连接符 225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8" name="直接箭头连接符 227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3994261"/>
      </p:ext>
    </p:extLst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在原散列表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之外另设一词典结构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作为公共溢出区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凡冲突的词条进入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查找时，若在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中查找不成功，可在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中顺序查找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适合冲突数据很少的情况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51" y="3861048"/>
            <a:ext cx="8831748" cy="1489567"/>
            <a:chOff x="191086" y="3065125"/>
            <a:chExt cx="8831748" cy="148956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873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198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40123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10474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28397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14074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19937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7675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355900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21275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91863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24875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427826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28476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63788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32076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99751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35677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35714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39277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571677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42877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607640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46478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43602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50078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67956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53679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57279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104160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60879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64356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67956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176086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715568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751572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787576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212049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248012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82358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85958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103714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40437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77161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138850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250608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287332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324055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360779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397503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42964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46565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0165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53765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57366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0966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4567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6990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8167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71767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75368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78968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82569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86169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106322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143045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179769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164930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253216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89940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326663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63387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0111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3225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46825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426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40267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76271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227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4827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9598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8428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0565" y="3141570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dirty="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191086" y="3804811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592411"/>
      </p:ext>
    </p:extLst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30243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35553"/>
              </p:ext>
            </p:extLst>
          </p:nvPr>
        </p:nvGraphicFramePr>
        <p:xfrm>
          <a:off x="211752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陈柏桦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吴迪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肖定坤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陈静远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梁加炀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水工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宋盛雨央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傅笛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基科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苏肇祺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0750"/>
              </p:ext>
            </p:extLst>
          </p:nvPr>
        </p:nvGraphicFramePr>
        <p:xfrm>
          <a:off x="4676248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薛宇书豪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李君诚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计科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刘晓明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崔文岩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张文哲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梁睿琦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材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王立祯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巨严严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刘定坤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生医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贾松昊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059832" y="1211718"/>
            <a:ext cx="583264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给定学号，查询学生信息</a:t>
            </a:r>
          </a:p>
        </p:txBody>
      </p:sp>
    </p:spTree>
    <p:extLst>
      <p:ext uri="{BB962C8B-B14F-4D97-AF65-F5344CB8AC3E}">
        <p14:creationId xmlns:p14="http://schemas.microsoft.com/office/powerpoint/2010/main" val="3802591003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：学生学号查询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83832" y="1253850"/>
            <a:ext cx="5521188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除余法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为散列表表长，一般取质数以减小散列冲突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个学号取模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，分别得到以下分布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3"/>
              </p:ext>
            </p:extLst>
          </p:nvPr>
        </p:nvGraphicFramePr>
        <p:xfrm>
          <a:off x="7391252" y="1976440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1904"/>
              </p:ext>
            </p:extLst>
          </p:nvPr>
        </p:nvGraphicFramePr>
        <p:xfrm>
          <a:off x="5751492" y="1976440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>
                <p:extLst>
                  <p:ext uri="{D42A27DB-BD31-4B8C-83A1-F6EECF244321}">
                    <p14:modId xmlns:p14="http://schemas.microsoft.com/office/powerpoint/2010/main" val="3962010823"/>
                  </p:ext>
                </p:extLst>
              </p:nvPr>
            </p:nvGraphicFramePr>
            <p:xfrm>
              <a:off x="70394" y="3242263"/>
              <a:ext cx="5535886" cy="16247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94" y="3242263"/>
                <a:ext cx="5535886" cy="1624789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/>
          <p:cNvGrpSpPr/>
          <p:nvPr/>
        </p:nvGrpSpPr>
        <p:grpSpPr>
          <a:xfrm>
            <a:off x="539552" y="5207841"/>
            <a:ext cx="8352928" cy="1638401"/>
            <a:chOff x="467544" y="3806823"/>
            <a:chExt cx="8352928" cy="1638401"/>
          </a:xfrm>
        </p:grpSpPr>
        <p:sp>
          <p:nvSpPr>
            <p:cNvPr id="13" name="矩形 12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16" name="矩形 11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14" name="矩形 1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12" name="矩形 11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06" name="矩形 10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96" name="矩形 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94" name="矩形 9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箭头连接符 79"/>
            <p:cNvCxnSpPr>
              <a:stCxn id="120" idx="0"/>
              <a:endCxn id="13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2" name="TextBox 20"/>
          <p:cNvSpPr txBox="1">
            <a:spLocks noChangeArrowheads="1"/>
          </p:cNvSpPr>
          <p:nvPr/>
        </p:nvSpPr>
        <p:spPr bwMode="auto">
          <a:xfrm>
            <a:off x="1024070" y="4821085"/>
            <a:ext cx="5521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独立链法解决冲突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782814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正方形个数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给定平面上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个点的二维坐标（整数坐标），求可构成正方形的个数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采用普通遍历法需进行四层循环，遍历所有可能的四点组合判断是否构成正方形，复杂度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使用散列查找方法，可将复杂度降低为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核心思想：遍历两点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组合，其对应的有向线段是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，确定另外两顶点坐标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进行散列查找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536" y="4661178"/>
            <a:ext cx="5624448" cy="1871747"/>
            <a:chOff x="2999394" y="4659583"/>
            <a:chExt cx="5624448" cy="1871747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3923928" y="6088042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219735" y="4998667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3923928" y="4993519"/>
              <a:ext cx="295807" cy="10945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" name="椭圆 4"/>
            <p:cNvSpPr/>
            <p:nvPr/>
          </p:nvSpPr>
          <p:spPr bwMode="auto">
            <a:xfrm>
              <a:off x="4165735" y="4932173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869928" y="60340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24071" y="4659583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99394" y="60065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71956" y="5203289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004048" y="63218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4316" y="4844249"/>
              <a:ext cx="3419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8558" y="6161998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6228184" y="4799567"/>
            <a:ext cx="2626342" cy="17333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在求解问题之前，我们介绍更多的散列函数及冲突解决方法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1419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65972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(multiply-add-divide method)</a:t>
            </a:r>
          </a:p>
          <a:p>
            <a:pPr lvl="2" indent="-45720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相邻关键码在除余法中依然相邻，连续性导致局部聚集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法可克服原有方法连续性问题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238" y="4005064"/>
            <a:ext cx="8812269" cy="1572612"/>
            <a:chOff x="126983" y="1772816"/>
            <a:chExt cx="8812269" cy="1572612"/>
          </a:xfrm>
        </p:grpSpPr>
        <p:sp>
          <p:nvSpPr>
            <p:cNvPr id="9" name="矩形 8"/>
            <p:cNvSpPr/>
            <p:nvPr/>
          </p:nvSpPr>
          <p:spPr bwMode="auto">
            <a:xfrm>
              <a:off x="6038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9638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3238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6839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0439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4040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7640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1240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841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2102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441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2042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5642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9242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2843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6443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0044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3520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7120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07210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43214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779218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1522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5122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5356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32079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68803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55268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2250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8974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15697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52421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9145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2128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5729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9329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2930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6530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130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731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8632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7331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932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74532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78132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81733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5333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126983" y="1849261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dirty="0"/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6038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9638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3238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6839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20439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24040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27640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31240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34841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38441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2042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5642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9242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2843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443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60044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3520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7120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07210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43214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9218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1522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5122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356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32079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68803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055268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42250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78974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697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52421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89145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128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729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329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2930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6530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0130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3731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8632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7331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0932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4532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8132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81733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85333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26983" y="2747828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𝐡𝐚𝐬𝐡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</m:t>
                    </m:r>
                    <m:r>
                      <a:rPr kumimoji="1" lang="en-US" altLang="zh-C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dPr>
                      <m:e>
                        <m:r>
                          <a:rPr kumimoji="1" lang="en-US" altLang="zh-C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𝐤𝐞𝐲</m:t>
                        </m:r>
                      </m:e>
                    </m:d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=(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𝐚</m:t>
                    </m:r>
                  </m:oMath>
                </a14:m>
                <a:r>
                  <a:rPr kumimoji="1" lang="en-US" altLang="zh-CN" sz="2400" b="1" dirty="0">
                    <a:solidFill>
                      <a:schemeClr val="bg1"/>
                    </a:solidFill>
                    <a:ea typeface="Cambria Math" panose="02040503050406030204" pitchFamily="18" charset="0"/>
                    <a:cs typeface="Microsoft YaHe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charset="0"/>
                      </a:rPr>
                      <m:t>×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𝐤𝐞𝐲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+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𝐛</m:t>
                    </m:r>
                    <m:r>
                      <a:rPr kumimoji="1"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)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%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𝐌</m:t>
                    </m:r>
                  </m:oMath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885671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5328593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数字分析法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抽取关键码的若干位作为散列函数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位的手机号码，前面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位对应运营商，中间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位对应归属地，后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位才是真正的用户号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位作为散列地址是不错的选择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还可进一步对抽取数字反转、移位等操作增加随机性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适用于关键码位数比较多，并且事先知道关键码若干位分布比较均匀的情况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6210"/>
              </p:ext>
            </p:extLst>
          </p:nvPr>
        </p:nvGraphicFramePr>
        <p:xfrm>
          <a:off x="6084168" y="1742215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130xxxx1234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6282"/>
              </p:ext>
            </p:extLst>
          </p:nvPr>
        </p:nvGraphicFramePr>
        <p:xfrm>
          <a:off x="6084168" y="2136458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130xxxx2345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98803"/>
              </p:ext>
            </p:extLst>
          </p:nvPr>
        </p:nvGraphicFramePr>
        <p:xfrm>
          <a:off x="6084168" y="2924944"/>
          <a:ext cx="20863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327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139xxxx9840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89961"/>
              </p:ext>
            </p:extLst>
          </p:nvPr>
        </p:nvGraphicFramePr>
        <p:xfrm>
          <a:off x="6084168" y="3319188"/>
          <a:ext cx="20882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139xxxx7765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sp>
        <p:nvSpPr>
          <p:cNvPr id="11" name="左大括号 10"/>
          <p:cNvSpPr/>
          <p:nvPr/>
        </p:nvSpPr>
        <p:spPr bwMode="auto">
          <a:xfrm rot="5400000" flipH="1">
            <a:off x="6644240" y="3448797"/>
            <a:ext cx="318041" cy="847307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 flipH="1">
            <a:off x="7581205" y="3514258"/>
            <a:ext cx="318041" cy="716383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1404"/>
              </p:ext>
            </p:extLst>
          </p:nvPr>
        </p:nvGraphicFramePr>
        <p:xfrm>
          <a:off x="6084168" y="2530701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136xxxx4721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7315711" y="1737469"/>
            <a:ext cx="0" cy="20779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984585" y="4107675"/>
            <a:ext cx="114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易重复分布太集中某几个数字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45554" y="4110056"/>
            <a:ext cx="12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分布均匀，可用作散列地址</a:t>
            </a:r>
          </a:p>
        </p:txBody>
      </p:sp>
    </p:spTree>
    <p:extLst>
      <p:ext uri="{BB962C8B-B14F-4D97-AF65-F5344CB8AC3E}">
        <p14:creationId xmlns:p14="http://schemas.microsoft.com/office/powerpoint/2010/main" val="2842969542"/>
      </p:ext>
    </p:extLst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4249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平方取中法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f(123) =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512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f(1234) =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227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227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适用于关键码位数不大，但不明分布的情况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788024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580112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004048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940152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48904" y="3140968"/>
            <a:ext cx="84249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折叠法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将关键码从左至右分为位数相等的几部分，然后将几部分叠加求和，并按照散列表表长取后几位作为地址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f(9876543210) = 987+654+321+0 =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962 = 962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可回折提高随机性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789+654+123+0=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566=566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适用于关键码位数较大，但不明分布的情况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139952" y="501317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804248" y="551723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963048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856985" cy="312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（伪）随机数法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散列函数追求随机，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f(key)=random(key) 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函数再将其映射到桶地址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当关键码长度不等时，采用该方法比较合适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需注意不同计算环境的伪随机数发生器各不相同，代码在不同平台间移植需要格外小心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𝐫𝐚𝐧𝐝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%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 bwMode="auto">
          <a:xfrm>
            <a:off x="3491880" y="4331799"/>
            <a:ext cx="1728192" cy="9361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计算散列地址时间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4896036" y="5062629"/>
            <a:ext cx="1728192" cy="742635"/>
          </a:xfrm>
          <a:prstGeom prst="roundRect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关键码长度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6412976" y="4376163"/>
            <a:ext cx="1728192" cy="936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散列表大小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791580" y="4313036"/>
            <a:ext cx="1728192" cy="936104"/>
          </a:xfrm>
          <a:prstGeom prst="roundRect">
            <a:avLst/>
          </a:prstGeom>
          <a:solidFill>
            <a:schemeClr val="accent5">
              <a:lumMod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关键码分布情况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2087724" y="5067092"/>
            <a:ext cx="1728192" cy="738172"/>
          </a:xfrm>
          <a:prstGeom prst="roundRect">
            <a:avLst/>
          </a:prstGeom>
          <a:solidFill>
            <a:srgbClr val="00823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查找频率</a:t>
            </a:r>
          </a:p>
        </p:txBody>
      </p:sp>
      <p:sp>
        <p:nvSpPr>
          <p:cNvPr id="7" name="矩形 6"/>
          <p:cNvSpPr/>
          <p:nvPr/>
        </p:nvSpPr>
        <p:spPr>
          <a:xfrm>
            <a:off x="2987824" y="591793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散列函数设计需考虑的因素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323528" y="6324756"/>
            <a:ext cx="8406680" cy="422676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若关键码为字符串，可将其转化为数字进行处理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004687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独立链等结构需要额外的内存空间，并且物理内存不连续，在散列表教大情况下，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处理消耗大量时间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就地排解散列冲突，为每个冲突码在散列表内部选择空的桶（即使不是散列函数计算出的地址）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因此，每个词条均有可能落到任意的散列地址，称作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开放定址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addressing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）同时，因可用的散列地址仅限于散列表所覆盖的范围内，所以称为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闭散列策略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(closed hashing)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时，若发现桶单元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已经被占用，则转而试探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[hash(key)+1]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；若也被占用，则试探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[hash(key)+2]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次试探的桶单元为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% M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5886723"/>
            <a:ext cx="8352928" cy="720858"/>
            <a:chOff x="395536" y="5805264"/>
            <a:chExt cx="8352928" cy="720858"/>
          </a:xfrm>
        </p:grpSpPr>
        <p:sp>
          <p:nvSpPr>
            <p:cNvPr id="89" name="矩形 88"/>
            <p:cNvSpPr/>
            <p:nvPr/>
          </p:nvSpPr>
          <p:spPr bwMode="auto">
            <a:xfrm>
              <a:off x="3955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7555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11156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56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8356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1957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5557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29158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2758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36358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39959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3559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7160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0760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4360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7961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1437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5038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686384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722388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758392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79439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3040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6277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3000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49724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864480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3171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59895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6618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33342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0066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0221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821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421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022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622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8223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1823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9553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5423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9024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2624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6225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9825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83425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</p:grpSp>
      <p:sp>
        <p:nvSpPr>
          <p:cNvPr id="146" name="矩形 145"/>
          <p:cNvSpPr/>
          <p:nvPr/>
        </p:nvSpPr>
        <p:spPr bwMode="auto">
          <a:xfrm>
            <a:off x="5436096" y="551723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796136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14376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50380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86384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223880" y="55172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586622" y="551723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943960" y="5886719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1202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3" grpId="0" animBg="1"/>
      <p:bldP spid="153" grpId="1" animBg="1"/>
      <p:bldP spid="1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749223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开放定址：线性试探法：查找链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采用除余法散列函数，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(a)(b)(c),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线性试探法排解冲突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查找过程可能终止于以下三种情况：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当前桶单元命中目标关键码，则成功返回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当前桶单元非空，但其关键码与目标关键码不等，则转入下一桶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单元试探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当前桶单元为空，则返回查找失败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970538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开放定址：线性试探法：查找链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采用除余法散列函数，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(a)(b)(c),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线性试探法排解冲突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个冲突关键码构成长度为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的查找链，针对任一关键码的查找都将从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个冲突关键码构成长度为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的查找链，针对任一关键码的查找都将从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[8]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多组各自冲突的关键码所对应的查找链，有可能相互交织和重叠，平均查找长度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((1+2+3+7+9)+(1+2+3+5+7))/10=4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0435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开放定址：线性试探法：动态删除词条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删除词条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[9]=2031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，桶的内容缺失导致查找链断裂，后继词条查找失败（如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2048,2065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等，尽管它们真实存在）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将后继词条悉数取出重新插入，复杂度过高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只需简单地设置一标记位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lazyRemoval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，表示该桶仍位于查找链中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后续插入可进入该桶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272780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6256372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158594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194520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304468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663732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022996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4460052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1931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178580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5897108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127" name="矩形 126"/>
          <p:cNvSpPr/>
          <p:nvPr/>
        </p:nvSpPr>
        <p:spPr bwMode="auto">
          <a:xfrm>
            <a:off x="697490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8" name="矩形 127"/>
          <p:cNvSpPr/>
          <p:nvPr/>
        </p:nvSpPr>
        <p:spPr bwMode="auto">
          <a:xfrm>
            <a:off x="733416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30" name="矩形 129"/>
          <p:cNvSpPr/>
          <p:nvPr/>
        </p:nvSpPr>
        <p:spPr>
          <a:xfrm>
            <a:off x="191490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228213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264937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3016608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338384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75108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411831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448555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485279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51742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55342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589431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625435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61439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69744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73344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154766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9" name="矩形 148"/>
          <p:cNvSpPr/>
          <p:nvPr/>
        </p:nvSpPr>
        <p:spPr>
          <a:xfrm>
            <a:off x="1109120" y="3471878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 bwMode="auto">
          <a:xfrm>
            <a:off x="3382260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4152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153" name="矩形 152"/>
          <p:cNvSpPr/>
          <p:nvPr/>
        </p:nvSpPr>
        <p:spPr bwMode="auto">
          <a:xfrm>
            <a:off x="4100788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53784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661563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156" name="矩形 155"/>
          <p:cNvSpPr/>
          <p:nvPr/>
        </p:nvSpPr>
        <p:spPr bwMode="auto">
          <a:xfrm>
            <a:off x="6249322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157889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58" name="矩形 157"/>
          <p:cNvSpPr/>
          <p:nvPr/>
        </p:nvSpPr>
        <p:spPr bwMode="auto">
          <a:xfrm>
            <a:off x="193815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297418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0" name="矩形 159"/>
          <p:cNvSpPr/>
          <p:nvPr/>
        </p:nvSpPr>
        <p:spPr bwMode="auto">
          <a:xfrm>
            <a:off x="2656682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015946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3" name="矩形 162"/>
          <p:cNvSpPr/>
          <p:nvPr/>
        </p:nvSpPr>
        <p:spPr bwMode="auto">
          <a:xfrm>
            <a:off x="4453002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81226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2096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171530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166" name="矩形 165"/>
          <p:cNvSpPr/>
          <p:nvPr/>
        </p:nvSpPr>
        <p:spPr bwMode="auto">
          <a:xfrm>
            <a:off x="5890058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696785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32711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9" name="矩形 168"/>
          <p:cNvSpPr/>
          <p:nvPr/>
        </p:nvSpPr>
        <p:spPr>
          <a:xfrm>
            <a:off x="190785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227508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71" name="矩形 170"/>
          <p:cNvSpPr/>
          <p:nvPr/>
        </p:nvSpPr>
        <p:spPr>
          <a:xfrm>
            <a:off x="264232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72" name="矩形 171"/>
          <p:cNvSpPr/>
          <p:nvPr/>
        </p:nvSpPr>
        <p:spPr>
          <a:xfrm>
            <a:off x="3009558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73" name="矩形 172"/>
          <p:cNvSpPr/>
          <p:nvPr/>
        </p:nvSpPr>
        <p:spPr>
          <a:xfrm>
            <a:off x="337679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74" name="矩形 173"/>
          <p:cNvSpPr/>
          <p:nvPr/>
        </p:nvSpPr>
        <p:spPr>
          <a:xfrm>
            <a:off x="374403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75" name="矩形 174"/>
          <p:cNvSpPr/>
          <p:nvPr/>
        </p:nvSpPr>
        <p:spPr>
          <a:xfrm>
            <a:off x="411126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447850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77" name="矩形 176"/>
          <p:cNvSpPr/>
          <p:nvPr/>
        </p:nvSpPr>
        <p:spPr>
          <a:xfrm>
            <a:off x="484574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51671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79" name="矩形 178"/>
          <p:cNvSpPr/>
          <p:nvPr/>
        </p:nvSpPr>
        <p:spPr>
          <a:xfrm>
            <a:off x="55272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80" name="矩形 179"/>
          <p:cNvSpPr/>
          <p:nvPr/>
        </p:nvSpPr>
        <p:spPr>
          <a:xfrm>
            <a:off x="588726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81" name="矩形 180"/>
          <p:cNvSpPr/>
          <p:nvPr/>
        </p:nvSpPr>
        <p:spPr>
          <a:xfrm>
            <a:off x="624730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660734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83" name="矩形 182"/>
          <p:cNvSpPr/>
          <p:nvPr/>
        </p:nvSpPr>
        <p:spPr>
          <a:xfrm>
            <a:off x="69673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84" name="矩形 183"/>
          <p:cNvSpPr/>
          <p:nvPr/>
        </p:nvSpPr>
        <p:spPr>
          <a:xfrm>
            <a:off x="73274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85" name="矩形 184"/>
          <p:cNvSpPr/>
          <p:nvPr/>
        </p:nvSpPr>
        <p:spPr>
          <a:xfrm>
            <a:off x="154061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86" name="矩形 185"/>
          <p:cNvSpPr/>
          <p:nvPr/>
        </p:nvSpPr>
        <p:spPr>
          <a:xfrm>
            <a:off x="1102070" y="421884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187" name="矩形 186"/>
          <p:cNvSpPr/>
          <p:nvPr/>
        </p:nvSpPr>
        <p:spPr bwMode="auto">
          <a:xfrm>
            <a:off x="3375210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73447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189" name="矩形 188"/>
          <p:cNvSpPr/>
          <p:nvPr/>
        </p:nvSpPr>
        <p:spPr bwMode="auto">
          <a:xfrm>
            <a:off x="4093738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553079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60858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36373" y="2837488"/>
            <a:ext cx="125926" cy="160847"/>
            <a:chOff x="9466992" y="2935819"/>
            <a:chExt cx="125926" cy="160847"/>
          </a:xfrm>
        </p:grpSpPr>
        <p:cxnSp>
          <p:nvCxnSpPr>
            <p:cNvPr id="192" name="直接连接符 191"/>
            <p:cNvCxnSpPr/>
            <p:nvPr/>
          </p:nvCxnSpPr>
          <p:spPr bwMode="auto">
            <a:xfrm>
              <a:off x="9466992" y="2940738"/>
              <a:ext cx="125926" cy="1559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>
              <a:off x="9466992" y="2935819"/>
              <a:ext cx="125926" cy="1608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8732745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回顾：常规向量（无序）查找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865884" y="5373216"/>
            <a:ext cx="20162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4459" y="5373216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3968" y="5373216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compared &amp; failed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018026" y="5115710"/>
            <a:ext cx="491704" cy="267681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49477" y="5373216"/>
            <a:ext cx="504056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>
            <a:stCxn id="9" idx="1"/>
          </p:cNvCxnSpPr>
          <p:nvPr/>
        </p:nvCxnSpPr>
        <p:spPr bwMode="auto">
          <a:xfrm flipV="1">
            <a:off x="3894459" y="5068509"/>
            <a:ext cx="0" cy="448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6978452" y="5105535"/>
            <a:ext cx="0" cy="51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82108" y="5249551"/>
            <a:ext cx="3096344" cy="3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stealth" w="lg" len="lg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2228" y="4883843"/>
            <a:ext cx="12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scan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296" y="2760185"/>
            <a:ext cx="8424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find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无序向量的顺序查找：返回最后一个元素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的位置；失败时，返回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lo &lt; hi &lt;=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从后向前，顺序查找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&lt;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，则意味着失败；否则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即命中元素的秩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、插入、删除、去重、遍历、判序、排序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6165304"/>
            <a:ext cx="6984776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07504" y="219708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64143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开放定址：线性试探法：性能与优缺点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理论分析和实验表明，对于闭散列策略而言，散列表的空间利用率（填装因子）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𝝀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保持在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𝝀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&lt;0.5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，会获得较理想的水平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当填装因子过大时，采用重散列方法，即扩容策略，将原散列整体搬迁到新的容量扩充散列中（详见教材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9.3.8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闭散列策略保持连续的物理存储空间，查找操作几乎不涉及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I/O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blipFill>
                <a:blip r:embed="rId3"/>
                <a:stretch>
                  <a:fillRect l="-1208" t="-1745" r="-4264" b="-31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06983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正方形个数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给定平面上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个点的二维坐标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，求可构成正方形的个数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采用普通遍历法需进行四层循环，遍历所有可能的四点组合判断是否构成正方形，复杂度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使用散列查找方法，可将复杂度降低为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核心思想：遍历两点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组合，其对应的有向线段是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，确定另外两顶点坐标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进行散列查找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84056" y="4941629"/>
            <a:ext cx="5624448" cy="1871747"/>
            <a:chOff x="2999394" y="4659583"/>
            <a:chExt cx="5624448" cy="1871747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3923928" y="6088042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219735" y="4998667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3923928" y="4993519"/>
              <a:ext cx="295807" cy="10945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" name="椭圆 4"/>
            <p:cNvSpPr/>
            <p:nvPr/>
          </p:nvSpPr>
          <p:spPr bwMode="auto">
            <a:xfrm>
              <a:off x="4165735" y="4932173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869928" y="60340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24071" y="4659583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99394" y="60065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71956" y="5203289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004048" y="63218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4316" y="4844249"/>
              <a:ext cx="3419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8558" y="6161998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936318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主程序实现：散列查找框架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的求解实现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182721" y="1595021"/>
            <a:ext cx="90753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&amp;n) != EOF)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(!n)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memset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(hash, -1,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(hash));</a:t>
            </a:r>
          </a:p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i&lt;n; i++) {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scanf(</a:t>
            </a:r>
            <a:r>
              <a:rPr lang="nn-NO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“%d%d”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&amp;p[i].x, &amp;p[i].y);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hashing(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建立散列表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sum = 0; POINT p1, p2, dr1, dr2;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ok1, ok2;</a:t>
            </a:r>
          </a:p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i&lt;n; i++) {                               </a:t>
            </a:r>
          </a:p>
          <a:p>
            <a:r>
              <a:rPr lang="nb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for</a:t>
            </a:r>
            <a:r>
              <a:rPr lang="nb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i + 1; j&lt;n; j++) {          </a:t>
            </a:r>
            <a:r>
              <a:rPr lang="nn-NO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任意两点可能产生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个正方形</a:t>
            </a:r>
            <a:endParaRPr lang="nb-NO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s-E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dr1.x = p[i].y - p[j].y; dr1.y = p[j].x - p[i].x;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到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p1.x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].x + dr1.x; p1.y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].y + dr1.y;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第一个点坐标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p2.x = p[j].x + dr1.x; p2.y = p[j].y + dr1.y;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第二个点坐标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ok1 = searching(p1); ok2 = searching (p2);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散列查找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(ok1 &amp; ok2) sum++;                    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找到正方形，计数器加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s-ES" altLang="zh-CN" sz="1400" dirty="0">
                <a:latin typeface="Consolas" panose="020B0609020204030204" pitchFamily="49" charset="0"/>
              </a:rPr>
              <a:t>                dr2.x = p[j].y - p[i].y; dr2.y = p[i].x - p[j].x;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p1.x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].x + dr2.x; p1.y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].y + dr2.y;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第一个点坐标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p2.x = p[j].x + dr2.x; p2.y = p[j].y + dr2.y;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第二个点坐标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ok1 = searching(p1); ok2 = searching (p2);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散列查找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(ok1 &amp; ok2) sum++;                    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找到正方形，计数器加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98480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散列表建立与查找程序实现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的求解实现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617084"/>
            <a:ext cx="69550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1001 //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点的个数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199997 //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桶的个数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20010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hash[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x, y;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}p[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hashing(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线性试探法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key = ((p[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].x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* 1000 + (p[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].y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(hash[key] &gt;= 0) key = (key + 1)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hash[key]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searching(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线性试探法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key = ((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* 1000 + (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(hash[key] &gt;= 0)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 = hash[key];</a:t>
            </a:r>
          </a:p>
          <a:p>
            <a:r>
              <a:rPr lang="fr-F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(p[t].x == </a:t>
            </a:r>
            <a:r>
              <a:rPr lang="fr-F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.x &amp;&amp; p[t].y == </a:t>
            </a:r>
            <a:r>
              <a:rPr lang="fr-F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.y)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key = (key + 1)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 bwMode="auto">
              <a:xfrm>
                <a:off x="2830609" y="2557621"/>
                <a:ext cx="6028856" cy="700769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=(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.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𝐱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+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𝐀𝐃𝐃</m:t>
                          </m:r>
                        </m:e>
                      </m:d>
                      <m:r>
                        <a:rPr kumimoji="1" lang="en-US" altLang="zh-CN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×</m:t>
                      </m:r>
                      <m:r>
                        <a:rPr kumimoji="1" lang="en-US" altLang="zh-CN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𝟏𝟎𝟎𝟎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.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𝐲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𝐀𝐃𝐃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))%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609" y="2557621"/>
                <a:ext cx="6028856" cy="70076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6588224" y="3645024"/>
                <a:ext cx="2376264" cy="2304256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若点的坐标为浮点形式，容忍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𝜺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的形状误差，能否用散列方式查找？如何解决？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645024"/>
                <a:ext cx="2376264" cy="2304256"/>
              </a:xfrm>
              <a:prstGeom prst="rect">
                <a:avLst/>
              </a:prstGeom>
              <a:blipFill>
                <a:blip r:embed="rId4"/>
                <a:stretch>
                  <a:fillRect l="-2813" r="-2302"/>
                </a:stretch>
              </a:blip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6237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开放定址：平方试探法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线性试探的聚集现象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4585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0511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6437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2364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290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74217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0143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460698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19962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5701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61628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97554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33481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69407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" name="矩形 20"/>
          <p:cNvSpPr/>
          <p:nvPr/>
        </p:nvSpPr>
        <p:spPr>
          <a:xfrm>
            <a:off x="129560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66284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03007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397315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276455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13178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49902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6625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23349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5549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149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27501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63505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99509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63551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67151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92837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69030" y="2360443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469030" y="325359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474691" y="4401965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 bwMode="auto">
          <a:xfrm>
            <a:off x="4179226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53849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89775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96332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132259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681857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041121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40038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275964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11891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3478177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37441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274497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</a:p>
        </p:txBody>
      </p:sp>
      <p:sp>
        <p:nvSpPr>
          <p:cNvPr id="122" name="矩形 121"/>
          <p:cNvSpPr/>
          <p:nvPr/>
        </p:nvSpPr>
        <p:spPr bwMode="auto">
          <a:xfrm>
            <a:off x="5633761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</a:p>
        </p:txBody>
      </p:sp>
      <p:sp>
        <p:nvSpPr>
          <p:cNvPr id="123" name="矩形 122"/>
          <p:cNvSpPr/>
          <p:nvPr/>
        </p:nvSpPr>
        <p:spPr bwMode="auto">
          <a:xfrm>
            <a:off x="599302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635228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671155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6" name="矩形 125"/>
          <p:cNvSpPr/>
          <p:nvPr/>
        </p:nvSpPr>
        <p:spPr>
          <a:xfrm>
            <a:off x="131308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168032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>
          <a:xfrm>
            <a:off x="204755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2414794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278203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314926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351650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388373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425097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45724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49324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529249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565253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601257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63726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67326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94585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 bwMode="auto">
          <a:xfrm>
            <a:off x="4196705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55596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91523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弧形 151"/>
          <p:cNvSpPr/>
          <p:nvPr/>
        </p:nvSpPr>
        <p:spPr bwMode="auto">
          <a:xfrm rot="18673340">
            <a:off x="2929037" y="3071258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弧形 159"/>
          <p:cNvSpPr/>
          <p:nvPr/>
        </p:nvSpPr>
        <p:spPr bwMode="auto">
          <a:xfrm rot="18673340">
            <a:off x="3297691" y="3073697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弧形 160"/>
          <p:cNvSpPr/>
          <p:nvPr/>
        </p:nvSpPr>
        <p:spPr bwMode="auto">
          <a:xfrm rot="18673340">
            <a:off x="3655507" y="3069116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弧形 161"/>
          <p:cNvSpPr/>
          <p:nvPr/>
        </p:nvSpPr>
        <p:spPr bwMode="auto">
          <a:xfrm rot="18673340">
            <a:off x="4024161" y="307155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弧形 162"/>
          <p:cNvSpPr/>
          <p:nvPr/>
        </p:nvSpPr>
        <p:spPr bwMode="auto">
          <a:xfrm rot="18673340">
            <a:off x="4388225" y="306911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弧形 163"/>
          <p:cNvSpPr/>
          <p:nvPr/>
        </p:nvSpPr>
        <p:spPr bwMode="auto">
          <a:xfrm rot="18673340">
            <a:off x="4756879" y="3071554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弧形 164"/>
          <p:cNvSpPr/>
          <p:nvPr/>
        </p:nvSpPr>
        <p:spPr bwMode="auto">
          <a:xfrm rot="18673340">
            <a:off x="5114695" y="3066973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弧形 165"/>
          <p:cNvSpPr/>
          <p:nvPr/>
        </p:nvSpPr>
        <p:spPr bwMode="auto">
          <a:xfrm rot="18673340">
            <a:off x="5483349" y="306941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877163" y="1861387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个关键码以此插入形成聚集区段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[5,12)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175772" y="2681811"/>
            <a:ext cx="1980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hash(3456)=5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次试探后方可插入，同理插入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96332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132259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1681857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3" name="矩形 172"/>
          <p:cNvSpPr/>
          <p:nvPr/>
        </p:nvSpPr>
        <p:spPr bwMode="auto">
          <a:xfrm>
            <a:off x="2041121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275964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11891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177" name="矩形 176"/>
          <p:cNvSpPr/>
          <p:nvPr/>
        </p:nvSpPr>
        <p:spPr bwMode="auto">
          <a:xfrm>
            <a:off x="3478177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837441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598931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</a:p>
        </p:txBody>
      </p:sp>
      <p:sp>
        <p:nvSpPr>
          <p:cNvPr id="180" name="矩形 179"/>
          <p:cNvSpPr/>
          <p:nvPr/>
        </p:nvSpPr>
        <p:spPr bwMode="auto">
          <a:xfrm>
            <a:off x="240454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</a:p>
        </p:txBody>
      </p:sp>
      <p:sp>
        <p:nvSpPr>
          <p:cNvPr id="182" name="矩形 181"/>
          <p:cNvSpPr/>
          <p:nvPr/>
        </p:nvSpPr>
        <p:spPr bwMode="auto">
          <a:xfrm>
            <a:off x="635228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83" name="矩形 182"/>
          <p:cNvSpPr/>
          <p:nvPr/>
        </p:nvSpPr>
        <p:spPr bwMode="auto">
          <a:xfrm>
            <a:off x="671155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1" name="矩形 200"/>
          <p:cNvSpPr/>
          <p:nvPr/>
        </p:nvSpPr>
        <p:spPr bwMode="auto">
          <a:xfrm>
            <a:off x="4196705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55596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91523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弧形 203"/>
          <p:cNvSpPr/>
          <p:nvPr/>
        </p:nvSpPr>
        <p:spPr bwMode="auto">
          <a:xfrm rot="18673340">
            <a:off x="2929037" y="425213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弧形 204"/>
          <p:cNvSpPr/>
          <p:nvPr/>
        </p:nvSpPr>
        <p:spPr bwMode="auto">
          <a:xfrm rot="18950992">
            <a:off x="3057933" y="4127817"/>
            <a:ext cx="1544693" cy="1563103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/>
          <p:cNvSpPr/>
          <p:nvPr/>
        </p:nvSpPr>
        <p:spPr bwMode="auto">
          <a:xfrm rot="19016820">
            <a:off x="3909595" y="4008773"/>
            <a:ext cx="2630558" cy="245989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 bwMode="auto">
          <a:xfrm>
            <a:off x="5268098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5627362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弧形 214"/>
          <p:cNvSpPr/>
          <p:nvPr/>
        </p:nvSpPr>
        <p:spPr bwMode="auto">
          <a:xfrm rot="16200000" flipH="1" flipV="1">
            <a:off x="702101" y="3127555"/>
            <a:ext cx="570566" cy="3199919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769190" y="4762155"/>
            <a:ext cx="4664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采用平方试探，可尽快跳离聚集区域的试探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3564906" y="5157192"/>
            <a:ext cx="11720551" cy="1152128"/>
            <a:chOff x="-3564906" y="5157192"/>
            <a:chExt cx="11720551" cy="1152128"/>
          </a:xfrm>
        </p:grpSpPr>
        <p:sp>
          <p:nvSpPr>
            <p:cNvPr id="146" name="矩形 145"/>
            <p:cNvSpPr/>
            <p:nvPr/>
          </p:nvSpPr>
          <p:spPr bwMode="auto">
            <a:xfrm>
              <a:off x="95948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131874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67801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203727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275580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311506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347433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83359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98547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240070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34844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70770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192859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455212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491138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26425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5623516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432634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79560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070678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cxnSp>
          <p:nvCxnSpPr>
            <p:cNvPr id="13" name="直接连接符 12"/>
            <p:cNvCxnSpPr>
              <a:endCxn id="149" idx="0"/>
            </p:cNvCxnSpPr>
            <p:nvPr/>
          </p:nvCxnSpPr>
          <p:spPr bwMode="auto">
            <a:xfrm>
              <a:off x="2216492" y="5157192"/>
              <a:ext cx="803" cy="600503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none"/>
            </a:ln>
            <a:effectLst/>
          </p:spPr>
        </p:cxnSp>
        <p:sp>
          <p:nvSpPr>
            <p:cNvPr id="189" name="弧形 188"/>
            <p:cNvSpPr/>
            <p:nvPr/>
          </p:nvSpPr>
          <p:spPr bwMode="auto">
            <a:xfrm rot="16200000" flipV="1">
              <a:off x="2052715" y="5386811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 bwMode="auto">
            <a:xfrm rot="16200000" flipV="1">
              <a:off x="1954473" y="4304463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 bwMode="auto">
            <a:xfrm rot="16200000" flipV="1">
              <a:off x="1805380" y="2496465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/>
            <p:cNvSpPr/>
            <p:nvPr/>
          </p:nvSpPr>
          <p:spPr bwMode="auto">
            <a:xfrm rot="16200000" flipV="1">
              <a:off x="1638690" y="-8368"/>
              <a:ext cx="1114092" cy="11521283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矩形 192"/>
          <p:cNvSpPr/>
          <p:nvPr/>
        </p:nvSpPr>
        <p:spPr>
          <a:xfrm>
            <a:off x="1900573" y="55028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896949" y="534176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900573" y="519309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901014" y="50333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197" name="矩形 196"/>
          <p:cNvSpPr/>
          <p:nvPr/>
        </p:nvSpPr>
        <p:spPr>
          <a:xfrm>
            <a:off x="529523" y="5094529"/>
            <a:ext cx="143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平方试探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各次的位置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345006" y="6310923"/>
            <a:ext cx="836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次试探地址：（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hash(key)+k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M,  k=0,1,2….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1818"/>
      </p:ext>
    </p:extLst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开放定址：双向平方试探方法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平方试探无法遍历散列表所有空桶（即使表长为素数）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双向平方试探法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056376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774904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0" name="矩形 199"/>
          <p:cNvSpPr/>
          <p:nvPr/>
        </p:nvSpPr>
        <p:spPr bwMode="auto">
          <a:xfrm>
            <a:off x="3134168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+25</a:t>
            </a:r>
          </a:p>
        </p:txBody>
      </p:sp>
      <p:sp>
        <p:nvSpPr>
          <p:cNvPr id="206" name="矩形 205"/>
          <p:cNvSpPr/>
          <p:nvPr/>
        </p:nvSpPr>
        <p:spPr bwMode="auto">
          <a:xfrm>
            <a:off x="3493432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852696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+16</a:t>
            </a:r>
          </a:p>
        </p:txBody>
      </p:sp>
      <p:sp>
        <p:nvSpPr>
          <p:cNvPr id="209" name="矩形 208"/>
          <p:cNvSpPr/>
          <p:nvPr/>
        </p:nvSpPr>
        <p:spPr bwMode="auto">
          <a:xfrm>
            <a:off x="2419803" y="262057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4211960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1" name="矩形 210"/>
          <p:cNvSpPr/>
          <p:nvPr/>
        </p:nvSpPr>
        <p:spPr bwMode="auto">
          <a:xfrm>
            <a:off x="4571224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930488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8" name="矩形 217"/>
          <p:cNvSpPr/>
          <p:nvPr/>
        </p:nvSpPr>
        <p:spPr bwMode="auto">
          <a:xfrm>
            <a:off x="5283353" y="262057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+9</a:t>
            </a:r>
          </a:p>
        </p:txBody>
      </p:sp>
      <p:sp>
        <p:nvSpPr>
          <p:cNvPr id="219" name="矩形 218"/>
          <p:cNvSpPr/>
          <p:nvPr/>
        </p:nvSpPr>
        <p:spPr bwMode="auto">
          <a:xfrm>
            <a:off x="5642617" y="262057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0" name="矩形 219"/>
          <p:cNvSpPr/>
          <p:nvPr/>
        </p:nvSpPr>
        <p:spPr>
          <a:xfrm>
            <a:off x="2436636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1" name="矩形 220"/>
          <p:cNvSpPr/>
          <p:nvPr/>
        </p:nvSpPr>
        <p:spPr>
          <a:xfrm>
            <a:off x="2801468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2" name="矩形 221"/>
          <p:cNvSpPr/>
          <p:nvPr/>
        </p:nvSpPr>
        <p:spPr>
          <a:xfrm>
            <a:off x="3166300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3" name="矩形 222"/>
          <p:cNvSpPr/>
          <p:nvPr/>
        </p:nvSpPr>
        <p:spPr>
          <a:xfrm>
            <a:off x="3531132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24" name="矩形 223"/>
          <p:cNvSpPr/>
          <p:nvPr/>
        </p:nvSpPr>
        <p:spPr>
          <a:xfrm>
            <a:off x="389596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25" name="矩形 224"/>
          <p:cNvSpPr/>
          <p:nvPr/>
        </p:nvSpPr>
        <p:spPr>
          <a:xfrm>
            <a:off x="4260796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4625628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4990460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535529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5604728" y="2986304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207180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4191238" y="3253384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即使表长为素数，仍只能遍历约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的桶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134270" y="2251085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+36</a:t>
            </a:r>
          </a:p>
        </p:txBody>
      </p:sp>
      <p:sp>
        <p:nvSpPr>
          <p:cNvPr id="233" name="矩形 232"/>
          <p:cNvSpPr/>
          <p:nvPr/>
        </p:nvSpPr>
        <p:spPr bwMode="auto">
          <a:xfrm>
            <a:off x="3851880" y="2249460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+49</a:t>
            </a:r>
          </a:p>
        </p:txBody>
      </p:sp>
      <p:sp>
        <p:nvSpPr>
          <p:cNvPr id="234" name="矩形 233"/>
          <p:cNvSpPr/>
          <p:nvPr/>
        </p:nvSpPr>
        <p:spPr bwMode="auto">
          <a:xfrm>
            <a:off x="5284573" y="2249460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+64</a:t>
            </a:r>
          </a:p>
        </p:txBody>
      </p:sp>
      <p:sp>
        <p:nvSpPr>
          <p:cNvPr id="235" name="矩形 234"/>
          <p:cNvSpPr/>
          <p:nvPr/>
        </p:nvSpPr>
        <p:spPr bwMode="auto">
          <a:xfrm>
            <a:off x="3493432" y="225108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+81</a:t>
            </a:r>
          </a:p>
        </p:txBody>
      </p:sp>
      <p:sp>
        <p:nvSpPr>
          <p:cNvPr id="236" name="矩形 235"/>
          <p:cNvSpPr/>
          <p:nvPr/>
        </p:nvSpPr>
        <p:spPr bwMode="auto">
          <a:xfrm>
            <a:off x="2420145" y="2251085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+100</a:t>
            </a:r>
          </a:p>
        </p:txBody>
      </p:sp>
      <p:sp>
        <p:nvSpPr>
          <p:cNvPr id="237" name="矩形 236"/>
          <p:cNvSpPr/>
          <p:nvPr/>
        </p:nvSpPr>
        <p:spPr bwMode="auto">
          <a:xfrm>
            <a:off x="68707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38" name="矩形 237"/>
          <p:cNvSpPr/>
          <p:nvPr/>
        </p:nvSpPr>
        <p:spPr bwMode="auto">
          <a:xfrm>
            <a:off x="104633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1405600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0" name="矩形 239"/>
          <p:cNvSpPr/>
          <p:nvPr/>
        </p:nvSpPr>
        <p:spPr bwMode="auto">
          <a:xfrm>
            <a:off x="176486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1" name="矩形 240"/>
          <p:cNvSpPr/>
          <p:nvPr/>
        </p:nvSpPr>
        <p:spPr bwMode="auto">
          <a:xfrm>
            <a:off x="248339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2" name="矩形 241"/>
          <p:cNvSpPr/>
          <p:nvPr/>
        </p:nvSpPr>
        <p:spPr bwMode="auto">
          <a:xfrm>
            <a:off x="284265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</a:p>
        </p:txBody>
      </p:sp>
      <p:sp>
        <p:nvSpPr>
          <p:cNvPr id="243" name="矩形 242"/>
          <p:cNvSpPr/>
          <p:nvPr/>
        </p:nvSpPr>
        <p:spPr bwMode="auto">
          <a:xfrm>
            <a:off x="3201920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4" name="矩形 243"/>
          <p:cNvSpPr/>
          <p:nvPr/>
        </p:nvSpPr>
        <p:spPr bwMode="auto">
          <a:xfrm>
            <a:off x="356118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571306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46" name="矩形 245"/>
          <p:cNvSpPr/>
          <p:nvPr/>
        </p:nvSpPr>
        <p:spPr bwMode="auto">
          <a:xfrm>
            <a:off x="212829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607603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8" name="矩形 247"/>
          <p:cNvSpPr/>
          <p:nvPr/>
        </p:nvSpPr>
        <p:spPr bwMode="auto">
          <a:xfrm>
            <a:off x="643529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9" name="矩形 248"/>
          <p:cNvSpPr/>
          <p:nvPr/>
        </p:nvSpPr>
        <p:spPr bwMode="auto">
          <a:xfrm>
            <a:off x="3920448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250" name="矩形 249"/>
          <p:cNvSpPr/>
          <p:nvPr/>
        </p:nvSpPr>
        <p:spPr bwMode="auto">
          <a:xfrm>
            <a:off x="427971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51" name="矩形 250"/>
          <p:cNvSpPr/>
          <p:nvPr/>
        </p:nvSpPr>
        <p:spPr bwMode="auto">
          <a:xfrm>
            <a:off x="463897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99184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3" name="矩形 252"/>
          <p:cNvSpPr/>
          <p:nvPr/>
        </p:nvSpPr>
        <p:spPr bwMode="auto">
          <a:xfrm>
            <a:off x="5351105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4" name="矩形 253"/>
          <p:cNvSpPr/>
          <p:nvPr/>
        </p:nvSpPr>
        <p:spPr bwMode="auto">
          <a:xfrm>
            <a:off x="7160223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5" name="矩形 254"/>
          <p:cNvSpPr/>
          <p:nvPr/>
        </p:nvSpPr>
        <p:spPr bwMode="auto">
          <a:xfrm>
            <a:off x="752319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6798267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09806" y="3717032"/>
            <a:ext cx="6480721" cy="987415"/>
            <a:chOff x="1210673" y="3926090"/>
            <a:chExt cx="6480721" cy="780709"/>
          </a:xfrm>
        </p:grpSpPr>
        <p:sp>
          <p:nvSpPr>
            <p:cNvPr id="257" name="弧形 256"/>
            <p:cNvSpPr/>
            <p:nvPr/>
          </p:nvSpPr>
          <p:spPr bwMode="auto">
            <a:xfrm rot="16200000" flipV="1">
              <a:off x="4297427" y="3934325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弧形 257"/>
            <p:cNvSpPr/>
            <p:nvPr/>
          </p:nvSpPr>
          <p:spPr bwMode="auto">
            <a:xfrm rot="16200000" flipV="1">
              <a:off x="4199185" y="2851977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 bwMode="auto">
            <a:xfrm rot="16200000" flipV="1">
              <a:off x="4060679" y="1076084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flipH="1" flipV="1">
            <a:off x="1178926" y="3910469"/>
            <a:ext cx="6544215" cy="1360657"/>
            <a:chOff x="1851087" y="5417404"/>
            <a:chExt cx="6480721" cy="780709"/>
          </a:xfrm>
        </p:grpSpPr>
        <p:sp>
          <p:nvSpPr>
            <p:cNvPr id="260" name="弧形 259"/>
            <p:cNvSpPr/>
            <p:nvPr/>
          </p:nvSpPr>
          <p:spPr bwMode="auto">
            <a:xfrm rot="16200000" flipV="1">
              <a:off x="4937841" y="5425639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弧形 260"/>
            <p:cNvSpPr/>
            <p:nvPr/>
          </p:nvSpPr>
          <p:spPr bwMode="auto">
            <a:xfrm rot="16200000" flipV="1">
              <a:off x="4839599" y="4343291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弧形 261"/>
            <p:cNvSpPr/>
            <p:nvPr/>
          </p:nvSpPr>
          <p:spPr bwMode="auto">
            <a:xfrm rot="16200000" flipV="1">
              <a:off x="4701093" y="2567398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 262"/>
          <p:cNvSpPr/>
          <p:nvPr/>
        </p:nvSpPr>
        <p:spPr>
          <a:xfrm>
            <a:off x="4639752" y="4632762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hash(key)+1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639752" y="4943889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 -1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4639752" y="5255016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hash(key)+2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639752" y="5566143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 -2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639752" y="5877272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hash(key)+3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9962" y="5600141"/>
            <a:ext cx="3954232" cy="673508"/>
            <a:chOff x="327808" y="5537254"/>
            <a:chExt cx="3954232" cy="673508"/>
          </a:xfrm>
        </p:grpSpPr>
        <p:sp>
          <p:nvSpPr>
            <p:cNvPr id="268" name="矩形 267"/>
            <p:cNvSpPr/>
            <p:nvPr/>
          </p:nvSpPr>
          <p:spPr bwMode="auto">
            <a:xfrm>
              <a:off x="327808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+0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1046336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-9</a:t>
              </a: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1405600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+25</a:t>
              </a: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1764864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2124128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+16</a:t>
              </a: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691235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2483392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-16</a:t>
              </a: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842656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-4</a:t>
              </a: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3201920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-25</a:t>
              </a: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3554785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+9</a:t>
              </a: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3914049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</a:p>
          </p:txBody>
        </p:sp>
        <p:sp>
          <p:nvSpPr>
            <p:cNvPr id="279" name="矩形 278"/>
            <p:cNvSpPr/>
            <p:nvPr/>
          </p:nvSpPr>
          <p:spPr>
            <a:xfrm>
              <a:off x="708068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1072900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1437732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802564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216739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2532228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897060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3261892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362672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3876160" y="590298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34323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</p:grpSp>
      <p:sp>
        <p:nvSpPr>
          <p:cNvPr id="290" name="矩形 289"/>
          <p:cNvSpPr/>
          <p:nvPr/>
        </p:nvSpPr>
        <p:spPr bwMode="auto">
          <a:xfrm>
            <a:off x="389962" y="6352873"/>
            <a:ext cx="8462541" cy="43823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数论证明：若表长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取模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，则在前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次试探必可遍历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中的所有桶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394642" y="46789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394642" y="488960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294" name="矩形 293"/>
          <p:cNvSpPr/>
          <p:nvPr/>
        </p:nvSpPr>
        <p:spPr>
          <a:xfrm>
            <a:off x="4156223" y="39021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4156223" y="37192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4141750" y="35254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4394642" y="512352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4166017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35496" y="1196752"/>
                <a:ext cx="8972121" cy="4532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散列码转换：针对不同类型关键码进行散列函数计算的预处理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强制转换为整数：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short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不超过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成员对象求和：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 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double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，可分多个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位相加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字符串多项式转换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”data structure”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，可先将各字母对应整数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(x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=1,2,3…26)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进而使用多项式转换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p>
                    </m:sSup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实验证明对于英文字符串，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33,37,39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较合适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196752"/>
                <a:ext cx="8972121" cy="4532651"/>
              </a:xfrm>
              <a:prstGeom prst="rect">
                <a:avLst/>
              </a:prstGeom>
              <a:blipFill>
                <a:blip r:embed="rId3"/>
                <a:stretch>
                  <a:fillRect l="-1223" t="-1344" r="-68" b="-20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散列码转换</a:t>
            </a:r>
          </a:p>
        </p:txBody>
      </p:sp>
    </p:spTree>
    <p:extLst>
      <p:ext uri="{BB962C8B-B14F-4D97-AF65-F5344CB8AC3E}">
        <p14:creationId xmlns:p14="http://schemas.microsoft.com/office/powerpoint/2010/main" val="2112747925"/>
      </p:ext>
    </p:extLst>
  </p:cSld>
  <p:clrMapOvr>
    <a:masterClrMapping/>
  </p:clrMapOvr>
  <p:transition advTm="157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55021" y="1340768"/>
            <a:ext cx="317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散列查找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55021" y="3632631"/>
            <a:ext cx="47770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桶排序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829754" y="4233282"/>
            <a:ext cx="3552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求解最大间隙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2411760" y="3385923"/>
            <a:ext cx="373036" cy="1217176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829754" y="3031980"/>
            <a:ext cx="23632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426873"/>
      </p:ext>
    </p:extLst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回顾：排 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8072" y="4818762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20" name="左大括号 19"/>
          <p:cNvSpPr/>
          <p:nvPr/>
        </p:nvSpPr>
        <p:spPr bwMode="auto">
          <a:xfrm>
            <a:off x="1152624" y="3996552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449193" y="2981270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75656" y="63824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</a:p>
        </p:txBody>
      </p:sp>
      <p:sp>
        <p:nvSpPr>
          <p:cNvPr id="38" name="左大括号 37"/>
          <p:cNvSpPr/>
          <p:nvPr/>
        </p:nvSpPr>
        <p:spPr bwMode="auto">
          <a:xfrm>
            <a:off x="1907704" y="1700808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32896" y="141297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232896" y="2835714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32896" y="413185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226893" y="507667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242626" y="571603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856669" y="1304676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143940" y="1149256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133109" y="1801653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111689" y="2454050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100858" y="3758844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16516" y="4411241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87133" y="3106447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928917" y="6438526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17241" y="2196327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使用内存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00" y="1200468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4100858" y="5085184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111689" y="5751957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851920" y="5315086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851920" y="5949280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69" y="1835825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74" y="3121785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551017" y="129713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46" y="3745406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59" y="5001243"/>
            <a:ext cx="1063049" cy="622378"/>
          </a:xfrm>
          <a:prstGeom prst="rect">
            <a:avLst/>
          </a:prstGeom>
        </p:spPr>
      </p:pic>
      <p:sp>
        <p:nvSpPr>
          <p:cNvPr id="78" name="左大括号 77"/>
          <p:cNvSpPr/>
          <p:nvPr/>
        </p:nvSpPr>
        <p:spPr bwMode="auto">
          <a:xfrm>
            <a:off x="3820455" y="2681079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806297" y="3958473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5628745" y="4364358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4" y="5688374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4" y="2433148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727901" y="3877922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727901" y="5168315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727901" y="25875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 bwMode="auto">
          <a:xfrm>
            <a:off x="1911403" y="5623621"/>
            <a:ext cx="3812725" cy="694115"/>
          </a:xfrm>
          <a:prstGeom prst="ellipse">
            <a:avLst/>
          </a:prstGeom>
          <a:noFill/>
          <a:ln w="412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左大括号 68"/>
          <p:cNvSpPr/>
          <p:nvPr/>
        </p:nvSpPr>
        <p:spPr bwMode="auto">
          <a:xfrm flipH="1">
            <a:off x="8043838" y="1359753"/>
            <a:ext cx="449257" cy="402102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88891" y="1690127"/>
            <a:ext cx="6648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基于关键码间的比较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34923" y="3198232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36433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散列应用：桶排序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个整数，如何排序？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不需要进行关键字比较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，适合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比较小的情况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引入长度为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的散列表，以下为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M=11,n=5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使用散列函数对每个待排序整数进行散列映射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算法占用空间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算法创建散列表时间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，关键码插入耗时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，依次读取关键码耗时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，整体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2051720" y="3170742"/>
            <a:ext cx="4896544" cy="1406047"/>
            <a:chOff x="2051720" y="3170742"/>
            <a:chExt cx="4896544" cy="1406047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2051720" y="3717032"/>
              <a:ext cx="4896544" cy="859757"/>
            </a:xfrm>
            <a:prstGeom prst="roundRect">
              <a:avLst/>
            </a:prstGeom>
            <a:solidFill>
              <a:srgbClr val="FF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64727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619811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4274895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4929979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5585064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477799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196327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555591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914855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74119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841226" y="3903281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633383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992647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351911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704776" y="3903281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064040" y="3903281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858059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222891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87723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52555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31738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682219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047051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11883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7671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026151" y="4269012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9322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cxnSp>
          <p:nvCxnSpPr>
            <p:cNvPr id="59" name="直接箭头连接符 58"/>
            <p:cNvCxnSpPr>
              <a:stCxn id="30" idx="5"/>
              <a:endCxn id="39" idx="0"/>
            </p:cNvCxnSpPr>
            <p:nvPr/>
          </p:nvCxnSpPr>
          <p:spPr bwMode="auto">
            <a:xfrm>
              <a:off x="3272040" y="3478055"/>
              <a:ext cx="463571" cy="425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3" name="直接箭头连接符 62"/>
            <p:cNvCxnSpPr>
              <a:stCxn id="32" idx="5"/>
            </p:cNvCxnSpPr>
            <p:nvPr/>
          </p:nvCxnSpPr>
          <p:spPr bwMode="auto">
            <a:xfrm>
              <a:off x="3927124" y="3478055"/>
              <a:ext cx="1997230" cy="408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6" name="直接箭头连接符 65"/>
            <p:cNvCxnSpPr>
              <a:stCxn id="33" idx="4"/>
              <a:endCxn id="41" idx="0"/>
            </p:cNvCxnSpPr>
            <p:nvPr/>
          </p:nvCxnSpPr>
          <p:spPr bwMode="auto">
            <a:xfrm flipH="1">
              <a:off x="4454139" y="3530782"/>
              <a:ext cx="776" cy="3725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9" name="直接箭头连接符 68"/>
            <p:cNvCxnSpPr>
              <a:stCxn id="34" idx="5"/>
              <a:endCxn id="45" idx="0"/>
            </p:cNvCxnSpPr>
            <p:nvPr/>
          </p:nvCxnSpPr>
          <p:spPr bwMode="auto">
            <a:xfrm>
              <a:off x="5237292" y="3478055"/>
              <a:ext cx="294639" cy="425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2" name="直接箭头连接符 71"/>
            <p:cNvCxnSpPr>
              <a:stCxn id="35" idx="3"/>
            </p:cNvCxnSpPr>
            <p:nvPr/>
          </p:nvCxnSpPr>
          <p:spPr bwMode="auto">
            <a:xfrm flipH="1">
              <a:off x="3362194" y="3478055"/>
              <a:ext cx="2275597" cy="408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16106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90633" y="2035412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回顾：有序向量查找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682" y="5319840"/>
            <a:ext cx="6948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成功元素：红框，失败元素：白框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成功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=(4 + 3 + 5 + 2 + 5 + 4 + 6) / 7 = 4.14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失败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=(3 + 4 + 4 + 5 + 4 + 5 + 5 + 6) / 8 = 4.50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727" y="2135629"/>
            <a:ext cx="2759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理论证明（参考教材）：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平均查找长度为：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O(1.5*log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的常数系数有改进空间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34649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82721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30793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26937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75009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23081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778865" y="2107420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90633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34649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30793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282921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26937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075009" y="3043524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23081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90633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834649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986777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130793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282921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426937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579065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723081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482721" y="3043524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46617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12268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84276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41882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13890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371496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443504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5011113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3552" name="直接箭头连接符 23551"/>
          <p:cNvCxnSpPr>
            <a:endCxn id="15" idx="0"/>
          </p:cNvCxnSpPr>
          <p:nvPr/>
        </p:nvCxnSpPr>
        <p:spPr bwMode="auto">
          <a:xfrm>
            <a:off x="2958885" y="1756672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5" name="曲线连接符 23554"/>
          <p:cNvCxnSpPr>
            <a:stCxn id="15" idx="2"/>
            <a:endCxn id="37" idx="0"/>
          </p:cNvCxnSpPr>
          <p:nvPr/>
        </p:nvCxnSpPr>
        <p:spPr bwMode="auto">
          <a:xfrm rot="5400000">
            <a:off x="2022781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7" name="曲线连接符 23556"/>
          <p:cNvCxnSpPr>
            <a:stCxn id="15" idx="2"/>
            <a:endCxn id="26" idx="0"/>
          </p:cNvCxnSpPr>
          <p:nvPr/>
        </p:nvCxnSpPr>
        <p:spPr bwMode="auto">
          <a:xfrm rot="16200000" flipH="1">
            <a:off x="3318925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9" name="曲线连接符 23558"/>
          <p:cNvCxnSpPr>
            <a:stCxn id="37" idx="2"/>
            <a:endCxn id="28" idx="0"/>
          </p:cNvCxnSpPr>
          <p:nvPr/>
        </p:nvCxnSpPr>
        <p:spPr bwMode="auto">
          <a:xfrm rot="5400000">
            <a:off x="108667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1" name="曲线连接符 23560"/>
          <p:cNvCxnSpPr>
            <a:stCxn id="37" idx="2"/>
            <a:endCxn id="31" idx="0"/>
          </p:cNvCxnSpPr>
          <p:nvPr/>
        </p:nvCxnSpPr>
        <p:spPr bwMode="auto">
          <a:xfrm rot="16200000" flipH="1">
            <a:off x="1734749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3" name="曲线连接符 23562"/>
          <p:cNvCxnSpPr>
            <a:stCxn id="26" idx="2"/>
            <a:endCxn id="33" idx="0"/>
          </p:cNvCxnSpPr>
          <p:nvPr/>
        </p:nvCxnSpPr>
        <p:spPr bwMode="auto">
          <a:xfrm rot="5400000">
            <a:off x="3678965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5" name="曲线连接符 23564"/>
          <p:cNvCxnSpPr>
            <a:stCxn id="26" idx="2"/>
            <a:endCxn id="35" idx="0"/>
          </p:cNvCxnSpPr>
          <p:nvPr/>
        </p:nvCxnSpPr>
        <p:spPr bwMode="auto">
          <a:xfrm rot="16200000" flipH="1">
            <a:off x="432703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7" name="曲线连接符 23566"/>
          <p:cNvCxnSpPr>
            <a:stCxn id="30" idx="2"/>
            <a:endCxn id="38" idx="0"/>
          </p:cNvCxnSpPr>
          <p:nvPr/>
        </p:nvCxnSpPr>
        <p:spPr bwMode="auto">
          <a:xfrm rot="5400000">
            <a:off x="65462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9" name="曲线连接符 23568"/>
          <p:cNvCxnSpPr>
            <a:stCxn id="30" idx="2"/>
            <a:endCxn id="39" idx="0"/>
          </p:cNvCxnSpPr>
          <p:nvPr/>
        </p:nvCxnSpPr>
        <p:spPr bwMode="auto">
          <a:xfrm rot="16200000" flipH="1">
            <a:off x="9426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1" name="曲线连接符 23570"/>
          <p:cNvCxnSpPr>
            <a:stCxn id="32" idx="2"/>
            <a:endCxn id="40" idx="0"/>
          </p:cNvCxnSpPr>
          <p:nvPr/>
        </p:nvCxnSpPr>
        <p:spPr bwMode="auto">
          <a:xfrm rot="5400000">
            <a:off x="195077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3" name="曲线连接符 23572"/>
          <p:cNvCxnSpPr>
            <a:stCxn id="32" idx="2"/>
            <a:endCxn id="41" idx="0"/>
          </p:cNvCxnSpPr>
          <p:nvPr/>
        </p:nvCxnSpPr>
        <p:spPr bwMode="auto">
          <a:xfrm rot="16200000" flipH="1">
            <a:off x="2238805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5" name="曲线连接符 23574"/>
          <p:cNvCxnSpPr>
            <a:stCxn id="34" idx="2"/>
            <a:endCxn id="42" idx="0"/>
          </p:cNvCxnSpPr>
          <p:nvPr/>
        </p:nvCxnSpPr>
        <p:spPr bwMode="auto">
          <a:xfrm rot="5400000">
            <a:off x="3246917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7" name="曲线连接符 23576"/>
          <p:cNvCxnSpPr>
            <a:stCxn id="34" idx="2"/>
            <a:endCxn id="43" idx="0"/>
          </p:cNvCxnSpPr>
          <p:nvPr/>
        </p:nvCxnSpPr>
        <p:spPr bwMode="auto">
          <a:xfrm rot="16200000" flipH="1">
            <a:off x="353494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9" name="曲线连接符 23578"/>
          <p:cNvCxnSpPr>
            <a:stCxn id="36" idx="2"/>
            <a:endCxn id="44" idx="0"/>
          </p:cNvCxnSpPr>
          <p:nvPr/>
        </p:nvCxnSpPr>
        <p:spPr bwMode="auto">
          <a:xfrm rot="5400000">
            <a:off x="45430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81" name="曲线连接符 23580"/>
          <p:cNvCxnSpPr>
            <a:stCxn id="36" idx="2"/>
            <a:endCxn id="45" idx="0"/>
          </p:cNvCxnSpPr>
          <p:nvPr/>
        </p:nvCxnSpPr>
        <p:spPr bwMode="auto">
          <a:xfrm rot="16200000" flipH="1">
            <a:off x="483109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447225" y="26021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47017" y="261147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5137" y="36102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74809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210913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867097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30593" y="447439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66697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626737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2841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59393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858985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19025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91641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68" name="TextBox 5"/>
          <p:cNvSpPr txBox="1"/>
          <p:nvPr/>
        </p:nvSpPr>
        <p:spPr>
          <a:xfrm>
            <a:off x="2406349" y="121595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查找长度：元素大小比较操作的次数</a:t>
            </a:r>
          </a:p>
        </p:txBody>
      </p:sp>
    </p:spTree>
    <p:extLst>
      <p:ext uri="{BB962C8B-B14F-4D97-AF65-F5344CB8AC3E}">
        <p14:creationId xmlns:p14="http://schemas.microsoft.com/office/powerpoint/2010/main" val="1710820725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，如何排序？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若允许输入整数重复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可采用独立链方法排解冲突，读取排序时按每独立链读取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散列应用：桶排序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755576" y="3356992"/>
            <a:ext cx="4896544" cy="859757"/>
          </a:xfrm>
          <a:prstGeom prst="roundRec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932101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946847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454220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468966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976336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181655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00183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2259447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2618711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77975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1545082" y="3543241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3337239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696503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4055767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4408632" y="3543241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4767896" y="3543241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8" name="矩形 47"/>
          <p:cNvSpPr/>
          <p:nvPr/>
        </p:nvSpPr>
        <p:spPr>
          <a:xfrm>
            <a:off x="1561915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926747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291579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656411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02124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3386075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3750907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4115739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48057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4730007" y="390897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19708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stCxn id="60" idx="5"/>
          </p:cNvCxnSpPr>
          <p:nvPr/>
        </p:nvCxnSpPr>
        <p:spPr bwMode="auto">
          <a:xfrm>
            <a:off x="1224668" y="3053769"/>
            <a:ext cx="1933327" cy="459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3" name="直接箭头连接符 62"/>
          <p:cNvCxnSpPr>
            <a:stCxn id="62" idx="4"/>
            <a:endCxn id="38" idx="0"/>
          </p:cNvCxnSpPr>
          <p:nvPr/>
        </p:nvCxnSpPr>
        <p:spPr bwMode="auto">
          <a:xfrm flipH="1">
            <a:off x="2080203" y="3106496"/>
            <a:ext cx="539291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6" name="直接箭头连接符 65"/>
          <p:cNvCxnSpPr>
            <a:stCxn id="33" idx="3"/>
            <a:endCxn id="41" idx="0"/>
          </p:cNvCxnSpPr>
          <p:nvPr/>
        </p:nvCxnSpPr>
        <p:spPr bwMode="auto">
          <a:xfrm flipH="1">
            <a:off x="3157995" y="3053769"/>
            <a:ext cx="348952" cy="4894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9" name="直接箭头连接符 68"/>
          <p:cNvCxnSpPr>
            <a:stCxn id="64" idx="5"/>
          </p:cNvCxnSpPr>
          <p:nvPr/>
        </p:nvCxnSpPr>
        <p:spPr bwMode="auto">
          <a:xfrm>
            <a:off x="4268906" y="3053769"/>
            <a:ext cx="340850" cy="485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917355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424728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39474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961593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61" idx="5"/>
            <a:endCxn id="38" idx="0"/>
          </p:cNvCxnSpPr>
          <p:nvPr/>
        </p:nvCxnSpPr>
        <p:spPr bwMode="auto">
          <a:xfrm>
            <a:off x="1732041" y="3053769"/>
            <a:ext cx="348162" cy="4894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7" name="直接箭头连接符 66"/>
          <p:cNvCxnSpPr>
            <a:stCxn id="30" idx="4"/>
            <a:endCxn id="39" idx="0"/>
          </p:cNvCxnSpPr>
          <p:nvPr/>
        </p:nvCxnSpPr>
        <p:spPr bwMode="auto">
          <a:xfrm>
            <a:off x="2112121" y="3106496"/>
            <a:ext cx="327346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8" name="直接箭头连接符 67"/>
          <p:cNvCxnSpPr>
            <a:stCxn id="32" idx="4"/>
            <a:endCxn id="46" idx="0"/>
          </p:cNvCxnSpPr>
          <p:nvPr/>
        </p:nvCxnSpPr>
        <p:spPr bwMode="auto">
          <a:xfrm>
            <a:off x="3126867" y="3106496"/>
            <a:ext cx="1461785" cy="4367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0" name="直接箭头连接符 69"/>
          <p:cNvCxnSpPr>
            <a:stCxn id="34" idx="4"/>
            <a:endCxn id="45" idx="0"/>
          </p:cNvCxnSpPr>
          <p:nvPr/>
        </p:nvCxnSpPr>
        <p:spPr bwMode="auto">
          <a:xfrm flipH="1">
            <a:off x="4235787" y="3106496"/>
            <a:ext cx="413199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>
            <a:stCxn id="35" idx="4"/>
            <a:endCxn id="38" idx="0"/>
          </p:cNvCxnSpPr>
          <p:nvPr/>
        </p:nvCxnSpPr>
        <p:spPr bwMode="auto">
          <a:xfrm flipH="1">
            <a:off x="2080203" y="3106496"/>
            <a:ext cx="3076153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3" name="直接箭头连接符 72"/>
          <p:cNvCxnSpPr>
            <a:endCxn id="74" idx="0"/>
          </p:cNvCxnSpPr>
          <p:nvPr/>
        </p:nvCxnSpPr>
        <p:spPr bwMode="auto">
          <a:xfrm flipH="1">
            <a:off x="2049942" y="4216749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4" name="椭圆 73"/>
          <p:cNvSpPr/>
          <p:nvPr/>
        </p:nvSpPr>
        <p:spPr bwMode="auto">
          <a:xfrm>
            <a:off x="1869922" y="441337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endCxn id="77" idx="0"/>
          </p:cNvCxnSpPr>
          <p:nvPr/>
        </p:nvCxnSpPr>
        <p:spPr bwMode="auto">
          <a:xfrm flipH="1">
            <a:off x="2037991" y="4773416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7" name="椭圆 76"/>
          <p:cNvSpPr/>
          <p:nvPr/>
        </p:nvSpPr>
        <p:spPr bwMode="auto">
          <a:xfrm>
            <a:off x="1857971" y="4970043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endCxn id="79" idx="0"/>
          </p:cNvCxnSpPr>
          <p:nvPr/>
        </p:nvCxnSpPr>
        <p:spPr bwMode="auto">
          <a:xfrm flipH="1">
            <a:off x="2037209" y="5330083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1857189" y="552671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2238109" y="442704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431865" y="4233912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H="1">
            <a:off x="3162244" y="4218673"/>
            <a:ext cx="2328" cy="209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3" name="椭圆 82"/>
          <p:cNvSpPr/>
          <p:nvPr/>
        </p:nvSpPr>
        <p:spPr bwMode="auto">
          <a:xfrm>
            <a:off x="2978419" y="443054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endCxn id="85" idx="0"/>
          </p:cNvCxnSpPr>
          <p:nvPr/>
        </p:nvCxnSpPr>
        <p:spPr bwMode="auto">
          <a:xfrm flipH="1">
            <a:off x="3146488" y="4790580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5" name="椭圆 84"/>
          <p:cNvSpPr/>
          <p:nvPr/>
        </p:nvSpPr>
        <p:spPr bwMode="auto">
          <a:xfrm>
            <a:off x="2966468" y="4987207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4066048" y="4417659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endCxn id="89" idx="0"/>
          </p:cNvCxnSpPr>
          <p:nvPr/>
        </p:nvCxnSpPr>
        <p:spPr bwMode="auto">
          <a:xfrm flipH="1">
            <a:off x="4614461" y="4225315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4434441" y="4421942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endCxn id="91" idx="0"/>
          </p:cNvCxnSpPr>
          <p:nvPr/>
        </p:nvCxnSpPr>
        <p:spPr bwMode="auto">
          <a:xfrm flipH="1">
            <a:off x="4602510" y="4781982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4422490" y="4978609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 flipH="1">
            <a:off x="4246068" y="4218673"/>
            <a:ext cx="2328" cy="209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171879" y="5986524"/>
            <a:ext cx="8864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应用：如对全校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n=30000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人按生日排序，则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M=365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5999076" y="2820541"/>
            <a:ext cx="2751750" cy="896491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复杂度，为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6039898" y="4948113"/>
            <a:ext cx="2743164" cy="9470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散列函数的选择，可否使用除余法？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017485" y="3861048"/>
            <a:ext cx="2743164" cy="9470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可否用开放定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址策略？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3239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72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49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关键码由多个域（字段）组成，可按照优先级从低到高进行桶排序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日期型关键码：年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日，优先级从高到低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扑克牌：花色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整数：千位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个位，优先级从高到低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散列应用：基数排序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74436"/>
              </p:ext>
            </p:extLst>
          </p:nvPr>
        </p:nvGraphicFramePr>
        <p:xfrm>
          <a:off x="251520" y="3989388"/>
          <a:ext cx="7814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21428863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584782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618749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251957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2664909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9490591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33471865"/>
                    </a:ext>
                  </a:extLst>
                </a:gridCol>
                <a:gridCol w="830112">
                  <a:extLst>
                    <a:ext uri="{9D8B030D-6E8A-4147-A177-3AD203B41FA5}">
                      <a16:colId xmlns:a16="http://schemas.microsoft.com/office/drawing/2014/main" val="99102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以个位排序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以十位排序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以百位排序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9473"/>
                  </a:ext>
                </a:extLst>
              </a:tr>
            </a:tbl>
          </a:graphicData>
        </a:graphic>
      </p:graphicFrame>
      <p:sp>
        <p:nvSpPr>
          <p:cNvPr id="93" name="矩形 92"/>
          <p:cNvSpPr/>
          <p:nvPr/>
        </p:nvSpPr>
        <p:spPr bwMode="auto">
          <a:xfrm>
            <a:off x="7702327" y="436357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772282" y="436357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842237" y="434382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937998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033759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103714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95736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558311" y="470201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628266" y="470201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698221" y="468226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93982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3889743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959698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051720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414295" y="506205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484250" y="506205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554205" y="504230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649966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745727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815682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907704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TextBox 20"/>
          <p:cNvSpPr txBox="1">
            <a:spLocks noChangeArrowheads="1"/>
          </p:cNvSpPr>
          <p:nvPr/>
        </p:nvSpPr>
        <p:spPr bwMode="auto">
          <a:xfrm>
            <a:off x="86695" y="5653593"/>
            <a:ext cx="930984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各字段取值范围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O(n+M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 O(n+M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 … + 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O(t*(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8316416" y="4013497"/>
            <a:ext cx="0" cy="144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823B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" name="矩形 6"/>
          <p:cNvSpPr/>
          <p:nvPr/>
        </p:nvSpPr>
        <p:spPr>
          <a:xfrm>
            <a:off x="8406283" y="4082096"/>
            <a:ext cx="466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先低后高</a:t>
            </a:r>
            <a:endParaRPr lang="zh-CN" alt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381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20"/>
              <p:cNvSpPr txBox="1">
                <a:spLocks noChangeArrowheads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任一有限长度的字符向量都可视为整数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若字母表规模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，则任意字符串都可以对应“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d+1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”进制的整数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{0,1,2,3,4,5,6,7,8,9,a,b,c,d,e,f}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个字符组成任意串可转化为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”01a”=&lt;1,2,11&gt;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=334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（如若使用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”01a”=“1a”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这样，任意整数都将唯一对应一字符串，转化的整数成为散列码（也称为该字符串的“指纹”）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以下考虑由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个大写字母组成的字符串匹配问题，使整数转换进制为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</a:p>
              <a:p>
                <a:pPr marL="457200" lvl="2">
                  <a:spcAft>
                    <a:spcPts val="300"/>
                  </a:spcAft>
                  <a:buClr>
                    <a:srgbClr val="C00000"/>
                  </a:buClr>
                  <a:defRPr/>
                </a:pPr>
                <a:endParaRPr lang="en-US" altLang="zh-CN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blipFill>
                <a:blip r:embed="rId3"/>
                <a:stretch>
                  <a:fillRect l="-1186" t="-1289" r="-4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96111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62838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直接计算指纹十分耗时，并且指纹长度过长，比对慢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“HASHING”=&lt;8,1,19,8,9,14,7&gt;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=3,123,974,608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KARPRABIN”=&lt;11,1,18,16,18,1,2,9,14&gt;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=3,124,397,993,144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d=128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m&gt;10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，则散列码长度将达到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位长，比对无法在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为此需进行散列压缩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Hash(key)=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key%M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71600" y="4365104"/>
            <a:ext cx="6532964" cy="2262773"/>
            <a:chOff x="709129" y="4259817"/>
            <a:chExt cx="6532964" cy="2262773"/>
          </a:xfrm>
        </p:grpSpPr>
        <p:sp>
          <p:nvSpPr>
            <p:cNvPr id="4" name="矩形 3"/>
            <p:cNvSpPr/>
            <p:nvPr/>
          </p:nvSpPr>
          <p:spPr bwMode="auto">
            <a:xfrm>
              <a:off x="125629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76118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66074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770965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75856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780747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285638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90529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95420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800311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0520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81009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56292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1183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66074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770965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75856" y="4345069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46159" y="458942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6159" y="4277012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256292" y="50280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12871" y="494198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71951" y="42598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hash(P)=77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761183" y="540895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12871" y="5323230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266074" y="578983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1879" y="56971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70965" y="617842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09129" y="607800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4475218" y="5032593"/>
            <a:ext cx="0" cy="769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970327" y="5021581"/>
            <a:ext cx="0" cy="3849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4980109" y="5032593"/>
            <a:ext cx="0" cy="11356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481744" y="5032593"/>
            <a:ext cx="3256" cy="1524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5796136" y="5491859"/>
            <a:ext cx="3149345" cy="796864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本例中以十进制数字串为例，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d=10</a:t>
            </a:r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M=97</a:t>
            </a:r>
            <a:endParaRPr lang="zh-CN" altLang="en-US" sz="22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68881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散列冲突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散列压缩无可避免存在冲突可能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71828”)= 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18284”)=48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，散列冲突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发生正确比对后，仅需严格比对各个字符，即可避免冲突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43608" y="2728814"/>
            <a:ext cx="6536577" cy="3011020"/>
            <a:chOff x="811829" y="2734771"/>
            <a:chExt cx="6536577" cy="3011020"/>
          </a:xfrm>
        </p:grpSpPr>
        <p:sp>
          <p:nvSpPr>
            <p:cNvPr id="31" name="矩形 30"/>
            <p:cNvSpPr/>
            <p:nvPr/>
          </p:nvSpPr>
          <p:spPr bwMode="auto">
            <a:xfrm>
              <a:off x="136260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86749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72387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77278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382169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87060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391951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96842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401733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906624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41151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1640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362605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67496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372387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877278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382169" y="2820023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52472" y="3064382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52472" y="2751966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362605" y="350303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19184" y="341694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878264" y="2734771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hash(P)=48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67496" y="382921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17959" y="37309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372387" y="4155400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816733" y="40450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77278" y="44815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14281" y="43590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>
              <a:endCxn id="53" idx="3"/>
            </p:cNvCxnSpPr>
            <p:nvPr/>
          </p:nvCxnSpPr>
          <p:spPr bwMode="auto">
            <a:xfrm>
              <a:off x="4319060" y="3399887"/>
              <a:ext cx="0" cy="565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>
              <a:endCxn id="50" idx="3"/>
            </p:cNvCxnSpPr>
            <p:nvPr/>
          </p:nvCxnSpPr>
          <p:spPr bwMode="auto">
            <a:xfrm>
              <a:off x="3814169" y="3388875"/>
              <a:ext cx="0" cy="2507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>
              <a:endCxn id="55" idx="3"/>
            </p:cNvCxnSpPr>
            <p:nvPr/>
          </p:nvCxnSpPr>
          <p:spPr bwMode="auto">
            <a:xfrm>
              <a:off x="4823951" y="3399887"/>
              <a:ext cx="0" cy="89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>
              <a:endCxn id="57" idx="3"/>
            </p:cNvCxnSpPr>
            <p:nvPr/>
          </p:nvCxnSpPr>
          <p:spPr bwMode="auto">
            <a:xfrm>
              <a:off x="5325586" y="3399887"/>
              <a:ext cx="3256" cy="12182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63" name="矩形 62"/>
            <p:cNvSpPr/>
            <p:nvPr/>
          </p:nvSpPr>
          <p:spPr bwMode="auto">
            <a:xfrm>
              <a:off x="3382169" y="480776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hash(“28182”)=52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887060" y="513394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hash(“81828”)=57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391951" y="546013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hash(“18284”)=48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>
              <a:endCxn id="63" idx="3"/>
            </p:cNvCxnSpPr>
            <p:nvPr/>
          </p:nvCxnSpPr>
          <p:spPr bwMode="auto">
            <a:xfrm>
              <a:off x="5827220" y="3399887"/>
              <a:ext cx="6513" cy="15444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>
              <a:endCxn id="64" idx="3"/>
            </p:cNvCxnSpPr>
            <p:nvPr/>
          </p:nvCxnSpPr>
          <p:spPr bwMode="auto">
            <a:xfrm flipH="1">
              <a:off x="6338624" y="3399887"/>
              <a:ext cx="3614" cy="1870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3" name="直接连接符 72"/>
            <p:cNvCxnSpPr>
              <a:endCxn id="65" idx="3"/>
            </p:cNvCxnSpPr>
            <p:nvPr/>
          </p:nvCxnSpPr>
          <p:spPr bwMode="auto">
            <a:xfrm>
              <a:off x="6840616" y="3244927"/>
              <a:ext cx="2899" cy="23517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15507" y="467311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11829" y="498716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13055" y="530120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(g)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58351" y="5768266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check1by1 (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指纹相同时，逐位比对以确认是否真正匹配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j &lt; m;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尽管需要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但只要散列得当，调用本例程并返回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的概率将极低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99904"/>
      </p:ext>
    </p:extLst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快速指纹更新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普通方法下，指纹的计算时间正比于模式串长度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整个算法时间复杂度高达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O(m*n)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应充分利用相邻字符字串之间的关系，简化计算，实现常数时间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获取任意字串的指纹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44" y="5301208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*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前一指纹基础上去除首位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T[k-1]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添加末位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 + m - 1]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确保散列码落在合法区间内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125" y="4077072"/>
            <a:ext cx="9054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预处理：计算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R^(m - 1) % M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（仅需调用一次）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a-DK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da-DK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da-DK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Dm = (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Dm ) %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直接累乘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m-1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次，并取模</a:t>
            </a:r>
            <a:endParaRPr lang="da-DK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792" y="3326594"/>
            <a:ext cx="8892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97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散列表长度：既然这里并不需要真地存储散列表，不妨取更大的素数，以降低误判的可能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10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基数：对于二进制串，取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；对于十进制串，取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ASCII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字符串，取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128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256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( (S)[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-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取十进制串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的第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位数字值（假定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合法）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1259632" y="4805615"/>
            <a:ext cx="50405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 bwMode="auto">
          <a:xfrm>
            <a:off x="1835696" y="5013176"/>
            <a:ext cx="5586625" cy="3015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7206142" y="5253943"/>
            <a:ext cx="147616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0763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9145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串匹配算法（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Karp-Rabin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n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de-DE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m &lt;= n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m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m; i++ ) { </a:t>
            </a:r>
            <a:r>
              <a:rPr lang="nn-NO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nn-NO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计算模式串对应的散列值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计算文本串（前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位）初始散列值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;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check1by1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k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++k &gt; n - m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k &gt; n - 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，表示无匹配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k,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否则，更新子串散列码，继续查找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057840"/>
      </p:ext>
    </p:extLst>
  </p:cSld>
  <p:clrMapOvr>
    <a:masterClrMapping/>
  </p:clrMapOvr>
  <p:transition advTm="157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3096344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平方取中法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折叠法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本章总结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63888" y="1196752"/>
            <a:ext cx="4464496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函数冲突排解及散列查找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多槽位法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（闭散列策略）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6532212" y="2574052"/>
            <a:ext cx="373036" cy="1558920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3635896" y="4606931"/>
            <a:ext cx="489654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散列应用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桶排序（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散列的特例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散列的特例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6930358" y="2273965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930358" y="2708920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6930358" y="3155229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双向平方试探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6930358" y="3590184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6930358" y="4036493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再散列法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54422"/>
      </p:ext>
    </p:extLst>
  </p:cSld>
  <p:clrMapOvr>
    <a:masterClrMapping/>
  </p:clrMapOvr>
  <p:transition advTm="157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相比于其他查找方法，散列查找回避了关键码之间的反复比较的繁琐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，必须采用线性散列映射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 结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512" y="3356992"/>
            <a:ext cx="8640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缺点：基于数组实现，数组创建后难于扩展；散列表被基本填满时性能下降严重，需要扩容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4797152"/>
            <a:ext cx="82809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缺点：记录或词条之间没有任何关联与关系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无法实现有序遍历（桶排序为散列特例）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853294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二叉搜索树查找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08216361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r>
              <a:rPr lang="en-US" altLang="zh-CN" sz="3600" dirty="0" err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-tree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：一种平衡二叉树、一种二叉空间分割树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(BSP)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一种高维几何搜索的数据结构（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J.L.Bentley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1975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目的：范围查询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80652" y="2123202"/>
            <a:ext cx="3965966" cy="3706026"/>
            <a:chOff x="4729471" y="2083930"/>
            <a:chExt cx="4193650" cy="39644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71" y="2083930"/>
              <a:ext cx="3566418" cy="396447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 bwMode="auto">
            <a:xfrm>
              <a:off x="6228184" y="3063210"/>
              <a:ext cx="936104" cy="9023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38986" y="2773436"/>
              <a:ext cx="784135" cy="314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号楼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米以内有哪些食堂</a:t>
              </a:r>
              <a:endPara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0032" y="4417184"/>
              <a:ext cx="101215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距离中央主楼最近的食堂是哪个？</a:t>
              </a:r>
            </a:p>
          </p:txBody>
        </p:sp>
        <p:sp>
          <p:nvSpPr>
            <p:cNvPr id="11" name="乘号 10"/>
            <p:cNvSpPr/>
            <p:nvPr/>
          </p:nvSpPr>
          <p:spPr bwMode="auto">
            <a:xfrm rot="2606340">
              <a:off x="7168729" y="4310932"/>
              <a:ext cx="360040" cy="365790"/>
            </a:xfrm>
            <a:prstGeom prst="mathMultiply">
              <a:avLst>
                <a:gd name="adj1" fmla="val 11054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4098" y="2699966"/>
            <a:ext cx="91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找出身高在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区间，年龄在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区间，工资在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区间的员工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23528" y="6025763"/>
            <a:ext cx="841753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高维数据的两类查找问题：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）与某个点最近的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个点；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）在某个范围区间内的所有点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176629" y="2605484"/>
            <a:ext cx="3544704" cy="3307390"/>
            <a:chOff x="1176629" y="2605484"/>
            <a:chExt cx="3544704" cy="3307390"/>
          </a:xfrm>
        </p:grpSpPr>
        <p:grpSp>
          <p:nvGrpSpPr>
            <p:cNvPr id="76" name="组合 75"/>
            <p:cNvGrpSpPr/>
            <p:nvPr/>
          </p:nvGrpSpPr>
          <p:grpSpPr>
            <a:xfrm>
              <a:off x="1176629" y="2605484"/>
              <a:ext cx="3544704" cy="3307390"/>
              <a:chOff x="476842" y="2602647"/>
              <a:chExt cx="3832247" cy="3634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9195" y="2698252"/>
                <a:ext cx="3759894" cy="3356315"/>
                <a:chOff x="388949" y="2713604"/>
                <a:chExt cx="3759894" cy="3356315"/>
              </a:xfrm>
            </p:grpSpPr>
            <p:cxnSp>
              <p:nvCxnSpPr>
                <p:cNvPr id="8" name="直接箭头连接符 7"/>
                <p:cNvCxnSpPr/>
                <p:nvPr/>
              </p:nvCxnSpPr>
              <p:spPr bwMode="auto">
                <a:xfrm>
                  <a:off x="388949" y="5853895"/>
                  <a:ext cx="34563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9" name="直接箭头连接符 8"/>
                <p:cNvCxnSpPr/>
                <p:nvPr/>
              </p:nvCxnSpPr>
              <p:spPr bwMode="auto">
                <a:xfrm flipV="1">
                  <a:off x="604973" y="3034589"/>
                  <a:ext cx="0" cy="303533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V="1">
                  <a:off x="604973" y="3514392"/>
                  <a:ext cx="1873080" cy="23441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20" name="直接箭头连接符 19"/>
                <p:cNvCxnSpPr/>
                <p:nvPr/>
              </p:nvCxnSpPr>
              <p:spPr bwMode="auto">
                <a:xfrm flipV="1">
                  <a:off x="1870969" y="422374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 flipH="1" flipV="1">
                  <a:off x="1309290" y="3477731"/>
                  <a:ext cx="15765" cy="14831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H="1" flipV="1">
                  <a:off x="1890851" y="2713604"/>
                  <a:ext cx="2" cy="152825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325053" y="4917791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3" name="直接箭头连接符 32"/>
                <p:cNvCxnSpPr/>
                <p:nvPr/>
              </p:nvCxnSpPr>
              <p:spPr bwMode="auto">
                <a:xfrm flipV="1">
                  <a:off x="1899093" y="4223744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2825446" y="423306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607775" y="327837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597839" y="278475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0" name="直接箭头连接符 39"/>
                <p:cNvCxnSpPr/>
                <p:nvPr/>
              </p:nvCxnSpPr>
              <p:spPr bwMode="auto">
                <a:xfrm flipV="1">
                  <a:off x="1325809" y="3986208"/>
                  <a:ext cx="1278211" cy="160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V="1">
                  <a:off x="1289566" y="3487005"/>
                  <a:ext cx="1314454" cy="69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2" name="直接箭头连接符 41"/>
                <p:cNvCxnSpPr/>
                <p:nvPr/>
              </p:nvCxnSpPr>
              <p:spPr bwMode="auto">
                <a:xfrm flipV="1">
                  <a:off x="3159234" y="3310413"/>
                  <a:ext cx="4284" cy="9268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H="1" flipV="1">
                  <a:off x="4111448" y="3278375"/>
                  <a:ext cx="3419" cy="93135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4" name="直接箭头连接符 43"/>
                <p:cNvCxnSpPr/>
                <p:nvPr/>
              </p:nvCxnSpPr>
              <p:spPr bwMode="auto">
                <a:xfrm flipH="1" flipV="1">
                  <a:off x="2609207" y="3974248"/>
                  <a:ext cx="6776" cy="975581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5" name="直接箭头连接符 44"/>
                <p:cNvCxnSpPr/>
                <p:nvPr/>
              </p:nvCxnSpPr>
              <p:spPr bwMode="auto">
                <a:xfrm flipH="1" flipV="1">
                  <a:off x="3559651" y="3965574"/>
                  <a:ext cx="4809" cy="94272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sp>
              <p:nvSpPr>
                <p:cNvPr id="47" name="平行四边形 46"/>
                <p:cNvSpPr/>
                <p:nvPr/>
              </p:nvSpPr>
              <p:spPr bwMode="auto">
                <a:xfrm rot="5400000" flipV="1">
                  <a:off x="3212870" y="3118226"/>
                  <a:ext cx="1242755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49" name="平行四边形 48"/>
                <p:cNvSpPr/>
                <p:nvPr/>
              </p:nvSpPr>
              <p:spPr bwMode="auto">
                <a:xfrm rot="5400000" flipV="1">
                  <a:off x="2269930" y="3088595"/>
                  <a:ext cx="1215758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0" name="平行四边形 49"/>
                <p:cNvSpPr/>
                <p:nvPr/>
              </p:nvSpPr>
              <p:spPr bwMode="auto">
                <a:xfrm flipH="1" flipV="1">
                  <a:off x="2577830" y="2765977"/>
                  <a:ext cx="1530205" cy="711754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1" name="平行四边形 50"/>
                <p:cNvSpPr/>
                <p:nvPr/>
              </p:nvSpPr>
              <p:spPr bwMode="auto">
                <a:xfrm flipH="1" flipV="1">
                  <a:off x="2586781" y="3305754"/>
                  <a:ext cx="1528084" cy="679316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 bwMode="auto">
                <a:xfrm flipV="1">
                  <a:off x="1883772" y="2769962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V="1">
                  <a:off x="1885189" y="3301726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</p:grpSp>
          <p:sp>
            <p:nvSpPr>
              <p:cNvPr id="66" name="矩形 65"/>
              <p:cNvSpPr/>
              <p:nvPr/>
            </p:nvSpPr>
            <p:spPr>
              <a:xfrm>
                <a:off x="3557684" y="5378920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身高</a:t>
                </a:r>
                <a:endParaRPr lang="zh-CN" alt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10873" y="2602647"/>
                <a:ext cx="42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工资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136983" y="292860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年龄</a:t>
                </a:r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78020" y="5852695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93286" y="586798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115616" y="472514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61996" y="399577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76842" y="4671122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93298" y="4201627"/>
                <a:ext cx="277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dirty="0"/>
              </a:p>
            </p:txBody>
          </p:sp>
        </p:grpSp>
        <p:cxnSp>
          <p:nvCxnSpPr>
            <p:cNvPr id="79" name="直接连接符 78"/>
            <p:cNvCxnSpPr/>
            <p:nvPr/>
          </p:nvCxnSpPr>
          <p:spPr bwMode="auto">
            <a:xfrm>
              <a:off x="2643377" y="5536687"/>
              <a:ext cx="858068" cy="6003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450340" y="4213941"/>
              <a:ext cx="9935" cy="43789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2125812" y="4086752"/>
              <a:ext cx="505152" cy="61815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05903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4752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对于学生信息查询问题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3168" y="5268733"/>
            <a:ext cx="8424936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使用学号作为关键码，建立二叉搜索树，复杂度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O(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logn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kumimoji="1" lang="en-US" altLang="zh-CN" sz="24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建立过程及维护平衡性难度大</a:t>
            </a:r>
            <a:endParaRPr kumimoji="1" lang="en-US" altLang="zh-CN" sz="24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有没有复杂度更低的查找算法？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3816774" y="204377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2013012235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195735" y="2226457"/>
            <a:ext cx="1621039" cy="469496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4824886" y="2224427"/>
            <a:ext cx="1763338" cy="471526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4" name="直接连接符 53"/>
          <p:cNvCxnSpPr/>
          <p:nvPr/>
        </p:nvCxnSpPr>
        <p:spPr bwMode="auto">
          <a:xfrm flipH="1" flipV="1">
            <a:off x="4320830" y="178780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56" name="圆角矩形 55"/>
          <p:cNvSpPr/>
          <p:nvPr/>
        </p:nvSpPr>
        <p:spPr bwMode="auto">
          <a:xfrm>
            <a:off x="1691679" y="2695953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2012012118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15616" y="2892261"/>
            <a:ext cx="576063" cy="45998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 flipH="1">
            <a:off x="2699789" y="2872732"/>
            <a:ext cx="645359" cy="479512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6084168" y="270669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2014011971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02562" y="2903007"/>
            <a:ext cx="681606" cy="449238"/>
            <a:chOff x="3632014" y="4509120"/>
            <a:chExt cx="1269761" cy="216024"/>
          </a:xfrm>
        </p:grpSpPr>
        <p:cxnSp>
          <p:nvCxnSpPr>
            <p:cNvPr id="65" name="直接连接符 6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 flipH="1">
            <a:off x="7092276" y="2883477"/>
            <a:ext cx="792089" cy="425535"/>
            <a:chOff x="3632014" y="4509120"/>
            <a:chExt cx="1269761" cy="216024"/>
          </a:xfrm>
        </p:grpSpPr>
        <p:cxnSp>
          <p:nvCxnSpPr>
            <p:cNvPr id="68" name="直接连接符 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1" name="圆角矩形 70"/>
          <p:cNvSpPr/>
          <p:nvPr/>
        </p:nvSpPr>
        <p:spPr bwMode="auto">
          <a:xfrm>
            <a:off x="515115" y="335907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2012011477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54007" y="3544634"/>
            <a:ext cx="152755" cy="45998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1523227" y="3520510"/>
            <a:ext cx="224762" cy="479512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圆角矩形 77"/>
          <p:cNvSpPr/>
          <p:nvPr/>
        </p:nvSpPr>
        <p:spPr bwMode="auto">
          <a:xfrm>
            <a:off x="2822275" y="335224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2013012197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654054" y="3532515"/>
            <a:ext cx="177233" cy="459983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3830387" y="3513683"/>
            <a:ext cx="224762" cy="479512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5" name="圆角矩形 84"/>
          <p:cNvSpPr/>
          <p:nvPr/>
        </p:nvSpPr>
        <p:spPr bwMode="auto">
          <a:xfrm>
            <a:off x="4914624" y="334504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753516" y="3530612"/>
            <a:ext cx="160169" cy="459983"/>
            <a:chOff x="3632014" y="4509120"/>
            <a:chExt cx="1269761" cy="216024"/>
          </a:xfrm>
        </p:grpSpPr>
        <p:cxnSp>
          <p:nvCxnSpPr>
            <p:cNvPr id="87" name="直接连接符 8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 flipH="1">
            <a:off x="5922736" y="3506488"/>
            <a:ext cx="224762" cy="479512"/>
            <a:chOff x="3632014" y="4509120"/>
            <a:chExt cx="1269761" cy="216024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2" name="圆角矩形 91"/>
          <p:cNvSpPr/>
          <p:nvPr/>
        </p:nvSpPr>
        <p:spPr bwMode="auto">
          <a:xfrm>
            <a:off x="7418338" y="332092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2014012474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265583" y="3501893"/>
            <a:ext cx="152755" cy="45998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 flipH="1">
            <a:off x="8426450" y="3482364"/>
            <a:ext cx="224762" cy="479512"/>
            <a:chOff x="3632014" y="4509120"/>
            <a:chExt cx="1269761" cy="216024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9" name="圆角矩形 98"/>
          <p:cNvSpPr/>
          <p:nvPr/>
        </p:nvSpPr>
        <p:spPr bwMode="auto">
          <a:xfrm>
            <a:off x="65402" y="400002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2012010518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1187624" y="398810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2012011494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2317935" y="399847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2013010340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487524" y="398656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2013012217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570468" y="399221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2013012620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5740057" y="398030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2014010525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6904390" y="397378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2014012199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8073979" y="3961876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2016110057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243103" y="4198793"/>
            <a:ext cx="108854" cy="427226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 flipH="1">
            <a:off x="3331302" y="4198792"/>
            <a:ext cx="69285" cy="427226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1747049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2934656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2013011635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673256" y="4181321"/>
            <a:ext cx="69415" cy="45998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 flipH="1">
            <a:off x="6748471" y="4173704"/>
            <a:ext cx="52323" cy="479512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5172017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2014010513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6359624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2014010533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989167" y="4167050"/>
            <a:ext cx="79556" cy="479512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6" name="圆角矩形 125"/>
          <p:cNvSpPr/>
          <p:nvPr/>
        </p:nvSpPr>
        <p:spPr bwMode="auto">
          <a:xfrm>
            <a:off x="7588873" y="4642050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2014013392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44208" y="1229544"/>
            <a:ext cx="2539107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散列！</a:t>
            </a:r>
            <a:endParaRPr kumimoji="1" lang="zh-CN" altLang="en-US" sz="40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38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-73106" y="3495118"/>
            <a:ext cx="157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187624" y="1556792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72540" y="1295901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顺序查找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2540" y="57170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散列查找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72540" y="2401183"/>
            <a:ext cx="307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二分（折半）查找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545677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二叉树查找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634928" y="1370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O(n)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545677" y="1770138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2710" y="287542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2445" y="24753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882444" y="4129967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52120" y="5717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O(1)</a:t>
            </a:r>
            <a:endParaRPr lang="zh-CN" altLang="en-US" sz="2000" dirty="0"/>
          </a:p>
        </p:txBody>
      </p:sp>
      <p:sp>
        <p:nvSpPr>
          <p:cNvPr id="22" name="左大括号 21"/>
          <p:cNvSpPr/>
          <p:nvPr/>
        </p:nvSpPr>
        <p:spPr bwMode="auto">
          <a:xfrm>
            <a:off x="3521484" y="3468273"/>
            <a:ext cx="373036" cy="1723499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95937" y="3241628"/>
            <a:ext cx="128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80381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红黑树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71726" y="4876582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B-</a:t>
            </a:r>
            <a:r>
              <a:rPr lang="zh-CN" altLang="en-US" dirty="0"/>
              <a:t>树</a:t>
            </a:r>
          </a:p>
        </p:txBody>
      </p:sp>
      <p:sp>
        <p:nvSpPr>
          <p:cNvPr id="28" name="左大括号 27"/>
          <p:cNvSpPr/>
          <p:nvPr/>
        </p:nvSpPr>
        <p:spPr bwMode="auto">
          <a:xfrm flipH="1">
            <a:off x="7298131" y="1484784"/>
            <a:ext cx="517153" cy="372005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93817" y="1987810"/>
            <a:ext cx="651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7030A0"/>
                </a:solidFill>
              </a:rPr>
              <a:t>按关键字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318764" y="5501584"/>
            <a:ext cx="182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无需比较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直接</a:t>
            </a:r>
            <a:r>
              <a:rPr lang="zh-CN" altLang="en-US" dirty="0">
                <a:solidFill>
                  <a:srgbClr val="C00000"/>
                </a:solidFill>
              </a:rPr>
              <a:t>映射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513941" y="1895477"/>
            <a:ext cx="65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比较</a:t>
            </a:r>
            <a:r>
              <a:rPr lang="zh-CN" altLang="en-US" sz="2000" dirty="0"/>
              <a:t>次数决定复杂度</a:t>
            </a:r>
          </a:p>
        </p:txBody>
      </p:sp>
    </p:spTree>
    <p:extLst>
      <p:ext uri="{BB962C8B-B14F-4D97-AF65-F5344CB8AC3E}">
        <p14:creationId xmlns:p14="http://schemas.microsoft.com/office/powerpoint/2010/main" val="2898008194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无需比较，直接定位目标记录的存储地址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tx2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存储位置</a:t>
                </a:r>
                <a:r>
                  <a:rPr kumimoji="1" lang="en-US" altLang="zh-CN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（关键码）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散列技术在记录的存储位置和关键码之间建立一确定的对应关系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，使得每个关键码对应一个存储位置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95834" y="3783177"/>
            <a:ext cx="5672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（哈希函数）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088" y="4705980"/>
            <a:ext cx="7200800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俗称：</a:t>
            </a:r>
            <a:r>
              <a:rPr kumimoji="1" lang="en-US" altLang="zh-CN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桶查找</a:t>
            </a:r>
            <a:r>
              <a:rPr kumimoji="1" lang="en-US" altLang="zh-CN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930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7" grpId="0" animBg="1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15643</TotalTime>
  <Words>7452</Words>
  <Application>Microsoft Office PowerPoint</Application>
  <PresentationFormat>全屏显示(4:3)</PresentationFormat>
  <Paragraphs>2112</Paragraphs>
  <Slides>48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黑体</vt:lpstr>
      <vt:lpstr>隶书</vt:lpstr>
      <vt:lpstr>微软雅黑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问题的提出</vt:lpstr>
      <vt:lpstr>回顾：常规向量（无序）查找</vt:lpstr>
      <vt:lpstr>回顾：有序向量查找</vt:lpstr>
      <vt:lpstr>回顾：平衡二叉搜索树查找</vt:lpstr>
      <vt:lpstr>回顾：kd-tree查找</vt:lpstr>
      <vt:lpstr>回顾：平衡二叉搜索树查找</vt:lpstr>
      <vt:lpstr>查 找</vt:lpstr>
      <vt:lpstr>散列（哈希）表方法</vt:lpstr>
      <vt:lpstr>散列（哈希）表方法</vt:lpstr>
      <vt:lpstr>散列函数</vt:lpstr>
      <vt:lpstr>散列函数</vt:lpstr>
      <vt:lpstr>散列函数</vt:lpstr>
      <vt:lpstr>散列函数(1)</vt:lpstr>
      <vt:lpstr>散列函数(1)</vt:lpstr>
      <vt:lpstr>散列冲突</vt:lpstr>
      <vt:lpstr>散列冲突排解(1)</vt:lpstr>
      <vt:lpstr>散列冲突排解(2)</vt:lpstr>
      <vt:lpstr>散列冲突排解(3)</vt:lpstr>
      <vt:lpstr>问题1：学生学号查询</vt:lpstr>
      <vt:lpstr>问题的提出2</vt:lpstr>
      <vt:lpstr>散列函数(2)</vt:lpstr>
      <vt:lpstr>散列函数(3)</vt:lpstr>
      <vt:lpstr>散列函数(4)</vt:lpstr>
      <vt:lpstr>散列函数(5)</vt:lpstr>
      <vt:lpstr>散列冲突排解(4)</vt:lpstr>
      <vt:lpstr>散列冲突排解(4)</vt:lpstr>
      <vt:lpstr>散列冲突排解(4)</vt:lpstr>
      <vt:lpstr>散列冲突排解(4)</vt:lpstr>
      <vt:lpstr>散列冲突排解(4)</vt:lpstr>
      <vt:lpstr>问题的提出2</vt:lpstr>
      <vt:lpstr>问题2的求解实现</vt:lpstr>
      <vt:lpstr>问题2的求解实现</vt:lpstr>
      <vt:lpstr>散列冲突排解(5)</vt:lpstr>
      <vt:lpstr>散列冲突排解(5)</vt:lpstr>
      <vt:lpstr>散列码转换</vt:lpstr>
      <vt:lpstr>散列应用</vt:lpstr>
      <vt:lpstr>回顾：排 序</vt:lpstr>
      <vt:lpstr>散列应用：桶排序</vt:lpstr>
      <vt:lpstr>散列应用：桶排序</vt:lpstr>
      <vt:lpstr>散列应用：基数排序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  <vt:lpstr>本章总结</vt:lpstr>
      <vt:lpstr>总 结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彭 程</cp:lastModifiedBy>
  <cp:revision>1813</cp:revision>
  <dcterms:created xsi:type="dcterms:W3CDTF">2011-01-31T10:16:12Z</dcterms:created>
  <dcterms:modified xsi:type="dcterms:W3CDTF">2021-12-17T02:52:45Z</dcterms:modified>
</cp:coreProperties>
</file>