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793" r:id="rId3"/>
    <p:sldId id="787" r:id="rId4"/>
    <p:sldId id="794" r:id="rId5"/>
    <p:sldId id="795" r:id="rId6"/>
    <p:sldId id="796" r:id="rId7"/>
    <p:sldId id="839" r:id="rId8"/>
    <p:sldId id="840" r:id="rId9"/>
    <p:sldId id="841" r:id="rId10"/>
    <p:sldId id="806" r:id="rId11"/>
    <p:sldId id="797" r:id="rId12"/>
    <p:sldId id="798" r:id="rId13"/>
    <p:sldId id="799" r:id="rId14"/>
    <p:sldId id="800" r:id="rId15"/>
    <p:sldId id="801" r:id="rId16"/>
    <p:sldId id="802" r:id="rId17"/>
    <p:sldId id="805" r:id="rId18"/>
    <p:sldId id="803" r:id="rId19"/>
    <p:sldId id="804" r:id="rId20"/>
    <p:sldId id="861" r:id="rId21"/>
    <p:sldId id="862" r:id="rId22"/>
    <p:sldId id="863" r:id="rId23"/>
    <p:sldId id="864" r:id="rId24"/>
    <p:sldId id="865" r:id="rId25"/>
    <p:sldId id="789" r:id="rId26"/>
    <p:sldId id="807" r:id="rId27"/>
    <p:sldId id="808" r:id="rId28"/>
    <p:sldId id="809" r:id="rId29"/>
    <p:sldId id="810" r:id="rId30"/>
    <p:sldId id="811" r:id="rId31"/>
    <p:sldId id="813" r:id="rId32"/>
    <p:sldId id="812" r:id="rId33"/>
    <p:sldId id="815" r:id="rId34"/>
    <p:sldId id="816" r:id="rId35"/>
    <p:sldId id="817" r:id="rId36"/>
    <p:sldId id="818" r:id="rId37"/>
    <p:sldId id="866" r:id="rId38"/>
    <p:sldId id="819" r:id="rId39"/>
    <p:sldId id="820" r:id="rId40"/>
    <p:sldId id="854" r:id="rId41"/>
    <p:sldId id="855" r:id="rId42"/>
    <p:sldId id="856" r:id="rId43"/>
    <p:sldId id="822" r:id="rId44"/>
    <p:sldId id="823" r:id="rId45"/>
    <p:sldId id="824" r:id="rId46"/>
    <p:sldId id="825" r:id="rId47"/>
    <p:sldId id="826" r:id="rId48"/>
    <p:sldId id="827" r:id="rId49"/>
    <p:sldId id="829" r:id="rId50"/>
    <p:sldId id="828" r:id="rId51"/>
    <p:sldId id="830" r:id="rId52"/>
    <p:sldId id="831" r:id="rId53"/>
    <p:sldId id="832" r:id="rId54"/>
    <p:sldId id="833" r:id="rId55"/>
    <p:sldId id="834" r:id="rId56"/>
    <p:sldId id="835" r:id="rId57"/>
    <p:sldId id="836" r:id="rId58"/>
    <p:sldId id="860" r:id="rId59"/>
    <p:sldId id="838" r:id="rId60"/>
    <p:sldId id="847" r:id="rId61"/>
    <p:sldId id="859" r:id="rId62"/>
    <p:sldId id="850" r:id="rId63"/>
    <p:sldId id="851" r:id="rId64"/>
    <p:sldId id="852" r:id="rId65"/>
    <p:sldId id="853" r:id="rId66"/>
    <p:sldId id="857" r:id="rId6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242"/>
    <a:srgbClr val="00823B"/>
    <a:srgbClr val="CCFF99"/>
    <a:srgbClr val="FFFF99"/>
    <a:srgbClr val="FF99FF"/>
    <a:srgbClr val="FFCC00"/>
    <a:srgbClr val="FF9900"/>
    <a:srgbClr val="99FF66"/>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2" autoAdjust="0"/>
    <p:restoredTop sz="84290" autoAdjust="0"/>
  </p:normalViewPr>
  <p:slideViewPr>
    <p:cSldViewPr>
      <p:cViewPr>
        <p:scale>
          <a:sx n="101" d="100"/>
          <a:sy n="101" d="100"/>
        </p:scale>
        <p:origin x="732"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12/17/2021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2021/12/17</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159150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5206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97248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98565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342019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123270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97874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3057204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24770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00774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34759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1372667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2554477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377915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346378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128530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2034476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009051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1038025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109390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423947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274013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3519177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2210477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1810552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231755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2799158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154306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773703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1058838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37653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252829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0398847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80325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1250589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963374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1083815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640944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369703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2851722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2693016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247171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379447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29492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611811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6172982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27266000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1719054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24946870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769450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41921899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307339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13062999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105342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3350347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15458710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5058267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38987970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32825175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12592122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30280799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138142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33781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0740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418475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2021/12/17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2021/12/17</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8.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第十四讲</a:t>
            </a:r>
          </a:p>
          <a:p>
            <a:pPr eaLnBrk="1" hangingPunct="1">
              <a:spcBef>
                <a:spcPts val="0"/>
              </a:spcBef>
              <a:defRPr/>
            </a:pPr>
            <a:r>
              <a:rPr lang="zh-CN" altLang="en-US" sz="4800" b="1" dirty="0">
                <a:solidFill>
                  <a:srgbClr val="0000FF"/>
                </a:solidFill>
                <a:latin typeface="微软雅黑"/>
                <a:ea typeface="微软雅黑"/>
                <a:cs typeface="微软雅黑"/>
              </a:rPr>
              <a:t>                                       排序</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marL="0" indent="0" algn="ctr">
              <a:buNone/>
              <a:defRPr/>
            </a:pPr>
            <a:endParaRPr lang="en-US" altLang="zh-CN" sz="2400"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en-US" altLang="zh-CN" sz="2400" kern="0" dirty="0">
                <a:solidFill>
                  <a:srgbClr val="000000"/>
                </a:solidFill>
                <a:latin typeface="微软雅黑" panose="020B0503020204020204" pitchFamily="34" charset="-122"/>
                <a:ea typeface="微软雅黑" panose="020B0503020204020204" pitchFamily="34" charset="-122"/>
              </a:rPr>
              <a:t>2019</a:t>
            </a:r>
            <a:r>
              <a:rPr lang="zh-CN" altLang="en-US" sz="2400" kern="0" dirty="0">
                <a:solidFill>
                  <a:srgbClr val="000000"/>
                </a:solidFill>
                <a:latin typeface="微软雅黑" panose="020B0503020204020204" pitchFamily="34" charset="-122"/>
                <a:ea typeface="微软雅黑" panose="020B0503020204020204" pitchFamily="34" charset="-122"/>
              </a:rPr>
              <a:t>年</a:t>
            </a:r>
            <a:r>
              <a:rPr lang="en-US" altLang="zh-CN" sz="2400" kern="0" dirty="0">
                <a:solidFill>
                  <a:srgbClr val="000000"/>
                </a:solidFill>
                <a:latin typeface="微软雅黑" panose="020B0503020204020204" pitchFamily="34" charset="-122"/>
                <a:ea typeface="微软雅黑" panose="020B0503020204020204" pitchFamily="34" charset="-122"/>
              </a:rPr>
              <a:t>12</a:t>
            </a:r>
            <a:r>
              <a:rPr lang="zh-CN" altLang="en-US" sz="2400" kern="0" dirty="0">
                <a:solidFill>
                  <a:srgbClr val="000000"/>
                </a:solidFill>
                <a:latin typeface="微软雅黑" panose="020B0503020204020204" pitchFamily="34" charset="-122"/>
                <a:ea typeface="微软雅黑" panose="020B0503020204020204" pitchFamily="34" charset="-122"/>
              </a:rPr>
              <a:t>月</a:t>
            </a:r>
            <a:r>
              <a:rPr lang="en-US" altLang="zh-CN" sz="2400" kern="0" dirty="0">
                <a:solidFill>
                  <a:srgbClr val="000000"/>
                </a:solidFill>
                <a:latin typeface="微软雅黑" panose="020B0503020204020204" pitchFamily="34" charset="-122"/>
                <a:ea typeface="微软雅黑" panose="020B0503020204020204" pitchFamily="34" charset="-122"/>
              </a:rPr>
              <a:t>20</a:t>
            </a:r>
            <a:r>
              <a:rPr lang="zh-CN" altLang="en-US" sz="2400" kern="0">
                <a:solidFill>
                  <a:srgbClr val="000000"/>
                </a:solidFill>
                <a:latin typeface="微软雅黑" panose="020B0503020204020204" pitchFamily="34" charset="-122"/>
                <a:ea typeface="微软雅黑" panose="020B0503020204020204" pitchFamily="34" charset="-122"/>
              </a:rPr>
              <a:t>日</a:t>
            </a:r>
            <a:endParaRPr lang="en-US" altLang="zh-CN" sz="2400" kern="0" dirty="0">
              <a:latin typeface="微软雅黑" panose="020B0503020204020204" pitchFamily="34" charset="-122"/>
              <a:ea typeface="微软雅黑" panose="020B0503020204020204" pitchFamily="34" charset="-122"/>
              <a:cs typeface="Baoli SC"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性能分析</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排序的比较次数和移动次数与初始有序程度有关</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最好情况下为有序序列，每趟只需与前面有序元素序列的最后一个元素比较</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次，总的排序码比较次数为 </a:t>
            </a:r>
            <a:r>
              <a:rPr lang="en-US" altLang="zh-CN" sz="2800" b="1" i="1" dirty="0">
                <a:latin typeface="Times New Roman" pitchFamily="18" charset="0"/>
                <a:ea typeface="仿宋_GB2312" pitchFamily="49" charset="-122"/>
              </a:rPr>
              <a:t>n</a:t>
            </a:r>
            <a:r>
              <a:rPr lang="en-US" altLang="zh-CN" sz="2800" b="1" dirty="0">
                <a:latin typeface="微软雅黑" panose="020B0503020204020204" pitchFamily="34" charset="-122"/>
                <a:ea typeface="微软雅黑" panose="020B0503020204020204" pitchFamily="34" charset="-122"/>
              </a:rPr>
              <a:t>-</a:t>
            </a:r>
            <a:r>
              <a:rPr lang="en-US" altLang="zh-CN" sz="2800" b="1" i="1" dirty="0">
                <a:latin typeface="Times New Roman" pitchFamily="18" charset="0"/>
                <a:ea typeface="仿宋_GB2312" pitchFamily="49" charset="-122"/>
              </a:rPr>
              <a:t>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元素移动次数为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，复杂度</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最坏情况下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趟时第 </a:t>
            </a:r>
            <a:r>
              <a:rPr lang="en-US" altLang="zh-CN" sz="2800" b="1" i="1" dirty="0" err="1">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个元素必须与前面 </a:t>
            </a:r>
            <a:r>
              <a:rPr lang="en-US" altLang="zh-CN" sz="2800" b="1" i="1" dirty="0">
                <a:latin typeface="Times New Roman" pitchFamily="18" charset="0"/>
                <a:ea typeface="仿宋_GB2312" pitchFamily="49" charset="-122"/>
              </a:rPr>
              <a:t>i</a:t>
            </a: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个元素都做排序码比较</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每做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次比较要做</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次数据移动。则总比较次数和移动次数皆为</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平均情况下排序的时间复杂度为 </a:t>
            </a:r>
            <a:r>
              <a:rPr lang="en-US" altLang="zh-CN" sz="2800" b="1" dirty="0">
                <a:latin typeface="Times New Roman" pitchFamily="18" charset="0"/>
                <a:ea typeface="仿宋_GB2312" pitchFamily="49" charset="-122"/>
              </a:rPr>
              <a:t>O(</a:t>
            </a:r>
            <a:r>
              <a:rPr lang="en-US" altLang="zh-CN" sz="2800" b="1" i="1" dirty="0">
                <a:latin typeface="Times New Roman" pitchFamily="18" charset="0"/>
                <a:ea typeface="仿宋_GB2312" pitchFamily="49" charset="-122"/>
              </a:rPr>
              <a:t>n</a:t>
            </a:r>
            <a:r>
              <a:rPr lang="en-US" altLang="zh-CN" sz="2800" b="1" baseline="30000" dirty="0">
                <a:latin typeface="Times New Roman" pitchFamily="18" charset="0"/>
                <a:ea typeface="仿宋_GB2312" pitchFamily="49" charset="-122"/>
              </a:rPr>
              <a:t>2</a:t>
            </a:r>
            <a:r>
              <a:rPr lang="en-US" altLang="zh-CN" sz="2800" b="1" dirty="0">
                <a:latin typeface="Times New Roman" pitchFamily="18" charset="0"/>
                <a:ea typeface="仿宋_GB2312" pitchFamily="49" charset="-122"/>
              </a:rPr>
              <a:t>)</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插入排序为</a:t>
            </a:r>
            <a:r>
              <a:rPr lang="zh-CN" altLang="en-US" sz="2800" b="1" dirty="0">
                <a:solidFill>
                  <a:srgbClr val="FF0000"/>
                </a:solidFill>
                <a:latin typeface="微软雅黑" panose="020B0503020204020204" pitchFamily="34" charset="-122"/>
                <a:ea typeface="微软雅黑" panose="020B0503020204020204" pitchFamily="34" charset="-122"/>
              </a:rPr>
              <a:t>稳定的</a:t>
            </a:r>
            <a:r>
              <a:rPr lang="zh-CN" altLang="en-US" sz="2800" b="1" dirty="0">
                <a:latin typeface="微软雅黑" panose="020B0503020204020204" pitchFamily="34" charset="-122"/>
                <a:ea typeface="微软雅黑" panose="020B0503020204020204" pitchFamily="34" charset="-122"/>
              </a:rPr>
              <a:t>排序算法</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Tree>
    <p:extLst>
      <p:ext uri="{BB962C8B-B14F-4D97-AF65-F5344CB8AC3E}">
        <p14:creationId xmlns:p14="http://schemas.microsoft.com/office/powerpoint/2010/main" val="1284500188"/>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216982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600" b="1" dirty="0">
                <a:latin typeface="微软雅黑" panose="020B0503020204020204" pitchFamily="34" charset="-122"/>
                <a:ea typeface="微软雅黑" panose="020B0503020204020204" pitchFamily="34" charset="-122"/>
              </a:rPr>
              <a:t> 希尔排序</a:t>
            </a:r>
            <a:endParaRPr lang="en-US" altLang="zh-CN" sz="36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Donald Shell</a:t>
            </a:r>
            <a:r>
              <a:rPr lang="zh-CN" altLang="en-US" sz="2800" b="1" dirty="0">
                <a:latin typeface="微软雅黑" panose="020B0503020204020204" pitchFamily="34" charset="-122"/>
                <a:ea typeface="微软雅黑" panose="020B0503020204020204" pitchFamily="34" charset="-122"/>
              </a:rPr>
              <a:t>于</a:t>
            </a:r>
            <a:r>
              <a:rPr lang="en-US" altLang="zh-CN" sz="2800" b="1" dirty="0">
                <a:latin typeface="微软雅黑" panose="020B0503020204020204" pitchFamily="34" charset="-122"/>
                <a:ea typeface="微软雅黑" panose="020B0503020204020204" pitchFamily="34" charset="-122"/>
              </a:rPr>
              <a:t>1959</a:t>
            </a:r>
            <a:r>
              <a:rPr lang="zh-CN" altLang="en-US" sz="2800" b="1" dirty="0">
                <a:latin typeface="微软雅黑" panose="020B0503020204020204" pitchFamily="34" charset="-122"/>
                <a:ea typeface="微软雅黑" panose="020B0503020204020204" pitchFamily="34" charset="-122"/>
              </a:rPr>
              <a:t>年提出而得名</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也称缩小增量排序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非稳定排序算法</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65" name="TextBox 20"/>
          <p:cNvSpPr txBox="1">
            <a:spLocks noChangeArrowheads="1"/>
          </p:cNvSpPr>
          <p:nvPr/>
        </p:nvSpPr>
        <p:spPr bwMode="auto">
          <a:xfrm>
            <a:off x="179512" y="3370748"/>
            <a:ext cx="8809474" cy="246221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基本思想：希尔排序基于插入排序改进</a:t>
            </a: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插入排序在对几乎已经排好序的数据操作时，效率高，即可以达到线性排序的效率</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但插入排序一般来说是低效的，因为插入排序每次</a:t>
            </a:r>
            <a:r>
              <a:rPr lang="zh-CN" altLang="en-US" sz="2800" b="1" dirty="0">
                <a:solidFill>
                  <a:srgbClr val="C00000"/>
                </a:solidFill>
                <a:latin typeface="微软雅黑" panose="020B0503020204020204" pitchFamily="34" charset="-122"/>
                <a:ea typeface="微软雅黑" panose="020B0503020204020204" pitchFamily="34" charset="-122"/>
              </a:rPr>
              <a:t>只能纠正一个逆序对</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771800" y="5943235"/>
            <a:ext cx="4104457" cy="656344"/>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3200" b="1" dirty="0">
                <a:solidFill>
                  <a:schemeClr val="bg1"/>
                </a:solidFill>
                <a:latin typeface="微软雅黑" panose="020B0503020204020204" pitchFamily="34" charset="-122"/>
                <a:ea typeface="微软雅黑" panose="020B0503020204020204" pitchFamily="34" charset="-122"/>
              </a:rPr>
              <a:t>解决思路：先粗后细</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4123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96752"/>
            <a:ext cx="8506566" cy="495520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首先取一整数 </a:t>
            </a:r>
            <a:r>
              <a:rPr lang="en-US" altLang="zh-CN" sz="2400" b="1" dirty="0">
                <a:latin typeface="微软雅黑" panose="020B0503020204020204" pitchFamily="34" charset="-122"/>
                <a:ea typeface="微软雅黑" panose="020B0503020204020204" pitchFamily="34" charset="-122"/>
              </a:rPr>
              <a:t>gap &lt; n </a:t>
            </a:r>
            <a:r>
              <a:rPr lang="zh-CN" altLang="en-US" sz="2400" b="1" dirty="0">
                <a:latin typeface="微软雅黑" panose="020B0503020204020204" pitchFamily="34" charset="-122"/>
                <a:ea typeface="微软雅黑" panose="020B0503020204020204" pitchFamily="34" charset="-122"/>
              </a:rPr>
              <a:t>作为间隔，将全部元素分为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组，所有距离为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的元素放在同一组中，在每组中分别施行插入排序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然后缩小间隔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如取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，重复上述的组划分和排序工作，直到最后取 </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，将所有元素放在同一组中排序为止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开始时 </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值较大，组中元素较少，排序速度较快</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单次交换可减少整体的更多逆序对</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随着排序进展，</a:t>
            </a:r>
            <a:r>
              <a:rPr lang="en-US" altLang="zh-CN" sz="2400" b="1" dirty="0">
                <a:latin typeface="微软雅黑" panose="020B0503020204020204" pitchFamily="34" charset="-122"/>
                <a:ea typeface="微软雅黑" panose="020B0503020204020204" pitchFamily="34" charset="-122"/>
              </a:rPr>
              <a:t>gap </a:t>
            </a:r>
            <a:r>
              <a:rPr lang="zh-CN" altLang="en-US" sz="2400" b="1" dirty="0">
                <a:latin typeface="微软雅黑" panose="020B0503020204020204" pitchFamily="34" charset="-122"/>
                <a:ea typeface="微软雅黑" panose="020B0503020204020204" pitchFamily="34" charset="-122"/>
              </a:rPr>
              <a:t>值逐渐变小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组中元素个数逐渐变多，由于前面工作的基础，大多数元素已基本有序，所以排序速度仍然很快</a:t>
            </a:r>
          </a:p>
        </p:txBody>
      </p:sp>
      <p:sp>
        <p:nvSpPr>
          <p:cNvPr id="4" name="矩形 3"/>
          <p:cNvSpPr/>
          <p:nvPr/>
        </p:nvSpPr>
        <p:spPr bwMode="auto">
          <a:xfrm>
            <a:off x="318716" y="6161579"/>
            <a:ext cx="8357740" cy="512328"/>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核心思想：在粗尺度进行排序可减少更多的逆序对</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56608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1115616"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1770953"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2426290"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3081627"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736964"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392301"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047638"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02975"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358312"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13649"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668986"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24327"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33" name="组合 132"/>
          <p:cNvGrpSpPr/>
          <p:nvPr/>
        </p:nvGrpSpPr>
        <p:grpSpPr>
          <a:xfrm>
            <a:off x="1115616" y="3238155"/>
            <a:ext cx="7640711" cy="1912449"/>
            <a:chOff x="1115616" y="3238155"/>
            <a:chExt cx="7640711" cy="1912449"/>
          </a:xfrm>
        </p:grpSpPr>
        <p:sp>
          <p:nvSpPr>
            <p:cNvPr id="41" name="矩形 40"/>
            <p:cNvSpPr/>
            <p:nvPr/>
          </p:nvSpPr>
          <p:spPr bwMode="auto">
            <a:xfrm>
              <a:off x="1115616" y="3526155"/>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770953" y="3634155"/>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2426290" y="3850155"/>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081627" y="421019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3736964" y="3238155"/>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4392301" y="341815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047638" y="3994155"/>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5702975" y="3634155"/>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6358312" y="3742155"/>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013649" y="3922155"/>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668986" y="406615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8324327" y="3310163"/>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255481" y="4683084"/>
              <a:ext cx="3332743" cy="143032"/>
              <a:chOff x="827584" y="4653136"/>
              <a:chExt cx="3456384" cy="144016"/>
            </a:xfrm>
          </p:grpSpPr>
          <p:cxnSp>
            <p:nvCxnSpPr>
              <p:cNvPr id="75" name="直接连接符 7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6" name="直接连接符 75"/>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7" name="直接连接符 76"/>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8" name="矩形 77"/>
            <p:cNvSpPr/>
            <p:nvPr/>
          </p:nvSpPr>
          <p:spPr>
            <a:xfrm>
              <a:off x="4425191" y="4781272"/>
              <a:ext cx="96693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gap=5</a:t>
              </a:r>
              <a:endParaRPr lang="zh-CN" altLang="en-US" dirty="0"/>
            </a:p>
          </p:txBody>
        </p:sp>
      </p:gr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1115616" y="5203562"/>
            <a:ext cx="7640711" cy="1332000"/>
            <a:chOff x="1115616" y="5203562"/>
            <a:chExt cx="7640711" cy="1332000"/>
          </a:xfrm>
        </p:grpSpPr>
        <p:sp>
          <p:nvSpPr>
            <p:cNvPr id="120" name="矩形 119"/>
            <p:cNvSpPr/>
            <p:nvPr/>
          </p:nvSpPr>
          <p:spPr bwMode="auto">
            <a:xfrm>
              <a:off x="1115616" y="6031562"/>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5599562"/>
              <a:ext cx="432000" cy="93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5815562"/>
              <a:ext cx="432000" cy="720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6175604"/>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5203562"/>
              <a:ext cx="432000" cy="1332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5491562"/>
              <a:ext cx="432000" cy="104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5959562"/>
              <a:ext cx="432000" cy="576000"/>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5599562"/>
              <a:ext cx="432000" cy="936000"/>
            </a:xfrm>
            <a:prstGeom prst="rect">
              <a:avLst/>
            </a:prstGeom>
            <a:solidFill>
              <a:schemeClr val="bg2">
                <a:lumMod val="40000"/>
                <a:lumOff val="6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5707562"/>
              <a:ext cx="432000" cy="82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5887562"/>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5383562"/>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5275570"/>
              <a:ext cx="432000" cy="1259992"/>
            </a:xfrm>
            <a:prstGeom prst="rect">
              <a:avLst/>
            </a:prstGeom>
            <a:solidFill>
              <a:srgbClr val="FFCC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86966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 calcmode="lin" valueType="num">
                                      <p:cBhvr additive="base">
                                        <p:cTn id="11" dur="500"/>
                                        <p:tgtEl>
                                          <p:spTgt spid="133"/>
                                        </p:tgtEl>
                                        <p:attrNameLst>
                                          <p:attrName>ppt_x</p:attrName>
                                        </p:attrNameLst>
                                      </p:cBhvr>
                                      <p:tavLst>
                                        <p:tav tm="0">
                                          <p:val>
                                            <p:strVal val="#ppt_x-#ppt_w*1.125000"/>
                                          </p:val>
                                        </p:tav>
                                        <p:tav tm="100000">
                                          <p:val>
                                            <p:strVal val="#ppt_x"/>
                                          </p:val>
                                        </p:tav>
                                      </p:tavLst>
                                    </p:anim>
                                    <p:animEffect transition="in" filter="wipe(right)">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p:tgtEl>
                                          <p:spTgt spid="132"/>
                                        </p:tgtEl>
                                        <p:attrNameLst>
                                          <p:attrName>ppt_x</p:attrName>
                                        </p:attrNameLst>
                                      </p:cBhvr>
                                      <p:tavLst>
                                        <p:tav tm="0">
                                          <p:val>
                                            <p:strVal val="#ppt_x-#ppt_w*1.125000"/>
                                          </p:val>
                                        </p:tav>
                                        <p:tav tm="100000">
                                          <p:val>
                                            <p:strVal val="#ppt_x"/>
                                          </p:val>
                                        </p:tav>
                                      </p:tavLst>
                                    </p:anim>
                                    <p:animEffect transition="in" filter="wipe(right)">
                                      <p:cBhvr>
                                        <p:cTn id="2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120" name="矩形 119"/>
          <p:cNvSpPr/>
          <p:nvPr/>
        </p:nvSpPr>
        <p:spPr bwMode="auto">
          <a:xfrm>
            <a:off x="1115616"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1" name="矩形 120"/>
          <p:cNvSpPr/>
          <p:nvPr/>
        </p:nvSpPr>
        <p:spPr bwMode="auto">
          <a:xfrm>
            <a:off x="5047638"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2" name="矩形 121"/>
          <p:cNvSpPr/>
          <p:nvPr/>
        </p:nvSpPr>
        <p:spPr bwMode="auto">
          <a:xfrm>
            <a:off x="2426290"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3" name="矩形 122"/>
          <p:cNvSpPr/>
          <p:nvPr/>
        </p:nvSpPr>
        <p:spPr bwMode="auto">
          <a:xfrm>
            <a:off x="3081627"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4" name="矩形 123"/>
          <p:cNvSpPr/>
          <p:nvPr/>
        </p:nvSpPr>
        <p:spPr bwMode="auto">
          <a:xfrm>
            <a:off x="7013649"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5" name="矩形 124"/>
          <p:cNvSpPr/>
          <p:nvPr/>
        </p:nvSpPr>
        <p:spPr bwMode="auto">
          <a:xfrm>
            <a:off x="4392301"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6" name="矩形 125"/>
          <p:cNvSpPr/>
          <p:nvPr/>
        </p:nvSpPr>
        <p:spPr bwMode="auto">
          <a:xfrm>
            <a:off x="1770953"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02975"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6358312"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3736964"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7668986"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8324327"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15616" y="2973547"/>
            <a:ext cx="7640711" cy="1846798"/>
            <a:chOff x="1115616" y="2973547"/>
            <a:chExt cx="7640711" cy="1846798"/>
          </a:xfrm>
        </p:grpSpPr>
        <p:grpSp>
          <p:nvGrpSpPr>
            <p:cNvPr id="4" name="组合 3"/>
            <p:cNvGrpSpPr/>
            <p:nvPr/>
          </p:nvGrpSpPr>
          <p:grpSpPr>
            <a:xfrm>
              <a:off x="1331617" y="4370384"/>
              <a:ext cx="2016248"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9" y="4451013"/>
                <a:ext cx="944489"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gap=3</a:t>
                </a:r>
                <a:endParaRPr lang="zh-CN" altLang="en-US" dirty="0"/>
              </a:p>
            </p:txBody>
          </p:sp>
        </p:grpSp>
        <p:sp>
          <p:nvSpPr>
            <p:cNvPr id="63" name="矩形 62"/>
            <p:cNvSpPr/>
            <p:nvPr/>
          </p:nvSpPr>
          <p:spPr bwMode="auto">
            <a:xfrm>
              <a:off x="1115616" y="380154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36954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58554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394558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297354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26154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72954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36954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47754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65754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15354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04555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154066" y="4964007"/>
            <a:ext cx="7602261" cy="1332000"/>
            <a:chOff x="1154066" y="4964007"/>
            <a:chExt cx="7602261" cy="1332000"/>
          </a:xfrm>
        </p:grpSpPr>
        <p:sp>
          <p:nvSpPr>
            <p:cNvPr id="104" name="矩形 103"/>
            <p:cNvSpPr/>
            <p:nvPr/>
          </p:nvSpPr>
          <p:spPr bwMode="auto">
            <a:xfrm>
              <a:off x="3109592" y="5792007"/>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5065118" y="5360007"/>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2457750" y="5576007"/>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154066" y="5936049"/>
              <a:ext cx="432000" cy="359958"/>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020644" y="4964007"/>
              <a:ext cx="432000" cy="133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6368802" y="5252007"/>
              <a:ext cx="432000" cy="104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1805908" y="5720007"/>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16960" y="5360007"/>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13276" y="5468007"/>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761434" y="5648007"/>
              <a:ext cx="432000" cy="648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486" y="5144007"/>
              <a:ext cx="432000" cy="115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24327" y="5036015"/>
              <a:ext cx="432000" cy="1259992"/>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448203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p:tgtEl>
                                          <p:spTgt spid="18"/>
                                        </p:tgtEl>
                                        <p:attrNameLst>
                                          <p:attrName>ppt_x</p:attrName>
                                        </p:attrNameLst>
                                      </p:cBhvr>
                                      <p:tavLst>
                                        <p:tav tm="0">
                                          <p:val>
                                            <p:strVal val="#ppt_x-#ppt_w*1.125000"/>
                                          </p:val>
                                        </p:tav>
                                        <p:tav tm="100000">
                                          <p:val>
                                            <p:strVal val="#ppt_x"/>
                                          </p:val>
                                        </p:tav>
                                      </p:tavLst>
                                    </p:anim>
                                    <p:animEffect transition="in" filter="wipe(righ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115616" y="3232575"/>
            <a:ext cx="7640711" cy="1846798"/>
            <a:chOff x="1115616" y="3232575"/>
            <a:chExt cx="7640711" cy="1846798"/>
          </a:xfrm>
        </p:grpSpPr>
        <p:grpSp>
          <p:nvGrpSpPr>
            <p:cNvPr id="4" name="组合 3"/>
            <p:cNvGrpSpPr/>
            <p:nvPr/>
          </p:nvGrpSpPr>
          <p:grpSpPr>
            <a:xfrm>
              <a:off x="1331617" y="4629412"/>
              <a:ext cx="1356719" cy="449961"/>
              <a:chOff x="1331617" y="4370384"/>
              <a:chExt cx="2016248" cy="449961"/>
            </a:xfrm>
          </p:grpSpPr>
          <p:grpSp>
            <p:nvGrpSpPr>
              <p:cNvPr id="72" name="组合 71"/>
              <p:cNvGrpSpPr/>
              <p:nvPr/>
            </p:nvGrpSpPr>
            <p:grpSpPr>
              <a:xfrm>
                <a:off x="1331617" y="4370384"/>
                <a:ext cx="2016248" cy="126710"/>
                <a:chOff x="827584" y="4653136"/>
                <a:chExt cx="3456384" cy="144016"/>
              </a:xfrm>
            </p:grpSpPr>
            <p:cxnSp>
              <p:nvCxnSpPr>
                <p:cNvPr id="65" name="直接连接符 64"/>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67" name="直接连接符 66"/>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71" name="直接连接符 70"/>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73" name="矩形 72"/>
              <p:cNvSpPr/>
              <p:nvPr/>
            </p:nvSpPr>
            <p:spPr>
              <a:xfrm>
                <a:off x="1894348" y="4451013"/>
                <a:ext cx="1403625"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gap=2</a:t>
                </a:r>
                <a:endParaRPr lang="zh-CN" altLang="en-US" dirty="0"/>
              </a:p>
            </p:txBody>
          </p:sp>
        </p:grpSp>
        <p:sp>
          <p:nvSpPr>
            <p:cNvPr id="63" name="矩形 62"/>
            <p:cNvSpPr/>
            <p:nvPr/>
          </p:nvSpPr>
          <p:spPr bwMode="auto">
            <a:xfrm>
              <a:off x="1115616" y="406057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5047638" y="362857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2426290" y="384457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3081627" y="420461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7013649" y="323257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92301" y="352057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70953" y="398857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5702975" y="362857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358312" y="373657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3736964" y="391657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668986" y="341257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324327" y="330458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75" name="矩形 74"/>
          <p:cNvSpPr/>
          <p:nvPr/>
        </p:nvSpPr>
        <p:spPr bwMode="auto">
          <a:xfrm>
            <a:off x="3109592" y="22699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65118"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2457750" y="20539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154066" y="24140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020644" y="144197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368802" y="172997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1805908" y="219797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5716960" y="18379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4413276" y="19459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3761434" y="21259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7672486" y="16219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8324327" y="15139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38090" y="5090385"/>
            <a:ext cx="7624226" cy="1332000"/>
            <a:chOff x="1138090" y="5090385"/>
            <a:chExt cx="7624226" cy="1332000"/>
          </a:xfrm>
        </p:grpSpPr>
        <p:sp>
          <p:nvSpPr>
            <p:cNvPr id="135" name="矩形 134"/>
            <p:cNvSpPr/>
            <p:nvPr/>
          </p:nvSpPr>
          <p:spPr bwMode="auto">
            <a:xfrm>
              <a:off x="1138090" y="5918385"/>
              <a:ext cx="432000" cy="504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6368802" y="5486385"/>
              <a:ext cx="432000" cy="936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3753446" y="5702385"/>
              <a:ext cx="432000" cy="720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791929" y="6062427"/>
              <a:ext cx="432000" cy="359958"/>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8330316" y="5090385"/>
              <a:ext cx="432000" cy="1332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5714963" y="5378385"/>
              <a:ext cx="432000" cy="1044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099607" y="5846385"/>
              <a:ext cx="432000" cy="57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407285" y="5486385"/>
              <a:ext cx="432000" cy="936000"/>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5061124" y="5594385"/>
              <a:ext cx="432000" cy="82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445768" y="5774385"/>
              <a:ext cx="432000" cy="648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5" name="矩形 144"/>
            <p:cNvSpPr/>
            <p:nvPr/>
          </p:nvSpPr>
          <p:spPr bwMode="auto">
            <a:xfrm>
              <a:off x="7676480" y="5270385"/>
              <a:ext cx="432000" cy="1152000"/>
            </a:xfrm>
            <a:prstGeom prst="rect">
              <a:avLst/>
            </a:prstGeom>
            <a:solidFill>
              <a:srgbClr val="99FF66"/>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7022641" y="5162393"/>
              <a:ext cx="432000" cy="1259992"/>
            </a:xfrm>
            <a:prstGeom prst="rect">
              <a:avLst/>
            </a:prstGeom>
            <a:solidFill>
              <a:srgbClr val="FF99FF"/>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597588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169890" y="1116033"/>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算法框架：</a:t>
            </a:r>
            <a:r>
              <a:rPr lang="en-US" altLang="zh-CN" sz="3200" b="1" dirty="0">
                <a:latin typeface="微软雅黑" panose="020B0503020204020204" pitchFamily="34" charset="-122"/>
                <a:ea typeface="微软雅黑" panose="020B0503020204020204" pitchFamily="34" charset="-122"/>
              </a:rPr>
              <a:t>coarse-to-fine</a:t>
            </a:r>
            <a:endParaRPr lang="zh-CN" altLang="en-US" sz="3200" b="1"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203543" y="1818260"/>
            <a:ext cx="771816" cy="2308324"/>
            <a:chOff x="44192" y="1930982"/>
            <a:chExt cx="771816" cy="2308324"/>
          </a:xfrm>
        </p:grpSpPr>
        <p:sp>
          <p:nvSpPr>
            <p:cNvPr id="85" name="左弧形箭头 84"/>
            <p:cNvSpPr/>
            <p:nvPr/>
          </p:nvSpPr>
          <p:spPr bwMode="auto">
            <a:xfrm>
              <a:off x="467544" y="2622194"/>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44192" y="1930982"/>
              <a:ext cx="471701" cy="2308324"/>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同颜色为一子序列</a:t>
              </a:r>
              <a:endParaRPr lang="en-US" altLang="zh-CN" b="1" dirty="0">
                <a:latin typeface="微软雅黑" panose="020B0503020204020204" pitchFamily="34" charset="-122"/>
                <a:ea typeface="微软雅黑" panose="020B0503020204020204" pitchFamily="34" charset="-122"/>
              </a:endParaRPr>
            </a:p>
          </p:txBody>
        </p:sp>
      </p:grpSp>
      <p:grpSp>
        <p:nvGrpSpPr>
          <p:cNvPr id="119" name="组合 118"/>
          <p:cNvGrpSpPr/>
          <p:nvPr/>
        </p:nvGrpSpPr>
        <p:grpSpPr>
          <a:xfrm>
            <a:off x="210110" y="4497093"/>
            <a:ext cx="786114" cy="2031325"/>
            <a:chOff x="48987" y="4420342"/>
            <a:chExt cx="786114" cy="2031325"/>
          </a:xfrm>
        </p:grpSpPr>
        <p:sp>
          <p:nvSpPr>
            <p:cNvPr id="116" name="左弧形箭头 115"/>
            <p:cNvSpPr/>
            <p:nvPr/>
          </p:nvSpPr>
          <p:spPr bwMode="auto">
            <a:xfrm>
              <a:off x="486637" y="4433692"/>
              <a:ext cx="348464" cy="1299564"/>
            </a:xfrm>
            <a:prstGeom prst="curvedRightArrow">
              <a:avLst>
                <a:gd name="adj1" fmla="val 19095"/>
                <a:gd name="adj2" fmla="val 45606"/>
                <a:gd name="adj3" fmla="val 36623"/>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a:xfrm>
              <a:off x="48987" y="4420342"/>
              <a:ext cx="471701" cy="2031325"/>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各组内各自排序</a:t>
              </a:r>
              <a:endParaRPr lang="en-US" altLang="zh-CN" b="1" dirty="0">
                <a:latin typeface="微软雅黑" panose="020B0503020204020204" pitchFamily="34" charset="-122"/>
                <a:ea typeface="微软雅黑" panose="020B0503020204020204" pitchFamily="34" charset="-122"/>
              </a:endParaRPr>
            </a:p>
          </p:txBody>
        </p:sp>
      </p:grpSp>
      <p:sp>
        <p:nvSpPr>
          <p:cNvPr id="58" name="矩形 57"/>
          <p:cNvSpPr/>
          <p:nvPr/>
        </p:nvSpPr>
        <p:spPr bwMode="auto">
          <a:xfrm>
            <a:off x="1134252"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6364964"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3749608"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178809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8326478"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11125" y="17727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95769" y="224078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4403447"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5057286"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41930" y="216878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7672642"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018803"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34252" y="3140968"/>
            <a:ext cx="7624226" cy="1982688"/>
            <a:chOff x="1134252" y="3140968"/>
            <a:chExt cx="7624226" cy="1982688"/>
          </a:xfrm>
        </p:grpSpPr>
        <p:sp>
          <p:nvSpPr>
            <p:cNvPr id="104" name="矩形 103"/>
            <p:cNvSpPr/>
            <p:nvPr/>
          </p:nvSpPr>
          <p:spPr bwMode="auto">
            <a:xfrm>
              <a:off x="1134252" y="396896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6364964"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3749608" y="375296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1788091" y="411301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8326478" y="31409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5711125" y="34289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3095769" y="389696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4403447" y="353696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5057286" y="364496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2441930" y="382496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7672642" y="33209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7018803" y="32129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1267221" y="4623741"/>
              <a:ext cx="944489" cy="499915"/>
              <a:chOff x="1169120" y="4370384"/>
              <a:chExt cx="2623076" cy="499915"/>
            </a:xfrm>
          </p:grpSpPr>
          <p:grpSp>
            <p:nvGrpSpPr>
              <p:cNvPr id="121" name="组合 120"/>
              <p:cNvGrpSpPr/>
              <p:nvPr/>
            </p:nvGrpSpPr>
            <p:grpSpPr>
              <a:xfrm>
                <a:off x="1331617" y="4370384"/>
                <a:ext cx="2016248" cy="126710"/>
                <a:chOff x="827584" y="4653136"/>
                <a:chExt cx="3456384" cy="144016"/>
              </a:xfrm>
            </p:grpSpPr>
            <p:cxnSp>
              <p:nvCxnSpPr>
                <p:cNvPr id="123" name="直接连接符 122"/>
                <p:cNvCxnSpPr/>
                <p:nvPr/>
              </p:nvCxnSpPr>
              <p:spPr bwMode="auto">
                <a:xfrm flipH="1">
                  <a:off x="827584" y="4797152"/>
                  <a:ext cx="3456384"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4" name="直接连接符 123"/>
                <p:cNvCxnSpPr/>
                <p:nvPr/>
              </p:nvCxnSpPr>
              <p:spPr bwMode="auto">
                <a:xfrm flipH="1" flipV="1">
                  <a:off x="837934"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125" name="直接连接符 124"/>
                <p:cNvCxnSpPr/>
                <p:nvPr/>
              </p:nvCxnSpPr>
              <p:spPr bwMode="auto">
                <a:xfrm flipH="1" flipV="1">
                  <a:off x="4277652" y="4653136"/>
                  <a:ext cx="1" cy="144016"/>
                </a:xfrm>
                <a:prstGeom prst="line">
                  <a:avLst/>
                </a:prstGeom>
                <a:solidFill>
                  <a:schemeClr val="accent1"/>
                </a:solidFill>
                <a:ln w="19050" cap="flat" cmpd="sng" algn="ctr">
                  <a:solidFill>
                    <a:srgbClr val="FF0000"/>
                  </a:solidFill>
                  <a:prstDash val="solid"/>
                  <a:round/>
                  <a:headEnd type="none"/>
                  <a:tailEnd type="none" w="lg" len="lg"/>
                </a:ln>
                <a:effectLst/>
              </p:spPr>
            </p:cxnSp>
          </p:grpSp>
          <p:sp>
            <p:nvSpPr>
              <p:cNvPr id="122" name="矩形 121"/>
              <p:cNvSpPr/>
              <p:nvPr/>
            </p:nvSpPr>
            <p:spPr>
              <a:xfrm>
                <a:off x="1169120" y="4500967"/>
                <a:ext cx="2623076"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gap=1</a:t>
                </a:r>
                <a:endParaRPr lang="zh-CN" altLang="en-US" dirty="0"/>
              </a:p>
            </p:txBody>
          </p:sp>
        </p:grpSp>
      </p:grpSp>
      <p:grpSp>
        <p:nvGrpSpPr>
          <p:cNvPr id="5" name="组合 4"/>
          <p:cNvGrpSpPr/>
          <p:nvPr/>
        </p:nvGrpSpPr>
        <p:grpSpPr>
          <a:xfrm>
            <a:off x="1151949" y="5074635"/>
            <a:ext cx="7620402" cy="1332000"/>
            <a:chOff x="1151949" y="5074635"/>
            <a:chExt cx="7620402" cy="1332000"/>
          </a:xfrm>
        </p:grpSpPr>
        <p:sp>
          <p:nvSpPr>
            <p:cNvPr id="126" name="矩形 125"/>
            <p:cNvSpPr/>
            <p:nvPr/>
          </p:nvSpPr>
          <p:spPr bwMode="auto">
            <a:xfrm>
              <a:off x="1805440" y="590263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7" name="矩形 126"/>
            <p:cNvSpPr/>
            <p:nvPr/>
          </p:nvSpPr>
          <p:spPr bwMode="auto">
            <a:xfrm>
              <a:off x="5726386"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8" name="矩形 127"/>
            <p:cNvSpPr/>
            <p:nvPr/>
          </p:nvSpPr>
          <p:spPr bwMode="auto">
            <a:xfrm>
              <a:off x="3765913" y="5686635"/>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9" name="矩形 128"/>
            <p:cNvSpPr/>
            <p:nvPr/>
          </p:nvSpPr>
          <p:spPr bwMode="auto">
            <a:xfrm>
              <a:off x="1151949" y="6046677"/>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0" name="矩形 129"/>
            <p:cNvSpPr/>
            <p:nvPr/>
          </p:nvSpPr>
          <p:spPr bwMode="auto">
            <a:xfrm>
              <a:off x="8340351" y="507463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6379877" y="536263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7" name="矩形 146"/>
            <p:cNvSpPr/>
            <p:nvPr/>
          </p:nvSpPr>
          <p:spPr bwMode="auto">
            <a:xfrm>
              <a:off x="2458931" y="583063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8" name="矩形 147"/>
            <p:cNvSpPr/>
            <p:nvPr/>
          </p:nvSpPr>
          <p:spPr bwMode="auto">
            <a:xfrm>
              <a:off x="5072895" y="547063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4419404" y="557863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0" name="矩形 149"/>
            <p:cNvSpPr/>
            <p:nvPr/>
          </p:nvSpPr>
          <p:spPr bwMode="auto">
            <a:xfrm>
              <a:off x="3112422" y="575863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1" name="矩形 150"/>
            <p:cNvSpPr/>
            <p:nvPr/>
          </p:nvSpPr>
          <p:spPr bwMode="auto">
            <a:xfrm>
              <a:off x="7033368" y="525463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2" name="矩形 151"/>
            <p:cNvSpPr/>
            <p:nvPr/>
          </p:nvSpPr>
          <p:spPr bwMode="auto">
            <a:xfrm>
              <a:off x="7686859" y="514664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257146" y="6444373"/>
            <a:ext cx="2056715" cy="369332"/>
            <a:chOff x="5257146" y="6444373"/>
            <a:chExt cx="2056715" cy="369332"/>
          </a:xfrm>
        </p:grpSpPr>
        <p:cxnSp>
          <p:nvCxnSpPr>
            <p:cNvPr id="54" name="直接连接符 53"/>
            <p:cNvCxnSpPr/>
            <p:nvPr/>
          </p:nvCxnSpPr>
          <p:spPr bwMode="auto">
            <a:xfrm flipH="1">
              <a:off x="5257146" y="6571083"/>
              <a:ext cx="725989"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5" name="直接连接符 54"/>
            <p:cNvCxnSpPr/>
            <p:nvPr/>
          </p:nvCxnSpPr>
          <p:spPr bwMode="auto">
            <a:xfrm flipH="1" flipV="1">
              <a:off x="5259320"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56" name="直接连接符 55"/>
            <p:cNvCxnSpPr/>
            <p:nvPr/>
          </p:nvCxnSpPr>
          <p:spPr bwMode="auto">
            <a:xfrm flipH="1" flipV="1">
              <a:off x="5981808" y="6444373"/>
              <a:ext cx="0" cy="126710"/>
            </a:xfrm>
            <a:prstGeom prst="line">
              <a:avLst/>
            </a:prstGeom>
            <a:solidFill>
              <a:schemeClr val="accent1"/>
            </a:solidFill>
            <a:ln w="19050" cap="flat" cmpd="sng" algn="ctr">
              <a:solidFill>
                <a:srgbClr val="FF0000"/>
              </a:solidFill>
              <a:prstDash val="solid"/>
              <a:round/>
              <a:headEnd type="none"/>
              <a:tailEnd type="none" w="lg" len="lg"/>
            </a:ln>
            <a:effectLst/>
          </p:spPr>
        </p:cxnSp>
        <p:sp>
          <p:nvSpPr>
            <p:cNvPr id="57" name="矩形 56"/>
            <p:cNvSpPr/>
            <p:nvPr/>
          </p:nvSpPr>
          <p:spPr>
            <a:xfrm>
              <a:off x="5975033" y="644437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非稳定排序</a:t>
              </a:r>
              <a:endParaRPr lang="zh-CN" altLang="en-US" dirty="0"/>
            </a:p>
          </p:txBody>
        </p:sp>
      </p:grpSp>
    </p:spTree>
    <p:extLst>
      <p:ext uri="{BB962C8B-B14F-4D97-AF65-F5344CB8AC3E}">
        <p14:creationId xmlns:p14="http://schemas.microsoft.com/office/powerpoint/2010/main" val="26339460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strips(downLeft)">
                                      <p:cBhvr>
                                        <p:cTn id="7" dur="500"/>
                                        <p:tgtEl>
                                          <p:spTgt spid="11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strips(downLeft)">
                                      <p:cBhvr>
                                        <p:cTn id="17" dur="500"/>
                                        <p:tgtEl>
                                          <p:spTgt spid="119"/>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07504" y="1628800"/>
            <a:ext cx="9001000" cy="5047536"/>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step &gt; 0; step /= 2){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从数组第</a:t>
            </a:r>
            <a:r>
              <a:rPr lang="en-US" altLang="zh-CN" sz="1400" b="1" kern="0" dirty="0">
                <a:solidFill>
                  <a:srgbClr val="CC0000"/>
                </a:solidFill>
                <a:latin typeface="Consolas" panose="020B0609020204030204" pitchFamily="49" charset="0"/>
                <a:ea typeface="隶书" pitchFamily="49" charset="-122"/>
              </a:rPr>
              <a:t>step</a:t>
            </a:r>
            <a:r>
              <a:rPr lang="zh-CN" altLang="en-US" sz="1400" b="1" kern="0" dirty="0">
                <a:solidFill>
                  <a:srgbClr val="CC0000"/>
                </a:solidFill>
                <a:latin typeface="Consolas" panose="020B0609020204030204" pitchFamily="49" charset="0"/>
                <a:ea typeface="隶书" pitchFamily="49" charset="-122"/>
              </a:rPr>
              <a:t>个元素开始</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每个元素与自己组内的数据进行直接插入排序</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插入排序的第一次判断</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需要往前插入，对待插入数据进行缓存</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step;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&gt;= 0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&gt; auxiliary){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对同组前面数据检测，所大则循环后移</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step;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step] = auxiliary;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插入数据</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ShellSort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032273978"/>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9073008" cy="510909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算法分析</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Gap</a:t>
            </a:r>
            <a:r>
              <a:rPr lang="zh-CN" altLang="en-US" sz="2400" b="1" dirty="0">
                <a:latin typeface="微软雅黑" panose="020B0503020204020204" pitchFamily="34" charset="-122"/>
                <a:ea typeface="微软雅黑" panose="020B0503020204020204" pitchFamily="34" charset="-122"/>
              </a:rPr>
              <a:t>的取法有多种。最初</a:t>
            </a:r>
            <a:r>
              <a:rPr lang="en-US" altLang="zh-CN" sz="2400" b="1" dirty="0">
                <a:latin typeface="微软雅黑" panose="020B0503020204020204" pitchFamily="34" charset="-122"/>
                <a:ea typeface="微软雅黑" panose="020B0503020204020204" pitchFamily="34" charset="-122"/>
              </a:rPr>
              <a:t>Shell</a:t>
            </a:r>
            <a:r>
              <a:rPr lang="zh-CN" altLang="en-US" sz="2400" b="1" dirty="0">
                <a:latin typeface="微软雅黑" panose="020B0503020204020204" pitchFamily="34" charset="-122"/>
                <a:ea typeface="微软雅黑" panose="020B0503020204020204" pitchFamily="34" charset="-122"/>
              </a:rPr>
              <a:t>提出取 </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gap = </a:t>
            </a:r>
            <a:r>
              <a:rPr lang="en-US" altLang="zh-CN"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gap/2</a:t>
            </a:r>
            <a:r>
              <a:rPr lang="en-US" altLang="zh-CN"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，直到</a:t>
            </a:r>
            <a:r>
              <a:rPr lang="en-US" altLang="zh-CN" sz="2400" b="1" dirty="0">
                <a:latin typeface="微软雅黑" panose="020B0503020204020204" pitchFamily="34" charset="-122"/>
                <a:ea typeface="微软雅黑" panose="020B0503020204020204" pitchFamily="34" charset="-122"/>
              </a:rPr>
              <a:t>gap = 1</a:t>
            </a:r>
            <a:r>
              <a:rPr lang="zh-CN" altLang="en-US" sz="2400" b="1" dirty="0">
                <a:latin typeface="微软雅黑" panose="020B0503020204020204" pitchFamily="34" charset="-122"/>
                <a:ea typeface="微软雅黑" panose="020B0503020204020204" pitchFamily="34" charset="-122"/>
              </a:rPr>
              <a:t>，但效果并不好</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彻底弄清排序码比较次数和元素移动次数与增量选择之间的依赖关系，并给出完整数学分析，目前仍无人能够做到</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Papernov</a:t>
            </a:r>
            <a:r>
              <a:rPr lang="en-US" altLang="zh-CN" sz="2400" b="1" dirty="0">
                <a:latin typeface="微软雅黑" panose="020B0503020204020204" pitchFamily="34" charset="-122"/>
                <a:ea typeface="微软雅黑" panose="020B0503020204020204" pitchFamily="34" charset="-122"/>
              </a:rPr>
              <a:t> &amp; </a:t>
            </a:r>
            <a:r>
              <a:rPr lang="en-US" altLang="zh-CN" sz="2400" b="1" dirty="0" err="1">
                <a:latin typeface="微软雅黑" panose="020B0503020204020204" pitchFamily="34" charset="-122"/>
                <a:ea typeface="微软雅黑" panose="020B0503020204020204" pitchFamily="34" charset="-122"/>
              </a:rPr>
              <a:t>Stasevic</a:t>
            </a:r>
            <a:r>
              <a:rPr lang="en-US" altLang="zh-CN" sz="2400" b="1" dirty="0">
                <a:latin typeface="微软雅黑" panose="020B0503020204020204" pitchFamily="34" charset="-122"/>
                <a:ea typeface="微软雅黑" panose="020B0503020204020204" pitchFamily="34" charset="-122"/>
              </a:rPr>
              <a:t>, 1965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en-US" altLang="zh-CN" sz="2400" b="1" baseline="-25000" dirty="0">
                <a:latin typeface="微软雅黑" panose="020B0503020204020204" pitchFamily="34" charset="-122"/>
                <a:ea typeface="微软雅黑" panose="020B0503020204020204" pitchFamily="34" charset="-122"/>
              </a:rPr>
              <a:t>ps</a:t>
            </a:r>
            <a:r>
              <a:rPr lang="en-US" altLang="zh-CN" sz="2400" b="1" dirty="0">
                <a:latin typeface="微软雅黑" panose="020B0503020204020204" pitchFamily="34" charset="-122"/>
                <a:ea typeface="微软雅黑" panose="020B0503020204020204" pitchFamily="34" charset="-122"/>
              </a:rPr>
              <a:t>  =  {1, 3, 7, 15, 31, 63, ..., 2</a:t>
            </a:r>
            <a:r>
              <a:rPr lang="en-US" altLang="zh-CN" sz="2400" b="1" baseline="30000" dirty="0">
                <a:latin typeface="微软雅黑" panose="020B0503020204020204" pitchFamily="34" charset="-122"/>
                <a:ea typeface="微软雅黑" panose="020B0503020204020204" pitchFamily="34" charset="-122"/>
              </a:rPr>
              <a:t>k</a:t>
            </a:r>
            <a:r>
              <a:rPr lang="en-US" altLang="zh-CN" sz="2400" b="1" dirty="0">
                <a:latin typeface="微软雅黑" panose="020B0503020204020204" pitchFamily="34" charset="-122"/>
                <a:ea typeface="微软雅黑" panose="020B0503020204020204" pitchFamily="34" charset="-122"/>
              </a:rPr>
              <a:t>-1, ...}, O(n</a:t>
            </a:r>
            <a:r>
              <a:rPr lang="en-US" altLang="zh-CN" sz="2400" b="1" baseline="30000" dirty="0">
                <a:latin typeface="微软雅黑" panose="020B0503020204020204" pitchFamily="34" charset="-122"/>
                <a:ea typeface="微软雅黑" panose="020B0503020204020204" pitchFamily="34" charset="-122"/>
              </a:rPr>
              <a:t>3/2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Pratt, 1979, H</a:t>
            </a:r>
            <a:r>
              <a:rPr lang="en-US" altLang="zh-CN" sz="2400" b="1" baseline="-25000" dirty="0">
                <a:latin typeface="微软雅黑" panose="020B0503020204020204" pitchFamily="34" charset="-122"/>
                <a:ea typeface="微软雅黑" panose="020B0503020204020204" pitchFamily="34" charset="-122"/>
              </a:rPr>
              <a:t>pratt</a:t>
            </a:r>
            <a:r>
              <a:rPr lang="en-US" altLang="zh-CN" sz="2400" b="1" dirty="0">
                <a:latin typeface="微软雅黑" panose="020B0503020204020204" pitchFamily="34" charset="-122"/>
                <a:ea typeface="微软雅黑" panose="020B0503020204020204" pitchFamily="34" charset="-122"/>
              </a:rPr>
              <a:t>  =  {1, 2, 3, 4, 6, 8, 9, 12, 16, ..., …} , O(nlog</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Sedgewick {1, 5, 19, 41, 109, 209, 505, 929, 2161, 3905, 8929, ...} </a:t>
            </a:r>
            <a:r>
              <a:rPr lang="zh-CN" altLang="en-US" sz="2400" b="1" dirty="0">
                <a:latin typeface="微软雅黑" panose="020B0503020204020204" pitchFamily="34" charset="-122"/>
                <a:ea typeface="微软雅黑" panose="020B0503020204020204" pitchFamily="34" charset="-122"/>
              </a:rPr>
              <a:t>最坏情况为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4/3</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，平均情况为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7/6</a:t>
            </a:r>
            <a:r>
              <a:rPr lang="en-US" altLang="zh-CN" sz="2400" b="1" dirty="0">
                <a:latin typeface="微软雅黑" panose="020B0503020204020204" pitchFamily="34" charset="-122"/>
                <a:ea typeface="微软雅黑" panose="020B0503020204020204" pitchFamily="34" charset="-122"/>
              </a:rPr>
              <a:t>)</a:t>
            </a: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0809" y="5818358"/>
            <a:ext cx="8111920" cy="830953"/>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希尔排序的出现，突破了慢速排序的时代</a:t>
            </a:r>
            <a:r>
              <a:rPr lang="en-US" altLang="zh-CN" sz="2400" b="1" dirty="0">
                <a:solidFill>
                  <a:schemeClr val="bg1"/>
                </a:solidFill>
                <a:latin typeface="微软雅黑" panose="020B0503020204020204" pitchFamily="34" charset="-122"/>
                <a:ea typeface="微软雅黑" panose="020B0503020204020204" pitchFamily="34" charset="-122"/>
              </a:rPr>
              <a:t>O(n</a:t>
            </a:r>
            <a:r>
              <a:rPr lang="en-US" altLang="zh-CN" sz="2400" b="1" baseline="30000" dirty="0">
                <a:solidFill>
                  <a:schemeClr val="bg1"/>
                </a:solidFill>
                <a:latin typeface="微软雅黑" panose="020B0503020204020204" pitchFamily="34" charset="-122"/>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，之后更多高效的排序算法也相继出现</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95073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希尔排序</a:t>
            </a:r>
          </a:p>
        </p:txBody>
      </p:sp>
      <p:sp>
        <p:nvSpPr>
          <p:cNvPr id="8" name="TextBox 20"/>
          <p:cNvSpPr txBox="1">
            <a:spLocks noChangeArrowheads="1"/>
          </p:cNvSpPr>
          <p:nvPr/>
        </p:nvSpPr>
        <p:spPr bwMode="auto">
          <a:xfrm>
            <a:off x="35496" y="1124744"/>
            <a:ext cx="8722590" cy="19236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多尺度处理</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采用由粗到细处理思想，简化计算过程</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该思路也大量应用于如图像处理等信息处理与计算过程</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708920"/>
            <a:ext cx="4512144" cy="3528392"/>
          </a:xfrm>
          <a:prstGeom prst="rect">
            <a:avLst/>
          </a:prstGeom>
        </p:spPr>
      </p:pic>
    </p:spTree>
    <p:extLst>
      <p:ext uri="{BB962C8B-B14F-4D97-AF65-F5344CB8AC3E}">
        <p14:creationId xmlns:p14="http://schemas.microsoft.com/office/powerpoint/2010/main" val="2562830864"/>
      </p:ext>
    </p:extLst>
  </p:cSld>
  <p:clrMapOvr>
    <a:masterClrMapping/>
  </p:clrMapOvr>
  <p:transition advTm="157">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1107929252"/>
      </p:ext>
    </p:extLst>
  </p:cSld>
  <p:clrMapOvr>
    <a:masterClrMapping/>
  </p:clrMapOvr>
  <p:transition advTm="157">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450892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将两个有序的子序列合并，得到一个完全有序的序列；即先使每个子序列有序，再使子序列段间有序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迭代的归并排序算法就是利用两路归并过程进行排序。其基本思想是：设初始元素序列有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个元素，首先把它看成是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的有序子序列（归并项），做两两归并，得到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n/2</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的归并项（最后一个归并项的长度为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）；再做两两归并，得到 </a:t>
            </a:r>
            <a:r>
              <a:rPr lang="zh-CN" altLang="en-US" sz="2400" b="1" dirty="0">
                <a:latin typeface="微软雅黑" panose="020B0503020204020204" pitchFamily="34" charset="-122"/>
                <a:ea typeface="微软雅黑" panose="020B0503020204020204" pitchFamily="34" charset="-122"/>
                <a:sym typeface="Symbol" pitchFamily="18" charset="2"/>
              </a:rPr>
              <a:t></a:t>
            </a:r>
            <a:r>
              <a:rPr lang="en-US" altLang="zh-CN" sz="2400" b="1" dirty="0">
                <a:latin typeface="微软雅黑" panose="020B0503020204020204" pitchFamily="34" charset="-122"/>
                <a:ea typeface="微软雅黑" panose="020B0503020204020204" pitchFamily="34" charset="-122"/>
              </a:rPr>
              <a:t>n/4</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rPr>
              <a:t>个长度为 </a:t>
            </a:r>
            <a:r>
              <a:rPr lang="en-US" altLang="zh-CN" sz="2400" b="1" dirty="0">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的归并项（最后一个归并项长度可以短些）</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，如此重复，最后得到一个长度为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的有序序列</a:t>
            </a: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581003"/>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1741171" y="17553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10847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2397571"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305397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710371"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366771"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023171" y="221959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6795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6335971"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7648771" y="214759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992371"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8305174"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a:off x="1043608"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6" name="直接连接符 65"/>
          <p:cNvCxnSpPr/>
          <p:nvPr/>
        </p:nvCxnSpPr>
        <p:spPr bwMode="auto">
          <a:xfrm>
            <a:off x="3009619"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7" name="直接连接符 66"/>
          <p:cNvCxnSpPr/>
          <p:nvPr/>
        </p:nvCxnSpPr>
        <p:spPr bwMode="auto">
          <a:xfrm>
            <a:off x="5011313"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8" name="直接连接符 67"/>
          <p:cNvCxnSpPr/>
          <p:nvPr/>
        </p:nvCxnSpPr>
        <p:spPr bwMode="auto">
          <a:xfrm>
            <a:off x="6977324"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9" name="直接连接符 68"/>
          <p:cNvCxnSpPr/>
          <p:nvPr/>
        </p:nvCxnSpPr>
        <p:spPr bwMode="auto">
          <a:xfrm flipV="1">
            <a:off x="2393780" y="2902056"/>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1" name="直接连接符 70"/>
          <p:cNvCxnSpPr/>
          <p:nvPr/>
        </p:nvCxnSpPr>
        <p:spPr bwMode="auto">
          <a:xfrm flipV="1">
            <a:off x="4372058" y="291656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2" name="直接连接符 71"/>
          <p:cNvCxnSpPr/>
          <p:nvPr/>
        </p:nvCxnSpPr>
        <p:spPr bwMode="auto">
          <a:xfrm flipV="1">
            <a:off x="6320450" y="2893672"/>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3" name="直接连接符 72"/>
          <p:cNvCxnSpPr/>
          <p:nvPr/>
        </p:nvCxnSpPr>
        <p:spPr bwMode="auto">
          <a:xfrm flipV="1">
            <a:off x="8305174" y="291044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54" name="矩形 53"/>
          <p:cNvSpPr/>
          <p:nvPr/>
        </p:nvSpPr>
        <p:spPr bwMode="auto">
          <a:xfrm>
            <a:off x="2411808" y="339075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1755408" y="35162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1099007" y="373222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3053971" y="409226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6024" y="31202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710368" y="328750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5023171" y="385503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316282" y="349968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699260" y="360303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48771" y="378303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6992371" y="394822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8305174" y="31922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bwMode="auto">
          <a:xfrm flipV="1">
            <a:off x="1043608" y="4572744"/>
            <a:ext cx="1773836"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5" name="直接连接符 74"/>
          <p:cNvCxnSpPr/>
          <p:nvPr/>
        </p:nvCxnSpPr>
        <p:spPr bwMode="auto">
          <a:xfrm flipV="1">
            <a:off x="3009619" y="4572744"/>
            <a:ext cx="1786103"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6" name="直接连接符 75"/>
          <p:cNvCxnSpPr/>
          <p:nvPr/>
        </p:nvCxnSpPr>
        <p:spPr bwMode="auto">
          <a:xfrm flipV="1">
            <a:off x="5011313" y="4572744"/>
            <a:ext cx="1756658"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7" name="直接连接符 76"/>
          <p:cNvCxnSpPr/>
          <p:nvPr/>
        </p:nvCxnSpPr>
        <p:spPr bwMode="auto">
          <a:xfrm>
            <a:off x="6977324" y="4581128"/>
            <a:ext cx="1759850" cy="0"/>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82" name="矩形 81"/>
          <p:cNvSpPr/>
          <p:nvPr/>
        </p:nvSpPr>
        <p:spPr bwMode="auto">
          <a:xfrm>
            <a:off x="3059880" y="505926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403480"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47079" y="54007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1111989" y="574805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335451" y="478873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3689795" y="495601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78687" y="55447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7648771"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6998200" y="52927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6295709" y="54727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4990740" y="56167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8284601" y="486074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a:off x="1023035" y="6249640"/>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96" name="直接连接符 95"/>
          <p:cNvCxnSpPr/>
          <p:nvPr/>
        </p:nvCxnSpPr>
        <p:spPr bwMode="auto">
          <a:xfrm>
            <a:off x="4990740" y="6249640"/>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spTree>
    <p:extLst>
      <p:ext uri="{BB962C8B-B14F-4D97-AF65-F5344CB8AC3E}">
        <p14:creationId xmlns:p14="http://schemas.microsoft.com/office/powerpoint/2010/main" val="121803294"/>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391337187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595919"/>
            <a:ext cx="842493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归并</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else</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拷贝两个子序列中的剩余元素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 0; v &lt; k; v++)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v]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[v];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将排序后结果覆盖原数组</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4" name="矩形 3"/>
          <p:cNvSpPr/>
          <p:nvPr/>
        </p:nvSpPr>
        <p:spPr>
          <a:xfrm>
            <a:off x="391393" y="4795897"/>
            <a:ext cx="8424936"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515518376"/>
      </p:ext>
    </p:extLst>
  </p:cSld>
  <p:clrMapOvr>
    <a:masterClrMapping/>
  </p:clrMapOvr>
  <p:transition advTm="157">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归并排序</a:t>
            </a:r>
          </a:p>
        </p:txBody>
      </p:sp>
      <p:sp>
        <p:nvSpPr>
          <p:cNvPr id="104" name="TextBox 20"/>
          <p:cNvSpPr txBox="1">
            <a:spLocks noChangeArrowheads="1"/>
          </p:cNvSpPr>
          <p:nvPr/>
        </p:nvSpPr>
        <p:spPr bwMode="auto">
          <a:xfrm>
            <a:off x="179512" y="1268760"/>
            <a:ext cx="8640960" cy="332398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两路归并时间复杂度：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，设排序时间为</a:t>
            </a:r>
            <a:r>
              <a:rPr lang="en-US" altLang="zh-CN" sz="2400" b="1" dirty="0">
                <a:latin typeface="微软雅黑" panose="020B0503020204020204" pitchFamily="34" charset="-122"/>
                <a:ea typeface="微软雅黑" panose="020B0503020204020204" pitchFamily="34" charset="-122"/>
              </a:rPr>
              <a:t>T(n)</a:t>
            </a:r>
            <a:r>
              <a:rPr lang="zh-CN" altLang="en-US" sz="2400" b="1" dirty="0">
                <a:latin typeface="微软雅黑" panose="020B0503020204020204" pitchFamily="34" charset="-122"/>
                <a:ea typeface="微软雅黑" panose="020B0503020204020204" pitchFamily="34" charset="-122"/>
              </a:rPr>
              <a:t>，则对长度为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的向量归并排序，需完成</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长度为</a:t>
            </a:r>
            <a:r>
              <a:rPr lang="en-US" altLang="zh-CN" sz="2400" b="1" dirty="0">
                <a:latin typeface="微软雅黑" panose="020B0503020204020204" pitchFamily="34" charset="-122"/>
                <a:ea typeface="微软雅黑" panose="020B0503020204020204" pitchFamily="34" charset="-122"/>
              </a:rPr>
              <a:t>n/2</a:t>
            </a:r>
            <a:r>
              <a:rPr lang="zh-CN" altLang="en-US" sz="2400" b="1" dirty="0">
                <a:latin typeface="微软雅黑" panose="020B0503020204020204" pitchFamily="34" charset="-122"/>
                <a:ea typeface="微软雅黑" panose="020B0503020204020204" pitchFamily="34" charset="-122"/>
              </a:rPr>
              <a:t>向量的归并排序和一两路归并：</a:t>
            </a:r>
            <a:r>
              <a:rPr lang="en-US" altLang="zh-CN" sz="2400" b="1" dirty="0">
                <a:latin typeface="微软雅黑" panose="020B0503020204020204" pitchFamily="34" charset="-122"/>
                <a:ea typeface="微软雅黑" panose="020B0503020204020204" pitchFamily="34" charset="-122"/>
              </a:rPr>
              <a:t>T(n) = 2*T(n/2) + O(n)</a:t>
            </a:r>
            <a:r>
              <a:rPr lang="zh-CN" altLang="en-US" sz="2400" b="1" dirty="0">
                <a:latin typeface="微软雅黑" panose="020B0503020204020204" pitchFamily="34" charset="-122"/>
                <a:ea typeface="微软雅黑" panose="020B0503020204020204" pitchFamily="34" charset="-122"/>
              </a:rPr>
              <a:t>，边界条件</a:t>
            </a:r>
            <a:r>
              <a:rPr lang="en-US" altLang="zh-CN" sz="2400" b="1" dirty="0">
                <a:latin typeface="微软雅黑" panose="020B0503020204020204" pitchFamily="34" charset="-122"/>
                <a:ea typeface="微软雅黑" panose="020B0503020204020204" pitchFamily="34" charset="-122"/>
              </a:rPr>
              <a:t>T(1) = 1</a:t>
            </a:r>
            <a:r>
              <a:rPr lang="zh-CN" altLang="en-US" sz="2400" b="1" dirty="0">
                <a:latin typeface="微软雅黑" panose="020B0503020204020204" pitchFamily="34" charset="-122"/>
                <a:ea typeface="微软雅黑" panose="020B0503020204020204" pitchFamily="34" charset="-122"/>
              </a:rPr>
              <a:t>，可以解得：</a:t>
            </a:r>
            <a:r>
              <a:rPr lang="en-US" altLang="zh-CN" sz="2400" b="1" dirty="0">
                <a:latin typeface="微软雅黑" panose="020B0503020204020204" pitchFamily="34" charset="-122"/>
                <a:ea typeface="微软雅黑" panose="020B0503020204020204" pitchFamily="34" charset="-122"/>
              </a:rPr>
              <a:t>T(n) = 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归并排序占用附加存储较多</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需要一个与原待排序元素数组同样大小的辅助数组。这是这个算法的缺点</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归并排序是一个稳定的排序方法</a:t>
            </a:r>
          </a:p>
        </p:txBody>
      </p:sp>
    </p:spTree>
    <p:extLst>
      <p:ext uri="{BB962C8B-B14F-4D97-AF65-F5344CB8AC3E}">
        <p14:creationId xmlns:p14="http://schemas.microsoft.com/office/powerpoint/2010/main" val="2004713452"/>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21544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交换排序类</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两两比较待排序元素的排序码，如果发生逆序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即排列顺序与排序后的次序正好相反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，则交换之。直到所有元素都排好序为止</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 </a:t>
            </a:r>
            <a:r>
              <a:rPr lang="zh-CN" altLang="en-US" sz="2400" b="1" dirty="0">
                <a:solidFill>
                  <a:srgbClr val="C00000"/>
                </a:solidFill>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rPr>
              <a:t> 和 </a:t>
            </a:r>
            <a:r>
              <a:rPr lang="zh-CN" altLang="en-US" sz="2400" b="1" dirty="0">
                <a:solidFill>
                  <a:srgbClr val="C00000"/>
                </a:solidFill>
                <a:latin typeface="微软雅黑" panose="020B0503020204020204" pitchFamily="34" charset="-122"/>
                <a:ea typeface="微软雅黑" panose="020B0503020204020204" pitchFamily="34" charset="-122"/>
              </a:rPr>
              <a:t>快速排序</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13" name="TextBox 20"/>
          <p:cNvSpPr txBox="1">
            <a:spLocks noChangeArrowheads="1"/>
          </p:cNvSpPr>
          <p:nvPr/>
        </p:nvSpPr>
        <p:spPr bwMode="auto">
          <a:xfrm>
            <a:off x="179512" y="3439740"/>
            <a:ext cx="8749223" cy="207749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冒泡排序（起泡排序）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设待排序元素序列中的元素个数为 </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。最多作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 1, 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sym typeface="Symbol" pitchFamily="18" charset="2"/>
              </a:rPr>
              <a:t>。在第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sym typeface="Symbol" pitchFamily="18" charset="2"/>
              </a:rPr>
              <a:t>趟中从后向前</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 = n-1, n-2,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zh-CN" altLang="en-US" sz="2400" b="1" dirty="0">
                <a:latin typeface="微软雅黑" panose="020B0503020204020204" pitchFamily="34" charset="-122"/>
                <a:ea typeface="微软雅黑" panose="020B0503020204020204" pitchFamily="34" charset="-122"/>
                <a:sym typeface="Symbol" pitchFamily="18" charset="2"/>
              </a:rPr>
              <a:t>，顺次两两</a:t>
            </a:r>
            <a:r>
              <a:rPr lang="zh-CN" altLang="en-US" sz="2400" b="1" dirty="0">
                <a:latin typeface="微软雅黑" panose="020B0503020204020204" pitchFamily="34" charset="-122"/>
                <a:ea typeface="微软雅黑" panose="020B0503020204020204" pitchFamily="34" charset="-122"/>
              </a:rPr>
              <a:t>比较</a:t>
            </a:r>
            <a:r>
              <a:rPr lang="en-US" altLang="zh-CN" sz="2400" b="1" dirty="0">
                <a:latin typeface="微软雅黑" panose="020B0503020204020204" pitchFamily="34" charset="-122"/>
                <a:ea typeface="微软雅黑" panose="020B0503020204020204" pitchFamily="34" charset="-122"/>
              </a:rPr>
              <a:t>V[j-1].key</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V[j].key</a:t>
            </a:r>
            <a:r>
              <a:rPr lang="zh-CN" altLang="en-US"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如果发生逆序，则交换</a:t>
            </a:r>
            <a:r>
              <a:rPr lang="en-US" altLang="zh-CN" sz="2400" b="1" dirty="0">
                <a:latin typeface="微软雅黑" panose="020B0503020204020204" pitchFamily="34" charset="-122"/>
                <a:ea typeface="微软雅黑" panose="020B0503020204020204" pitchFamily="34" charset="-122"/>
              </a:rPr>
              <a:t>V[j-1]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025093"/>
      </p:ext>
    </p:extLst>
  </p:cSld>
  <p:clrMapOvr>
    <a:masterClrMapping/>
  </p:clrMapOvr>
  <p:transition advTm="157">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矩形 4"/>
          <p:cNvSpPr/>
          <p:nvPr/>
        </p:nvSpPr>
        <p:spPr bwMode="auto">
          <a:xfrm>
            <a:off x="1179761" y="190914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1835098"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90435" y="221838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60638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78638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34119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11038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2903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43438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67839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3145772" y="257843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弧形 2"/>
          <p:cNvSpPr/>
          <p:nvPr/>
        </p:nvSpPr>
        <p:spPr bwMode="auto">
          <a:xfrm rot="5400000">
            <a:off x="7451011"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9" name="弧形 18"/>
          <p:cNvSpPr/>
          <p:nvPr/>
        </p:nvSpPr>
        <p:spPr bwMode="auto">
          <a:xfrm rot="5400000">
            <a:off x="677081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0" name="弧形 19"/>
          <p:cNvSpPr/>
          <p:nvPr/>
        </p:nvSpPr>
        <p:spPr bwMode="auto">
          <a:xfrm rot="5400000">
            <a:off x="608257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1" name="弧形 20"/>
          <p:cNvSpPr/>
          <p:nvPr/>
        </p:nvSpPr>
        <p:spPr bwMode="auto">
          <a:xfrm rot="5400000">
            <a:off x="5407178"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2" name="弧形 21"/>
          <p:cNvSpPr/>
          <p:nvPr/>
        </p:nvSpPr>
        <p:spPr bwMode="auto">
          <a:xfrm rot="5400000">
            <a:off x="4770750"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3" name="弧形 22"/>
          <p:cNvSpPr/>
          <p:nvPr/>
        </p:nvSpPr>
        <p:spPr bwMode="auto">
          <a:xfrm rot="5400000">
            <a:off x="4117362"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4" name="弧形 23"/>
          <p:cNvSpPr/>
          <p:nvPr/>
        </p:nvSpPr>
        <p:spPr bwMode="auto">
          <a:xfrm rot="5400000">
            <a:off x="282543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5" name="弧形 24"/>
          <p:cNvSpPr/>
          <p:nvPr/>
        </p:nvSpPr>
        <p:spPr bwMode="auto">
          <a:xfrm rot="5400000">
            <a:off x="2155893"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6" name="弧形 25"/>
          <p:cNvSpPr/>
          <p:nvPr/>
        </p:nvSpPr>
        <p:spPr bwMode="auto">
          <a:xfrm rot="5400000">
            <a:off x="149406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4" name="矩形 3"/>
          <p:cNvSpPr/>
          <p:nvPr/>
        </p:nvSpPr>
        <p:spPr>
          <a:xfrm>
            <a:off x="7765192"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8" name="矩形 27"/>
          <p:cNvSpPr/>
          <p:nvPr/>
        </p:nvSpPr>
        <p:spPr>
          <a:xfrm>
            <a:off x="707694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9" name="矩形 28"/>
          <p:cNvSpPr/>
          <p:nvPr/>
        </p:nvSpPr>
        <p:spPr>
          <a:xfrm>
            <a:off x="636261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0" name="矩形 29"/>
          <p:cNvSpPr/>
          <p:nvPr/>
        </p:nvSpPr>
        <p:spPr>
          <a:xfrm>
            <a:off x="5706094"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1" name="矩形 30"/>
          <p:cNvSpPr/>
          <p:nvPr/>
        </p:nvSpPr>
        <p:spPr>
          <a:xfrm>
            <a:off x="505963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2" name="矩形 31"/>
          <p:cNvSpPr/>
          <p:nvPr/>
        </p:nvSpPr>
        <p:spPr>
          <a:xfrm>
            <a:off x="441317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3" name="矩形 32"/>
          <p:cNvSpPr/>
          <p:nvPr/>
        </p:nvSpPr>
        <p:spPr>
          <a:xfrm>
            <a:off x="3118135"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4" name="矩形 33"/>
          <p:cNvSpPr/>
          <p:nvPr/>
        </p:nvSpPr>
        <p:spPr>
          <a:xfrm>
            <a:off x="244847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8</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5" name="矩形 34"/>
          <p:cNvSpPr/>
          <p:nvPr/>
        </p:nvSpPr>
        <p:spPr>
          <a:xfrm>
            <a:off x="180835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9</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1833771" y="361928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48778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3141791" y="394328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179761" y="430332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49811" y="333128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5103821" y="351128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5757831" y="408728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641184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7065851" y="383528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7719861" y="401528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795801" y="415928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8388472" y="339552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弧形 66"/>
          <p:cNvSpPr/>
          <p:nvPr/>
        </p:nvSpPr>
        <p:spPr bwMode="auto">
          <a:xfrm rot="5400000">
            <a:off x="7408627"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8" name="弧形 67"/>
          <p:cNvSpPr/>
          <p:nvPr/>
        </p:nvSpPr>
        <p:spPr bwMode="auto">
          <a:xfrm rot="5400000">
            <a:off x="6728435"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0" name="矩形 69"/>
          <p:cNvSpPr/>
          <p:nvPr/>
        </p:nvSpPr>
        <p:spPr>
          <a:xfrm>
            <a:off x="7722808"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1" name="矩形 70"/>
          <p:cNvSpPr/>
          <p:nvPr/>
        </p:nvSpPr>
        <p:spPr>
          <a:xfrm>
            <a:off x="703456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4" name="弧形 73"/>
          <p:cNvSpPr/>
          <p:nvPr/>
        </p:nvSpPr>
        <p:spPr bwMode="auto">
          <a:xfrm rot="5400000">
            <a:off x="5454806"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5" name="弧形 74"/>
          <p:cNvSpPr/>
          <p:nvPr/>
        </p:nvSpPr>
        <p:spPr bwMode="auto">
          <a:xfrm rot="5400000">
            <a:off x="477461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6" name="矩形 75"/>
          <p:cNvSpPr/>
          <p:nvPr/>
        </p:nvSpPr>
        <p:spPr>
          <a:xfrm>
            <a:off x="5768987"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7" name="矩形 76"/>
          <p:cNvSpPr/>
          <p:nvPr/>
        </p:nvSpPr>
        <p:spPr>
          <a:xfrm>
            <a:off x="5080743"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8" name="弧形 77"/>
          <p:cNvSpPr/>
          <p:nvPr/>
        </p:nvSpPr>
        <p:spPr bwMode="auto">
          <a:xfrm rot="5400000">
            <a:off x="350758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9" name="弧形 78"/>
          <p:cNvSpPr/>
          <p:nvPr/>
        </p:nvSpPr>
        <p:spPr bwMode="auto">
          <a:xfrm rot="5400000">
            <a:off x="2827392"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0" name="弧形 79"/>
          <p:cNvSpPr/>
          <p:nvPr/>
        </p:nvSpPr>
        <p:spPr bwMode="auto">
          <a:xfrm rot="5400000">
            <a:off x="2139148"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1" name="矩形 80"/>
          <p:cNvSpPr/>
          <p:nvPr/>
        </p:nvSpPr>
        <p:spPr>
          <a:xfrm>
            <a:off x="3821765"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2" name="矩形 81"/>
          <p:cNvSpPr/>
          <p:nvPr/>
        </p:nvSpPr>
        <p:spPr>
          <a:xfrm>
            <a:off x="3133521"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a:xfrm>
            <a:off x="241918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2476988" y="543127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133819"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3790650" y="575527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6115314"/>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104312" y="5143272"/>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761143" y="532327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4447481" y="5899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074805"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731636" y="564727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6417974" y="582727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5971272"/>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5215280"/>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弧形 95"/>
          <p:cNvSpPr/>
          <p:nvPr/>
        </p:nvSpPr>
        <p:spPr bwMode="auto">
          <a:xfrm rot="5400000">
            <a:off x="7397173" y="622324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7" name="矩形 96"/>
          <p:cNvSpPr/>
          <p:nvPr/>
        </p:nvSpPr>
        <p:spPr>
          <a:xfrm>
            <a:off x="7711354" y="657760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98" name="弧形 97"/>
          <p:cNvSpPr/>
          <p:nvPr/>
        </p:nvSpPr>
        <p:spPr bwMode="auto">
          <a:xfrm rot="5400000">
            <a:off x="6091970"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9" name="弧形 98"/>
          <p:cNvSpPr/>
          <p:nvPr/>
        </p:nvSpPr>
        <p:spPr bwMode="auto">
          <a:xfrm rot="5400000">
            <a:off x="5403726"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0" name="矩形 99"/>
          <p:cNvSpPr/>
          <p:nvPr/>
        </p:nvSpPr>
        <p:spPr>
          <a:xfrm>
            <a:off x="6398099"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1" name="矩形 100"/>
          <p:cNvSpPr/>
          <p:nvPr/>
        </p:nvSpPr>
        <p:spPr>
          <a:xfrm>
            <a:off x="5683762"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2" name="弧形 101"/>
          <p:cNvSpPr/>
          <p:nvPr/>
        </p:nvSpPr>
        <p:spPr bwMode="auto">
          <a:xfrm rot="5400000">
            <a:off x="4112289"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3" name="弧形 102"/>
          <p:cNvSpPr/>
          <p:nvPr/>
        </p:nvSpPr>
        <p:spPr bwMode="auto">
          <a:xfrm rot="5400000">
            <a:off x="3475861"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4" name="弧形 103"/>
          <p:cNvSpPr/>
          <p:nvPr/>
        </p:nvSpPr>
        <p:spPr bwMode="auto">
          <a:xfrm rot="5400000">
            <a:off x="2822473"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5" name="矩形 104"/>
          <p:cNvSpPr/>
          <p:nvPr/>
        </p:nvSpPr>
        <p:spPr>
          <a:xfrm>
            <a:off x="4411205"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6" name="矩形 105"/>
          <p:cNvSpPr/>
          <p:nvPr/>
        </p:nvSpPr>
        <p:spPr>
          <a:xfrm>
            <a:off x="3764747"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7" name="矩形 106"/>
          <p:cNvSpPr/>
          <p:nvPr/>
        </p:nvSpPr>
        <p:spPr>
          <a:xfrm>
            <a:off x="3118289"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8" name="矩形 107"/>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p:txBody>
      </p:sp>
      <p:sp>
        <p:nvSpPr>
          <p:cNvPr id="109" name="矩形 108"/>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p:txBody>
      </p:sp>
      <p:sp>
        <p:nvSpPr>
          <p:cNvPr id="110" name="矩形 109"/>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7048866"/>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84" name="矩形 83"/>
          <p:cNvSpPr/>
          <p:nvPr/>
        </p:nvSpPr>
        <p:spPr bwMode="auto">
          <a:xfrm>
            <a:off x="3133819" y="1715939"/>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790650"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447481" y="2039939"/>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2399981"/>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761143" y="1427939"/>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417974" y="160793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476988" y="2183939"/>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731636"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074805" y="193193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104312" y="2111939"/>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2255939"/>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149994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弧形 107"/>
          <p:cNvSpPr/>
          <p:nvPr/>
        </p:nvSpPr>
        <p:spPr bwMode="auto">
          <a:xfrm rot="5400000">
            <a:off x="7400320" y="610992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9" name="矩形 108"/>
          <p:cNvSpPr/>
          <p:nvPr/>
        </p:nvSpPr>
        <p:spPr>
          <a:xfrm>
            <a:off x="7714501" y="646428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0" name="弧形 109"/>
          <p:cNvSpPr/>
          <p:nvPr/>
        </p:nvSpPr>
        <p:spPr bwMode="auto">
          <a:xfrm rot="5400000">
            <a:off x="5442969"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1" name="弧形 110"/>
          <p:cNvSpPr/>
          <p:nvPr/>
        </p:nvSpPr>
        <p:spPr bwMode="auto">
          <a:xfrm rot="5400000">
            <a:off x="4754725"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2" name="矩形 111"/>
          <p:cNvSpPr/>
          <p:nvPr/>
        </p:nvSpPr>
        <p:spPr>
          <a:xfrm>
            <a:off x="5749098"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3" name="矩形 112"/>
          <p:cNvSpPr/>
          <p:nvPr/>
        </p:nvSpPr>
        <p:spPr>
          <a:xfrm>
            <a:off x="5034761"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0" name="弧形 119"/>
          <p:cNvSpPr/>
          <p:nvPr/>
        </p:nvSpPr>
        <p:spPr bwMode="auto">
          <a:xfrm rot="5400000">
            <a:off x="6748627"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1" name="弧形 120"/>
          <p:cNvSpPr/>
          <p:nvPr/>
        </p:nvSpPr>
        <p:spPr bwMode="auto">
          <a:xfrm rot="5400000">
            <a:off x="6068435"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2" name="矩形 121"/>
          <p:cNvSpPr/>
          <p:nvPr/>
        </p:nvSpPr>
        <p:spPr>
          <a:xfrm>
            <a:off x="7062808"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3" name="矩形 122"/>
          <p:cNvSpPr/>
          <p:nvPr/>
        </p:nvSpPr>
        <p:spPr>
          <a:xfrm>
            <a:off x="6374564"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5" name="弧形 124"/>
          <p:cNvSpPr/>
          <p:nvPr/>
        </p:nvSpPr>
        <p:spPr bwMode="auto">
          <a:xfrm rot="5400000">
            <a:off x="4778129"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6" name="弧形 125"/>
          <p:cNvSpPr/>
          <p:nvPr/>
        </p:nvSpPr>
        <p:spPr bwMode="auto">
          <a:xfrm rot="5400000">
            <a:off x="4102732"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7" name="弧形 126"/>
          <p:cNvSpPr/>
          <p:nvPr/>
        </p:nvSpPr>
        <p:spPr bwMode="auto">
          <a:xfrm rot="5400000">
            <a:off x="3466304"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8" name="矩形 127"/>
          <p:cNvSpPr/>
          <p:nvPr/>
        </p:nvSpPr>
        <p:spPr>
          <a:xfrm>
            <a:off x="5058165"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9" name="矩形 128"/>
          <p:cNvSpPr/>
          <p:nvPr/>
        </p:nvSpPr>
        <p:spPr>
          <a:xfrm>
            <a:off x="4401648"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0" name="矩形 129"/>
          <p:cNvSpPr/>
          <p:nvPr/>
        </p:nvSpPr>
        <p:spPr>
          <a:xfrm>
            <a:off x="3755190"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3790650" y="349782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4447481"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5104312" y="382182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1163326" y="418186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6417974" y="320982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074805" y="338982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2476988" y="3965820"/>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7731636"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5761143" y="371382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133819" y="3893820"/>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1820157" y="4037820"/>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8388472" y="328182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3" name="弧形 142"/>
          <p:cNvSpPr/>
          <p:nvPr/>
        </p:nvSpPr>
        <p:spPr bwMode="auto">
          <a:xfrm rot="5400000">
            <a:off x="7442035"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4" name="弧形 143"/>
          <p:cNvSpPr/>
          <p:nvPr/>
        </p:nvSpPr>
        <p:spPr bwMode="auto">
          <a:xfrm rot="5400000">
            <a:off x="676184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5" name="矩形 144"/>
          <p:cNvSpPr/>
          <p:nvPr/>
        </p:nvSpPr>
        <p:spPr>
          <a:xfrm>
            <a:off x="7756216" y="465883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6" name="矩形 145"/>
          <p:cNvSpPr/>
          <p:nvPr/>
        </p:nvSpPr>
        <p:spPr>
          <a:xfrm>
            <a:off x="7085039" y="463339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7" name="弧形 146"/>
          <p:cNvSpPr/>
          <p:nvPr/>
        </p:nvSpPr>
        <p:spPr bwMode="auto">
          <a:xfrm rot="5400000">
            <a:off x="4791350"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8" name="弧形 147"/>
          <p:cNvSpPr/>
          <p:nvPr/>
        </p:nvSpPr>
        <p:spPr bwMode="auto">
          <a:xfrm rot="5400000">
            <a:off x="411595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50" name="矩形 149"/>
          <p:cNvSpPr/>
          <p:nvPr/>
        </p:nvSpPr>
        <p:spPr>
          <a:xfrm>
            <a:off x="5071386"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1" name="矩形 150"/>
          <p:cNvSpPr/>
          <p:nvPr/>
        </p:nvSpPr>
        <p:spPr>
          <a:xfrm>
            <a:off x="4414869"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3" name="矩形 152"/>
          <p:cNvSpPr/>
          <p:nvPr/>
        </p:nvSpPr>
        <p:spPr bwMode="auto">
          <a:xfrm>
            <a:off x="4452613" y="53065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109444" y="541451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834463" y="5612186"/>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63326" y="5985218"/>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083569" y="501317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740400" y="519317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76988" y="5769176"/>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426738" y="543259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761143" y="551717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133819" y="5697176"/>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820157" y="5841176"/>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88472" y="508518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5" name="矩形 164"/>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第五趟</a:t>
            </a:r>
            <a:endParaRPr lang="en-US" altLang="zh-CN" b="1" dirty="0">
              <a:latin typeface="微软雅黑" panose="020B0503020204020204" pitchFamily="34" charset="-122"/>
              <a:ea typeface="微软雅黑" panose="020B0503020204020204" pitchFamily="34" charset="-122"/>
            </a:endParaRPr>
          </a:p>
        </p:txBody>
      </p:sp>
      <p:sp>
        <p:nvSpPr>
          <p:cNvPr id="167" name="矩形 166"/>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第六趟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22717"/>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153" name="矩形 152"/>
          <p:cNvSpPr/>
          <p:nvPr/>
        </p:nvSpPr>
        <p:spPr bwMode="auto">
          <a:xfrm>
            <a:off x="5067600" y="162882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724431"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753938" y="1952824"/>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26614" y="2312866"/>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694924" y="13408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038093" y="152082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40276" y="2096824"/>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381262"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4410769" y="1844824"/>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097107" y="2024824"/>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783445" y="2168824"/>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51760" y="14128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弧形 63"/>
          <p:cNvSpPr/>
          <p:nvPr/>
        </p:nvSpPr>
        <p:spPr bwMode="auto">
          <a:xfrm rot="5400000">
            <a:off x="7992192"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5" name="矩形 64"/>
          <p:cNvSpPr/>
          <p:nvPr/>
        </p:nvSpPr>
        <p:spPr>
          <a:xfrm>
            <a:off x="8306373"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6" name="弧形 65"/>
          <p:cNvSpPr/>
          <p:nvPr/>
        </p:nvSpPr>
        <p:spPr bwMode="auto">
          <a:xfrm rot="5400000">
            <a:off x="5404794"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7" name="矩形 66"/>
          <p:cNvSpPr/>
          <p:nvPr/>
        </p:nvSpPr>
        <p:spPr>
          <a:xfrm>
            <a:off x="5718975"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5722447" y="3412173"/>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5065120" y="3520173"/>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3750466" y="3736173"/>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121158" y="4096215"/>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351755" y="312417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7037101" y="330417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2435812" y="3880173"/>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379774" y="352017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4407793" y="3628173"/>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3093139" y="3808173"/>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78485" y="3952173"/>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694428" y="319618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弧形 80"/>
          <p:cNvSpPr/>
          <p:nvPr/>
        </p:nvSpPr>
        <p:spPr bwMode="auto">
          <a:xfrm rot="5400000">
            <a:off x="6060137" y="420414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2" name="矩形 81"/>
          <p:cNvSpPr/>
          <p:nvPr/>
        </p:nvSpPr>
        <p:spPr>
          <a:xfrm>
            <a:off x="6374318" y="455850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6379774" y="52291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065120"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3750466" y="5553168"/>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1158" y="5913210"/>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8351755" y="49411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7037101" y="51211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35812" y="5697168"/>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722447"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4407793" y="5445168"/>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093139" y="5625168"/>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1778485" y="5769168"/>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7694428" y="50131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第七趟</a:t>
            </a:r>
            <a:endParaRPr lang="en-US" altLang="zh-CN" b="1" dirty="0">
              <a:latin typeface="微软雅黑" panose="020B0503020204020204" pitchFamily="34" charset="-122"/>
              <a:ea typeface="微软雅黑" panose="020B0503020204020204" pitchFamily="34" charset="-122"/>
            </a:endParaRPr>
          </a:p>
        </p:txBody>
      </p:sp>
      <p:sp>
        <p:nvSpPr>
          <p:cNvPr id="114" name="矩形 113"/>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第八趟</a:t>
            </a:r>
            <a:endParaRPr lang="en-US" altLang="zh-CN" b="1" dirty="0">
              <a:latin typeface="微软雅黑" panose="020B0503020204020204" pitchFamily="34" charset="-122"/>
              <a:ea typeface="微软雅黑" panose="020B0503020204020204" pitchFamily="34" charset="-122"/>
            </a:endParaRPr>
          </a:p>
        </p:txBody>
      </p:sp>
      <p:sp>
        <p:nvSpPr>
          <p:cNvPr id="115" name="矩形 114"/>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第九趟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222572"/>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4" name="矩形 3"/>
          <p:cNvSpPr/>
          <p:nvPr/>
        </p:nvSpPr>
        <p:spPr>
          <a:xfrm>
            <a:off x="107504" y="1628800"/>
            <a:ext cx="9177001" cy="550920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 1;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从第一趟开始</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exchange)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某趟是否有交换的标志，初始为无交换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j &gt;= pass; j--)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从最后元素开始到第一个未排序元素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若需要交换则置换元素</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pass++;</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12);</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853829732"/>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a:t>
            </a:r>
            <a:r>
              <a:rPr lang="zh-CN" altLang="en-US" sz="2800" b="1" dirty="0">
                <a:latin typeface="微软雅黑" panose="020B0503020204020204" pitchFamily="34" charset="-122"/>
                <a:ea typeface="微软雅黑" panose="020B0503020204020204" pitchFamily="34" charset="-122"/>
              </a:rPr>
              <a:t>：将一组杂乱无章的数据按一定规律顺次排列起来</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4" name="TextBox 20"/>
          <p:cNvSpPr txBox="1">
            <a:spLocks noChangeArrowheads="1"/>
          </p:cNvSpPr>
          <p:nvPr/>
        </p:nvSpPr>
        <p:spPr bwMode="auto">
          <a:xfrm>
            <a:off x="179512" y="2417955"/>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数据表</a:t>
            </a:r>
            <a:r>
              <a:rPr lang="en-US" altLang="zh-CN" sz="2800" b="1" dirty="0">
                <a:solidFill>
                  <a:srgbClr val="C00000"/>
                </a:solidFill>
                <a:latin typeface="微软雅黑" panose="020B0503020204020204" pitchFamily="34" charset="-122"/>
                <a:ea typeface="微软雅黑" panose="020B0503020204020204" pitchFamily="34" charset="-122"/>
              </a:rPr>
              <a:t>(</a:t>
            </a:r>
            <a:r>
              <a:rPr lang="en-US" altLang="zh-CN" sz="2800" b="1" dirty="0" err="1">
                <a:solidFill>
                  <a:srgbClr val="C00000"/>
                </a:solidFill>
                <a:latin typeface="微软雅黑" panose="020B0503020204020204" pitchFamily="34" charset="-122"/>
                <a:ea typeface="微软雅黑" panose="020B0503020204020204" pitchFamily="34" charset="-122"/>
              </a:rPr>
              <a:t>datalist</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：它是待排序数据元素的有限集合</a:t>
            </a:r>
            <a:endParaRPr lang="en-US" altLang="zh-CN" sz="2800" b="1" dirty="0">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179512" y="3485326"/>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排序码</a:t>
            </a:r>
            <a:r>
              <a:rPr lang="en-US" altLang="zh-CN" sz="2800" b="1" dirty="0">
                <a:solidFill>
                  <a:srgbClr val="C00000"/>
                </a:solidFill>
                <a:latin typeface="微软雅黑" panose="020B0503020204020204" pitchFamily="34" charset="-122"/>
                <a:ea typeface="微软雅黑" panose="020B0503020204020204" pitchFamily="34" charset="-122"/>
              </a:rPr>
              <a:t>(key)</a:t>
            </a:r>
            <a:r>
              <a:rPr lang="zh-CN" altLang="en-US" sz="2800" b="1" dirty="0">
                <a:latin typeface="微软雅黑" panose="020B0503020204020204" pitchFamily="34" charset="-122"/>
                <a:ea typeface="微软雅黑" panose="020B0503020204020204" pitchFamily="34" charset="-122"/>
              </a:rPr>
              <a:t>：通常数据元素有多个属性域，即多个数据成员组成，其中有一个属性域可用来区分元素，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作为排序依据，该域即为排序码。每个数据表用哪个属性域作为排序码，要视具体的应用需要而定</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4804022"/>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冒泡排序</a:t>
            </a:r>
          </a:p>
        </p:txBody>
      </p:sp>
      <p:sp>
        <p:nvSpPr>
          <p:cNvPr id="5" name="TextBox 20"/>
          <p:cNvSpPr txBox="1">
            <a:spLocks noChangeArrowheads="1"/>
          </p:cNvSpPr>
          <p:nvPr/>
        </p:nvSpPr>
        <p:spPr bwMode="auto">
          <a:xfrm>
            <a:off x="179512" y="1196752"/>
            <a:ext cx="8640960" cy="46628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第 </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趟对待排序元素序列</a:t>
            </a:r>
            <a:r>
              <a:rPr lang="en-US" altLang="zh-CN" sz="2400" b="1" dirty="0">
                <a:latin typeface="微软雅黑" panose="020B0503020204020204" pitchFamily="34" charset="-122"/>
                <a:ea typeface="微软雅黑" panose="020B0503020204020204" pitchFamily="34" charset="-122"/>
              </a:rPr>
              <a:t>V[i-1],V[</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itchFamily="18" charset="2"/>
              </a:rPr>
              <a:t>,V[right]</a:t>
            </a:r>
            <a:r>
              <a:rPr lang="zh-CN" altLang="en-US" sz="2400" b="1" dirty="0">
                <a:latin typeface="微软雅黑" panose="020B0503020204020204" pitchFamily="34" charset="-122"/>
                <a:ea typeface="微软雅黑" panose="020B0503020204020204" pitchFamily="34" charset="-122"/>
                <a:sym typeface="Symbol" pitchFamily="18" charset="2"/>
              </a:rPr>
              <a:t>进行排序，</a:t>
            </a:r>
            <a:r>
              <a:rPr lang="zh-CN" altLang="en-US" sz="2400" b="1" dirty="0">
                <a:latin typeface="微软雅黑" panose="020B0503020204020204" pitchFamily="34" charset="-122"/>
                <a:ea typeface="微软雅黑" panose="020B0503020204020204" pitchFamily="34" charset="-122"/>
              </a:rPr>
              <a:t>结果将排序码最小的元素交换到序列的首位置</a:t>
            </a:r>
            <a:r>
              <a:rPr lang="en-US" altLang="zh-CN" sz="2400" b="1" dirty="0">
                <a:latin typeface="微软雅黑" panose="020B0503020204020204" pitchFamily="34" charset="-122"/>
                <a:ea typeface="微软雅黑" panose="020B0503020204020204" pitchFamily="34" charset="-122"/>
              </a:rPr>
              <a:t>(i-1)</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最多做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趟起泡就能把所有元素排好序</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最好情况：在元素的初始排列已经按排序码从小到大排好序时，此算法只执行一趟起泡，做</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次排序码比较，不移动元素</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算法执行</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趟起泡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趟 </a:t>
            </a:r>
            <a:r>
              <a:rPr lang="en-US" altLang="zh-CN" sz="2400" b="1" dirty="0">
                <a:latin typeface="微软雅黑" panose="020B0503020204020204" pitchFamily="34" charset="-122"/>
                <a:ea typeface="微软雅黑" panose="020B0503020204020204" pitchFamily="34" charset="-122"/>
              </a:rPr>
              <a:t>(1≤ </a:t>
            </a:r>
            <a:r>
              <a:rPr lang="en-US" altLang="zh-CN" sz="2400" b="1" dirty="0" err="1">
                <a:latin typeface="微软雅黑" panose="020B0503020204020204" pitchFamily="34" charset="-122"/>
                <a:ea typeface="微软雅黑" panose="020B0503020204020204" pitchFamily="34" charset="-122"/>
              </a:rPr>
              <a:t>i</a:t>
            </a:r>
            <a:r>
              <a:rPr lang="en-US" altLang="zh-CN" sz="2400" b="1" dirty="0" err="1">
                <a:latin typeface="微软雅黑" panose="020B0503020204020204" pitchFamily="34" charset="-122"/>
                <a:ea typeface="微软雅黑" panose="020B0503020204020204" pitchFamily="34" charset="-122"/>
                <a:sym typeface="Symbol" pitchFamily="18" charset="2"/>
              </a:rPr>
              <a:t></a:t>
            </a:r>
            <a:r>
              <a:rPr lang="en-US" altLang="zh-CN" sz="2400" b="1" dirty="0" err="1">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做</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次排序码比较</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执行</a:t>
            </a:r>
            <a:r>
              <a:rPr lang="en-US" altLang="zh-CN" sz="2400" b="1" dirty="0">
                <a:latin typeface="微软雅黑" panose="020B0503020204020204" pitchFamily="34" charset="-122"/>
                <a:ea typeface="微软雅黑" panose="020B0503020204020204" pitchFamily="34" charset="-122"/>
              </a:rPr>
              <a:t>n-</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次元素交换。在最坏情形下总的排序码比较次数</a:t>
            </a:r>
            <a:r>
              <a:rPr lang="en-US" altLang="zh-CN" sz="2400" b="1" dirty="0">
                <a:latin typeface="微软雅黑" panose="020B0503020204020204" pitchFamily="34" charset="-122"/>
                <a:ea typeface="微软雅黑" panose="020B0503020204020204" pitchFamily="34" charset="-122"/>
              </a:rPr>
              <a:t>KCN</a:t>
            </a:r>
            <a:r>
              <a:rPr lang="zh-CN" altLang="en-US" sz="2400" b="1" dirty="0">
                <a:latin typeface="微软雅黑" panose="020B0503020204020204" pitchFamily="34" charset="-122"/>
                <a:ea typeface="微软雅黑" panose="020B0503020204020204" pitchFamily="34" charset="-122"/>
              </a:rPr>
              <a:t>和元素移动次数</a:t>
            </a:r>
            <a:r>
              <a:rPr lang="en-US" altLang="zh-CN" sz="2400" b="1" dirty="0">
                <a:latin typeface="微软雅黑" panose="020B0503020204020204" pitchFamily="34" charset="-122"/>
                <a:ea typeface="微软雅黑" panose="020B0503020204020204" pitchFamily="34" charset="-122"/>
              </a:rPr>
              <a:t>RMN</a:t>
            </a:r>
            <a:r>
              <a:rPr lang="zh-CN" altLang="en-US" sz="2400" b="1" dirty="0">
                <a:latin typeface="微软雅黑" panose="020B0503020204020204" pitchFamily="34" charset="-122"/>
                <a:ea typeface="微软雅黑" panose="020B0503020204020204" pitchFamily="34" charset="-122"/>
              </a:rPr>
              <a:t>皆为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起泡排序是一个稳定的排序方法</a:t>
            </a:r>
          </a:p>
        </p:txBody>
      </p:sp>
    </p:spTree>
    <p:extLst>
      <p:ext uri="{BB962C8B-B14F-4D97-AF65-F5344CB8AC3E}">
        <p14:creationId xmlns:p14="http://schemas.microsoft.com/office/powerpoint/2010/main" val="3161194919"/>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190821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快速排序</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由</a:t>
            </a:r>
            <a:r>
              <a:rPr lang="en-US" altLang="zh-CN" sz="2000" b="1" dirty="0">
                <a:latin typeface="微软雅黑" panose="020B0503020204020204" pitchFamily="34" charset="-122"/>
                <a:ea typeface="微软雅黑" panose="020B0503020204020204" pitchFamily="34" charset="-122"/>
              </a:rPr>
              <a:t>C. A. R. Hoare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1980</a:t>
            </a:r>
            <a:r>
              <a:rPr lang="zh-CN" altLang="en-US" sz="2000" b="1" dirty="0">
                <a:latin typeface="微软雅黑" panose="020B0503020204020204" pitchFamily="34" charset="-122"/>
                <a:ea typeface="微软雅黑" panose="020B0503020204020204" pitchFamily="34" charset="-122"/>
              </a:rPr>
              <a:t>图灵奖）于</a:t>
            </a:r>
            <a:r>
              <a:rPr lang="en-US" altLang="zh-CN" sz="2000" b="1" dirty="0">
                <a:latin typeface="微软雅黑" panose="020B0503020204020204" pitchFamily="34" charset="-122"/>
                <a:ea typeface="微软雅黑" panose="020B0503020204020204" pitchFamily="34" charset="-122"/>
              </a:rPr>
              <a:t>1962</a:t>
            </a:r>
            <a:r>
              <a:rPr lang="zh-CN" altLang="en-US" sz="2000" b="1" dirty="0">
                <a:latin typeface="微软雅黑" panose="020B0503020204020204" pitchFamily="34" charset="-122"/>
                <a:ea typeface="微软雅黑" panose="020B0503020204020204" pitchFamily="34" charset="-122"/>
              </a:rPr>
              <a:t>年提出</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快速排序入选</a:t>
            </a:r>
            <a:r>
              <a:rPr lang="en-US" altLang="zh-CN" sz="2000" b="1" dirty="0">
                <a:latin typeface="微软雅黑" panose="020B0503020204020204" pitchFamily="34" charset="-122"/>
                <a:ea typeface="微软雅黑" panose="020B0503020204020204" pitchFamily="34" charset="-122"/>
              </a:rPr>
              <a:t>Barry A. </a:t>
            </a:r>
            <a:r>
              <a:rPr lang="en-US" altLang="zh-CN" sz="2000" b="1" dirty="0" err="1">
                <a:latin typeface="微软雅黑" panose="020B0503020204020204" pitchFamily="34" charset="-122"/>
                <a:ea typeface="微软雅黑" panose="020B0503020204020204" pitchFamily="34" charset="-122"/>
              </a:rPr>
              <a:t>Cipra</a:t>
            </a:r>
            <a:r>
              <a:rPr lang="zh-CN" altLang="en-US" sz="2000" b="1" dirty="0">
                <a:latin typeface="微软雅黑" panose="020B0503020204020204" pitchFamily="34" charset="-122"/>
                <a:ea typeface="微软雅黑" panose="020B0503020204020204" pitchFamily="34" charset="-122"/>
              </a:rPr>
              <a:t>于</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年发表于</a:t>
            </a:r>
            <a:r>
              <a:rPr lang="en-US" altLang="zh-CN" sz="2000" b="1" dirty="0">
                <a:latin typeface="微软雅黑" panose="020B0503020204020204" pitchFamily="34" charset="-122"/>
                <a:ea typeface="微软雅黑" panose="020B0503020204020204" pitchFamily="34" charset="-122"/>
              </a:rPr>
              <a:t>SIAM</a:t>
            </a:r>
            <a:r>
              <a:rPr lang="zh-CN" altLang="en-US" sz="2000" b="1" dirty="0">
                <a:latin typeface="微软雅黑" panose="020B0503020204020204" pitchFamily="34" charset="-122"/>
                <a:ea typeface="微软雅黑" panose="020B0503020204020204" pitchFamily="34" charset="-122"/>
              </a:rPr>
              <a:t>上的文章</a:t>
            </a:r>
            <a:r>
              <a:rPr lang="en-US" altLang="zh-CN" sz="2000" b="1" dirty="0">
                <a:latin typeface="微软雅黑" panose="020B0503020204020204" pitchFamily="34" charset="-122"/>
                <a:ea typeface="微软雅黑" panose="020B0503020204020204" pitchFamily="34" charset="-122"/>
              </a:rPr>
              <a:t>The Best of the 20th Century: Editors Name Top 10 Algorithms</a:t>
            </a:r>
            <a:r>
              <a:rPr lang="zh-CN" altLang="en-US" sz="2000" b="1" dirty="0">
                <a:latin typeface="微软雅黑" panose="020B0503020204020204" pitchFamily="34" charset="-122"/>
                <a:ea typeface="微软雅黑" panose="020B0503020204020204" pitchFamily="34" charset="-122"/>
              </a:rPr>
              <a:t>，即</a:t>
            </a:r>
            <a:r>
              <a:rPr lang="en-US" altLang="zh-CN" sz="2000" b="1" dirty="0">
                <a:solidFill>
                  <a:srgbClr val="C00000"/>
                </a:solidFill>
                <a:latin typeface="微软雅黑" panose="020B0503020204020204" pitchFamily="34" charset="-122"/>
                <a:ea typeface="微软雅黑" panose="020B0503020204020204" pitchFamily="34" charset="-122"/>
              </a:rPr>
              <a:t>20</a:t>
            </a:r>
            <a:r>
              <a:rPr lang="zh-CN" altLang="en-US" sz="2000" b="1" dirty="0">
                <a:solidFill>
                  <a:srgbClr val="C00000"/>
                </a:solidFill>
                <a:latin typeface="微软雅黑" panose="020B0503020204020204" pitchFamily="34" charset="-122"/>
                <a:ea typeface="微软雅黑" panose="020B0503020204020204" pitchFamily="34" charset="-122"/>
              </a:rPr>
              <a:t>世纪最伟大十大算法</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4741" y="3104967"/>
            <a:ext cx="8722590" cy="426270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基本思想</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任取待排序元素序列中的某个元素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例如取第一个元素</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作为基准，按照该元素的排序码大小，将整个元素序列划分为左右两个子序列</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分治策略</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左侧子序列中所有元素的排序码都小于或等于基准元素的排序码  </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右侧子序列中所有元素的排序码都大于基准元素的排序码</a:t>
            </a: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基准元素置于两个子序列中间</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这也是该元素最终应安放的位置</a:t>
            </a:r>
            <a:r>
              <a:rPr lang="en-US" altLang="zh-CN" sz="2000" b="1" dirty="0">
                <a:latin typeface="微软雅黑" panose="020B0503020204020204" pitchFamily="34" charset="-122"/>
                <a:ea typeface="微软雅黑" panose="020B0503020204020204" pitchFamily="34" charset="-122"/>
              </a:rPr>
              <a:t>)</a:t>
            </a:r>
          </a:p>
          <a:p>
            <a:pPr lvl="2" indent="-4572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分别对这两个子序列重复施行上述方法，直到所有的元素都排在相应位置上为止</a:t>
            </a:r>
          </a:p>
          <a:p>
            <a:pPr lvl="2" indent="-457200">
              <a:spcAft>
                <a:spcPts val="600"/>
              </a:spcAft>
              <a:buClr>
                <a:srgbClr val="C00000"/>
              </a:buClr>
              <a:buFont typeface="Wingdings" panose="05000000000000000000" pitchFamily="2" charset="2"/>
              <a:buChar char="ü"/>
              <a:defRPr/>
            </a:pPr>
            <a:endParaRPr lang="en-US" altLang="zh-CN" sz="20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268220"/>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95447" y="1294644"/>
            <a:ext cx="872259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轴点</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支撑点</a:t>
            </a:r>
            <a:r>
              <a:rPr lang="en-US" altLang="zh-CN" sz="2800" b="1" dirty="0">
                <a:latin typeface="微软雅黑" panose="020B0503020204020204" pitchFamily="34" charset="-122"/>
                <a:ea typeface="微软雅黑" panose="020B0503020204020204" pitchFamily="34" charset="-122"/>
              </a:rPr>
              <a:t>Pivot</a:t>
            </a: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一个特殊的记录</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其左（右）侧的</a:t>
            </a: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记录都不比它更大（小）</a:t>
            </a: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flipH="1">
            <a:off x="8557674" y="1739354"/>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 name="Rectangle 3"/>
          <p:cNvSpPr>
            <a:spLocks noChangeArrowheads="1"/>
          </p:cNvSpPr>
          <p:nvPr/>
        </p:nvSpPr>
        <p:spPr bwMode="auto">
          <a:xfrm flipH="1">
            <a:off x="8197312" y="1198017"/>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8" name="Rectangle 4"/>
          <p:cNvSpPr>
            <a:spLocks noChangeArrowheads="1"/>
          </p:cNvSpPr>
          <p:nvPr/>
        </p:nvSpPr>
        <p:spPr bwMode="auto">
          <a:xfrm flipH="1">
            <a:off x="6757449" y="1556792"/>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9" name="AutoShape 5"/>
          <p:cNvSpPr>
            <a:spLocks noChangeArrowheads="1"/>
          </p:cNvSpPr>
          <p:nvPr/>
        </p:nvSpPr>
        <p:spPr bwMode="auto">
          <a:xfrm flipH="1" flipV="1">
            <a:off x="7117812" y="1558379"/>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10" name="Line 6"/>
          <p:cNvSpPr>
            <a:spLocks noChangeShapeType="1"/>
          </p:cNvSpPr>
          <p:nvPr/>
        </p:nvSpPr>
        <p:spPr bwMode="auto">
          <a:xfrm>
            <a:off x="3949162" y="1917154"/>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11" name="AutoShape 7"/>
          <p:cNvSpPr>
            <a:spLocks noChangeArrowheads="1"/>
          </p:cNvSpPr>
          <p:nvPr/>
        </p:nvSpPr>
        <p:spPr bwMode="auto">
          <a:xfrm flipV="1">
            <a:off x="4957224" y="2495004"/>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397087" y="1915567"/>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13" name="Rectangle 11"/>
          <p:cNvSpPr>
            <a:spLocks noChangeArrowheads="1"/>
          </p:cNvSpPr>
          <p:nvPr/>
        </p:nvSpPr>
        <p:spPr bwMode="auto">
          <a:xfrm>
            <a:off x="4236499" y="2098129"/>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4" name="Rectangle 12"/>
          <p:cNvSpPr>
            <a:spLocks noChangeArrowheads="1"/>
          </p:cNvSpPr>
          <p:nvPr/>
        </p:nvSpPr>
        <p:spPr bwMode="auto">
          <a:xfrm>
            <a:off x="4596862" y="2458492"/>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15" name="Rectangle 13"/>
          <p:cNvSpPr>
            <a:spLocks noChangeArrowheads="1"/>
          </p:cNvSpPr>
          <p:nvPr/>
        </p:nvSpPr>
        <p:spPr bwMode="auto">
          <a:xfrm>
            <a:off x="6036724" y="2277517"/>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16" name="Group 14"/>
          <p:cNvGrpSpPr>
            <a:grpSpLocks/>
          </p:cNvGrpSpPr>
          <p:nvPr/>
        </p:nvGrpSpPr>
        <p:grpSpPr bwMode="auto">
          <a:xfrm>
            <a:off x="4236499" y="2995067"/>
            <a:ext cx="4681538" cy="361950"/>
            <a:chOff x="2426" y="527"/>
            <a:chExt cx="2949" cy="228"/>
          </a:xfrm>
        </p:grpSpPr>
        <p:sp>
          <p:nvSpPr>
            <p:cNvPr id="17"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18"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19"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0"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21"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22"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23"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24"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25"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3" name="矩形 2"/>
          <p:cNvSpPr/>
          <p:nvPr/>
        </p:nvSpPr>
        <p:spPr>
          <a:xfrm>
            <a:off x="6004639" y="1501474"/>
            <a:ext cx="784895" cy="369332"/>
          </a:xfrm>
          <a:prstGeom prst="rect">
            <a:avLst/>
          </a:prstGeom>
        </p:spPr>
        <p:txBody>
          <a:bodyPr wrap="none">
            <a:spAutoFit/>
          </a:bodyPr>
          <a:lstStyle/>
          <a:p>
            <a:pPr marL="0" lvl="1">
              <a:spcAft>
                <a:spcPts val="600"/>
              </a:spcAft>
              <a:buClr>
                <a:srgbClr val="C00000"/>
              </a:buClr>
              <a:defRPr/>
            </a:pPr>
            <a:r>
              <a:rPr lang="en-US" altLang="zh-CN" b="1" dirty="0">
                <a:solidFill>
                  <a:srgbClr val="C00000"/>
                </a:solidFill>
                <a:latin typeface="微软雅黑" panose="020B0503020204020204" pitchFamily="34" charset="-122"/>
                <a:ea typeface="微软雅黑" panose="020B0503020204020204" pitchFamily="34" charset="-122"/>
              </a:rPr>
              <a:t>Pivot</a:t>
            </a:r>
          </a:p>
        </p:txBody>
      </p:sp>
      <p:sp>
        <p:nvSpPr>
          <p:cNvPr id="26" name="TextBox 20"/>
          <p:cNvSpPr txBox="1">
            <a:spLocks noChangeArrowheads="1"/>
          </p:cNvSpPr>
          <p:nvPr/>
        </p:nvSpPr>
        <p:spPr bwMode="auto">
          <a:xfrm>
            <a:off x="179512" y="3439622"/>
            <a:ext cx="8722590" cy="907941"/>
          </a:xfrm>
          <a:prstGeom prst="rect">
            <a:avLst/>
          </a:prstGeom>
          <a:noFill/>
          <a:ln w="9525">
            <a:noFill/>
            <a:miter lim="800000"/>
            <a:headEnd/>
            <a:tailEnd/>
          </a:ln>
        </p:spPr>
        <p:txBody>
          <a:bodyPr wrap="square">
            <a:spAutoFit/>
          </a:bodyPr>
          <a:lstStyle/>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以轴点为界，整个序列被分成左、右两个独立的子序列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递归的对两个子序列进行排序</a:t>
            </a:r>
          </a:p>
        </p:txBody>
      </p:sp>
      <p:sp>
        <p:nvSpPr>
          <p:cNvPr id="27" name="矩形 26"/>
          <p:cNvSpPr/>
          <p:nvPr/>
        </p:nvSpPr>
        <p:spPr bwMode="auto">
          <a:xfrm>
            <a:off x="971600" y="4619798"/>
            <a:ext cx="7546465" cy="703761"/>
          </a:xfrm>
          <a:prstGeom prst="rect">
            <a:avLst/>
          </a:prstGeom>
          <a:solidFill>
            <a:srgbClr val="C00000"/>
          </a:solidFill>
          <a:ln w="3175" algn="ctr">
            <a:solidFill>
              <a:schemeClr val="tx1"/>
            </a:solidFill>
            <a:miter lim="800000"/>
            <a:headEnd/>
            <a:tailEnd/>
          </a:ln>
          <a:effectLst/>
        </p:spPr>
        <p:txBody>
          <a:bodyPr lIns="91446" tIns="91446" rIns="91446" bIns="91446" rtlCol="0" anchor="ctr"/>
          <a:lstStyle/>
          <a:p>
            <a:pPr marL="0" lvl="2" algn="ctr"/>
            <a:r>
              <a:rPr lang="zh-CN" altLang="en-US" sz="2400" b="1" dirty="0">
                <a:solidFill>
                  <a:schemeClr val="bg1"/>
                </a:solidFill>
                <a:latin typeface="微软雅黑" panose="020B0503020204020204" pitchFamily="34" charset="-122"/>
                <a:ea typeface="微软雅黑" panose="020B0503020204020204" pitchFamily="34" charset="-122"/>
              </a:rPr>
              <a:t>如何交换数据元素，使得任一元素称为轴点呢？</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027633"/>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1179761" y="18101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835098"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490435" y="211942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50742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68742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24223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19034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01142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19142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33542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57943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145772" y="247946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586081" y="2821044"/>
            <a:ext cx="297654" cy="544520"/>
            <a:chOff x="8604448" y="2839426"/>
            <a:chExt cx="297654" cy="544520"/>
          </a:xfrm>
        </p:grpSpPr>
        <p:cxnSp>
          <p:nvCxnSpPr>
            <p:cNvPr id="4" name="直接箭头连接符 3"/>
            <p:cNvCxnSpPr>
              <a:endCxn id="16" idx="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1" name="矩形 2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7975477" y="2825949"/>
            <a:ext cx="297654" cy="445558"/>
            <a:chOff x="8604448" y="2938388"/>
            <a:chExt cx="297654" cy="445558"/>
          </a:xfrm>
        </p:grpSpPr>
        <p:cxnSp>
          <p:nvCxnSpPr>
            <p:cNvPr id="24" name="直接箭头连接符 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25" name="矩形 2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
        <p:nvSpPr>
          <p:cNvPr id="27" name="矩形 26"/>
          <p:cNvSpPr/>
          <p:nvPr/>
        </p:nvSpPr>
        <p:spPr bwMode="auto">
          <a:xfrm>
            <a:off x="1835098"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2490435" y="390770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3801109" y="329570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4456446" y="34757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bwMode="auto">
          <a:xfrm>
            <a:off x="5111783" y="40517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4" name="矩形 33"/>
          <p:cNvSpPr/>
          <p:nvPr/>
        </p:nvSpPr>
        <p:spPr bwMode="auto">
          <a:xfrm>
            <a:off x="5767120" y="36917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6422457" y="37997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077794" y="39797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1179757" y="412370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8388472" y="336771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3145772" y="426774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051098" y="4627704"/>
            <a:ext cx="297654" cy="445558"/>
            <a:chOff x="8604448" y="2938388"/>
            <a:chExt cx="297654" cy="445558"/>
          </a:xfrm>
        </p:grpSpPr>
        <p:cxnSp>
          <p:nvCxnSpPr>
            <p:cNvPr id="41" name="直接箭头连接符 4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2" name="矩形 4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2695606" y="4627704"/>
            <a:ext cx="297654" cy="445558"/>
            <a:chOff x="8604448" y="2938388"/>
            <a:chExt cx="297654" cy="445558"/>
          </a:xfrm>
        </p:grpSpPr>
        <p:cxnSp>
          <p:nvCxnSpPr>
            <p:cNvPr id="44" name="直接箭头连接符 4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5" name="矩形 4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372605" y="4638424"/>
            <a:ext cx="297654" cy="445558"/>
            <a:chOff x="8604448" y="2938388"/>
            <a:chExt cx="297654" cy="445558"/>
          </a:xfrm>
        </p:grpSpPr>
        <p:cxnSp>
          <p:nvCxnSpPr>
            <p:cNvPr id="47" name="直接箭头连接符 4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48" name="矩形 4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017113" y="4638424"/>
            <a:ext cx="297654" cy="445558"/>
            <a:chOff x="8604448" y="2938388"/>
            <a:chExt cx="297654" cy="445558"/>
          </a:xfrm>
        </p:grpSpPr>
        <p:cxnSp>
          <p:nvCxnSpPr>
            <p:cNvPr id="50" name="直接箭头连接符 4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51" name="矩形 5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sp>
        <p:nvSpPr>
          <p:cNvPr id="52" name="矩形 51"/>
          <p:cNvSpPr/>
          <p:nvPr/>
        </p:nvSpPr>
        <p:spPr bwMode="auto">
          <a:xfrm>
            <a:off x="1835098" y="543181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2490435" y="5647818"/>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7733131" y="5035818"/>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46" y="521581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5111783" y="5791818"/>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5767120" y="543181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422457" y="553981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7077794" y="571981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1179757" y="5863818"/>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8388472" y="510782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3145772" y="6007860"/>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7318394" y="6381328"/>
            <a:ext cx="297630" cy="324103"/>
            <a:chOff x="8604448" y="2938388"/>
            <a:chExt cx="297630" cy="418604"/>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sp>
        <p:nvSpPr>
          <p:cNvPr id="63" name="矩形 62"/>
          <p:cNvSpPr/>
          <p:nvPr/>
        </p:nvSpPr>
        <p:spPr bwMode="auto">
          <a:xfrm>
            <a:off x="7733131" y="3575567"/>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3801105" y="5323818"/>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191514" y="230343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5" name="矩形 64"/>
          <p:cNvSpPr/>
          <p:nvPr/>
        </p:nvSpPr>
        <p:spPr>
          <a:xfrm>
            <a:off x="190923" y="408769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9" name="矩形 68"/>
          <p:cNvSpPr/>
          <p:nvPr/>
        </p:nvSpPr>
        <p:spPr>
          <a:xfrm>
            <a:off x="180975" y="5792652"/>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70" name="矩形 69"/>
          <p:cNvSpPr/>
          <p:nvPr/>
        </p:nvSpPr>
        <p:spPr>
          <a:xfrm>
            <a:off x="5082851" y="146345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14</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1" name="矩形 70"/>
          <p:cNvSpPr/>
          <p:nvPr/>
        </p:nvSpPr>
        <p:spPr>
          <a:xfrm>
            <a:off x="4932040" y="3337400"/>
            <a:ext cx="279927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37</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72" name="矩形 71"/>
          <p:cNvSpPr/>
          <p:nvPr/>
        </p:nvSpPr>
        <p:spPr>
          <a:xfrm>
            <a:off x="4877590" y="5025095"/>
            <a:ext cx="2820550"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grpSp>
        <p:nvGrpSpPr>
          <p:cNvPr id="73" name="组合 72"/>
          <p:cNvGrpSpPr/>
          <p:nvPr/>
        </p:nvGrpSpPr>
        <p:grpSpPr>
          <a:xfrm>
            <a:off x="8599836" y="4603159"/>
            <a:ext cx="297654" cy="432659"/>
            <a:chOff x="8604448" y="2839426"/>
            <a:chExt cx="297654" cy="544520"/>
          </a:xfrm>
        </p:grpSpPr>
        <p:cxnSp>
          <p:nvCxnSpPr>
            <p:cNvPr id="74" name="直接箭头连接符 73"/>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5" name="矩形 7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989232" y="4608064"/>
            <a:ext cx="297654" cy="342517"/>
            <a:chOff x="8604448" y="2938388"/>
            <a:chExt cx="297654" cy="445558"/>
          </a:xfrm>
        </p:grpSpPr>
        <p:cxnSp>
          <p:nvCxnSpPr>
            <p:cNvPr id="77" name="直接箭头连接符 7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78" name="矩形 7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2051098" y="6354021"/>
            <a:ext cx="297654" cy="445558"/>
            <a:chOff x="8604448" y="2938388"/>
            <a:chExt cx="297654" cy="445558"/>
          </a:xfrm>
        </p:grpSpPr>
        <p:cxnSp>
          <p:nvCxnSpPr>
            <p:cNvPr id="80" name="直接箭头连接符 7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1" name="矩形 80"/>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2695606" y="6354021"/>
            <a:ext cx="297654" cy="445558"/>
            <a:chOff x="8604448" y="2938388"/>
            <a:chExt cx="297654" cy="445558"/>
          </a:xfrm>
        </p:grpSpPr>
        <p:cxnSp>
          <p:nvCxnSpPr>
            <p:cNvPr id="83" name="直接箭头连接符 8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4" name="矩形 8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3372605" y="6364741"/>
            <a:ext cx="297654" cy="445558"/>
            <a:chOff x="8604448" y="2938388"/>
            <a:chExt cx="297654" cy="445558"/>
          </a:xfrm>
        </p:grpSpPr>
        <p:cxnSp>
          <p:nvCxnSpPr>
            <p:cNvPr id="86" name="直接箭头连接符 8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7" name="矩形 86"/>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17113" y="6364741"/>
            <a:ext cx="297654" cy="445558"/>
            <a:chOff x="8604448" y="2938388"/>
            <a:chExt cx="297654" cy="445558"/>
          </a:xfrm>
        </p:grpSpPr>
        <p:cxnSp>
          <p:nvCxnSpPr>
            <p:cNvPr id="89" name="直接箭头连接符 8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0" name="矩形 89"/>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8586081" y="6381328"/>
            <a:ext cx="295273" cy="403816"/>
            <a:chOff x="8590693" y="2839426"/>
            <a:chExt cx="295273" cy="508220"/>
          </a:xfrm>
        </p:grpSpPr>
        <p:cxnSp>
          <p:nvCxnSpPr>
            <p:cNvPr id="92" name="直接箭头连接符 91"/>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3" name="矩形 92"/>
            <p:cNvSpPr/>
            <p:nvPr/>
          </p:nvSpPr>
          <p:spPr>
            <a:xfrm>
              <a:off x="8590693" y="30398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75477" y="6386233"/>
            <a:ext cx="295274" cy="398909"/>
            <a:chOff x="8590693" y="2938388"/>
            <a:chExt cx="295274" cy="518915"/>
          </a:xfrm>
        </p:grpSpPr>
        <p:cxnSp>
          <p:nvCxnSpPr>
            <p:cNvPr id="95" name="直接箭头连接符 9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6" name="矩形 95"/>
            <p:cNvSpPr/>
            <p:nvPr/>
          </p:nvSpPr>
          <p:spPr>
            <a:xfrm>
              <a:off x="8590693" y="3149526"/>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91156970"/>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1835098" y="18672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2490435" y="20832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7733131" y="147127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4456446" y="16512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5111783" y="22272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67120" y="18672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422457" y="19752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3801105" y="21552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1179757" y="2299274"/>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8388472" y="154328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145772" y="244331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667287" y="2814791"/>
            <a:ext cx="297654" cy="322243"/>
            <a:chOff x="8604448" y="2938388"/>
            <a:chExt cx="297654" cy="445558"/>
          </a:xfrm>
        </p:grpSpPr>
        <p:cxnSp>
          <p:nvCxnSpPr>
            <p:cNvPr id="90" name="直接箭头连接符 8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91" name="矩形 9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sp>
        <p:nvSpPr>
          <p:cNvPr id="92" name="矩形 91"/>
          <p:cNvSpPr/>
          <p:nvPr/>
        </p:nvSpPr>
        <p:spPr bwMode="auto">
          <a:xfrm>
            <a:off x="1835098" y="3566349"/>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490435" y="3782349"/>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7733131" y="3170349"/>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7101713" y="3338316"/>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111783" y="392634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5767120" y="356634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6422457" y="36743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801105" y="3854349"/>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179757" y="3998349"/>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8388472" y="3242357"/>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5772" y="4142391"/>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6638457" y="4502349"/>
            <a:ext cx="297654" cy="445558"/>
            <a:chOff x="8604448" y="2938388"/>
            <a:chExt cx="297654" cy="445558"/>
          </a:xfrm>
        </p:grpSpPr>
        <p:cxnSp>
          <p:nvCxnSpPr>
            <p:cNvPr id="104" name="直接箭头连接符 10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05" name="矩形 10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sp>
        <p:nvSpPr>
          <p:cNvPr id="106" name="矩形 105"/>
          <p:cNvSpPr/>
          <p:nvPr/>
        </p:nvSpPr>
        <p:spPr bwMode="auto">
          <a:xfrm>
            <a:off x="1835098" y="54032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56192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50072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51751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576320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538562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54948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56912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58352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50792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59792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966320" y="6367818"/>
            <a:ext cx="405880" cy="445558"/>
            <a:chOff x="8551525" y="2938388"/>
            <a:chExt cx="405880" cy="445558"/>
          </a:xfrm>
        </p:grpSpPr>
        <p:cxnSp>
          <p:nvCxnSpPr>
            <p:cNvPr id="118" name="直接箭头连接符 11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19" name="矩形 118"/>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11</a:t>
              </a:r>
              <a:endParaRPr lang="zh-CN" altLang="en-US" sz="1400" b="1" dirty="0">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5301230" y="6367818"/>
            <a:ext cx="405880" cy="445558"/>
            <a:chOff x="8551525" y="2938388"/>
            <a:chExt cx="405880" cy="445558"/>
          </a:xfrm>
        </p:grpSpPr>
        <p:cxnSp>
          <p:nvCxnSpPr>
            <p:cNvPr id="121" name="直接箭头连接符 12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2" name="矩形 121"/>
            <p:cNvSpPr/>
            <p:nvPr/>
          </p:nvSpPr>
          <p:spPr>
            <a:xfrm>
              <a:off x="8551525" y="3076169"/>
              <a:ext cx="405880"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grpSp>
      <p:sp>
        <p:nvSpPr>
          <p:cNvPr id="49" name="矩形 48"/>
          <p:cNvSpPr/>
          <p:nvPr/>
        </p:nvSpPr>
        <p:spPr bwMode="auto">
          <a:xfrm>
            <a:off x="4480365" y="3458349"/>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7101713" y="1759274"/>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6422441" y="5278823"/>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52" name="矩形 51"/>
          <p:cNvSpPr/>
          <p:nvPr/>
        </p:nvSpPr>
        <p:spPr>
          <a:xfrm>
            <a:off x="174226" y="573872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3" name="矩形 52"/>
          <p:cNvSpPr/>
          <p:nvPr/>
        </p:nvSpPr>
        <p:spPr>
          <a:xfrm>
            <a:off x="178964" y="3894260"/>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4" name="矩形 53"/>
          <p:cNvSpPr/>
          <p:nvPr/>
        </p:nvSpPr>
        <p:spPr>
          <a:xfrm>
            <a:off x="178964" y="225782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55" name="矩形 54"/>
          <p:cNvSpPr/>
          <p:nvPr/>
        </p:nvSpPr>
        <p:spPr>
          <a:xfrm>
            <a:off x="4667287" y="1369315"/>
            <a:ext cx="291826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7" name="矩形 56"/>
          <p:cNvSpPr/>
          <p:nvPr/>
        </p:nvSpPr>
        <p:spPr>
          <a:xfrm>
            <a:off x="1634443" y="3403079"/>
            <a:ext cx="292915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次，交换</a:t>
            </a:r>
            <a:r>
              <a:rPr lang="en-US" altLang="zh-CN" b="1" dirty="0">
                <a:latin typeface="微软雅黑" panose="020B0503020204020204" pitchFamily="34" charset="-122"/>
                <a:ea typeface="微软雅黑" panose="020B0503020204020204" pitchFamily="34" charset="-122"/>
              </a:rPr>
              <a:t>23</a:t>
            </a:r>
            <a:r>
              <a:rPr lang="zh-CN" altLang="en-US" b="1" dirty="0">
                <a:latin typeface="微软雅黑" panose="020B0503020204020204" pitchFamily="34" charset="-122"/>
                <a:ea typeface="微软雅黑" panose="020B0503020204020204" pitchFamily="34" charset="-122"/>
              </a:rPr>
              <a:t>与</a:t>
            </a:r>
            <a:r>
              <a:rPr lang="en-US" altLang="zh-CN" b="1" dirty="0">
                <a:latin typeface="微软雅黑" panose="020B0503020204020204" pitchFamily="34" charset="-122"/>
                <a:ea typeface="微软雅黑" panose="020B0503020204020204" pitchFamily="34" charset="-122"/>
              </a:rPr>
              <a:t>29</a:t>
            </a:r>
            <a:endParaRPr lang="zh-CN" altLang="en-US" dirty="0"/>
          </a:p>
        </p:txBody>
      </p:sp>
      <p:sp>
        <p:nvSpPr>
          <p:cNvPr id="58" name="矩形 57"/>
          <p:cNvSpPr/>
          <p:nvPr/>
        </p:nvSpPr>
        <p:spPr>
          <a:xfrm>
            <a:off x="2947089" y="5124339"/>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再比较</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次，无交换</a:t>
            </a:r>
            <a:endParaRPr lang="zh-CN" altLang="en-US" dirty="0"/>
          </a:p>
        </p:txBody>
      </p:sp>
      <p:grpSp>
        <p:nvGrpSpPr>
          <p:cNvPr id="60" name="组合 59"/>
          <p:cNvGrpSpPr/>
          <p:nvPr/>
        </p:nvGrpSpPr>
        <p:grpSpPr>
          <a:xfrm>
            <a:off x="7326844" y="2804424"/>
            <a:ext cx="297630" cy="324103"/>
            <a:chOff x="8604448" y="2938388"/>
            <a:chExt cx="297630" cy="418604"/>
          </a:xfrm>
        </p:grpSpPr>
        <p:cxnSp>
          <p:nvCxnSpPr>
            <p:cNvPr id="61" name="直接箭头连接符 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2" name="矩形 6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2059548" y="2777117"/>
            <a:ext cx="297654" cy="445558"/>
            <a:chOff x="8604448" y="2938388"/>
            <a:chExt cx="297654" cy="445558"/>
          </a:xfrm>
        </p:grpSpPr>
        <p:cxnSp>
          <p:nvCxnSpPr>
            <p:cNvPr id="64" name="直接箭头连接符 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5" name="矩形 6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2704056" y="2777117"/>
            <a:ext cx="297654" cy="445558"/>
            <a:chOff x="8604448" y="2938388"/>
            <a:chExt cx="297654" cy="445558"/>
          </a:xfrm>
        </p:grpSpPr>
        <p:cxnSp>
          <p:nvCxnSpPr>
            <p:cNvPr id="67" name="直接箭头连接符 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68" name="矩形 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3381055" y="2787837"/>
            <a:ext cx="297654" cy="445558"/>
            <a:chOff x="8604448" y="2938388"/>
            <a:chExt cx="297654" cy="445558"/>
          </a:xfrm>
        </p:grpSpPr>
        <p:cxnSp>
          <p:nvCxnSpPr>
            <p:cNvPr id="81" name="直接箭头连接符 8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2" name="矩形 81"/>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025563" y="2787837"/>
            <a:ext cx="297654" cy="445558"/>
            <a:chOff x="8604448" y="2938388"/>
            <a:chExt cx="297654" cy="445558"/>
          </a:xfrm>
        </p:grpSpPr>
        <p:cxnSp>
          <p:nvCxnSpPr>
            <p:cNvPr id="84" name="直接箭头连接符 8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5" name="矩形 8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589758" y="2804425"/>
            <a:ext cx="295273" cy="332610"/>
            <a:chOff x="8585920" y="2839426"/>
            <a:chExt cx="295273" cy="418604"/>
          </a:xfrm>
        </p:grpSpPr>
        <p:cxnSp>
          <p:nvCxnSpPr>
            <p:cNvPr id="87" name="直接箭头连接符 86"/>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88" name="矩形 87"/>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7978152" y="2809329"/>
            <a:ext cx="295274" cy="228659"/>
            <a:chOff x="8584918" y="2938388"/>
            <a:chExt cx="295274" cy="418604"/>
          </a:xfrm>
        </p:grpSpPr>
        <p:cxnSp>
          <p:nvCxnSpPr>
            <p:cNvPr id="124" name="直接箭头连接符 12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5" name="矩形 124"/>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27" name="组合 126"/>
          <p:cNvGrpSpPr/>
          <p:nvPr/>
        </p:nvGrpSpPr>
        <p:grpSpPr>
          <a:xfrm>
            <a:off x="4667287" y="4506428"/>
            <a:ext cx="297654" cy="322243"/>
            <a:chOff x="8604448" y="2938388"/>
            <a:chExt cx="297654" cy="445558"/>
          </a:xfrm>
        </p:grpSpPr>
        <p:cxnSp>
          <p:nvCxnSpPr>
            <p:cNvPr id="128" name="直接箭头连接符 12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29" name="矩形 128"/>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7326844" y="4496061"/>
            <a:ext cx="297630" cy="324103"/>
            <a:chOff x="8604448" y="2938388"/>
            <a:chExt cx="297630" cy="418604"/>
          </a:xfrm>
        </p:grpSpPr>
        <p:cxnSp>
          <p:nvCxnSpPr>
            <p:cNvPr id="131" name="直接箭头连接符 13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2" name="矩形 131"/>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2059548" y="4468754"/>
            <a:ext cx="297654" cy="445558"/>
            <a:chOff x="8604448" y="2938388"/>
            <a:chExt cx="297654" cy="445558"/>
          </a:xfrm>
        </p:grpSpPr>
        <p:cxnSp>
          <p:nvCxnSpPr>
            <p:cNvPr id="134" name="直接箭头连接符 13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5" name="矩形 134"/>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2704056" y="4468754"/>
            <a:ext cx="297654" cy="445558"/>
            <a:chOff x="8604448" y="2938388"/>
            <a:chExt cx="297654" cy="445558"/>
          </a:xfrm>
        </p:grpSpPr>
        <p:cxnSp>
          <p:nvCxnSpPr>
            <p:cNvPr id="137" name="直接箭头连接符 13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38" name="矩形 13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3381055" y="4479474"/>
            <a:ext cx="297654" cy="445558"/>
            <a:chOff x="8604448" y="2938388"/>
            <a:chExt cx="297654" cy="445558"/>
          </a:xfrm>
        </p:grpSpPr>
        <p:cxnSp>
          <p:nvCxnSpPr>
            <p:cNvPr id="140" name="直接箭头连接符 13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1" name="矩形 14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42" name="组合 141"/>
          <p:cNvGrpSpPr/>
          <p:nvPr/>
        </p:nvGrpSpPr>
        <p:grpSpPr>
          <a:xfrm>
            <a:off x="4025563" y="4479474"/>
            <a:ext cx="297654" cy="445558"/>
            <a:chOff x="8604448" y="2938388"/>
            <a:chExt cx="297654" cy="445558"/>
          </a:xfrm>
        </p:grpSpPr>
        <p:cxnSp>
          <p:nvCxnSpPr>
            <p:cNvPr id="143" name="直接箭头连接符 142"/>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4" name="矩形 143"/>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45" name="组合 144"/>
          <p:cNvGrpSpPr/>
          <p:nvPr/>
        </p:nvGrpSpPr>
        <p:grpSpPr>
          <a:xfrm>
            <a:off x="8589758" y="4496062"/>
            <a:ext cx="295273" cy="332610"/>
            <a:chOff x="8585920" y="2839426"/>
            <a:chExt cx="295273" cy="418604"/>
          </a:xfrm>
        </p:grpSpPr>
        <p:cxnSp>
          <p:nvCxnSpPr>
            <p:cNvPr id="146" name="直接箭头连接符 145"/>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47" name="矩形 146"/>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7978152" y="4500966"/>
            <a:ext cx="295274" cy="228659"/>
            <a:chOff x="8584918" y="2938388"/>
            <a:chExt cx="295274" cy="418604"/>
          </a:xfrm>
        </p:grpSpPr>
        <p:cxnSp>
          <p:nvCxnSpPr>
            <p:cNvPr id="149" name="直接箭头连接符 148"/>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0" name="矩形 149"/>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grpSp>
        <p:nvGrpSpPr>
          <p:cNvPr id="151" name="组合 150"/>
          <p:cNvGrpSpPr/>
          <p:nvPr/>
        </p:nvGrpSpPr>
        <p:grpSpPr>
          <a:xfrm>
            <a:off x="6606053" y="6350888"/>
            <a:ext cx="297654" cy="445558"/>
            <a:chOff x="8604448" y="2938388"/>
            <a:chExt cx="297654" cy="445558"/>
          </a:xfrm>
        </p:grpSpPr>
        <p:cxnSp>
          <p:nvCxnSpPr>
            <p:cNvPr id="152" name="直接箭头连接符 151"/>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3" name="矩形 152"/>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9</a:t>
              </a:r>
              <a:endParaRPr lang="zh-CN" altLang="en-US" sz="1400" b="1" dirty="0">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4634883" y="6354967"/>
            <a:ext cx="297654" cy="322243"/>
            <a:chOff x="8604448" y="2938388"/>
            <a:chExt cx="297654" cy="445558"/>
          </a:xfrm>
        </p:grpSpPr>
        <p:cxnSp>
          <p:nvCxnSpPr>
            <p:cNvPr id="155" name="直接箭头连接符 154"/>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6" name="矩形 155"/>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8</a:t>
              </a:r>
              <a:endParaRPr lang="zh-CN" altLang="en-US" sz="1400" b="1" dirty="0">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7294440" y="6344600"/>
            <a:ext cx="297630" cy="324103"/>
            <a:chOff x="8604448" y="2938388"/>
            <a:chExt cx="297630" cy="418604"/>
          </a:xfrm>
        </p:grpSpPr>
        <p:cxnSp>
          <p:nvCxnSpPr>
            <p:cNvPr id="158" name="直接箭头连接符 157"/>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59" name="矩形 158"/>
            <p:cNvSpPr/>
            <p:nvPr/>
          </p:nvSpPr>
          <p:spPr>
            <a:xfrm>
              <a:off x="8606804" y="3003048"/>
              <a:ext cx="295274" cy="307776"/>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7</a:t>
              </a:r>
              <a:endParaRPr lang="zh-CN" altLang="en-US" sz="1400" b="1" dirty="0">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2027144" y="6317293"/>
            <a:ext cx="297654" cy="445558"/>
            <a:chOff x="8604448" y="2938388"/>
            <a:chExt cx="297654" cy="445558"/>
          </a:xfrm>
        </p:grpSpPr>
        <p:cxnSp>
          <p:nvCxnSpPr>
            <p:cNvPr id="161" name="直接箭头连接符 160"/>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2" name="矩形 161"/>
            <p:cNvSpPr/>
            <p:nvPr/>
          </p:nvSpPr>
          <p:spPr>
            <a:xfrm>
              <a:off x="8606829" y="3076169"/>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grpSp>
        <p:nvGrpSpPr>
          <p:cNvPr id="163" name="组合 162"/>
          <p:cNvGrpSpPr/>
          <p:nvPr/>
        </p:nvGrpSpPr>
        <p:grpSpPr>
          <a:xfrm>
            <a:off x="2671652" y="6317293"/>
            <a:ext cx="297654" cy="445558"/>
            <a:chOff x="8604448" y="2938388"/>
            <a:chExt cx="297654" cy="445558"/>
          </a:xfrm>
        </p:grpSpPr>
        <p:cxnSp>
          <p:nvCxnSpPr>
            <p:cNvPr id="164" name="直接箭头连接符 163"/>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5" name="矩形 164"/>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4</a:t>
              </a:r>
              <a:endParaRPr lang="zh-CN" altLang="en-US" sz="1400" b="1" dirty="0">
                <a:latin typeface="微软雅黑" panose="020B0503020204020204" pitchFamily="34" charset="-122"/>
                <a:ea typeface="微软雅黑" panose="020B0503020204020204" pitchFamily="34" charset="-122"/>
              </a:endParaRPr>
            </a:p>
          </p:txBody>
        </p:sp>
      </p:grpSp>
      <p:grpSp>
        <p:nvGrpSpPr>
          <p:cNvPr id="166" name="组合 165"/>
          <p:cNvGrpSpPr/>
          <p:nvPr/>
        </p:nvGrpSpPr>
        <p:grpSpPr>
          <a:xfrm>
            <a:off x="3348651" y="6328013"/>
            <a:ext cx="297654" cy="445558"/>
            <a:chOff x="8604448" y="2938388"/>
            <a:chExt cx="297654" cy="445558"/>
          </a:xfrm>
        </p:grpSpPr>
        <p:cxnSp>
          <p:nvCxnSpPr>
            <p:cNvPr id="167" name="直接箭头连接符 166"/>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68" name="矩形 167"/>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5</a:t>
              </a:r>
              <a:endParaRPr lang="zh-CN" altLang="en-US" sz="1400" b="1" dirty="0">
                <a:latin typeface="微软雅黑" panose="020B0503020204020204" pitchFamily="34" charset="-122"/>
                <a:ea typeface="微软雅黑" panose="020B0503020204020204" pitchFamily="34" charset="-122"/>
              </a:endParaRPr>
            </a:p>
          </p:txBody>
        </p:sp>
      </p:grpSp>
      <p:grpSp>
        <p:nvGrpSpPr>
          <p:cNvPr id="169" name="组合 168"/>
          <p:cNvGrpSpPr/>
          <p:nvPr/>
        </p:nvGrpSpPr>
        <p:grpSpPr>
          <a:xfrm>
            <a:off x="3993159" y="6328013"/>
            <a:ext cx="297654" cy="445558"/>
            <a:chOff x="8604448" y="2938388"/>
            <a:chExt cx="297654" cy="445558"/>
          </a:xfrm>
        </p:grpSpPr>
        <p:cxnSp>
          <p:nvCxnSpPr>
            <p:cNvPr id="170" name="直接箭头连接符 169"/>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1" name="矩形 170"/>
            <p:cNvSpPr/>
            <p:nvPr/>
          </p:nvSpPr>
          <p:spPr>
            <a:xfrm>
              <a:off x="8606828" y="3076169"/>
              <a:ext cx="2952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6</a:t>
              </a:r>
              <a:endParaRPr lang="zh-CN" altLang="en-US" sz="1400" b="1" dirty="0">
                <a:latin typeface="微软雅黑" panose="020B0503020204020204" pitchFamily="34" charset="-122"/>
                <a:ea typeface="微软雅黑" panose="020B0503020204020204" pitchFamily="34" charset="-122"/>
              </a:endParaRPr>
            </a:p>
          </p:txBody>
        </p:sp>
      </p:grpSp>
      <p:grpSp>
        <p:nvGrpSpPr>
          <p:cNvPr id="172" name="组合 171"/>
          <p:cNvGrpSpPr/>
          <p:nvPr/>
        </p:nvGrpSpPr>
        <p:grpSpPr>
          <a:xfrm>
            <a:off x="8557354" y="6344601"/>
            <a:ext cx="295273" cy="332610"/>
            <a:chOff x="8585920" y="2839426"/>
            <a:chExt cx="295273" cy="418604"/>
          </a:xfrm>
        </p:grpSpPr>
        <p:cxnSp>
          <p:nvCxnSpPr>
            <p:cNvPr id="173" name="直接箭头连接符 172"/>
            <p:cNvCxnSpPr/>
            <p:nvPr/>
          </p:nvCxnSpPr>
          <p:spPr bwMode="auto">
            <a:xfrm flipV="1">
              <a:off x="8604448" y="2839426"/>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4" name="矩形 173"/>
            <p:cNvSpPr/>
            <p:nvPr/>
          </p:nvSpPr>
          <p:spPr>
            <a:xfrm>
              <a:off x="8585920" y="2928078"/>
              <a:ext cx="295273"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7945748" y="6349505"/>
            <a:ext cx="295274" cy="228659"/>
            <a:chOff x="8584918" y="2938388"/>
            <a:chExt cx="295274" cy="418604"/>
          </a:xfrm>
        </p:grpSpPr>
        <p:cxnSp>
          <p:nvCxnSpPr>
            <p:cNvPr id="176" name="直接箭头连接符 175"/>
            <p:cNvCxnSpPr/>
            <p:nvPr/>
          </p:nvCxnSpPr>
          <p:spPr bwMode="auto">
            <a:xfrm flipV="1">
              <a:off x="8604448" y="2938388"/>
              <a:ext cx="24" cy="418604"/>
            </a:xfrm>
            <a:prstGeom prst="straightConnector1">
              <a:avLst/>
            </a:prstGeom>
            <a:solidFill>
              <a:schemeClr val="accent1"/>
            </a:solidFill>
            <a:ln w="28575" cap="flat" cmpd="sng" algn="ctr">
              <a:solidFill>
                <a:schemeClr val="tx1"/>
              </a:solidFill>
              <a:prstDash val="solid"/>
              <a:round/>
              <a:headEnd type="none"/>
              <a:tailEnd type="stealth" w="lg" len="lg"/>
            </a:ln>
            <a:effectLst/>
          </p:spPr>
        </p:cxnSp>
        <p:sp>
          <p:nvSpPr>
            <p:cNvPr id="177" name="矩形 176"/>
            <p:cNvSpPr/>
            <p:nvPr/>
          </p:nvSpPr>
          <p:spPr>
            <a:xfrm>
              <a:off x="8584918" y="3021058"/>
              <a:ext cx="295274" cy="307778"/>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1282650"/>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如何划分？</a:t>
            </a:r>
            <a:endParaRPr lang="en-US" altLang="zh-CN" sz="2800" b="1" dirty="0">
              <a:latin typeface="微软雅黑" panose="020B0503020204020204" pitchFamily="34" charset="-122"/>
              <a:ea typeface="微软雅黑" panose="020B0503020204020204" pitchFamily="34" charset="-122"/>
            </a:endParaRPr>
          </a:p>
        </p:txBody>
      </p:sp>
      <p:sp>
        <p:nvSpPr>
          <p:cNvPr id="106" name="矩形 105"/>
          <p:cNvSpPr/>
          <p:nvPr/>
        </p:nvSpPr>
        <p:spPr bwMode="auto">
          <a:xfrm>
            <a:off x="1835098"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bwMode="auto">
          <a:xfrm>
            <a:off x="2490435" y="2090813"/>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矩形 107"/>
          <p:cNvSpPr/>
          <p:nvPr/>
        </p:nvSpPr>
        <p:spPr bwMode="auto">
          <a:xfrm>
            <a:off x="7733131" y="1478813"/>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9" name="矩形 108"/>
          <p:cNvSpPr/>
          <p:nvPr/>
        </p:nvSpPr>
        <p:spPr bwMode="auto">
          <a:xfrm>
            <a:off x="7101713" y="1646780"/>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111783" y="2234813"/>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5767120" y="1874813"/>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4456438" y="1966431"/>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3801105" y="2162813"/>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1179757" y="2306813"/>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矩形 114"/>
          <p:cNvSpPr/>
          <p:nvPr/>
        </p:nvSpPr>
        <p:spPr bwMode="auto">
          <a:xfrm>
            <a:off x="8388472" y="1550821"/>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16" name="矩形 115"/>
          <p:cNvSpPr/>
          <p:nvPr/>
        </p:nvSpPr>
        <p:spPr bwMode="auto">
          <a:xfrm>
            <a:off x="3145772" y="2450855"/>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835098"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2490435" y="375330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7733131" y="3141305"/>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7101713" y="3309272"/>
            <a:ext cx="432000" cy="115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32</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5111783" y="3897305"/>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767120" y="353730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456438" y="3628923"/>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801105" y="3825305"/>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1179757" y="3969305"/>
            <a:ext cx="432000" cy="50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388472" y="3213313"/>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145772" y="4113347"/>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6442752" y="3429305"/>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442752" y="1750431"/>
            <a:ext cx="432000" cy="1044000"/>
          </a:xfrm>
          <a:prstGeom prst="rect">
            <a:avLst/>
          </a:prstGeom>
          <a:noFill/>
          <a:ln w="12700" algn="ctr">
            <a:solidFill>
              <a:srgbClr val="C00000"/>
            </a:solidFill>
            <a:prstDash val="sysDot"/>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0000"/>
                </a:solidFill>
                <a:latin typeface="微软雅黑" panose="020B0503020204020204" pitchFamily="34" charset="-122"/>
                <a:ea typeface="微软雅黑" panose="020B0503020204020204" pitchFamily="34" charset="-122"/>
              </a:rPr>
              <a:t>29</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179757" y="4725144"/>
            <a:ext cx="5019363"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cxnSp>
        <p:nvCxnSpPr>
          <p:cNvPr id="30" name="直接连接符 29"/>
          <p:cNvCxnSpPr/>
          <p:nvPr/>
        </p:nvCxnSpPr>
        <p:spPr bwMode="auto">
          <a:xfrm>
            <a:off x="7101713" y="4725144"/>
            <a:ext cx="1718759" cy="0"/>
          </a:xfrm>
          <a:prstGeom prst="line">
            <a:avLst/>
          </a:prstGeom>
          <a:solidFill>
            <a:schemeClr val="accent1"/>
          </a:solidFill>
          <a:ln w="28575" cap="flat" cmpd="sng" algn="ctr">
            <a:solidFill>
              <a:srgbClr val="C00000"/>
            </a:solidFill>
            <a:prstDash val="sysDash"/>
            <a:round/>
            <a:headEnd type="stealth" w="lg" len="lg"/>
            <a:tailEnd type="stealth" w="lg" len="lg"/>
          </a:ln>
          <a:effectLst/>
        </p:spPr>
      </p:cxnSp>
      <p:sp>
        <p:nvSpPr>
          <p:cNvPr id="7" name="矩形 6"/>
          <p:cNvSpPr/>
          <p:nvPr/>
        </p:nvSpPr>
        <p:spPr>
          <a:xfrm>
            <a:off x="2929305" y="4768961"/>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左子序列</a:t>
            </a:r>
            <a:endParaRPr lang="zh-CN" altLang="en-US" dirty="0"/>
          </a:p>
        </p:txBody>
      </p:sp>
      <p:sp>
        <p:nvSpPr>
          <p:cNvPr id="33" name="矩形 32"/>
          <p:cNvSpPr/>
          <p:nvPr/>
        </p:nvSpPr>
        <p:spPr>
          <a:xfrm>
            <a:off x="7407094" y="4787098"/>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右子序列</a:t>
            </a:r>
            <a:endParaRPr lang="zh-CN" altLang="en-US" dirty="0"/>
          </a:p>
        </p:txBody>
      </p:sp>
      <p:sp>
        <p:nvSpPr>
          <p:cNvPr id="34" name="矩形 33"/>
          <p:cNvSpPr/>
          <p:nvPr/>
        </p:nvSpPr>
        <p:spPr bwMode="auto">
          <a:xfrm>
            <a:off x="3151442"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596321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535121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553121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610721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574721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585521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603521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617921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542322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632325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563921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a:xfrm>
            <a:off x="179512" y="223481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7" name="矩形 46"/>
          <p:cNvSpPr/>
          <p:nvPr/>
        </p:nvSpPr>
        <p:spPr>
          <a:xfrm>
            <a:off x="179512" y="3972673"/>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48" name="矩形 47"/>
          <p:cNvSpPr/>
          <p:nvPr/>
        </p:nvSpPr>
        <p:spPr>
          <a:xfrm>
            <a:off x="179511" y="5998726"/>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61" name="矩形 60"/>
          <p:cNvSpPr/>
          <p:nvPr/>
        </p:nvSpPr>
        <p:spPr>
          <a:xfrm>
            <a:off x="3203848" y="1547500"/>
            <a:ext cx="2620613"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完成所有交换</a:t>
            </a:r>
            <a:endParaRPr lang="zh-CN" altLang="en-US" dirty="0"/>
          </a:p>
        </p:txBody>
      </p:sp>
      <p:sp>
        <p:nvSpPr>
          <p:cNvPr id="62" name="矩形 61"/>
          <p:cNvSpPr/>
          <p:nvPr/>
        </p:nvSpPr>
        <p:spPr>
          <a:xfrm>
            <a:off x="2615799" y="3196160"/>
            <a:ext cx="3151321" cy="369332"/>
          </a:xfrm>
          <a:prstGeom prst="rect">
            <a:avLst/>
          </a:prstGeom>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29</a:t>
            </a:r>
            <a:r>
              <a:rPr lang="zh-CN" altLang="en-US" b="1" dirty="0">
                <a:latin typeface="微软雅黑" panose="020B0503020204020204" pitchFamily="34" charset="-122"/>
                <a:ea typeface="微软雅黑" panose="020B0503020204020204" pitchFamily="34" charset="-122"/>
              </a:rPr>
              <a:t>填入对应正确</a:t>
            </a:r>
            <a:r>
              <a:rPr lang="en-US" altLang="zh-CN" b="1" dirty="0">
                <a:latin typeface="微软雅黑" panose="020B0503020204020204" pitchFamily="34" charset="-122"/>
                <a:ea typeface="微软雅黑" panose="020B0503020204020204" pitchFamily="34" charset="-122"/>
              </a:rPr>
              <a:t>pivot</a:t>
            </a:r>
            <a:r>
              <a:rPr lang="zh-CN" altLang="en-US" b="1" dirty="0">
                <a:latin typeface="微软雅黑" panose="020B0503020204020204" pitchFamily="34" charset="-122"/>
                <a:ea typeface="微软雅黑" panose="020B0503020204020204" pitchFamily="34" charset="-122"/>
              </a:rPr>
              <a:t>位置</a:t>
            </a:r>
            <a:endParaRPr lang="zh-CN" altLang="en-US" dirty="0"/>
          </a:p>
        </p:txBody>
      </p:sp>
    </p:spTree>
    <p:extLst>
      <p:ext uri="{BB962C8B-B14F-4D97-AF65-F5344CB8AC3E}">
        <p14:creationId xmlns:p14="http://schemas.microsoft.com/office/powerpoint/2010/main" val="312737597"/>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79512" y="1196752"/>
            <a:ext cx="87225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递归</a:t>
            </a:r>
            <a:endParaRPr lang="en-US" altLang="zh-CN" sz="28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3151442"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496813" y="209678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7733845" y="1484784"/>
            <a:ext cx="432000" cy="1332000"/>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37</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7079216" y="1664784"/>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5115329" y="2240784"/>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769958" y="188078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60700" y="1988784"/>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3806071" y="2168784"/>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1842184" y="2312784"/>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8388472" y="1556792"/>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1187555" y="2456826"/>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6424587" y="1772784"/>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129321"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815399" y="393317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8414124" y="332117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7100204" y="350117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2501477" y="4077178"/>
            <a:ext cx="432000" cy="57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786282" y="3717178"/>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4472360" y="3825178"/>
            <a:ext cx="432000" cy="82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3158438" y="4005178"/>
            <a:ext cx="432000" cy="648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844516" y="414917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7757165" y="3393186"/>
            <a:ext cx="432000" cy="1259992"/>
          </a:xfrm>
          <a:prstGeom prst="rect">
            <a:avLst/>
          </a:prstGeom>
          <a:solidFill>
            <a:srgbClr val="7030A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tx2"/>
                </a:solidFill>
                <a:latin typeface="微软雅黑" panose="020B0503020204020204" pitchFamily="34" charset="-122"/>
                <a:ea typeface="微软雅黑" panose="020B0503020204020204" pitchFamily="34" charset="-122"/>
              </a:rPr>
              <a:t>35</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1187555" y="429322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6443243" y="360917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5137854"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3823932" y="5769572"/>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422657" y="515757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37</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7108737" y="533757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32</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2510010" y="5913572"/>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16</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794815" y="5553572"/>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00"/>
                </a:solidFill>
                <a:latin typeface="微软雅黑" panose="020B0503020204020204" pitchFamily="34" charset="-122"/>
                <a:ea typeface="微软雅黑" panose="020B0503020204020204" pitchFamily="34" charset="-122"/>
              </a:rPr>
              <a:t>26</a:t>
            </a:r>
          </a:p>
          <a:p>
            <a:pPr algn="ctr"/>
            <a:r>
              <a:rPr lang="en-US" altLang="zh-CN" b="1" dirty="0">
                <a:solidFill>
                  <a:srgbClr val="FFFF00"/>
                </a:solidFill>
                <a:latin typeface="微软雅黑" panose="020B0503020204020204" pitchFamily="34" charset="-122"/>
                <a:ea typeface="微软雅黑" panose="020B0503020204020204" pitchFamily="34" charset="-122"/>
              </a:rPr>
              <a:t>b</a:t>
            </a:r>
            <a:endParaRPr lang="zh-CN" altLang="en-US" b="1" dirty="0">
              <a:solidFill>
                <a:srgbClr val="FFFF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480893" y="5661572"/>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23</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3166971" y="5841572"/>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18</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853049" y="5985572"/>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14</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7765698" y="522958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35</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196088" y="6129614"/>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10</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6451776" y="544557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FFFF99"/>
                </a:solidFill>
                <a:latin typeface="微软雅黑" panose="020B0503020204020204" pitchFamily="34" charset="-122"/>
                <a:ea typeface="微软雅黑" panose="020B0503020204020204" pitchFamily="34" charset="-122"/>
              </a:rPr>
              <a:t>29</a:t>
            </a:r>
            <a:endParaRPr lang="zh-CN" altLang="en-US" sz="2400" b="1" dirty="0">
              <a:solidFill>
                <a:srgbClr val="FFFF99"/>
              </a:solidFill>
              <a:latin typeface="微软雅黑" panose="020B0503020204020204" pitchFamily="34" charset="-122"/>
              <a:ea typeface="微软雅黑" panose="020B0503020204020204" pitchFamily="34" charset="-122"/>
            </a:endParaRPr>
          </a:p>
        </p:txBody>
      </p:sp>
      <p:sp>
        <p:nvSpPr>
          <p:cNvPr id="82" name="矩形 81"/>
          <p:cNvSpPr/>
          <p:nvPr/>
        </p:nvSpPr>
        <p:spPr>
          <a:xfrm>
            <a:off x="179512" y="229478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3" name="矩形 82"/>
          <p:cNvSpPr/>
          <p:nvPr/>
        </p:nvSpPr>
        <p:spPr>
          <a:xfrm>
            <a:off x="179511" y="4176971"/>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第四层</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划分</a:t>
            </a:r>
            <a:endParaRPr lang="zh-CN" altLang="en-US" dirty="0"/>
          </a:p>
        </p:txBody>
      </p:sp>
      <p:sp>
        <p:nvSpPr>
          <p:cNvPr id="84" name="矩形 83"/>
          <p:cNvSpPr/>
          <p:nvPr/>
        </p:nvSpPr>
        <p:spPr>
          <a:xfrm>
            <a:off x="298194" y="6148631"/>
            <a:ext cx="646332"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zh-CN" altLang="en-US" dirty="0"/>
          </a:p>
        </p:txBody>
      </p:sp>
    </p:spTree>
    <p:extLst>
      <p:ext uri="{BB962C8B-B14F-4D97-AF65-F5344CB8AC3E}">
        <p14:creationId xmlns:p14="http://schemas.microsoft.com/office/powerpoint/2010/main" val="3240711102"/>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
          <p:cNvSpPr txBox="1">
            <a:spLocks noChangeArrowheads="1"/>
          </p:cNvSpPr>
          <p:nvPr/>
        </p:nvSpPr>
        <p:spPr bwMode="auto">
          <a:xfrm>
            <a:off x="522362" y="1674044"/>
            <a:ext cx="4553694" cy="3231654"/>
          </a:xfrm>
          <a:prstGeom prst="rect">
            <a:avLst/>
          </a:prstGeom>
          <a:noFill/>
          <a:ln w="9525">
            <a:noFill/>
            <a:miter lim="800000"/>
            <a:headEnd/>
            <a:tailEnd/>
          </a:ln>
        </p:spPr>
        <p:txBody>
          <a:bodyPr wrap="square">
            <a:spAutoFit/>
          </a:bodyPr>
          <a:lstStyle/>
          <a:p>
            <a:pPr algn="l">
              <a:spcBef>
                <a:spcPct val="15000"/>
              </a:spcBef>
            </a:pP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List ) {</a:t>
            </a:r>
          </a:p>
          <a:p>
            <a:pPr algn="l">
              <a:spcBef>
                <a:spcPct val="15000"/>
              </a:spcBef>
            </a:pPr>
            <a:r>
              <a:rPr lang="en-US" altLang="zh-CN" sz="2000" b="1" dirty="0">
                <a:latin typeface="微软雅黑" panose="020B0503020204020204" pitchFamily="34" charset="-122"/>
                <a:ea typeface="微软雅黑" panose="020B0503020204020204" pitchFamily="34" charset="-122"/>
              </a:rPr>
              <a:t>     if ( List</a:t>
            </a:r>
            <a:r>
              <a:rPr lang="zh-CN" altLang="en-US" sz="2000" b="1" dirty="0">
                <a:latin typeface="微软雅黑" panose="020B0503020204020204" pitchFamily="34" charset="-122"/>
                <a:ea typeface="微软雅黑" panose="020B0503020204020204" pitchFamily="34" charset="-122"/>
              </a:rPr>
              <a:t>的长度大于</a:t>
            </a:r>
            <a:r>
              <a:rPr lang="en-US" altLang="zh-CN" sz="2000" b="1" dirty="0">
                <a:latin typeface="微软雅黑" panose="020B0503020204020204" pitchFamily="34" charset="-122"/>
                <a:ea typeface="微软雅黑" panose="020B0503020204020204" pitchFamily="34" charset="-122"/>
              </a:rPr>
              <a:t>1) {</a:t>
            </a:r>
          </a:p>
          <a:p>
            <a:pPr algn="l">
              <a:spcBef>
                <a:spcPct val="15000"/>
              </a:spcBef>
            </a:pPr>
            <a:r>
              <a:rPr lang="en-US" altLang="zh-CN" sz="2000" b="1" dirty="0">
                <a:latin typeface="微软雅黑" panose="020B0503020204020204" pitchFamily="34" charset="-122"/>
                <a:ea typeface="微软雅黑" panose="020B0503020204020204" pitchFamily="34" charset="-122"/>
              </a:rPr>
              <a:t>	Partition ( </a:t>
            </a:r>
            <a:r>
              <a:rPr lang="zh-CN" altLang="en-US" sz="2000" b="1" dirty="0">
                <a:latin typeface="微软雅黑" panose="020B0503020204020204" pitchFamily="34" charset="-122"/>
                <a:ea typeface="微软雅黑" panose="020B0503020204020204" pitchFamily="34" charset="-122"/>
              </a:rPr>
              <a:t>将序列</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划分为  </a:t>
            </a:r>
            <a:endParaRPr lang="en-US" altLang="zh-CN" sz="2000" b="1" dirty="0">
              <a:latin typeface="微软雅黑" panose="020B0503020204020204" pitchFamily="34" charset="-122"/>
              <a:ea typeface="微软雅黑" panose="020B0503020204020204" pitchFamily="34" charset="-122"/>
            </a:endParaRP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两个子序列</a:t>
            </a:r>
          </a:p>
          <a:p>
            <a:pPr algn="l">
              <a:spcBef>
                <a:spcPct val="15000"/>
              </a:spcBef>
            </a:pPr>
            <a:r>
              <a:rPr lang="zh-CN" altLang="en-US" sz="2000" b="1" dirty="0">
                <a:latin typeface="微软雅黑" panose="020B0503020204020204" pitchFamily="34" charset="-122"/>
                <a:ea typeface="微软雅黑" panose="020B0503020204020204" pitchFamily="34" charset="-122"/>
              </a:rPr>
              <a:t>                </a:t>
            </a:r>
            <a:r>
              <a:rPr lang="en-US" altLang="zh-CN" sz="2000" b="1" dirty="0" err="1">
                <a:solidFill>
                  <a:srgbClr val="C00000"/>
                </a:solidFill>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 </a:t>
            </a:r>
            <a:r>
              <a:rPr lang="en-US" altLang="zh-CN" sz="2000" b="1" dirty="0">
                <a:solidFill>
                  <a:srgbClr val="C00000"/>
                </a:solidFill>
                <a:latin typeface="微软雅黑" panose="020B0503020204020204" pitchFamily="34" charset="-122"/>
                <a:ea typeface="微软雅黑" panose="020B0503020204020204" pitchFamily="34" charset="-122"/>
              </a:rPr>
              <a:t>Right List </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LeftList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QuickSort</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RightList</a:t>
            </a: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     }</a:t>
            </a:r>
          </a:p>
          <a:p>
            <a:pPr algn="l">
              <a:spcBef>
                <a:spcPct val="15000"/>
              </a:spcBef>
            </a:pPr>
            <a:r>
              <a:rPr lang="en-US" altLang="zh-CN" sz="2000" b="1" dirty="0">
                <a:latin typeface="微软雅黑" panose="020B0503020204020204" pitchFamily="34" charset="-122"/>
                <a:ea typeface="微软雅黑" panose="020B0503020204020204" pitchFamily="34" charset="-122"/>
              </a:rPr>
              <a:t>}</a:t>
            </a:r>
          </a:p>
        </p:txBody>
      </p:sp>
      <p:sp>
        <p:nvSpPr>
          <p:cNvPr id="58" name="AutoShape 7"/>
          <p:cNvSpPr>
            <a:spLocks noChangeArrowheads="1"/>
          </p:cNvSpPr>
          <p:nvPr/>
        </p:nvSpPr>
        <p:spPr bwMode="auto">
          <a:xfrm flipV="1">
            <a:off x="7127064" y="2007820"/>
            <a:ext cx="869626" cy="294510"/>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TextBox 20"/>
          <p:cNvSpPr txBox="1">
            <a:spLocks noChangeArrowheads="1"/>
          </p:cNvSpPr>
          <p:nvPr/>
        </p:nvSpPr>
        <p:spPr bwMode="auto">
          <a:xfrm>
            <a:off x="107504" y="1196752"/>
            <a:ext cx="8722590" cy="90794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算法描述</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0" name="TextBox 20"/>
          <p:cNvSpPr txBox="1">
            <a:spLocks noChangeArrowheads="1"/>
          </p:cNvSpPr>
          <p:nvPr/>
        </p:nvSpPr>
        <p:spPr bwMode="auto">
          <a:xfrm>
            <a:off x="107504" y="4887668"/>
            <a:ext cx="9119557" cy="178510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与归并排序的比较</a:t>
            </a:r>
            <a:endParaRPr lang="en-US" altLang="zh-CN" sz="28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快速排序：重划分，不重归并（因就地进行</a:t>
            </a:r>
            <a:r>
              <a:rPr lang="zh-CN" altLang="en-US" sz="2400" b="1">
                <a:latin typeface="微软雅黑" panose="020B0503020204020204" pitchFamily="34" charset="-122"/>
                <a:ea typeface="微软雅黑" panose="020B0503020204020204" pitchFamily="34" charset="-122"/>
              </a:rPr>
              <a:t>，无需进行</a:t>
            </a:r>
            <a:r>
              <a:rPr lang="zh-CN" altLang="en-US" sz="2400" b="1" dirty="0">
                <a:latin typeface="微软雅黑" panose="020B0503020204020204" pitchFamily="34" charset="-122"/>
                <a:ea typeface="微软雅黑" panose="020B0503020204020204" pitchFamily="34" charset="-122"/>
              </a:rPr>
              <a:t>归并，划分无法保证均匀划分）</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归并排序：重归并，不重划分（划分只需按秩前后均匀二分）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860032" y="3245607"/>
            <a:ext cx="4176762" cy="1263513"/>
            <a:chOff x="3995638" y="2852614"/>
            <a:chExt cx="5184775" cy="2159000"/>
          </a:xfrm>
        </p:grpSpPr>
        <p:sp>
          <p:nvSpPr>
            <p:cNvPr id="31" name="Rectangle 2"/>
            <p:cNvSpPr>
              <a:spLocks noChangeArrowheads="1"/>
            </p:cNvSpPr>
            <p:nvPr/>
          </p:nvSpPr>
          <p:spPr bwMode="auto">
            <a:xfrm flipH="1">
              <a:off x="8604150" y="3393951"/>
              <a:ext cx="360363" cy="1258888"/>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2" name="Rectangle 3"/>
            <p:cNvSpPr>
              <a:spLocks noChangeArrowheads="1"/>
            </p:cNvSpPr>
            <p:nvPr/>
          </p:nvSpPr>
          <p:spPr bwMode="auto">
            <a:xfrm flipH="1">
              <a:off x="8243788" y="2852614"/>
              <a:ext cx="360362" cy="1800225"/>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3" name="Rectangle 4"/>
            <p:cNvSpPr>
              <a:spLocks noChangeArrowheads="1"/>
            </p:cNvSpPr>
            <p:nvPr/>
          </p:nvSpPr>
          <p:spPr bwMode="auto">
            <a:xfrm flipH="1">
              <a:off x="6803925" y="3211389"/>
              <a:ext cx="360363" cy="1439862"/>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34" name="AutoShape 5"/>
            <p:cNvSpPr>
              <a:spLocks noChangeArrowheads="1"/>
            </p:cNvSpPr>
            <p:nvPr/>
          </p:nvSpPr>
          <p:spPr bwMode="auto">
            <a:xfrm flipH="1" flipV="1">
              <a:off x="7164288" y="3212976"/>
              <a:ext cx="1079500" cy="1439863"/>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35" name="Line 6"/>
            <p:cNvSpPr>
              <a:spLocks noChangeShapeType="1"/>
            </p:cNvSpPr>
            <p:nvPr/>
          </p:nvSpPr>
          <p:spPr bwMode="auto">
            <a:xfrm>
              <a:off x="3995638" y="3571751"/>
              <a:ext cx="5184775" cy="0"/>
            </a:xfrm>
            <a:prstGeom prst="line">
              <a:avLst/>
            </a:prstGeom>
            <a:noFill/>
            <a:ln w="12700">
              <a:solidFill>
                <a:schemeClr val="tx1"/>
              </a:solidFill>
              <a:prstDash val="lgDash"/>
              <a:round/>
              <a:headEnd/>
              <a:tailEnd/>
            </a:ln>
          </p:spPr>
          <p:txBody>
            <a:bodyPr lIns="36000" tIns="36000" rIns="36000" bIns="36000" anchor="ctr"/>
            <a:lstStyle/>
            <a:p>
              <a:endParaRPr lang="zh-CN" altLang="en-US"/>
            </a:p>
          </p:txBody>
        </p:sp>
        <p:sp>
          <p:nvSpPr>
            <p:cNvPr id="36" name="AutoShape 7"/>
            <p:cNvSpPr>
              <a:spLocks noChangeArrowheads="1"/>
            </p:cNvSpPr>
            <p:nvPr/>
          </p:nvSpPr>
          <p:spPr bwMode="auto">
            <a:xfrm flipV="1">
              <a:off x="5003700" y="4149601"/>
              <a:ext cx="1079500" cy="503238"/>
            </a:xfrm>
            <a:prstGeom prst="flowChartDocument">
              <a:avLst/>
            </a:prstGeom>
            <a:solidFill>
              <a:srgbClr val="FFC000"/>
            </a:solidFill>
            <a:ln w="25400">
              <a:solidFill>
                <a:schemeClr val="tx1"/>
              </a:solidFill>
              <a:miter lim="800000"/>
              <a:headEnd/>
              <a:tailEnd/>
            </a:ln>
          </p:spPr>
          <p:txBody>
            <a:bodyPr wrap="none" anchor="ctr"/>
            <a:lstStyle/>
            <a:p>
              <a:endParaRPr lang="zh-CN" altLang="en-US"/>
            </a:p>
          </p:txBody>
        </p:sp>
        <p:sp>
          <p:nvSpPr>
            <p:cNvPr id="37" name="Rectangle 10"/>
            <p:cNvSpPr>
              <a:spLocks noChangeArrowheads="1"/>
            </p:cNvSpPr>
            <p:nvPr/>
          </p:nvSpPr>
          <p:spPr bwMode="auto">
            <a:xfrm>
              <a:off x="6443563" y="3570164"/>
              <a:ext cx="360362" cy="1079500"/>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38" name="Rectangle 11"/>
            <p:cNvSpPr>
              <a:spLocks noChangeArrowheads="1"/>
            </p:cNvSpPr>
            <p:nvPr/>
          </p:nvSpPr>
          <p:spPr bwMode="auto">
            <a:xfrm>
              <a:off x="4282975" y="3752726"/>
              <a:ext cx="360363" cy="900113"/>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39" name="Rectangle 12"/>
            <p:cNvSpPr>
              <a:spLocks noChangeArrowheads="1"/>
            </p:cNvSpPr>
            <p:nvPr/>
          </p:nvSpPr>
          <p:spPr bwMode="auto">
            <a:xfrm>
              <a:off x="4643338" y="4113089"/>
              <a:ext cx="360362" cy="539750"/>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40" name="Rectangle 13"/>
            <p:cNvSpPr>
              <a:spLocks noChangeArrowheads="1"/>
            </p:cNvSpPr>
            <p:nvPr/>
          </p:nvSpPr>
          <p:spPr bwMode="auto">
            <a:xfrm>
              <a:off x="6083200" y="3932114"/>
              <a:ext cx="360363" cy="719137"/>
            </a:xfrm>
            <a:prstGeom prst="rect">
              <a:avLst/>
            </a:prstGeom>
            <a:solidFill>
              <a:srgbClr val="FFC000"/>
            </a:solidFill>
            <a:ln w="25400">
              <a:solidFill>
                <a:schemeClr val="tx1"/>
              </a:solidFill>
              <a:miter lim="800000"/>
              <a:headEnd/>
              <a:tailEnd/>
            </a:ln>
          </p:spPr>
          <p:txBody>
            <a:bodyPr wrap="none" anchor="ctr"/>
            <a:lstStyle/>
            <a:p>
              <a:endParaRPr lang="zh-CN" altLang="en-US"/>
            </a:p>
          </p:txBody>
        </p:sp>
        <p:grpSp>
          <p:nvGrpSpPr>
            <p:cNvPr id="41" name="Group 14"/>
            <p:cNvGrpSpPr>
              <a:grpSpLocks/>
            </p:cNvGrpSpPr>
            <p:nvPr/>
          </p:nvGrpSpPr>
          <p:grpSpPr bwMode="auto">
            <a:xfrm>
              <a:off x="4282975" y="4649664"/>
              <a:ext cx="4681538" cy="361950"/>
              <a:chOff x="2426" y="527"/>
              <a:chExt cx="2949" cy="228"/>
            </a:xfrm>
          </p:grpSpPr>
          <p:sp>
            <p:nvSpPr>
              <p:cNvPr id="42" name="Rectangle 15"/>
              <p:cNvSpPr>
                <a:spLocks noChangeArrowheads="1"/>
              </p:cNvSpPr>
              <p:nvPr/>
            </p:nvSpPr>
            <p:spPr bwMode="auto">
              <a:xfrm>
                <a:off x="2426"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43" name="Rectangle 16"/>
              <p:cNvSpPr>
                <a:spLocks noChangeArrowheads="1"/>
              </p:cNvSpPr>
              <p:nvPr/>
            </p:nvSpPr>
            <p:spPr bwMode="auto">
              <a:xfrm>
                <a:off x="2653"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lo+1</a:t>
                </a:r>
              </a:p>
            </p:txBody>
          </p:sp>
          <p:sp>
            <p:nvSpPr>
              <p:cNvPr id="44" name="Rectangle 17"/>
              <p:cNvSpPr>
                <a:spLocks noChangeArrowheads="1"/>
              </p:cNvSpPr>
              <p:nvPr/>
            </p:nvSpPr>
            <p:spPr bwMode="auto">
              <a:xfrm>
                <a:off x="3560"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5" name="Rectangle 18"/>
              <p:cNvSpPr>
                <a:spLocks noChangeArrowheads="1"/>
              </p:cNvSpPr>
              <p:nvPr/>
            </p:nvSpPr>
            <p:spPr bwMode="auto">
              <a:xfrm>
                <a:off x="2880" y="528"/>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a:t>
                </a:r>
              </a:p>
            </p:txBody>
          </p:sp>
          <p:sp>
            <p:nvSpPr>
              <p:cNvPr id="46" name="Rectangle 19"/>
              <p:cNvSpPr>
                <a:spLocks noChangeArrowheads="1"/>
              </p:cNvSpPr>
              <p:nvPr/>
            </p:nvSpPr>
            <p:spPr bwMode="auto">
              <a:xfrm flipH="1">
                <a:off x="5148"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47" name="Rectangle 20"/>
              <p:cNvSpPr>
                <a:spLocks noChangeArrowheads="1"/>
              </p:cNvSpPr>
              <p:nvPr/>
            </p:nvSpPr>
            <p:spPr bwMode="auto">
              <a:xfrm flipH="1">
                <a:off x="4921"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hi-1</a:t>
                </a:r>
              </a:p>
            </p:txBody>
          </p:sp>
          <p:sp>
            <p:nvSpPr>
              <p:cNvPr id="48" name="Rectangle 21"/>
              <p:cNvSpPr>
                <a:spLocks noChangeArrowheads="1"/>
              </p:cNvSpPr>
              <p:nvPr/>
            </p:nvSpPr>
            <p:spPr bwMode="auto">
              <a:xfrm flipH="1">
                <a:off x="4014"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mi+1</a:t>
                </a:r>
              </a:p>
            </p:txBody>
          </p:sp>
          <p:sp>
            <p:nvSpPr>
              <p:cNvPr id="49" name="Rectangle 22"/>
              <p:cNvSpPr>
                <a:spLocks noChangeArrowheads="1"/>
              </p:cNvSpPr>
              <p:nvPr/>
            </p:nvSpPr>
            <p:spPr bwMode="auto">
              <a:xfrm flipH="1">
                <a:off x="3787" y="528"/>
                <a:ext cx="227"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mi</a:t>
                </a:r>
              </a:p>
            </p:txBody>
          </p:sp>
          <p:sp>
            <p:nvSpPr>
              <p:cNvPr id="50" name="Rectangle 23"/>
              <p:cNvSpPr>
                <a:spLocks noChangeArrowheads="1"/>
              </p:cNvSpPr>
              <p:nvPr/>
            </p:nvSpPr>
            <p:spPr bwMode="auto">
              <a:xfrm>
                <a:off x="4241" y="527"/>
                <a:ext cx="680" cy="227"/>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dirty="0">
                    <a:latin typeface="Arial Narrow" pitchFamily="34" charset="0"/>
                    <a:ea typeface="宋体" charset="-122"/>
                    <a:cs typeface="Times New Roman" pitchFamily="18" charset="0"/>
                  </a:rPr>
                  <a:t>...</a:t>
                </a:r>
              </a:p>
            </p:txBody>
          </p:sp>
        </p:grpSp>
        <p:sp>
          <p:nvSpPr>
            <p:cNvPr id="51" name="矩形 50"/>
            <p:cNvSpPr/>
            <p:nvPr/>
          </p:nvSpPr>
          <p:spPr>
            <a:xfrm>
              <a:off x="6040954" y="3077032"/>
              <a:ext cx="720889" cy="428277"/>
            </a:xfrm>
            <a:prstGeom prst="rect">
              <a:avLst/>
            </a:prstGeom>
          </p:spPr>
          <p:txBody>
            <a:bodyPr wrap="none">
              <a:spAutoFit/>
            </a:bodyPr>
            <a:lstStyle/>
            <a:p>
              <a:pPr marL="0" lvl="1">
                <a:spcAft>
                  <a:spcPts val="600"/>
                </a:spcAft>
                <a:buClr>
                  <a:srgbClr val="C00000"/>
                </a:buClr>
                <a:defRPr/>
              </a:pPr>
              <a:r>
                <a:rPr lang="en-US" altLang="zh-CN" sz="1400" b="1" dirty="0">
                  <a:solidFill>
                    <a:srgbClr val="C00000"/>
                  </a:solidFill>
                  <a:latin typeface="微软雅黑" panose="020B0503020204020204" pitchFamily="34" charset="-122"/>
                  <a:ea typeface="微软雅黑" panose="020B0503020204020204" pitchFamily="34" charset="-122"/>
                </a:rPr>
                <a:t>Pivot</a:t>
              </a:r>
            </a:p>
          </p:txBody>
        </p:sp>
      </p:grpSp>
      <p:sp>
        <p:nvSpPr>
          <p:cNvPr id="54" name="Rectangle 3"/>
          <p:cNvSpPr>
            <a:spLocks noChangeArrowheads="1"/>
          </p:cNvSpPr>
          <p:nvPr/>
        </p:nvSpPr>
        <p:spPr bwMode="auto">
          <a:xfrm flipH="1">
            <a:off x="8002179" y="1248783"/>
            <a:ext cx="290301" cy="1053547"/>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6" name="AutoShape 5"/>
          <p:cNvSpPr>
            <a:spLocks noChangeArrowheads="1"/>
          </p:cNvSpPr>
          <p:nvPr/>
        </p:nvSpPr>
        <p:spPr bwMode="auto">
          <a:xfrm flipH="1" flipV="1">
            <a:off x="5955390" y="1459678"/>
            <a:ext cx="869626" cy="842652"/>
          </a:xfrm>
          <a:prstGeom prst="flowChartDocument">
            <a:avLst/>
          </a:prstGeom>
          <a:solidFill>
            <a:schemeClr val="accent1"/>
          </a:solidFill>
          <a:ln w="25400">
            <a:solidFill>
              <a:schemeClr val="tx1"/>
            </a:solidFill>
            <a:miter lim="800000"/>
            <a:headEnd/>
            <a:tailEnd/>
          </a:ln>
        </p:spPr>
        <p:txBody>
          <a:bodyPr wrap="none" anchor="ctr"/>
          <a:lstStyle/>
          <a:p>
            <a:endParaRPr lang="zh-CN" altLang="en-US"/>
          </a:p>
        </p:txBody>
      </p:sp>
      <p:sp>
        <p:nvSpPr>
          <p:cNvPr id="59" name="Rectangle 10"/>
          <p:cNvSpPr>
            <a:spLocks noChangeArrowheads="1"/>
          </p:cNvSpPr>
          <p:nvPr/>
        </p:nvSpPr>
        <p:spPr bwMode="auto">
          <a:xfrm>
            <a:off x="5089938" y="1670574"/>
            <a:ext cx="290301" cy="631756"/>
          </a:xfrm>
          <a:prstGeom prst="rect">
            <a:avLst/>
          </a:prstGeom>
          <a:solidFill>
            <a:srgbClr val="C00000"/>
          </a:solidFill>
          <a:ln w="25400">
            <a:solidFill>
              <a:schemeClr val="tx1"/>
            </a:solidFill>
            <a:miter lim="800000"/>
            <a:headEnd/>
            <a:tailEnd/>
          </a:ln>
        </p:spPr>
        <p:txBody>
          <a:bodyPr wrap="none" anchor="ctr"/>
          <a:lstStyle/>
          <a:p>
            <a:endParaRPr lang="zh-CN" altLang="en-US"/>
          </a:p>
        </p:txBody>
      </p:sp>
      <p:sp>
        <p:nvSpPr>
          <p:cNvPr id="60" name="Rectangle 11"/>
          <p:cNvSpPr>
            <a:spLocks noChangeArrowheads="1"/>
          </p:cNvSpPr>
          <p:nvPr/>
        </p:nvSpPr>
        <p:spPr bwMode="auto">
          <a:xfrm>
            <a:off x="8297933" y="1775556"/>
            <a:ext cx="290302" cy="526774"/>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1" name="Rectangle 12"/>
          <p:cNvSpPr>
            <a:spLocks noChangeArrowheads="1"/>
          </p:cNvSpPr>
          <p:nvPr/>
        </p:nvSpPr>
        <p:spPr bwMode="auto">
          <a:xfrm>
            <a:off x="6830469" y="1986452"/>
            <a:ext cx="290301" cy="315878"/>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2" name="Rectangle 13"/>
          <p:cNvSpPr>
            <a:spLocks noChangeArrowheads="1"/>
          </p:cNvSpPr>
          <p:nvPr/>
        </p:nvSpPr>
        <p:spPr bwMode="auto">
          <a:xfrm>
            <a:off x="5665565" y="1881469"/>
            <a:ext cx="290302" cy="420861"/>
          </a:xfrm>
          <a:prstGeom prst="rect">
            <a:avLst/>
          </a:prstGeom>
          <a:solidFill>
            <a:srgbClr val="FFC000"/>
          </a:solidFill>
          <a:ln w="25400">
            <a:solidFill>
              <a:schemeClr val="tx1"/>
            </a:solidFill>
            <a:miter lim="800000"/>
            <a:headEnd/>
            <a:tailEnd/>
          </a:ln>
        </p:spPr>
        <p:txBody>
          <a:bodyPr wrap="none" anchor="ctr"/>
          <a:lstStyle/>
          <a:p>
            <a:endParaRPr lang="zh-CN" altLang="en-US"/>
          </a:p>
        </p:txBody>
      </p:sp>
      <p:sp>
        <p:nvSpPr>
          <p:cNvPr id="65" name="Rectangle 15"/>
          <p:cNvSpPr>
            <a:spLocks noChangeArrowheads="1"/>
          </p:cNvSpPr>
          <p:nvPr/>
        </p:nvSpPr>
        <p:spPr bwMode="auto">
          <a:xfrm>
            <a:off x="5084190"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lo</a:t>
            </a:r>
          </a:p>
        </p:txBody>
      </p:sp>
      <p:sp>
        <p:nvSpPr>
          <p:cNvPr id="69" name="Rectangle 19"/>
          <p:cNvSpPr>
            <a:spLocks noChangeArrowheads="1"/>
          </p:cNvSpPr>
          <p:nvPr/>
        </p:nvSpPr>
        <p:spPr bwMode="auto">
          <a:xfrm flipH="1">
            <a:off x="8565251" y="2332662"/>
            <a:ext cx="290302" cy="210895"/>
          </a:xfrm>
          <a:prstGeom prst="rect">
            <a:avLst/>
          </a:prstGeom>
          <a:noFill/>
          <a:ln w="25400">
            <a:noFill/>
            <a:miter lim="800000"/>
            <a:headEnd/>
            <a:tailEnd/>
          </a:ln>
        </p:spPr>
        <p:txBody>
          <a:bodyPr wrap="none" anchor="ctr"/>
          <a:lstStyle/>
          <a:p>
            <a:pPr>
              <a:spcBef>
                <a:spcPct val="50000"/>
              </a:spcBef>
              <a:buClr>
                <a:schemeClr val="tx1"/>
              </a:buClr>
              <a:buSzPct val="75000"/>
              <a:buFont typeface="Wingdings" pitchFamily="2" charset="2"/>
              <a:buNone/>
            </a:pPr>
            <a:r>
              <a:rPr lang="en-US" altLang="zh-CN" sz="1400">
                <a:latin typeface="Arial Narrow" pitchFamily="34" charset="0"/>
                <a:ea typeface="宋体" charset="-122"/>
                <a:cs typeface="Times New Roman" pitchFamily="18" charset="0"/>
              </a:rPr>
              <a:t>hi</a:t>
            </a:r>
          </a:p>
        </p:txBody>
      </p:sp>
      <p:sp>
        <p:nvSpPr>
          <p:cNvPr id="55" name="Rectangle 4"/>
          <p:cNvSpPr>
            <a:spLocks noChangeArrowheads="1"/>
          </p:cNvSpPr>
          <p:nvPr/>
        </p:nvSpPr>
        <p:spPr bwMode="auto">
          <a:xfrm flipH="1">
            <a:off x="5377513" y="1459679"/>
            <a:ext cx="290302" cy="842651"/>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53" name="Rectangle 2"/>
          <p:cNvSpPr>
            <a:spLocks noChangeArrowheads="1"/>
          </p:cNvSpPr>
          <p:nvPr/>
        </p:nvSpPr>
        <p:spPr bwMode="auto">
          <a:xfrm flipH="1">
            <a:off x="8568272" y="1565590"/>
            <a:ext cx="290302" cy="736740"/>
          </a:xfrm>
          <a:prstGeom prst="rect">
            <a:avLst/>
          </a:prstGeom>
          <a:solidFill>
            <a:schemeClr val="accent1"/>
          </a:solidFill>
          <a:ln w="25400">
            <a:solidFill>
              <a:schemeClr val="tx1"/>
            </a:solidFill>
            <a:miter lim="800000"/>
            <a:headEnd/>
            <a:tailEnd/>
          </a:ln>
        </p:spPr>
        <p:txBody>
          <a:bodyPr wrap="none" anchor="ctr"/>
          <a:lstStyle/>
          <a:p>
            <a:endParaRPr lang="zh-CN" altLang="en-US"/>
          </a:p>
        </p:txBody>
      </p:sp>
      <p:sp>
        <p:nvSpPr>
          <p:cNvPr id="74" name="下箭头 73"/>
          <p:cNvSpPr/>
          <p:nvPr/>
        </p:nvSpPr>
        <p:spPr bwMode="auto">
          <a:xfrm>
            <a:off x="6682921" y="2603593"/>
            <a:ext cx="904938" cy="432048"/>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04695860"/>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71249" y="1111216"/>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5" name="矩形 4"/>
          <p:cNvSpPr/>
          <p:nvPr/>
        </p:nvSpPr>
        <p:spPr>
          <a:xfrm>
            <a:off x="0" y="5257562"/>
            <a:ext cx="8420063" cy="1600438"/>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(array,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grpSp>
        <p:nvGrpSpPr>
          <p:cNvPr id="7" name="组合 6"/>
          <p:cNvGrpSpPr/>
          <p:nvPr/>
        </p:nvGrpSpPr>
        <p:grpSpPr>
          <a:xfrm>
            <a:off x="1979712" y="1138761"/>
            <a:ext cx="7488832" cy="4278094"/>
            <a:chOff x="179512" y="1634436"/>
            <a:chExt cx="7488832" cy="4278094"/>
          </a:xfrm>
        </p:grpSpPr>
        <p:sp>
          <p:nvSpPr>
            <p:cNvPr id="3" name="矩形 2"/>
            <p:cNvSpPr/>
            <p:nvPr/>
          </p:nvSpPr>
          <p:spPr>
            <a:xfrm>
              <a:off x="179512" y="1634436"/>
              <a:ext cx="7488832" cy="4278094"/>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pt-B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pivotL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pivotR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 x = </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从右向左找第一个小于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]&lt;x)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从左向右找第一个大于等于</a:t>
              </a:r>
              <a:r>
                <a:rPr lang="en-US" altLang="zh-CN" sz="1600" b="1" kern="0" dirty="0">
                  <a:solidFill>
                    <a:srgbClr val="CC0000"/>
                  </a:solidFill>
                  <a:latin typeface="Consolas" panose="020B0609020204030204" pitchFamily="49" charset="0"/>
                  <a:ea typeface="隶书" pitchFamily="49" charset="-122"/>
                </a:rPr>
                <a:t>x</a:t>
              </a:r>
              <a:r>
                <a:rPr lang="zh-CN" altLang="en-US" sz="1600" b="1" kern="0" dirty="0">
                  <a:solidFill>
                    <a:srgbClr val="CC0000"/>
                  </a:solidFill>
                  <a:latin typeface="Consolas" panose="020B0609020204030204" pitchFamily="49" charset="0"/>
                  <a:ea typeface="隶书" pitchFamily="49" charset="-122"/>
                </a:rPr>
                <a:t>的数  </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x;</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6" name="左大括号 5"/>
            <p:cNvSpPr/>
            <p:nvPr/>
          </p:nvSpPr>
          <p:spPr bwMode="auto">
            <a:xfrm>
              <a:off x="755576" y="2284422"/>
              <a:ext cx="288032" cy="2304256"/>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 name="矩形 3"/>
            <p:cNvSpPr/>
            <p:nvPr/>
          </p:nvSpPr>
          <p:spPr>
            <a:xfrm>
              <a:off x="395536" y="2420888"/>
              <a:ext cx="288032" cy="2031325"/>
            </a:xfrm>
            <a:prstGeom prst="rect">
              <a:avLst/>
            </a:prstGeom>
          </p:spPr>
          <p:txBody>
            <a:bodyPr wrap="square">
              <a:spAutoFit/>
            </a:bodyPr>
            <a:lstStyle/>
            <a:p>
              <a:r>
                <a:rPr lang="en-US" altLang="zh-CN" sz="1400" b="1" kern="0" dirty="0">
                  <a:solidFill>
                    <a:schemeClr val="accent2">
                      <a:lumMod val="50000"/>
                    </a:schemeClr>
                  </a:solidFill>
                  <a:latin typeface="Consolas" panose="020B0609020204030204" pitchFamily="49" charset="0"/>
                  <a:ea typeface="隶书" pitchFamily="49" charset="-122"/>
                </a:rPr>
                <a:t>Partition</a:t>
              </a:r>
              <a:endParaRPr lang="zh-CN" altLang="en-US" sz="1400" dirty="0">
                <a:solidFill>
                  <a:schemeClr val="accent2">
                    <a:lumMod val="50000"/>
                  </a:schemeClr>
                </a:solidFill>
              </a:endParaRPr>
            </a:p>
          </p:txBody>
        </p:sp>
      </p:grpSp>
      <p:sp>
        <p:nvSpPr>
          <p:cNvPr id="8" name="矩形 7"/>
          <p:cNvSpPr/>
          <p:nvPr/>
        </p:nvSpPr>
        <p:spPr bwMode="auto">
          <a:xfrm>
            <a:off x="1979712" y="1138761"/>
            <a:ext cx="7056784" cy="4278094"/>
          </a:xfrm>
          <a:prstGeom prst="rect">
            <a:avLst/>
          </a:prstGeom>
          <a:solidFill>
            <a:schemeClr val="accent1">
              <a:alpha val="27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393349643"/>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5597577" cy="564770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快速排序是一个递归算法，其递归树如图</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算法</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利用序列第一个元素作为基准，将整个序列划分为左右两个子序列。只要是排序码小于基准元素排序码的元素都移到序列左侧，最后基准元素安放到位</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交换的趟数取决于递归树的高度</a:t>
            </a: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理想情况</a:t>
            </a:r>
            <a:r>
              <a:rPr lang="zh-CN" altLang="en-US" sz="2200" b="1" dirty="0">
                <a:latin typeface="微软雅黑" panose="020B0503020204020204" pitchFamily="34" charset="-122"/>
                <a:ea typeface="微软雅黑" panose="020B0503020204020204" pitchFamily="34" charset="-122"/>
              </a:rPr>
              <a:t>：每次划分对一个元素定位后，该元素的左侧子序列与右侧子序列的长度相同，则下一步将是对两个长度减半的子序列进行排序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设</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是对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个元素的序列进行排序所需的时间</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grpSp>
        <p:nvGrpSpPr>
          <p:cNvPr id="4" name="组合 3"/>
          <p:cNvGrpSpPr/>
          <p:nvPr/>
        </p:nvGrpSpPr>
        <p:grpSpPr>
          <a:xfrm>
            <a:off x="5868144" y="1556792"/>
            <a:ext cx="3124200" cy="3100751"/>
            <a:chOff x="2929508" y="2491902"/>
            <a:chExt cx="3124200" cy="3100751"/>
          </a:xfrm>
        </p:grpSpPr>
        <p:sp>
          <p:nvSpPr>
            <p:cNvPr id="27" name="Line 13"/>
            <p:cNvSpPr>
              <a:spLocks noChangeShapeType="1"/>
            </p:cNvSpPr>
            <p:nvPr/>
          </p:nvSpPr>
          <p:spPr bwMode="auto">
            <a:xfrm>
              <a:off x="4427040" y="4150649"/>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29" name="Line 13"/>
            <p:cNvSpPr>
              <a:spLocks noChangeShapeType="1"/>
            </p:cNvSpPr>
            <p:nvPr/>
          </p:nvSpPr>
          <p:spPr bwMode="auto">
            <a:xfrm flipH="1">
              <a:off x="4416245" y="4661681"/>
              <a:ext cx="180531" cy="589013"/>
            </a:xfrm>
            <a:prstGeom prst="line">
              <a:avLst/>
            </a:prstGeom>
            <a:noFill/>
            <a:ln w="38100">
              <a:solidFill>
                <a:srgbClr val="00B0F0"/>
              </a:solidFill>
              <a:round/>
              <a:headEnd/>
              <a:tailEnd/>
            </a:ln>
            <a:effectLst/>
          </p:spPr>
          <p:txBody>
            <a:bodyPr wrap="none" anchor="ctr"/>
            <a:lstStyle/>
            <a:p>
              <a:endParaRPr lang="zh-CN" altLang="en-US"/>
            </a:p>
          </p:txBody>
        </p:sp>
        <p:sp>
          <p:nvSpPr>
            <p:cNvPr id="25" name="Line 13"/>
            <p:cNvSpPr>
              <a:spLocks noChangeShapeType="1"/>
            </p:cNvSpPr>
            <p:nvPr/>
          </p:nvSpPr>
          <p:spPr bwMode="auto">
            <a:xfrm>
              <a:off x="3742725" y="4157437"/>
              <a:ext cx="124678" cy="482947"/>
            </a:xfrm>
            <a:prstGeom prst="line">
              <a:avLst/>
            </a:prstGeom>
            <a:noFill/>
            <a:ln w="38100">
              <a:solidFill>
                <a:srgbClr val="00B0F0"/>
              </a:solidFill>
              <a:round/>
              <a:headEnd/>
              <a:tailEnd/>
            </a:ln>
            <a:effectLst/>
          </p:spPr>
          <p:txBody>
            <a:bodyPr wrap="none" anchor="ctr"/>
            <a:lstStyle/>
            <a:p>
              <a:endParaRPr lang="zh-CN" altLang="en-US"/>
            </a:p>
          </p:txBody>
        </p:sp>
        <p:sp>
          <p:nvSpPr>
            <p:cNvPr id="6" name="Line 5"/>
            <p:cNvSpPr>
              <a:spLocks noChangeShapeType="1"/>
            </p:cNvSpPr>
            <p:nvPr/>
          </p:nvSpPr>
          <p:spPr bwMode="auto">
            <a:xfrm>
              <a:off x="5508104" y="3193247"/>
              <a:ext cx="278904" cy="271462"/>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5645024" y="3693310"/>
              <a:ext cx="163513" cy="414338"/>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3653407" y="3147839"/>
              <a:ext cx="342901" cy="274007"/>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3120007" y="3218471"/>
              <a:ext cx="408761" cy="322437"/>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4489379" y="2722167"/>
              <a:ext cx="811924" cy="325437"/>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3586802" y="2708433"/>
              <a:ext cx="789761" cy="361396"/>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4225055" y="2491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flipH="1">
              <a:off x="3740720" y="3627885"/>
              <a:ext cx="293688" cy="4143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3"/>
            <p:cNvSpPr>
              <a:spLocks noChangeShapeType="1"/>
            </p:cNvSpPr>
            <p:nvPr/>
          </p:nvSpPr>
          <p:spPr bwMode="auto">
            <a:xfrm>
              <a:off x="4142118" y="3693309"/>
              <a:ext cx="226058" cy="414339"/>
            </a:xfrm>
            <a:prstGeom prst="line">
              <a:avLst/>
            </a:prstGeom>
            <a:noFill/>
            <a:ln w="38100">
              <a:solidFill>
                <a:srgbClr val="00B0F0"/>
              </a:solidFill>
              <a:round/>
              <a:headEnd/>
              <a:tailEnd/>
            </a:ln>
            <a:effectLst/>
          </p:spPr>
          <p:txBody>
            <a:bodyPr wrap="none" anchor="ctr"/>
            <a:lstStyle/>
            <a:p>
              <a:endParaRPr lang="zh-CN" altLang="en-US"/>
            </a:p>
          </p:txBody>
        </p:sp>
        <p:sp>
          <p:nvSpPr>
            <p:cNvPr id="16" name="Oval 75"/>
            <p:cNvSpPr>
              <a:spLocks noChangeArrowheads="1"/>
            </p:cNvSpPr>
            <p:nvPr/>
          </p:nvSpPr>
          <p:spPr bwMode="auto">
            <a:xfrm>
              <a:off x="3347864" y="28997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	</a:t>
              </a:r>
              <a:endParaRPr lang="zh-CN" altLang="en-US" sz="2000" b="1" dirty="0">
                <a:latin typeface="微软雅黑" panose="020B0503020204020204" pitchFamily="34" charset="-122"/>
                <a:ea typeface="微软雅黑" panose="020B0503020204020204" pitchFamily="34" charset="-122"/>
              </a:endParaRPr>
            </a:p>
          </p:txBody>
        </p:sp>
        <p:sp>
          <p:nvSpPr>
            <p:cNvPr id="17" name="Oval 76"/>
            <p:cNvSpPr>
              <a:spLocks noChangeArrowheads="1"/>
            </p:cNvSpPr>
            <p:nvPr/>
          </p:nvSpPr>
          <p:spPr bwMode="auto">
            <a:xfrm>
              <a:off x="2929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 name="Oval 78"/>
            <p:cNvSpPr>
              <a:spLocks noChangeArrowheads="1"/>
            </p:cNvSpPr>
            <p:nvPr/>
          </p:nvSpPr>
          <p:spPr bwMode="auto">
            <a:xfrm>
              <a:off x="4163608" y="38862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0" name="Oval 79"/>
            <p:cNvSpPr>
              <a:spLocks noChangeArrowheads="1"/>
            </p:cNvSpPr>
            <p:nvPr/>
          </p:nvSpPr>
          <p:spPr bwMode="auto">
            <a:xfrm>
              <a:off x="3479292" y="38866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38439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5416424" y="38610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5148903" y="28745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5596508" y="334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3683860" y="4503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8" name="Oval 78"/>
            <p:cNvSpPr>
              <a:spLocks noChangeArrowheads="1"/>
            </p:cNvSpPr>
            <p:nvPr/>
          </p:nvSpPr>
          <p:spPr bwMode="auto">
            <a:xfrm>
              <a:off x="4368176" y="45008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0" name="Oval 78"/>
            <p:cNvSpPr>
              <a:spLocks noChangeArrowheads="1"/>
            </p:cNvSpPr>
            <p:nvPr/>
          </p:nvSpPr>
          <p:spPr bwMode="auto">
            <a:xfrm>
              <a:off x="4225055" y="51354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grpSp>
      <p:sp>
        <p:nvSpPr>
          <p:cNvPr id="31" name="矩形 30"/>
          <p:cNvSpPr/>
          <p:nvPr/>
        </p:nvSpPr>
        <p:spPr>
          <a:xfrm>
            <a:off x="5334596" y="4797258"/>
            <a:ext cx="4062160" cy="1963614"/>
          </a:xfrm>
          <a:prstGeom prst="rect">
            <a:avLst/>
          </a:prstGeom>
        </p:spPr>
        <p:txBody>
          <a:bodyPr wrap="square">
            <a:spAutoFit/>
          </a:bodyPr>
          <a:lstStyle/>
          <a:p>
            <a:pPr lvl="1" algn="just">
              <a:spcBef>
                <a:spcPct val="10000"/>
              </a:spcBef>
              <a:defRPr/>
            </a:pPr>
            <a:r>
              <a:rPr lang="en-US" altLang="zh-CN" sz="1600" b="1" dirty="0">
                <a:solidFill>
                  <a:srgbClr val="C00000"/>
                </a:solidFill>
                <a:latin typeface="Times New Roman" pitchFamily="18" charset="0"/>
                <a:ea typeface="仿宋_GB2312" pitchFamily="49" charset="-122"/>
              </a:rPr>
              <a:t>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a:t>
            </a: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/2 )   // </a:t>
            </a:r>
            <a:r>
              <a:rPr lang="en-US" altLang="zh-CN" sz="1600" b="1" i="1" dirty="0">
                <a:solidFill>
                  <a:srgbClr val="C00000"/>
                </a:solidFill>
                <a:latin typeface="Times New Roman" pitchFamily="18" charset="0"/>
                <a:ea typeface="仿宋_GB2312" pitchFamily="49" charset="-122"/>
              </a:rPr>
              <a:t>c </a:t>
            </a:r>
            <a:r>
              <a:rPr lang="zh-CN" altLang="en-US" sz="1600" dirty="0">
                <a:solidFill>
                  <a:srgbClr val="C00000"/>
                </a:solidFill>
                <a:latin typeface="Times New Roman" pitchFamily="18" charset="0"/>
                <a:ea typeface="隶书" pitchFamily="49" charset="-122"/>
              </a:rPr>
              <a:t>是一个常数</a:t>
            </a:r>
            <a:endParaRPr lang="zh-CN" altLang="en-US" sz="1600" b="1" dirty="0">
              <a:solidFill>
                <a:srgbClr val="C00000"/>
              </a:solidFill>
              <a:latin typeface="Times New Roman" pitchFamily="18" charset="0"/>
              <a:ea typeface="仿宋_GB2312" pitchFamily="49" charset="-122"/>
            </a:endParaRPr>
          </a:p>
          <a:p>
            <a:pPr marL="1200150" lvl="2" indent="-285750" algn="just">
              <a:spcBef>
                <a:spcPct val="10000"/>
              </a:spcBef>
              <a:buFont typeface="Symbol" panose="05050102010706020507" pitchFamily="18" charset="2"/>
              <a:buChar char="£"/>
              <a:defRPr/>
            </a:pP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+ 2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/2 + 2T(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 ) </a:t>
            </a:r>
          </a:p>
          <a:p>
            <a:pPr lvl="2" algn="just">
              <a:spcBef>
                <a:spcPct val="10000"/>
              </a:spcBef>
              <a:defRPr/>
            </a:pPr>
            <a:r>
              <a:rPr lang="en-US" altLang="zh-CN" sz="1600" b="1" dirty="0">
                <a:solidFill>
                  <a:srgbClr val="C00000"/>
                </a:solidFill>
                <a:latin typeface="Times New Roman" pitchFamily="18" charset="0"/>
                <a:ea typeface="仿宋_GB2312" pitchFamily="49" charset="-122"/>
              </a:rPr>
              <a:t>= 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/4)</a:t>
            </a:r>
          </a:p>
          <a:p>
            <a:pPr marL="1200150" lvl="2" indent="-285750" algn="just">
              <a:spcBef>
                <a:spcPct val="10000"/>
              </a:spcBef>
              <a:buFont typeface="Symbol" panose="05050102010706020507" pitchFamily="18" charset="2"/>
              <a:buChar char="£"/>
              <a:defRPr/>
            </a:pPr>
            <a:r>
              <a:rPr lang="en-US" altLang="zh-CN" sz="1600" b="1"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cn </a:t>
            </a:r>
            <a:r>
              <a:rPr lang="en-US" altLang="zh-CN" sz="1600" b="1" dirty="0">
                <a:solidFill>
                  <a:srgbClr val="C00000"/>
                </a:solidFill>
                <a:latin typeface="Times New Roman" pitchFamily="18" charset="0"/>
                <a:ea typeface="仿宋_GB2312" pitchFamily="49" charset="-122"/>
              </a:rPr>
              <a:t>+ 4 (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/4 +2T(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 ) </a:t>
            </a:r>
          </a:p>
          <a:p>
            <a:pPr lvl="2" algn="just">
              <a:spcBef>
                <a:spcPct val="10000"/>
              </a:spcBef>
              <a:defRPr/>
            </a:pPr>
            <a:r>
              <a:rPr lang="en-US" altLang="zh-CN" sz="1600" b="1" dirty="0">
                <a:solidFill>
                  <a:srgbClr val="C00000"/>
                </a:solidFill>
                <a:latin typeface="Times New Roman" pitchFamily="18" charset="0"/>
                <a:ea typeface="仿宋_GB2312" pitchFamily="49" charset="-122"/>
              </a:rPr>
              <a:t>= 3</a:t>
            </a:r>
            <a:r>
              <a:rPr lang="en-US" altLang="zh-CN" sz="1600" b="1" i="1" dirty="0">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+ 8T(</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/8)</a:t>
            </a:r>
          </a:p>
          <a:p>
            <a:pPr lvl="2" algn="just">
              <a:spcBef>
                <a:spcPct val="10000"/>
              </a:spcBef>
              <a:defRPr/>
            </a:pPr>
            <a:r>
              <a:rPr lang="en-US" altLang="zh-CN" sz="1600" b="1" dirty="0">
                <a:solidFill>
                  <a:srgbClr val="C00000"/>
                </a:solidFill>
                <a:latin typeface="Times New Roman" pitchFamily="18" charset="0"/>
                <a:ea typeface="仿宋_GB2312" pitchFamily="49" charset="-122"/>
              </a:rPr>
              <a:t>    ………</a:t>
            </a:r>
          </a:p>
          <a:p>
            <a:pPr lvl="2" algn="just">
              <a:spcBef>
                <a:spcPct val="10000"/>
              </a:spcBef>
              <a:defRPr/>
            </a:pPr>
            <a:r>
              <a:rPr lang="en-US" altLang="zh-CN" sz="1600" b="1" dirty="0">
                <a:solidFill>
                  <a:srgbClr val="C00000"/>
                </a:solidFill>
                <a:latin typeface="Times New Roman" pitchFamily="18" charset="0"/>
                <a:ea typeface="仿宋_GB2312" pitchFamily="49" charset="-122"/>
                <a:sym typeface="Symbol" pitchFamily="18" charset="2"/>
              </a:rPr>
              <a:t></a:t>
            </a:r>
            <a:r>
              <a:rPr lang="en-US" altLang="zh-CN" sz="1600" b="1" dirty="0">
                <a:solidFill>
                  <a:srgbClr val="C00000"/>
                </a:solidFill>
                <a:latin typeface="Times New Roman" pitchFamily="18" charset="0"/>
                <a:ea typeface="仿宋_GB2312" pitchFamily="49" charset="-122"/>
              </a:rPr>
              <a:t> </a:t>
            </a:r>
            <a:r>
              <a:rPr lang="en-US" altLang="zh-CN" sz="1600" b="1" i="1" dirty="0" err="1">
                <a:solidFill>
                  <a:srgbClr val="C00000"/>
                </a:solidFill>
                <a:latin typeface="Times New Roman" pitchFamily="18" charset="0"/>
                <a:ea typeface="仿宋_GB2312" pitchFamily="49" charset="-122"/>
              </a:rPr>
              <a:t>cn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 </a:t>
            </a:r>
            <a:r>
              <a:rPr lang="en-US" altLang="zh-CN" sz="1600" b="1" i="1" dirty="0" err="1">
                <a:solidFill>
                  <a:srgbClr val="C00000"/>
                </a:solidFill>
                <a:latin typeface="Times New Roman" pitchFamily="18" charset="0"/>
                <a:ea typeface="仿宋_GB2312" pitchFamily="49" charset="-122"/>
              </a:rPr>
              <a:t>n</a:t>
            </a:r>
            <a:r>
              <a:rPr lang="en-US" altLang="zh-CN" sz="1600" b="1" dirty="0" err="1">
                <a:solidFill>
                  <a:srgbClr val="C00000"/>
                </a:solidFill>
                <a:latin typeface="Times New Roman" pitchFamily="18" charset="0"/>
                <a:ea typeface="仿宋_GB2312" pitchFamily="49" charset="-122"/>
              </a:rPr>
              <a:t>T</a:t>
            </a:r>
            <a:r>
              <a:rPr lang="en-US" altLang="zh-CN" sz="1600" b="1" dirty="0">
                <a:solidFill>
                  <a:srgbClr val="C00000"/>
                </a:solidFill>
                <a:latin typeface="Times New Roman" pitchFamily="18" charset="0"/>
                <a:ea typeface="仿宋_GB2312" pitchFamily="49" charset="-122"/>
              </a:rPr>
              <a:t>(1) = O(</a:t>
            </a:r>
            <a:r>
              <a:rPr lang="en-US" altLang="zh-CN" sz="1600" b="1" i="1" dirty="0">
                <a:solidFill>
                  <a:srgbClr val="C00000"/>
                </a:solidFill>
                <a:latin typeface="Times New Roman" pitchFamily="18" charset="0"/>
                <a:ea typeface="仿宋_GB2312" pitchFamily="49" charset="-122"/>
              </a:rPr>
              <a:t>n</a:t>
            </a:r>
            <a:r>
              <a:rPr lang="en-US" altLang="zh-CN" sz="1600" b="1" dirty="0">
                <a:solidFill>
                  <a:srgbClr val="C00000"/>
                </a:solidFill>
                <a:latin typeface="Times New Roman" pitchFamily="18" charset="0"/>
                <a:ea typeface="仿宋_GB2312" pitchFamily="49" charset="-122"/>
              </a:rPr>
              <a:t> log</a:t>
            </a:r>
            <a:r>
              <a:rPr lang="en-US" altLang="zh-CN" sz="1600" b="1" baseline="-25000" dirty="0">
                <a:solidFill>
                  <a:srgbClr val="C00000"/>
                </a:solidFill>
                <a:latin typeface="Times New Roman" pitchFamily="18" charset="0"/>
                <a:ea typeface="仿宋_GB2312" pitchFamily="49" charset="-122"/>
              </a:rPr>
              <a:t>2</a:t>
            </a:r>
            <a:r>
              <a:rPr lang="en-US" altLang="zh-CN" sz="1600" b="1" i="1" dirty="0">
                <a:solidFill>
                  <a:srgbClr val="C00000"/>
                </a:solidFill>
                <a:latin typeface="Times New Roman" pitchFamily="18" charset="0"/>
                <a:ea typeface="仿宋_GB2312" pitchFamily="49" charset="-122"/>
              </a:rPr>
              <a:t>n </a:t>
            </a:r>
            <a:r>
              <a:rPr lang="en-US" altLang="zh-CN" sz="1600" b="1" dirty="0">
                <a:solidFill>
                  <a:srgbClr val="C00000"/>
                </a:solidFill>
                <a:latin typeface="Times New Roman" pitchFamily="18" charset="0"/>
                <a:ea typeface="仿宋_GB2312" pitchFamily="49" charset="-122"/>
              </a:rPr>
              <a:t>)</a:t>
            </a:r>
          </a:p>
        </p:txBody>
      </p:sp>
    </p:spTree>
    <p:extLst>
      <p:ext uri="{BB962C8B-B14F-4D97-AF65-F5344CB8AC3E}">
        <p14:creationId xmlns:p14="http://schemas.microsoft.com/office/powerpoint/2010/main" val="3224984809"/>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224676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排序算法的稳定性</a:t>
            </a:r>
            <a:r>
              <a:rPr lang="zh-CN" altLang="en-US" sz="2800" b="1" dirty="0">
                <a:latin typeface="微软雅黑" panose="020B0503020204020204" pitchFamily="34" charset="-122"/>
                <a:ea typeface="微软雅黑" panose="020B0503020204020204" pitchFamily="34" charset="-122"/>
              </a:rPr>
              <a:t>：如果在元素序列中有两个元素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r[j], </a:t>
            </a:r>
            <a:r>
              <a:rPr lang="zh-CN" altLang="en-US" sz="2800" b="1" dirty="0">
                <a:latin typeface="微软雅黑" panose="020B0503020204020204" pitchFamily="34" charset="-122"/>
                <a:ea typeface="微软雅黑" panose="020B0503020204020204" pitchFamily="34" charset="-122"/>
              </a:rPr>
              <a:t>它们的排序码 </a:t>
            </a:r>
            <a:r>
              <a:rPr lang="en-US" altLang="zh-CN" sz="2800" b="1" dirty="0">
                <a:latin typeface="微软雅黑" panose="020B0503020204020204" pitchFamily="34" charset="-122"/>
                <a:ea typeface="微软雅黑" panose="020B0503020204020204" pitchFamily="34" charset="-122"/>
              </a:rPr>
              <a:t>k[</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 k[j] , </a:t>
            </a:r>
            <a:r>
              <a:rPr lang="zh-CN" altLang="en-US" sz="2800" b="1" dirty="0">
                <a:latin typeface="微软雅黑" panose="020B0503020204020204" pitchFamily="34" charset="-122"/>
                <a:ea typeface="微软雅黑" panose="020B0503020204020204" pitchFamily="34" charset="-122"/>
              </a:rPr>
              <a:t>且在排序之前</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排在</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前面。如果在排序之后</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元素</a:t>
            </a:r>
            <a:r>
              <a:rPr lang="en-US" altLang="zh-CN" sz="2800" b="1" dirty="0">
                <a:latin typeface="微软雅黑" panose="020B0503020204020204" pitchFamily="34" charset="-122"/>
                <a:ea typeface="微软雅黑" panose="020B0503020204020204" pitchFamily="34" charset="-122"/>
              </a:rPr>
              <a:t>r[</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仍在元素</a:t>
            </a:r>
            <a:r>
              <a:rPr lang="en-US" altLang="zh-CN" sz="2800" b="1" dirty="0">
                <a:latin typeface="微软雅黑" panose="020B0503020204020204" pitchFamily="34" charset="-122"/>
                <a:ea typeface="微软雅黑" panose="020B0503020204020204" pitchFamily="34" charset="-122"/>
              </a:rPr>
              <a:t>r[j]</a:t>
            </a:r>
            <a:r>
              <a:rPr lang="zh-CN" altLang="en-US" sz="2800" b="1" dirty="0">
                <a:latin typeface="微软雅黑" panose="020B0503020204020204" pitchFamily="34" charset="-122"/>
                <a:ea typeface="微软雅黑" panose="020B0503020204020204" pitchFamily="34" charset="-122"/>
              </a:rPr>
              <a:t>的前面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则称这个排序方法是稳定的</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否则称这个排序方法是不稳定的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4853478"/>
            <a:ext cx="8640960" cy="181588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内排序与外排序</a:t>
            </a:r>
            <a:r>
              <a:rPr lang="zh-CN" altLang="en-US" sz="2800" b="1" dirty="0">
                <a:latin typeface="微软雅黑" panose="020B0503020204020204" pitchFamily="34" charset="-122"/>
                <a:ea typeface="微软雅黑" panose="020B0503020204020204" pitchFamily="34" charset="-122"/>
              </a:rPr>
              <a:t>：内排序是指在排序期间数据元素全部存放在内存的排序；外排序是指在排序期间全部元素个数太多，不能同时存放在内存，必须根据排序过程的要求，不断在内、外存之间移动的排序</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bwMode="auto">
          <a:xfrm>
            <a:off x="676028"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1939950" y="35908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130798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203872" y="3806841"/>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2571911" y="3986841"/>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7063306"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7668392" y="359250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458219" y="3698841"/>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5853132" y="3811327"/>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5248045" y="39770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右箭头 2"/>
          <p:cNvSpPr/>
          <p:nvPr/>
        </p:nvSpPr>
        <p:spPr bwMode="auto">
          <a:xfrm>
            <a:off x="3988324" y="3986309"/>
            <a:ext cx="864096" cy="432048"/>
          </a:xfrm>
          <a:prstGeom prst="right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矩形 3"/>
          <p:cNvSpPr/>
          <p:nvPr/>
        </p:nvSpPr>
        <p:spPr>
          <a:xfrm>
            <a:off x="5920665" y="3302579"/>
            <a:ext cx="1338828"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不稳定排序</a:t>
            </a:r>
            <a:endParaRPr lang="zh-CN" altLang="en-US" dirty="0">
              <a:solidFill>
                <a:schemeClr val="accent2">
                  <a:lumMod val="50000"/>
                </a:schemeClr>
              </a:solidFill>
            </a:endParaRPr>
          </a:p>
        </p:txBody>
      </p:sp>
    </p:spTree>
    <p:extLst>
      <p:ext uri="{BB962C8B-B14F-4D97-AF65-F5344CB8AC3E}">
        <p14:creationId xmlns:p14="http://schemas.microsoft.com/office/powerpoint/2010/main" val="3876825205"/>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29293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假设待排序的元素服从独立均匀随机分布。</a:t>
            </a:r>
            <a:r>
              <a:rPr lang="en-US" altLang="zh-CN" sz="2200" b="1" dirty="0">
                <a:latin typeface="微软雅黑" panose="020B0503020204020204" pitchFamily="34" charset="-122"/>
                <a:ea typeface="微软雅黑" panose="020B0503020204020204" pitchFamily="34" charset="-122"/>
              </a:rPr>
              <a:t>Partition</a:t>
            </a:r>
            <a:r>
              <a:rPr lang="zh-CN" altLang="en-US" sz="2200" b="1" dirty="0">
                <a:latin typeface="微软雅黑" panose="020B0503020204020204" pitchFamily="34" charset="-122"/>
                <a:ea typeface="微软雅黑" panose="020B0503020204020204" pitchFamily="34" charset="-122"/>
              </a:rPr>
              <a:t>算法在经过</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次比较和至多</a:t>
            </a:r>
            <a:r>
              <a:rPr lang="en-US" altLang="zh-CN" sz="2200" b="1" dirty="0">
                <a:latin typeface="微软雅黑" panose="020B0503020204020204" pitchFamily="34" charset="-122"/>
                <a:ea typeface="微软雅黑" panose="020B0503020204020204" pitchFamily="34" charset="-122"/>
              </a:rPr>
              <a:t>n+1</a:t>
            </a:r>
            <a:r>
              <a:rPr lang="zh-CN" altLang="en-US" sz="2200" b="1" dirty="0">
                <a:latin typeface="微软雅黑" panose="020B0503020204020204" pitchFamily="34" charset="-122"/>
                <a:ea typeface="微软雅黑" panose="020B0503020204020204" pitchFamily="34" charset="-122"/>
              </a:rPr>
              <a:t>次移动操作后，对规模为</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的向量的划分结果无非</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种可能，划分所得左侧子序列的长度分别为</a:t>
            </a:r>
            <a:r>
              <a:rPr lang="en-US" altLang="zh-CN" sz="2200" b="1" dirty="0">
                <a:latin typeface="微软雅黑" panose="020B0503020204020204" pitchFamily="34" charset="-122"/>
                <a:ea typeface="微软雅黑" panose="020B0503020204020204" pitchFamily="34" charset="-122"/>
              </a:rPr>
              <a:t>0,1,2,…,n-1</a:t>
            </a:r>
            <a:r>
              <a:rPr lang="zh-CN" altLang="en-US" sz="2200" b="1" dirty="0">
                <a:latin typeface="微软雅黑" panose="020B0503020204020204" pitchFamily="34" charset="-122"/>
                <a:ea typeface="微软雅黑" panose="020B0503020204020204" pitchFamily="34" charset="-122"/>
              </a:rPr>
              <a:t>，按假定条件，每种情况的概率均为</a:t>
            </a:r>
            <a:r>
              <a:rPr lang="en-US" altLang="zh-CN" sz="2200" b="1" dirty="0">
                <a:latin typeface="微软雅黑" panose="020B0503020204020204" pitchFamily="34" charset="-122"/>
                <a:ea typeface="微软雅黑" panose="020B0503020204020204" pitchFamily="34" charset="-122"/>
              </a:rPr>
              <a:t>1/n</a:t>
            </a:r>
            <a:r>
              <a:rPr lang="zh-CN" altLang="en-US" sz="2200" b="1" dirty="0">
                <a:latin typeface="微软雅黑" panose="020B0503020204020204" pitchFamily="34" charset="-122"/>
                <a:ea typeface="微软雅黑" panose="020B0503020204020204" pitchFamily="34" charset="-122"/>
              </a:rPr>
              <a:t>，故若将算法的平均运行时间记为</a:t>
            </a:r>
            <a:r>
              <a:rPr lang="en-US" altLang="zh-CN" sz="2200" b="1" dirty="0">
                <a:latin typeface="微软雅黑" panose="020B0503020204020204" pitchFamily="34" charset="-122"/>
                <a:ea typeface="微软雅黑" panose="020B0503020204020204" pitchFamily="34" charset="-122"/>
              </a:rPr>
              <a:t>T(n)</a:t>
            </a:r>
            <a:r>
              <a:rPr lang="zh-CN" altLang="en-US" sz="2200" b="1" dirty="0">
                <a:latin typeface="微软雅黑" panose="020B0503020204020204" pitchFamily="34" charset="-122"/>
                <a:ea typeface="微软雅黑" panose="020B0503020204020204" pitchFamily="34" charset="-122"/>
              </a:rPr>
              <a:t>，则有</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3" name="矩形 2"/>
              <p:cNvSpPr/>
              <p:nvPr/>
            </p:nvSpPr>
            <p:spPr>
              <a:xfrm>
                <a:off x="1043608" y="3417679"/>
                <a:ext cx="5830892" cy="1220527"/>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e>
                                </m:d>
                              </m:e>
                            </m:nary>
                          </m:e>
                        </m:mr>
                        <m:mr>
                          <m:e>
                            <m:r>
                              <a:rPr lang="en-US" altLang="zh-CN" b="0" i="1" smtClean="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e>
                        </m:mr>
                      </m:m>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43608" y="3417679"/>
                <a:ext cx="5830892" cy="1220527"/>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115616" y="4652869"/>
            <a:ext cx="264207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等式两边同乘以</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，则有</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060423" y="5157192"/>
                <a:ext cx="3973652" cy="636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060423" y="5157192"/>
                <a:ext cx="3973652" cy="636521"/>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1124770" y="5895181"/>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同理有</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115616" y="6165304"/>
                <a:ext cx="4775153"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zh-CN" altLang="en-US" i="1" smtClean="0">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zh-CN" altLang="en-US">
                          <a:latin typeface="Cambria Math" panose="02040503050406030204" pitchFamily="18" charset="0"/>
                        </a:rPr>
                        <m:t>1)</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smtClean="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r>
                            <a:rPr lang="en-US" altLang="zh-CN" i="1" smtClean="0">
                              <a:latin typeface="Cambria Math" panose="02040503050406030204" pitchFamily="18" charset="0"/>
                            </a:rPr>
                            <m:t>−</m:t>
                          </m:r>
                          <m:r>
                            <a:rPr lang="en-US" altLang="zh-CN" b="0" i="1" smtClean="0">
                              <a:latin typeface="Cambria Math" panose="02040503050406030204" pitchFamily="18" charset="0"/>
                            </a:rPr>
                            <m:t>1</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6165304"/>
                <a:ext cx="4775153" cy="65851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38291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93871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a:t>
            </a:r>
            <a:r>
              <a:rPr lang="zh-CN" altLang="en-US" sz="2800" b="1" dirty="0">
                <a:solidFill>
                  <a:srgbClr val="C00000"/>
                </a:solidFill>
                <a:latin typeface="微软雅黑" panose="020B0503020204020204" pitchFamily="34" charset="-122"/>
                <a:ea typeface="微软雅黑" panose="020B0503020204020204" pitchFamily="34" charset="-122"/>
              </a:rPr>
              <a:t>平均意义下</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以上两式相减，即得：</a:t>
            </a: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9" name="矩形 8"/>
              <p:cNvSpPr/>
              <p:nvPr/>
            </p:nvSpPr>
            <p:spPr>
              <a:xfrm>
                <a:off x="683569" y="2100132"/>
                <a:ext cx="4585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r>
                        <a:rPr lang="zh-CN" altLang="en-US" i="0">
                          <a:latin typeface="Cambria Math" panose="02040503050406030204" pitchFamily="18" charset="0"/>
                        </a:rPr>
                        <m:t>+</m:t>
                      </m:r>
                      <m:r>
                        <a:rPr lang="en-US" altLang="zh-CN" b="0" i="0" smtClean="0">
                          <a:latin typeface="Cambria Math" panose="02040503050406030204" pitchFamily="18" charset="0"/>
                        </a:rPr>
                        <m:t>2</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683569" y="2100132"/>
                <a:ext cx="4585551"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83568" y="2574239"/>
                <a:ext cx="3303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𝑛𝑇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zh-CN" altLang="en-US">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b="0" i="0" smtClean="0">
                          <a:latin typeface="Cambria Math" panose="02040503050406030204" pitchFamily="18" charset="0"/>
                        </a:rPr>
                        <m:t>+</m:t>
                      </m:r>
                      <m:r>
                        <a:rPr lang="en-US" altLang="zh-CN" b="0" i="1" smtClean="0">
                          <a:latin typeface="Cambria Math" panose="02040503050406030204" pitchFamily="18" charset="0"/>
                        </a:rPr>
                        <m:t>2</m:t>
                      </m:r>
                      <m:r>
                        <a:rPr lang="zh-CN" altLang="en-US" i="1">
                          <a:latin typeface="Cambria Math" panose="02040503050406030204" pitchFamily="18" charset="0"/>
                        </a:rPr>
                        <m:t>𝑛</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683568" y="2574239"/>
                <a:ext cx="330378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83568" y="3029275"/>
                <a:ext cx="840383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num>
                        <m:den>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+1</m:t>
                          </m:r>
                        </m:den>
                      </m:f>
                      <m:r>
                        <a:rPr lang="zh-CN" altLang="en-US">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num>
                        <m:den>
                          <m:r>
                            <a:rPr lang="en-US" altLang="zh-CN" b="0" i="1" smtClean="0">
                              <a:latin typeface="Cambria Math" panose="02040503050406030204" pitchFamily="18" charset="0"/>
                            </a:rPr>
                            <m:t>𝑛</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num>
                        <m:den>
                          <m:r>
                            <a:rPr lang="en-US" altLang="zh-CN"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3</m:t>
                              </m:r>
                            </m:e>
                          </m:d>
                        </m:num>
                        <m:den>
                          <m:r>
                            <a:rPr lang="en-US" altLang="zh-CN" i="1">
                              <a:latin typeface="Cambria Math" panose="02040503050406030204" pitchFamily="18" charset="0"/>
                            </a:rPr>
                            <m:t>𝑛</m:t>
                          </m:r>
                          <m:r>
                            <a:rPr lang="en-US" altLang="zh-CN" i="1">
                              <a:latin typeface="Cambria Math" panose="02040503050406030204" pitchFamily="18" charset="0"/>
                            </a:rPr>
                            <m:t>−2</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83568" y="3029275"/>
                <a:ext cx="8403839" cy="6344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79885" y="3861048"/>
                <a:ext cx="3858942"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b="0" i="1" smtClean="0">
                              <a:latin typeface="Cambria Math" panose="02040503050406030204" pitchFamily="18" charset="0"/>
                            </a:rPr>
                            <m:t>2</m:t>
                          </m:r>
                        </m:den>
                      </m:f>
                      <m:r>
                        <a:rPr lang="en-US" altLang="zh-CN">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b="0" i="1" smtClean="0">
                              <a:latin typeface="Cambria Math" panose="02040503050406030204" pitchFamily="18" charset="0"/>
                            </a:rPr>
                            <m:t>−1</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zh-CN" altLang="en-US"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79885" y="3861048"/>
                <a:ext cx="3858942" cy="634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285280" y="4581128"/>
                <a:ext cx="2405017" cy="658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2⋅</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𝑛</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den>
                              </m:f>
                            </m:e>
                          </m:d>
                        </m:e>
                      </m:nary>
                      <m:r>
                        <a:rPr lang="zh-CN" altLang="en-US" i="0">
                          <a:latin typeface="Cambria Math" panose="02040503050406030204" pitchFamily="18" charset="0"/>
                        </a:rPr>
                        <m:t>−1</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285280" y="4581128"/>
                <a:ext cx="2405017" cy="6585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563888" y="4725719"/>
                <a:ext cx="5295039" cy="369332"/>
              </a:xfrm>
              <a:prstGeom prst="rect">
                <a:avLst/>
              </a:prstGeom>
            </p:spPr>
            <p:txBody>
              <a:bodyPr wrap="none">
                <a:spAutoFit/>
              </a:bodyPr>
              <a:lstStyle/>
              <a:p>
                <a14:m>
                  <m:oMath xmlns:m="http://schemas.openxmlformats.org/officeDocument/2006/math">
                    <m:r>
                      <a:rPr lang="zh-CN" altLang="en-US" smtClean="0">
                        <a:latin typeface="Cambria Math" panose="02040503050406030204" pitchFamily="18" charset="0"/>
                      </a:rPr>
                      <m:t>=</m:t>
                    </m:r>
                    <m:r>
                      <a:rPr lang="zh-CN" altLang="en-US" i="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𝑙𝑛𝑛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b="0" i="1" smtClean="0">
                            <a:latin typeface="Cambria Math" panose="02040503050406030204" pitchFamily="18" charset="0"/>
                          </a:rPr>
                          <m:t>𝑙𝑛</m:t>
                        </m:r>
                        <m:r>
                          <a:rPr lang="en-US" altLang="zh-CN" b="0" i="1" smtClean="0">
                            <a:latin typeface="Cambria Math" panose="02040503050406030204" pitchFamily="18" charset="0"/>
                          </a:rPr>
                          <m:t>2</m:t>
                        </m:r>
                        <m:r>
                          <a:rPr lang="zh-CN" altLang="en-US">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𝑜𝑔</m:t>
                        </m:r>
                        <m:r>
                          <a:rPr lang="en-US" altLang="zh-CN" b="0" i="1" baseline="-25000" smtClean="0">
                            <a:latin typeface="Cambria Math" panose="02040503050406030204" pitchFamily="18" charset="0"/>
                          </a:rPr>
                          <m:t>2</m:t>
                        </m:r>
                        <m:r>
                          <a:rPr lang="en-US" altLang="zh-CN" i="1">
                            <a:latin typeface="Cambria Math" panose="02040503050406030204" pitchFamily="18" charset="0"/>
                          </a:rPr>
                          <m:t>𝑛</m:t>
                        </m:r>
                      </m:e>
                    </m:d>
                  </m:oMath>
                </a14:m>
                <a:r>
                  <a:rPr lang="en-US" altLang="zh-CN" dirty="0"/>
                  <a:t> =</a:t>
                </a:r>
                <a:r>
                  <a:rPr lang="en-US" altLang="zh-CN" b="1" dirty="0">
                    <a:ea typeface="微软雅黑" panose="020B0503020204020204" pitchFamily="34" charset="-122"/>
                  </a:rPr>
                  <a:t> </a:t>
                </a:r>
                <a14:m>
                  <m:oMath xmlns:m="http://schemas.openxmlformats.org/officeDocument/2006/math">
                    <m:r>
                      <a:rPr lang="en-US" altLang="zh-CN" b="1" i="0" dirty="0" smtClean="0">
                        <a:latin typeface="Cambria Math" panose="02040503050406030204" pitchFamily="18" charset="0"/>
                        <a:ea typeface="微软雅黑" panose="020B0503020204020204" pitchFamily="34" charset="-122"/>
                      </a:rPr>
                      <m:t> </m:t>
                    </m:r>
                    <m:r>
                      <m:rPr>
                        <m:nor/>
                      </m:rPr>
                      <a:rPr lang="en-US" altLang="zh-CN" b="1" dirty="0">
                        <a:latin typeface="Script MT Bold" panose="03040602040607080904" pitchFamily="66" charset="0"/>
                        <a:ea typeface="微软雅黑" panose="020B0503020204020204" pitchFamily="34" charset="-122"/>
                      </a:rPr>
                      <m:t>O</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1.386</m:t>
                        </m:r>
                        <m:r>
                          <a:rPr lang="zh-CN" altLang="en-US">
                            <a:latin typeface="Cambria Math" panose="02040503050406030204" pitchFamily="18" charset="0"/>
                          </a:rPr>
                          <m:t>⋅</m:t>
                        </m:r>
                        <m:r>
                          <a:rPr lang="en-US" altLang="zh-CN" i="1">
                            <a:latin typeface="Cambria Math" panose="02040503050406030204" pitchFamily="18" charset="0"/>
                          </a:rPr>
                          <m:t>𝑙𝑜𝑔</m:t>
                        </m:r>
                        <m:r>
                          <a:rPr lang="en-US" altLang="zh-CN" i="1" baseline="-25000">
                            <a:latin typeface="Cambria Math" panose="02040503050406030204" pitchFamily="18" charset="0"/>
                          </a:rPr>
                          <m:t>2</m:t>
                        </m:r>
                        <m:r>
                          <a:rPr lang="en-US" altLang="zh-CN" i="1">
                            <a:latin typeface="Cambria Math" panose="02040503050406030204" pitchFamily="18" charset="0"/>
                          </a:rPr>
                          <m:t>𝑛</m:t>
                        </m:r>
                      </m:e>
                    </m:d>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563888" y="4725719"/>
                <a:ext cx="5295039" cy="369332"/>
              </a:xfrm>
              <a:prstGeom prst="rect">
                <a:avLst/>
              </a:prstGeom>
              <a:blipFill>
                <a:blip r:embed="rId8"/>
                <a:stretch>
                  <a:fillRect t="-8197" b="-24590"/>
                </a:stretch>
              </a:blipFill>
            </p:spPr>
            <p:txBody>
              <a:bodyPr/>
              <a:lstStyle/>
              <a:p>
                <a:r>
                  <a:rPr lang="zh-CN" altLang="en-US">
                    <a:noFill/>
                  </a:rPr>
                  <a:t> </a:t>
                </a:r>
              </a:p>
            </p:txBody>
          </p:sp>
        </mc:Fallback>
      </mc:AlternateContent>
      <p:sp>
        <p:nvSpPr>
          <p:cNvPr id="18" name="矩形 17"/>
          <p:cNvSpPr/>
          <p:nvPr/>
        </p:nvSpPr>
        <p:spPr>
          <a:xfrm>
            <a:off x="287524" y="5445605"/>
            <a:ext cx="8640960" cy="800219"/>
          </a:xfrm>
          <a:prstGeom prst="rect">
            <a:avLst/>
          </a:prstGeom>
          <a:solidFill>
            <a:srgbClr val="C00000"/>
          </a:solidFill>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快速排序平均情况下的比较次数比最好情况高约</a:t>
            </a:r>
            <a:r>
              <a:rPr lang="en-US" altLang="zh-CN" sz="2400" b="1" dirty="0">
                <a:solidFill>
                  <a:schemeClr val="bg1"/>
                </a:solidFill>
                <a:latin typeface="微软雅黑" panose="020B0503020204020204" pitchFamily="34" charset="-122"/>
                <a:ea typeface="微软雅黑" panose="020B0503020204020204" pitchFamily="34" charset="-122"/>
              </a:rPr>
              <a:t>39%</a:t>
            </a:r>
          </a:p>
          <a:p>
            <a:pPr marL="0" lvl="2"/>
            <a:r>
              <a:rPr lang="zh-CN" altLang="en-US" sz="2200" b="1" dirty="0">
                <a:solidFill>
                  <a:srgbClr val="FFFF00"/>
                </a:solidFill>
                <a:latin typeface="微软雅黑" panose="020B0503020204020204" pitchFamily="34" charset="-122"/>
                <a:ea typeface="微软雅黑" panose="020B0503020204020204" pitchFamily="34" charset="-122"/>
              </a:rPr>
              <a:t>实验结果表明，平均计算时间而言，快速排序是最好的内部排序方法</a:t>
            </a:r>
            <a:endParaRPr lang="en-US" altLang="zh-CN" sz="22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982465"/>
      </p:ext>
    </p:extLst>
  </p:cSld>
  <p:clrMapOvr>
    <a:masterClrMapping/>
  </p:clrMapOvr>
  <p:transition advTm="157">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98277" y="1196752"/>
            <a:ext cx="8856984" cy="44473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性能分析（缺点）</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solidFill>
                  <a:srgbClr val="C00000"/>
                </a:solidFill>
                <a:latin typeface="微软雅黑" panose="020B0503020204020204" pitchFamily="34" charset="-122"/>
                <a:ea typeface="微软雅黑" panose="020B0503020204020204" pitchFamily="34" charset="-122"/>
              </a:rPr>
              <a:t>最坏情况</a:t>
            </a:r>
            <a:r>
              <a:rPr lang="zh-CN" altLang="en-US" sz="2200" b="1" dirty="0">
                <a:latin typeface="微软雅黑" panose="020B0503020204020204" pitchFamily="34" charset="-122"/>
                <a:ea typeface="微软雅黑" panose="020B0503020204020204" pitchFamily="34" charset="-122"/>
              </a:rPr>
              <a:t>：对已经排好的有序序列，若每次只是简单地取最左边元素作为轴点，则划分的右侧序列几乎和原序列等长，有以下递推公式：</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快速排序需要占用递归调用栈，存储开销为 </a:t>
            </a:r>
            <a:r>
              <a:rPr lang="en-US" altLang="zh-CN" sz="2200" b="1" dirty="0">
                <a:latin typeface="微软雅黑" panose="020B0503020204020204" pitchFamily="34" charset="-122"/>
                <a:ea typeface="微软雅黑" panose="020B0503020204020204" pitchFamily="34" charset="-122"/>
              </a:rPr>
              <a:t>O(log</a:t>
            </a:r>
            <a:r>
              <a:rPr lang="en-US" altLang="zh-CN" sz="2200" b="1" baseline="-25000" dirty="0">
                <a:latin typeface="微软雅黑" panose="020B0503020204020204" pitchFamily="34" charset="-122"/>
                <a:ea typeface="微软雅黑" panose="020B0503020204020204" pitchFamily="34" charset="-122"/>
              </a:rPr>
              <a:t>2</a:t>
            </a:r>
            <a:r>
              <a:rPr lang="en-US" altLang="zh-CN" sz="2200" b="1" dirty="0">
                <a:latin typeface="微软雅黑" panose="020B0503020204020204" pitchFamily="34" charset="-122"/>
                <a:ea typeface="微软雅黑" panose="020B0503020204020204" pitchFamily="34" charset="-122"/>
              </a:rPr>
              <a:t>n)</a:t>
            </a: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稳定性：快速排序是一种不稳定的排序方法</a:t>
            </a:r>
            <a:endParaRPr lang="en-US" altLang="zh-CN" sz="3000" b="1" dirty="0">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当 </a:t>
            </a:r>
            <a:r>
              <a:rPr lang="en-US" altLang="zh-CN" sz="2200" b="1" dirty="0">
                <a:latin typeface="微软雅黑" panose="020B0503020204020204" pitchFamily="34" charset="-122"/>
                <a:ea typeface="微软雅黑" panose="020B0503020204020204" pitchFamily="34" charset="-122"/>
              </a:rPr>
              <a:t>n </a:t>
            </a:r>
            <a:r>
              <a:rPr lang="zh-CN" altLang="en-US" sz="2200" b="1" dirty="0">
                <a:latin typeface="微软雅黑" panose="020B0503020204020204" pitchFamily="34" charset="-122"/>
                <a:ea typeface="微软雅黑" panose="020B0503020204020204" pitchFamily="34" charset="-122"/>
              </a:rPr>
              <a:t>很小时</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这种排序方法往往比其它简单排序方法还要慢。</a:t>
            </a:r>
            <a:endParaRPr lang="en-US" altLang="zh-CN"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研究表明，当排序序列长度</a:t>
            </a:r>
            <a:r>
              <a:rPr lang="en-US" altLang="zh-CN" sz="2200" b="1" dirty="0">
                <a:latin typeface="微软雅黑" panose="020B0503020204020204" pitchFamily="34" charset="-122"/>
                <a:ea typeface="微软雅黑" panose="020B0503020204020204" pitchFamily="34" charset="-122"/>
              </a:rPr>
              <a:t>&lt; 25</a:t>
            </a:r>
            <a:r>
              <a:rPr lang="zh-CN" altLang="en-US" sz="2200" b="1" dirty="0">
                <a:latin typeface="微软雅黑" panose="020B0503020204020204" pitchFamily="34" charset="-122"/>
                <a:ea typeface="微软雅黑" panose="020B0503020204020204" pitchFamily="34" charset="-122"/>
              </a:rPr>
              <a:t>时，采用直接插入排序要比快速排序至少快</a:t>
            </a:r>
            <a:r>
              <a:rPr lang="en-US" altLang="zh-CN" sz="2200" b="1" dirty="0">
                <a:latin typeface="微软雅黑" panose="020B0503020204020204" pitchFamily="34" charset="-122"/>
                <a:ea typeface="微软雅黑" panose="020B0503020204020204" pitchFamily="34" charset="-122"/>
              </a:rPr>
              <a:t>10%</a:t>
            </a:r>
            <a:endParaRPr lang="zh-CN" altLang="en-US"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mc:AlternateContent xmlns:mc="http://schemas.openxmlformats.org/markup-compatibility/2006" xmlns:a14="http://schemas.microsoft.com/office/drawing/2010/main">
        <mc:Choice Requires="a14">
          <p:sp>
            <p:nvSpPr>
              <p:cNvPr id="5" name="矩形 4"/>
              <p:cNvSpPr/>
              <p:nvPr/>
            </p:nvSpPr>
            <p:spPr>
              <a:xfrm>
                <a:off x="2123728" y="2780928"/>
                <a:ext cx="531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𝑇</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𝑛</m:t>
                          </m:r>
                        </m:e>
                      </m:d>
                      <m:r>
                        <a:rPr lang="en-US" altLang="zh-CN"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zh-CN" altLang="en-US">
                          <a:latin typeface="Cambria Math" panose="02040503050406030204" pitchFamily="18" charset="0"/>
                        </a:rPr>
                        <m:t>)</m:t>
                      </m:r>
                      <m:r>
                        <a:rPr lang="en-US" altLang="zh-CN" i="1">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zh-CN" altLang="en-US" i="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m:rPr>
                          <m:nor/>
                        </m:rPr>
                        <a:rPr lang="en-US" altLang="zh-CN" b="1" dirty="0">
                          <a:latin typeface="Script MT Bold" panose="03040602040607080904" pitchFamily="66" charset="0"/>
                          <a:ea typeface="微软雅黑" panose="020B0503020204020204" pitchFamily="34" charset="-122"/>
                        </a:rPr>
                        <m:t>O</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123728" y="2780928"/>
                <a:ext cx="5316007" cy="369332"/>
              </a:xfrm>
              <a:prstGeom prst="rect">
                <a:avLst/>
              </a:prstGeom>
              <a:blipFill>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27784" y="3162221"/>
                <a:ext cx="52956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en-US" altLang="zh-CN" i="1">
                              <a:latin typeface="Cambria Math" panose="02040503050406030204" pitchFamily="18" charset="0"/>
                            </a:rPr>
                            <m:t>−</m:t>
                          </m:r>
                          <m:r>
                            <a:rPr lang="en-US" altLang="zh-CN" b="0" i="0" smtClean="0">
                              <a:latin typeface="Cambria Math" panose="02040503050406030204" pitchFamily="18" charset="0"/>
                            </a:rPr>
                            <m:t>2</m:t>
                          </m:r>
                        </m:e>
                      </m:d>
                      <m:r>
                        <a:rPr lang="en-US" altLang="zh-CN" i="1">
                          <a:latin typeface="Cambria Math" panose="02040503050406030204" pitchFamily="18" charset="0"/>
                        </a:rPr>
                        <m:t>+</m:t>
                      </m:r>
                      <m:r>
                        <a:rPr lang="en-US" altLang="zh-CN" b="0" i="1" smtClean="0">
                          <a:latin typeface="Cambria Math" panose="02040503050406030204" pitchFamily="18" charset="0"/>
                        </a:rPr>
                        <m:t>2</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𝑛</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e>
                      </m:d>
                      <m:r>
                        <a:rPr lang="en-US" altLang="zh-CN" b="0" i="0" smtClean="0">
                          <a:latin typeface="Cambria Math" panose="02040503050406030204" pitchFamily="18" charset="0"/>
                        </a:rPr>
                        <m:t>=</m:t>
                      </m:r>
                      <m:r>
                        <m:rPr>
                          <m:nor/>
                        </m:rPr>
                        <a:rPr lang="en-US" altLang="zh-CN" b="1" dirty="0">
                          <a:latin typeface="Script MT Bold" panose="03040602040607080904" pitchFamily="66" charset="0"/>
                          <a:ea typeface="微软雅黑" panose="020B0503020204020204" pitchFamily="34" charset="-122"/>
                        </a:rPr>
                        <m:t>O</m:t>
                      </m:r>
                      <m:d>
                        <m:dPr>
                          <m:ctrlPr>
                            <a:rPr lang="zh-CN" altLang="en-US" b="1" i="1" dirty="0">
                              <a:latin typeface="Cambria Math" panose="02040503050406030204" pitchFamily="18" charset="0"/>
                              <a:ea typeface="微软雅黑" panose="020B0503020204020204" pitchFamily="34" charset="-122"/>
                            </a:rPr>
                          </m:ctrlPr>
                        </m:dPr>
                        <m:e>
                          <m:r>
                            <a:rPr lang="zh-CN" altLang="en-US" i="1">
                              <a:latin typeface="Cambria Math" panose="02040503050406030204" pitchFamily="18" charset="0"/>
                            </a:rPr>
                            <m:t>𝑛</m:t>
                          </m:r>
                          <m:r>
                            <a:rPr lang="en-US" altLang="zh-CN" b="1" i="1" baseline="30000" smtClean="0">
                              <a:latin typeface="Cambria Math" panose="02040503050406030204" pitchFamily="18" charset="0"/>
                            </a:rPr>
                            <m:t>𝟐</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27784" y="3162221"/>
                <a:ext cx="5295617"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642792"/>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169277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200" b="1" dirty="0">
                <a:latin typeface="微软雅黑" panose="020B0503020204020204" pitchFamily="34" charset="-122"/>
                <a:ea typeface="微软雅黑" panose="020B0503020204020204" pitchFamily="34" charset="-122"/>
              </a:rPr>
              <a:t>在递归调用过程中，当待排序的子序列规模小于预先确定的</a:t>
            </a:r>
            <a:r>
              <a:rPr lang="en-US" altLang="zh-CN" sz="2200" b="1" dirty="0">
                <a:latin typeface="微软雅黑" panose="020B0503020204020204" pitchFamily="34" charset="-122"/>
                <a:ea typeface="微软雅黑" panose="020B0503020204020204" pitchFamily="34" charset="-122"/>
              </a:rPr>
              <a:t>M</a:t>
            </a:r>
            <a:r>
              <a:rPr lang="zh-CN" altLang="en-US" sz="2200" b="1" dirty="0">
                <a:latin typeface="微软雅黑" panose="020B0503020204020204" pitchFamily="34" charset="-122"/>
                <a:ea typeface="微软雅黑" panose="020B0503020204020204" pitchFamily="34" charset="-122"/>
              </a:rPr>
              <a:t>时，程序转而调用直接插入排序算法对该子序列进行排序</a:t>
            </a: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2420888"/>
            <a:ext cx="8424936"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M)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M</a:t>
            </a:r>
            <a:r>
              <a:rPr lang="zh-CN" altLang="en-US" b="1" kern="0" dirty="0">
                <a:solidFill>
                  <a:srgbClr val="CC0000"/>
                </a:solidFill>
                <a:latin typeface="Consolas" panose="020B0609020204030204" pitchFamily="49" charset="0"/>
                <a:ea typeface="隶书" pitchFamily="49" charset="-122"/>
              </a:rPr>
              <a:t>时进行插入排序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4123173131"/>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270843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在划分过程中对小规模的子序列不进行排序而直接跳过，这样在划分之后得到的是一个整体上几乎已经排好序的序列。</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由于对一个初始排列已经基本有序的序列，最后再进行一遍直接插入排序可高效获得有序的结果</a:t>
            </a: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414301" y="3284984"/>
            <a:ext cx="8424936"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quickSort_b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当序列长度小于</a:t>
            </a:r>
            <a:r>
              <a:rPr lang="en-US" altLang="zh-CN" b="1" kern="0" dirty="0">
                <a:solidFill>
                  <a:srgbClr val="CC0000"/>
                </a:solidFill>
                <a:latin typeface="Consolas" panose="020B0609020204030204" pitchFamily="49" charset="0"/>
                <a:ea typeface="隶书" pitchFamily="49" charset="-122"/>
              </a:rPr>
              <a:t>S</a:t>
            </a:r>
            <a:r>
              <a:rPr lang="zh-CN" altLang="en-US" b="1" kern="0" dirty="0">
                <a:solidFill>
                  <a:srgbClr val="CC0000"/>
                </a:solidFill>
                <a:latin typeface="Consolas" panose="020B0609020204030204" pitchFamily="49" charset="0"/>
                <a:ea typeface="隶书" pitchFamily="49" charset="-122"/>
              </a:rPr>
              <a:t>时直接跳出</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递归调用处理左子序列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递归调用处理右子序列</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最后再进行插入排序</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800805964"/>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856984" cy="304698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性能分析改进方案（</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合理选择每次划分的基准元素</a:t>
            </a:r>
            <a:r>
              <a:rPr lang="en-US" altLang="zh-CN" sz="2200" b="1" dirty="0">
                <a:latin typeface="微软雅黑" panose="020B0503020204020204" pitchFamily="34" charset="-122"/>
                <a:ea typeface="微软雅黑" panose="020B0503020204020204" pitchFamily="34" charset="-122"/>
              </a:rPr>
              <a:t>pivot</a:t>
            </a:r>
            <a:r>
              <a:rPr lang="zh-CN" altLang="en-US" sz="2200" b="1" dirty="0">
                <a:latin typeface="微软雅黑" panose="020B0503020204020204" pitchFamily="34" charset="-122"/>
                <a:ea typeface="微软雅黑" panose="020B0503020204020204" pitchFamily="34" charset="-122"/>
              </a:rPr>
              <a:t>，使得每次划分所得的两个子序列中的元素个数尽可能接近，将会明显加快排序速度。</a:t>
            </a:r>
            <a:endParaRPr lang="en-US" altLang="zh-CN" sz="22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200" b="1" dirty="0">
                <a:latin typeface="微软雅黑" panose="020B0503020204020204" pitchFamily="34" charset="-122"/>
                <a:ea typeface="微软雅黑" panose="020B0503020204020204" pitchFamily="34" charset="-122"/>
              </a:rPr>
              <a:t>取每个待排序元素序列的第一个元素、最后一个元素和位置接近正中的 元素，在这三者中取其排序码居中者作为基准元素。</a:t>
            </a:r>
          </a:p>
          <a:p>
            <a:pPr marL="800100" lvl="1" indent="-342900">
              <a:buClr>
                <a:srgbClr val="C00000"/>
              </a:buClr>
              <a:buFont typeface="Wingdings" panose="05000000000000000000" pitchFamily="2" charset="2"/>
              <a:buChar char="ü"/>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zh-CN" altLang="en-US" sz="2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快速排序</a:t>
            </a:r>
          </a:p>
        </p:txBody>
      </p:sp>
      <p:sp>
        <p:nvSpPr>
          <p:cNvPr id="6" name="矩形 5"/>
          <p:cNvSpPr/>
          <p:nvPr/>
        </p:nvSpPr>
        <p:spPr>
          <a:xfrm>
            <a:off x="395536" y="3068960"/>
            <a:ext cx="8424936" cy="3662541"/>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quickSort_c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 –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 S)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当序列长度小于</a:t>
            </a:r>
            <a:r>
              <a:rPr lang="en-US" altLang="zh-CN" sz="1600" b="1" kern="0" dirty="0">
                <a:solidFill>
                  <a:srgbClr val="CC0000"/>
                </a:solidFill>
                <a:latin typeface="Consolas" panose="020B0609020204030204" pitchFamily="49" charset="0"/>
                <a:ea typeface="隶书" pitchFamily="49" charset="-122"/>
              </a:rPr>
              <a:t>S</a:t>
            </a:r>
            <a:r>
              <a:rPr lang="zh-CN" altLang="en-US" sz="1600" b="1" kern="0" dirty="0">
                <a:solidFill>
                  <a:srgbClr val="CC0000"/>
                </a:solidFill>
                <a:latin typeface="Consolas" panose="020B0609020204030204" pitchFamily="49" charset="0"/>
                <a:ea typeface="隶书" pitchFamily="49" charset="-122"/>
              </a:rPr>
              <a:t>时直接跳出</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在排序序列的前端、尾端和中间点三者取中值</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并将中值交换到前端</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)/2</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l;</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(L[mid] &lt; L[k]) k = mid;</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(L[r] &lt; L[k]) k = r;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三者选最小，记在</a:t>
            </a:r>
            <a:r>
              <a:rPr lang="en-US" altLang="zh-CN" sz="1600" b="1" kern="0" dirty="0">
                <a:solidFill>
                  <a:srgbClr val="CC0000"/>
                </a:solidFill>
                <a:latin typeface="Consolas" panose="020B0609020204030204" pitchFamily="49" charset="0"/>
                <a:ea typeface="隶书" pitchFamily="49" charset="-122"/>
              </a:rPr>
              <a:t>k</a:t>
            </a:r>
            <a:r>
              <a:rPr lang="zh-CN" altLang="en-US" sz="1600" b="1" kern="0" dirty="0">
                <a:solidFill>
                  <a:srgbClr val="CC0000"/>
                </a:solidFill>
                <a:latin typeface="Consolas" panose="020B0609020204030204" pitchFamily="49" charset="0"/>
                <a:ea typeface="隶书" pitchFamily="49" charset="-122"/>
              </a:rPr>
              <a:t>中</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if (k != r) Swap(L[k], L[r] );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最小者交换到</a:t>
            </a:r>
            <a:r>
              <a:rPr lang="en-US" altLang="zh-CN" sz="1600" b="1" kern="0" dirty="0">
                <a:solidFill>
                  <a:srgbClr val="CC0000"/>
                </a:solidFill>
                <a:latin typeface="Consolas" panose="020B0609020204030204" pitchFamily="49" charset="0"/>
                <a:ea typeface="隶书" pitchFamily="49" charset="-122"/>
              </a:rPr>
              <a:t>right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if (mid != left &amp;&amp; L[mid] &lt; L[l])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Swap(L[mid] , L[l]);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将中间值交换到</a:t>
            </a:r>
            <a:r>
              <a:rPr lang="en-US" altLang="zh-CN" sz="1600" b="1" kern="0" dirty="0">
                <a:solidFill>
                  <a:srgbClr val="CC0000"/>
                </a:solidFill>
                <a:latin typeface="Consolas" panose="020B0609020204030204" pitchFamily="49" charset="0"/>
                <a:ea typeface="隶书" pitchFamily="49" charset="-122"/>
              </a:rPr>
              <a:t>left</a:t>
            </a:r>
            <a:r>
              <a:rPr lang="zh-CN" altLang="en-US" sz="1600" b="1" kern="0" dirty="0">
                <a:solidFill>
                  <a:srgbClr val="CC0000"/>
                </a:solidFill>
                <a:latin typeface="Consolas" panose="020B0609020204030204" pitchFamily="49" charset="0"/>
                <a:ea typeface="隶书" pitchFamily="49" charset="-122"/>
              </a:rPr>
              <a:t>位置</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递归调用处理左子序列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quickSort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pt-BR" altLang="zh-CN" sz="1600"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递归调用处理右子序列</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(data, l, r);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最后再进行插入排序</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3" name="矩形 2"/>
          <p:cNvSpPr/>
          <p:nvPr/>
        </p:nvSpPr>
        <p:spPr>
          <a:xfrm>
            <a:off x="7123766" y="4005064"/>
            <a:ext cx="1912730" cy="2554545"/>
          </a:xfrm>
          <a:prstGeom prst="rect">
            <a:avLst/>
          </a:prstGeom>
          <a:solidFill>
            <a:schemeClr val="accent2">
              <a:lumMod val="50000"/>
            </a:schemeClr>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将三者取中法和小规模序列中止法两个改进措施相结合，可将递归实现的快速排序算法效率提高约</a:t>
            </a:r>
            <a:r>
              <a:rPr lang="en-US" altLang="zh-CN" sz="2000" b="1" dirty="0">
                <a:solidFill>
                  <a:schemeClr val="bg1"/>
                </a:solidFill>
                <a:latin typeface="微软雅黑" panose="020B0503020204020204" pitchFamily="34" charset="-122"/>
                <a:ea typeface="微软雅黑" panose="020B0503020204020204" pitchFamily="34" charset="-122"/>
              </a:rPr>
              <a:t>20%-25%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140229"/>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467512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基本思想：每一趟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第 </a:t>
            </a:r>
            <a:r>
              <a:rPr lang="en-US" altLang="zh-CN" sz="2800" b="1" dirty="0">
                <a:latin typeface="微软雅黑" panose="020B0503020204020204" pitchFamily="34" charset="-122"/>
                <a:ea typeface="微软雅黑" panose="020B0503020204020204" pitchFamily="34" charset="-122"/>
              </a:rPr>
              <a:t>r </a:t>
            </a:r>
            <a:r>
              <a:rPr lang="zh-CN" altLang="en-US" sz="2800" b="1" dirty="0">
                <a:latin typeface="微软雅黑" panose="020B0503020204020204" pitchFamily="34" charset="-122"/>
                <a:ea typeface="微软雅黑" panose="020B0503020204020204" pitchFamily="34" charset="-122"/>
              </a:rPr>
              <a:t>趟</a:t>
            </a:r>
            <a:r>
              <a:rPr lang="en-US" altLang="zh-CN" sz="2800" b="1" dirty="0">
                <a:latin typeface="微软雅黑" panose="020B0503020204020204" pitchFamily="34" charset="-122"/>
                <a:ea typeface="微软雅黑" panose="020B0503020204020204" pitchFamily="34" charset="-122"/>
              </a:rPr>
              <a:t>, r = 0, 1, …,  n-2 ) </a:t>
            </a:r>
            <a:r>
              <a:rPr lang="zh-CN" altLang="en-US" sz="2800" b="1" dirty="0">
                <a:latin typeface="微软雅黑" panose="020B0503020204020204" pitchFamily="34" charset="-122"/>
                <a:ea typeface="微软雅黑" panose="020B0503020204020204" pitchFamily="34" charset="-122"/>
              </a:rPr>
              <a:t>在 </a:t>
            </a:r>
            <a:r>
              <a:rPr lang="en-US" altLang="zh-CN" sz="2800" b="1" dirty="0">
                <a:latin typeface="微软雅黑" panose="020B0503020204020204" pitchFamily="34" charset="-122"/>
                <a:ea typeface="微软雅黑" panose="020B0503020204020204" pitchFamily="34" charset="-122"/>
              </a:rPr>
              <a:t>n-r </a:t>
            </a:r>
            <a:r>
              <a:rPr lang="zh-CN" altLang="en-US" sz="2800" b="1" dirty="0">
                <a:latin typeface="微软雅黑" panose="020B0503020204020204" pitchFamily="34" charset="-122"/>
                <a:ea typeface="微软雅黑" panose="020B0503020204020204" pitchFamily="34" charset="-122"/>
              </a:rPr>
              <a:t>个待排序元素中选出排序码最大（小）的元素，作为有序元素序列的第 </a:t>
            </a:r>
            <a:r>
              <a:rPr lang="en-US" altLang="zh-CN" sz="2800" b="1" dirty="0">
                <a:latin typeface="微软雅黑" panose="020B0503020204020204" pitchFamily="34" charset="-122"/>
                <a:ea typeface="微软雅黑" panose="020B0503020204020204" pitchFamily="34" charset="-122"/>
              </a:rPr>
              <a:t>n-r (r) </a:t>
            </a:r>
            <a:r>
              <a:rPr lang="zh-CN" altLang="en-US" sz="2800" b="1" dirty="0">
                <a:latin typeface="微软雅黑" panose="020B0503020204020204" pitchFamily="34" charset="-122"/>
                <a:ea typeface="微软雅黑" panose="020B0503020204020204" pitchFamily="34" charset="-122"/>
              </a:rPr>
              <a:t>个元素</a:t>
            </a:r>
            <a:endParaRPr lang="en-US" altLang="zh-CN" sz="28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在一组元素 </a:t>
            </a:r>
            <a:r>
              <a:rPr lang="en-US" altLang="zh-CN" sz="2400" b="1" dirty="0">
                <a:latin typeface="微软雅黑" panose="020B0503020204020204" pitchFamily="34" charset="-122"/>
                <a:ea typeface="微软雅黑" panose="020B0503020204020204" pitchFamily="34" charset="-122"/>
              </a:rPr>
              <a:t>S[0]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S[n-r-1] </a:t>
            </a:r>
            <a:r>
              <a:rPr lang="zh-CN" altLang="en-US" sz="2400" b="1" dirty="0">
                <a:latin typeface="微软雅黑" panose="020B0503020204020204" pitchFamily="34" charset="-122"/>
                <a:ea typeface="微软雅黑" panose="020B0503020204020204" pitchFamily="34" charset="-122"/>
              </a:rPr>
              <a:t>中选择具有最大排序码的元素</a:t>
            </a: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若它不是这组元素中的最后一个元素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则将它与这组元素中的最后一个元素对调</a:t>
            </a:r>
            <a:endParaRPr lang="en-US" altLang="zh-CN" sz="24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400" b="1" dirty="0">
                <a:latin typeface="微软雅黑" panose="020B0503020204020204" pitchFamily="34" charset="-122"/>
                <a:ea typeface="微软雅黑" panose="020B0503020204020204" pitchFamily="34" charset="-122"/>
              </a:rPr>
              <a:t>在这组元素中剔除这个具有最大排序码的元素。在剩下的元素</a:t>
            </a:r>
            <a:r>
              <a:rPr lang="en-US" altLang="zh-CN" sz="2400" b="1" dirty="0">
                <a:latin typeface="微软雅黑" panose="020B0503020204020204" pitchFamily="34" charset="-122"/>
                <a:ea typeface="微软雅黑" panose="020B0503020204020204" pitchFamily="34" charset="-122"/>
              </a:rPr>
              <a:t>S[0] </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S[n-r-2]</a:t>
            </a:r>
            <a:r>
              <a:rPr lang="zh-CN" altLang="en-US" sz="2400" b="1" dirty="0">
                <a:latin typeface="微软雅黑" panose="020B0503020204020204" pitchFamily="34" charset="-122"/>
                <a:ea typeface="微软雅黑" panose="020B0503020204020204" pitchFamily="34" charset="-122"/>
              </a:rPr>
              <a:t>中重复执行第①、②步</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直到剩余元素只有一个为止</a:t>
            </a: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pic>
        <p:nvPicPr>
          <p:cNvPr id="46" name="图片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51920" y="5434515"/>
            <a:ext cx="4783942" cy="1267979"/>
          </a:xfrm>
          <a:prstGeom prst="rect">
            <a:avLst/>
          </a:prstGeom>
        </p:spPr>
      </p:pic>
    </p:spTree>
    <p:extLst>
      <p:ext uri="{BB962C8B-B14F-4D97-AF65-F5344CB8AC3E}">
        <p14:creationId xmlns:p14="http://schemas.microsoft.com/office/powerpoint/2010/main" val="2555691244"/>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6" name="矩形 5"/>
          <p:cNvSpPr/>
          <p:nvPr/>
        </p:nvSpPr>
        <p:spPr bwMode="auto">
          <a:xfrm>
            <a:off x="1079291" y="182356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734628"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89965" y="213280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045302" y="249285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700639" y="152080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355976" y="170080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011313" y="225561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5666650"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321987" y="202480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977324" y="220480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632661" y="234880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8288002" y="159281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079291" y="353712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734628"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2389965" y="38463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3045302" y="42064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287998" y="3224939"/>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355976" y="34143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11313" y="396917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666650"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321987" y="37383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977324" y="39183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7632661" y="40623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3700639" y="33063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左大括号 49"/>
          <p:cNvSpPr/>
          <p:nvPr/>
        </p:nvSpPr>
        <p:spPr bwMode="auto">
          <a:xfrm rot="16200000">
            <a:off x="4819316" y="-845252"/>
            <a:ext cx="117115" cy="759716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1" name="左大括号 50"/>
          <p:cNvSpPr/>
          <p:nvPr/>
        </p:nvSpPr>
        <p:spPr bwMode="auto">
          <a:xfrm rot="16200000">
            <a:off x="4482574" y="1184785"/>
            <a:ext cx="178803" cy="6985372"/>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2" name="左大括号 51"/>
          <p:cNvSpPr/>
          <p:nvPr/>
        </p:nvSpPr>
        <p:spPr bwMode="auto">
          <a:xfrm rot="16200000">
            <a:off x="4144619" y="3332643"/>
            <a:ext cx="199378" cy="633003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53232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563248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5992525"/>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50110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7478" y="520048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575528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552448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978826" y="570448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58390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5092491"/>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57" y="395859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6" name="矩形 65"/>
          <p:cNvSpPr/>
          <p:nvPr/>
        </p:nvSpPr>
        <p:spPr>
          <a:xfrm>
            <a:off x="90457" y="568952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7" name="矩形 66"/>
          <p:cNvSpPr/>
          <p:nvPr/>
        </p:nvSpPr>
        <p:spPr>
          <a:xfrm>
            <a:off x="209618" y="2264117"/>
            <a:ext cx="646331"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初始</a:t>
            </a:r>
            <a:endParaRPr lang="zh-CN" altLang="en-US" dirty="0"/>
          </a:p>
        </p:txBody>
      </p:sp>
    </p:spTree>
    <p:extLst>
      <p:ext uri="{BB962C8B-B14F-4D97-AF65-F5344CB8AC3E}">
        <p14:creationId xmlns:p14="http://schemas.microsoft.com/office/powerpoint/2010/main" val="1455957564"/>
      </p:ext>
    </p:extLst>
  </p:cSld>
  <p:clrMapOvr>
    <a:masterClrMapping/>
  </p:clrMapOvr>
  <p:transition advTm="157">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2" name="左大括号 51"/>
          <p:cNvSpPr/>
          <p:nvPr/>
        </p:nvSpPr>
        <p:spPr bwMode="auto">
          <a:xfrm rot="16200000">
            <a:off x="3856497" y="102490"/>
            <a:ext cx="123292" cy="567469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180893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21329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249297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1520936"/>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978826" y="1700936"/>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22769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20249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4366355" y="22049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23489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1592944"/>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6314612" y="328495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736130"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2391467" y="360895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3046804" y="396899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8289500" y="29969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978826" y="317695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12815" y="375295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5668152"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079291" y="34921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4366355" y="368095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3700639" y="38249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632661" y="306896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左大括号 81"/>
          <p:cNvSpPr/>
          <p:nvPr/>
        </p:nvSpPr>
        <p:spPr bwMode="auto">
          <a:xfrm rot="16200000">
            <a:off x="3498118" y="1940501"/>
            <a:ext cx="144016" cy="5028090"/>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83" name="矩形 82"/>
          <p:cNvSpPr/>
          <p:nvPr/>
        </p:nvSpPr>
        <p:spPr bwMode="auto">
          <a:xfrm>
            <a:off x="5009567"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695645" y="5709607"/>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294370" y="5097607"/>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6980450" y="5277607"/>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2381723" y="5853607"/>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66528"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4352606" y="5601607"/>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3038684" y="5781607"/>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1724762" y="5925607"/>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637411" y="5169615"/>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1067801" y="6069649"/>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6323489" y="5385607"/>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907704"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5" name="直接连接符 94"/>
          <p:cNvCxnSpPr/>
          <p:nvPr/>
        </p:nvCxnSpPr>
        <p:spPr bwMode="auto">
          <a:xfrm>
            <a:off x="4572000"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6" name="直接连接符 95"/>
          <p:cNvCxnSpPr/>
          <p:nvPr/>
        </p:nvCxnSpPr>
        <p:spPr bwMode="auto">
          <a:xfrm>
            <a:off x="7410826"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sp>
        <p:nvSpPr>
          <p:cNvPr id="97" name="矩形 96"/>
          <p:cNvSpPr/>
          <p:nvPr/>
        </p:nvSpPr>
        <p:spPr>
          <a:xfrm>
            <a:off x="104658" y="232300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8" name="矩形 97"/>
          <p:cNvSpPr/>
          <p:nvPr/>
        </p:nvSpPr>
        <p:spPr>
          <a:xfrm>
            <a:off x="85270" y="3704018"/>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9" name="矩形 98"/>
          <p:cNvSpPr/>
          <p:nvPr/>
        </p:nvSpPr>
        <p:spPr>
          <a:xfrm>
            <a:off x="225515" y="5854577"/>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433658014"/>
      </p:ext>
    </p:extLst>
  </p:cSld>
  <p:clrMapOvr>
    <a:masterClrMapping/>
  </p:clrMapOvr>
  <p:transition advTm="157">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矩形 4"/>
          <p:cNvSpPr/>
          <p:nvPr/>
        </p:nvSpPr>
        <p:spPr>
          <a:xfrm>
            <a:off x="319854" y="5042118"/>
            <a:ext cx="8502603" cy="1815882"/>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 k;</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 k&lt;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len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array[k]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7" name="矩形 6"/>
          <p:cNvSpPr/>
          <p:nvPr/>
        </p:nvSpPr>
        <p:spPr>
          <a:xfrm>
            <a:off x="319854" y="1575326"/>
            <a:ext cx="7780538" cy="353943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index, temp;</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count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- 1; i &gt; 0;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从后往前</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遍历前面未排序，选择最大元素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index = 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交换</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temp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[index] = temp;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529460091"/>
      </p:ext>
    </p:extLst>
  </p:cSld>
  <p:clrMapOvr>
    <a:masterClrMapping/>
  </p:clrMapOvr>
  <p:transition advTm="157">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solidFill>
                  <a:srgbClr val="C00000"/>
                </a:solidFill>
                <a:latin typeface="微软雅黑" panose="020B0503020204020204" pitchFamily="34" charset="-122"/>
                <a:ea typeface="微软雅黑" panose="020B0503020204020204" pitchFamily="34" charset="-122"/>
              </a:rPr>
              <a:t>排序的时间开销</a:t>
            </a:r>
            <a:r>
              <a:rPr lang="zh-CN" altLang="en-US" sz="2800" b="1" dirty="0">
                <a:latin typeface="微软雅黑" panose="020B0503020204020204" pitchFamily="34" charset="-122"/>
                <a:ea typeface="微软雅黑" panose="020B0503020204020204" pitchFamily="34" charset="-122"/>
              </a:rPr>
              <a:t>：衡量算法好坏的最重要的标志，可用算法执行中的</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数据比较次数</a:t>
            </a:r>
            <a:r>
              <a:rPr lang="zh-CN" altLang="en-US" sz="2800" b="1" dirty="0">
                <a:latin typeface="微软雅黑" panose="020B0503020204020204" pitchFamily="34" charset="-122"/>
                <a:ea typeface="微软雅黑" panose="020B0503020204020204" pitchFamily="34" charset="-122"/>
              </a:rPr>
              <a:t>与</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数据移动次数</a:t>
            </a:r>
            <a:r>
              <a:rPr lang="zh-CN" altLang="en-US" sz="2800" b="1" dirty="0">
                <a:latin typeface="微软雅黑" panose="020B0503020204020204" pitchFamily="34" charset="-122"/>
                <a:ea typeface="微软雅黑" panose="020B0503020204020204" pitchFamily="34" charset="-122"/>
              </a:rPr>
              <a:t>来衡量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概 述</a:t>
            </a:r>
          </a:p>
        </p:txBody>
      </p:sp>
      <p:sp>
        <p:nvSpPr>
          <p:cNvPr id="15" name="TextBox 20"/>
          <p:cNvSpPr txBox="1">
            <a:spLocks noChangeArrowheads="1"/>
          </p:cNvSpPr>
          <p:nvPr/>
        </p:nvSpPr>
        <p:spPr bwMode="auto">
          <a:xfrm>
            <a:off x="179512" y="2778374"/>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算法的运行时间代价一般都按平均情况进行估算。对于那些受元素排序码序列初始排列及元素个数影响较大的，需要按最好情况和最坏情况进行估算</a:t>
            </a:r>
            <a:endParaRPr lang="en-US" altLang="zh-CN" sz="2800" b="1" dirty="0">
              <a:latin typeface="微软雅黑" panose="020B0503020204020204" pitchFamily="34" charset="-122"/>
              <a:ea typeface="微软雅黑" panose="020B0503020204020204" pitchFamily="34" charset="-122"/>
            </a:endParaRPr>
          </a:p>
        </p:txBody>
      </p:sp>
      <p:sp>
        <p:nvSpPr>
          <p:cNvPr id="6" name="TextBox 20"/>
          <p:cNvSpPr txBox="1">
            <a:spLocks noChangeArrowheads="1"/>
          </p:cNvSpPr>
          <p:nvPr/>
        </p:nvSpPr>
        <p:spPr bwMode="auto">
          <a:xfrm>
            <a:off x="179512" y="4293096"/>
            <a:ext cx="864096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算法执行时所需的附加存储：评价算法好坏的另一标准</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430765"/>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选择排序</a:t>
            </a:r>
          </a:p>
        </p:txBody>
      </p:sp>
      <p:sp>
        <p:nvSpPr>
          <p:cNvPr id="5" name="TextBox 20"/>
          <p:cNvSpPr txBox="1">
            <a:spLocks noChangeArrowheads="1"/>
          </p:cNvSpPr>
          <p:nvPr/>
        </p:nvSpPr>
        <p:spPr bwMode="auto">
          <a:xfrm>
            <a:off x="179512" y="1196752"/>
            <a:ext cx="8722590" cy="4739759"/>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比较次数与元素的初始排列无关。设整个待排序元素序列有 </a:t>
            </a:r>
            <a:r>
              <a:rPr lang="en-US" altLang="zh-CN" sz="2400" b="1" dirty="0">
                <a:latin typeface="微软雅黑" panose="020B0503020204020204" pitchFamily="34" charset="-122"/>
                <a:ea typeface="微软雅黑" panose="020B0503020204020204" pitchFamily="34" charset="-122"/>
              </a:rPr>
              <a:t>n </a:t>
            </a:r>
            <a:r>
              <a:rPr lang="zh-CN" altLang="en-US" sz="2400" b="1" dirty="0">
                <a:latin typeface="微软雅黑" panose="020B0503020204020204" pitchFamily="34" charset="-122"/>
                <a:ea typeface="微软雅黑" panose="020B0503020204020204" pitchFamily="34" charset="-122"/>
              </a:rPr>
              <a:t>个元素，则第 </a:t>
            </a:r>
            <a:r>
              <a:rPr lang="en-US" altLang="zh-CN" sz="2400" b="1" dirty="0">
                <a:latin typeface="微软雅黑" panose="020B0503020204020204" pitchFamily="34" charset="-122"/>
                <a:ea typeface="微软雅黑" panose="020B0503020204020204" pitchFamily="34" charset="-122"/>
              </a:rPr>
              <a:t>r </a:t>
            </a:r>
            <a:r>
              <a:rPr lang="zh-CN" altLang="en-US" sz="2400" b="1" dirty="0">
                <a:latin typeface="微软雅黑" panose="020B0503020204020204" pitchFamily="34" charset="-122"/>
                <a:ea typeface="微软雅黑" panose="020B0503020204020204" pitchFamily="34" charset="-122"/>
              </a:rPr>
              <a:t>趟选择具有最小排序码元素所需的比较次数总是 </a:t>
            </a:r>
            <a:r>
              <a:rPr lang="en-US" altLang="zh-CN" sz="2400" b="1" dirty="0">
                <a:latin typeface="微软雅黑" panose="020B0503020204020204" pitchFamily="34" charset="-122"/>
                <a:ea typeface="微软雅黑" panose="020B0503020204020204" pitchFamily="34" charset="-122"/>
              </a:rPr>
              <a:t>n-r-1 </a:t>
            </a:r>
            <a:r>
              <a:rPr lang="zh-CN" altLang="en-US" sz="2400" b="1" dirty="0">
                <a:latin typeface="微软雅黑" panose="020B0503020204020204" pitchFamily="34" charset="-122"/>
                <a:ea typeface="微软雅黑" panose="020B0503020204020204" pitchFamily="34" charset="-122"/>
              </a:rPr>
              <a:t>次。总的排序码比较次数为</a:t>
            </a:r>
            <a:endParaRPr lang="zh-CN" altLang="en-US" b="1" dirty="0">
              <a:solidFill>
                <a:srgbClr val="800080"/>
              </a:solidFill>
              <a:latin typeface="Times New Roman" pitchFamily="18" charset="0"/>
              <a:ea typeface="仿宋_GB2312" pitchFamily="49"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元素移动次数与元素序列初始排列有关。理想情况已排序序列元素的移动次数达到最少</a:t>
            </a:r>
            <a:r>
              <a:rPr lang="en-US" altLang="zh-CN" sz="2400" b="1" dirty="0">
                <a:latin typeface="微软雅黑" panose="020B0503020204020204" pitchFamily="34" charset="-122"/>
                <a:ea typeface="微软雅黑" panose="020B0503020204020204" pitchFamily="34" charset="-122"/>
              </a:rPr>
              <a:t> 0 </a:t>
            </a: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最坏情况是每一趟都要进行交换，总的元素移动次数为 </a:t>
            </a:r>
            <a:r>
              <a:rPr lang="en-US" altLang="zh-CN" sz="2400" b="1" dirty="0">
                <a:latin typeface="微软雅黑" panose="020B0503020204020204" pitchFamily="34" charset="-122"/>
                <a:ea typeface="微软雅黑" panose="020B0503020204020204" pitchFamily="34" charset="-122"/>
              </a:rPr>
              <a:t>3(n-1)</a:t>
            </a:r>
            <a:endParaRPr lang="zh-CN" altLang="en-US"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直接选择排序是一种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8" name="Object 17"/>
          <p:cNvGraphicFramePr>
            <a:graphicFrameLocks noChangeAspect="1"/>
          </p:cNvGraphicFramePr>
          <p:nvPr>
            <p:extLst>
              <p:ext uri="{D42A27DB-BD31-4B8C-83A1-F6EECF244321}">
                <p14:modId xmlns:p14="http://schemas.microsoft.com/office/powerpoint/2010/main" val="1643612991"/>
              </p:ext>
            </p:extLst>
          </p:nvPr>
        </p:nvGraphicFramePr>
        <p:xfrm>
          <a:off x="3463925" y="2924175"/>
          <a:ext cx="2787650" cy="846138"/>
        </p:xfrm>
        <a:graphic>
          <a:graphicData uri="http://schemas.openxmlformats.org/presentationml/2006/ole">
            <mc:AlternateContent xmlns:mc="http://schemas.openxmlformats.org/markup-compatibility/2006">
              <mc:Choice xmlns:v="urn:schemas-microsoft-com:vml" Requires="v">
                <p:oleObj spid="_x0000_s4338" name="Equation" r:id="rId4" imgW="1447560" imgH="431640" progId="Equation.DSMT4">
                  <p:embed/>
                </p:oleObj>
              </mc:Choice>
              <mc:Fallback>
                <p:oleObj name="Equation" r:id="rId4" imgW="1447560" imgH="431640" progId="Equation.DSMT4">
                  <p:embed/>
                  <p:pic>
                    <p:nvPicPr>
                      <p:cNvPr id="6146" name="Object 17"/>
                      <p:cNvPicPr>
                        <a:picLocks noChangeAspect="1" noChangeArrowheads="1"/>
                      </p:cNvPicPr>
                      <p:nvPr/>
                    </p:nvPicPr>
                    <p:blipFill>
                      <a:blip r:embed="rId5"/>
                      <a:srcRect/>
                      <a:stretch>
                        <a:fillRect/>
                      </a:stretch>
                    </p:blipFill>
                    <p:spPr bwMode="auto">
                      <a:xfrm>
                        <a:off x="3463925" y="2924175"/>
                        <a:ext cx="2787650" cy="846138"/>
                      </a:xfrm>
                      <a:prstGeom prst="rect">
                        <a:avLst/>
                      </a:prstGeom>
                      <a:noFill/>
                    </p:spPr>
                  </p:pic>
                </p:oleObj>
              </mc:Fallback>
            </mc:AlternateContent>
          </a:graphicData>
        </a:graphic>
      </p:graphicFrame>
    </p:spTree>
    <p:extLst>
      <p:ext uri="{BB962C8B-B14F-4D97-AF65-F5344CB8AC3E}">
        <p14:creationId xmlns:p14="http://schemas.microsoft.com/office/powerpoint/2010/main" val="2813244103"/>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96752"/>
            <a:ext cx="8568952" cy="3108543"/>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a:t>
            </a:r>
            <a:endParaRPr lang="en-US" altLang="zh-CN" sz="32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通过优先级队列，改进选择排序内部从未排序元素中提取最大元素的机制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堆排序通过两个步骤实现</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对输入元素队列进行</a:t>
            </a:r>
            <a:r>
              <a:rPr lang="zh-CN" altLang="en-US" sz="2400" b="1" dirty="0">
                <a:solidFill>
                  <a:srgbClr val="C00000"/>
                </a:solidFill>
                <a:latin typeface="微软雅黑" panose="020B0503020204020204" pitchFamily="34" charset="-122"/>
                <a:ea typeface="微软雅黑" panose="020B0503020204020204" pitchFamily="34" charset="-122"/>
              </a:rPr>
              <a:t>堆构建</a:t>
            </a:r>
            <a:r>
              <a:rPr lang="zh-CN" altLang="en-US" sz="2400" b="1" dirty="0">
                <a:latin typeface="微软雅黑" panose="020B0503020204020204" pitchFamily="34" charset="-122"/>
                <a:ea typeface="微软雅黑" panose="020B0503020204020204" pitchFamily="34" charset="-122"/>
              </a:rPr>
              <a:t>，实现堆序性</a:t>
            </a:r>
            <a:endParaRPr lang="en-US" altLang="zh-CN" sz="2400" b="1" dirty="0">
              <a:latin typeface="微软雅黑" panose="020B0503020204020204" pitchFamily="34" charset="-122"/>
              <a:ea typeface="微软雅黑" panose="020B0503020204020204" pitchFamily="34" charset="-122"/>
            </a:endParaRPr>
          </a:p>
          <a:p>
            <a:pPr lvl="3" indent="-457200">
              <a:spcAft>
                <a:spcPts val="600"/>
              </a:spcAft>
              <a:buClr>
                <a:srgbClr val="C00000"/>
              </a:buClr>
              <a:buFont typeface="+mj-ea"/>
              <a:buAutoNum type="circleNumDbPlain"/>
              <a:defRPr/>
            </a:pPr>
            <a:r>
              <a:rPr lang="zh-CN" altLang="en-US" sz="2400" b="1" dirty="0">
                <a:latin typeface="微软雅黑" panose="020B0503020204020204" pitchFamily="34" charset="-122"/>
                <a:ea typeface="微软雅黑" panose="020B0503020204020204" pitchFamily="34" charset="-122"/>
              </a:rPr>
              <a:t>通过不断地</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，实现选择排序调整，每次将堆中最大元素</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堆顶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置换到已排序队列中</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195716"/>
      </p:ext>
    </p:extLst>
  </p:cSld>
  <p:clrMapOvr>
    <a:masterClrMapping/>
  </p:clrMapOvr>
  <p:transition advTm="157">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14"/>
          <p:cNvSpPr>
            <a:spLocks noChangeShapeType="1"/>
          </p:cNvSpPr>
          <p:nvPr/>
        </p:nvSpPr>
        <p:spPr bwMode="auto">
          <a:xfrm flipH="1">
            <a:off x="3007485"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44" name="Line 14"/>
          <p:cNvSpPr>
            <a:spLocks noChangeShapeType="1"/>
          </p:cNvSpPr>
          <p:nvPr/>
        </p:nvSpPr>
        <p:spPr bwMode="auto">
          <a:xfrm flipH="1">
            <a:off x="2018646"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2318684"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a:off x="3648312"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 name="Line 6"/>
          <p:cNvSpPr>
            <a:spLocks noChangeShapeType="1"/>
          </p:cNvSpPr>
          <p:nvPr/>
        </p:nvSpPr>
        <p:spPr bwMode="auto">
          <a:xfrm flipH="1">
            <a:off x="3248187"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 name="Line 7"/>
          <p:cNvSpPr>
            <a:spLocks noChangeShapeType="1"/>
          </p:cNvSpPr>
          <p:nvPr/>
        </p:nvSpPr>
        <p:spPr bwMode="auto">
          <a:xfrm>
            <a:off x="1746545"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9" name="Line 8"/>
          <p:cNvSpPr>
            <a:spLocks noChangeShapeType="1"/>
          </p:cNvSpPr>
          <p:nvPr/>
        </p:nvSpPr>
        <p:spPr bwMode="auto">
          <a:xfrm flipH="1">
            <a:off x="1365545"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Line 9"/>
          <p:cNvSpPr>
            <a:spLocks noChangeShapeType="1"/>
          </p:cNvSpPr>
          <p:nvPr/>
        </p:nvSpPr>
        <p:spPr bwMode="auto">
          <a:xfrm>
            <a:off x="2754299"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 name="Line 10"/>
          <p:cNvSpPr>
            <a:spLocks noChangeShapeType="1"/>
          </p:cNvSpPr>
          <p:nvPr/>
        </p:nvSpPr>
        <p:spPr bwMode="auto">
          <a:xfrm flipH="1">
            <a:off x="1746545"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 name="Oval 11"/>
          <p:cNvSpPr>
            <a:spLocks noChangeArrowheads="1"/>
          </p:cNvSpPr>
          <p:nvPr/>
        </p:nvSpPr>
        <p:spPr bwMode="auto">
          <a:xfrm>
            <a:off x="2450895"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474358"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 name="Line 14"/>
          <p:cNvSpPr>
            <a:spLocks noChangeShapeType="1"/>
          </p:cNvSpPr>
          <p:nvPr/>
        </p:nvSpPr>
        <p:spPr bwMode="auto">
          <a:xfrm flipH="1">
            <a:off x="1067106"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 name="Oval 75"/>
          <p:cNvSpPr>
            <a:spLocks noChangeArrowheads="1"/>
          </p:cNvSpPr>
          <p:nvPr/>
        </p:nvSpPr>
        <p:spPr bwMode="auto">
          <a:xfrm>
            <a:off x="1527693"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6" name="Oval 76"/>
          <p:cNvSpPr>
            <a:spLocks noChangeArrowheads="1"/>
          </p:cNvSpPr>
          <p:nvPr/>
        </p:nvSpPr>
        <p:spPr bwMode="auto">
          <a:xfrm>
            <a:off x="1113839"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 name="Oval 77"/>
          <p:cNvSpPr>
            <a:spLocks noChangeArrowheads="1"/>
          </p:cNvSpPr>
          <p:nvPr/>
        </p:nvSpPr>
        <p:spPr bwMode="auto">
          <a:xfrm>
            <a:off x="8270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8" name="Oval 78"/>
          <p:cNvSpPr>
            <a:spLocks noChangeArrowheads="1"/>
          </p:cNvSpPr>
          <p:nvPr/>
        </p:nvSpPr>
        <p:spPr bwMode="auto">
          <a:xfrm>
            <a:off x="1328235"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206066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290577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3313174"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3762612"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45" name="Oval 77"/>
          <p:cNvSpPr>
            <a:spLocks noChangeArrowheads="1"/>
          </p:cNvSpPr>
          <p:nvPr/>
        </p:nvSpPr>
        <p:spPr bwMode="auto">
          <a:xfrm>
            <a:off x="183206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46" name="Oval 78"/>
          <p:cNvSpPr>
            <a:spLocks noChangeArrowheads="1"/>
          </p:cNvSpPr>
          <p:nvPr/>
        </p:nvSpPr>
        <p:spPr bwMode="auto">
          <a:xfrm>
            <a:off x="235757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48" name="Oval 77"/>
          <p:cNvSpPr>
            <a:spLocks noChangeArrowheads="1"/>
          </p:cNvSpPr>
          <p:nvPr/>
        </p:nvSpPr>
        <p:spPr bwMode="auto">
          <a:xfrm>
            <a:off x="284237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51" name="矩形 50"/>
          <p:cNvSpPr/>
          <p:nvPr/>
        </p:nvSpPr>
        <p:spPr bwMode="auto">
          <a:xfrm>
            <a:off x="87167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52" name="矩形 51"/>
          <p:cNvSpPr/>
          <p:nvPr/>
        </p:nvSpPr>
        <p:spPr bwMode="auto">
          <a:xfrm>
            <a:off x="115615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3" name="矩形 52"/>
          <p:cNvSpPr/>
          <p:nvPr/>
        </p:nvSpPr>
        <p:spPr bwMode="auto">
          <a:xfrm>
            <a:off x="144062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54" name="矩形 53"/>
          <p:cNvSpPr/>
          <p:nvPr/>
        </p:nvSpPr>
        <p:spPr bwMode="auto">
          <a:xfrm>
            <a:off x="172509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55" name="矩形 54"/>
          <p:cNvSpPr/>
          <p:nvPr/>
        </p:nvSpPr>
        <p:spPr bwMode="auto">
          <a:xfrm>
            <a:off x="200957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56" name="矩形 55"/>
          <p:cNvSpPr/>
          <p:nvPr/>
        </p:nvSpPr>
        <p:spPr bwMode="auto">
          <a:xfrm>
            <a:off x="2294046"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57" name="矩形 56"/>
          <p:cNvSpPr/>
          <p:nvPr/>
        </p:nvSpPr>
        <p:spPr bwMode="auto">
          <a:xfrm>
            <a:off x="257852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58" name="矩形 57"/>
          <p:cNvSpPr/>
          <p:nvPr/>
        </p:nvSpPr>
        <p:spPr bwMode="auto">
          <a:xfrm>
            <a:off x="286299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59" name="矩形 58"/>
          <p:cNvSpPr/>
          <p:nvPr/>
        </p:nvSpPr>
        <p:spPr bwMode="auto">
          <a:xfrm>
            <a:off x="314746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60" name="矩形 59"/>
          <p:cNvSpPr/>
          <p:nvPr/>
        </p:nvSpPr>
        <p:spPr bwMode="auto">
          <a:xfrm>
            <a:off x="343194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61" name="矩形 60"/>
          <p:cNvSpPr/>
          <p:nvPr/>
        </p:nvSpPr>
        <p:spPr bwMode="auto">
          <a:xfrm>
            <a:off x="371641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62" name="矩形 61"/>
          <p:cNvSpPr/>
          <p:nvPr/>
        </p:nvSpPr>
        <p:spPr bwMode="auto">
          <a:xfrm>
            <a:off x="4000887"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98" name="Line 14"/>
          <p:cNvSpPr>
            <a:spLocks noChangeShapeType="1"/>
          </p:cNvSpPr>
          <p:nvPr/>
        </p:nvSpPr>
        <p:spPr bwMode="auto">
          <a:xfrm flipH="1">
            <a:off x="3050048" y="5554734"/>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99" name="Line 14"/>
          <p:cNvSpPr>
            <a:spLocks noChangeShapeType="1"/>
          </p:cNvSpPr>
          <p:nvPr/>
        </p:nvSpPr>
        <p:spPr bwMode="auto">
          <a:xfrm flipH="1">
            <a:off x="2061209" y="5568549"/>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00" name="Line 13"/>
          <p:cNvSpPr>
            <a:spLocks noChangeShapeType="1"/>
          </p:cNvSpPr>
          <p:nvPr/>
        </p:nvSpPr>
        <p:spPr bwMode="auto">
          <a:xfrm>
            <a:off x="2361247" y="5487822"/>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01" name="Line 5"/>
          <p:cNvSpPr>
            <a:spLocks noChangeShapeType="1"/>
          </p:cNvSpPr>
          <p:nvPr/>
        </p:nvSpPr>
        <p:spPr bwMode="auto">
          <a:xfrm>
            <a:off x="3690875" y="498620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02" name="Line 6"/>
          <p:cNvSpPr>
            <a:spLocks noChangeShapeType="1"/>
          </p:cNvSpPr>
          <p:nvPr/>
        </p:nvSpPr>
        <p:spPr bwMode="auto">
          <a:xfrm flipH="1">
            <a:off x="3290750" y="494334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3" name="Line 7"/>
          <p:cNvSpPr>
            <a:spLocks noChangeShapeType="1"/>
          </p:cNvSpPr>
          <p:nvPr/>
        </p:nvSpPr>
        <p:spPr bwMode="auto">
          <a:xfrm>
            <a:off x="1789108" y="4954422"/>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04" name="Line 8"/>
          <p:cNvSpPr>
            <a:spLocks noChangeShapeType="1"/>
          </p:cNvSpPr>
          <p:nvPr/>
        </p:nvSpPr>
        <p:spPr bwMode="auto">
          <a:xfrm flipH="1">
            <a:off x="1408108" y="5030622"/>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5" name="Line 9"/>
          <p:cNvSpPr>
            <a:spLocks noChangeShapeType="1"/>
          </p:cNvSpPr>
          <p:nvPr/>
        </p:nvSpPr>
        <p:spPr bwMode="auto">
          <a:xfrm>
            <a:off x="2796862" y="47071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6" name="Line 10"/>
          <p:cNvSpPr>
            <a:spLocks noChangeShapeType="1"/>
          </p:cNvSpPr>
          <p:nvPr/>
        </p:nvSpPr>
        <p:spPr bwMode="auto">
          <a:xfrm flipH="1">
            <a:off x="1789108" y="471763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7" name="Oval 11"/>
          <p:cNvSpPr>
            <a:spLocks noChangeArrowheads="1"/>
          </p:cNvSpPr>
          <p:nvPr/>
        </p:nvSpPr>
        <p:spPr bwMode="auto">
          <a:xfrm>
            <a:off x="2493458" y="45010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08" name="Line 13"/>
          <p:cNvSpPr>
            <a:spLocks noChangeShapeType="1"/>
          </p:cNvSpPr>
          <p:nvPr/>
        </p:nvSpPr>
        <p:spPr bwMode="auto">
          <a:xfrm>
            <a:off x="1516921" y="5640222"/>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09" name="Line 14"/>
          <p:cNvSpPr>
            <a:spLocks noChangeShapeType="1"/>
          </p:cNvSpPr>
          <p:nvPr/>
        </p:nvSpPr>
        <p:spPr bwMode="auto">
          <a:xfrm flipH="1">
            <a:off x="1109669" y="5554734"/>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0" name="Oval 75"/>
          <p:cNvSpPr>
            <a:spLocks noChangeArrowheads="1"/>
          </p:cNvSpPr>
          <p:nvPr/>
        </p:nvSpPr>
        <p:spPr bwMode="auto">
          <a:xfrm>
            <a:off x="1570256" y="47812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11" name="Oval 76"/>
          <p:cNvSpPr>
            <a:spLocks noChangeArrowheads="1"/>
          </p:cNvSpPr>
          <p:nvPr/>
        </p:nvSpPr>
        <p:spPr bwMode="auto">
          <a:xfrm>
            <a:off x="1156402"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2" name="Oval 77"/>
          <p:cNvSpPr>
            <a:spLocks noChangeArrowheads="1"/>
          </p:cNvSpPr>
          <p:nvPr/>
        </p:nvSpPr>
        <p:spPr bwMode="auto">
          <a:xfrm>
            <a:off x="8695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13" name="Oval 78"/>
          <p:cNvSpPr>
            <a:spLocks noChangeArrowheads="1"/>
          </p:cNvSpPr>
          <p:nvPr/>
        </p:nvSpPr>
        <p:spPr bwMode="auto">
          <a:xfrm>
            <a:off x="1370798"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14" name="Oval 80"/>
          <p:cNvSpPr>
            <a:spLocks noChangeArrowheads="1"/>
          </p:cNvSpPr>
          <p:nvPr/>
        </p:nvSpPr>
        <p:spPr bwMode="auto">
          <a:xfrm>
            <a:off x="210322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15" name="Oval 87"/>
          <p:cNvSpPr>
            <a:spLocks noChangeArrowheads="1"/>
          </p:cNvSpPr>
          <p:nvPr/>
        </p:nvSpPr>
        <p:spPr bwMode="auto">
          <a:xfrm>
            <a:off x="2948341"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16" name="Oval 88"/>
          <p:cNvSpPr>
            <a:spLocks noChangeArrowheads="1"/>
          </p:cNvSpPr>
          <p:nvPr/>
        </p:nvSpPr>
        <p:spPr bwMode="auto">
          <a:xfrm>
            <a:off x="3355737" y="47789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17" name="Oval 89"/>
          <p:cNvSpPr>
            <a:spLocks noChangeArrowheads="1"/>
          </p:cNvSpPr>
          <p:nvPr/>
        </p:nvSpPr>
        <p:spPr bwMode="auto">
          <a:xfrm>
            <a:off x="3805175" y="523615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18" name="Oval 77"/>
          <p:cNvSpPr>
            <a:spLocks noChangeArrowheads="1"/>
          </p:cNvSpPr>
          <p:nvPr/>
        </p:nvSpPr>
        <p:spPr bwMode="auto">
          <a:xfrm>
            <a:off x="1874625"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19" name="Oval 78"/>
          <p:cNvSpPr>
            <a:spLocks noChangeArrowheads="1"/>
          </p:cNvSpPr>
          <p:nvPr/>
        </p:nvSpPr>
        <p:spPr bwMode="auto">
          <a:xfrm>
            <a:off x="2400137"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0" name="Oval 77"/>
          <p:cNvSpPr>
            <a:spLocks noChangeArrowheads="1"/>
          </p:cNvSpPr>
          <p:nvPr/>
        </p:nvSpPr>
        <p:spPr bwMode="auto">
          <a:xfrm>
            <a:off x="2884933" y="581133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21" name="矩形 120"/>
          <p:cNvSpPr/>
          <p:nvPr/>
        </p:nvSpPr>
        <p:spPr bwMode="auto">
          <a:xfrm>
            <a:off x="91423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22" name="矩形 121"/>
          <p:cNvSpPr/>
          <p:nvPr/>
        </p:nvSpPr>
        <p:spPr bwMode="auto">
          <a:xfrm>
            <a:off x="119871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3" name="矩形 122"/>
          <p:cNvSpPr/>
          <p:nvPr/>
        </p:nvSpPr>
        <p:spPr bwMode="auto">
          <a:xfrm>
            <a:off x="1483187"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24" name="矩形 123"/>
          <p:cNvSpPr/>
          <p:nvPr/>
        </p:nvSpPr>
        <p:spPr bwMode="auto">
          <a:xfrm>
            <a:off x="1767661"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25" name="矩形 124"/>
          <p:cNvSpPr/>
          <p:nvPr/>
        </p:nvSpPr>
        <p:spPr bwMode="auto">
          <a:xfrm>
            <a:off x="205213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26" name="矩形 125"/>
          <p:cNvSpPr/>
          <p:nvPr/>
        </p:nvSpPr>
        <p:spPr bwMode="auto">
          <a:xfrm>
            <a:off x="233660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27" name="矩形 126"/>
          <p:cNvSpPr/>
          <p:nvPr/>
        </p:nvSpPr>
        <p:spPr bwMode="auto">
          <a:xfrm>
            <a:off x="2621083"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28" name="矩形 127"/>
          <p:cNvSpPr/>
          <p:nvPr/>
        </p:nvSpPr>
        <p:spPr bwMode="auto">
          <a:xfrm>
            <a:off x="2905557" y="6340543"/>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29" name="矩形 128"/>
          <p:cNvSpPr/>
          <p:nvPr/>
        </p:nvSpPr>
        <p:spPr bwMode="auto">
          <a:xfrm>
            <a:off x="3190031"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30" name="矩形 129"/>
          <p:cNvSpPr/>
          <p:nvPr/>
        </p:nvSpPr>
        <p:spPr bwMode="auto">
          <a:xfrm>
            <a:off x="3474505"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31" name="矩形 130"/>
          <p:cNvSpPr/>
          <p:nvPr/>
        </p:nvSpPr>
        <p:spPr bwMode="auto">
          <a:xfrm>
            <a:off x="3758979"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32" name="矩形 131"/>
          <p:cNvSpPr/>
          <p:nvPr/>
        </p:nvSpPr>
        <p:spPr bwMode="auto">
          <a:xfrm>
            <a:off x="4043450" y="6340543"/>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33" name="右箭头 132"/>
          <p:cNvSpPr/>
          <p:nvPr/>
        </p:nvSpPr>
        <p:spPr bwMode="auto">
          <a:xfrm>
            <a:off x="4520994" y="299875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35" name="直接箭头连接符 134"/>
          <p:cNvCxnSpPr/>
          <p:nvPr/>
        </p:nvCxnSpPr>
        <p:spPr bwMode="auto">
          <a:xfrm>
            <a:off x="3008965" y="2639352"/>
            <a:ext cx="130277" cy="32170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38" name="Line 14"/>
          <p:cNvSpPr>
            <a:spLocks noChangeShapeType="1"/>
          </p:cNvSpPr>
          <p:nvPr/>
        </p:nvSpPr>
        <p:spPr bwMode="auto">
          <a:xfrm flipH="1">
            <a:off x="7232962" y="3186285"/>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39" name="Line 14"/>
          <p:cNvSpPr>
            <a:spLocks noChangeShapeType="1"/>
          </p:cNvSpPr>
          <p:nvPr/>
        </p:nvSpPr>
        <p:spPr bwMode="auto">
          <a:xfrm flipH="1">
            <a:off x="6244123" y="320010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40" name="Line 13"/>
          <p:cNvSpPr>
            <a:spLocks noChangeShapeType="1"/>
          </p:cNvSpPr>
          <p:nvPr/>
        </p:nvSpPr>
        <p:spPr bwMode="auto">
          <a:xfrm>
            <a:off x="6544161" y="3119373"/>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41" name="Line 5"/>
          <p:cNvSpPr>
            <a:spLocks noChangeShapeType="1"/>
          </p:cNvSpPr>
          <p:nvPr/>
        </p:nvSpPr>
        <p:spPr bwMode="auto">
          <a:xfrm>
            <a:off x="7873789" y="261775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42" name="Line 6"/>
          <p:cNvSpPr>
            <a:spLocks noChangeShapeType="1"/>
          </p:cNvSpPr>
          <p:nvPr/>
        </p:nvSpPr>
        <p:spPr bwMode="auto">
          <a:xfrm flipH="1">
            <a:off x="7473664" y="257489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3" name="Line 7"/>
          <p:cNvSpPr>
            <a:spLocks noChangeShapeType="1"/>
          </p:cNvSpPr>
          <p:nvPr/>
        </p:nvSpPr>
        <p:spPr bwMode="auto">
          <a:xfrm>
            <a:off x="5972022" y="2585973"/>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8"/>
          <p:cNvSpPr>
            <a:spLocks noChangeShapeType="1"/>
          </p:cNvSpPr>
          <p:nvPr/>
        </p:nvSpPr>
        <p:spPr bwMode="auto">
          <a:xfrm flipH="1">
            <a:off x="5591022" y="2662173"/>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5" name="Line 9"/>
          <p:cNvSpPr>
            <a:spLocks noChangeShapeType="1"/>
          </p:cNvSpPr>
          <p:nvPr/>
        </p:nvSpPr>
        <p:spPr bwMode="auto">
          <a:xfrm>
            <a:off x="6979776" y="2338652"/>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6" name="Line 10"/>
          <p:cNvSpPr>
            <a:spLocks noChangeShapeType="1"/>
          </p:cNvSpPr>
          <p:nvPr/>
        </p:nvSpPr>
        <p:spPr bwMode="auto">
          <a:xfrm flipH="1">
            <a:off x="5972022" y="2349190"/>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7" name="Oval 11"/>
          <p:cNvSpPr>
            <a:spLocks noChangeArrowheads="1"/>
          </p:cNvSpPr>
          <p:nvPr/>
        </p:nvSpPr>
        <p:spPr bwMode="auto">
          <a:xfrm>
            <a:off x="6676372" y="21326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48" name="Line 13"/>
          <p:cNvSpPr>
            <a:spLocks noChangeShapeType="1"/>
          </p:cNvSpPr>
          <p:nvPr/>
        </p:nvSpPr>
        <p:spPr bwMode="auto">
          <a:xfrm>
            <a:off x="5699835" y="3271773"/>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4"/>
          <p:cNvSpPr>
            <a:spLocks noChangeShapeType="1"/>
          </p:cNvSpPr>
          <p:nvPr/>
        </p:nvSpPr>
        <p:spPr bwMode="auto">
          <a:xfrm flipH="1">
            <a:off x="5292583" y="318628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50" name="Oval 75"/>
          <p:cNvSpPr>
            <a:spLocks noChangeArrowheads="1"/>
          </p:cNvSpPr>
          <p:nvPr/>
        </p:nvSpPr>
        <p:spPr bwMode="auto">
          <a:xfrm>
            <a:off x="5753170" y="24128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51" name="Oval 76"/>
          <p:cNvSpPr>
            <a:spLocks noChangeArrowheads="1"/>
          </p:cNvSpPr>
          <p:nvPr/>
        </p:nvSpPr>
        <p:spPr bwMode="auto">
          <a:xfrm>
            <a:off x="5339316"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2" name="Oval 77"/>
          <p:cNvSpPr>
            <a:spLocks noChangeArrowheads="1"/>
          </p:cNvSpPr>
          <p:nvPr/>
        </p:nvSpPr>
        <p:spPr bwMode="auto">
          <a:xfrm>
            <a:off x="50525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53" name="Oval 78"/>
          <p:cNvSpPr>
            <a:spLocks noChangeArrowheads="1"/>
          </p:cNvSpPr>
          <p:nvPr/>
        </p:nvSpPr>
        <p:spPr bwMode="auto">
          <a:xfrm>
            <a:off x="5553712"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54" name="Oval 80"/>
          <p:cNvSpPr>
            <a:spLocks noChangeArrowheads="1"/>
          </p:cNvSpPr>
          <p:nvPr/>
        </p:nvSpPr>
        <p:spPr bwMode="auto">
          <a:xfrm>
            <a:off x="628613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5" name="Oval 87"/>
          <p:cNvSpPr>
            <a:spLocks noChangeArrowheads="1"/>
          </p:cNvSpPr>
          <p:nvPr/>
        </p:nvSpPr>
        <p:spPr bwMode="auto">
          <a:xfrm>
            <a:off x="7131255"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156" name="Oval 88"/>
          <p:cNvSpPr>
            <a:spLocks noChangeArrowheads="1"/>
          </p:cNvSpPr>
          <p:nvPr/>
        </p:nvSpPr>
        <p:spPr bwMode="auto">
          <a:xfrm>
            <a:off x="7538651" y="24105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9"/>
          <p:cNvSpPr>
            <a:spLocks noChangeArrowheads="1"/>
          </p:cNvSpPr>
          <p:nvPr/>
        </p:nvSpPr>
        <p:spPr bwMode="auto">
          <a:xfrm>
            <a:off x="7988089" y="28677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58" name="Oval 77"/>
          <p:cNvSpPr>
            <a:spLocks noChangeArrowheads="1"/>
          </p:cNvSpPr>
          <p:nvPr/>
        </p:nvSpPr>
        <p:spPr bwMode="auto">
          <a:xfrm>
            <a:off x="6057539"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59" name="Oval 78"/>
          <p:cNvSpPr>
            <a:spLocks noChangeArrowheads="1"/>
          </p:cNvSpPr>
          <p:nvPr/>
        </p:nvSpPr>
        <p:spPr bwMode="auto">
          <a:xfrm>
            <a:off x="6583051"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7067847" y="34428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61" name="矩形 160"/>
          <p:cNvSpPr/>
          <p:nvPr/>
        </p:nvSpPr>
        <p:spPr bwMode="auto">
          <a:xfrm>
            <a:off x="509715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62" name="矩形 161"/>
          <p:cNvSpPr/>
          <p:nvPr/>
        </p:nvSpPr>
        <p:spPr bwMode="auto">
          <a:xfrm>
            <a:off x="538162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3" name="矩形 162"/>
          <p:cNvSpPr/>
          <p:nvPr/>
        </p:nvSpPr>
        <p:spPr bwMode="auto">
          <a:xfrm>
            <a:off x="566610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64" name="矩形 163"/>
          <p:cNvSpPr/>
          <p:nvPr/>
        </p:nvSpPr>
        <p:spPr bwMode="auto">
          <a:xfrm>
            <a:off x="595057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65" name="矩形 164"/>
          <p:cNvSpPr/>
          <p:nvPr/>
        </p:nvSpPr>
        <p:spPr bwMode="auto">
          <a:xfrm>
            <a:off x="623504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651952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167" name="矩形 166"/>
          <p:cNvSpPr/>
          <p:nvPr/>
        </p:nvSpPr>
        <p:spPr bwMode="auto">
          <a:xfrm>
            <a:off x="6803997"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8" name="矩形 167"/>
          <p:cNvSpPr/>
          <p:nvPr/>
        </p:nvSpPr>
        <p:spPr bwMode="auto">
          <a:xfrm>
            <a:off x="7088471"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7372945"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70" name="矩形 169"/>
          <p:cNvSpPr/>
          <p:nvPr/>
        </p:nvSpPr>
        <p:spPr bwMode="auto">
          <a:xfrm>
            <a:off x="7657419"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71" name="矩形 170"/>
          <p:cNvSpPr/>
          <p:nvPr/>
        </p:nvSpPr>
        <p:spPr bwMode="auto">
          <a:xfrm>
            <a:off x="7941893"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2" name="矩形 171"/>
          <p:cNvSpPr/>
          <p:nvPr/>
        </p:nvSpPr>
        <p:spPr bwMode="auto">
          <a:xfrm>
            <a:off x="8226364" y="3972094"/>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173" name="直接箭头连接符 172"/>
          <p:cNvCxnSpPr/>
          <p:nvPr/>
        </p:nvCxnSpPr>
        <p:spPr bwMode="auto">
          <a:xfrm flipH="1">
            <a:off x="6524031" y="2694363"/>
            <a:ext cx="134756" cy="225129"/>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cxnSp>
        <p:nvCxnSpPr>
          <p:cNvPr id="178" name="直接箭头连接符 177"/>
          <p:cNvCxnSpPr/>
          <p:nvPr/>
        </p:nvCxnSpPr>
        <p:spPr bwMode="auto">
          <a:xfrm>
            <a:off x="1148231" y="5028244"/>
            <a:ext cx="163646" cy="270478"/>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181" name="矩形 180"/>
          <p:cNvSpPr/>
          <p:nvPr/>
        </p:nvSpPr>
        <p:spPr>
          <a:xfrm>
            <a:off x="7678431" y="3423288"/>
            <a:ext cx="877164"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不调整</a:t>
            </a:r>
          </a:p>
        </p:txBody>
      </p:sp>
      <p:sp>
        <p:nvSpPr>
          <p:cNvPr id="182" name="Line 14"/>
          <p:cNvSpPr>
            <a:spLocks noChangeShapeType="1"/>
          </p:cNvSpPr>
          <p:nvPr/>
        </p:nvSpPr>
        <p:spPr bwMode="auto">
          <a:xfrm flipH="1">
            <a:off x="7273069" y="55509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83" name="Line 14"/>
          <p:cNvSpPr>
            <a:spLocks noChangeShapeType="1"/>
          </p:cNvSpPr>
          <p:nvPr/>
        </p:nvSpPr>
        <p:spPr bwMode="auto">
          <a:xfrm flipH="1">
            <a:off x="6284230" y="55647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84" name="Line 13"/>
          <p:cNvSpPr>
            <a:spLocks noChangeShapeType="1"/>
          </p:cNvSpPr>
          <p:nvPr/>
        </p:nvSpPr>
        <p:spPr bwMode="auto">
          <a:xfrm>
            <a:off x="6584268" y="54840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5" name="Line 5"/>
          <p:cNvSpPr>
            <a:spLocks noChangeShapeType="1"/>
          </p:cNvSpPr>
          <p:nvPr/>
        </p:nvSpPr>
        <p:spPr bwMode="auto">
          <a:xfrm>
            <a:off x="7913896" y="49824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86" name="Line 6"/>
          <p:cNvSpPr>
            <a:spLocks noChangeShapeType="1"/>
          </p:cNvSpPr>
          <p:nvPr/>
        </p:nvSpPr>
        <p:spPr bwMode="auto">
          <a:xfrm flipH="1">
            <a:off x="7513771" y="49395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87" name="Line 7"/>
          <p:cNvSpPr>
            <a:spLocks noChangeShapeType="1"/>
          </p:cNvSpPr>
          <p:nvPr/>
        </p:nvSpPr>
        <p:spPr bwMode="auto">
          <a:xfrm>
            <a:off x="6012129" y="49506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88" name="Line 8"/>
          <p:cNvSpPr>
            <a:spLocks noChangeShapeType="1"/>
          </p:cNvSpPr>
          <p:nvPr/>
        </p:nvSpPr>
        <p:spPr bwMode="auto">
          <a:xfrm flipH="1">
            <a:off x="5631129" y="5026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9" name="Line 9"/>
          <p:cNvSpPr>
            <a:spLocks noChangeShapeType="1"/>
          </p:cNvSpPr>
          <p:nvPr/>
        </p:nvSpPr>
        <p:spPr bwMode="auto">
          <a:xfrm>
            <a:off x="7019883" y="47033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90" name="Line 10"/>
          <p:cNvSpPr>
            <a:spLocks noChangeShapeType="1"/>
          </p:cNvSpPr>
          <p:nvPr/>
        </p:nvSpPr>
        <p:spPr bwMode="auto">
          <a:xfrm flipH="1">
            <a:off x="6012129" y="47138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91" name="Oval 11"/>
          <p:cNvSpPr>
            <a:spLocks noChangeArrowheads="1"/>
          </p:cNvSpPr>
          <p:nvPr/>
        </p:nvSpPr>
        <p:spPr bwMode="auto">
          <a:xfrm>
            <a:off x="6716479" y="44972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192" name="Line 13"/>
          <p:cNvSpPr>
            <a:spLocks noChangeShapeType="1"/>
          </p:cNvSpPr>
          <p:nvPr/>
        </p:nvSpPr>
        <p:spPr bwMode="auto">
          <a:xfrm>
            <a:off x="5739942" y="56364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93" name="Line 14"/>
          <p:cNvSpPr>
            <a:spLocks noChangeShapeType="1"/>
          </p:cNvSpPr>
          <p:nvPr/>
        </p:nvSpPr>
        <p:spPr bwMode="auto">
          <a:xfrm flipH="1">
            <a:off x="5332690" y="55509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94" name="Oval 75"/>
          <p:cNvSpPr>
            <a:spLocks noChangeArrowheads="1"/>
          </p:cNvSpPr>
          <p:nvPr/>
        </p:nvSpPr>
        <p:spPr bwMode="auto">
          <a:xfrm>
            <a:off x="5793277" y="47774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95" name="Oval 76"/>
          <p:cNvSpPr>
            <a:spLocks noChangeArrowheads="1"/>
          </p:cNvSpPr>
          <p:nvPr/>
        </p:nvSpPr>
        <p:spPr bwMode="auto">
          <a:xfrm>
            <a:off x="5379423"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6" name="Oval 77"/>
          <p:cNvSpPr>
            <a:spLocks noChangeArrowheads="1"/>
          </p:cNvSpPr>
          <p:nvPr/>
        </p:nvSpPr>
        <p:spPr bwMode="auto">
          <a:xfrm>
            <a:off x="50926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7" name="Oval 78"/>
          <p:cNvSpPr>
            <a:spLocks noChangeArrowheads="1"/>
          </p:cNvSpPr>
          <p:nvPr/>
        </p:nvSpPr>
        <p:spPr bwMode="auto">
          <a:xfrm>
            <a:off x="5593819"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98" name="Oval 80"/>
          <p:cNvSpPr>
            <a:spLocks noChangeArrowheads="1"/>
          </p:cNvSpPr>
          <p:nvPr/>
        </p:nvSpPr>
        <p:spPr bwMode="auto">
          <a:xfrm>
            <a:off x="632624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99" name="Oval 87"/>
          <p:cNvSpPr>
            <a:spLocks noChangeArrowheads="1"/>
          </p:cNvSpPr>
          <p:nvPr/>
        </p:nvSpPr>
        <p:spPr bwMode="auto">
          <a:xfrm>
            <a:off x="7171362"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00" name="Oval 88"/>
          <p:cNvSpPr>
            <a:spLocks noChangeArrowheads="1"/>
          </p:cNvSpPr>
          <p:nvPr/>
        </p:nvSpPr>
        <p:spPr bwMode="auto">
          <a:xfrm>
            <a:off x="7578758" y="47751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1" name="Oval 89"/>
          <p:cNvSpPr>
            <a:spLocks noChangeArrowheads="1"/>
          </p:cNvSpPr>
          <p:nvPr/>
        </p:nvSpPr>
        <p:spPr bwMode="auto">
          <a:xfrm>
            <a:off x="8028196" y="5232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02" name="Oval 77"/>
          <p:cNvSpPr>
            <a:spLocks noChangeArrowheads="1"/>
          </p:cNvSpPr>
          <p:nvPr/>
        </p:nvSpPr>
        <p:spPr bwMode="auto">
          <a:xfrm>
            <a:off x="6097646"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03" name="Oval 78"/>
          <p:cNvSpPr>
            <a:spLocks noChangeArrowheads="1"/>
          </p:cNvSpPr>
          <p:nvPr/>
        </p:nvSpPr>
        <p:spPr bwMode="auto">
          <a:xfrm>
            <a:off x="6623158"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04" name="Oval 77"/>
          <p:cNvSpPr>
            <a:spLocks noChangeArrowheads="1"/>
          </p:cNvSpPr>
          <p:nvPr/>
        </p:nvSpPr>
        <p:spPr bwMode="auto">
          <a:xfrm>
            <a:off x="7107954" y="58075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05" name="矩形 204"/>
          <p:cNvSpPr/>
          <p:nvPr/>
        </p:nvSpPr>
        <p:spPr bwMode="auto">
          <a:xfrm>
            <a:off x="513726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06" name="矩形 205"/>
          <p:cNvSpPr/>
          <p:nvPr/>
        </p:nvSpPr>
        <p:spPr bwMode="auto">
          <a:xfrm>
            <a:off x="542173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7" name="矩形 206"/>
          <p:cNvSpPr/>
          <p:nvPr/>
        </p:nvSpPr>
        <p:spPr bwMode="auto">
          <a:xfrm>
            <a:off x="5706208"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208" name="矩形 207"/>
          <p:cNvSpPr/>
          <p:nvPr/>
        </p:nvSpPr>
        <p:spPr bwMode="auto">
          <a:xfrm>
            <a:off x="599068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09" name="矩形 208"/>
          <p:cNvSpPr/>
          <p:nvPr/>
        </p:nvSpPr>
        <p:spPr bwMode="auto">
          <a:xfrm>
            <a:off x="627515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10" name="矩形 209"/>
          <p:cNvSpPr/>
          <p:nvPr/>
        </p:nvSpPr>
        <p:spPr bwMode="auto">
          <a:xfrm>
            <a:off x="6559630"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11" name="矩形 210"/>
          <p:cNvSpPr/>
          <p:nvPr/>
        </p:nvSpPr>
        <p:spPr bwMode="auto">
          <a:xfrm>
            <a:off x="6844104"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12" name="矩形 211"/>
          <p:cNvSpPr/>
          <p:nvPr/>
        </p:nvSpPr>
        <p:spPr bwMode="auto">
          <a:xfrm>
            <a:off x="7128578"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13" name="矩形 212"/>
          <p:cNvSpPr/>
          <p:nvPr/>
        </p:nvSpPr>
        <p:spPr bwMode="auto">
          <a:xfrm>
            <a:off x="7413052"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14" name="矩形 213"/>
          <p:cNvSpPr/>
          <p:nvPr/>
        </p:nvSpPr>
        <p:spPr bwMode="auto">
          <a:xfrm>
            <a:off x="7697526"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15" name="矩形 214"/>
          <p:cNvSpPr/>
          <p:nvPr/>
        </p:nvSpPr>
        <p:spPr bwMode="auto">
          <a:xfrm>
            <a:off x="7982000" y="63367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16" name="矩形 215"/>
          <p:cNvSpPr/>
          <p:nvPr/>
        </p:nvSpPr>
        <p:spPr bwMode="auto">
          <a:xfrm>
            <a:off x="8266471" y="63367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cxnSp>
        <p:nvCxnSpPr>
          <p:cNvPr id="217" name="直接箭头连接符 216"/>
          <p:cNvCxnSpPr/>
          <p:nvPr/>
        </p:nvCxnSpPr>
        <p:spPr bwMode="auto">
          <a:xfrm flipH="1">
            <a:off x="7851533" y="4613402"/>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19" name="右箭头 218"/>
          <p:cNvSpPr/>
          <p:nvPr/>
        </p:nvSpPr>
        <p:spPr bwMode="auto">
          <a:xfrm>
            <a:off x="179512" y="53750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右箭头 219"/>
          <p:cNvSpPr/>
          <p:nvPr/>
        </p:nvSpPr>
        <p:spPr bwMode="auto">
          <a:xfrm>
            <a:off x="4533778" y="5312729"/>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1" name="矩形 220"/>
          <p:cNvSpPr/>
          <p:nvPr/>
        </p:nvSpPr>
        <p:spPr>
          <a:xfrm>
            <a:off x="7565154" y="5666811"/>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2" name="矩形 221"/>
          <p:cNvSpPr/>
          <p:nvPr/>
        </p:nvSpPr>
        <p:spPr>
          <a:xfrm>
            <a:off x="7571561" y="590743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3" name="矩形 222"/>
          <p:cNvSpPr/>
          <p:nvPr/>
        </p:nvSpPr>
        <p:spPr>
          <a:xfrm>
            <a:off x="3337905" y="352724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24" name="矩形 223"/>
          <p:cNvSpPr/>
          <p:nvPr/>
        </p:nvSpPr>
        <p:spPr>
          <a:xfrm>
            <a:off x="3313174" y="584016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26" name="直接箭头连接符 225"/>
          <p:cNvCxnSpPr/>
          <p:nvPr/>
        </p:nvCxnSpPr>
        <p:spPr bwMode="auto">
          <a:xfrm flipH="1">
            <a:off x="3000599" y="3203965"/>
            <a:ext cx="140741" cy="3779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3" name="直接箭头连接符 232"/>
          <p:cNvCxnSpPr/>
          <p:nvPr/>
        </p:nvCxnSpPr>
        <p:spPr bwMode="auto">
          <a:xfrm flipH="1">
            <a:off x="1147331" y="5580315"/>
            <a:ext cx="152565" cy="30639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5" name="直接箭头连接符 234"/>
          <p:cNvCxnSpPr/>
          <p:nvPr/>
        </p:nvCxnSpPr>
        <p:spPr bwMode="auto">
          <a:xfrm flipH="1">
            <a:off x="7513433" y="5085292"/>
            <a:ext cx="195335" cy="27812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238" name="直接箭头连接符 237"/>
          <p:cNvCxnSpPr/>
          <p:nvPr/>
        </p:nvCxnSpPr>
        <p:spPr bwMode="auto">
          <a:xfrm flipH="1">
            <a:off x="7298478" y="5580315"/>
            <a:ext cx="117373" cy="31670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1273649746"/>
      </p:ext>
    </p:extLst>
  </p:cSld>
  <p:clrMapOvr>
    <a:masterClrMapping/>
  </p:clrMapOvr>
  <p:transition advTm="157">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067262"/>
            <a:ext cx="8856984" cy="103105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p:txBody>
      </p:sp>
      <p:sp>
        <p:nvSpPr>
          <p:cNvPr id="174" name="Line 14"/>
          <p:cNvSpPr>
            <a:spLocks noChangeShapeType="1"/>
          </p:cNvSpPr>
          <p:nvPr/>
        </p:nvSpPr>
        <p:spPr bwMode="auto">
          <a:xfrm flipH="1">
            <a:off x="3008034"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176" name="Line 14"/>
          <p:cNvSpPr>
            <a:spLocks noChangeShapeType="1"/>
          </p:cNvSpPr>
          <p:nvPr/>
        </p:nvSpPr>
        <p:spPr bwMode="auto">
          <a:xfrm flipH="1">
            <a:off x="2019195"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9" name="Line 13"/>
          <p:cNvSpPr>
            <a:spLocks noChangeShapeType="1"/>
          </p:cNvSpPr>
          <p:nvPr/>
        </p:nvSpPr>
        <p:spPr bwMode="auto">
          <a:xfrm>
            <a:off x="2319233"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180" name="Line 5"/>
          <p:cNvSpPr>
            <a:spLocks noChangeShapeType="1"/>
          </p:cNvSpPr>
          <p:nvPr/>
        </p:nvSpPr>
        <p:spPr bwMode="auto">
          <a:xfrm>
            <a:off x="3648861"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18" name="Line 6"/>
          <p:cNvSpPr>
            <a:spLocks noChangeShapeType="1"/>
          </p:cNvSpPr>
          <p:nvPr/>
        </p:nvSpPr>
        <p:spPr bwMode="auto">
          <a:xfrm flipH="1">
            <a:off x="3248736"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23" name="Line 7"/>
          <p:cNvSpPr>
            <a:spLocks noChangeShapeType="1"/>
          </p:cNvSpPr>
          <p:nvPr/>
        </p:nvSpPr>
        <p:spPr bwMode="auto">
          <a:xfrm>
            <a:off x="1747094"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24" name="Line 8"/>
          <p:cNvSpPr>
            <a:spLocks noChangeShapeType="1"/>
          </p:cNvSpPr>
          <p:nvPr/>
        </p:nvSpPr>
        <p:spPr bwMode="auto">
          <a:xfrm flipH="1">
            <a:off x="1366094"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25" name="Line 9"/>
          <p:cNvSpPr>
            <a:spLocks noChangeShapeType="1"/>
          </p:cNvSpPr>
          <p:nvPr/>
        </p:nvSpPr>
        <p:spPr bwMode="auto">
          <a:xfrm>
            <a:off x="2754848"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26" name="Line 10"/>
          <p:cNvSpPr>
            <a:spLocks noChangeShapeType="1"/>
          </p:cNvSpPr>
          <p:nvPr/>
        </p:nvSpPr>
        <p:spPr bwMode="auto">
          <a:xfrm flipH="1">
            <a:off x="1747094"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27" name="Oval 11"/>
          <p:cNvSpPr>
            <a:spLocks noChangeArrowheads="1"/>
          </p:cNvSpPr>
          <p:nvPr/>
        </p:nvSpPr>
        <p:spPr bwMode="auto">
          <a:xfrm>
            <a:off x="2451444"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28" name="Line 13"/>
          <p:cNvSpPr>
            <a:spLocks noChangeShapeType="1"/>
          </p:cNvSpPr>
          <p:nvPr/>
        </p:nvSpPr>
        <p:spPr bwMode="auto">
          <a:xfrm>
            <a:off x="1474907"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29" name="Line 14"/>
          <p:cNvSpPr>
            <a:spLocks noChangeShapeType="1"/>
          </p:cNvSpPr>
          <p:nvPr/>
        </p:nvSpPr>
        <p:spPr bwMode="auto">
          <a:xfrm flipH="1">
            <a:off x="1067655"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1528242"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1114388"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32" name="Oval 77"/>
          <p:cNvSpPr>
            <a:spLocks noChangeArrowheads="1"/>
          </p:cNvSpPr>
          <p:nvPr/>
        </p:nvSpPr>
        <p:spPr bwMode="auto">
          <a:xfrm>
            <a:off x="8275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33" name="Oval 78"/>
          <p:cNvSpPr>
            <a:spLocks noChangeArrowheads="1"/>
          </p:cNvSpPr>
          <p:nvPr/>
        </p:nvSpPr>
        <p:spPr bwMode="auto">
          <a:xfrm>
            <a:off x="1328784"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34" name="Oval 80"/>
          <p:cNvSpPr>
            <a:spLocks noChangeArrowheads="1"/>
          </p:cNvSpPr>
          <p:nvPr/>
        </p:nvSpPr>
        <p:spPr bwMode="auto">
          <a:xfrm>
            <a:off x="206121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235" name="Oval 87"/>
          <p:cNvSpPr>
            <a:spLocks noChangeArrowheads="1"/>
          </p:cNvSpPr>
          <p:nvPr/>
        </p:nvSpPr>
        <p:spPr bwMode="auto">
          <a:xfrm>
            <a:off x="290632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6" name="Oval 88"/>
          <p:cNvSpPr>
            <a:spLocks noChangeArrowheads="1"/>
          </p:cNvSpPr>
          <p:nvPr/>
        </p:nvSpPr>
        <p:spPr bwMode="auto">
          <a:xfrm>
            <a:off x="3313723"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37" name="Oval 89"/>
          <p:cNvSpPr>
            <a:spLocks noChangeArrowheads="1"/>
          </p:cNvSpPr>
          <p:nvPr/>
        </p:nvSpPr>
        <p:spPr bwMode="auto">
          <a:xfrm>
            <a:off x="3763161"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38" name="Oval 77"/>
          <p:cNvSpPr>
            <a:spLocks noChangeArrowheads="1"/>
          </p:cNvSpPr>
          <p:nvPr/>
        </p:nvSpPr>
        <p:spPr bwMode="auto">
          <a:xfrm>
            <a:off x="1832611"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39" name="Oval 78"/>
          <p:cNvSpPr>
            <a:spLocks noChangeArrowheads="1"/>
          </p:cNvSpPr>
          <p:nvPr/>
        </p:nvSpPr>
        <p:spPr bwMode="auto">
          <a:xfrm>
            <a:off x="235812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40" name="Oval 77"/>
          <p:cNvSpPr>
            <a:spLocks noChangeArrowheads="1"/>
          </p:cNvSpPr>
          <p:nvPr/>
        </p:nvSpPr>
        <p:spPr bwMode="auto">
          <a:xfrm>
            <a:off x="2842919"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1" name="矩形 240"/>
          <p:cNvSpPr/>
          <p:nvPr/>
        </p:nvSpPr>
        <p:spPr bwMode="auto">
          <a:xfrm>
            <a:off x="8722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42" name="矩形 241"/>
          <p:cNvSpPr/>
          <p:nvPr/>
        </p:nvSpPr>
        <p:spPr bwMode="auto">
          <a:xfrm>
            <a:off x="1156699"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3" name="矩形 242"/>
          <p:cNvSpPr/>
          <p:nvPr/>
        </p:nvSpPr>
        <p:spPr bwMode="auto">
          <a:xfrm>
            <a:off x="144117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44" name="矩形 243"/>
          <p:cNvSpPr/>
          <p:nvPr/>
        </p:nvSpPr>
        <p:spPr bwMode="auto">
          <a:xfrm>
            <a:off x="172564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45" name="矩形 244"/>
          <p:cNvSpPr/>
          <p:nvPr/>
        </p:nvSpPr>
        <p:spPr bwMode="auto">
          <a:xfrm>
            <a:off x="2010121"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46" name="矩形 245"/>
          <p:cNvSpPr/>
          <p:nvPr/>
        </p:nvSpPr>
        <p:spPr bwMode="auto">
          <a:xfrm>
            <a:off x="229459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47" name="矩形 246"/>
          <p:cNvSpPr/>
          <p:nvPr/>
        </p:nvSpPr>
        <p:spPr bwMode="auto">
          <a:xfrm>
            <a:off x="2579069"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48" name="矩形 247"/>
          <p:cNvSpPr/>
          <p:nvPr/>
        </p:nvSpPr>
        <p:spPr bwMode="auto">
          <a:xfrm>
            <a:off x="2863543"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49" name="矩形 248"/>
          <p:cNvSpPr/>
          <p:nvPr/>
        </p:nvSpPr>
        <p:spPr bwMode="auto">
          <a:xfrm>
            <a:off x="3148017"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50" name="矩形 249"/>
          <p:cNvSpPr/>
          <p:nvPr/>
        </p:nvSpPr>
        <p:spPr bwMode="auto">
          <a:xfrm>
            <a:off x="3432491"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51" name="矩形 250"/>
          <p:cNvSpPr/>
          <p:nvPr/>
        </p:nvSpPr>
        <p:spPr bwMode="auto">
          <a:xfrm>
            <a:off x="371696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52" name="矩形 251"/>
          <p:cNvSpPr/>
          <p:nvPr/>
        </p:nvSpPr>
        <p:spPr bwMode="auto">
          <a:xfrm>
            <a:off x="40014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53" name="直接箭头连接符 252"/>
          <p:cNvCxnSpPr/>
          <p:nvPr/>
        </p:nvCxnSpPr>
        <p:spPr bwMode="auto">
          <a:xfrm flipH="1">
            <a:off x="1848671" y="2262650"/>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54" name="矩形 253"/>
          <p:cNvSpPr/>
          <p:nvPr/>
        </p:nvSpPr>
        <p:spPr>
          <a:xfrm>
            <a:off x="3345000"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56" name="右箭头 255"/>
          <p:cNvSpPr/>
          <p:nvPr/>
        </p:nvSpPr>
        <p:spPr bwMode="auto">
          <a:xfrm>
            <a:off x="4563520" y="278092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Line 14"/>
          <p:cNvSpPr>
            <a:spLocks noChangeShapeType="1"/>
          </p:cNvSpPr>
          <p:nvPr/>
        </p:nvSpPr>
        <p:spPr bwMode="auto">
          <a:xfrm flipH="1">
            <a:off x="7214123" y="3186531"/>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59" name="Line 14"/>
          <p:cNvSpPr>
            <a:spLocks noChangeShapeType="1"/>
          </p:cNvSpPr>
          <p:nvPr/>
        </p:nvSpPr>
        <p:spPr bwMode="auto">
          <a:xfrm flipH="1">
            <a:off x="6225284" y="3200346"/>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60" name="Line 13"/>
          <p:cNvSpPr>
            <a:spLocks noChangeShapeType="1"/>
          </p:cNvSpPr>
          <p:nvPr/>
        </p:nvSpPr>
        <p:spPr bwMode="auto">
          <a:xfrm>
            <a:off x="6525322" y="3119619"/>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61" name="Line 5"/>
          <p:cNvSpPr>
            <a:spLocks noChangeShapeType="1"/>
          </p:cNvSpPr>
          <p:nvPr/>
        </p:nvSpPr>
        <p:spPr bwMode="auto">
          <a:xfrm>
            <a:off x="7854950" y="2618002"/>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262" name="Line 6"/>
          <p:cNvSpPr>
            <a:spLocks noChangeShapeType="1"/>
          </p:cNvSpPr>
          <p:nvPr/>
        </p:nvSpPr>
        <p:spPr bwMode="auto">
          <a:xfrm flipH="1">
            <a:off x="7454825" y="2575140"/>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263" name="Line 7"/>
          <p:cNvSpPr>
            <a:spLocks noChangeShapeType="1"/>
          </p:cNvSpPr>
          <p:nvPr/>
        </p:nvSpPr>
        <p:spPr bwMode="auto">
          <a:xfrm>
            <a:off x="5953183" y="2586219"/>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264" name="Line 8"/>
          <p:cNvSpPr>
            <a:spLocks noChangeShapeType="1"/>
          </p:cNvSpPr>
          <p:nvPr/>
        </p:nvSpPr>
        <p:spPr bwMode="auto">
          <a:xfrm flipH="1">
            <a:off x="5572183" y="266241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65" name="Line 9"/>
          <p:cNvSpPr>
            <a:spLocks noChangeShapeType="1"/>
          </p:cNvSpPr>
          <p:nvPr/>
        </p:nvSpPr>
        <p:spPr bwMode="auto">
          <a:xfrm>
            <a:off x="6960937" y="233889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6" name="Line 10"/>
          <p:cNvSpPr>
            <a:spLocks noChangeShapeType="1"/>
          </p:cNvSpPr>
          <p:nvPr/>
        </p:nvSpPr>
        <p:spPr bwMode="auto">
          <a:xfrm flipH="1">
            <a:off x="5953183" y="234943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7" name="Oval 11"/>
          <p:cNvSpPr>
            <a:spLocks noChangeArrowheads="1"/>
          </p:cNvSpPr>
          <p:nvPr/>
        </p:nvSpPr>
        <p:spPr bwMode="auto">
          <a:xfrm>
            <a:off x="6657533" y="21328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a:t>
            </a:r>
            <a:endParaRPr lang="zh-CN" altLang="en-US" sz="2000" b="1" dirty="0">
              <a:latin typeface="微软雅黑" panose="020B0503020204020204" pitchFamily="34" charset="-122"/>
              <a:ea typeface="微软雅黑" panose="020B0503020204020204" pitchFamily="34" charset="-122"/>
            </a:endParaRPr>
          </a:p>
        </p:txBody>
      </p:sp>
      <p:sp>
        <p:nvSpPr>
          <p:cNvPr id="268" name="Line 13"/>
          <p:cNvSpPr>
            <a:spLocks noChangeShapeType="1"/>
          </p:cNvSpPr>
          <p:nvPr/>
        </p:nvSpPr>
        <p:spPr bwMode="auto">
          <a:xfrm>
            <a:off x="5680996" y="3272019"/>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269" name="Line 14"/>
          <p:cNvSpPr>
            <a:spLocks noChangeShapeType="1"/>
          </p:cNvSpPr>
          <p:nvPr/>
        </p:nvSpPr>
        <p:spPr bwMode="auto">
          <a:xfrm flipH="1">
            <a:off x="5273744" y="3186531"/>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70" name="Oval 75"/>
          <p:cNvSpPr>
            <a:spLocks noChangeArrowheads="1"/>
          </p:cNvSpPr>
          <p:nvPr/>
        </p:nvSpPr>
        <p:spPr bwMode="auto">
          <a:xfrm>
            <a:off x="5734331" y="241306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	</a:t>
            </a:r>
            <a:endParaRPr lang="zh-CN" altLang="en-US" sz="2000" b="1" dirty="0">
              <a:latin typeface="微软雅黑" panose="020B0503020204020204" pitchFamily="34" charset="-122"/>
              <a:ea typeface="微软雅黑" panose="020B0503020204020204" pitchFamily="34" charset="-122"/>
            </a:endParaRPr>
          </a:p>
        </p:txBody>
      </p:sp>
      <p:sp>
        <p:nvSpPr>
          <p:cNvPr id="271" name="Oval 76"/>
          <p:cNvSpPr>
            <a:spLocks noChangeArrowheads="1"/>
          </p:cNvSpPr>
          <p:nvPr/>
        </p:nvSpPr>
        <p:spPr bwMode="auto">
          <a:xfrm>
            <a:off x="5320477"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2" name="Oval 77"/>
          <p:cNvSpPr>
            <a:spLocks noChangeArrowheads="1"/>
          </p:cNvSpPr>
          <p:nvPr/>
        </p:nvSpPr>
        <p:spPr bwMode="auto">
          <a:xfrm>
            <a:off x="50336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3" name="Oval 78"/>
          <p:cNvSpPr>
            <a:spLocks noChangeArrowheads="1"/>
          </p:cNvSpPr>
          <p:nvPr/>
        </p:nvSpPr>
        <p:spPr bwMode="auto">
          <a:xfrm>
            <a:off x="5534873"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74" name="Oval 80"/>
          <p:cNvSpPr>
            <a:spLocks noChangeArrowheads="1"/>
          </p:cNvSpPr>
          <p:nvPr/>
        </p:nvSpPr>
        <p:spPr bwMode="auto">
          <a:xfrm>
            <a:off x="626730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75" name="Oval 87"/>
          <p:cNvSpPr>
            <a:spLocks noChangeArrowheads="1"/>
          </p:cNvSpPr>
          <p:nvPr/>
        </p:nvSpPr>
        <p:spPr bwMode="auto">
          <a:xfrm>
            <a:off x="7112416"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76" name="Oval 88"/>
          <p:cNvSpPr>
            <a:spLocks noChangeArrowheads="1"/>
          </p:cNvSpPr>
          <p:nvPr/>
        </p:nvSpPr>
        <p:spPr bwMode="auto">
          <a:xfrm>
            <a:off x="7519812" y="2410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77" name="Oval 89"/>
          <p:cNvSpPr>
            <a:spLocks noChangeArrowheads="1"/>
          </p:cNvSpPr>
          <p:nvPr/>
        </p:nvSpPr>
        <p:spPr bwMode="auto">
          <a:xfrm>
            <a:off x="7969250" y="28679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6038700"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6564212"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80" name="Oval 77"/>
          <p:cNvSpPr>
            <a:spLocks noChangeArrowheads="1"/>
          </p:cNvSpPr>
          <p:nvPr/>
        </p:nvSpPr>
        <p:spPr bwMode="auto">
          <a:xfrm>
            <a:off x="7049008" y="344313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1" name="矩形 280"/>
          <p:cNvSpPr/>
          <p:nvPr/>
        </p:nvSpPr>
        <p:spPr bwMode="auto">
          <a:xfrm>
            <a:off x="5078314"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282" name="矩形 281"/>
          <p:cNvSpPr/>
          <p:nvPr/>
        </p:nvSpPr>
        <p:spPr bwMode="auto">
          <a:xfrm>
            <a:off x="5362788" y="3972340"/>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83" name="矩形 282"/>
          <p:cNvSpPr/>
          <p:nvPr/>
        </p:nvSpPr>
        <p:spPr bwMode="auto">
          <a:xfrm>
            <a:off x="564726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284" name="矩形 283"/>
          <p:cNvSpPr/>
          <p:nvPr/>
        </p:nvSpPr>
        <p:spPr bwMode="auto">
          <a:xfrm>
            <a:off x="593173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5" name="矩形 284"/>
          <p:cNvSpPr/>
          <p:nvPr/>
        </p:nvSpPr>
        <p:spPr bwMode="auto">
          <a:xfrm>
            <a:off x="621621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286" name="矩形 285"/>
          <p:cNvSpPr/>
          <p:nvPr/>
        </p:nvSpPr>
        <p:spPr bwMode="auto">
          <a:xfrm>
            <a:off x="650068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287" name="矩形 286"/>
          <p:cNvSpPr/>
          <p:nvPr/>
        </p:nvSpPr>
        <p:spPr bwMode="auto">
          <a:xfrm>
            <a:off x="6785158"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7069632"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9" name="矩形 288"/>
          <p:cNvSpPr/>
          <p:nvPr/>
        </p:nvSpPr>
        <p:spPr bwMode="auto">
          <a:xfrm>
            <a:off x="7354106"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290" name="矩形 289"/>
          <p:cNvSpPr/>
          <p:nvPr/>
        </p:nvSpPr>
        <p:spPr bwMode="auto">
          <a:xfrm>
            <a:off x="7638580"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291" name="矩形 290"/>
          <p:cNvSpPr/>
          <p:nvPr/>
        </p:nvSpPr>
        <p:spPr bwMode="auto">
          <a:xfrm>
            <a:off x="7923054"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92" name="矩形 291"/>
          <p:cNvSpPr/>
          <p:nvPr/>
        </p:nvSpPr>
        <p:spPr bwMode="auto">
          <a:xfrm>
            <a:off x="8207525" y="3972340"/>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cxnSp>
        <p:nvCxnSpPr>
          <p:cNvPr id="293" name="直接箭头连接符 292"/>
          <p:cNvCxnSpPr/>
          <p:nvPr/>
        </p:nvCxnSpPr>
        <p:spPr bwMode="auto">
          <a:xfrm flipH="1">
            <a:off x="7114608" y="2077266"/>
            <a:ext cx="174656" cy="231194"/>
          </a:xfrm>
          <a:prstGeom prst="straightConnector1">
            <a:avLst/>
          </a:prstGeom>
          <a:solidFill>
            <a:schemeClr val="accent1"/>
          </a:solidFill>
          <a:ln w="19050" cap="flat" cmpd="sng" algn="ctr">
            <a:solidFill>
              <a:srgbClr val="FF0000"/>
            </a:solidFill>
            <a:prstDash val="solid"/>
            <a:round/>
            <a:headEnd type="none" w="lg" len="lg"/>
            <a:tailEnd type="stealth" w="lg" len="lg"/>
          </a:ln>
          <a:effectLst/>
        </p:spPr>
      </p:cxnSp>
      <p:sp>
        <p:nvSpPr>
          <p:cNvPr id="294" name="矩形 293"/>
          <p:cNvSpPr/>
          <p:nvPr/>
        </p:nvSpPr>
        <p:spPr>
          <a:xfrm>
            <a:off x="7551089" y="3464080"/>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37</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295" name="右箭头 294"/>
          <p:cNvSpPr/>
          <p:nvPr/>
        </p:nvSpPr>
        <p:spPr bwMode="auto">
          <a:xfrm>
            <a:off x="2411760" y="508518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6" name="Line 14"/>
          <p:cNvSpPr>
            <a:spLocks noChangeShapeType="1"/>
          </p:cNvSpPr>
          <p:nvPr/>
        </p:nvSpPr>
        <p:spPr bwMode="auto">
          <a:xfrm flipH="1">
            <a:off x="5062363" y="5490787"/>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297" name="Line 14"/>
          <p:cNvSpPr>
            <a:spLocks noChangeShapeType="1"/>
          </p:cNvSpPr>
          <p:nvPr/>
        </p:nvSpPr>
        <p:spPr bwMode="auto">
          <a:xfrm flipH="1">
            <a:off x="4073524" y="550460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298" name="Line 13"/>
          <p:cNvSpPr>
            <a:spLocks noChangeShapeType="1"/>
          </p:cNvSpPr>
          <p:nvPr/>
        </p:nvSpPr>
        <p:spPr bwMode="auto">
          <a:xfrm>
            <a:off x="4373562" y="5423875"/>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299" name="Line 5"/>
          <p:cNvSpPr>
            <a:spLocks noChangeShapeType="1"/>
          </p:cNvSpPr>
          <p:nvPr/>
        </p:nvSpPr>
        <p:spPr bwMode="auto">
          <a:xfrm>
            <a:off x="5703190" y="492225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00" name="Line 6"/>
          <p:cNvSpPr>
            <a:spLocks noChangeShapeType="1"/>
          </p:cNvSpPr>
          <p:nvPr/>
        </p:nvSpPr>
        <p:spPr bwMode="auto">
          <a:xfrm flipH="1">
            <a:off x="5303065" y="487939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01" name="Line 7"/>
          <p:cNvSpPr>
            <a:spLocks noChangeShapeType="1"/>
          </p:cNvSpPr>
          <p:nvPr/>
        </p:nvSpPr>
        <p:spPr bwMode="auto">
          <a:xfrm>
            <a:off x="3801423" y="489047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302" name="Line 8"/>
          <p:cNvSpPr>
            <a:spLocks noChangeShapeType="1"/>
          </p:cNvSpPr>
          <p:nvPr/>
        </p:nvSpPr>
        <p:spPr bwMode="auto">
          <a:xfrm flipH="1">
            <a:off x="3420423" y="496667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03" name="Line 9"/>
          <p:cNvSpPr>
            <a:spLocks noChangeShapeType="1"/>
          </p:cNvSpPr>
          <p:nvPr/>
        </p:nvSpPr>
        <p:spPr bwMode="auto">
          <a:xfrm>
            <a:off x="4809177" y="464315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304" name="Line 10"/>
          <p:cNvSpPr>
            <a:spLocks noChangeShapeType="1"/>
          </p:cNvSpPr>
          <p:nvPr/>
        </p:nvSpPr>
        <p:spPr bwMode="auto">
          <a:xfrm flipH="1">
            <a:off x="3801423" y="465369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305" name="Oval 11"/>
          <p:cNvSpPr>
            <a:spLocks noChangeArrowheads="1"/>
          </p:cNvSpPr>
          <p:nvPr/>
        </p:nvSpPr>
        <p:spPr bwMode="auto">
          <a:xfrm>
            <a:off x="4505773" y="44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306" name="Line 13"/>
          <p:cNvSpPr>
            <a:spLocks noChangeShapeType="1"/>
          </p:cNvSpPr>
          <p:nvPr/>
        </p:nvSpPr>
        <p:spPr bwMode="auto">
          <a:xfrm>
            <a:off x="3529236" y="557627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307" name="Line 14"/>
          <p:cNvSpPr>
            <a:spLocks noChangeShapeType="1"/>
          </p:cNvSpPr>
          <p:nvPr/>
        </p:nvSpPr>
        <p:spPr bwMode="auto">
          <a:xfrm flipH="1">
            <a:off x="3121984" y="549078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308" name="Oval 75"/>
          <p:cNvSpPr>
            <a:spLocks noChangeArrowheads="1"/>
          </p:cNvSpPr>
          <p:nvPr/>
        </p:nvSpPr>
        <p:spPr bwMode="auto">
          <a:xfrm>
            <a:off x="3582571" y="471731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309" name="Oval 76"/>
          <p:cNvSpPr>
            <a:spLocks noChangeArrowheads="1"/>
          </p:cNvSpPr>
          <p:nvPr/>
        </p:nvSpPr>
        <p:spPr bwMode="auto">
          <a:xfrm>
            <a:off x="3168717"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0" name="Oval 77"/>
          <p:cNvSpPr>
            <a:spLocks noChangeArrowheads="1"/>
          </p:cNvSpPr>
          <p:nvPr/>
        </p:nvSpPr>
        <p:spPr bwMode="auto">
          <a:xfrm>
            <a:off x="28819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11" name="Oval 78"/>
          <p:cNvSpPr>
            <a:spLocks noChangeArrowheads="1"/>
          </p:cNvSpPr>
          <p:nvPr/>
        </p:nvSpPr>
        <p:spPr bwMode="auto">
          <a:xfrm>
            <a:off x="3383113"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312" name="Oval 80"/>
          <p:cNvSpPr>
            <a:spLocks noChangeArrowheads="1"/>
          </p:cNvSpPr>
          <p:nvPr/>
        </p:nvSpPr>
        <p:spPr bwMode="auto">
          <a:xfrm>
            <a:off x="411554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313" name="Oval 87"/>
          <p:cNvSpPr>
            <a:spLocks noChangeArrowheads="1"/>
          </p:cNvSpPr>
          <p:nvPr/>
        </p:nvSpPr>
        <p:spPr bwMode="auto">
          <a:xfrm>
            <a:off x="4960656"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314" name="Oval 88"/>
          <p:cNvSpPr>
            <a:spLocks noChangeArrowheads="1"/>
          </p:cNvSpPr>
          <p:nvPr/>
        </p:nvSpPr>
        <p:spPr bwMode="auto">
          <a:xfrm>
            <a:off x="5368052" y="47150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315" name="Oval 89"/>
          <p:cNvSpPr>
            <a:spLocks noChangeArrowheads="1"/>
          </p:cNvSpPr>
          <p:nvPr/>
        </p:nvSpPr>
        <p:spPr bwMode="auto">
          <a:xfrm>
            <a:off x="5817490" y="51722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316" name="Oval 77"/>
          <p:cNvSpPr>
            <a:spLocks noChangeArrowheads="1"/>
          </p:cNvSpPr>
          <p:nvPr/>
        </p:nvSpPr>
        <p:spPr bwMode="auto">
          <a:xfrm>
            <a:off x="3886940"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317" name="Oval 78"/>
          <p:cNvSpPr>
            <a:spLocks noChangeArrowheads="1"/>
          </p:cNvSpPr>
          <p:nvPr/>
        </p:nvSpPr>
        <p:spPr bwMode="auto">
          <a:xfrm>
            <a:off x="4412452"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318" name="Oval 77"/>
          <p:cNvSpPr>
            <a:spLocks noChangeArrowheads="1"/>
          </p:cNvSpPr>
          <p:nvPr/>
        </p:nvSpPr>
        <p:spPr bwMode="auto">
          <a:xfrm>
            <a:off x="4897248" y="5747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19" name="矩形 318"/>
          <p:cNvSpPr/>
          <p:nvPr/>
        </p:nvSpPr>
        <p:spPr bwMode="auto">
          <a:xfrm>
            <a:off x="292655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320" name="矩形 319"/>
          <p:cNvSpPr/>
          <p:nvPr/>
        </p:nvSpPr>
        <p:spPr bwMode="auto">
          <a:xfrm>
            <a:off x="321102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21" name="矩形 320"/>
          <p:cNvSpPr/>
          <p:nvPr/>
        </p:nvSpPr>
        <p:spPr bwMode="auto">
          <a:xfrm>
            <a:off x="349550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22" name="矩形 321"/>
          <p:cNvSpPr/>
          <p:nvPr/>
        </p:nvSpPr>
        <p:spPr bwMode="auto">
          <a:xfrm>
            <a:off x="377997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3" name="矩形 322"/>
          <p:cNvSpPr/>
          <p:nvPr/>
        </p:nvSpPr>
        <p:spPr bwMode="auto">
          <a:xfrm>
            <a:off x="406445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4" name="矩形 323"/>
          <p:cNvSpPr/>
          <p:nvPr/>
        </p:nvSpPr>
        <p:spPr bwMode="auto">
          <a:xfrm>
            <a:off x="434892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25" name="矩形 324"/>
          <p:cNvSpPr/>
          <p:nvPr/>
        </p:nvSpPr>
        <p:spPr bwMode="auto">
          <a:xfrm>
            <a:off x="4633398"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26" name="矩形 325"/>
          <p:cNvSpPr/>
          <p:nvPr/>
        </p:nvSpPr>
        <p:spPr bwMode="auto">
          <a:xfrm>
            <a:off x="4917872"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27" name="矩形 326"/>
          <p:cNvSpPr/>
          <p:nvPr/>
        </p:nvSpPr>
        <p:spPr bwMode="auto">
          <a:xfrm>
            <a:off x="5202346"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28" name="矩形 327"/>
          <p:cNvSpPr/>
          <p:nvPr/>
        </p:nvSpPr>
        <p:spPr bwMode="auto">
          <a:xfrm>
            <a:off x="5486820"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29" name="矩形 328"/>
          <p:cNvSpPr/>
          <p:nvPr/>
        </p:nvSpPr>
        <p:spPr bwMode="auto">
          <a:xfrm>
            <a:off x="5771294"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30" name="矩形 329"/>
          <p:cNvSpPr/>
          <p:nvPr/>
        </p:nvSpPr>
        <p:spPr bwMode="auto">
          <a:xfrm>
            <a:off x="6055765" y="627659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333" name="右箭头 332"/>
          <p:cNvSpPr/>
          <p:nvPr/>
        </p:nvSpPr>
        <p:spPr bwMode="auto">
          <a:xfrm>
            <a:off x="355733" y="27679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34" name="直接箭头连接符 333"/>
          <p:cNvCxnSpPr/>
          <p:nvPr/>
        </p:nvCxnSpPr>
        <p:spPr bwMode="auto">
          <a:xfrm>
            <a:off x="1906400" y="2700702"/>
            <a:ext cx="288058" cy="28001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335" name="直接箭头连接符 334"/>
          <p:cNvCxnSpPr/>
          <p:nvPr/>
        </p:nvCxnSpPr>
        <p:spPr bwMode="auto">
          <a:xfrm flipH="1">
            <a:off x="6188428" y="2363859"/>
            <a:ext cx="461029" cy="190548"/>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Tree>
    <p:extLst>
      <p:ext uri="{BB962C8B-B14F-4D97-AF65-F5344CB8AC3E}">
        <p14:creationId xmlns:p14="http://schemas.microsoft.com/office/powerpoint/2010/main" val="3240751489"/>
      </p:ext>
    </p:extLst>
  </p:cSld>
  <p:clrMapOvr>
    <a:masterClrMapping/>
  </p:clrMapOvr>
  <p:transition advTm="157">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3400931"/>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最大堆堆顶</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具有最大的排序码，将</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与</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[n-1]</a:t>
            </a:r>
            <a:r>
              <a:rPr lang="zh-CN" altLang="en-US" sz="2400" b="1" dirty="0">
                <a:solidFill>
                  <a:srgbClr val="C00000"/>
                </a:solidFill>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把具有最大排序码的元素交换到最后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再对前面的</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个元素</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使用</a:t>
            </a:r>
            <a:r>
              <a:rPr lang="zh-CN" altLang="en-US" sz="2400" b="1" dirty="0">
                <a:solidFill>
                  <a:srgbClr val="C00000"/>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调整，重新建立最大堆，具有次最大排序码的元素又上浮到</a:t>
            </a:r>
            <a:r>
              <a:rPr lang="en-US" altLang="zh-CN" sz="2400" b="1" dirty="0" err="1">
                <a:latin typeface="微软雅黑" panose="020B0503020204020204" pitchFamily="34" charset="-122"/>
                <a:ea typeface="微软雅黑" panose="020B0503020204020204" pitchFamily="34" charset="-122"/>
              </a:rPr>
              <a:t>L.Vector</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位置</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迭代上述两步骤，如此反复执行，最后得到全部排序好的元素序列</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033671"/>
      </p:ext>
    </p:extLst>
  </p:cSld>
  <p:clrMapOvr>
    <a:masterClrMapping/>
  </p:clrMapOvr>
  <p:transition advTm="157">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4" name="Line 14"/>
          <p:cNvSpPr>
            <a:spLocks noChangeShapeType="1"/>
          </p:cNvSpPr>
          <p:nvPr/>
        </p:nvSpPr>
        <p:spPr bwMode="auto">
          <a:xfrm flipH="1">
            <a:off x="2736596" y="2806142"/>
            <a:ext cx="150282" cy="461442"/>
          </a:xfrm>
          <a:prstGeom prst="line">
            <a:avLst/>
          </a:prstGeom>
          <a:noFill/>
          <a:ln w="38100">
            <a:solidFill>
              <a:srgbClr val="00B0F0"/>
            </a:solidFill>
            <a:round/>
            <a:headEnd/>
            <a:tailEnd/>
          </a:ln>
          <a:effectLst/>
        </p:spPr>
        <p:txBody>
          <a:bodyPr wrap="none" anchor="ctr"/>
          <a:lstStyle/>
          <a:p>
            <a:endParaRPr lang="zh-CN" altLang="en-US"/>
          </a:p>
        </p:txBody>
      </p:sp>
      <p:sp>
        <p:nvSpPr>
          <p:cNvPr id="6" name="Line 14"/>
          <p:cNvSpPr>
            <a:spLocks noChangeShapeType="1"/>
          </p:cNvSpPr>
          <p:nvPr/>
        </p:nvSpPr>
        <p:spPr bwMode="auto">
          <a:xfrm flipH="1">
            <a:off x="174775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7" name="Line 13"/>
          <p:cNvSpPr>
            <a:spLocks noChangeShapeType="1"/>
          </p:cNvSpPr>
          <p:nvPr/>
        </p:nvSpPr>
        <p:spPr bwMode="auto">
          <a:xfrm>
            <a:off x="204779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8" name="Line 5"/>
          <p:cNvSpPr>
            <a:spLocks noChangeShapeType="1"/>
          </p:cNvSpPr>
          <p:nvPr/>
        </p:nvSpPr>
        <p:spPr bwMode="auto">
          <a:xfrm>
            <a:off x="337742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 name="Line 6"/>
          <p:cNvSpPr>
            <a:spLocks noChangeShapeType="1"/>
          </p:cNvSpPr>
          <p:nvPr/>
        </p:nvSpPr>
        <p:spPr bwMode="auto">
          <a:xfrm flipH="1">
            <a:off x="297729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0" name="Line 7"/>
          <p:cNvSpPr>
            <a:spLocks noChangeShapeType="1"/>
          </p:cNvSpPr>
          <p:nvPr/>
        </p:nvSpPr>
        <p:spPr bwMode="auto">
          <a:xfrm>
            <a:off x="147565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 name="Line 8"/>
          <p:cNvSpPr>
            <a:spLocks noChangeShapeType="1"/>
          </p:cNvSpPr>
          <p:nvPr/>
        </p:nvSpPr>
        <p:spPr bwMode="auto">
          <a:xfrm flipH="1">
            <a:off x="109465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 name="Line 9"/>
          <p:cNvSpPr>
            <a:spLocks noChangeShapeType="1"/>
          </p:cNvSpPr>
          <p:nvPr/>
        </p:nvSpPr>
        <p:spPr bwMode="auto">
          <a:xfrm>
            <a:off x="248341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 name="Line 10"/>
          <p:cNvSpPr>
            <a:spLocks noChangeShapeType="1"/>
          </p:cNvSpPr>
          <p:nvPr/>
        </p:nvSpPr>
        <p:spPr bwMode="auto">
          <a:xfrm flipH="1">
            <a:off x="147565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11"/>
          <p:cNvSpPr>
            <a:spLocks noChangeArrowheads="1"/>
          </p:cNvSpPr>
          <p:nvPr/>
        </p:nvSpPr>
        <p:spPr bwMode="auto">
          <a:xfrm>
            <a:off x="2180006" y="17524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37</a:t>
            </a:r>
            <a:endParaRPr lang="zh-CN" altLang="en-US" sz="2000" b="1" dirty="0">
              <a:latin typeface="微软雅黑" panose="020B0503020204020204" pitchFamily="34" charset="-122"/>
              <a:ea typeface="微软雅黑" panose="020B0503020204020204" pitchFamily="34" charset="-122"/>
            </a:endParaRPr>
          </a:p>
        </p:txBody>
      </p:sp>
      <p:sp>
        <p:nvSpPr>
          <p:cNvPr id="15" name="Line 13"/>
          <p:cNvSpPr>
            <a:spLocks noChangeShapeType="1"/>
          </p:cNvSpPr>
          <p:nvPr/>
        </p:nvSpPr>
        <p:spPr bwMode="auto">
          <a:xfrm>
            <a:off x="120346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6" name="Line 14"/>
          <p:cNvSpPr>
            <a:spLocks noChangeShapeType="1"/>
          </p:cNvSpPr>
          <p:nvPr/>
        </p:nvSpPr>
        <p:spPr bwMode="auto">
          <a:xfrm flipH="1">
            <a:off x="79621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7" name="Oval 75"/>
          <p:cNvSpPr>
            <a:spLocks noChangeArrowheads="1"/>
          </p:cNvSpPr>
          <p:nvPr/>
        </p:nvSpPr>
        <p:spPr bwMode="auto">
          <a:xfrm>
            <a:off x="125680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8" name="Oval 76"/>
          <p:cNvSpPr>
            <a:spLocks noChangeArrowheads="1"/>
          </p:cNvSpPr>
          <p:nvPr/>
        </p:nvSpPr>
        <p:spPr bwMode="auto">
          <a:xfrm>
            <a:off x="84295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9" name="Oval 77"/>
          <p:cNvSpPr>
            <a:spLocks noChangeArrowheads="1"/>
          </p:cNvSpPr>
          <p:nvPr/>
        </p:nvSpPr>
        <p:spPr bwMode="auto">
          <a:xfrm>
            <a:off x="5561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78"/>
          <p:cNvSpPr>
            <a:spLocks noChangeArrowheads="1"/>
          </p:cNvSpPr>
          <p:nvPr/>
        </p:nvSpPr>
        <p:spPr bwMode="auto">
          <a:xfrm>
            <a:off x="105734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21" name="Oval 80"/>
          <p:cNvSpPr>
            <a:spLocks noChangeArrowheads="1"/>
          </p:cNvSpPr>
          <p:nvPr/>
        </p:nvSpPr>
        <p:spPr bwMode="auto">
          <a:xfrm>
            <a:off x="178977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22" name="Oval 87"/>
          <p:cNvSpPr>
            <a:spLocks noChangeArrowheads="1"/>
          </p:cNvSpPr>
          <p:nvPr/>
        </p:nvSpPr>
        <p:spPr bwMode="auto">
          <a:xfrm>
            <a:off x="263488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23" name="Oval 88"/>
          <p:cNvSpPr>
            <a:spLocks noChangeArrowheads="1"/>
          </p:cNvSpPr>
          <p:nvPr/>
        </p:nvSpPr>
        <p:spPr bwMode="auto">
          <a:xfrm>
            <a:off x="304228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24" name="Oval 89"/>
          <p:cNvSpPr>
            <a:spLocks noChangeArrowheads="1"/>
          </p:cNvSpPr>
          <p:nvPr/>
        </p:nvSpPr>
        <p:spPr bwMode="auto">
          <a:xfrm>
            <a:off x="349172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25" name="Oval 77"/>
          <p:cNvSpPr>
            <a:spLocks noChangeArrowheads="1"/>
          </p:cNvSpPr>
          <p:nvPr/>
        </p:nvSpPr>
        <p:spPr bwMode="auto">
          <a:xfrm>
            <a:off x="156117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26" name="Oval 78"/>
          <p:cNvSpPr>
            <a:spLocks noChangeArrowheads="1"/>
          </p:cNvSpPr>
          <p:nvPr/>
        </p:nvSpPr>
        <p:spPr bwMode="auto">
          <a:xfrm>
            <a:off x="208668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7" name="Oval 77"/>
          <p:cNvSpPr>
            <a:spLocks noChangeArrowheads="1"/>
          </p:cNvSpPr>
          <p:nvPr/>
        </p:nvSpPr>
        <p:spPr bwMode="auto">
          <a:xfrm>
            <a:off x="2571481"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60078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37</a:t>
            </a:r>
            <a:endParaRPr lang="zh-CN" altLang="en-US" sz="1400" b="1" dirty="0">
              <a:latin typeface="微软雅黑" panose="020B0503020204020204" pitchFamily="34" charset="-122"/>
              <a:ea typeface="微软雅黑" panose="020B0503020204020204" pitchFamily="34" charset="-122"/>
            </a:endParaRPr>
          </a:p>
        </p:txBody>
      </p:sp>
      <p:sp>
        <p:nvSpPr>
          <p:cNvPr id="29" name="矩形 28"/>
          <p:cNvSpPr/>
          <p:nvPr/>
        </p:nvSpPr>
        <p:spPr bwMode="auto">
          <a:xfrm>
            <a:off x="88526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16973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31" name="矩形 30"/>
          <p:cNvSpPr/>
          <p:nvPr/>
        </p:nvSpPr>
        <p:spPr bwMode="auto">
          <a:xfrm>
            <a:off x="145420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2" name="矩形 31"/>
          <p:cNvSpPr/>
          <p:nvPr/>
        </p:nvSpPr>
        <p:spPr bwMode="auto">
          <a:xfrm>
            <a:off x="173868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33" name="矩形 32"/>
          <p:cNvSpPr/>
          <p:nvPr/>
        </p:nvSpPr>
        <p:spPr bwMode="auto">
          <a:xfrm>
            <a:off x="202315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34" name="矩形 33"/>
          <p:cNvSpPr/>
          <p:nvPr/>
        </p:nvSpPr>
        <p:spPr bwMode="auto">
          <a:xfrm>
            <a:off x="230763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35" name="矩形 34"/>
          <p:cNvSpPr/>
          <p:nvPr/>
        </p:nvSpPr>
        <p:spPr bwMode="auto">
          <a:xfrm>
            <a:off x="259210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36" name="矩形 35"/>
          <p:cNvSpPr/>
          <p:nvPr/>
        </p:nvSpPr>
        <p:spPr bwMode="auto">
          <a:xfrm>
            <a:off x="287657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37" name="矩形 36"/>
          <p:cNvSpPr/>
          <p:nvPr/>
        </p:nvSpPr>
        <p:spPr bwMode="auto">
          <a:xfrm>
            <a:off x="316105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344552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3729998"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40" name="右箭头 39"/>
          <p:cNvSpPr/>
          <p:nvPr/>
        </p:nvSpPr>
        <p:spPr bwMode="auto">
          <a:xfrm>
            <a:off x="4397282" y="2454381"/>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Line 14"/>
          <p:cNvSpPr>
            <a:spLocks noChangeShapeType="1"/>
          </p:cNvSpPr>
          <p:nvPr/>
        </p:nvSpPr>
        <p:spPr bwMode="auto">
          <a:xfrm flipH="1">
            <a:off x="6267667" y="281995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43" name="Line 13"/>
          <p:cNvSpPr>
            <a:spLocks noChangeShapeType="1"/>
          </p:cNvSpPr>
          <p:nvPr/>
        </p:nvSpPr>
        <p:spPr bwMode="auto">
          <a:xfrm>
            <a:off x="6567705" y="2739230"/>
            <a:ext cx="360811" cy="482132"/>
          </a:xfrm>
          <a:prstGeom prst="line">
            <a:avLst/>
          </a:prstGeom>
          <a:noFill/>
          <a:ln w="38100">
            <a:solidFill>
              <a:srgbClr val="00B0F0"/>
            </a:solidFill>
            <a:round/>
            <a:headEnd/>
            <a:tailEnd/>
          </a:ln>
          <a:effectLst/>
        </p:spPr>
        <p:txBody>
          <a:bodyPr wrap="none" anchor="ctr"/>
          <a:lstStyle/>
          <a:p>
            <a:endParaRPr lang="zh-CN" altLang="en-US"/>
          </a:p>
        </p:txBody>
      </p:sp>
      <p:sp>
        <p:nvSpPr>
          <p:cNvPr id="44" name="Line 5"/>
          <p:cNvSpPr>
            <a:spLocks noChangeShapeType="1"/>
          </p:cNvSpPr>
          <p:nvPr/>
        </p:nvSpPr>
        <p:spPr bwMode="auto">
          <a:xfrm>
            <a:off x="7897333" y="2237613"/>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45" name="Line 6"/>
          <p:cNvSpPr>
            <a:spLocks noChangeShapeType="1"/>
          </p:cNvSpPr>
          <p:nvPr/>
        </p:nvSpPr>
        <p:spPr bwMode="auto">
          <a:xfrm flipH="1">
            <a:off x="7497208" y="2194751"/>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46" name="Line 7"/>
          <p:cNvSpPr>
            <a:spLocks noChangeShapeType="1"/>
          </p:cNvSpPr>
          <p:nvPr/>
        </p:nvSpPr>
        <p:spPr bwMode="auto">
          <a:xfrm>
            <a:off x="5995566" y="2205830"/>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47" name="Line 8"/>
          <p:cNvSpPr>
            <a:spLocks noChangeShapeType="1"/>
          </p:cNvSpPr>
          <p:nvPr/>
        </p:nvSpPr>
        <p:spPr bwMode="auto">
          <a:xfrm flipH="1">
            <a:off x="5614566" y="22820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48" name="Line 9"/>
          <p:cNvSpPr>
            <a:spLocks noChangeShapeType="1"/>
          </p:cNvSpPr>
          <p:nvPr/>
        </p:nvSpPr>
        <p:spPr bwMode="auto">
          <a:xfrm>
            <a:off x="7003320" y="195850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9" name="Line 10"/>
          <p:cNvSpPr>
            <a:spLocks noChangeShapeType="1"/>
          </p:cNvSpPr>
          <p:nvPr/>
        </p:nvSpPr>
        <p:spPr bwMode="auto">
          <a:xfrm flipH="1">
            <a:off x="5995566" y="1969047"/>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50" name="Oval 11"/>
          <p:cNvSpPr>
            <a:spLocks noChangeArrowheads="1"/>
          </p:cNvSpPr>
          <p:nvPr/>
        </p:nvSpPr>
        <p:spPr bwMode="auto">
          <a:xfrm>
            <a:off x="7136670" y="30578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1" name="Line 13"/>
          <p:cNvSpPr>
            <a:spLocks noChangeShapeType="1"/>
          </p:cNvSpPr>
          <p:nvPr/>
        </p:nvSpPr>
        <p:spPr bwMode="auto">
          <a:xfrm>
            <a:off x="5723379" y="2891630"/>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52" name="Line 14"/>
          <p:cNvSpPr>
            <a:spLocks noChangeShapeType="1"/>
          </p:cNvSpPr>
          <p:nvPr/>
        </p:nvSpPr>
        <p:spPr bwMode="auto">
          <a:xfrm flipH="1">
            <a:off x="5316127" y="2806142"/>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53" name="Oval 75"/>
          <p:cNvSpPr>
            <a:spLocks noChangeArrowheads="1"/>
          </p:cNvSpPr>
          <p:nvPr/>
        </p:nvSpPr>
        <p:spPr bwMode="auto">
          <a:xfrm>
            <a:off x="5776714" y="203267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54" name="Oval 76"/>
          <p:cNvSpPr>
            <a:spLocks noChangeArrowheads="1"/>
          </p:cNvSpPr>
          <p:nvPr/>
        </p:nvSpPr>
        <p:spPr bwMode="auto">
          <a:xfrm>
            <a:off x="5362860"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5" name="Oval 77"/>
          <p:cNvSpPr>
            <a:spLocks noChangeArrowheads="1"/>
          </p:cNvSpPr>
          <p:nvPr/>
        </p:nvSpPr>
        <p:spPr bwMode="auto">
          <a:xfrm>
            <a:off x="50760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56" name="Oval 78"/>
          <p:cNvSpPr>
            <a:spLocks noChangeArrowheads="1"/>
          </p:cNvSpPr>
          <p:nvPr/>
        </p:nvSpPr>
        <p:spPr bwMode="auto">
          <a:xfrm>
            <a:off x="5577256"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57" name="Oval 80"/>
          <p:cNvSpPr>
            <a:spLocks noChangeArrowheads="1"/>
          </p:cNvSpPr>
          <p:nvPr/>
        </p:nvSpPr>
        <p:spPr bwMode="auto">
          <a:xfrm>
            <a:off x="630968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58" name="Oval 87"/>
          <p:cNvSpPr>
            <a:spLocks noChangeArrowheads="1"/>
          </p:cNvSpPr>
          <p:nvPr/>
        </p:nvSpPr>
        <p:spPr bwMode="auto">
          <a:xfrm>
            <a:off x="7154799"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59" name="Oval 88"/>
          <p:cNvSpPr>
            <a:spLocks noChangeArrowheads="1"/>
          </p:cNvSpPr>
          <p:nvPr/>
        </p:nvSpPr>
        <p:spPr bwMode="auto">
          <a:xfrm>
            <a:off x="7562195" y="20303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35</a:t>
            </a:r>
            <a:endParaRPr lang="zh-CN" altLang="en-US" sz="2000" b="1" dirty="0">
              <a:latin typeface="微软雅黑" panose="020B0503020204020204" pitchFamily="34" charset="-122"/>
              <a:ea typeface="微软雅黑" panose="020B0503020204020204" pitchFamily="34" charset="-122"/>
            </a:endParaRPr>
          </a:p>
        </p:txBody>
      </p:sp>
      <p:sp>
        <p:nvSpPr>
          <p:cNvPr id="60" name="Oval 89"/>
          <p:cNvSpPr>
            <a:spLocks noChangeArrowheads="1"/>
          </p:cNvSpPr>
          <p:nvPr/>
        </p:nvSpPr>
        <p:spPr bwMode="auto">
          <a:xfrm>
            <a:off x="8011633" y="248756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61" name="Oval 77"/>
          <p:cNvSpPr>
            <a:spLocks noChangeArrowheads="1"/>
          </p:cNvSpPr>
          <p:nvPr/>
        </p:nvSpPr>
        <p:spPr bwMode="auto">
          <a:xfrm>
            <a:off x="6081083"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62" name="Oval 78"/>
          <p:cNvSpPr>
            <a:spLocks noChangeArrowheads="1"/>
          </p:cNvSpPr>
          <p:nvPr/>
        </p:nvSpPr>
        <p:spPr bwMode="auto">
          <a:xfrm>
            <a:off x="6606595" y="306274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63" name="Oval 77"/>
          <p:cNvSpPr>
            <a:spLocks noChangeArrowheads="1"/>
          </p:cNvSpPr>
          <p:nvPr/>
        </p:nvSpPr>
        <p:spPr bwMode="auto">
          <a:xfrm>
            <a:off x="6683089" y="172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64" name="矩形 63"/>
          <p:cNvSpPr/>
          <p:nvPr/>
        </p:nvSpPr>
        <p:spPr bwMode="auto">
          <a:xfrm>
            <a:off x="512069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65" name="矩形 64"/>
          <p:cNvSpPr/>
          <p:nvPr/>
        </p:nvSpPr>
        <p:spPr bwMode="auto">
          <a:xfrm>
            <a:off x="540517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568964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35</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bwMode="auto">
          <a:xfrm>
            <a:off x="597411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bwMode="auto">
          <a:xfrm>
            <a:off x="625859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69" name="矩形 68"/>
          <p:cNvSpPr/>
          <p:nvPr/>
        </p:nvSpPr>
        <p:spPr bwMode="auto">
          <a:xfrm>
            <a:off x="654306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bwMode="auto">
          <a:xfrm>
            <a:off x="6827541"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71" name="矩形 70"/>
          <p:cNvSpPr/>
          <p:nvPr/>
        </p:nvSpPr>
        <p:spPr bwMode="auto">
          <a:xfrm>
            <a:off x="7112015"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72" name="矩形 71"/>
          <p:cNvSpPr/>
          <p:nvPr/>
        </p:nvSpPr>
        <p:spPr bwMode="auto">
          <a:xfrm>
            <a:off x="7396489"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7680963"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74" name="矩形 73"/>
          <p:cNvSpPr/>
          <p:nvPr/>
        </p:nvSpPr>
        <p:spPr bwMode="auto">
          <a:xfrm>
            <a:off x="7965437" y="366395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8249908" y="366395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76" name="矩形 75"/>
          <p:cNvSpPr/>
          <p:nvPr/>
        </p:nvSpPr>
        <p:spPr>
          <a:xfrm>
            <a:off x="7649433" y="29969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35</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77" name="矩形 76"/>
          <p:cNvSpPr/>
          <p:nvPr/>
        </p:nvSpPr>
        <p:spPr>
          <a:xfrm>
            <a:off x="7651182" y="326845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8" name="直接箭头连接符 77"/>
          <p:cNvCxnSpPr/>
          <p:nvPr/>
        </p:nvCxnSpPr>
        <p:spPr bwMode="auto">
          <a:xfrm>
            <a:off x="7130537" y="2015991"/>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81" name="直接箭头连接符 80"/>
          <p:cNvCxnSpPr/>
          <p:nvPr/>
        </p:nvCxnSpPr>
        <p:spPr bwMode="auto">
          <a:xfrm>
            <a:off x="7067034" y="2120689"/>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83" name="右箭头 82"/>
          <p:cNvSpPr/>
          <p:nvPr/>
        </p:nvSpPr>
        <p:spPr bwMode="auto">
          <a:xfrm>
            <a:off x="169684" y="4941336"/>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Line 14"/>
          <p:cNvSpPr>
            <a:spLocks noChangeShapeType="1"/>
          </p:cNvSpPr>
          <p:nvPr/>
        </p:nvSpPr>
        <p:spPr bwMode="auto">
          <a:xfrm flipH="1">
            <a:off x="1747757" y="5310795"/>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86" name="Line 5"/>
          <p:cNvSpPr>
            <a:spLocks noChangeShapeType="1"/>
          </p:cNvSpPr>
          <p:nvPr/>
        </p:nvSpPr>
        <p:spPr bwMode="auto">
          <a:xfrm>
            <a:off x="3377423" y="472845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7" name="Line 6"/>
          <p:cNvSpPr>
            <a:spLocks noChangeShapeType="1"/>
          </p:cNvSpPr>
          <p:nvPr/>
        </p:nvSpPr>
        <p:spPr bwMode="auto">
          <a:xfrm flipH="1">
            <a:off x="2977298" y="468558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8" name="Line 7"/>
          <p:cNvSpPr>
            <a:spLocks noChangeShapeType="1"/>
          </p:cNvSpPr>
          <p:nvPr/>
        </p:nvSpPr>
        <p:spPr bwMode="auto">
          <a:xfrm>
            <a:off x="1475656" y="469666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89" name="Line 8"/>
          <p:cNvSpPr>
            <a:spLocks noChangeShapeType="1"/>
          </p:cNvSpPr>
          <p:nvPr/>
        </p:nvSpPr>
        <p:spPr bwMode="auto">
          <a:xfrm flipH="1">
            <a:off x="1094656" y="477286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9"/>
          <p:cNvSpPr>
            <a:spLocks noChangeShapeType="1"/>
          </p:cNvSpPr>
          <p:nvPr/>
        </p:nvSpPr>
        <p:spPr bwMode="auto">
          <a:xfrm>
            <a:off x="2483410" y="444934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1" name="Line 10"/>
          <p:cNvSpPr>
            <a:spLocks noChangeShapeType="1"/>
          </p:cNvSpPr>
          <p:nvPr/>
        </p:nvSpPr>
        <p:spPr bwMode="auto">
          <a:xfrm flipH="1">
            <a:off x="1475656" y="445988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2" name="Oval 11"/>
          <p:cNvSpPr>
            <a:spLocks noChangeArrowheads="1"/>
          </p:cNvSpPr>
          <p:nvPr/>
        </p:nvSpPr>
        <p:spPr bwMode="auto">
          <a:xfrm>
            <a:off x="2616760" y="55486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Line 13"/>
          <p:cNvSpPr>
            <a:spLocks noChangeShapeType="1"/>
          </p:cNvSpPr>
          <p:nvPr/>
        </p:nvSpPr>
        <p:spPr bwMode="auto">
          <a:xfrm>
            <a:off x="1203469" y="5382468"/>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94" name="Line 14"/>
          <p:cNvSpPr>
            <a:spLocks noChangeShapeType="1"/>
          </p:cNvSpPr>
          <p:nvPr/>
        </p:nvSpPr>
        <p:spPr bwMode="auto">
          <a:xfrm flipH="1">
            <a:off x="796217" y="5296980"/>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95" name="Oval 75"/>
          <p:cNvSpPr>
            <a:spLocks noChangeArrowheads="1"/>
          </p:cNvSpPr>
          <p:nvPr/>
        </p:nvSpPr>
        <p:spPr bwMode="auto">
          <a:xfrm>
            <a:off x="1256804" y="452350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96" name="Oval 76"/>
          <p:cNvSpPr>
            <a:spLocks noChangeArrowheads="1"/>
          </p:cNvSpPr>
          <p:nvPr/>
        </p:nvSpPr>
        <p:spPr bwMode="auto">
          <a:xfrm>
            <a:off x="842950"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97" name="Oval 77"/>
          <p:cNvSpPr>
            <a:spLocks noChangeArrowheads="1"/>
          </p:cNvSpPr>
          <p:nvPr/>
        </p:nvSpPr>
        <p:spPr bwMode="auto">
          <a:xfrm>
            <a:off x="5561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98" name="Oval 78"/>
          <p:cNvSpPr>
            <a:spLocks noChangeArrowheads="1"/>
          </p:cNvSpPr>
          <p:nvPr/>
        </p:nvSpPr>
        <p:spPr bwMode="auto">
          <a:xfrm>
            <a:off x="1057346"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178977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2634889"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3042285" y="45212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32</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3491723" y="49784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03" name="Oval 77"/>
          <p:cNvSpPr>
            <a:spLocks noChangeArrowheads="1"/>
          </p:cNvSpPr>
          <p:nvPr/>
        </p:nvSpPr>
        <p:spPr bwMode="auto">
          <a:xfrm>
            <a:off x="1561173"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04" name="Oval 78"/>
          <p:cNvSpPr>
            <a:spLocks noChangeArrowheads="1"/>
          </p:cNvSpPr>
          <p:nvPr/>
        </p:nvSpPr>
        <p:spPr bwMode="auto">
          <a:xfrm>
            <a:off x="2150277" y="4274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05" name="Oval 77"/>
          <p:cNvSpPr>
            <a:spLocks noChangeArrowheads="1"/>
          </p:cNvSpPr>
          <p:nvPr/>
        </p:nvSpPr>
        <p:spPr bwMode="auto">
          <a:xfrm>
            <a:off x="2102830" y="555358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60078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07" name="矩形 106"/>
          <p:cNvSpPr/>
          <p:nvPr/>
        </p:nvSpPr>
        <p:spPr bwMode="auto">
          <a:xfrm>
            <a:off x="88526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08" name="矩形 107"/>
          <p:cNvSpPr/>
          <p:nvPr/>
        </p:nvSpPr>
        <p:spPr bwMode="auto">
          <a:xfrm>
            <a:off x="116973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32</a:t>
            </a:r>
            <a:endParaRPr lang="zh-CN" altLang="en-US" sz="1400" b="1" dirty="0">
              <a:latin typeface="微软雅黑" panose="020B0503020204020204" pitchFamily="34" charset="-122"/>
              <a:ea typeface="微软雅黑" panose="020B0503020204020204" pitchFamily="34" charset="-122"/>
            </a:endParaRPr>
          </a:p>
        </p:txBody>
      </p:sp>
      <p:sp>
        <p:nvSpPr>
          <p:cNvPr id="109" name="矩形 108"/>
          <p:cNvSpPr/>
          <p:nvPr/>
        </p:nvSpPr>
        <p:spPr bwMode="auto">
          <a:xfrm>
            <a:off x="145420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0" name="矩形 109"/>
          <p:cNvSpPr/>
          <p:nvPr/>
        </p:nvSpPr>
        <p:spPr bwMode="auto">
          <a:xfrm>
            <a:off x="173868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11" name="矩形 110"/>
          <p:cNvSpPr/>
          <p:nvPr/>
        </p:nvSpPr>
        <p:spPr bwMode="auto">
          <a:xfrm>
            <a:off x="2023157"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12" name="矩形 111"/>
          <p:cNvSpPr/>
          <p:nvPr/>
        </p:nvSpPr>
        <p:spPr bwMode="auto">
          <a:xfrm>
            <a:off x="2307631"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13" name="矩形 112"/>
          <p:cNvSpPr/>
          <p:nvPr/>
        </p:nvSpPr>
        <p:spPr bwMode="auto">
          <a:xfrm>
            <a:off x="2592105"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14" name="矩形 113"/>
          <p:cNvSpPr/>
          <p:nvPr/>
        </p:nvSpPr>
        <p:spPr bwMode="auto">
          <a:xfrm>
            <a:off x="2876579"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15" name="矩形 114"/>
          <p:cNvSpPr/>
          <p:nvPr/>
        </p:nvSpPr>
        <p:spPr bwMode="auto">
          <a:xfrm>
            <a:off x="3161053" y="615479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16" name="矩形 115"/>
          <p:cNvSpPr/>
          <p:nvPr/>
        </p:nvSpPr>
        <p:spPr bwMode="auto">
          <a:xfrm>
            <a:off x="3445527"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7" name="矩形 116"/>
          <p:cNvSpPr/>
          <p:nvPr/>
        </p:nvSpPr>
        <p:spPr bwMode="auto">
          <a:xfrm>
            <a:off x="3729998" y="615479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18" name="矩形 117"/>
          <p:cNvSpPr/>
          <p:nvPr/>
        </p:nvSpPr>
        <p:spPr>
          <a:xfrm>
            <a:off x="3184085" y="545437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32</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19" name="矩形 118"/>
          <p:cNvSpPr/>
          <p:nvPr/>
        </p:nvSpPr>
        <p:spPr>
          <a:xfrm>
            <a:off x="3185834" y="57258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22" name="直接箭头连接符 121"/>
          <p:cNvCxnSpPr/>
          <p:nvPr/>
        </p:nvCxnSpPr>
        <p:spPr bwMode="auto">
          <a:xfrm>
            <a:off x="2616760" y="4524363"/>
            <a:ext cx="430564" cy="16122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23" name="直接箭头连接符 122"/>
          <p:cNvCxnSpPr/>
          <p:nvPr/>
        </p:nvCxnSpPr>
        <p:spPr bwMode="auto">
          <a:xfrm>
            <a:off x="2506931" y="4647282"/>
            <a:ext cx="198633" cy="395411"/>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24" name="右箭头 123"/>
          <p:cNvSpPr/>
          <p:nvPr/>
        </p:nvSpPr>
        <p:spPr bwMode="auto">
          <a:xfrm>
            <a:off x="4499992" y="4702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Line 5"/>
          <p:cNvSpPr>
            <a:spLocks noChangeShapeType="1"/>
          </p:cNvSpPr>
          <p:nvPr/>
        </p:nvSpPr>
        <p:spPr bwMode="auto">
          <a:xfrm>
            <a:off x="7906650" y="4711498"/>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7506525" y="4668636"/>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6004883" y="4679715"/>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5623883" y="47559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7012637" y="4432394"/>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6004883" y="4442932"/>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7145987" y="553171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Line 13"/>
          <p:cNvSpPr>
            <a:spLocks noChangeShapeType="1"/>
          </p:cNvSpPr>
          <p:nvPr/>
        </p:nvSpPr>
        <p:spPr bwMode="auto">
          <a:xfrm>
            <a:off x="5732696" y="5365515"/>
            <a:ext cx="75707" cy="302538"/>
          </a:xfrm>
          <a:prstGeom prst="line">
            <a:avLst/>
          </a:prstGeom>
          <a:noFill/>
          <a:ln w="38100">
            <a:solidFill>
              <a:srgbClr val="00B0F0"/>
            </a:solidFill>
            <a:round/>
            <a:headEnd/>
            <a:tailEnd/>
          </a:ln>
          <a:effectLst/>
        </p:spPr>
        <p:txBody>
          <a:bodyPr wrap="none" anchor="ctr"/>
          <a:lstStyle/>
          <a:p>
            <a:endParaRPr lang="zh-CN" altLang="en-US"/>
          </a:p>
        </p:txBody>
      </p:sp>
      <p:sp>
        <p:nvSpPr>
          <p:cNvPr id="134" name="Line 14"/>
          <p:cNvSpPr>
            <a:spLocks noChangeShapeType="1"/>
          </p:cNvSpPr>
          <p:nvPr/>
        </p:nvSpPr>
        <p:spPr bwMode="auto">
          <a:xfrm flipH="1">
            <a:off x="5325444" y="528002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5786031" y="4506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29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5372177"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0853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5586573"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631900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7164116"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7571512" y="45042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8020950" y="496144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6653524" y="420130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6120989" y="553711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6632057" y="55366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513001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541448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29</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569896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598343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6267910"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6552384"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6836858"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7121332"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7405806" y="6328255"/>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5" name="矩形 154"/>
          <p:cNvSpPr/>
          <p:nvPr/>
        </p:nvSpPr>
        <p:spPr bwMode="auto">
          <a:xfrm>
            <a:off x="7690280"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7974754"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8259225" y="6328255"/>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7713312" y="5437423"/>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29</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7715061" y="5708926"/>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0" name="直接箭头连接符 159"/>
          <p:cNvCxnSpPr/>
          <p:nvPr/>
        </p:nvCxnSpPr>
        <p:spPr bwMode="auto">
          <a:xfrm flipV="1">
            <a:off x="6201598" y="4495601"/>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1" name="直接箭头连接符 160"/>
          <p:cNvCxnSpPr>
            <a:stCxn id="136" idx="6"/>
            <a:endCxn id="143" idx="3"/>
          </p:cNvCxnSpPr>
          <p:nvPr/>
        </p:nvCxnSpPr>
        <p:spPr bwMode="auto">
          <a:xfrm flipV="1">
            <a:off x="5829377" y="4591552"/>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6" name="直接箭头连接符 165"/>
          <p:cNvCxnSpPr/>
          <p:nvPr/>
        </p:nvCxnSpPr>
        <p:spPr bwMode="auto">
          <a:xfrm flipV="1">
            <a:off x="5930713" y="4652921"/>
            <a:ext cx="871817" cy="941782"/>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9" name="矩形 168"/>
          <p:cNvSpPr/>
          <p:nvPr/>
        </p:nvSpPr>
        <p:spPr>
          <a:xfrm>
            <a:off x="7720989" y="598077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Tree>
    <p:extLst>
      <p:ext uri="{BB962C8B-B14F-4D97-AF65-F5344CB8AC3E}">
        <p14:creationId xmlns:p14="http://schemas.microsoft.com/office/powerpoint/2010/main" val="3892894823"/>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26" name="Line 5"/>
          <p:cNvSpPr>
            <a:spLocks noChangeShapeType="1"/>
          </p:cNvSpPr>
          <p:nvPr/>
        </p:nvSpPr>
        <p:spPr bwMode="auto">
          <a:xfrm>
            <a:off x="3377781"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7" name="Line 6"/>
          <p:cNvSpPr>
            <a:spLocks noChangeShapeType="1"/>
          </p:cNvSpPr>
          <p:nvPr/>
        </p:nvSpPr>
        <p:spPr bwMode="auto">
          <a:xfrm flipH="1">
            <a:off x="2977656"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8" name="Line 7"/>
          <p:cNvSpPr>
            <a:spLocks noChangeShapeType="1"/>
          </p:cNvSpPr>
          <p:nvPr/>
        </p:nvSpPr>
        <p:spPr bwMode="auto">
          <a:xfrm>
            <a:off x="1476014"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29" name="Line 8"/>
          <p:cNvSpPr>
            <a:spLocks noChangeShapeType="1"/>
          </p:cNvSpPr>
          <p:nvPr/>
        </p:nvSpPr>
        <p:spPr bwMode="auto">
          <a:xfrm flipH="1">
            <a:off x="1095014"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30" name="Line 9"/>
          <p:cNvSpPr>
            <a:spLocks noChangeShapeType="1"/>
          </p:cNvSpPr>
          <p:nvPr/>
        </p:nvSpPr>
        <p:spPr bwMode="auto">
          <a:xfrm>
            <a:off x="2483768"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31" name="Line 10"/>
          <p:cNvSpPr>
            <a:spLocks noChangeShapeType="1"/>
          </p:cNvSpPr>
          <p:nvPr/>
        </p:nvSpPr>
        <p:spPr bwMode="auto">
          <a:xfrm flipH="1">
            <a:off x="1476014"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32" name="Oval 11"/>
          <p:cNvSpPr>
            <a:spLocks noChangeArrowheads="1"/>
          </p:cNvSpPr>
          <p:nvPr/>
        </p:nvSpPr>
        <p:spPr bwMode="auto">
          <a:xfrm>
            <a:off x="2617118"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4" name="Line 14"/>
          <p:cNvSpPr>
            <a:spLocks noChangeShapeType="1"/>
          </p:cNvSpPr>
          <p:nvPr/>
        </p:nvSpPr>
        <p:spPr bwMode="auto">
          <a:xfrm flipH="1">
            <a:off x="796575" y="2794933"/>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35" name="Oval 75"/>
          <p:cNvSpPr>
            <a:spLocks noChangeArrowheads="1"/>
          </p:cNvSpPr>
          <p:nvPr/>
        </p:nvSpPr>
        <p:spPr bwMode="auto">
          <a:xfrm>
            <a:off x="1257162"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36" name="Oval 76"/>
          <p:cNvSpPr>
            <a:spLocks noChangeArrowheads="1"/>
          </p:cNvSpPr>
          <p:nvPr/>
        </p:nvSpPr>
        <p:spPr bwMode="auto">
          <a:xfrm>
            <a:off x="843308"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37" name="Oval 77"/>
          <p:cNvSpPr>
            <a:spLocks noChangeArrowheads="1"/>
          </p:cNvSpPr>
          <p:nvPr/>
        </p:nvSpPr>
        <p:spPr bwMode="auto">
          <a:xfrm>
            <a:off x="556504"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8" name="Oval 78"/>
          <p:cNvSpPr>
            <a:spLocks noChangeArrowheads="1"/>
          </p:cNvSpPr>
          <p:nvPr/>
        </p:nvSpPr>
        <p:spPr bwMode="auto">
          <a:xfrm>
            <a:off x="2113433" y="17263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39" name="Oval 80"/>
          <p:cNvSpPr>
            <a:spLocks noChangeArrowheads="1"/>
          </p:cNvSpPr>
          <p:nvPr/>
        </p:nvSpPr>
        <p:spPr bwMode="auto">
          <a:xfrm>
            <a:off x="179013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a:t>
            </a:r>
            <a:endParaRPr lang="zh-CN" altLang="en-US" sz="2000" b="1" dirty="0">
              <a:latin typeface="微软雅黑" panose="020B0503020204020204" pitchFamily="34" charset="-122"/>
              <a:ea typeface="微软雅黑" panose="020B0503020204020204" pitchFamily="34" charset="-122"/>
            </a:endParaRPr>
          </a:p>
        </p:txBody>
      </p:sp>
      <p:sp>
        <p:nvSpPr>
          <p:cNvPr id="140" name="Oval 87"/>
          <p:cNvSpPr>
            <a:spLocks noChangeArrowheads="1"/>
          </p:cNvSpPr>
          <p:nvPr/>
        </p:nvSpPr>
        <p:spPr bwMode="auto">
          <a:xfrm>
            <a:off x="2635247"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41" name="Oval 88"/>
          <p:cNvSpPr>
            <a:spLocks noChangeArrowheads="1"/>
          </p:cNvSpPr>
          <p:nvPr/>
        </p:nvSpPr>
        <p:spPr bwMode="auto">
          <a:xfrm>
            <a:off x="3042643"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42" name="Oval 89"/>
          <p:cNvSpPr>
            <a:spLocks noChangeArrowheads="1"/>
          </p:cNvSpPr>
          <p:nvPr/>
        </p:nvSpPr>
        <p:spPr bwMode="auto">
          <a:xfrm>
            <a:off x="349208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43" name="Oval 77"/>
          <p:cNvSpPr>
            <a:spLocks noChangeArrowheads="1"/>
          </p:cNvSpPr>
          <p:nvPr/>
        </p:nvSpPr>
        <p:spPr bwMode="auto">
          <a:xfrm>
            <a:off x="1074312"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1592120"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5" name="Oval 77"/>
          <p:cNvSpPr>
            <a:spLocks noChangeArrowheads="1"/>
          </p:cNvSpPr>
          <p:nvPr/>
        </p:nvSpPr>
        <p:spPr bwMode="auto">
          <a:xfrm>
            <a:off x="2103188"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46" name="矩形 145"/>
          <p:cNvSpPr/>
          <p:nvPr/>
        </p:nvSpPr>
        <p:spPr bwMode="auto">
          <a:xfrm>
            <a:off x="60114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47" name="矩形 146"/>
          <p:cNvSpPr/>
          <p:nvPr/>
        </p:nvSpPr>
        <p:spPr bwMode="auto">
          <a:xfrm>
            <a:off x="8856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48" name="矩形 147"/>
          <p:cNvSpPr/>
          <p:nvPr/>
        </p:nvSpPr>
        <p:spPr bwMode="auto">
          <a:xfrm>
            <a:off x="11700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49" name="矩形 148"/>
          <p:cNvSpPr/>
          <p:nvPr/>
        </p:nvSpPr>
        <p:spPr bwMode="auto">
          <a:xfrm>
            <a:off x="14545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50" name="矩形 149"/>
          <p:cNvSpPr/>
          <p:nvPr/>
        </p:nvSpPr>
        <p:spPr bwMode="auto">
          <a:xfrm>
            <a:off x="17390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51" name="矩形 150"/>
          <p:cNvSpPr/>
          <p:nvPr/>
        </p:nvSpPr>
        <p:spPr bwMode="auto">
          <a:xfrm>
            <a:off x="20235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52" name="矩形 151"/>
          <p:cNvSpPr/>
          <p:nvPr/>
        </p:nvSpPr>
        <p:spPr bwMode="auto">
          <a:xfrm>
            <a:off x="23079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53" name="矩形 152"/>
          <p:cNvSpPr/>
          <p:nvPr/>
        </p:nvSpPr>
        <p:spPr bwMode="auto">
          <a:xfrm>
            <a:off x="25924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54" name="矩形 153"/>
          <p:cNvSpPr/>
          <p:nvPr/>
        </p:nvSpPr>
        <p:spPr bwMode="auto">
          <a:xfrm>
            <a:off x="28769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1614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34458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3730356"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58" name="矩形 157"/>
          <p:cNvSpPr/>
          <p:nvPr/>
        </p:nvSpPr>
        <p:spPr>
          <a:xfrm>
            <a:off x="3184443"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59" name="矩形 158"/>
          <p:cNvSpPr/>
          <p:nvPr/>
        </p:nvSpPr>
        <p:spPr>
          <a:xfrm>
            <a:off x="3186192"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62" name="直接箭头连接符 161"/>
          <p:cNvCxnSpPr/>
          <p:nvPr/>
        </p:nvCxnSpPr>
        <p:spPr bwMode="auto">
          <a:xfrm flipV="1">
            <a:off x="1663615" y="2001163"/>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63" name="直接箭头连接符 162"/>
          <p:cNvCxnSpPr>
            <a:stCxn id="139" idx="0"/>
          </p:cNvCxnSpPr>
          <p:nvPr/>
        </p:nvCxnSpPr>
        <p:spPr bwMode="auto">
          <a:xfrm flipV="1">
            <a:off x="2018731" y="2096225"/>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64" name="右箭头 163"/>
          <p:cNvSpPr/>
          <p:nvPr/>
        </p:nvSpPr>
        <p:spPr bwMode="auto">
          <a:xfrm>
            <a:off x="4572000" y="2331997"/>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5" name="Line 5"/>
          <p:cNvSpPr>
            <a:spLocks noChangeShapeType="1"/>
          </p:cNvSpPr>
          <p:nvPr/>
        </p:nvSpPr>
        <p:spPr bwMode="auto">
          <a:xfrm>
            <a:off x="7804955" y="222640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67" name="Line 6"/>
          <p:cNvSpPr>
            <a:spLocks noChangeShapeType="1"/>
          </p:cNvSpPr>
          <p:nvPr/>
        </p:nvSpPr>
        <p:spPr bwMode="auto">
          <a:xfrm flipH="1">
            <a:off x="7404830" y="218354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68" name="Line 7"/>
          <p:cNvSpPr>
            <a:spLocks noChangeShapeType="1"/>
          </p:cNvSpPr>
          <p:nvPr/>
        </p:nvSpPr>
        <p:spPr bwMode="auto">
          <a:xfrm>
            <a:off x="5903188" y="2194621"/>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70" name="Line 8"/>
          <p:cNvSpPr>
            <a:spLocks noChangeShapeType="1"/>
          </p:cNvSpPr>
          <p:nvPr/>
        </p:nvSpPr>
        <p:spPr bwMode="auto">
          <a:xfrm flipH="1">
            <a:off x="5522188" y="227082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9"/>
          <p:cNvSpPr>
            <a:spLocks noChangeShapeType="1"/>
          </p:cNvSpPr>
          <p:nvPr/>
        </p:nvSpPr>
        <p:spPr bwMode="auto">
          <a:xfrm>
            <a:off x="6910942" y="194730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2" name="Line 10"/>
          <p:cNvSpPr>
            <a:spLocks noChangeShapeType="1"/>
          </p:cNvSpPr>
          <p:nvPr/>
        </p:nvSpPr>
        <p:spPr bwMode="auto">
          <a:xfrm flipH="1">
            <a:off x="5903188" y="1957838"/>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3" name="Oval 11"/>
          <p:cNvSpPr>
            <a:spLocks noChangeArrowheads="1"/>
          </p:cNvSpPr>
          <p:nvPr/>
        </p:nvSpPr>
        <p:spPr bwMode="auto">
          <a:xfrm>
            <a:off x="7044292" y="30466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5" name="Oval 75"/>
          <p:cNvSpPr>
            <a:spLocks noChangeArrowheads="1"/>
          </p:cNvSpPr>
          <p:nvPr/>
        </p:nvSpPr>
        <p:spPr bwMode="auto">
          <a:xfrm>
            <a:off x="5698976" y="202146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26	</a:t>
            </a:r>
            <a:endParaRPr lang="zh-CN" altLang="en-US" sz="2000" b="1" dirty="0">
              <a:latin typeface="微软雅黑" panose="020B0503020204020204" pitchFamily="34" charset="-122"/>
              <a:ea typeface="微软雅黑" panose="020B0503020204020204" pitchFamily="34" charset="-122"/>
            </a:endParaRPr>
          </a:p>
        </p:txBody>
      </p:sp>
      <p:sp>
        <p:nvSpPr>
          <p:cNvPr id="176" name="Oval 76"/>
          <p:cNvSpPr>
            <a:spLocks noChangeArrowheads="1"/>
          </p:cNvSpPr>
          <p:nvPr/>
        </p:nvSpPr>
        <p:spPr bwMode="auto">
          <a:xfrm>
            <a:off x="5270482"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a:t>
            </a:r>
            <a:endParaRPr lang="zh-CN" altLang="en-US" sz="2000" b="1" dirty="0">
              <a:latin typeface="微软雅黑" panose="020B0503020204020204" pitchFamily="34" charset="-122"/>
              <a:ea typeface="微软雅黑" panose="020B0503020204020204" pitchFamily="34" charset="-122"/>
            </a:endParaRPr>
          </a:p>
        </p:txBody>
      </p:sp>
      <p:sp>
        <p:nvSpPr>
          <p:cNvPr id="177" name="Oval 77"/>
          <p:cNvSpPr>
            <a:spLocks noChangeArrowheads="1"/>
          </p:cNvSpPr>
          <p:nvPr/>
        </p:nvSpPr>
        <p:spPr bwMode="auto">
          <a:xfrm>
            <a:off x="6562437" y="17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8"/>
          <p:cNvSpPr>
            <a:spLocks noChangeArrowheads="1"/>
          </p:cNvSpPr>
          <p:nvPr/>
        </p:nvSpPr>
        <p:spPr bwMode="auto">
          <a:xfrm>
            <a:off x="4988987"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79" name="Oval 80"/>
          <p:cNvSpPr>
            <a:spLocks noChangeArrowheads="1"/>
          </p:cNvSpPr>
          <p:nvPr/>
        </p:nvSpPr>
        <p:spPr bwMode="auto">
          <a:xfrm>
            <a:off x="621730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180" name="Oval 87"/>
          <p:cNvSpPr>
            <a:spLocks noChangeArrowheads="1"/>
          </p:cNvSpPr>
          <p:nvPr/>
        </p:nvSpPr>
        <p:spPr bwMode="auto">
          <a:xfrm>
            <a:off x="7062421"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81" name="Oval 88"/>
          <p:cNvSpPr>
            <a:spLocks noChangeArrowheads="1"/>
          </p:cNvSpPr>
          <p:nvPr/>
        </p:nvSpPr>
        <p:spPr bwMode="auto">
          <a:xfrm>
            <a:off x="7469817" y="2019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2" name="Oval 89"/>
          <p:cNvSpPr>
            <a:spLocks noChangeArrowheads="1"/>
          </p:cNvSpPr>
          <p:nvPr/>
        </p:nvSpPr>
        <p:spPr bwMode="auto">
          <a:xfrm>
            <a:off x="7919255" y="2476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83" name="Oval 77"/>
          <p:cNvSpPr>
            <a:spLocks noChangeArrowheads="1"/>
          </p:cNvSpPr>
          <p:nvPr/>
        </p:nvSpPr>
        <p:spPr bwMode="auto">
          <a:xfrm>
            <a:off x="5501486" y="306289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4" name="Oval 78"/>
          <p:cNvSpPr>
            <a:spLocks noChangeArrowheads="1"/>
          </p:cNvSpPr>
          <p:nvPr/>
        </p:nvSpPr>
        <p:spPr bwMode="auto">
          <a:xfrm>
            <a:off x="6019294" y="30520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5" name="Oval 77"/>
          <p:cNvSpPr>
            <a:spLocks noChangeArrowheads="1"/>
          </p:cNvSpPr>
          <p:nvPr/>
        </p:nvSpPr>
        <p:spPr bwMode="auto">
          <a:xfrm>
            <a:off x="6530362" y="305153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6" name="矩形 185"/>
          <p:cNvSpPr/>
          <p:nvPr/>
        </p:nvSpPr>
        <p:spPr bwMode="auto">
          <a:xfrm>
            <a:off x="502831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187" name="矩形 186"/>
          <p:cNvSpPr/>
          <p:nvPr/>
        </p:nvSpPr>
        <p:spPr bwMode="auto">
          <a:xfrm>
            <a:off x="531279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188" name="矩形 187"/>
          <p:cNvSpPr/>
          <p:nvPr/>
        </p:nvSpPr>
        <p:spPr bwMode="auto">
          <a:xfrm>
            <a:off x="5597267"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89" name="矩形 188"/>
          <p:cNvSpPr/>
          <p:nvPr/>
        </p:nvSpPr>
        <p:spPr bwMode="auto">
          <a:xfrm>
            <a:off x="5881741"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90" name="矩形 189"/>
          <p:cNvSpPr/>
          <p:nvPr/>
        </p:nvSpPr>
        <p:spPr bwMode="auto">
          <a:xfrm>
            <a:off x="6166215"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26</a:t>
            </a:r>
            <a:endParaRPr lang="zh-CN" altLang="en-US" sz="1400" b="1" dirty="0">
              <a:latin typeface="微软雅黑" panose="020B0503020204020204" pitchFamily="34" charset="-122"/>
              <a:ea typeface="微软雅黑" panose="020B0503020204020204" pitchFamily="34" charset="-122"/>
            </a:endParaRPr>
          </a:p>
        </p:txBody>
      </p:sp>
      <p:sp>
        <p:nvSpPr>
          <p:cNvPr id="191" name="矩形 190"/>
          <p:cNvSpPr/>
          <p:nvPr/>
        </p:nvSpPr>
        <p:spPr bwMode="auto">
          <a:xfrm>
            <a:off x="6450689"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92" name="矩形 191"/>
          <p:cNvSpPr/>
          <p:nvPr/>
        </p:nvSpPr>
        <p:spPr bwMode="auto">
          <a:xfrm>
            <a:off x="6735163" y="3591951"/>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93" name="矩形 192"/>
          <p:cNvSpPr/>
          <p:nvPr/>
        </p:nvSpPr>
        <p:spPr bwMode="auto">
          <a:xfrm>
            <a:off x="7019637"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4" name="矩形 193"/>
          <p:cNvSpPr/>
          <p:nvPr/>
        </p:nvSpPr>
        <p:spPr bwMode="auto">
          <a:xfrm>
            <a:off x="7304111"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5" name="矩形 194"/>
          <p:cNvSpPr/>
          <p:nvPr/>
        </p:nvSpPr>
        <p:spPr bwMode="auto">
          <a:xfrm>
            <a:off x="7588585"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6" name="矩形 195"/>
          <p:cNvSpPr/>
          <p:nvPr/>
        </p:nvSpPr>
        <p:spPr bwMode="auto">
          <a:xfrm>
            <a:off x="7873059"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7" name="矩形 196"/>
          <p:cNvSpPr/>
          <p:nvPr/>
        </p:nvSpPr>
        <p:spPr bwMode="auto">
          <a:xfrm>
            <a:off x="8157530" y="3591951"/>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98" name="矩形 197"/>
          <p:cNvSpPr/>
          <p:nvPr/>
        </p:nvSpPr>
        <p:spPr>
          <a:xfrm>
            <a:off x="7611617" y="2952329"/>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26</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99" name="矩形 198"/>
          <p:cNvSpPr/>
          <p:nvPr/>
        </p:nvSpPr>
        <p:spPr>
          <a:xfrm>
            <a:off x="7613366" y="322383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72" name="直接箭头连接符 71"/>
          <p:cNvCxnSpPr/>
          <p:nvPr/>
        </p:nvCxnSpPr>
        <p:spPr bwMode="auto">
          <a:xfrm flipV="1">
            <a:off x="6100538" y="200189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73" name="直接箭头连接符 72"/>
          <p:cNvCxnSpPr/>
          <p:nvPr/>
        </p:nvCxnSpPr>
        <p:spPr bwMode="auto">
          <a:xfrm flipV="1">
            <a:off x="5702863" y="2081278"/>
            <a:ext cx="891102" cy="598496"/>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74" name="右箭头 73"/>
          <p:cNvSpPr/>
          <p:nvPr/>
        </p:nvSpPr>
        <p:spPr bwMode="auto">
          <a:xfrm>
            <a:off x="126299" y="4755363"/>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Line 6"/>
          <p:cNvSpPr>
            <a:spLocks noChangeShapeType="1"/>
          </p:cNvSpPr>
          <p:nvPr/>
        </p:nvSpPr>
        <p:spPr bwMode="auto">
          <a:xfrm flipH="1">
            <a:off x="2959129" y="460690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7" name="Line 7"/>
          <p:cNvSpPr>
            <a:spLocks noChangeShapeType="1"/>
          </p:cNvSpPr>
          <p:nvPr/>
        </p:nvSpPr>
        <p:spPr bwMode="auto">
          <a:xfrm>
            <a:off x="1457487" y="4617987"/>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78" name="Line 8"/>
          <p:cNvSpPr>
            <a:spLocks noChangeShapeType="1"/>
          </p:cNvSpPr>
          <p:nvPr/>
        </p:nvSpPr>
        <p:spPr bwMode="auto">
          <a:xfrm flipH="1">
            <a:off x="1076487" y="469418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Line 9"/>
          <p:cNvSpPr>
            <a:spLocks noChangeShapeType="1"/>
          </p:cNvSpPr>
          <p:nvPr/>
        </p:nvSpPr>
        <p:spPr bwMode="auto">
          <a:xfrm>
            <a:off x="2465241" y="437066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80" name="Line 10"/>
          <p:cNvSpPr>
            <a:spLocks noChangeShapeType="1"/>
          </p:cNvSpPr>
          <p:nvPr/>
        </p:nvSpPr>
        <p:spPr bwMode="auto">
          <a:xfrm flipH="1">
            <a:off x="1457487" y="438120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81" name="Oval 11"/>
          <p:cNvSpPr>
            <a:spLocks noChangeArrowheads="1"/>
          </p:cNvSpPr>
          <p:nvPr/>
        </p:nvSpPr>
        <p:spPr bwMode="auto">
          <a:xfrm>
            <a:off x="2598591" y="54699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2" name="Oval 75"/>
          <p:cNvSpPr>
            <a:spLocks noChangeArrowheads="1"/>
          </p:cNvSpPr>
          <p:nvPr/>
        </p:nvSpPr>
        <p:spPr bwMode="auto">
          <a:xfrm>
            <a:off x="1253275" y="444482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23	</a:t>
            </a:r>
            <a:endParaRPr lang="zh-CN" altLang="en-US" sz="2000" b="1" dirty="0">
              <a:latin typeface="微软雅黑" panose="020B0503020204020204" pitchFamily="34" charset="-122"/>
              <a:ea typeface="微软雅黑" panose="020B0503020204020204" pitchFamily="34" charset="-122"/>
            </a:endParaRPr>
          </a:p>
        </p:txBody>
      </p:sp>
      <p:sp>
        <p:nvSpPr>
          <p:cNvPr id="83" name="Oval 76"/>
          <p:cNvSpPr>
            <a:spLocks noChangeArrowheads="1"/>
          </p:cNvSpPr>
          <p:nvPr/>
        </p:nvSpPr>
        <p:spPr bwMode="auto">
          <a:xfrm>
            <a:off x="824781"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84" name="Oval 77"/>
          <p:cNvSpPr>
            <a:spLocks noChangeArrowheads="1"/>
          </p:cNvSpPr>
          <p:nvPr/>
        </p:nvSpPr>
        <p:spPr bwMode="auto">
          <a:xfrm>
            <a:off x="3487059"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5" name="Oval 78"/>
          <p:cNvSpPr>
            <a:spLocks noChangeArrowheads="1"/>
          </p:cNvSpPr>
          <p:nvPr/>
        </p:nvSpPr>
        <p:spPr bwMode="auto">
          <a:xfrm>
            <a:off x="543286"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86" name="Oval 80"/>
          <p:cNvSpPr>
            <a:spLocks noChangeArrowheads="1"/>
          </p:cNvSpPr>
          <p:nvPr/>
        </p:nvSpPr>
        <p:spPr bwMode="auto">
          <a:xfrm>
            <a:off x="1771604"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a:t>
            </a:r>
            <a:endParaRPr lang="zh-CN" altLang="en-US" sz="2000" b="1" dirty="0">
              <a:latin typeface="微软雅黑" panose="020B0503020204020204" pitchFamily="34" charset="-122"/>
              <a:ea typeface="微软雅黑" panose="020B0503020204020204" pitchFamily="34" charset="-122"/>
            </a:endParaRPr>
          </a:p>
        </p:txBody>
      </p:sp>
      <p:sp>
        <p:nvSpPr>
          <p:cNvPr id="87" name="Oval 87"/>
          <p:cNvSpPr>
            <a:spLocks noChangeArrowheads="1"/>
          </p:cNvSpPr>
          <p:nvPr/>
        </p:nvSpPr>
        <p:spPr bwMode="auto">
          <a:xfrm>
            <a:off x="2616720" y="48997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88" name="Oval 88"/>
          <p:cNvSpPr>
            <a:spLocks noChangeArrowheads="1"/>
          </p:cNvSpPr>
          <p:nvPr/>
        </p:nvSpPr>
        <p:spPr bwMode="auto">
          <a:xfrm>
            <a:off x="3024116" y="444252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9" name="Oval 89"/>
          <p:cNvSpPr>
            <a:spLocks noChangeArrowheads="1"/>
          </p:cNvSpPr>
          <p:nvPr/>
        </p:nvSpPr>
        <p:spPr bwMode="auto">
          <a:xfrm>
            <a:off x="2093675" y="410045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90" name="Oval 77"/>
          <p:cNvSpPr>
            <a:spLocks noChangeArrowheads="1"/>
          </p:cNvSpPr>
          <p:nvPr/>
        </p:nvSpPr>
        <p:spPr bwMode="auto">
          <a:xfrm>
            <a:off x="1055785" y="54862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1" name="Oval 78"/>
          <p:cNvSpPr>
            <a:spLocks noChangeArrowheads="1"/>
          </p:cNvSpPr>
          <p:nvPr/>
        </p:nvSpPr>
        <p:spPr bwMode="auto">
          <a:xfrm>
            <a:off x="1573593" y="54753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2" name="Oval 77"/>
          <p:cNvSpPr>
            <a:spLocks noChangeArrowheads="1"/>
          </p:cNvSpPr>
          <p:nvPr/>
        </p:nvSpPr>
        <p:spPr bwMode="auto">
          <a:xfrm>
            <a:off x="2084661" y="5474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8261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94" name="矩形 93"/>
          <p:cNvSpPr/>
          <p:nvPr/>
        </p:nvSpPr>
        <p:spPr bwMode="auto">
          <a:xfrm>
            <a:off x="867092"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23</a:t>
            </a:r>
            <a:endParaRPr lang="zh-CN" altLang="en-US" sz="1400" b="1" dirty="0">
              <a:latin typeface="微软雅黑" panose="020B0503020204020204" pitchFamily="34" charset="-122"/>
              <a:ea typeface="微软雅黑" panose="020B0503020204020204" pitchFamily="34" charset="-122"/>
            </a:endParaRPr>
          </a:p>
        </p:txBody>
      </p:sp>
      <p:sp>
        <p:nvSpPr>
          <p:cNvPr id="95" name="矩形 94"/>
          <p:cNvSpPr/>
          <p:nvPr/>
        </p:nvSpPr>
        <p:spPr bwMode="auto">
          <a:xfrm>
            <a:off x="1151566"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96" name="矩形 95"/>
          <p:cNvSpPr/>
          <p:nvPr/>
        </p:nvSpPr>
        <p:spPr bwMode="auto">
          <a:xfrm>
            <a:off x="1436040"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97" name="矩形 96"/>
          <p:cNvSpPr/>
          <p:nvPr/>
        </p:nvSpPr>
        <p:spPr bwMode="auto">
          <a:xfrm>
            <a:off x="1720514"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98" name="矩形 97"/>
          <p:cNvSpPr/>
          <p:nvPr/>
        </p:nvSpPr>
        <p:spPr bwMode="auto">
          <a:xfrm>
            <a:off x="2004988" y="6015317"/>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bwMode="auto">
          <a:xfrm>
            <a:off x="2289462"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2573936"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858410"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3142884"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3427358"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711829" y="6015317"/>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105" name="矩形 104"/>
          <p:cNvSpPr/>
          <p:nvPr/>
        </p:nvSpPr>
        <p:spPr>
          <a:xfrm>
            <a:off x="3165916" y="5375695"/>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23</a:t>
            </a:r>
            <a:r>
              <a:rPr lang="zh-CN" altLang="en-US" b="1" dirty="0">
                <a:solidFill>
                  <a:srgbClr val="C00000"/>
                </a:solidFill>
                <a:latin typeface="微软雅黑" panose="020B0503020204020204" pitchFamily="34" charset="-122"/>
                <a:ea typeface="微软雅黑" panose="020B0503020204020204" pitchFamily="34" charset="-122"/>
              </a:rPr>
              <a:t>置换</a:t>
            </a:r>
          </a:p>
        </p:txBody>
      </p:sp>
      <p:sp>
        <p:nvSpPr>
          <p:cNvPr id="106" name="矩形 105"/>
          <p:cNvSpPr/>
          <p:nvPr/>
        </p:nvSpPr>
        <p:spPr>
          <a:xfrm>
            <a:off x="3167665" y="5647198"/>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7" name="直接箭头连接符 106"/>
          <p:cNvCxnSpPr/>
          <p:nvPr/>
        </p:nvCxnSpPr>
        <p:spPr bwMode="auto">
          <a:xfrm flipV="1">
            <a:off x="1663615" y="4423146"/>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cxnSp>
        <p:nvCxnSpPr>
          <p:cNvPr id="109" name="直接箭头连接符 108"/>
          <p:cNvCxnSpPr/>
          <p:nvPr/>
        </p:nvCxnSpPr>
        <p:spPr bwMode="auto">
          <a:xfrm flipV="1">
            <a:off x="2079337" y="4546912"/>
            <a:ext cx="170369" cy="380129"/>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110" name="右箭头 109"/>
          <p:cNvSpPr/>
          <p:nvPr/>
        </p:nvSpPr>
        <p:spPr bwMode="auto">
          <a:xfrm>
            <a:off x="4566914" y="4756404"/>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Line 7"/>
          <p:cNvSpPr>
            <a:spLocks noChangeShapeType="1"/>
          </p:cNvSpPr>
          <p:nvPr/>
        </p:nvSpPr>
        <p:spPr bwMode="auto">
          <a:xfrm>
            <a:off x="5898102" y="4619028"/>
            <a:ext cx="518356" cy="440968"/>
          </a:xfrm>
          <a:prstGeom prst="line">
            <a:avLst/>
          </a:prstGeom>
          <a:noFill/>
          <a:ln w="38100">
            <a:solidFill>
              <a:srgbClr val="00B0F0"/>
            </a:solidFill>
            <a:round/>
            <a:headEnd/>
            <a:tailEnd/>
          </a:ln>
          <a:effectLst/>
        </p:spPr>
        <p:txBody>
          <a:bodyPr wrap="none" anchor="ctr"/>
          <a:lstStyle/>
          <a:p>
            <a:endParaRPr lang="zh-CN" altLang="en-US"/>
          </a:p>
        </p:txBody>
      </p:sp>
      <p:sp>
        <p:nvSpPr>
          <p:cNvPr id="113" name="Line 8"/>
          <p:cNvSpPr>
            <a:spLocks noChangeShapeType="1"/>
          </p:cNvSpPr>
          <p:nvPr/>
        </p:nvSpPr>
        <p:spPr bwMode="auto">
          <a:xfrm flipH="1">
            <a:off x="5517102" y="469522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6905856" y="4371707"/>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5898102" y="438224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7039206" y="54710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5693890" y="4445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5265396"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7927674" y="48766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4983901"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6212219" y="4900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6562437" y="413467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7464731" y="44435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6995070" y="48755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5496400" y="54873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6014208" y="547642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525276" y="54759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023233"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5307707"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5592181"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20</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5876655"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6161129" y="6016358"/>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01" name="矩形 200"/>
          <p:cNvSpPr/>
          <p:nvPr/>
        </p:nvSpPr>
        <p:spPr bwMode="auto">
          <a:xfrm>
            <a:off x="644560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6730077"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7014551"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7299025"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7583499"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7867973"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8152444" y="6016358"/>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7571680" y="548327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14</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20</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108" name="直接箭头连接符 107"/>
          <p:cNvCxnSpPr/>
          <p:nvPr/>
        </p:nvCxnSpPr>
        <p:spPr bwMode="auto">
          <a:xfrm>
            <a:off x="6991942" y="4381204"/>
            <a:ext cx="487797" cy="205685"/>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2" name="右箭头 211"/>
          <p:cNvSpPr/>
          <p:nvPr/>
        </p:nvSpPr>
        <p:spPr bwMode="auto">
          <a:xfrm>
            <a:off x="147817" y="2298700"/>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829243511"/>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下滤调整（选择排序过程）</a:t>
            </a:r>
          </a:p>
        </p:txBody>
      </p:sp>
      <p:sp>
        <p:nvSpPr>
          <p:cNvPr id="110" name="右箭头 109"/>
          <p:cNvSpPr/>
          <p:nvPr/>
        </p:nvSpPr>
        <p:spPr bwMode="auto">
          <a:xfrm>
            <a:off x="128205" y="2358945"/>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Line 8"/>
          <p:cNvSpPr>
            <a:spLocks noChangeShapeType="1"/>
          </p:cNvSpPr>
          <p:nvPr/>
        </p:nvSpPr>
        <p:spPr bwMode="auto">
          <a:xfrm flipH="1">
            <a:off x="1078393" y="2297769"/>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4" name="Line 9"/>
          <p:cNvSpPr>
            <a:spLocks noChangeShapeType="1"/>
          </p:cNvSpPr>
          <p:nvPr/>
        </p:nvSpPr>
        <p:spPr bwMode="auto">
          <a:xfrm>
            <a:off x="2467147" y="197424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15" name="Line 10"/>
          <p:cNvSpPr>
            <a:spLocks noChangeShapeType="1"/>
          </p:cNvSpPr>
          <p:nvPr/>
        </p:nvSpPr>
        <p:spPr bwMode="auto">
          <a:xfrm flipH="1">
            <a:off x="1459393" y="1984786"/>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16" name="Oval 11"/>
          <p:cNvSpPr>
            <a:spLocks noChangeArrowheads="1"/>
          </p:cNvSpPr>
          <p:nvPr/>
        </p:nvSpPr>
        <p:spPr bwMode="auto">
          <a:xfrm>
            <a:off x="2600497" y="3073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17" name="Oval 75"/>
          <p:cNvSpPr>
            <a:spLocks noChangeArrowheads="1"/>
          </p:cNvSpPr>
          <p:nvPr/>
        </p:nvSpPr>
        <p:spPr bwMode="auto">
          <a:xfrm>
            <a:off x="1255181" y="204841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18	</a:t>
            </a:r>
            <a:endParaRPr lang="zh-CN" altLang="en-US" sz="2000" b="1" dirty="0">
              <a:latin typeface="微软雅黑" panose="020B0503020204020204" pitchFamily="34" charset="-122"/>
              <a:ea typeface="微软雅黑" panose="020B0503020204020204" pitchFamily="34" charset="-122"/>
            </a:endParaRPr>
          </a:p>
        </p:txBody>
      </p:sp>
      <p:sp>
        <p:nvSpPr>
          <p:cNvPr id="118" name="Oval 76"/>
          <p:cNvSpPr>
            <a:spLocks noChangeArrowheads="1"/>
          </p:cNvSpPr>
          <p:nvPr/>
        </p:nvSpPr>
        <p:spPr bwMode="auto">
          <a:xfrm>
            <a:off x="826687" y="25033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9" name="Oval 77"/>
          <p:cNvSpPr>
            <a:spLocks noChangeArrowheads="1"/>
          </p:cNvSpPr>
          <p:nvPr/>
        </p:nvSpPr>
        <p:spPr bwMode="auto">
          <a:xfrm>
            <a:off x="3488965" y="247917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0" name="Oval 78"/>
          <p:cNvSpPr>
            <a:spLocks noChangeArrowheads="1"/>
          </p:cNvSpPr>
          <p:nvPr/>
        </p:nvSpPr>
        <p:spPr bwMode="auto">
          <a:xfrm>
            <a:off x="545192"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1" name="Oval 80"/>
          <p:cNvSpPr>
            <a:spLocks noChangeArrowheads="1"/>
          </p:cNvSpPr>
          <p:nvPr/>
        </p:nvSpPr>
        <p:spPr bwMode="auto">
          <a:xfrm>
            <a:off x="2118642" y="17040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a:t>
            </a:r>
            <a:endParaRPr lang="zh-CN" altLang="en-US" sz="2000" b="1" dirty="0">
              <a:latin typeface="微软雅黑" panose="020B0503020204020204" pitchFamily="34" charset="-122"/>
              <a:ea typeface="微软雅黑" panose="020B0503020204020204" pitchFamily="34" charset="-122"/>
            </a:endParaRPr>
          </a:p>
        </p:txBody>
      </p:sp>
      <p:sp>
        <p:nvSpPr>
          <p:cNvPr id="122" name="Oval 87"/>
          <p:cNvSpPr>
            <a:spLocks noChangeArrowheads="1"/>
          </p:cNvSpPr>
          <p:nvPr/>
        </p:nvSpPr>
        <p:spPr bwMode="auto">
          <a:xfrm>
            <a:off x="1852357" y="24663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3" name="Oval 88"/>
          <p:cNvSpPr>
            <a:spLocks noChangeArrowheads="1"/>
          </p:cNvSpPr>
          <p:nvPr/>
        </p:nvSpPr>
        <p:spPr bwMode="auto">
          <a:xfrm>
            <a:off x="3026022" y="20461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124" name="Oval 89"/>
          <p:cNvSpPr>
            <a:spLocks noChangeArrowheads="1"/>
          </p:cNvSpPr>
          <p:nvPr/>
        </p:nvSpPr>
        <p:spPr bwMode="auto">
          <a:xfrm>
            <a:off x="2556361" y="247813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25" name="Oval 77"/>
          <p:cNvSpPr>
            <a:spLocks noChangeArrowheads="1"/>
          </p:cNvSpPr>
          <p:nvPr/>
        </p:nvSpPr>
        <p:spPr bwMode="auto">
          <a:xfrm>
            <a:off x="1057691" y="308984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1575499" y="30789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2086567" y="307848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84524"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166" name="矩形 165"/>
          <p:cNvSpPr/>
          <p:nvPr/>
        </p:nvSpPr>
        <p:spPr bwMode="auto">
          <a:xfrm>
            <a:off x="868998"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18</a:t>
            </a:r>
            <a:endParaRPr lang="zh-CN" altLang="en-US" sz="1400" b="1" dirty="0">
              <a:latin typeface="微软雅黑" panose="020B0503020204020204" pitchFamily="34" charset="-122"/>
              <a:ea typeface="微软雅黑" panose="020B0503020204020204" pitchFamily="34" charset="-122"/>
            </a:endParaRPr>
          </a:p>
        </p:txBody>
      </p:sp>
      <p:sp>
        <p:nvSpPr>
          <p:cNvPr id="169" name="矩形 168"/>
          <p:cNvSpPr/>
          <p:nvPr/>
        </p:nvSpPr>
        <p:spPr bwMode="auto">
          <a:xfrm>
            <a:off x="1153472"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174" name="矩形 173"/>
          <p:cNvSpPr/>
          <p:nvPr/>
        </p:nvSpPr>
        <p:spPr bwMode="auto">
          <a:xfrm>
            <a:off x="1437946" y="3618899"/>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00" name="矩形 199"/>
          <p:cNvSpPr/>
          <p:nvPr/>
        </p:nvSpPr>
        <p:spPr bwMode="auto">
          <a:xfrm>
            <a:off x="172242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1" name="矩形 200"/>
          <p:cNvSpPr/>
          <p:nvPr/>
        </p:nvSpPr>
        <p:spPr bwMode="auto">
          <a:xfrm>
            <a:off x="200689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2" name="矩形 201"/>
          <p:cNvSpPr/>
          <p:nvPr/>
        </p:nvSpPr>
        <p:spPr bwMode="auto">
          <a:xfrm>
            <a:off x="2291368"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3" name="矩形 202"/>
          <p:cNvSpPr/>
          <p:nvPr/>
        </p:nvSpPr>
        <p:spPr bwMode="auto">
          <a:xfrm>
            <a:off x="2575842"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4" name="矩形 203"/>
          <p:cNvSpPr/>
          <p:nvPr/>
        </p:nvSpPr>
        <p:spPr bwMode="auto">
          <a:xfrm>
            <a:off x="2860316"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5" name="矩形 204"/>
          <p:cNvSpPr/>
          <p:nvPr/>
        </p:nvSpPr>
        <p:spPr bwMode="auto">
          <a:xfrm>
            <a:off x="3144790"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6" name="矩形 205"/>
          <p:cNvSpPr/>
          <p:nvPr/>
        </p:nvSpPr>
        <p:spPr bwMode="auto">
          <a:xfrm>
            <a:off x="3429264"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7" name="矩形 206"/>
          <p:cNvSpPr/>
          <p:nvPr/>
        </p:nvSpPr>
        <p:spPr bwMode="auto">
          <a:xfrm>
            <a:off x="3713735" y="3618899"/>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08" name="矩形 207"/>
          <p:cNvSpPr/>
          <p:nvPr/>
        </p:nvSpPr>
        <p:spPr>
          <a:xfrm>
            <a:off x="3111565" y="3078644"/>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18</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09" name="直接箭头连接符 208"/>
          <p:cNvCxnSpPr/>
          <p:nvPr/>
        </p:nvCxnSpPr>
        <p:spPr bwMode="auto">
          <a:xfrm flipV="1">
            <a:off x="1690681" y="2012844"/>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10" name="右箭头 209"/>
          <p:cNvSpPr/>
          <p:nvPr/>
        </p:nvSpPr>
        <p:spPr bwMode="auto">
          <a:xfrm>
            <a:off x="4503856" y="2326182"/>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Line 9"/>
          <p:cNvSpPr>
            <a:spLocks noChangeShapeType="1"/>
          </p:cNvSpPr>
          <p:nvPr/>
        </p:nvSpPr>
        <p:spPr bwMode="auto">
          <a:xfrm>
            <a:off x="6842798" y="1941485"/>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14" name="Line 10"/>
          <p:cNvSpPr>
            <a:spLocks noChangeShapeType="1"/>
          </p:cNvSpPr>
          <p:nvPr/>
        </p:nvSpPr>
        <p:spPr bwMode="auto">
          <a:xfrm flipH="1">
            <a:off x="5835044" y="195202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15" name="Oval 11"/>
          <p:cNvSpPr>
            <a:spLocks noChangeArrowheads="1"/>
          </p:cNvSpPr>
          <p:nvPr/>
        </p:nvSpPr>
        <p:spPr bwMode="auto">
          <a:xfrm>
            <a:off x="6976148" y="3040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6" name="Oval 75"/>
          <p:cNvSpPr>
            <a:spLocks noChangeArrowheads="1"/>
          </p:cNvSpPr>
          <p:nvPr/>
        </p:nvSpPr>
        <p:spPr bwMode="auto">
          <a:xfrm>
            <a:off x="5630832" y="201564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16	</a:t>
            </a:r>
            <a:endParaRPr lang="zh-CN" altLang="en-US" sz="2000" b="1" dirty="0">
              <a:latin typeface="微软雅黑" panose="020B0503020204020204" pitchFamily="34" charset="-122"/>
              <a:ea typeface="微软雅黑" panose="020B0503020204020204" pitchFamily="34" charset="-122"/>
            </a:endParaRPr>
          </a:p>
        </p:txBody>
      </p:sp>
      <p:sp>
        <p:nvSpPr>
          <p:cNvPr id="217" name="Oval 76"/>
          <p:cNvSpPr>
            <a:spLocks noChangeArrowheads="1"/>
          </p:cNvSpPr>
          <p:nvPr/>
        </p:nvSpPr>
        <p:spPr bwMode="auto">
          <a:xfrm>
            <a:off x="6467135" y="16918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18" name="Oval 77"/>
          <p:cNvSpPr>
            <a:spLocks noChangeArrowheads="1"/>
          </p:cNvSpPr>
          <p:nvPr/>
        </p:nvSpPr>
        <p:spPr bwMode="auto">
          <a:xfrm>
            <a:off x="7864616" y="24464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19" name="Oval 78"/>
          <p:cNvSpPr>
            <a:spLocks noChangeArrowheads="1"/>
          </p:cNvSpPr>
          <p:nvPr/>
        </p:nvSpPr>
        <p:spPr bwMode="auto">
          <a:xfrm>
            <a:off x="4920843"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0" name="Oval 80"/>
          <p:cNvSpPr>
            <a:spLocks noChangeArrowheads="1"/>
          </p:cNvSpPr>
          <p:nvPr/>
        </p:nvSpPr>
        <p:spPr bwMode="auto">
          <a:xfrm>
            <a:off x="5138277"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1" name="Oval 87"/>
          <p:cNvSpPr>
            <a:spLocks noChangeArrowheads="1"/>
          </p:cNvSpPr>
          <p:nvPr/>
        </p:nvSpPr>
        <p:spPr bwMode="auto">
          <a:xfrm>
            <a:off x="6228008" y="24335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2" name="Oval 88"/>
          <p:cNvSpPr>
            <a:spLocks noChangeArrowheads="1"/>
          </p:cNvSpPr>
          <p:nvPr/>
        </p:nvSpPr>
        <p:spPr bwMode="auto">
          <a:xfrm>
            <a:off x="7401673" y="20133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23" name="Oval 89"/>
          <p:cNvSpPr>
            <a:spLocks noChangeArrowheads="1"/>
          </p:cNvSpPr>
          <p:nvPr/>
        </p:nvSpPr>
        <p:spPr bwMode="auto">
          <a:xfrm>
            <a:off x="6932012" y="244537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4" name="Oval 77"/>
          <p:cNvSpPr>
            <a:spLocks noChangeArrowheads="1"/>
          </p:cNvSpPr>
          <p:nvPr/>
        </p:nvSpPr>
        <p:spPr bwMode="auto">
          <a:xfrm>
            <a:off x="5433342" y="305708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5" name="Oval 78"/>
          <p:cNvSpPr>
            <a:spLocks noChangeArrowheads="1"/>
          </p:cNvSpPr>
          <p:nvPr/>
        </p:nvSpPr>
        <p:spPr bwMode="auto">
          <a:xfrm>
            <a:off x="5951150" y="30462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6" name="Oval 77"/>
          <p:cNvSpPr>
            <a:spLocks noChangeArrowheads="1"/>
          </p:cNvSpPr>
          <p:nvPr/>
        </p:nvSpPr>
        <p:spPr bwMode="auto">
          <a:xfrm>
            <a:off x="6462218" y="304571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27" name="矩形 226"/>
          <p:cNvSpPr/>
          <p:nvPr/>
        </p:nvSpPr>
        <p:spPr bwMode="auto">
          <a:xfrm>
            <a:off x="4960175"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28" name="矩形 227"/>
          <p:cNvSpPr/>
          <p:nvPr/>
        </p:nvSpPr>
        <p:spPr bwMode="auto">
          <a:xfrm>
            <a:off x="5244649"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16</a:t>
            </a:r>
            <a:endParaRPr lang="zh-CN" altLang="en-US" sz="1400" b="1" dirty="0">
              <a:latin typeface="微软雅黑" panose="020B0503020204020204" pitchFamily="34" charset="-122"/>
              <a:ea typeface="微软雅黑" panose="020B0503020204020204" pitchFamily="34" charset="-122"/>
            </a:endParaRPr>
          </a:p>
        </p:txBody>
      </p:sp>
      <p:sp>
        <p:nvSpPr>
          <p:cNvPr id="229" name="矩形 228"/>
          <p:cNvSpPr/>
          <p:nvPr/>
        </p:nvSpPr>
        <p:spPr bwMode="auto">
          <a:xfrm>
            <a:off x="5529123" y="3586136"/>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30" name="矩形 229"/>
          <p:cNvSpPr/>
          <p:nvPr/>
        </p:nvSpPr>
        <p:spPr bwMode="auto">
          <a:xfrm>
            <a:off x="581359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1" name="矩形 230"/>
          <p:cNvSpPr/>
          <p:nvPr/>
        </p:nvSpPr>
        <p:spPr bwMode="auto">
          <a:xfrm>
            <a:off x="609807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2" name="矩形 231"/>
          <p:cNvSpPr/>
          <p:nvPr/>
        </p:nvSpPr>
        <p:spPr bwMode="auto">
          <a:xfrm>
            <a:off x="638254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3" name="矩形 232"/>
          <p:cNvSpPr/>
          <p:nvPr/>
        </p:nvSpPr>
        <p:spPr bwMode="auto">
          <a:xfrm>
            <a:off x="6667019"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4" name="矩形 233"/>
          <p:cNvSpPr/>
          <p:nvPr/>
        </p:nvSpPr>
        <p:spPr bwMode="auto">
          <a:xfrm>
            <a:off x="6951493"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5" name="矩形 234"/>
          <p:cNvSpPr/>
          <p:nvPr/>
        </p:nvSpPr>
        <p:spPr bwMode="auto">
          <a:xfrm>
            <a:off x="7235967"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6" name="矩形 235"/>
          <p:cNvSpPr/>
          <p:nvPr/>
        </p:nvSpPr>
        <p:spPr bwMode="auto">
          <a:xfrm>
            <a:off x="7520441"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7" name="矩形 236"/>
          <p:cNvSpPr/>
          <p:nvPr/>
        </p:nvSpPr>
        <p:spPr bwMode="auto">
          <a:xfrm>
            <a:off x="7804915"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8" name="矩形 237"/>
          <p:cNvSpPr/>
          <p:nvPr/>
        </p:nvSpPr>
        <p:spPr bwMode="auto">
          <a:xfrm>
            <a:off x="8089386" y="3586136"/>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39" name="矩形 238"/>
          <p:cNvSpPr/>
          <p:nvPr/>
        </p:nvSpPr>
        <p:spPr>
          <a:xfrm>
            <a:off x="7508622" y="3053052"/>
            <a:ext cx="1447833" cy="369332"/>
          </a:xfrm>
          <a:prstGeom prst="rect">
            <a:avLst/>
          </a:prstGeom>
        </p:spPr>
        <p:txBody>
          <a:bodyPr wrap="non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10</a:t>
            </a:r>
            <a:r>
              <a:rPr lang="zh-CN" altLang="en-US" b="1" dirty="0">
                <a:solidFill>
                  <a:srgbClr val="C00000"/>
                </a:solidFill>
                <a:latin typeface="微软雅黑" panose="020B0503020204020204" pitchFamily="34" charset="-122"/>
                <a:ea typeface="微软雅黑" panose="020B0503020204020204" pitchFamily="34" charset="-122"/>
              </a:rPr>
              <a:t>与</a:t>
            </a:r>
            <a:r>
              <a:rPr lang="en-US" altLang="zh-CN" b="1" dirty="0">
                <a:solidFill>
                  <a:srgbClr val="C00000"/>
                </a:solidFill>
                <a:latin typeface="微软雅黑" panose="020B0503020204020204" pitchFamily="34" charset="-122"/>
                <a:ea typeface="微软雅黑" panose="020B0503020204020204" pitchFamily="34" charset="-122"/>
              </a:rPr>
              <a:t>16</a:t>
            </a:r>
            <a:r>
              <a:rPr lang="zh-CN" altLang="en-US" b="1" dirty="0">
                <a:solidFill>
                  <a:srgbClr val="C00000"/>
                </a:solidFill>
                <a:latin typeface="微软雅黑" panose="020B0503020204020204" pitchFamily="34" charset="-122"/>
                <a:ea typeface="微软雅黑" panose="020B0503020204020204" pitchFamily="34" charset="-122"/>
              </a:rPr>
              <a:t>置换</a:t>
            </a:r>
          </a:p>
        </p:txBody>
      </p:sp>
      <p:cxnSp>
        <p:nvCxnSpPr>
          <p:cNvPr id="243" name="直接箭头连接符 242"/>
          <p:cNvCxnSpPr/>
          <p:nvPr/>
        </p:nvCxnSpPr>
        <p:spPr bwMode="auto">
          <a:xfrm flipV="1">
            <a:off x="6049622" y="2012878"/>
            <a:ext cx="464851" cy="160913"/>
          </a:xfrm>
          <a:prstGeom prst="straightConnector1">
            <a:avLst/>
          </a:prstGeom>
          <a:solidFill>
            <a:schemeClr val="accent1"/>
          </a:solidFill>
          <a:ln w="31750" cap="flat" cmpd="sng" algn="ctr">
            <a:solidFill>
              <a:srgbClr val="C00000"/>
            </a:solidFill>
            <a:prstDash val="solid"/>
            <a:round/>
            <a:headEnd type="stealth" w="lg" len="lg"/>
            <a:tailEnd type="stealth" w="lg" len="lg"/>
          </a:ln>
          <a:effectLst/>
        </p:spPr>
      </p:cxnSp>
      <p:sp>
        <p:nvSpPr>
          <p:cNvPr id="244" name="右箭头 243"/>
          <p:cNvSpPr/>
          <p:nvPr/>
        </p:nvSpPr>
        <p:spPr bwMode="auto">
          <a:xfrm>
            <a:off x="108025"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6" name="Line 10"/>
          <p:cNvSpPr>
            <a:spLocks noChangeShapeType="1"/>
          </p:cNvSpPr>
          <p:nvPr/>
        </p:nvSpPr>
        <p:spPr bwMode="auto">
          <a:xfrm flipH="1">
            <a:off x="1439213" y="4553979"/>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7" name="Oval 11"/>
          <p:cNvSpPr>
            <a:spLocks noChangeArrowheads="1"/>
          </p:cNvSpPr>
          <p:nvPr/>
        </p:nvSpPr>
        <p:spPr bwMode="auto">
          <a:xfrm>
            <a:off x="2580317"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8" name="Oval 75"/>
          <p:cNvSpPr>
            <a:spLocks noChangeArrowheads="1"/>
          </p:cNvSpPr>
          <p:nvPr/>
        </p:nvSpPr>
        <p:spPr bwMode="auto">
          <a:xfrm>
            <a:off x="1235001"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249" name="Oval 76"/>
          <p:cNvSpPr>
            <a:spLocks noChangeArrowheads="1"/>
          </p:cNvSpPr>
          <p:nvPr/>
        </p:nvSpPr>
        <p:spPr bwMode="auto">
          <a:xfrm>
            <a:off x="2071304"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14</a:t>
            </a:r>
            <a:endParaRPr lang="zh-CN" altLang="en-US" sz="2000" b="1" dirty="0">
              <a:latin typeface="微软雅黑" panose="020B0503020204020204" pitchFamily="34" charset="-122"/>
              <a:ea typeface="微软雅黑" panose="020B0503020204020204" pitchFamily="34" charset="-122"/>
            </a:endParaRPr>
          </a:p>
        </p:txBody>
      </p:sp>
      <p:sp>
        <p:nvSpPr>
          <p:cNvPr id="250" name="Oval 77"/>
          <p:cNvSpPr>
            <a:spLocks noChangeArrowheads="1"/>
          </p:cNvSpPr>
          <p:nvPr/>
        </p:nvSpPr>
        <p:spPr bwMode="auto">
          <a:xfrm>
            <a:off x="3468785"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1" name="Oval 78"/>
          <p:cNvSpPr>
            <a:spLocks noChangeArrowheads="1"/>
          </p:cNvSpPr>
          <p:nvPr/>
        </p:nvSpPr>
        <p:spPr bwMode="auto">
          <a:xfrm>
            <a:off x="52501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2" name="Oval 80"/>
          <p:cNvSpPr>
            <a:spLocks noChangeArrowheads="1"/>
          </p:cNvSpPr>
          <p:nvPr/>
        </p:nvSpPr>
        <p:spPr bwMode="auto">
          <a:xfrm>
            <a:off x="742446"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3" name="Oval 87"/>
          <p:cNvSpPr>
            <a:spLocks noChangeArrowheads="1"/>
          </p:cNvSpPr>
          <p:nvPr/>
        </p:nvSpPr>
        <p:spPr bwMode="auto">
          <a:xfrm>
            <a:off x="1832177"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4" name="Oval 88"/>
          <p:cNvSpPr>
            <a:spLocks noChangeArrowheads="1"/>
          </p:cNvSpPr>
          <p:nvPr/>
        </p:nvSpPr>
        <p:spPr bwMode="auto">
          <a:xfrm>
            <a:off x="3005842"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5" name="Oval 89"/>
          <p:cNvSpPr>
            <a:spLocks noChangeArrowheads="1"/>
          </p:cNvSpPr>
          <p:nvPr/>
        </p:nvSpPr>
        <p:spPr bwMode="auto">
          <a:xfrm>
            <a:off x="2536181"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6" name="Oval 77"/>
          <p:cNvSpPr>
            <a:spLocks noChangeArrowheads="1"/>
          </p:cNvSpPr>
          <p:nvPr/>
        </p:nvSpPr>
        <p:spPr bwMode="auto">
          <a:xfrm>
            <a:off x="1037511"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7" name="Oval 78"/>
          <p:cNvSpPr>
            <a:spLocks noChangeArrowheads="1"/>
          </p:cNvSpPr>
          <p:nvPr/>
        </p:nvSpPr>
        <p:spPr bwMode="auto">
          <a:xfrm>
            <a:off x="1555319"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8" name="Oval 77"/>
          <p:cNvSpPr>
            <a:spLocks noChangeArrowheads="1"/>
          </p:cNvSpPr>
          <p:nvPr/>
        </p:nvSpPr>
        <p:spPr bwMode="auto">
          <a:xfrm>
            <a:off x="206638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59" name="矩形 258"/>
          <p:cNvSpPr/>
          <p:nvPr/>
        </p:nvSpPr>
        <p:spPr bwMode="auto">
          <a:xfrm>
            <a:off x="564344"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14</a:t>
            </a:r>
            <a:endParaRPr lang="zh-CN" altLang="en-US" sz="1400" b="1" dirty="0">
              <a:latin typeface="微软雅黑" panose="020B0503020204020204" pitchFamily="34" charset="-122"/>
              <a:ea typeface="微软雅黑" panose="020B0503020204020204" pitchFamily="34" charset="-122"/>
            </a:endParaRPr>
          </a:p>
        </p:txBody>
      </p:sp>
      <p:sp>
        <p:nvSpPr>
          <p:cNvPr id="260" name="矩形 259"/>
          <p:cNvSpPr/>
          <p:nvPr/>
        </p:nvSpPr>
        <p:spPr bwMode="auto">
          <a:xfrm>
            <a:off x="848818"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61" name="矩形 260"/>
          <p:cNvSpPr/>
          <p:nvPr/>
        </p:nvSpPr>
        <p:spPr bwMode="auto">
          <a:xfrm>
            <a:off x="113329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2" name="矩形 261"/>
          <p:cNvSpPr/>
          <p:nvPr/>
        </p:nvSpPr>
        <p:spPr bwMode="auto">
          <a:xfrm>
            <a:off x="141776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3" name="矩形 262"/>
          <p:cNvSpPr/>
          <p:nvPr/>
        </p:nvSpPr>
        <p:spPr bwMode="auto">
          <a:xfrm>
            <a:off x="170224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4" name="矩形 263"/>
          <p:cNvSpPr/>
          <p:nvPr/>
        </p:nvSpPr>
        <p:spPr bwMode="auto">
          <a:xfrm>
            <a:off x="198671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5" name="矩形 264"/>
          <p:cNvSpPr/>
          <p:nvPr/>
        </p:nvSpPr>
        <p:spPr bwMode="auto">
          <a:xfrm>
            <a:off x="2271188"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6" name="矩形 265"/>
          <p:cNvSpPr/>
          <p:nvPr/>
        </p:nvSpPr>
        <p:spPr bwMode="auto">
          <a:xfrm>
            <a:off x="2555662"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7" name="矩形 266"/>
          <p:cNvSpPr/>
          <p:nvPr/>
        </p:nvSpPr>
        <p:spPr bwMode="auto">
          <a:xfrm>
            <a:off x="2840136"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8" name="矩形 267"/>
          <p:cNvSpPr/>
          <p:nvPr/>
        </p:nvSpPr>
        <p:spPr bwMode="auto">
          <a:xfrm>
            <a:off x="312461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69" name="矩形 268"/>
          <p:cNvSpPr/>
          <p:nvPr/>
        </p:nvSpPr>
        <p:spPr bwMode="auto">
          <a:xfrm>
            <a:off x="3409084"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0" name="矩形 269"/>
          <p:cNvSpPr/>
          <p:nvPr/>
        </p:nvSpPr>
        <p:spPr bwMode="auto">
          <a:xfrm>
            <a:off x="36935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73" name="右箭头 272"/>
          <p:cNvSpPr/>
          <p:nvPr/>
        </p:nvSpPr>
        <p:spPr bwMode="auto">
          <a:xfrm>
            <a:off x="4475140" y="4928138"/>
            <a:ext cx="434801" cy="504056"/>
          </a:xfrm>
          <a:prstGeom prst="rightArrow">
            <a:avLst/>
          </a:prstGeom>
          <a:solidFill>
            <a:srgbClr val="C00000"/>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Oval 11"/>
          <p:cNvSpPr>
            <a:spLocks noChangeArrowheads="1"/>
          </p:cNvSpPr>
          <p:nvPr/>
        </p:nvSpPr>
        <p:spPr bwMode="auto">
          <a:xfrm>
            <a:off x="6947432" y="564276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37</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6" name="Oval 75"/>
          <p:cNvSpPr>
            <a:spLocks noChangeArrowheads="1"/>
          </p:cNvSpPr>
          <p:nvPr/>
        </p:nvSpPr>
        <p:spPr bwMode="auto">
          <a:xfrm>
            <a:off x="5602116" y="46176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14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7" name="Oval 76"/>
          <p:cNvSpPr>
            <a:spLocks noChangeArrowheads="1"/>
          </p:cNvSpPr>
          <p:nvPr/>
        </p:nvSpPr>
        <p:spPr bwMode="auto">
          <a:xfrm>
            <a:off x="6438419" y="42937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8" name="Oval 77"/>
          <p:cNvSpPr>
            <a:spLocks noChangeArrowheads="1"/>
          </p:cNvSpPr>
          <p:nvPr/>
        </p:nvSpPr>
        <p:spPr bwMode="auto">
          <a:xfrm>
            <a:off x="7835900" y="50483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79" name="Oval 78"/>
          <p:cNvSpPr>
            <a:spLocks noChangeArrowheads="1"/>
          </p:cNvSpPr>
          <p:nvPr/>
        </p:nvSpPr>
        <p:spPr bwMode="auto">
          <a:xfrm>
            <a:off x="4892127"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0" name="Oval 80"/>
          <p:cNvSpPr>
            <a:spLocks noChangeArrowheads="1"/>
          </p:cNvSpPr>
          <p:nvPr/>
        </p:nvSpPr>
        <p:spPr bwMode="auto">
          <a:xfrm>
            <a:off x="5109561"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18</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1" name="Oval 87"/>
          <p:cNvSpPr>
            <a:spLocks noChangeArrowheads="1"/>
          </p:cNvSpPr>
          <p:nvPr/>
        </p:nvSpPr>
        <p:spPr bwMode="auto">
          <a:xfrm>
            <a:off x="6199292" y="50355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2" name="Oval 88"/>
          <p:cNvSpPr>
            <a:spLocks noChangeArrowheads="1"/>
          </p:cNvSpPr>
          <p:nvPr/>
        </p:nvSpPr>
        <p:spPr bwMode="auto">
          <a:xfrm>
            <a:off x="7372957" y="461529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16</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3" name="Oval 89"/>
          <p:cNvSpPr>
            <a:spLocks noChangeArrowheads="1"/>
          </p:cNvSpPr>
          <p:nvPr/>
        </p:nvSpPr>
        <p:spPr bwMode="auto">
          <a:xfrm>
            <a:off x="6903296" y="504732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23</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4" name="Oval 77"/>
          <p:cNvSpPr>
            <a:spLocks noChangeArrowheads="1"/>
          </p:cNvSpPr>
          <p:nvPr/>
        </p:nvSpPr>
        <p:spPr bwMode="auto">
          <a:xfrm>
            <a:off x="5404626" y="565903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29</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5" name="Oval 78"/>
          <p:cNvSpPr>
            <a:spLocks noChangeArrowheads="1"/>
          </p:cNvSpPr>
          <p:nvPr/>
        </p:nvSpPr>
        <p:spPr bwMode="auto">
          <a:xfrm>
            <a:off x="5922434" y="5648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6" name="Oval 77"/>
          <p:cNvSpPr>
            <a:spLocks noChangeArrowheads="1"/>
          </p:cNvSpPr>
          <p:nvPr/>
        </p:nvSpPr>
        <p:spPr bwMode="auto">
          <a:xfrm>
            <a:off x="6433502" y="564767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35</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87" name="矩形 286"/>
          <p:cNvSpPr/>
          <p:nvPr/>
        </p:nvSpPr>
        <p:spPr bwMode="auto">
          <a:xfrm>
            <a:off x="4931459" y="6188092"/>
            <a:ext cx="288982" cy="269097"/>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latin typeface="微软雅黑" panose="020B0503020204020204" pitchFamily="34" charset="-122"/>
                <a:ea typeface="微软雅黑" panose="020B0503020204020204" pitchFamily="34" charset="-122"/>
              </a:rPr>
              <a:t>10</a:t>
            </a:r>
            <a:endParaRPr lang="zh-CN" altLang="en-US" sz="1400" b="1" dirty="0">
              <a:latin typeface="微软雅黑" panose="020B0503020204020204" pitchFamily="34" charset="-122"/>
              <a:ea typeface="微软雅黑" panose="020B0503020204020204" pitchFamily="34" charset="-122"/>
            </a:endParaRPr>
          </a:p>
        </p:txBody>
      </p:sp>
      <p:sp>
        <p:nvSpPr>
          <p:cNvPr id="288" name="矩形 287"/>
          <p:cNvSpPr/>
          <p:nvPr/>
        </p:nvSpPr>
        <p:spPr bwMode="auto">
          <a:xfrm>
            <a:off x="521593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14</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89" name="矩形 288"/>
          <p:cNvSpPr/>
          <p:nvPr/>
        </p:nvSpPr>
        <p:spPr bwMode="auto">
          <a:xfrm>
            <a:off x="550040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0" name="矩形 289"/>
          <p:cNvSpPr/>
          <p:nvPr/>
        </p:nvSpPr>
        <p:spPr bwMode="auto">
          <a:xfrm>
            <a:off x="578488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18</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1" name="矩形 290"/>
          <p:cNvSpPr/>
          <p:nvPr/>
        </p:nvSpPr>
        <p:spPr bwMode="auto">
          <a:xfrm>
            <a:off x="606935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20</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2" name="矩形 291"/>
          <p:cNvSpPr/>
          <p:nvPr/>
        </p:nvSpPr>
        <p:spPr bwMode="auto">
          <a:xfrm>
            <a:off x="635382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23</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3" name="矩形 292"/>
          <p:cNvSpPr/>
          <p:nvPr/>
        </p:nvSpPr>
        <p:spPr bwMode="auto">
          <a:xfrm>
            <a:off x="6638303"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4" name="矩形 293"/>
          <p:cNvSpPr/>
          <p:nvPr/>
        </p:nvSpPr>
        <p:spPr bwMode="auto">
          <a:xfrm>
            <a:off x="6922777"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26</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5" name="矩形 294"/>
          <p:cNvSpPr/>
          <p:nvPr/>
        </p:nvSpPr>
        <p:spPr bwMode="auto">
          <a:xfrm>
            <a:off x="7207251"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29</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6" name="矩形 295"/>
          <p:cNvSpPr/>
          <p:nvPr/>
        </p:nvSpPr>
        <p:spPr bwMode="auto">
          <a:xfrm>
            <a:off x="7491725"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32</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7" name="矩形 296"/>
          <p:cNvSpPr/>
          <p:nvPr/>
        </p:nvSpPr>
        <p:spPr bwMode="auto">
          <a:xfrm>
            <a:off x="7776199"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35</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298" name="矩形 297"/>
          <p:cNvSpPr/>
          <p:nvPr/>
        </p:nvSpPr>
        <p:spPr bwMode="auto">
          <a:xfrm>
            <a:off x="8060670" y="6188092"/>
            <a:ext cx="288982" cy="269097"/>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1400" b="1" dirty="0">
                <a:solidFill>
                  <a:schemeClr val="tx2"/>
                </a:solidFill>
                <a:latin typeface="微软雅黑" panose="020B0503020204020204" pitchFamily="34" charset="-122"/>
                <a:ea typeface="微软雅黑" panose="020B0503020204020204" pitchFamily="34" charset="-122"/>
              </a:rPr>
              <a:t>37</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039919"/>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堆排序</a:t>
            </a:r>
          </a:p>
        </p:txBody>
      </p:sp>
      <p:sp>
        <p:nvSpPr>
          <p:cNvPr id="69" name="TextBox 20"/>
          <p:cNvSpPr txBox="1">
            <a:spLocks noChangeArrowheads="1"/>
          </p:cNvSpPr>
          <p:nvPr/>
        </p:nvSpPr>
        <p:spPr bwMode="auto">
          <a:xfrm>
            <a:off x="253309" y="1149132"/>
            <a:ext cx="8783187" cy="273921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性能分析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遍历求取未排序极大值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优先级队列（堆）求取极大值</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降低为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需进行建堆预处理，复杂度</a:t>
            </a:r>
            <a:r>
              <a:rPr lang="en-US" altLang="zh-CN" sz="2400" b="1" dirty="0">
                <a:latin typeface="微软雅黑" panose="020B0503020204020204" pitchFamily="34" charset="-122"/>
                <a:ea typeface="微软雅黑" panose="020B0503020204020204" pitchFamily="34" charset="-122"/>
              </a:rPr>
              <a:t>O(n)</a:t>
            </a:r>
            <a:r>
              <a:rPr lang="zh-CN" altLang="en-US" sz="2400" b="1" dirty="0">
                <a:latin typeface="微软雅黑" panose="020B0503020204020204" pitchFamily="34" charset="-122"/>
                <a:ea typeface="微软雅黑" panose="020B0503020204020204" pitchFamily="34" charset="-122"/>
              </a:rPr>
              <a:t>，整体复杂度仍为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堆排序是一个</a:t>
            </a:r>
            <a:r>
              <a:rPr lang="zh-CN" altLang="en-US" sz="2400" b="1" dirty="0">
                <a:solidFill>
                  <a:srgbClr val="C00000"/>
                </a:solidFill>
                <a:latin typeface="微软雅黑" panose="020B0503020204020204" pitchFamily="34" charset="-122"/>
                <a:ea typeface="微软雅黑" panose="020B0503020204020204" pitchFamily="34" charset="-122"/>
              </a:rPr>
              <a:t>不稳定</a:t>
            </a:r>
            <a:r>
              <a:rPr lang="zh-CN" altLang="en-US" sz="2400" b="1" dirty="0">
                <a:latin typeface="微软雅黑" panose="020B0503020204020204" pitchFamily="34" charset="-122"/>
                <a:ea typeface="微软雅黑" panose="020B0503020204020204" pitchFamily="34" charset="-122"/>
              </a:rPr>
              <a:t>的排序方法</a:t>
            </a:r>
            <a:endParaRPr lang="en-US" altLang="zh-CN" sz="2400" b="1" dirty="0">
              <a:latin typeface="微软雅黑" panose="020B0503020204020204" pitchFamily="34" charset="-122"/>
              <a:ea typeface="微软雅黑" panose="020B0503020204020204" pitchFamily="34" charset="-122"/>
            </a:endParaRPr>
          </a:p>
        </p:txBody>
      </p:sp>
      <p:sp>
        <p:nvSpPr>
          <p:cNvPr id="8" name="右箭头 7"/>
          <p:cNvSpPr/>
          <p:nvPr/>
        </p:nvSpPr>
        <p:spPr bwMode="auto">
          <a:xfrm>
            <a:off x="4427984" y="1746257"/>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304237" y="4512027"/>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208407" y="4512027"/>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4204320" y="5261005"/>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4078840" y="3913509"/>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7157801" y="627527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8065555" y="6055724"/>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3259218607"/>
      </p:ext>
    </p:extLst>
  </p:cSld>
  <p:clrMapOvr>
    <a:masterClrMapping/>
  </p:clrMapOvr>
  <p:transition advTm="157">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
        <p:nvSpPr>
          <p:cNvPr id="61" name="文本框 60"/>
          <p:cNvSpPr txBox="1"/>
          <p:nvPr/>
        </p:nvSpPr>
        <p:spPr>
          <a:xfrm>
            <a:off x="6738061" y="1911547"/>
            <a:ext cx="140891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O(nlog</a:t>
            </a:r>
            <a:r>
              <a:rPr lang="en-US" altLang="zh-CN" sz="2000" baseline="30000" dirty="0"/>
              <a:t>2</a:t>
            </a:r>
            <a:r>
              <a:rPr lang="en-US" altLang="zh-CN" sz="2000" dirty="0"/>
              <a:t>n)</a:t>
            </a:r>
            <a:endParaRPr lang="zh-CN" altLang="en-US" sz="2000" dirty="0"/>
          </a:p>
        </p:txBody>
      </p:sp>
      <p:sp>
        <p:nvSpPr>
          <p:cNvPr id="62" name="文本框 61"/>
          <p:cNvSpPr txBox="1"/>
          <p:nvPr/>
        </p:nvSpPr>
        <p:spPr>
          <a:xfrm>
            <a:off x="6740046" y="4482813"/>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Tree>
    <p:extLst>
      <p:ext uri="{BB962C8B-B14F-4D97-AF65-F5344CB8AC3E}">
        <p14:creationId xmlns:p14="http://schemas.microsoft.com/office/powerpoint/2010/main" val="821241260"/>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138499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基本方法：每步将一个待排序的元素，按其排序码大小，插入到前面已经排好序的一组元素的适当位置上，直到元素全部插入为止</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44" y="2932560"/>
            <a:ext cx="1366507" cy="176991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59" y="2946989"/>
            <a:ext cx="1351195" cy="176280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462" y="2943220"/>
            <a:ext cx="1362677" cy="1762806"/>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848" y="2939102"/>
            <a:ext cx="1374160" cy="1762805"/>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8717" y="2943219"/>
            <a:ext cx="1355023" cy="1762806"/>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23448" y="2942656"/>
            <a:ext cx="1366505" cy="1752143"/>
          </a:xfrm>
          <a:prstGeom prst="rect">
            <a:avLst/>
          </a:prstGeom>
        </p:spPr>
      </p:pic>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9662" y="2932023"/>
            <a:ext cx="1374160" cy="1766360"/>
          </a:xfrm>
          <a:prstGeom prst="rect">
            <a:avLst/>
          </a:prstGeom>
        </p:spPr>
      </p:pic>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43530" y="2942656"/>
            <a:ext cx="1366505" cy="1755697"/>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49743" y="2949762"/>
            <a:ext cx="1366507" cy="1745037"/>
          </a:xfrm>
          <a:prstGeom prst="rect">
            <a:avLst/>
          </a:prstGeom>
        </p:spPr>
      </p:pic>
      <p:pic>
        <p:nvPicPr>
          <p:cNvPr id="8" name="图片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55959" y="2936122"/>
            <a:ext cx="1362677" cy="1766361"/>
          </a:xfrm>
          <a:prstGeom prst="rect">
            <a:avLst/>
          </a:prstGeom>
        </p:spPr>
      </p:pic>
      <p:pic>
        <p:nvPicPr>
          <p:cNvPr id="19" name="图片 18"/>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2458345" y="2924360"/>
            <a:ext cx="1349095" cy="1766361"/>
          </a:xfrm>
          <a:prstGeom prst="rect">
            <a:avLst/>
          </a:prstGeom>
        </p:spPr>
      </p:pic>
      <p:pic>
        <p:nvPicPr>
          <p:cNvPr id="17" name="图片 16"/>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2647148" y="2947107"/>
            <a:ext cx="1356312" cy="1745037"/>
          </a:xfrm>
          <a:prstGeom prst="rect">
            <a:avLst/>
          </a:prstGeom>
        </p:spPr>
      </p:pic>
      <p:pic>
        <p:nvPicPr>
          <p:cNvPr id="3" name="图片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843163" y="2932023"/>
            <a:ext cx="1358849" cy="1755698"/>
          </a:xfrm>
          <a:prstGeom prst="rect">
            <a:avLst/>
          </a:prstGeom>
        </p:spPr>
      </p:pic>
      <p:sp>
        <p:nvSpPr>
          <p:cNvPr id="35" name="右大括号 34"/>
          <p:cNvSpPr/>
          <p:nvPr/>
        </p:nvSpPr>
        <p:spPr bwMode="auto">
          <a:xfrm rot="5400000">
            <a:off x="1187528" y="3952039"/>
            <a:ext cx="296246" cy="1840615"/>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6" name="右大括号 35"/>
          <p:cNvSpPr/>
          <p:nvPr/>
        </p:nvSpPr>
        <p:spPr bwMode="auto">
          <a:xfrm rot="5400000">
            <a:off x="2536560" y="4483242"/>
            <a:ext cx="296246" cy="789913"/>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37" name="矩形 36"/>
          <p:cNvSpPr/>
          <p:nvPr/>
        </p:nvSpPr>
        <p:spPr>
          <a:xfrm>
            <a:off x="666338"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38" name="矩形 37"/>
          <p:cNvSpPr/>
          <p:nvPr/>
        </p:nvSpPr>
        <p:spPr>
          <a:xfrm>
            <a:off x="2049743" y="5009854"/>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40" name="直接连接符 39"/>
          <p:cNvCxnSpPr/>
          <p:nvPr/>
        </p:nvCxnSpPr>
        <p:spPr bwMode="auto">
          <a:xfrm flipV="1">
            <a:off x="2389008" y="2715999"/>
            <a:ext cx="0" cy="216024"/>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2" name="直接连接符 41"/>
          <p:cNvCxnSpPr/>
          <p:nvPr/>
        </p:nvCxnSpPr>
        <p:spPr bwMode="auto">
          <a:xfrm flipH="1">
            <a:off x="765566" y="2715999"/>
            <a:ext cx="1623442" cy="0"/>
          </a:xfrm>
          <a:prstGeom prst="line">
            <a:avLst/>
          </a:prstGeom>
          <a:solidFill>
            <a:schemeClr val="accent1"/>
          </a:solidFill>
          <a:ln w="19050" cap="flat" cmpd="sng" algn="ctr">
            <a:solidFill>
              <a:srgbClr val="FF0000"/>
            </a:solidFill>
            <a:prstDash val="solid"/>
            <a:round/>
            <a:headEnd type="none"/>
            <a:tailEnd type="none" w="lg" len="lg"/>
          </a:ln>
          <a:effectLst/>
        </p:spPr>
      </p:cxnSp>
      <p:cxnSp>
        <p:nvCxnSpPr>
          <p:cNvPr id="45" name="直接箭头连接符 44"/>
          <p:cNvCxnSpPr/>
          <p:nvPr/>
        </p:nvCxnSpPr>
        <p:spPr bwMode="auto">
          <a:xfrm>
            <a:off x="765566" y="2708920"/>
            <a:ext cx="0" cy="223103"/>
          </a:xfrm>
          <a:prstGeom prst="straightConnector1">
            <a:avLst/>
          </a:prstGeom>
          <a:solidFill>
            <a:schemeClr val="accent1"/>
          </a:solidFill>
          <a:ln w="19050" cap="flat" cmpd="sng" algn="ctr">
            <a:solidFill>
              <a:srgbClr val="FF0000"/>
            </a:solidFill>
            <a:prstDash val="solid"/>
            <a:round/>
            <a:headEnd type="none"/>
            <a:tailEnd type="stealth" w="lg" len="lg"/>
          </a:ln>
          <a:effectLst/>
        </p:spPr>
      </p:cxnSp>
      <p:cxnSp>
        <p:nvCxnSpPr>
          <p:cNvPr id="66" name="直接连接符 65"/>
          <p:cNvCxnSpPr/>
          <p:nvPr/>
        </p:nvCxnSpPr>
        <p:spPr bwMode="auto">
          <a:xfrm>
            <a:off x="2267744"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nvGrpSpPr>
          <p:cNvPr id="70" name="组合 69"/>
          <p:cNvGrpSpPr/>
          <p:nvPr/>
        </p:nvGrpSpPr>
        <p:grpSpPr>
          <a:xfrm>
            <a:off x="4325485" y="2780928"/>
            <a:ext cx="4494987" cy="2617427"/>
            <a:chOff x="4325485" y="2780928"/>
            <a:chExt cx="4494987" cy="2617427"/>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804" y="2913812"/>
              <a:ext cx="1366507" cy="1769914"/>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0019" y="2928241"/>
              <a:ext cx="1351195" cy="1762805"/>
            </a:xfrm>
            <a:prstGeom prst="rect">
              <a:avLst/>
            </a:prstGeom>
          </p:spPr>
        </p:pic>
        <p:pic>
          <p:nvPicPr>
            <p:cNvPr id="57" name="图片 5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0922" y="2919787"/>
              <a:ext cx="1362677" cy="1766361"/>
            </a:xfrm>
            <a:prstGeom prst="rect">
              <a:avLst/>
            </a:prstGeom>
          </p:spPr>
        </p:pic>
        <p:sp>
          <p:nvSpPr>
            <p:cNvPr id="47" name="右箭头 46"/>
            <p:cNvSpPr/>
            <p:nvPr/>
          </p:nvSpPr>
          <p:spPr bwMode="auto">
            <a:xfrm>
              <a:off x="4325485" y="3580095"/>
              <a:ext cx="576064" cy="504056"/>
            </a:xfrm>
            <a:prstGeom prst="rightArrow">
              <a:avLst/>
            </a:prstGeom>
            <a:solidFill>
              <a:schemeClr val="accent1">
                <a:lumMod val="50000"/>
              </a:schemeClr>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307" y="2924472"/>
              <a:ext cx="1362677" cy="1762806"/>
            </a:xfrm>
            <a:prstGeom prst="rect">
              <a:avLst/>
            </a:prstGeom>
          </p:spPr>
        </p:pic>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5692" y="2920354"/>
              <a:ext cx="1374160" cy="1762805"/>
            </a:xfrm>
            <a:prstGeom prst="rect">
              <a:avLst/>
            </a:prstGeom>
          </p:spPr>
        </p:pic>
        <p:pic>
          <p:nvPicPr>
            <p:cNvPr id="52"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49560" y="2924471"/>
              <a:ext cx="1355023" cy="1762806"/>
            </a:xfrm>
            <a:prstGeom prst="rect">
              <a:avLst/>
            </a:prstGeom>
          </p:spPr>
        </p:pic>
        <p:pic>
          <p:nvPicPr>
            <p:cNvPr id="53" name="图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4291" y="2923908"/>
              <a:ext cx="1366505" cy="1752143"/>
            </a:xfrm>
            <a:prstGeom prst="rect">
              <a:avLst/>
            </a:prstGeom>
          </p:spPr>
        </p:pic>
        <p:pic>
          <p:nvPicPr>
            <p:cNvPr id="54" name="图片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0504" y="2913275"/>
              <a:ext cx="1374160" cy="1766360"/>
            </a:xfrm>
            <a:prstGeom prst="rect">
              <a:avLst/>
            </a:prstGeom>
          </p:spPr>
        </p:pic>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64372" y="2923908"/>
              <a:ext cx="1366505" cy="1755697"/>
            </a:xfrm>
            <a:prstGeom prst="rect">
              <a:avLst/>
            </a:prstGeom>
          </p:spPr>
        </p:pic>
        <p:pic>
          <p:nvPicPr>
            <p:cNvPr id="56" name="图片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0585" y="2931014"/>
              <a:ext cx="1366507" cy="1745037"/>
            </a:xfrm>
            <a:prstGeom prst="rect">
              <a:avLst/>
            </a:prstGeom>
          </p:spPr>
        </p:pic>
        <p:pic>
          <p:nvPicPr>
            <p:cNvPr id="58" name="图片 57"/>
            <p:cNvPicPr>
              <a:picLocks noChangeAspect="1"/>
            </p:cNvPicPr>
            <p:nvPr/>
          </p:nvPicPr>
          <p:blipFill rotWithShape="1">
            <a:blip r:embed="rId13" cstate="print">
              <a:extLst>
                <a:ext uri="{28A0092B-C50C-407E-A947-70E740481C1C}">
                  <a14:useLocalDpi xmlns:a14="http://schemas.microsoft.com/office/drawing/2010/main" val="0"/>
                </a:ext>
              </a:extLst>
            </a:blip>
            <a:srcRect l="3964"/>
            <a:stretch/>
          </p:blipFill>
          <p:spPr>
            <a:xfrm>
              <a:off x="7076800" y="2905612"/>
              <a:ext cx="1349095" cy="1766361"/>
            </a:xfrm>
            <a:prstGeom prst="rect">
              <a:avLst/>
            </a:prstGeom>
          </p:spPr>
        </p:pic>
        <p:pic>
          <p:nvPicPr>
            <p:cNvPr id="59" name="图片 58"/>
            <p:cNvPicPr>
              <a:picLocks noChangeAspect="1"/>
            </p:cNvPicPr>
            <p:nvPr/>
          </p:nvPicPr>
          <p:blipFill rotWithShape="1">
            <a:blip r:embed="rId14" cstate="print">
              <a:extLst>
                <a:ext uri="{28A0092B-C50C-407E-A947-70E740481C1C}">
                  <a14:useLocalDpi xmlns:a14="http://schemas.microsoft.com/office/drawing/2010/main" val="0"/>
                </a:ext>
              </a:extLst>
            </a:blip>
            <a:srcRect l="746"/>
            <a:stretch/>
          </p:blipFill>
          <p:spPr>
            <a:xfrm>
              <a:off x="7265603" y="2928359"/>
              <a:ext cx="1356312" cy="1745037"/>
            </a:xfrm>
            <a:prstGeom prst="rect">
              <a:avLst/>
            </a:prstGeom>
          </p:spPr>
        </p:pic>
        <p:pic>
          <p:nvPicPr>
            <p:cNvPr id="60" name="图片 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61623" y="2913275"/>
              <a:ext cx="1358849" cy="1755698"/>
            </a:xfrm>
            <a:prstGeom prst="rect">
              <a:avLst/>
            </a:prstGeom>
          </p:spPr>
        </p:pic>
        <p:sp>
          <p:nvSpPr>
            <p:cNvPr id="61" name="右大括号 60"/>
            <p:cNvSpPr/>
            <p:nvPr/>
          </p:nvSpPr>
          <p:spPr bwMode="auto">
            <a:xfrm rot="5400000">
              <a:off x="5905262" y="3868103"/>
              <a:ext cx="296246" cy="2046826"/>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2" name="右大括号 61"/>
            <p:cNvSpPr/>
            <p:nvPr/>
          </p:nvSpPr>
          <p:spPr bwMode="auto">
            <a:xfrm rot="5400000">
              <a:off x="7237411" y="4588633"/>
              <a:ext cx="296246" cy="617469"/>
            </a:xfrm>
            <a:prstGeom prst="rightBrace">
              <a:avLst>
                <a:gd name="adj1" fmla="val 32599"/>
                <a:gd name="adj2" fmla="val 50000"/>
              </a:avLst>
            </a:prstGeom>
            <a:noFill/>
            <a:ln w="15875" cap="flat" cmpd="sng" algn="ctr">
              <a:solidFill>
                <a:schemeClr val="accent1">
                  <a:lumMod val="75000"/>
                </a:schemeClr>
              </a:solidFill>
              <a:prstDash val="solid"/>
              <a:round/>
              <a:headEnd type="none"/>
              <a:tailEnd type="none"/>
            </a:ln>
            <a:effectLst/>
          </p:spPr>
          <p:txBody>
            <a:bodyPr rtlCol="0" anchor="ctr"/>
            <a:lstStyle/>
            <a:p>
              <a:pPr algn="ctr"/>
              <a:endParaRPr lang="zh-CN" altLang="en-US"/>
            </a:p>
          </p:txBody>
        </p:sp>
        <p:sp>
          <p:nvSpPr>
            <p:cNvPr id="63" name="矩形 62"/>
            <p:cNvSpPr/>
            <p:nvPr/>
          </p:nvSpPr>
          <p:spPr>
            <a:xfrm>
              <a:off x="539341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已排序部分</a:t>
              </a:r>
              <a:endParaRPr lang="zh-CN" altLang="en-US" dirty="0"/>
            </a:p>
          </p:txBody>
        </p:sp>
        <p:sp>
          <p:nvSpPr>
            <p:cNvPr id="64" name="矩形 63"/>
            <p:cNvSpPr/>
            <p:nvPr/>
          </p:nvSpPr>
          <p:spPr>
            <a:xfrm>
              <a:off x="6833572" y="502902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未排序部分</a:t>
              </a:r>
              <a:endParaRPr lang="zh-CN" altLang="en-US" dirty="0"/>
            </a:p>
          </p:txBody>
        </p:sp>
        <p:cxnSp>
          <p:nvCxnSpPr>
            <p:cNvPr id="69" name="直接连接符 68"/>
            <p:cNvCxnSpPr/>
            <p:nvPr/>
          </p:nvCxnSpPr>
          <p:spPr bwMode="auto">
            <a:xfrm>
              <a:off x="7076798" y="2780928"/>
              <a:ext cx="0" cy="2162794"/>
            </a:xfrm>
            <a:prstGeom prst="line">
              <a:avLst/>
            </a:prstGeom>
            <a:solidFill>
              <a:schemeClr val="accent1"/>
            </a:solidFill>
            <a:ln w="34925" cap="flat" cmpd="sng" algn="ctr">
              <a:solidFill>
                <a:schemeClr val="accent1">
                  <a:lumMod val="75000"/>
                </a:schemeClr>
              </a:solidFill>
              <a:prstDash val="sysDash"/>
              <a:round/>
              <a:headEnd type="none"/>
              <a:tailEnd type="none"/>
            </a:ln>
            <a:effectLst/>
          </p:spPr>
        </p:cxnSp>
      </p:grpSp>
      <p:sp>
        <p:nvSpPr>
          <p:cNvPr id="71" name="TextBox 20"/>
          <p:cNvSpPr txBox="1">
            <a:spLocks noChangeArrowheads="1"/>
          </p:cNvSpPr>
          <p:nvPr/>
        </p:nvSpPr>
        <p:spPr bwMode="auto">
          <a:xfrm>
            <a:off x="179512" y="5483656"/>
            <a:ext cx="8634355" cy="110799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200" b="1" dirty="0">
                <a:latin typeface="微软雅黑" panose="020B0503020204020204" pitchFamily="34" charset="-122"/>
                <a:ea typeface="微软雅黑" panose="020B0503020204020204" pitchFamily="34" charset="-122"/>
              </a:rPr>
              <a:t>当插入第 </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200" b="1" dirty="0">
                <a:latin typeface="微软雅黑" panose="020B0503020204020204" pitchFamily="34" charset="-122"/>
                <a:ea typeface="微软雅黑" panose="020B0503020204020204" pitchFamily="34" charset="-122"/>
              </a:rPr>
              <a:t>个元素时，前面的</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V[0], V[1], …, V[i-1]</a:t>
            </a:r>
            <a:r>
              <a:rPr lang="zh-CN" altLang="en-US" sz="2200" b="1" dirty="0">
                <a:latin typeface="微软雅黑" panose="020B0503020204020204" pitchFamily="34" charset="-122"/>
                <a:ea typeface="微软雅黑" panose="020B0503020204020204" pitchFamily="34" charset="-122"/>
              </a:rPr>
              <a:t>已经排好。用</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的排序码与</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V[i-1]</a:t>
            </a:r>
            <a:r>
              <a:rPr lang="en-US" altLang="zh-CN" sz="2200" b="1" dirty="0">
                <a:latin typeface="微软雅黑" panose="020B0503020204020204" pitchFamily="34" charset="-122"/>
                <a:ea typeface="微软雅黑" panose="020B0503020204020204" pitchFamily="34" charset="-122"/>
              </a:rPr>
              <a:t>,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V[i-2]</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的排序码顺序进行比较，找到合适的插入位置将</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latin typeface="微软雅黑" panose="020B0503020204020204" pitchFamily="34" charset="-122"/>
                <a:ea typeface="微软雅黑" panose="020B0503020204020204" pitchFamily="34" charset="-122"/>
              </a:rPr>
              <a:t>插入，原来位置上的元素向后顺移</a:t>
            </a:r>
            <a:endParaRPr lang="en-US" altLang="zh-CN" sz="2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9617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trips(upLeft)">
                                      <p:cBhvr>
                                        <p:cTn id="7" dur="500"/>
                                        <p:tgtEl>
                                          <p:spTgt spid="4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strips(downLeft)">
                                      <p:cBhvr>
                                        <p:cTn id="11" dur="2000"/>
                                        <p:tgtEl>
                                          <p:spTgt spid="42"/>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ppt_x</p:attrName>
                                        </p:attrNameLst>
                                      </p:cBhvr>
                                      <p:tavLst>
                                        <p:tav tm="0">
                                          <p:val>
                                            <p:strVal val="#ppt_x-#ppt_w*1.125000"/>
                                          </p:val>
                                        </p:tav>
                                        <p:tav tm="100000">
                                          <p:val>
                                            <p:strVal val="#ppt_x"/>
                                          </p:val>
                                        </p:tav>
                                      </p:tavLst>
                                    </p:anim>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ppt_x"/>
                                          </p:val>
                                        </p:tav>
                                        <p:tav tm="100000">
                                          <p:val>
                                            <p:strVal val="#ppt_x"/>
                                          </p:val>
                                        </p:tav>
                                      </p:tavLst>
                                    </p:anim>
                                    <p:anim calcmode="lin" valueType="num">
                                      <p:cBhvr additive="base">
                                        <p:cTn id="2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排序算法比较</a:t>
            </a:r>
          </a:p>
        </p:txBody>
      </p:sp>
      <p:graphicFrame>
        <p:nvGraphicFramePr>
          <p:cNvPr id="5" name="表格 4"/>
          <p:cNvGraphicFramePr>
            <a:graphicFrameLocks noGrp="1"/>
          </p:cNvGraphicFramePr>
          <p:nvPr>
            <p:extLst>
              <p:ext uri="{D42A27DB-BD31-4B8C-83A1-F6EECF244321}">
                <p14:modId xmlns:p14="http://schemas.microsoft.com/office/powerpoint/2010/main" val="2985618436"/>
              </p:ext>
            </p:extLst>
          </p:nvPr>
        </p:nvGraphicFramePr>
        <p:xfrm>
          <a:off x="323528" y="1340768"/>
          <a:ext cx="8352930" cy="34747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764025022"/>
                    </a:ext>
                  </a:extLst>
                </a:gridCol>
                <a:gridCol w="1872208">
                  <a:extLst>
                    <a:ext uri="{9D8B030D-6E8A-4147-A177-3AD203B41FA5}">
                      <a16:colId xmlns:a16="http://schemas.microsoft.com/office/drawing/2014/main" val="4157181270"/>
                    </a:ext>
                  </a:extLst>
                </a:gridCol>
                <a:gridCol w="1152128">
                  <a:extLst>
                    <a:ext uri="{9D8B030D-6E8A-4147-A177-3AD203B41FA5}">
                      <a16:colId xmlns:a16="http://schemas.microsoft.com/office/drawing/2014/main" val="3919430198"/>
                    </a:ext>
                  </a:extLst>
                </a:gridCol>
                <a:gridCol w="1248140">
                  <a:extLst>
                    <a:ext uri="{9D8B030D-6E8A-4147-A177-3AD203B41FA5}">
                      <a16:colId xmlns:a16="http://schemas.microsoft.com/office/drawing/2014/main" val="3826716434"/>
                    </a:ext>
                  </a:extLst>
                </a:gridCol>
                <a:gridCol w="1632180">
                  <a:extLst>
                    <a:ext uri="{9D8B030D-6E8A-4147-A177-3AD203B41FA5}">
                      <a16:colId xmlns:a16="http://schemas.microsoft.com/office/drawing/2014/main" val="1677438766"/>
                    </a:ext>
                  </a:extLst>
                </a:gridCol>
                <a:gridCol w="1152130">
                  <a:extLst>
                    <a:ext uri="{9D8B030D-6E8A-4147-A177-3AD203B41FA5}">
                      <a16:colId xmlns:a16="http://schemas.microsoft.com/office/drawing/2014/main" val="3472490981"/>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排序方法</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平均情况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最好情况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最差情况</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辅助空间</a:t>
                      </a:r>
                    </a:p>
                  </a:txBody>
                  <a:tcPr anchor="ctr" anchorCtr="1"/>
                </a:tc>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稳定性</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O(nlog</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O(1)</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496520771"/>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稳定</a:t>
                      </a:r>
                    </a:p>
                  </a:txBody>
                  <a:tcPr anchor="ctr" anchorCtr="1"/>
                </a:tc>
                <a:extLst>
                  <a:ext uri="{0D108BD9-81ED-4DB2-BD59-A6C34878D82A}">
                    <a16:rowId xmlns:a16="http://schemas.microsoft.com/office/drawing/2014/main" val="417573857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pPr algn="ct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nlogn</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O(n</a:t>
                      </a:r>
                      <a:r>
                        <a:rPr lang="en-US" altLang="zh-CN" sz="1600" b="1" baseline="30000" dirty="0">
                          <a:latin typeface="微软雅黑" panose="020B0503020204020204" pitchFamily="34" charset="-122"/>
                          <a:ea typeface="微软雅黑" panose="020B0503020204020204" pitchFamily="34" charset="-122"/>
                        </a:rPr>
                        <a:t>2</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O(</a:t>
                      </a:r>
                      <a:r>
                        <a:rPr lang="en-US" altLang="zh-CN" sz="1600" b="1" dirty="0" err="1">
                          <a:latin typeface="微软雅黑" panose="020B0503020204020204" pitchFamily="34" charset="-122"/>
                          <a:ea typeface="微软雅黑" panose="020B0503020204020204" pitchFamily="34" charset="-122"/>
                        </a:rPr>
                        <a:t>logn</a:t>
                      </a:r>
                      <a:r>
                        <a:rPr lang="en-US" altLang="zh-CN" sz="1600" b="1" dirty="0">
                          <a:latin typeface="微软雅黑" panose="020B0503020204020204" pitchFamily="34" charset="-122"/>
                          <a:ea typeface="微软雅黑" panose="020B0503020204020204" pitchFamily="34" charset="-122"/>
                        </a:rPr>
                        <a:t>)~O(n)</a:t>
                      </a:r>
                      <a:endParaRPr lang="zh-CN" altLang="en-US" sz="1600" b="1" dirty="0">
                        <a:latin typeface="微软雅黑" panose="020B0503020204020204" pitchFamily="34" charset="-122"/>
                        <a:ea typeface="微软雅黑" panose="020B0503020204020204" pitchFamily="34" charset="-122"/>
                      </a:endParaRPr>
                    </a:p>
                  </a:txBody>
                  <a:tcPr anchor="ctr" anchorCtr="1"/>
                </a:tc>
                <a:tc>
                  <a:txBody>
                    <a:bodyPr/>
                    <a:lstStyle/>
                    <a:p>
                      <a:pPr algn="ctr"/>
                      <a:r>
                        <a:rPr lang="zh-CN" altLang="en-US" sz="1600" b="1" dirty="0">
                          <a:latin typeface="微软雅黑" panose="020B0503020204020204" pitchFamily="34" charset="-122"/>
                          <a:ea typeface="微软雅黑" panose="020B0503020204020204" pitchFamily="34" charset="-122"/>
                        </a:rPr>
                        <a:t>不稳定</a:t>
                      </a:r>
                    </a:p>
                  </a:txBody>
                  <a:tcPr anchor="ctr" anchorCtr="1"/>
                </a:tc>
                <a:extLst>
                  <a:ext uri="{0D108BD9-81ED-4DB2-BD59-A6C34878D82A}">
                    <a16:rowId xmlns:a16="http://schemas.microsoft.com/office/drawing/2014/main" val="1870749725"/>
                  </a:ext>
                </a:extLst>
              </a:tr>
            </a:tbl>
          </a:graphicData>
        </a:graphic>
      </p:graphicFrame>
      <p:sp>
        <p:nvSpPr>
          <p:cNvPr id="62" name="矩形 61"/>
          <p:cNvSpPr/>
          <p:nvPr/>
        </p:nvSpPr>
        <p:spPr>
          <a:xfrm>
            <a:off x="882353" y="4941168"/>
            <a:ext cx="7488832"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从指标上看，快速排序在与堆排序、归并排序的比较中性能并不占优势，为何快速排序实际中更快？</a:t>
            </a:r>
          </a:p>
        </p:txBody>
      </p:sp>
    </p:spTree>
    <p:extLst>
      <p:ext uri="{BB962C8B-B14F-4D97-AF65-F5344CB8AC3E}">
        <p14:creationId xmlns:p14="http://schemas.microsoft.com/office/powerpoint/2010/main" val="411175023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排序算法运行时间比较</a:t>
            </a:r>
          </a:p>
        </p:txBody>
      </p:sp>
      <p:graphicFrame>
        <p:nvGraphicFramePr>
          <p:cNvPr id="6" name="表格 5"/>
          <p:cNvGraphicFramePr>
            <a:graphicFrameLocks noGrp="1"/>
          </p:cNvGraphicFramePr>
          <p:nvPr/>
        </p:nvGraphicFramePr>
        <p:xfrm>
          <a:off x="179512" y="1124744"/>
          <a:ext cx="8640963" cy="3566160"/>
        </p:xfrm>
        <a:graphic>
          <a:graphicData uri="http://schemas.openxmlformats.org/drawingml/2006/table">
            <a:tbl>
              <a:tblPr firstRow="1" bandRow="1">
                <a:tableStyleId>{5C22544A-7EE6-4342-B048-85BDC9FD1C3A}</a:tableStyleId>
              </a:tblPr>
              <a:tblGrid>
                <a:gridCol w="1815328">
                  <a:extLst>
                    <a:ext uri="{9D8B030D-6E8A-4147-A177-3AD203B41FA5}">
                      <a16:colId xmlns:a16="http://schemas.microsoft.com/office/drawing/2014/main" val="1764025022"/>
                    </a:ext>
                  </a:extLst>
                </a:gridCol>
                <a:gridCol w="1089197">
                  <a:extLst>
                    <a:ext uri="{9D8B030D-6E8A-4147-A177-3AD203B41FA5}">
                      <a16:colId xmlns:a16="http://schemas.microsoft.com/office/drawing/2014/main" val="4157181270"/>
                    </a:ext>
                  </a:extLst>
                </a:gridCol>
                <a:gridCol w="1161810">
                  <a:extLst>
                    <a:ext uri="{9D8B030D-6E8A-4147-A177-3AD203B41FA5}">
                      <a16:colId xmlns:a16="http://schemas.microsoft.com/office/drawing/2014/main" val="3911546932"/>
                    </a:ext>
                  </a:extLst>
                </a:gridCol>
                <a:gridCol w="1161810">
                  <a:extLst>
                    <a:ext uri="{9D8B030D-6E8A-4147-A177-3AD203B41FA5}">
                      <a16:colId xmlns:a16="http://schemas.microsoft.com/office/drawing/2014/main" val="3595836523"/>
                    </a:ext>
                  </a:extLst>
                </a:gridCol>
                <a:gridCol w="1234423">
                  <a:extLst>
                    <a:ext uri="{9D8B030D-6E8A-4147-A177-3AD203B41FA5}">
                      <a16:colId xmlns:a16="http://schemas.microsoft.com/office/drawing/2014/main" val="3919430198"/>
                    </a:ext>
                  </a:extLst>
                </a:gridCol>
                <a:gridCol w="1089197">
                  <a:extLst>
                    <a:ext uri="{9D8B030D-6E8A-4147-A177-3AD203B41FA5}">
                      <a16:colId xmlns:a16="http://schemas.microsoft.com/office/drawing/2014/main" val="3826716434"/>
                    </a:ext>
                  </a:extLst>
                </a:gridCol>
                <a:gridCol w="1089198">
                  <a:extLst>
                    <a:ext uri="{9D8B030D-6E8A-4147-A177-3AD203B41FA5}">
                      <a16:colId xmlns:a16="http://schemas.microsoft.com/office/drawing/2014/main" val="1677438766"/>
                    </a:ext>
                  </a:extLst>
                </a:gridCol>
              </a:tblGrid>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数据规模</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20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5000</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万</a:t>
                      </a:r>
                    </a:p>
                  </a:txBody>
                  <a:tcPr anchor="ctr" anchorCtr="1"/>
                </a:tc>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1</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亿</a:t>
                      </a:r>
                    </a:p>
                  </a:txBody>
                  <a:tcPr anchor="ctr" anchorCtr="1"/>
                </a:tc>
                <a:extLst>
                  <a:ext uri="{0D108BD9-81ED-4DB2-BD59-A6C34878D82A}">
                    <a16:rowId xmlns:a16="http://schemas.microsoft.com/office/drawing/2014/main" val="2059246739"/>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冒泡排序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80.0s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2193s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a:p>
                  </a:txBody>
                  <a:tcPr anchor="ctr" anchorCtr="1"/>
                </a:tc>
                <a:tc>
                  <a:txBody>
                    <a:bodyPr/>
                    <a:lstStyle/>
                    <a:p>
                      <a:endParaRPr lang="zh-CN" altLang="en-US" dirty="0"/>
                    </a:p>
                  </a:txBody>
                  <a:tcPr anchor="ctr" anchorCtr="1"/>
                </a:tc>
                <a:extLst>
                  <a:ext uri="{0D108BD9-81ED-4DB2-BD59-A6C34878D82A}">
                    <a16:rowId xmlns:a16="http://schemas.microsoft.com/office/drawing/2014/main" val="347389135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选择排序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13.86s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472086016"/>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插入排序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6.4s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168s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endParaRPr lang="zh-CN" altLang="en-US" dirty="0"/>
                    </a:p>
                  </a:txBody>
                  <a:tcPr anchor="ctr" anchorCtr="1"/>
                </a:tc>
                <a:tc>
                  <a:txBody>
                    <a:bodyPr/>
                    <a:lstStyle/>
                    <a:p>
                      <a:endParaRPr lang="zh-CN" altLang="en-US" dirty="0"/>
                    </a:p>
                  </a:txBody>
                  <a:tcPr anchor="ctr" anchorCtr="1"/>
                </a:tc>
                <a:tc>
                  <a:txBody>
                    <a:bodyPr/>
                    <a:lstStyle/>
                    <a:p>
                      <a:endParaRPr lang="zh-CN" altLang="en-US" dirty="0"/>
                    </a:p>
                  </a:txBody>
                  <a:tcPr anchor="ctr" anchorCtr="1"/>
                </a:tc>
                <a:extLst>
                  <a:ext uri="{0D108BD9-81ED-4DB2-BD59-A6C34878D82A}">
                    <a16:rowId xmlns:a16="http://schemas.microsoft.com/office/drawing/2014/main" val="1033615847"/>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希尔排序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15.8s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35.0s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783184270"/>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   堆排序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0.22s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1.42s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20.2s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43.2s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496520771"/>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归并排序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0.135s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1.44s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7.0s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14.6s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4175738579"/>
                  </a:ext>
                </a:extLst>
              </a:tr>
              <a:tr h="19812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0.365s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0.71s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2741585418"/>
                  </a:ext>
                </a:extLst>
              </a:tr>
              <a:tr h="370840">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快速排序</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stl</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0.016s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0.08s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en-US" altLang="zh-CN" sz="1600" b="1" kern="1200" dirty="0">
                          <a:solidFill>
                            <a:schemeClr val="tx1"/>
                          </a:solidFill>
                          <a:latin typeface="微软雅黑" panose="020B0503020204020204" pitchFamily="34" charset="-122"/>
                          <a:ea typeface="微软雅黑" panose="020B0503020204020204" pitchFamily="34" charset="-122"/>
                          <a:cs typeface="+mn-cs"/>
                        </a:rPr>
                        <a:t>0.372s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0.732s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3.627s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微软雅黑" panose="020B0503020204020204" pitchFamily="34" charset="-122"/>
                          <a:ea typeface="微软雅黑" panose="020B0503020204020204" pitchFamily="34" charset="-122"/>
                          <a:cs typeface="+mn-cs"/>
                        </a:rPr>
                        <a:t>7.6s</a:t>
                      </a:r>
                      <a:endParaRPr lang="zh-CN" altLang="en-US" sz="1600" b="1" kern="1200" dirty="0">
                        <a:solidFill>
                          <a:schemeClr val="tx1"/>
                        </a:solidFill>
                        <a:latin typeface="微软雅黑" panose="020B0503020204020204" pitchFamily="34" charset="-122"/>
                        <a:ea typeface="微软雅黑" panose="020B0503020204020204" pitchFamily="34" charset="-122"/>
                        <a:cs typeface="+mn-cs"/>
                      </a:endParaRPr>
                    </a:p>
                  </a:txBody>
                  <a:tcPr anchor="ctr" anchorCtr="1"/>
                </a:tc>
                <a:extLst>
                  <a:ext uri="{0D108BD9-81ED-4DB2-BD59-A6C34878D82A}">
                    <a16:rowId xmlns:a16="http://schemas.microsoft.com/office/drawing/2014/main" val="1870749725"/>
                  </a:ext>
                </a:extLst>
              </a:tr>
            </a:tbl>
          </a:graphicData>
        </a:graphic>
      </p:graphicFrame>
      <p:sp>
        <p:nvSpPr>
          <p:cNvPr id="4" name="矩形 3"/>
          <p:cNvSpPr/>
          <p:nvPr/>
        </p:nvSpPr>
        <p:spPr>
          <a:xfrm>
            <a:off x="359533" y="4797152"/>
            <a:ext cx="8280920" cy="1938992"/>
          </a:xfrm>
          <a:prstGeom prst="rect">
            <a:avLst/>
          </a:prstGeom>
        </p:spPr>
        <p:txBody>
          <a:bodyPr wrap="square">
            <a:spAutoFit/>
          </a:bodyPr>
          <a:lstStyle/>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堆排序每次取一个最大值和堆底部的数据交换，重新筛选堆，把堆顶调整到位，有很大可能是依旧调整到堆的底部，然后再次和堆顶最大值交换，再调整下来。从上面看出，堆排序做了许多无用功</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快速排序每下一次寻址都是紧挨当前地址的，而堆排序的下一次寻址和当前地址的距离比较长</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STL</a:t>
            </a:r>
            <a:r>
              <a:rPr lang="zh-CN" altLang="en-US" sz="2000" b="1" dirty="0">
                <a:latin typeface="微软雅黑" panose="020B0503020204020204" pitchFamily="34" charset="-122"/>
                <a:ea typeface="微软雅黑" panose="020B0503020204020204" pitchFamily="34" charset="-122"/>
              </a:rPr>
              <a:t>采用的排序算法为快速排序算法</a:t>
            </a:r>
          </a:p>
        </p:txBody>
      </p:sp>
      <p:sp>
        <p:nvSpPr>
          <p:cNvPr id="5" name="矩形 4"/>
          <p:cNvSpPr/>
          <p:nvPr/>
        </p:nvSpPr>
        <p:spPr>
          <a:xfrm>
            <a:off x="5364088" y="6165304"/>
            <a:ext cx="2969567"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代码上传至网络学堂</a:t>
            </a:r>
          </a:p>
        </p:txBody>
      </p:sp>
    </p:spTree>
    <p:extLst>
      <p:ext uri="{BB962C8B-B14F-4D97-AF65-F5344CB8AC3E}">
        <p14:creationId xmlns:p14="http://schemas.microsoft.com/office/powerpoint/2010/main" val="401647311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541686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a:t>
            </a:r>
            <a:endParaRPr lang="en-US" altLang="zh-CN" sz="28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任一组可比大小的元素中，找到其中从小到大次序为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者</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a:t>
            </a:r>
            <a:r>
              <a:rPr lang="en-US" altLang="zh-CN" sz="2400" b="1" dirty="0">
                <a:latin typeface="微软雅黑" panose="020B0503020204020204" pitchFamily="34" charset="-122"/>
                <a:ea typeface="微软雅黑" panose="020B0503020204020204" pitchFamily="34" charset="-122"/>
              </a:rPr>
              <a:t>k=  n/2</a:t>
            </a:r>
            <a:r>
              <a:rPr lang="zh-CN" altLang="en-US" sz="2400" b="1" dirty="0">
                <a:latin typeface="微软雅黑" panose="020B0503020204020204" pitchFamily="34" charset="-122"/>
                <a:ea typeface="微软雅黑" panose="020B0503020204020204" pitchFamily="34" charset="-122"/>
              </a:rPr>
              <a:t>」时的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选取的特例</a:t>
            </a:r>
            <a:r>
              <a:rPr lang="en-US" altLang="zh-CN" sz="2400" b="1" dirty="0">
                <a:latin typeface="微软雅黑" panose="020B0503020204020204" pitchFamily="34" charset="-122"/>
                <a:ea typeface="微软雅黑" panose="020B0503020204020204" pitchFamily="34" charset="-122"/>
              </a:rPr>
              <a:t>)</a:t>
            </a: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中位数应用：分治策略，如</a:t>
            </a:r>
            <a:r>
              <a:rPr lang="en-US" altLang="zh-CN" sz="2400" b="1" dirty="0" err="1">
                <a:latin typeface="微软雅黑" panose="020B0503020204020204" pitchFamily="34" charset="-122"/>
                <a:ea typeface="微软雅黑" panose="020B0503020204020204" pitchFamily="34" charset="-122"/>
              </a:rPr>
              <a:t>kdTree</a:t>
            </a:r>
            <a:r>
              <a:rPr lang="zh-CN" altLang="en-US" sz="2400" b="1" dirty="0">
                <a:latin typeface="微软雅黑" panose="020B0503020204020204" pitchFamily="34" charset="-122"/>
                <a:ea typeface="微软雅黑" panose="020B0503020204020204" pitchFamily="34" charset="-122"/>
              </a:rPr>
              <a:t>中的空间划分</a:t>
            </a: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12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蛮力算法：先全排序，后读取，总体</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复杂度</a:t>
            </a:r>
            <a:endParaRPr lang="en-US" altLang="zh-CN" sz="24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85290" y="2204864"/>
            <a:ext cx="7652403" cy="1152128"/>
            <a:chOff x="985290" y="2601056"/>
            <a:chExt cx="7652403" cy="1332000"/>
          </a:xfrm>
        </p:grpSpPr>
        <p:sp>
          <p:nvSpPr>
            <p:cNvPr id="7" name="矩形 6"/>
            <p:cNvSpPr/>
            <p:nvPr/>
          </p:nvSpPr>
          <p:spPr bwMode="auto">
            <a:xfrm>
              <a:off x="1641690" y="287158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9852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2298090" y="321305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954490" y="357309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3610890" y="260105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4267290" y="278105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4923690" y="333586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5580090" y="299705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236490" y="310505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549290" y="326386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6892890" y="342905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8205693" y="267306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974485" y="3501008"/>
            <a:ext cx="7646648" cy="1152128"/>
            <a:chOff x="960187" y="4257240"/>
            <a:chExt cx="7646648" cy="1332000"/>
          </a:xfrm>
        </p:grpSpPr>
        <p:sp>
          <p:nvSpPr>
            <p:cNvPr id="19" name="矩形 18"/>
            <p:cNvSpPr/>
            <p:nvPr/>
          </p:nvSpPr>
          <p:spPr bwMode="auto">
            <a:xfrm>
              <a:off x="4901953" y="465324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3588031" y="486924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872836" y="443724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2274109" y="501324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8914" y="4623058"/>
              <a:ext cx="432000" cy="96618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244992" y="476124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2931070" y="494124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1617148" y="508524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960187" y="522928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6215875" y="454524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174835" y="425724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7517876" y="432924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200962" y="2755270"/>
            <a:ext cx="456528"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zh-CN" altLang="en-US" dirty="0"/>
          </a:p>
        </p:txBody>
      </p:sp>
      <p:sp>
        <p:nvSpPr>
          <p:cNvPr id="31" name="矩形 30"/>
          <p:cNvSpPr/>
          <p:nvPr/>
        </p:nvSpPr>
        <p:spPr>
          <a:xfrm>
            <a:off x="3502854" y="4653136"/>
            <a:ext cx="648072" cy="36933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k=4</a:t>
            </a:r>
            <a:endParaRPr lang="zh-CN" altLang="en-US" dirty="0">
              <a:solidFill>
                <a:srgbClr val="FF0000"/>
              </a:solidFill>
            </a:endParaRPr>
          </a:p>
        </p:txBody>
      </p:sp>
      <p:pic>
        <p:nvPicPr>
          <p:cNvPr id="33" name="图片 3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2637069" y="5022468"/>
            <a:ext cx="200919" cy="406510"/>
          </a:xfrm>
          <a:prstGeom prst="rect">
            <a:avLst/>
          </a:prstGeom>
        </p:spPr>
      </p:pic>
      <p:sp>
        <p:nvSpPr>
          <p:cNvPr id="36" name="下箭头 35"/>
          <p:cNvSpPr/>
          <p:nvPr/>
        </p:nvSpPr>
        <p:spPr bwMode="auto">
          <a:xfrm>
            <a:off x="1308087" y="3558436"/>
            <a:ext cx="667205" cy="360040"/>
          </a:xfrm>
          <a:prstGeom prst="downArrow">
            <a:avLst/>
          </a:prstGeom>
          <a:solidFill>
            <a:srgbClr val="00823B"/>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1622592490"/>
      </p:ext>
    </p:extLst>
  </p:cSld>
  <p:clrMapOvr>
    <a:masterClrMapping/>
  </p:clrMapOvr>
  <p:transition advTm="157">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5" name="TextBox 20"/>
          <p:cNvSpPr txBox="1">
            <a:spLocks noChangeArrowheads="1"/>
          </p:cNvSpPr>
          <p:nvPr/>
        </p:nvSpPr>
        <p:spPr bwMode="auto">
          <a:xfrm>
            <a:off x="179512" y="1124744"/>
            <a:ext cx="8640960" cy="4154984"/>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基于堆（优先级队列）的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全排序可获得任意第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选取仅获得第</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个，理论上复杂度应低于</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p>
          <a:p>
            <a:pPr marL="742950" lvl="1"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lvl="1">
              <a:buClr>
                <a:srgbClr val="FF0000"/>
              </a:buClr>
            </a:pPr>
            <a:endParaRPr lang="en-US" altLang="zh-CN" sz="2400" b="1" dirty="0">
              <a:latin typeface="微软雅黑" panose="020B0503020204020204" pitchFamily="34" charset="-122"/>
              <a:ea typeface="微软雅黑" panose="020B0503020204020204" pitchFamily="34" charset="-122"/>
            </a:endParaRPr>
          </a:p>
          <a:p>
            <a:pPr marL="742950" lvl="1" indent="-285750">
              <a:spcBef>
                <a:spcPts val="600"/>
              </a:spcBef>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基于堆的</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选取（方法</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2123728" y="2924944"/>
            <a:ext cx="6912768" cy="461665"/>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构建小顶堆，后经</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次删除，获次序为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的元素</a:t>
            </a:r>
            <a:endParaRPr lang="en-US" altLang="zh-CN" sz="2400" b="1"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969554" y="3054386"/>
            <a:ext cx="1577741" cy="1238117"/>
            <a:chOff x="971600" y="3068960"/>
            <a:chExt cx="1577741" cy="1373718"/>
          </a:xfrm>
        </p:grpSpPr>
        <p:sp>
          <p:nvSpPr>
            <p:cNvPr id="4" name="等腰三角形 3"/>
            <p:cNvSpPr/>
            <p:nvPr/>
          </p:nvSpPr>
          <p:spPr bwMode="auto">
            <a:xfrm flipV="1">
              <a:off x="971600" y="3068960"/>
              <a:ext cx="1577741" cy="1296144"/>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u</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32" name="椭圆 31"/>
            <p:cNvSpPr/>
            <p:nvPr/>
          </p:nvSpPr>
          <p:spPr bwMode="auto">
            <a:xfrm>
              <a:off x="1616454" y="4149080"/>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cxnSp>
        <p:nvCxnSpPr>
          <p:cNvPr id="41" name="直接连接符 40"/>
          <p:cNvCxnSpPr/>
          <p:nvPr/>
        </p:nvCxnSpPr>
        <p:spPr bwMode="auto">
          <a:xfrm>
            <a:off x="2736304"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4608512" y="3411939"/>
            <a:ext cx="1512168" cy="0"/>
          </a:xfrm>
          <a:prstGeom prst="line">
            <a:avLst/>
          </a:prstGeom>
          <a:ln w="22225">
            <a:solidFill>
              <a:schemeClr val="accent2">
                <a:lumMod val="50000"/>
              </a:schemeClr>
            </a:solidFill>
            <a:headEnd type="none"/>
            <a:tailEnd type="non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2997701" y="3434633"/>
            <a:ext cx="1412566"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(n)  +</a:t>
            </a:r>
            <a:endParaRPr lang="zh-CN" altLang="en-US" sz="2800" dirty="0"/>
          </a:p>
        </p:txBody>
      </p:sp>
      <p:sp>
        <p:nvSpPr>
          <p:cNvPr id="44" name="矩形 43"/>
          <p:cNvSpPr/>
          <p:nvPr/>
        </p:nvSpPr>
        <p:spPr>
          <a:xfrm>
            <a:off x="4472364" y="3434633"/>
            <a:ext cx="2207656" cy="523220"/>
          </a:xfrm>
          <a:prstGeom prst="rect">
            <a:avLst/>
          </a:prstGeom>
        </p:spPr>
        <p:txBody>
          <a:bodyPr wrap="none">
            <a:spAutoFit/>
          </a:bodyPr>
          <a:lstStyle/>
          <a:p>
            <a:r>
              <a:rPr lang="en-US" altLang="zh-CN" sz="2800" b="1" dirty="0" err="1">
                <a:latin typeface="微软雅黑" panose="020B0503020204020204" pitchFamily="34" charset="-122"/>
                <a:ea typeface="微软雅黑" panose="020B0503020204020204" pitchFamily="34" charset="-122"/>
              </a:rPr>
              <a:t>k</a:t>
            </a:r>
            <a:r>
              <a:rPr lang="en-US" altLang="zh-CN" sz="2800" b="1" dirty="0" err="1">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logn</a:t>
            </a:r>
            <a:r>
              <a:rPr lang="en-US" altLang="zh-CN" sz="2800" b="1" dirty="0">
                <a:latin typeface="微软雅黑" panose="020B0503020204020204" pitchFamily="34" charset="-122"/>
                <a:ea typeface="微软雅黑" panose="020B0503020204020204" pitchFamily="34" charset="-122"/>
              </a:rPr>
              <a:t>)  =</a:t>
            </a:r>
            <a:endParaRPr lang="zh-CN" altLang="en-US" sz="2800" dirty="0"/>
          </a:p>
        </p:txBody>
      </p:sp>
      <p:sp>
        <p:nvSpPr>
          <p:cNvPr id="45" name="矩形 44"/>
          <p:cNvSpPr/>
          <p:nvPr/>
        </p:nvSpPr>
        <p:spPr>
          <a:xfrm>
            <a:off x="6637980" y="3434633"/>
            <a:ext cx="2291012"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n+klogn</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47" name="等腰三角形 46"/>
          <p:cNvSpPr/>
          <p:nvPr/>
        </p:nvSpPr>
        <p:spPr bwMode="auto">
          <a:xfrm rot="10800000" flipV="1">
            <a:off x="1043608" y="5004037"/>
            <a:ext cx="1296144" cy="1067067"/>
          </a:xfrm>
          <a:prstGeom prst="triangle">
            <a:avLst/>
          </a:prstGeom>
          <a:solidFill>
            <a:schemeClr val="accent5">
              <a:lumMod val="90000"/>
            </a:schemeClr>
          </a:solidFill>
          <a:ln w="3175" algn="ctr">
            <a:solidFill>
              <a:schemeClr val="tx1"/>
            </a:solidFill>
            <a:miter lim="800000"/>
            <a:headEnd/>
            <a:tailEnd/>
          </a:ln>
          <a:effectLst/>
        </p:spPr>
        <p:txBody>
          <a:bodyPr lIns="91446" tIns="91446" rIns="91446" bIns="91446" rtlCol="0" anchor="ctr"/>
          <a:lstStyle/>
          <a:p>
            <a:pPr algn="ctr"/>
            <a:r>
              <a:rPr lang="en-US" altLang="zh-CN" sz="2800" b="1" dirty="0">
                <a:latin typeface="微软雅黑" panose="020B0503020204020204" pitchFamily="34" charset="-122"/>
                <a:ea typeface="微软雅黑" panose="020B0503020204020204" pitchFamily="34" charset="-122"/>
              </a:rPr>
              <a:t>k</a:t>
            </a:r>
          </a:p>
          <a:p>
            <a:pPr algn="ctr"/>
            <a:endParaRPr lang="en-US" altLang="zh-CN" sz="2800" b="1" dirty="0">
              <a:latin typeface="微软雅黑" panose="020B0503020204020204" pitchFamily="34" charset="-122"/>
              <a:ea typeface="微软雅黑" panose="020B0503020204020204" pitchFamily="34" charset="-122"/>
            </a:endParaRPr>
          </a:p>
        </p:txBody>
      </p:sp>
      <p:sp>
        <p:nvSpPr>
          <p:cNvPr id="48" name="椭圆 47"/>
          <p:cNvSpPr/>
          <p:nvPr/>
        </p:nvSpPr>
        <p:spPr bwMode="auto">
          <a:xfrm rot="10800000">
            <a:off x="1544447" y="4868436"/>
            <a:ext cx="288032" cy="293598"/>
          </a:xfrm>
          <a:prstGeom prst="ellipse">
            <a:avLst/>
          </a:prstGeom>
          <a:solidFill>
            <a:srgbClr val="C00000"/>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a:xfrm>
            <a:off x="2161341" y="4812282"/>
            <a:ext cx="6912768" cy="830997"/>
          </a:xfrm>
          <a:prstGeom prst="rect">
            <a:avLst/>
          </a:prstGeom>
        </p:spPr>
        <p:txBody>
          <a:bodyPr wrap="square">
            <a:spAutoFit/>
          </a:bodyPr>
          <a:lstStyle/>
          <a:p>
            <a:pPr lvl="1">
              <a:buClr>
                <a:srgbClr val="FF0000"/>
              </a:buClr>
            </a:pPr>
            <a:r>
              <a:rPr lang="zh-CN" altLang="en-US" sz="2400" b="1" dirty="0">
                <a:latin typeface="微软雅黑" panose="020B0503020204020204" pitchFamily="34" charset="-122"/>
                <a:ea typeface="微软雅黑" panose="020B0503020204020204" pitchFamily="34" charset="-122"/>
              </a:rPr>
              <a:t>任选</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个构成大顶堆，对剩余</a:t>
            </a:r>
            <a:r>
              <a:rPr lang="en-US" altLang="zh-CN" sz="2400" b="1" dirty="0">
                <a:latin typeface="微软雅黑" panose="020B0503020204020204" pitchFamily="34" charset="-122"/>
                <a:ea typeface="微软雅黑" panose="020B0503020204020204" pitchFamily="34" charset="-122"/>
              </a:rPr>
              <a:t>n-k</a:t>
            </a:r>
            <a:r>
              <a:rPr lang="zh-CN" altLang="en-US" sz="2400" b="1" dirty="0">
                <a:latin typeface="微软雅黑" panose="020B0503020204020204" pitchFamily="34" charset="-122"/>
                <a:ea typeface="微软雅黑" panose="020B0503020204020204" pitchFamily="34" charset="-122"/>
              </a:rPr>
              <a:t>个逐个插入（每插入一个删除堆顶），堆顶即为目标元素</a:t>
            </a:r>
            <a:endParaRPr lang="en-US" altLang="zh-CN" sz="2400" b="1" dirty="0">
              <a:latin typeface="微软雅黑" panose="020B0503020204020204" pitchFamily="34" charset="-122"/>
              <a:ea typeface="微软雅黑" panose="020B0503020204020204" pitchFamily="34" charset="-122"/>
            </a:endParaRPr>
          </a:p>
        </p:txBody>
      </p:sp>
      <p:sp>
        <p:nvSpPr>
          <p:cNvPr id="54" name="矩形 53"/>
          <p:cNvSpPr/>
          <p:nvPr/>
        </p:nvSpPr>
        <p:spPr>
          <a:xfrm>
            <a:off x="2312353" y="5591805"/>
            <a:ext cx="1180131"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a:t>
            </a:r>
            <a:endParaRPr lang="zh-CN" altLang="en-US" sz="2800" dirty="0"/>
          </a:p>
        </p:txBody>
      </p:sp>
      <p:sp>
        <p:nvSpPr>
          <p:cNvPr id="55" name="矩形 54"/>
          <p:cNvSpPr/>
          <p:nvPr/>
        </p:nvSpPr>
        <p:spPr>
          <a:xfrm>
            <a:off x="3234070" y="5587234"/>
            <a:ext cx="3079689"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 2(n-k)</a:t>
            </a:r>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6" name="矩形 55"/>
          <p:cNvSpPr/>
          <p:nvPr/>
        </p:nvSpPr>
        <p:spPr>
          <a:xfrm>
            <a:off x="6073677" y="5589964"/>
            <a:ext cx="3097323" cy="523220"/>
          </a:xfrm>
          <a:prstGeom prst="rect">
            <a:avLst/>
          </a:prstGeom>
        </p:spPr>
        <p:txBody>
          <a:bodyPr wrap="none">
            <a:spAutoFit/>
          </a:bodyPr>
          <a:lstStyle/>
          <a:p>
            <a:r>
              <a:rPr lang="en-US" altLang="zh-CN" sz="2800" b="1" dirty="0">
                <a:latin typeface="Script MT Bold" panose="03040602040607080904" pitchFamily="66" charset="0"/>
                <a:ea typeface="微软雅黑" panose="020B0503020204020204" pitchFamily="34" charset="-122"/>
              </a:rPr>
              <a:t>O</a:t>
            </a:r>
            <a:r>
              <a:rPr lang="en-US" altLang="zh-CN" sz="2800" b="1" dirty="0">
                <a:latin typeface="微软雅黑" panose="020B0503020204020204" pitchFamily="34" charset="-122"/>
                <a:ea typeface="微软雅黑" panose="020B0503020204020204" pitchFamily="34" charset="-122"/>
              </a:rPr>
              <a:t>(k+2(n-k)</a:t>
            </a:r>
            <a:r>
              <a:rPr lang="en-US" altLang="zh-CN" sz="2800" b="1" dirty="0" err="1">
                <a:latin typeface="微软雅黑" panose="020B0503020204020204" pitchFamily="34" charset="-122"/>
                <a:ea typeface="微软雅黑" panose="020B0503020204020204" pitchFamily="34" charset="-122"/>
              </a:rPr>
              <a:t>logk</a:t>
            </a:r>
            <a:r>
              <a:rPr lang="en-US" altLang="zh-CN" sz="2800" b="1" dirty="0">
                <a:latin typeface="微软雅黑" panose="020B0503020204020204" pitchFamily="34" charset="-122"/>
                <a:ea typeface="微软雅黑" panose="020B0503020204020204" pitchFamily="34" charset="-122"/>
              </a:rPr>
              <a:t>)</a:t>
            </a:r>
            <a:endParaRPr lang="zh-CN" altLang="en-US" sz="2800" dirty="0"/>
          </a:p>
        </p:txBody>
      </p:sp>
      <p:sp>
        <p:nvSpPr>
          <p:cNvPr id="58" name="矩形 57"/>
          <p:cNvSpPr/>
          <p:nvPr/>
        </p:nvSpPr>
        <p:spPr>
          <a:xfrm>
            <a:off x="4626769" y="2439187"/>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小 的情况</a:t>
            </a:r>
          </a:p>
        </p:txBody>
      </p:sp>
      <p:sp>
        <p:nvSpPr>
          <p:cNvPr id="59" name="矩形 58"/>
          <p:cNvSpPr/>
          <p:nvPr/>
        </p:nvSpPr>
        <p:spPr>
          <a:xfrm>
            <a:off x="4626769" y="4258213"/>
            <a:ext cx="247052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适合 </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大 的情况</a:t>
            </a:r>
          </a:p>
        </p:txBody>
      </p:sp>
      <p:sp>
        <p:nvSpPr>
          <p:cNvPr id="60" name="矩形 59"/>
          <p:cNvSpPr/>
          <p:nvPr/>
        </p:nvSpPr>
        <p:spPr>
          <a:xfrm>
            <a:off x="806430" y="6193897"/>
            <a:ext cx="7871124" cy="461665"/>
          </a:xfrm>
          <a:prstGeom prst="rect">
            <a:avLst/>
          </a:prstGeom>
          <a:solidFill>
            <a:srgbClr val="C00000"/>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两种方法在</a:t>
            </a:r>
            <a:r>
              <a:rPr lang="en-US" altLang="zh-CN" sz="2400" b="1" dirty="0">
                <a:solidFill>
                  <a:schemeClr val="bg1"/>
                </a:solidFill>
                <a:latin typeface="微软雅黑" panose="020B0503020204020204" pitchFamily="34" charset="-122"/>
                <a:ea typeface="微软雅黑" panose="020B0503020204020204" pitchFamily="34" charset="-122"/>
              </a:rPr>
              <a:t>k</a:t>
            </a:r>
            <a:r>
              <a:rPr lang="zh-CN" altLang="en-US" sz="2400" b="1" dirty="0">
                <a:solidFill>
                  <a:schemeClr val="bg1"/>
                </a:solidFill>
                <a:latin typeface="微软雅黑" panose="020B0503020204020204" pitchFamily="34" charset="-122"/>
                <a:ea typeface="微软雅黑" panose="020B0503020204020204" pitchFamily="34" charset="-122"/>
              </a:rPr>
              <a:t>接近</a:t>
            </a:r>
            <a:r>
              <a:rPr lang="en-US" altLang="zh-CN" sz="2400" b="1">
                <a:solidFill>
                  <a:schemeClr val="bg1"/>
                </a:solidFill>
                <a:latin typeface="微软雅黑" panose="020B0503020204020204" pitchFamily="34" charset="-122"/>
                <a:ea typeface="微软雅黑" panose="020B0503020204020204" pitchFamily="34" charset="-122"/>
              </a:rPr>
              <a:t>n/2</a:t>
            </a:r>
            <a:r>
              <a:rPr lang="zh-CN" altLang="en-US" sz="2400" b="1">
                <a:solidFill>
                  <a:schemeClr val="bg1"/>
                </a:solidFill>
                <a:latin typeface="微软雅黑" panose="020B0503020204020204" pitchFamily="34" charset="-122"/>
                <a:ea typeface="微软雅黑" panose="020B0503020204020204" pitchFamily="34" charset="-122"/>
              </a:rPr>
              <a:t>时</a:t>
            </a:r>
            <a:r>
              <a:rPr lang="zh-CN" altLang="en-US" sz="2400" b="1" dirty="0">
                <a:solidFill>
                  <a:schemeClr val="bg1"/>
                </a:solidFill>
                <a:latin typeface="微软雅黑" panose="020B0503020204020204" pitchFamily="34" charset="-122"/>
                <a:ea typeface="微软雅黑" panose="020B0503020204020204" pitchFamily="34" charset="-122"/>
              </a:rPr>
              <a:t>，复杂度仍为</a:t>
            </a:r>
            <a:r>
              <a:rPr lang="en-US" altLang="zh-CN" sz="2400" b="1" dirty="0">
                <a:solidFill>
                  <a:schemeClr val="bg1"/>
                </a:solidFill>
                <a:latin typeface="Script MT Bold" panose="03040602040607080904" pitchFamily="66" charset="0"/>
                <a:ea typeface="微软雅黑" panose="020B0503020204020204" pitchFamily="34" charset="-122"/>
              </a:rPr>
              <a:t>O</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dirty="0" err="1">
                <a:solidFill>
                  <a:schemeClr val="bg1"/>
                </a:solidFill>
                <a:latin typeface="微软雅黑" panose="020B0503020204020204" pitchFamily="34" charset="-122"/>
                <a:ea typeface="微软雅黑" panose="020B0503020204020204" pitchFamily="34" charset="-122"/>
              </a:rPr>
              <a:t>nlogn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17449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0903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若选取</a:t>
            </a:r>
            <a:r>
              <a:rPr lang="en-US" altLang="zh-CN" sz="2400" b="1" dirty="0">
                <a:latin typeface="微软雅黑" panose="020B0503020204020204" pitchFamily="34" charset="-122"/>
                <a:ea typeface="微软雅黑" panose="020B0503020204020204" pitchFamily="34" charset="-122"/>
              </a:rPr>
              <a:t>pivot= partition()</a:t>
            </a:r>
            <a:r>
              <a:rPr lang="zh-CN" altLang="en-US" sz="2400" b="1" dirty="0">
                <a:latin typeface="微软雅黑" panose="020B0503020204020204" pitchFamily="34" charset="-122"/>
                <a:ea typeface="微软雅黑" panose="020B0503020204020204" pitchFamily="34" charset="-122"/>
              </a:rPr>
              <a:t>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，则刚好返回</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k&lt;pivot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G</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若</a:t>
            </a:r>
            <a:r>
              <a:rPr lang="en-US" altLang="zh-CN" sz="2400" b="1" dirty="0">
                <a:latin typeface="微软雅黑" panose="020B0503020204020204" pitchFamily="34" charset="-122"/>
                <a:ea typeface="微软雅黑" panose="020B0503020204020204" pitchFamily="34" charset="-122"/>
              </a:rPr>
              <a:t>k&gt;pivot</a:t>
            </a:r>
            <a:r>
              <a:rPr lang="zh-CN" altLang="en-US" sz="2400" b="1" dirty="0">
                <a:latin typeface="微软雅黑" panose="020B0503020204020204" pitchFamily="34" charset="-122"/>
                <a:ea typeface="微软雅黑" panose="020B0503020204020204" pitchFamily="34" charset="-122"/>
              </a:rPr>
              <a:t>，则递归对</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进行划分，不再考虑</a:t>
            </a:r>
            <a:r>
              <a:rPr lang="en-US" altLang="zh-CN" sz="2400" b="1" dirty="0">
                <a:latin typeface="微软雅黑" panose="020B0503020204020204" pitchFamily="34" charset="-122"/>
                <a:ea typeface="微软雅黑" panose="020B0503020204020204" pitchFamily="34" charset="-122"/>
              </a:rPr>
              <a:t>L</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69679" y="3205585"/>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Tree>
    <p:extLst>
      <p:ext uri="{BB962C8B-B14F-4D97-AF65-F5344CB8AC3E}">
        <p14:creationId xmlns:p14="http://schemas.microsoft.com/office/powerpoint/2010/main" val="2797136272"/>
      </p:ext>
    </p:extLst>
  </p:cSld>
  <p:clrMapOvr>
    <a:masterClrMapping/>
  </p:clrMapOvr>
  <p:transition advTm="157">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364715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基于快速排序思想，反复调用</a:t>
            </a:r>
            <a:r>
              <a:rPr lang="en-US" altLang="zh-CN" sz="2400" b="1" dirty="0">
                <a:latin typeface="微软雅黑" panose="020B0503020204020204" pitchFamily="34" charset="-122"/>
                <a:ea typeface="微软雅黑" panose="020B0503020204020204" pitchFamily="34" charset="-122"/>
              </a:rPr>
              <a:t>partition</a:t>
            </a:r>
            <a:r>
              <a:rPr lang="zh-CN" altLang="en-US" sz="2400" b="1" dirty="0">
                <a:latin typeface="微软雅黑" panose="020B0503020204020204" pitchFamily="34" charset="-122"/>
                <a:ea typeface="微软雅黑" panose="020B0503020204020204" pitchFamily="34" charset="-122"/>
              </a:rPr>
              <a:t>算法构建轴点，逼近秩为</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元素</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p:sp>
        <p:nvSpPr>
          <p:cNvPr id="3" name="矩形 2"/>
          <p:cNvSpPr/>
          <p:nvPr/>
        </p:nvSpPr>
        <p:spPr>
          <a:xfrm>
            <a:off x="251520" y="2636912"/>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k&lt;pivot</a:t>
            </a:r>
            <a:endParaRPr lang="zh-CN" altLang="en-US" sz="2400" dirty="0"/>
          </a:p>
        </p:txBody>
      </p:sp>
      <p:sp>
        <p:nvSpPr>
          <p:cNvPr id="7" name="矩形 6"/>
          <p:cNvSpPr/>
          <p:nvPr/>
        </p:nvSpPr>
        <p:spPr bwMode="auto">
          <a:xfrm>
            <a:off x="1835696" y="2588191"/>
            <a:ext cx="352839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5553378" y="2588191"/>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6246724" y="2588191"/>
            <a:ext cx="2069692"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51520" y="3837761"/>
            <a:ext cx="1402820"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k&gt;pivot</a:t>
            </a:r>
            <a:endParaRPr lang="zh-CN" altLang="en-US" sz="2400" dirty="0"/>
          </a:p>
        </p:txBody>
      </p:sp>
      <p:sp>
        <p:nvSpPr>
          <p:cNvPr id="26" name="矩形 25"/>
          <p:cNvSpPr/>
          <p:nvPr/>
        </p:nvSpPr>
        <p:spPr bwMode="auto">
          <a:xfrm>
            <a:off x="1835696" y="3789040"/>
            <a:ext cx="1368152" cy="504056"/>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L</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3347864" y="3789040"/>
            <a:ext cx="504056" cy="504056"/>
          </a:xfrm>
          <a:prstGeom prst="rect">
            <a:avLst/>
          </a:prstGeom>
          <a:solidFill>
            <a:srgbClr val="009242"/>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3995936" y="3789040"/>
            <a:ext cx="4320480" cy="504056"/>
          </a:xfrm>
          <a:prstGeom prst="rect">
            <a:avLst/>
          </a:prstGeom>
          <a:solidFill>
            <a:srgbClr val="7030A0"/>
          </a:solidFill>
          <a:ln w="3175" algn="ctr">
            <a:solidFill>
              <a:schemeClr val="tx1"/>
            </a:solidFill>
            <a:miter lim="800000"/>
            <a:headEnd/>
            <a:tailEnd/>
          </a:ln>
          <a:effectLst/>
        </p:spPr>
        <p:txBody>
          <a:bodyPr lIns="91446" tIns="91446" rIns="91446"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bwMode="auto">
          <a:xfrm>
            <a:off x="4860032" y="3092247"/>
            <a:ext cx="0" cy="648072"/>
          </a:xfrm>
          <a:prstGeom prst="straightConnector1">
            <a:avLst/>
          </a:prstGeom>
          <a:solidFill>
            <a:schemeClr val="accent1"/>
          </a:solidFill>
          <a:ln w="41275" cap="flat" cmpd="sng" algn="ctr">
            <a:solidFill>
              <a:srgbClr val="C00000"/>
            </a:solidFill>
            <a:prstDash val="solid"/>
            <a:round/>
            <a:headEnd type="stealth" w="lg" len="lg"/>
            <a:tailEnd type="stealth" w="lg" len="lg"/>
          </a:ln>
          <a:effectLst/>
        </p:spPr>
      </p:cxnSp>
      <p:sp>
        <p:nvSpPr>
          <p:cNvPr id="10" name="矩形 9"/>
          <p:cNvSpPr/>
          <p:nvPr/>
        </p:nvSpPr>
        <p:spPr>
          <a:xfrm>
            <a:off x="4410738" y="3244334"/>
            <a:ext cx="32252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k</a:t>
            </a:r>
            <a:endParaRPr lang="zh-CN" altLang="en-US" dirty="0"/>
          </a:p>
        </p:txBody>
      </p:sp>
      <p:sp>
        <p:nvSpPr>
          <p:cNvPr id="33" name="矩形 32"/>
          <p:cNvSpPr/>
          <p:nvPr/>
        </p:nvSpPr>
        <p:spPr>
          <a:xfrm>
            <a:off x="5386849" y="3140968"/>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34" name="矩形 33"/>
          <p:cNvSpPr/>
          <p:nvPr/>
        </p:nvSpPr>
        <p:spPr>
          <a:xfrm>
            <a:off x="3195677" y="3390174"/>
            <a:ext cx="786497"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pivot</a:t>
            </a:r>
            <a:endParaRPr lang="zh-CN" altLang="en-US" dirty="0"/>
          </a:p>
        </p:txBody>
      </p:sp>
      <p:sp>
        <p:nvSpPr>
          <p:cNvPr id="16" name="矩形 15"/>
          <p:cNvSpPr/>
          <p:nvPr/>
        </p:nvSpPr>
        <p:spPr>
          <a:xfrm>
            <a:off x="359532" y="4523636"/>
            <a:ext cx="8424936"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l,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 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pivot = partition(data, l,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if(k==pivot) return data[pivot];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if(k&lt;pivot)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 </a:t>
            </a:r>
            <a:r>
              <a:rPr lang="pt-BR" altLang="zh-CN" dirty="0">
                <a:solidFill>
                  <a:srgbClr val="000000"/>
                </a:solidFill>
                <a:highlight>
                  <a:srgbClr val="FFFFFF"/>
                </a:highlight>
                <a:latin typeface="Consolas" panose="020B0609020204030204" pitchFamily="49" charset="0"/>
                <a:ea typeface="新宋体" panose="02010609030101010101" pitchFamily="49" charset="-122"/>
              </a:rPr>
              <a:t>pivot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endParaRPr lang="zh-CN" altLang="en-US"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else return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quickSelect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(data, k-pivot-1, pivot+1, r);</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8" name="矩形 17"/>
          <p:cNvSpPr/>
          <p:nvPr/>
        </p:nvSpPr>
        <p:spPr>
          <a:xfrm>
            <a:off x="359532" y="6302117"/>
            <a:ext cx="8352928" cy="400110"/>
          </a:xfrm>
          <a:prstGeom prst="rect">
            <a:avLst/>
          </a:prstGeom>
          <a:solidFill>
            <a:srgbClr val="C00000"/>
          </a:solid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中位数提取 </a:t>
            </a:r>
            <a:r>
              <a:rPr lang="en-US" altLang="zh-CN" sz="2000" b="1" dirty="0">
                <a:solidFill>
                  <a:schemeClr val="bg1"/>
                </a:solidFill>
                <a:latin typeface="微软雅黑" panose="020B0503020204020204" pitchFamily="34" charset="-122"/>
                <a:ea typeface="微软雅黑" panose="020B0503020204020204" pitchFamily="34" charset="-122"/>
              </a:rPr>
              <a:t>(k=n/2)</a:t>
            </a:r>
            <a:r>
              <a:rPr lang="zh-CN" altLang="en-US" sz="2000" b="1" dirty="0">
                <a:solidFill>
                  <a:schemeClr val="bg1"/>
                </a:solidFill>
                <a:latin typeface="微软雅黑" panose="020B0503020204020204" pitchFamily="34" charset="-122"/>
                <a:ea typeface="微软雅黑" panose="020B0503020204020204" pitchFamily="34" charset="-122"/>
              </a:rPr>
              <a:t>，每次去掉约一半不到的数据量，平均复杂度</a:t>
            </a:r>
            <a:r>
              <a:rPr lang="en-US" altLang="zh-CN" sz="2000" b="1" dirty="0">
                <a:solidFill>
                  <a:schemeClr val="bg1"/>
                </a:solidFill>
                <a:latin typeface="Script MT Bold" panose="03040602040607080904" pitchFamily="66" charset="0"/>
                <a:ea typeface="微软雅黑" panose="020B0503020204020204" pitchFamily="34" charset="-122"/>
              </a:rPr>
              <a:t>O</a:t>
            </a:r>
            <a:r>
              <a:rPr lang="en-US" altLang="zh-CN" sz="2000" b="1"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endParaRPr>
          </a:p>
        </p:txBody>
      </p:sp>
    </p:spTree>
    <p:extLst>
      <p:ext uri="{BB962C8B-B14F-4D97-AF65-F5344CB8AC3E}">
        <p14:creationId xmlns:p14="http://schemas.microsoft.com/office/powerpoint/2010/main" val="150141781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24744"/>
            <a:ext cx="8640960" cy="498598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基于快速划分的</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选取实现</a:t>
            </a:r>
            <a:endParaRPr lang="en-US" altLang="zh-CN" sz="28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可以证明，平均复杂度为</a:t>
            </a:r>
            <a:r>
              <a:rPr lang="en-US" altLang="zh-CN" sz="2400" b="1" dirty="0">
                <a:latin typeface="Script MT Bold" panose="03040602040607080904" pitchFamily="66" charset="0"/>
                <a:ea typeface="微软雅黑" panose="020B0503020204020204" pitchFamily="34" charset="-122"/>
              </a:rPr>
              <a:t>O</a:t>
            </a:r>
            <a:r>
              <a:rPr lang="en-US" altLang="zh-CN" sz="2400" b="1" dirty="0">
                <a:latin typeface="微软雅黑" panose="020B0503020204020204" pitchFamily="34" charset="-122"/>
                <a:ea typeface="微软雅黑" panose="020B0503020204020204" pitchFamily="34" charset="-122"/>
              </a:rPr>
              <a:t>(n)</a:t>
            </a: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选取问题，假定每次总是落到元素多的那一边</a:t>
            </a: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endParaRPr lang="en-US" altLang="zh-CN" sz="2400" b="1" dirty="0">
              <a:latin typeface="微软雅黑" panose="020B0503020204020204" pitchFamily="34" charset="-122"/>
              <a:ea typeface="微软雅黑" panose="020B0503020204020204" pitchFamily="34" charset="-122"/>
            </a:endParaRPr>
          </a:p>
          <a:p>
            <a:pPr marL="742950" lvl="1" indent="-285750">
              <a:spcAft>
                <a:spcPts val="600"/>
              </a:spcAft>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最坏情况的复杂度为</a:t>
            </a:r>
            <a:r>
              <a:rPr lang="en-US" altLang="zh-CN" sz="2400" b="1" dirty="0">
                <a:latin typeface="微软雅黑" panose="020B0503020204020204" pitchFamily="34" charset="-122"/>
                <a:ea typeface="微软雅黑" panose="020B0503020204020204" pitchFamily="34" charset="-122"/>
              </a:rPr>
              <a:t>O(n</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，平均复杂度为</a:t>
            </a:r>
            <a:r>
              <a:rPr lang="en-US" altLang="zh-CN" sz="2400" b="1" dirty="0">
                <a:latin typeface="微软雅黑" panose="020B0503020204020204" pitchFamily="34" charset="-122"/>
                <a:ea typeface="微软雅黑" panose="020B0503020204020204" pitchFamily="34" charset="-122"/>
              </a:rPr>
              <a:t>O(n)</a:t>
            </a:r>
          </a:p>
        </p:txBody>
      </p:sp>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K-</a:t>
            </a:r>
            <a:r>
              <a:rPr lang="zh-CN" altLang="en-US" sz="3600" dirty="0">
                <a:solidFill>
                  <a:srgbClr val="003366"/>
                </a:solidFill>
                <a:latin typeface="微软雅黑" pitchFamily="34" charset="-122"/>
                <a:ea typeface="微软雅黑" pitchFamily="34" charset="-122"/>
              </a:rPr>
              <a:t>选取与中位数</a:t>
            </a:r>
          </a:p>
        </p:txBody>
      </p:sp>
      <mc:AlternateContent xmlns:mc="http://schemas.openxmlformats.org/markup-compatibility/2006" xmlns:a14="http://schemas.microsoft.com/office/drawing/2010/main">
        <mc:Choice Requires="a14">
          <p:sp>
            <p:nvSpPr>
              <p:cNvPr id="4" name="矩形 3"/>
              <p:cNvSpPr/>
              <p:nvPr/>
            </p:nvSpPr>
            <p:spPr>
              <a:xfrm>
                <a:off x="1115616" y="2540516"/>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smtClean="0">
                          <a:latin typeface="Cambria Math" panose="02040503050406030204" pitchFamily="18" charset="0"/>
                        </a:rPr>
                        <m:t>)</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𝑇</m:t>
                          </m:r>
                          <m:r>
                            <a:rPr lang="en-US" altLang="zh-CN">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r>
                            <a:rPr lang="en-US" altLang="zh-CN" i="1">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15616" y="2540516"/>
                <a:ext cx="6156176" cy="636521"/>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971600" y="3161261"/>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两边取期望，有</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421904" y="3530593"/>
                <a:ext cx="6156176" cy="636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r>
                        <a:rPr lang="en-US" altLang="zh-CN" b="0" i="1" smtClean="0">
                          <a:latin typeface="Cambria Math" panose="02040503050406030204" pitchFamily="18" charset="0"/>
                        </a:rPr>
                        <m:t>)</m:t>
                      </m:r>
                      <m:r>
                        <a:rPr lang="zh-CN" altLang="en-US" i="1" smtClean="0">
                          <a:latin typeface="Cambria Math" panose="02040503050406030204" pitchFamily="18" charset="0"/>
                        </a:rPr>
                        <m:t> </m:t>
                      </m:r>
                      <m:r>
                        <a:rPr lang="zh-CN" altLang="en-US" i="1">
                          <a:latin typeface="Cambria Math" panose="02040503050406030204" pitchFamily="18" charset="0"/>
                        </a:rPr>
                        <m:t>≤</m:t>
                      </m:r>
                      <m:r>
                        <m:rPr>
                          <m:sty m:val="p"/>
                        </m:rPr>
                        <a:rPr lang="en-US" altLang="zh-CN" i="1">
                          <a:latin typeface="Cambria Math" panose="02040503050406030204" pitchFamily="18" charset="0"/>
                        </a:rPr>
                        <m:t>O</m:t>
                      </m:r>
                      <m:r>
                        <a:rPr lang="en-US" altLang="zh-CN">
                          <a:latin typeface="Cambria Math" panose="02040503050406030204" pitchFamily="18" charset="0"/>
                        </a:rPr>
                        <m:t>(</m:t>
                      </m:r>
                      <m:r>
                        <m:rPr>
                          <m:sty m:val="p"/>
                        </m:rPr>
                        <a:rPr lang="en-US" altLang="zh-CN">
                          <a:latin typeface="Cambria Math" panose="02040503050406030204" pitchFamily="18" charset="0"/>
                        </a:rPr>
                        <m:t>n</m:t>
                      </m:r>
                      <m:r>
                        <a:rPr lang="en-US" altLang="zh-CN">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𝑛</m:t>
                          </m:r>
                        </m:den>
                      </m:f>
                      <m:r>
                        <a:rPr lang="zh-CN" altLang="en-US">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en-US" altLang="zh-CN" i="1">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𝑛</m:t>
                          </m:r>
                        </m:sup>
                        <m:e>
                          <m:r>
                            <m:rPr>
                              <m:sty m:val="p"/>
                            </m:rPr>
                            <a:rPr lang="en-US" altLang="zh-CN" i="1">
                              <a:latin typeface="Cambria Math" panose="02040503050406030204" pitchFamily="18" charset="0"/>
                            </a:rPr>
                            <m:t>E</m:t>
                          </m:r>
                          <m:r>
                            <a:rPr lang="en-US" altLang="zh-CN" b="0" i="1" smtClean="0">
                              <a:latin typeface="Cambria Math" panose="02040503050406030204" pitchFamily="18" charset="0"/>
                            </a:rPr>
                            <m:t>(</m:t>
                          </m:r>
                          <m:r>
                            <a:rPr lang="zh-CN" altLang="en-US" i="1">
                              <a:latin typeface="Cambria Math" panose="02040503050406030204" pitchFamily="18" charset="0"/>
                            </a:rPr>
                            <m:t>𝑇</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e>
                              </m:func>
                            </m:e>
                          </m:d>
                          <m:r>
                            <a:rPr lang="en-US" altLang="zh-CN" b="0" i="1" smtClean="0">
                              <a:latin typeface="Cambria Math" panose="02040503050406030204" pitchFamily="18" charset="0"/>
                            </a:rPr>
                            <m:t>)</m:t>
                          </m:r>
                          <m:r>
                            <a:rPr lang="zh-CN" altLang="en-US" i="1">
                              <a:latin typeface="Cambria Math" panose="02040503050406030204" pitchFamily="18" charset="0"/>
                            </a:rPr>
                            <m:t> </m:t>
                          </m:r>
                        </m:e>
                      </m:nary>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421904" y="3530593"/>
                <a:ext cx="6156176" cy="6365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411760" y="4077072"/>
                <a:ext cx="3147144" cy="685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m:t>= </m:t>
                      </m:r>
                      <m:r>
                        <m:rPr>
                          <m:nor/>
                        </m:rPr>
                        <a:rPr lang="zh-CN" altLang="en-US"/>
                        <m:t>O</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num>
                        <m:den>
                          <m:r>
                            <a:rPr lang="zh-CN" altLang="en-US" i="1">
                              <a:latin typeface="Cambria Math" panose="02040503050406030204" pitchFamily="18" charset="0"/>
                            </a:rPr>
                            <m:t>𝑛</m:t>
                          </m:r>
                        </m:den>
                      </m:f>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0">
                                      <a:latin typeface="Cambria Math" panose="02040503050406030204" pitchFamily="18" charset="0"/>
                                    </a:rPr>
                                    <m:t>2</m:t>
                                  </m:r>
                                </m:den>
                              </m:f>
                            </m:e>
                          </m:d>
                        </m:sub>
                        <m:sup>
                          <m:r>
                            <a:rPr lang="zh-CN" altLang="en-US" i="1">
                              <a:latin typeface="Cambria Math" panose="02040503050406030204" pitchFamily="18" charset="0"/>
                            </a:rPr>
                            <m:t>𝑛</m:t>
                          </m:r>
                          <m:r>
                            <a:rPr lang="zh-CN" altLang="en-US" i="0">
                              <a:latin typeface="Cambria Math" panose="02040503050406030204" pitchFamily="18" charset="0"/>
                            </a:rPr>
                            <m:t>−1</m:t>
                          </m:r>
                        </m:sup>
                        <m:e>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1">
                                      <a:latin typeface="Cambria Math" panose="02040503050406030204" pitchFamily="18" charset="0"/>
                                    </a:rPr>
                                    <m:t>𝑘</m:t>
                                  </m:r>
                                </m:e>
                              </m:d>
                            </m:e>
                          </m:d>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411760" y="4077072"/>
                <a:ext cx="3147144" cy="685637"/>
              </a:xfrm>
              <a:prstGeom prst="rect">
                <a:avLst/>
              </a:prstGeom>
              <a:blipFill>
                <a:blip r:embed="rId5"/>
                <a:stretch>
                  <a:fillRect/>
                </a:stretch>
              </a:blipFill>
            </p:spPr>
            <p:txBody>
              <a:bodyPr/>
              <a:lstStyle/>
              <a:p>
                <a:r>
                  <a:rPr lang="zh-CN" altLang="en-US">
                    <a:noFill/>
                  </a:rPr>
                  <a:t> </a:t>
                </a:r>
              </a:p>
            </p:txBody>
          </p:sp>
        </mc:Fallback>
      </mc:AlternateContent>
      <p:sp>
        <p:nvSpPr>
          <p:cNvPr id="30" name="矩形 29"/>
          <p:cNvSpPr/>
          <p:nvPr/>
        </p:nvSpPr>
        <p:spPr>
          <a:xfrm>
            <a:off x="971600" y="4908878"/>
            <a:ext cx="5688632"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参见</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算法导论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rPr>
              <a:t>章，可用归纳法证明</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5558904" y="4891052"/>
                <a:ext cx="1893467"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E</m:t>
                      </m:r>
                      <m:d>
                        <m:dPr>
                          <m:ctrlPr>
                            <a:rPr lang="en-US" altLang="zh-CN" i="1">
                              <a:latin typeface="Cambria Math" panose="02040503050406030204" pitchFamily="18" charset="0"/>
                            </a:rPr>
                          </m:ctrlPr>
                        </m:dPr>
                        <m:e>
                          <m:r>
                            <a:rPr lang="zh-CN" altLang="en-US" i="1">
                              <a:latin typeface="Cambria Math" panose="02040503050406030204" pitchFamily="18" charset="0"/>
                            </a:rPr>
                            <m:t>𝑇</m:t>
                          </m:r>
                          <m:d>
                            <m:dPr>
                              <m:ctrlPr>
                                <a:rPr lang="zh-CN" altLang="en-US" i="1">
                                  <a:latin typeface="Cambria Math" panose="02040503050406030204" pitchFamily="18" charset="0"/>
                                </a:rPr>
                              </m:ctrlPr>
                            </m:dPr>
                            <m:e>
                              <m:r>
                                <a:rPr lang="zh-CN" altLang="en-US" i="1">
                                  <a:latin typeface="Cambria Math" panose="02040503050406030204" pitchFamily="18" charset="0"/>
                                </a:rPr>
                                <m:t>𝑛</m:t>
                              </m:r>
                            </m:e>
                          </m:d>
                        </m:e>
                      </m:d>
                      <m:r>
                        <a:rPr lang="en-US" altLang="zh-CN" i="1" smtClean="0">
                          <a:latin typeface="Cambria Math" panose="02040503050406030204" pitchFamily="18" charset="0"/>
                        </a:rPr>
                        <m:t>=</m:t>
                      </m:r>
                      <m:r>
                        <m:rPr>
                          <m:sty m:val="p"/>
                        </m:rPr>
                        <a:rPr lang="en-US" altLang="zh-CN" i="1">
                          <a:latin typeface="Cambria Math" panose="02040503050406030204" pitchFamily="18" charset="0"/>
                        </a:rPr>
                        <m:t>O</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558904" y="4891052"/>
                <a:ext cx="1893467" cy="404983"/>
              </a:xfrm>
              <a:prstGeom prst="rect">
                <a:avLst/>
              </a:prstGeom>
              <a:blipFill>
                <a:blip r:embed="rId6"/>
                <a:stretch>
                  <a:fillRect b="-8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668053"/>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6" name="矩形 45"/>
          <p:cNvSpPr/>
          <p:nvPr/>
        </p:nvSpPr>
        <p:spPr bwMode="auto">
          <a:xfrm>
            <a:off x="942540" y="195295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1597877"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矩形 66"/>
          <p:cNvSpPr/>
          <p:nvPr/>
        </p:nvSpPr>
        <p:spPr bwMode="auto">
          <a:xfrm>
            <a:off x="2253214" y="226219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2908551" y="262223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3563888" y="165019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4219225" y="183019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4874562" y="238500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5529899" y="204619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185236" y="215419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6840573" y="233419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7495910" y="247819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8151251" y="172220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603657" y="3483466"/>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942536" y="3591466"/>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2253214" y="380746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908551" y="416750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563888" y="319546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4219225" y="337546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874562" y="3930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5529899" y="359146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6185236" y="369946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840573" y="387946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7495910" y="402346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8151251" y="326747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弧形 91"/>
          <p:cNvSpPr/>
          <p:nvPr/>
        </p:nvSpPr>
        <p:spPr bwMode="auto">
          <a:xfrm rot="5400000">
            <a:off x="1283361" y="2733648"/>
            <a:ext cx="419579"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3" name="弧形 92"/>
          <p:cNvSpPr/>
          <p:nvPr/>
        </p:nvSpPr>
        <p:spPr bwMode="auto">
          <a:xfrm rot="5400000">
            <a:off x="1902392" y="4275437"/>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4" name="弧形 93"/>
          <p:cNvSpPr/>
          <p:nvPr/>
        </p:nvSpPr>
        <p:spPr bwMode="auto">
          <a:xfrm rot="5400000">
            <a:off x="1572015" y="3934718"/>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95" name="矩形 94"/>
          <p:cNvSpPr/>
          <p:nvPr/>
        </p:nvSpPr>
        <p:spPr bwMode="auto">
          <a:xfrm>
            <a:off x="2250919" y="5142450"/>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1597875" y="5250450"/>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937950" y="5466450"/>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2908551" y="582649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563888" y="485445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219225" y="503445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874562" y="561045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29899" y="525045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185236" y="535845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40573" y="553845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495910" y="568245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492645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弧形 106"/>
          <p:cNvSpPr/>
          <p:nvPr/>
        </p:nvSpPr>
        <p:spPr bwMode="auto">
          <a:xfrm rot="5400000">
            <a:off x="2574095" y="5934421"/>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8" name="弧形 107"/>
          <p:cNvSpPr/>
          <p:nvPr/>
        </p:nvSpPr>
        <p:spPr bwMode="auto">
          <a:xfrm rot="5400000">
            <a:off x="2243718" y="559370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09" name="弧形 108"/>
          <p:cNvSpPr/>
          <p:nvPr/>
        </p:nvSpPr>
        <p:spPr bwMode="auto">
          <a:xfrm rot="5400000">
            <a:off x="1871756" y="5213960"/>
            <a:ext cx="662902" cy="1944524"/>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934734937"/>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算法框架：</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95" name="矩形 94"/>
          <p:cNvSpPr/>
          <p:nvPr/>
        </p:nvSpPr>
        <p:spPr bwMode="auto">
          <a:xfrm>
            <a:off x="3044792" y="171037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2406484" y="181837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1768176" y="203437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9868" y="240252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3683100" y="142237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4321408" y="160237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4959716" y="217837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598024" y="181837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6236332" y="192637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6874640" y="210637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7512948" y="225037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8151251" y="149438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3055956" y="3285885"/>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2417648" y="3393885"/>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1779340" y="3609885"/>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1141032" y="3978033"/>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3694264" y="2997885"/>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332572" y="3177885"/>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bwMode="auto">
          <a:xfrm>
            <a:off x="4970880" y="3753885"/>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5609188" y="339388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6247496" y="3501885"/>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6885804" y="3681885"/>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7524112" y="3825885"/>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8162415" y="3069893"/>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弧形 58"/>
          <p:cNvSpPr/>
          <p:nvPr/>
        </p:nvSpPr>
        <p:spPr bwMode="auto">
          <a:xfrm rot="5400000">
            <a:off x="3427594" y="407785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62" name="矩形 61"/>
          <p:cNvSpPr/>
          <p:nvPr/>
        </p:nvSpPr>
        <p:spPr bwMode="auto">
          <a:xfrm>
            <a:off x="3055956" y="5062504"/>
            <a:ext cx="432000" cy="1044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2417648" y="5170504"/>
            <a:ext cx="432000" cy="936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1779340" y="5386504"/>
            <a:ext cx="432000" cy="720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6" name="矩形 65"/>
          <p:cNvSpPr/>
          <p:nvPr/>
        </p:nvSpPr>
        <p:spPr bwMode="auto">
          <a:xfrm>
            <a:off x="1141032" y="5754652"/>
            <a:ext cx="432000" cy="359958"/>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3694264" y="4774504"/>
            <a:ext cx="432000" cy="1332000"/>
          </a:xfrm>
          <a:prstGeom prst="rect">
            <a:avLst/>
          </a:prstGeom>
          <a:solidFill>
            <a:srgbClr val="CC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4332572" y="495450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4970880" y="553050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0" name="矩形 109"/>
          <p:cNvSpPr/>
          <p:nvPr/>
        </p:nvSpPr>
        <p:spPr bwMode="auto">
          <a:xfrm>
            <a:off x="5609188" y="517050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1" name="矩形 110"/>
          <p:cNvSpPr/>
          <p:nvPr/>
        </p:nvSpPr>
        <p:spPr bwMode="auto">
          <a:xfrm>
            <a:off x="6247496" y="527850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2" name="矩形 111"/>
          <p:cNvSpPr/>
          <p:nvPr/>
        </p:nvSpPr>
        <p:spPr bwMode="auto">
          <a:xfrm>
            <a:off x="6885804" y="5458504"/>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3" name="矩形 112"/>
          <p:cNvSpPr/>
          <p:nvPr/>
        </p:nvSpPr>
        <p:spPr bwMode="auto">
          <a:xfrm>
            <a:off x="7524112" y="560250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4" name="矩形 113"/>
          <p:cNvSpPr/>
          <p:nvPr/>
        </p:nvSpPr>
        <p:spPr bwMode="auto">
          <a:xfrm>
            <a:off x="8162415" y="484651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5" name="弧形 114"/>
          <p:cNvSpPr/>
          <p:nvPr/>
        </p:nvSpPr>
        <p:spPr bwMode="auto">
          <a:xfrm rot="5400000">
            <a:off x="4056150" y="5846116"/>
            <a:ext cx="327027" cy="504057"/>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
        <p:nvSpPr>
          <p:cNvPr id="116" name="弧形 115"/>
          <p:cNvSpPr/>
          <p:nvPr/>
        </p:nvSpPr>
        <p:spPr bwMode="auto">
          <a:xfrm rot="5400000">
            <a:off x="3696672" y="5500942"/>
            <a:ext cx="492992" cy="1188480"/>
          </a:xfrm>
          <a:prstGeom prst="arc">
            <a:avLst>
              <a:gd name="adj1" fmla="val 16200000"/>
              <a:gd name="adj2" fmla="val 5459663"/>
            </a:avLst>
          </a:prstGeom>
          <a:noFill/>
          <a:ln w="25400" cap="flat" cmpd="sng" algn="ctr">
            <a:solidFill>
              <a:srgbClr val="00823B"/>
            </a:solidFill>
            <a:prstDash val="solid"/>
            <a:round/>
            <a:headEnd type="none" w="lg" len="lg"/>
            <a:tailEnd type="stealth" w="lg" len="lg"/>
          </a:ln>
          <a:effectLst/>
        </p:spPr>
        <p:txBody>
          <a:bodyPr rtlCol="0" anchor="ctr"/>
          <a:lstStyle/>
          <a:p>
            <a:pPr algn="ctr"/>
            <a:endParaRPr lang="zh-CN" altLang="en-US"/>
          </a:p>
        </p:txBody>
      </p:sp>
    </p:spTree>
    <p:extLst>
      <p:ext uri="{BB962C8B-B14F-4D97-AF65-F5344CB8AC3E}">
        <p14:creationId xmlns:p14="http://schemas.microsoft.com/office/powerpoint/2010/main" val="2437842997"/>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插入排序</a:t>
            </a:r>
          </a:p>
        </p:txBody>
      </p:sp>
      <p:sp>
        <p:nvSpPr>
          <p:cNvPr id="4" name="矩形 3"/>
          <p:cNvSpPr/>
          <p:nvPr/>
        </p:nvSpPr>
        <p:spPr>
          <a:xfrm>
            <a:off x="395536" y="4941168"/>
            <a:ext cx="9177001" cy="1815882"/>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 = { 14, 10, 18, 16, 20, 26, 23, 29, 26, 35, 32, 37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(array</a:t>
            </a:r>
            <a:r>
              <a:rPr lang="en-US" altLang="zh-CN" sz="1600">
                <a:solidFill>
                  <a:srgbClr val="000000"/>
                </a:solidFill>
                <a:highlight>
                  <a:srgbClr val="FFFFFF"/>
                </a:highlight>
                <a:latin typeface="Consolas" panose="020B0609020204030204" pitchFamily="49" charset="0"/>
                <a:ea typeface="新宋体" panose="02010609030101010101" pitchFamily="49" charset="-122"/>
              </a:rPr>
              <a:t>, 0,11);</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 &lt; 12; ++i)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array[</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1600" dirty="0">
              <a:latin typeface="Consolas" panose="020B0609020204030204" pitchFamily="49" charset="0"/>
            </a:endParaRPr>
          </a:p>
        </p:txBody>
      </p:sp>
      <p:sp>
        <p:nvSpPr>
          <p:cNvPr id="3" name="矩形 2"/>
          <p:cNvSpPr/>
          <p:nvPr/>
        </p:nvSpPr>
        <p:spPr>
          <a:xfrm>
            <a:off x="395536" y="1683966"/>
            <a:ext cx="878497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0;</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l</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+1; i &lt;= </a:t>
            </a:r>
            <a:r>
              <a:rPr lang="nn-NO" altLang="zh-CN" sz="1600" dirty="0">
                <a:solidFill>
                  <a:srgbClr val="808080"/>
                </a:solidFill>
                <a:highlight>
                  <a:srgbClr val="FFFFFF"/>
                </a:highlight>
                <a:latin typeface="Consolas" panose="020B0609020204030204" pitchFamily="49" charset="0"/>
                <a:ea typeface="新宋体" panose="02010609030101010101" pitchFamily="49" charset="-122"/>
              </a:rPr>
              <a:t>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a:t>
            </a:r>
            <a:endParaRPr lang="zh-CN" altLang="en-US"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auxiliary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a:t>
            </a:r>
            <a:r>
              <a:rPr lang="en-US" altLang="zh-CN" sz="1600">
                <a:solidFill>
                  <a:srgbClr val="000000"/>
                </a:solidFill>
                <a:highlight>
                  <a:srgbClr val="FFFFFF"/>
                </a:highlight>
                <a:latin typeface="Consolas" panose="020B0609020204030204" pitchFamily="49" charset="0"/>
                <a:ea typeface="新宋体" panose="02010609030101010101" pitchFamily="49" charset="-122"/>
              </a:rPr>
              <a:t>&gt;= l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&amp;&amp;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&gt; auxiliary)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+ 1] = auxiliary;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p:txBody>
      </p:sp>
    </p:spTree>
    <p:extLst>
      <p:ext uri="{BB962C8B-B14F-4D97-AF65-F5344CB8AC3E}">
        <p14:creationId xmlns:p14="http://schemas.microsoft.com/office/powerpoint/2010/main" val="876498432"/>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19810</TotalTime>
  <Words>8107</Words>
  <Application>Microsoft Office PowerPoint</Application>
  <PresentationFormat>全屏显示(4:3)</PresentationFormat>
  <Paragraphs>2117</Paragraphs>
  <Slides>66</Slides>
  <Notes>66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3" baseType="lpstr">
      <vt:lpstr>黑体</vt:lpstr>
      <vt:lpstr>宋体</vt:lpstr>
      <vt:lpstr>微软雅黑</vt:lpstr>
      <vt:lpstr>Arial</vt:lpstr>
      <vt:lpstr>Arial Black</vt:lpstr>
      <vt:lpstr>Arial Narrow</vt:lpstr>
      <vt:lpstr>Calibri</vt:lpstr>
      <vt:lpstr>Cambria Math</vt:lpstr>
      <vt:lpstr>Consolas</vt:lpstr>
      <vt:lpstr>Courier New</vt:lpstr>
      <vt:lpstr>Script MT Bold</vt:lpstr>
      <vt:lpstr>Symbol</vt:lpstr>
      <vt:lpstr>Tahoma</vt:lpstr>
      <vt:lpstr>Times New Roman</vt:lpstr>
      <vt:lpstr>Wingdings</vt:lpstr>
      <vt:lpstr>Tsinghua</vt:lpstr>
      <vt:lpstr>Equation</vt:lpstr>
      <vt:lpstr>PowerPoint 演示文稿</vt:lpstr>
      <vt:lpstr>回顾：排 序</vt:lpstr>
      <vt:lpstr>概 述</vt:lpstr>
      <vt:lpstr>概 述</vt:lpstr>
      <vt:lpstr>概 述</vt:lpstr>
      <vt:lpstr>插入排序</vt:lpstr>
      <vt:lpstr>插入排序</vt:lpstr>
      <vt:lpstr>插入排序</vt:lpstr>
      <vt:lpstr>插入排序</vt:lpstr>
      <vt:lpstr>插入排序</vt:lpstr>
      <vt:lpstr>希尔排序</vt:lpstr>
      <vt:lpstr>希尔排序</vt:lpstr>
      <vt:lpstr>希尔排序</vt:lpstr>
      <vt:lpstr>希尔排序</vt:lpstr>
      <vt:lpstr>希尔排序</vt:lpstr>
      <vt:lpstr>希尔排序</vt:lpstr>
      <vt:lpstr>希尔排序</vt:lpstr>
      <vt:lpstr>希尔排序</vt:lpstr>
      <vt:lpstr>希尔排序</vt:lpstr>
      <vt:lpstr>归并排序</vt:lpstr>
      <vt:lpstr>归并排序</vt:lpstr>
      <vt:lpstr>归并排序</vt:lpstr>
      <vt:lpstr>归并排序</vt:lpstr>
      <vt:lpstr>归并排序</vt:lpstr>
      <vt:lpstr>冒泡排序</vt:lpstr>
      <vt:lpstr>冒泡排序</vt:lpstr>
      <vt:lpstr>冒泡排序</vt:lpstr>
      <vt:lpstr>冒泡排序</vt:lpstr>
      <vt:lpstr>冒泡排序</vt:lpstr>
      <vt:lpstr>冒泡排序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快速排序</vt:lpstr>
      <vt:lpstr>选择排序</vt:lpstr>
      <vt:lpstr>选择排序</vt:lpstr>
      <vt:lpstr>选择排序</vt:lpstr>
      <vt:lpstr>选择排序</vt:lpstr>
      <vt:lpstr>选择排序</vt:lpstr>
      <vt:lpstr>堆排序</vt:lpstr>
      <vt:lpstr>堆排序</vt:lpstr>
      <vt:lpstr>堆排序</vt:lpstr>
      <vt:lpstr>堆排序</vt:lpstr>
      <vt:lpstr>堆排序</vt:lpstr>
      <vt:lpstr>堆排序</vt:lpstr>
      <vt:lpstr>堆排序</vt:lpstr>
      <vt:lpstr>堆排序</vt:lpstr>
      <vt:lpstr>回顾：排 序</vt:lpstr>
      <vt:lpstr>排序算法比较</vt:lpstr>
      <vt:lpstr>排序算法运行时间比较</vt:lpstr>
      <vt:lpstr>K-选取与中位数</vt:lpstr>
      <vt:lpstr>K-选取与中位数</vt:lpstr>
      <vt:lpstr>K-选取与中位数</vt:lpstr>
      <vt:lpstr>K-选取与中位数</vt:lpstr>
      <vt:lpstr>K-选取与中位数</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彭 程</cp:lastModifiedBy>
  <cp:revision>2281</cp:revision>
  <dcterms:created xsi:type="dcterms:W3CDTF">2011-01-31T10:16:12Z</dcterms:created>
  <dcterms:modified xsi:type="dcterms:W3CDTF">2021-12-17T04:04:25Z</dcterms:modified>
</cp:coreProperties>
</file>