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handoutMasterIdLst>
    <p:handoutMasterId r:id="rId64"/>
  </p:handoutMasterIdLst>
  <p:sldIdLst>
    <p:sldId id="256" r:id="rId2"/>
    <p:sldId id="639" r:id="rId3"/>
    <p:sldId id="640" r:id="rId4"/>
    <p:sldId id="641" r:id="rId5"/>
    <p:sldId id="642" r:id="rId6"/>
    <p:sldId id="643" r:id="rId7"/>
    <p:sldId id="602" r:id="rId8"/>
    <p:sldId id="605" r:id="rId9"/>
    <p:sldId id="606" r:id="rId10"/>
    <p:sldId id="548" r:id="rId11"/>
    <p:sldId id="550" r:id="rId12"/>
    <p:sldId id="551" r:id="rId13"/>
    <p:sldId id="499" r:id="rId14"/>
    <p:sldId id="554" r:id="rId15"/>
    <p:sldId id="555" r:id="rId16"/>
    <p:sldId id="556" r:id="rId17"/>
    <p:sldId id="549" r:id="rId18"/>
    <p:sldId id="494" r:id="rId19"/>
    <p:sldId id="560" r:id="rId20"/>
    <p:sldId id="561" r:id="rId21"/>
    <p:sldId id="500" r:id="rId22"/>
    <p:sldId id="562" r:id="rId23"/>
    <p:sldId id="563" r:id="rId24"/>
    <p:sldId id="565" r:id="rId25"/>
    <p:sldId id="566" r:id="rId26"/>
    <p:sldId id="567" r:id="rId27"/>
    <p:sldId id="568" r:id="rId28"/>
    <p:sldId id="569" r:id="rId29"/>
    <p:sldId id="586" r:id="rId30"/>
    <p:sldId id="645" r:id="rId31"/>
    <p:sldId id="647" r:id="rId32"/>
    <p:sldId id="648" r:id="rId33"/>
    <p:sldId id="651" r:id="rId34"/>
    <p:sldId id="650" r:id="rId35"/>
    <p:sldId id="649" r:id="rId36"/>
    <p:sldId id="587" r:id="rId37"/>
    <p:sldId id="622" r:id="rId38"/>
    <p:sldId id="623" r:id="rId39"/>
    <p:sldId id="624" r:id="rId40"/>
    <p:sldId id="625" r:id="rId41"/>
    <p:sldId id="626" r:id="rId42"/>
    <p:sldId id="590" r:id="rId43"/>
    <p:sldId id="628" r:id="rId44"/>
    <p:sldId id="629" r:id="rId45"/>
    <p:sldId id="630" r:id="rId46"/>
    <p:sldId id="631" r:id="rId47"/>
    <p:sldId id="644" r:id="rId48"/>
    <p:sldId id="601" r:id="rId49"/>
    <p:sldId id="599" r:id="rId50"/>
    <p:sldId id="600" r:id="rId51"/>
    <p:sldId id="573" r:id="rId52"/>
    <p:sldId id="574" r:id="rId53"/>
    <p:sldId id="575" r:id="rId54"/>
    <p:sldId id="654" r:id="rId55"/>
    <p:sldId id="652" r:id="rId56"/>
    <p:sldId id="578" r:id="rId57"/>
    <p:sldId id="579" r:id="rId58"/>
    <p:sldId id="580" r:id="rId59"/>
    <p:sldId id="653" r:id="rId60"/>
    <p:sldId id="620" r:id="rId61"/>
    <p:sldId id="621" r:id="rId62"/>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66FF"/>
    <a:srgbClr val="FFFF99"/>
    <a:srgbClr val="FFCCCC"/>
    <a:srgbClr val="CC99FF"/>
    <a:srgbClr val="660033"/>
    <a:srgbClr val="333300"/>
    <a:srgbClr val="996633"/>
    <a:srgbClr val="00823B"/>
    <a:srgbClr val="00924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82178" autoAdjust="0"/>
  </p:normalViewPr>
  <p:slideViewPr>
    <p:cSldViewPr>
      <p:cViewPr varScale="1">
        <p:scale>
          <a:sx n="101" d="100"/>
          <a:sy n="101" d="100"/>
        </p:scale>
        <p:origin x="540"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12/28/2021</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2021/12/28</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ciba.com/sense_of_smel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275097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1861797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3519709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1761017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2159607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1969504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838396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18</a:t>
            </a:fld>
            <a:endParaRPr lang="zh-CN" altLang="en-US"/>
          </a:p>
        </p:txBody>
      </p:sp>
    </p:spTree>
    <p:extLst>
      <p:ext uri="{BB962C8B-B14F-4D97-AF65-F5344CB8AC3E}">
        <p14:creationId xmlns:p14="http://schemas.microsoft.com/office/powerpoint/2010/main" val="2621650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19</a:t>
            </a:fld>
            <a:endParaRPr lang="zh-CN" altLang="en-US"/>
          </a:p>
        </p:txBody>
      </p:sp>
    </p:spTree>
    <p:extLst>
      <p:ext uri="{BB962C8B-B14F-4D97-AF65-F5344CB8AC3E}">
        <p14:creationId xmlns:p14="http://schemas.microsoft.com/office/powerpoint/2010/main" val="4238051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20</a:t>
            </a:fld>
            <a:endParaRPr lang="zh-CN" altLang="en-US"/>
          </a:p>
        </p:txBody>
      </p:sp>
    </p:spTree>
    <p:extLst>
      <p:ext uri="{BB962C8B-B14F-4D97-AF65-F5344CB8AC3E}">
        <p14:creationId xmlns:p14="http://schemas.microsoft.com/office/powerpoint/2010/main" val="96808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a:t>
            </a:fld>
            <a:endParaRPr lang="en-US" altLang="zh-CN"/>
          </a:p>
        </p:txBody>
      </p:sp>
    </p:spTree>
    <p:extLst>
      <p:ext uri="{BB962C8B-B14F-4D97-AF65-F5344CB8AC3E}">
        <p14:creationId xmlns:p14="http://schemas.microsoft.com/office/powerpoint/2010/main" val="3072567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23</a:t>
            </a:fld>
            <a:endParaRPr lang="zh-CN" altLang="en-US"/>
          </a:p>
        </p:txBody>
      </p:sp>
    </p:spTree>
    <p:extLst>
      <p:ext uri="{BB962C8B-B14F-4D97-AF65-F5344CB8AC3E}">
        <p14:creationId xmlns:p14="http://schemas.microsoft.com/office/powerpoint/2010/main" val="2802188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25</a:t>
            </a:fld>
            <a:endParaRPr lang="zh-CN" altLang="en-US"/>
          </a:p>
        </p:txBody>
      </p:sp>
    </p:spTree>
    <p:extLst>
      <p:ext uri="{BB962C8B-B14F-4D97-AF65-F5344CB8AC3E}">
        <p14:creationId xmlns:p14="http://schemas.microsoft.com/office/powerpoint/2010/main" val="234683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26</a:t>
            </a:fld>
            <a:endParaRPr lang="zh-CN" altLang="en-US"/>
          </a:p>
        </p:txBody>
      </p:sp>
    </p:spTree>
    <p:extLst>
      <p:ext uri="{BB962C8B-B14F-4D97-AF65-F5344CB8AC3E}">
        <p14:creationId xmlns:p14="http://schemas.microsoft.com/office/powerpoint/2010/main" val="2384420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27</a:t>
            </a:fld>
            <a:endParaRPr lang="zh-CN" altLang="en-US"/>
          </a:p>
        </p:txBody>
      </p:sp>
    </p:spTree>
    <p:extLst>
      <p:ext uri="{BB962C8B-B14F-4D97-AF65-F5344CB8AC3E}">
        <p14:creationId xmlns:p14="http://schemas.microsoft.com/office/powerpoint/2010/main" val="1208949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3610278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714658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kern="0" dirty="0">
              <a:solidFill>
                <a:srgbClr val="CC0000"/>
              </a:solidFill>
              <a:latin typeface="Times New Roman" pitchFamily="18" charset="0"/>
              <a:ea typeface="隶书" pitchFamily="49" charset="-122"/>
              <a:cs typeface="+mn-cs"/>
            </a:endParaRPr>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33</a:t>
            </a:fld>
            <a:endParaRPr lang="zh-CN" altLang="en-US"/>
          </a:p>
        </p:txBody>
      </p:sp>
    </p:spTree>
    <p:extLst>
      <p:ext uri="{BB962C8B-B14F-4D97-AF65-F5344CB8AC3E}">
        <p14:creationId xmlns:p14="http://schemas.microsoft.com/office/powerpoint/2010/main" val="3426079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kern="0" dirty="0">
              <a:solidFill>
                <a:srgbClr val="CC0000"/>
              </a:solidFill>
              <a:latin typeface="Times New Roman" pitchFamily="18" charset="0"/>
              <a:ea typeface="隶书" pitchFamily="49" charset="-122"/>
              <a:cs typeface="+mn-cs"/>
            </a:endParaRPr>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34</a:t>
            </a:fld>
            <a:endParaRPr lang="zh-CN" altLang="en-US"/>
          </a:p>
        </p:txBody>
      </p:sp>
    </p:spTree>
    <p:extLst>
      <p:ext uri="{BB962C8B-B14F-4D97-AF65-F5344CB8AC3E}">
        <p14:creationId xmlns:p14="http://schemas.microsoft.com/office/powerpoint/2010/main" val="1620988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2080037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77128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a:p>
        </p:txBody>
      </p:sp>
    </p:spTree>
    <p:extLst>
      <p:ext uri="{BB962C8B-B14F-4D97-AF65-F5344CB8AC3E}">
        <p14:creationId xmlns:p14="http://schemas.microsoft.com/office/powerpoint/2010/main" val="1821822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2856370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4007558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2492191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2606939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42</a:t>
            </a:fld>
            <a:endParaRPr lang="zh-CN" altLang="en-US"/>
          </a:p>
        </p:txBody>
      </p:sp>
    </p:spTree>
    <p:extLst>
      <p:ext uri="{BB962C8B-B14F-4D97-AF65-F5344CB8AC3E}">
        <p14:creationId xmlns:p14="http://schemas.microsoft.com/office/powerpoint/2010/main" val="1708641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17459261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3294280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28114381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46</a:t>
            </a:fld>
            <a:endParaRPr lang="en-US" altLang="zh-CN"/>
          </a:p>
        </p:txBody>
      </p:sp>
    </p:spTree>
    <p:extLst>
      <p:ext uri="{BB962C8B-B14F-4D97-AF65-F5344CB8AC3E}">
        <p14:creationId xmlns:p14="http://schemas.microsoft.com/office/powerpoint/2010/main" val="28185313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2824549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3258502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kern="0" dirty="0">
              <a:solidFill>
                <a:srgbClr val="CC0000"/>
              </a:solidFill>
              <a:latin typeface="Times New Roman" pitchFamily="18" charset="0"/>
              <a:ea typeface="隶书" pitchFamily="49" charset="-122"/>
              <a:cs typeface="+mn-cs"/>
            </a:endParaRPr>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49</a:t>
            </a:fld>
            <a:endParaRPr lang="zh-CN" altLang="en-US"/>
          </a:p>
        </p:txBody>
      </p:sp>
    </p:spTree>
    <p:extLst>
      <p:ext uri="{BB962C8B-B14F-4D97-AF65-F5344CB8AC3E}">
        <p14:creationId xmlns:p14="http://schemas.microsoft.com/office/powerpoint/2010/main" val="23717002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kern="0" dirty="0">
              <a:solidFill>
                <a:srgbClr val="CC0000"/>
              </a:solidFill>
              <a:latin typeface="Times New Roman" pitchFamily="18" charset="0"/>
              <a:ea typeface="隶书" pitchFamily="49" charset="-122"/>
              <a:cs typeface="+mn-cs"/>
            </a:endParaRPr>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50</a:t>
            </a:fld>
            <a:endParaRPr lang="zh-CN" altLang="en-US"/>
          </a:p>
        </p:txBody>
      </p:sp>
    </p:spTree>
    <p:extLst>
      <p:ext uri="{BB962C8B-B14F-4D97-AF65-F5344CB8AC3E}">
        <p14:creationId xmlns:p14="http://schemas.microsoft.com/office/powerpoint/2010/main" val="24920507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51</a:t>
            </a:fld>
            <a:endParaRPr lang="zh-CN" altLang="en-US"/>
          </a:p>
        </p:txBody>
      </p:sp>
    </p:spTree>
    <p:extLst>
      <p:ext uri="{BB962C8B-B14F-4D97-AF65-F5344CB8AC3E}">
        <p14:creationId xmlns:p14="http://schemas.microsoft.com/office/powerpoint/2010/main" val="34643849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52</a:t>
            </a:fld>
            <a:endParaRPr lang="zh-CN" altLang="en-US"/>
          </a:p>
        </p:txBody>
      </p:sp>
    </p:spTree>
    <p:extLst>
      <p:ext uri="{BB962C8B-B14F-4D97-AF65-F5344CB8AC3E}">
        <p14:creationId xmlns:p14="http://schemas.microsoft.com/office/powerpoint/2010/main" val="34901796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53</a:t>
            </a:fld>
            <a:endParaRPr lang="zh-CN" altLang="en-US"/>
          </a:p>
        </p:txBody>
      </p:sp>
    </p:spTree>
    <p:extLst>
      <p:ext uri="{BB962C8B-B14F-4D97-AF65-F5344CB8AC3E}">
        <p14:creationId xmlns:p14="http://schemas.microsoft.com/office/powerpoint/2010/main" val="3899801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54</a:t>
            </a:fld>
            <a:endParaRPr lang="zh-CN" altLang="en-US"/>
          </a:p>
        </p:txBody>
      </p:sp>
    </p:spTree>
    <p:extLst>
      <p:ext uri="{BB962C8B-B14F-4D97-AF65-F5344CB8AC3E}">
        <p14:creationId xmlns:p14="http://schemas.microsoft.com/office/powerpoint/2010/main" val="19299219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55</a:t>
            </a:fld>
            <a:endParaRPr lang="zh-CN" altLang="en-US"/>
          </a:p>
        </p:txBody>
      </p:sp>
    </p:spTree>
    <p:extLst>
      <p:ext uri="{BB962C8B-B14F-4D97-AF65-F5344CB8AC3E}">
        <p14:creationId xmlns:p14="http://schemas.microsoft.com/office/powerpoint/2010/main" val="17810067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56</a:t>
            </a:fld>
            <a:endParaRPr lang="zh-CN" altLang="en-US"/>
          </a:p>
        </p:txBody>
      </p:sp>
    </p:spTree>
    <p:extLst>
      <p:ext uri="{BB962C8B-B14F-4D97-AF65-F5344CB8AC3E}">
        <p14:creationId xmlns:p14="http://schemas.microsoft.com/office/powerpoint/2010/main" val="10271911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57</a:t>
            </a:fld>
            <a:endParaRPr lang="zh-CN" altLang="en-US"/>
          </a:p>
        </p:txBody>
      </p:sp>
    </p:spTree>
    <p:extLst>
      <p:ext uri="{BB962C8B-B14F-4D97-AF65-F5344CB8AC3E}">
        <p14:creationId xmlns:p14="http://schemas.microsoft.com/office/powerpoint/2010/main" val="14597110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58</a:t>
            </a:fld>
            <a:endParaRPr lang="zh-CN" altLang="en-US"/>
          </a:p>
        </p:txBody>
      </p:sp>
    </p:spTree>
    <p:extLst>
      <p:ext uri="{BB962C8B-B14F-4D97-AF65-F5344CB8AC3E}">
        <p14:creationId xmlns:p14="http://schemas.microsoft.com/office/powerpoint/2010/main" val="3260498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a:p>
            <a:endParaRPr kumimoji="1" lang="zh-CN" altLang="en-US" dirty="0"/>
          </a:p>
          <a:p>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2733972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59</a:t>
            </a:fld>
            <a:endParaRPr lang="zh-CN" altLang="en-US"/>
          </a:p>
        </p:txBody>
      </p:sp>
    </p:spTree>
    <p:extLst>
      <p:ext uri="{BB962C8B-B14F-4D97-AF65-F5344CB8AC3E}">
        <p14:creationId xmlns:p14="http://schemas.microsoft.com/office/powerpoint/2010/main" val="3511593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13886704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61</a:t>
            </a:fld>
            <a:endParaRPr lang="en-US" altLang="zh-CN"/>
          </a:p>
        </p:txBody>
      </p:sp>
    </p:spTree>
    <p:extLst>
      <p:ext uri="{BB962C8B-B14F-4D97-AF65-F5344CB8AC3E}">
        <p14:creationId xmlns:p14="http://schemas.microsoft.com/office/powerpoint/2010/main" val="1311054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3142078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1591617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1986502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Visual computing is a very big concept. </a:t>
            </a:r>
            <a:r>
              <a:rPr lang="en-US" altLang="zh-CN" dirty="0"/>
              <a:t>Vision is the most important</a:t>
            </a:r>
            <a:r>
              <a:rPr lang="en-US" altLang="zh-CN" baseline="0" dirty="0"/>
              <a:t> sensing organ to human</a:t>
            </a:r>
            <a:r>
              <a:rPr lang="zh-CN" altLang="en-US" baseline="0" dirty="0"/>
              <a:t>， </a:t>
            </a:r>
            <a:r>
              <a:rPr lang="en-US" altLang="zh-CN" baseline="0" dirty="0"/>
              <a:t>it is much more important than auditory, teste, sense of touch, </a:t>
            </a:r>
            <a:r>
              <a:rPr lang="en-US" altLang="zh-CN" sz="1200" b="0" i="0" u="sng" kern="1200" dirty="0">
                <a:solidFill>
                  <a:schemeClr val="tx1"/>
                </a:solidFill>
                <a:effectLst/>
                <a:latin typeface="Arial" charset="0"/>
                <a:ea typeface="SimSun" pitchFamily="2" charset="-122"/>
                <a:cs typeface="+mn-cs"/>
                <a:hlinkClick r:id="rId3"/>
              </a:rPr>
              <a:t>sense of smell</a:t>
            </a:r>
            <a:r>
              <a:rPr lang="en-US" altLang="zh-CN" sz="1200" b="0" i="0" u="sng" kern="1200" baseline="0" dirty="0">
                <a:solidFill>
                  <a:schemeClr val="tx1"/>
                </a:solidFill>
                <a:effectLst/>
                <a:latin typeface="Arial" charset="0"/>
                <a:ea typeface="SimSun" pitchFamily="2" charset="-122"/>
                <a:cs typeface="+mn-cs"/>
              </a:rPr>
              <a:t> for our understanding of the world.</a:t>
            </a:r>
            <a:r>
              <a:rPr lang="en-US" altLang="zh-CN" sz="1200" b="0" i="0" u="sng" kern="1200" dirty="0">
                <a:solidFill>
                  <a:schemeClr val="tx1"/>
                </a:solidFill>
                <a:effectLst/>
                <a:latin typeface="Arial" charset="0"/>
                <a:ea typeface="SimSun" pitchFamily="2" charset="-122"/>
                <a:cs typeface="+mn-cs"/>
              </a:rPr>
              <a:t> </a:t>
            </a:r>
          </a:p>
          <a:p>
            <a:r>
              <a:rPr lang="en-US" altLang="zh-CN" sz="1200" b="0" i="0" u="none" kern="1200" dirty="0">
                <a:solidFill>
                  <a:schemeClr val="tx1"/>
                </a:solidFill>
                <a:effectLst/>
                <a:latin typeface="Arial" charset="0"/>
                <a:ea typeface="SimSun" pitchFamily="2" charset="-122"/>
                <a:cs typeface="+mn-cs"/>
              </a:rPr>
              <a:t>Visual</a:t>
            </a:r>
            <a:r>
              <a:rPr lang="en-US" altLang="zh-CN" sz="1200" b="0" i="0" u="none" kern="1200" baseline="0" dirty="0">
                <a:solidFill>
                  <a:schemeClr val="tx1"/>
                </a:solidFill>
                <a:effectLst/>
                <a:latin typeface="Arial" charset="0"/>
                <a:ea typeface="SimSun" pitchFamily="2" charset="-122"/>
                <a:cs typeface="+mn-cs"/>
              </a:rPr>
              <a:t> computing contains all the processing of vision information, including capturing, processing, reconstruction and communication of vision information</a:t>
            </a:r>
          </a:p>
          <a:p>
            <a:r>
              <a:rPr lang="en-US" altLang="zh-CN" sz="1200" b="0" i="0" u="none" kern="1200" baseline="0" dirty="0">
                <a:solidFill>
                  <a:schemeClr val="tx1"/>
                </a:solidFill>
                <a:effectLst/>
                <a:latin typeface="Arial" charset="0"/>
                <a:ea typeface="SimSun" pitchFamily="2" charset="-122"/>
                <a:cs typeface="+mn-cs"/>
              </a:rPr>
              <a:t>It involves all area of human life and </a:t>
            </a:r>
            <a:r>
              <a:rPr lang="en-US" altLang="zh-CN" sz="1200" kern="1200" dirty="0">
                <a:solidFill>
                  <a:schemeClr val="tx1"/>
                </a:solidFill>
                <a:effectLst/>
                <a:latin typeface="Arial" charset="0"/>
                <a:ea typeface="SimSun" pitchFamily="2" charset="-122"/>
                <a:cs typeface="+mn-cs"/>
              </a:rPr>
              <a:t>in every professional field</a:t>
            </a:r>
            <a:r>
              <a:rPr lang="en-US" altLang="zh-CN" sz="1200" b="0" i="0" kern="1200" dirty="0">
                <a:solidFill>
                  <a:schemeClr val="tx1"/>
                </a:solidFill>
                <a:effectLst/>
                <a:latin typeface="Arial" charset="0"/>
                <a:ea typeface="SimSun" pitchFamily="2" charset="-122"/>
                <a:cs typeface="+mn-cs"/>
              </a:rPr>
              <a:t>,</a:t>
            </a:r>
            <a:r>
              <a:rPr lang="en-US" altLang="zh-CN" sz="1200" b="0" i="0" kern="1200" baseline="0" dirty="0">
                <a:solidFill>
                  <a:schemeClr val="tx1"/>
                </a:solidFill>
                <a:effectLst/>
                <a:latin typeface="Arial" charset="0"/>
                <a:ea typeface="SimSun" pitchFamily="2" charset="-122"/>
                <a:cs typeface="+mn-cs"/>
              </a:rPr>
              <a:t> including industry, military ,…</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2614059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2021/12/28</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2021/12/28</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gif"/><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1.png"/><Relationship Id="rId7" Type="http://schemas.openxmlformats.org/officeDocument/2006/relationships/image" Target="../media/image170.png"/><Relationship Id="rId2" Type="http://schemas.openxmlformats.org/officeDocument/2006/relationships/image" Target="../media/image181.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png"/><Relationship Id="rId4" Type="http://schemas.openxmlformats.org/officeDocument/2006/relationships/image" Target="../media/image1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gif"/><Relationship Id="rId9" Type="http://schemas.openxmlformats.org/officeDocument/2006/relationships/image" Target="../media/image2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第二讲</a:t>
            </a:r>
          </a:p>
          <a:p>
            <a:pPr eaLnBrk="1" hangingPunct="1">
              <a:spcBef>
                <a:spcPts val="0"/>
              </a:spcBef>
              <a:defRPr/>
            </a:pPr>
            <a:r>
              <a:rPr lang="zh-CN" altLang="en-US" sz="4800" b="1" dirty="0">
                <a:solidFill>
                  <a:srgbClr val="0000FF"/>
                </a:solidFill>
                <a:latin typeface="微软雅黑"/>
                <a:ea typeface="微软雅黑"/>
                <a:cs typeface="微软雅黑"/>
              </a:rPr>
              <a:t>                                        向量</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刘烨斌</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清华大学自动化系</a:t>
            </a:r>
            <a:endParaRPr lang="en-US" altLang="zh-CN" sz="2400" kern="0" dirty="0">
              <a:latin typeface="微软雅黑" panose="020B0503020204020204" pitchFamily="34" charset="-122"/>
              <a:ea typeface="微软雅黑" panose="020B0503020204020204" pitchFamily="34" charset="-122"/>
              <a:cs typeface="Baoli SC" charset="-122"/>
            </a:endParaRPr>
          </a:p>
          <a:p>
            <a:pPr algn="ctr">
              <a:defRPr/>
            </a:pPr>
            <a:endParaRPr lang="en-US" altLang="zh-CN" kern="0" dirty="0">
              <a:solidFill>
                <a:srgbClr val="000000"/>
              </a:solidFill>
              <a:latin typeface="隶书" pitchFamily="49" charset="-122"/>
              <a:ea typeface="隶书" pitchFamily="49" charset="-122"/>
            </a:endParaRPr>
          </a:p>
          <a:p>
            <a:pPr marL="0" indent="0" algn="ctr">
              <a:buNone/>
              <a:defRPr/>
            </a:pPr>
            <a:r>
              <a:rPr lang="en-US" altLang="zh-CN" sz="2000" kern="0" dirty="0">
                <a:solidFill>
                  <a:srgbClr val="000000"/>
                </a:solidFill>
                <a:latin typeface="微软雅黑" panose="020B0503020204020204" pitchFamily="34" charset="-122"/>
                <a:ea typeface="微软雅黑" panose="020B0503020204020204" pitchFamily="34" charset="-122"/>
              </a:rPr>
              <a:t>2019</a:t>
            </a:r>
            <a:r>
              <a:rPr lang="zh-CN" altLang="en-US" sz="2000" kern="0" dirty="0">
                <a:solidFill>
                  <a:srgbClr val="000000"/>
                </a:solidFill>
                <a:latin typeface="微软雅黑" panose="020B0503020204020204" pitchFamily="34" charset="-122"/>
                <a:ea typeface="微软雅黑" panose="020B0503020204020204" pitchFamily="34" charset="-122"/>
              </a:rPr>
              <a:t>年</a:t>
            </a:r>
            <a:r>
              <a:rPr lang="en-US" altLang="zh-CN" sz="2000" kern="0" dirty="0">
                <a:solidFill>
                  <a:srgbClr val="000000"/>
                </a:solidFill>
                <a:latin typeface="微软雅黑" panose="020B0503020204020204" pitchFamily="34" charset="-122"/>
                <a:ea typeface="微软雅黑" panose="020B0503020204020204" pitchFamily="34" charset="-122"/>
              </a:rPr>
              <a:t>9</a:t>
            </a:r>
            <a:r>
              <a:rPr lang="zh-CN" altLang="en-US" sz="2000" kern="0" dirty="0">
                <a:solidFill>
                  <a:srgbClr val="000000"/>
                </a:solidFill>
                <a:latin typeface="微软雅黑" panose="020B0503020204020204" pitchFamily="34" charset="-122"/>
                <a:ea typeface="微软雅黑" panose="020B0503020204020204" pitchFamily="34" charset="-122"/>
              </a:rPr>
              <a:t>月</a:t>
            </a:r>
            <a:r>
              <a:rPr lang="en-US" altLang="zh-CN" sz="2000" kern="0">
                <a:solidFill>
                  <a:srgbClr val="000000"/>
                </a:solidFill>
                <a:latin typeface="微软雅黑" panose="020B0503020204020204" pitchFamily="34" charset="-122"/>
                <a:ea typeface="微软雅黑" panose="020B0503020204020204" pitchFamily="34" charset="-122"/>
              </a:rPr>
              <a:t>27</a:t>
            </a:r>
            <a:r>
              <a:rPr lang="zh-CN" altLang="en-US" sz="2000" kern="0">
                <a:solidFill>
                  <a:srgbClr val="000000"/>
                </a:solidFill>
                <a:latin typeface="微软雅黑" panose="020B0503020204020204" pitchFamily="34" charset="-122"/>
                <a:ea typeface="微软雅黑" panose="020B0503020204020204" pitchFamily="34" charset="-122"/>
              </a:rPr>
              <a:t>日</a:t>
            </a:r>
            <a:endParaRPr lang="zh-CN" altLang="en-US" sz="2000" kern="0" dirty="0">
              <a:solidFill>
                <a:srgbClr val="000000"/>
              </a:solidFill>
              <a:latin typeface="微软雅黑" panose="020B0503020204020204" pitchFamily="34" charset="-122"/>
              <a:ea typeface="微软雅黑" panose="020B0503020204020204" pitchFamily="34"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从数组到向量</a:t>
            </a:r>
          </a:p>
        </p:txBody>
      </p:sp>
      <p:graphicFrame>
        <p:nvGraphicFramePr>
          <p:cNvPr id="10" name="表格 9"/>
          <p:cNvGraphicFramePr>
            <a:graphicFrameLocks noGrp="1"/>
          </p:cNvGraphicFramePr>
          <p:nvPr>
            <p:extLst>
              <p:ext uri="{D42A27DB-BD31-4B8C-83A1-F6EECF244321}">
                <p14:modId xmlns:p14="http://schemas.microsoft.com/office/powerpoint/2010/main" val="701319177"/>
              </p:ext>
            </p:extLst>
          </p:nvPr>
        </p:nvGraphicFramePr>
        <p:xfrm>
          <a:off x="179512" y="1268760"/>
          <a:ext cx="8697242" cy="4392488"/>
        </p:xfrm>
        <a:graphic>
          <a:graphicData uri="http://schemas.openxmlformats.org/drawingml/2006/table">
            <a:tbl>
              <a:tblPr firstRow="1" bandRow="1">
                <a:tableStyleId>{5C22544A-7EE6-4342-B048-85BDC9FD1C3A}</a:tableStyleId>
              </a:tblPr>
              <a:tblGrid>
                <a:gridCol w="4536504">
                  <a:extLst>
                    <a:ext uri="{9D8B030D-6E8A-4147-A177-3AD203B41FA5}">
                      <a16:colId xmlns:a16="http://schemas.microsoft.com/office/drawing/2014/main" val="3075817257"/>
                    </a:ext>
                  </a:extLst>
                </a:gridCol>
                <a:gridCol w="4160738">
                  <a:extLst>
                    <a:ext uri="{9D8B030D-6E8A-4147-A177-3AD203B41FA5}">
                      <a16:colId xmlns:a16="http://schemas.microsoft.com/office/drawing/2014/main" val="1794422209"/>
                    </a:ext>
                  </a:extLst>
                </a:gridCol>
              </a:tblGrid>
              <a:tr h="1076295">
                <a:tc>
                  <a:txBody>
                    <a:bodyPr/>
                    <a:lstStyle/>
                    <a:p>
                      <a:pPr algn="ctr"/>
                      <a:r>
                        <a:rPr lang="zh-CN" altLang="en-US" sz="2800" b="1" kern="1200" dirty="0">
                          <a:solidFill>
                            <a:schemeClr val="tx1"/>
                          </a:solidFill>
                          <a:latin typeface="微软雅黑" panose="020B0503020204020204" pitchFamily="34" charset="-122"/>
                          <a:ea typeface="微软雅黑" panose="020B0503020204020204" pitchFamily="34" charset="-122"/>
                          <a:cs typeface="+mn-cs"/>
                        </a:rPr>
                        <a:t>数组</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tx1"/>
                          </a:solidFill>
                          <a:latin typeface="微软雅黑" panose="020B0503020204020204" pitchFamily="34" charset="-122"/>
                          <a:ea typeface="微软雅黑" panose="020B0503020204020204" pitchFamily="34" charset="-122"/>
                          <a:cs typeface="+mn-cs"/>
                        </a:rPr>
                        <a:t>向量</a:t>
                      </a:r>
                    </a:p>
                  </a:txBody>
                  <a:tcPr anchor="ctr"/>
                </a:tc>
                <a:extLst>
                  <a:ext uri="{0D108BD9-81ED-4DB2-BD59-A6C34878D82A}">
                    <a16:rowId xmlns:a16="http://schemas.microsoft.com/office/drawing/2014/main" val="1435915222"/>
                  </a:ext>
                </a:extLst>
              </a:tr>
              <a:tr h="1340940">
                <a:tc>
                  <a:txBody>
                    <a:bodyPr/>
                    <a:lstStyle/>
                    <a:p>
                      <a:pPr marL="0" algn="ctr" defTabSz="914400" rtl="0" eaLnBrk="1" latinLnBrk="0" hangingPunct="1"/>
                      <a:r>
                        <a:rPr lang="zh-CN" altLang="en-US" sz="2800" b="1" kern="1200" dirty="0">
                          <a:solidFill>
                            <a:schemeClr val="tx1"/>
                          </a:solidFill>
                          <a:latin typeface="微软雅黑" panose="020B0503020204020204" pitchFamily="34" charset="-122"/>
                          <a:ea typeface="微软雅黑" panose="020B0503020204020204" pitchFamily="34" charset="-122"/>
                          <a:cs typeface="+mn-cs"/>
                        </a:rPr>
                        <a:t>高级程序设计语言</a:t>
                      </a:r>
                      <a:endParaRPr lang="en-US" altLang="zh-CN" sz="2800" b="1" kern="1200" dirty="0">
                        <a:solidFill>
                          <a:schemeClr val="tx1"/>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zh-CN" altLang="en-US" sz="2800" b="1" kern="1200" dirty="0">
                          <a:solidFill>
                            <a:schemeClr val="tx1"/>
                          </a:solidFill>
                          <a:latin typeface="微软雅黑" panose="020B0503020204020204" pitchFamily="34" charset="-122"/>
                          <a:ea typeface="微软雅黑" panose="020B0503020204020204" pitchFamily="34" charset="-122"/>
                          <a:cs typeface="+mn-cs"/>
                        </a:rPr>
                        <a:t>内置的数据类型</a:t>
                      </a:r>
                    </a:p>
                  </a:txBody>
                  <a:tcPr anchor="ctr"/>
                </a:tc>
                <a:tc>
                  <a:txBody>
                    <a:bodyPr/>
                    <a:lstStyle/>
                    <a:p>
                      <a:pPr algn="ctr"/>
                      <a:r>
                        <a:rPr lang="zh-CN" altLang="en-US" sz="2400" b="1" dirty="0">
                          <a:latin typeface="微软雅黑" panose="020B0503020204020204" pitchFamily="34" charset="-122"/>
                          <a:ea typeface="微软雅黑" panose="020B0503020204020204" pitchFamily="34" charset="-122"/>
                        </a:rPr>
                        <a:t>数组的抽象和泛化，</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由模板类实现</a:t>
                      </a:r>
                      <a:endParaRPr lang="zh-CN" altLang="en-US" sz="2400" dirty="0"/>
                    </a:p>
                  </a:txBody>
                  <a:tcPr anchor="ctr"/>
                </a:tc>
                <a:extLst>
                  <a:ext uri="{0D108BD9-81ED-4DB2-BD59-A6C34878D82A}">
                    <a16:rowId xmlns:a16="http://schemas.microsoft.com/office/drawing/2014/main" val="2383713950"/>
                  </a:ext>
                </a:extLst>
              </a:tr>
              <a:tr h="1287230">
                <a:tc>
                  <a:txBody>
                    <a:bodyPr/>
                    <a:lstStyle/>
                    <a:p>
                      <a:pPr marL="0" algn="ctr" defTabSz="914400" rtl="0" eaLnBrk="1" latinLnBrk="0" hangingPunct="1"/>
                      <a:r>
                        <a:rPr lang="zh-CN" altLang="en-US" sz="2800" b="1" kern="1200" dirty="0">
                          <a:solidFill>
                            <a:schemeClr val="tx1"/>
                          </a:solidFill>
                          <a:latin typeface="微软雅黑" panose="020B0503020204020204" pitchFamily="34" charset="-122"/>
                          <a:ea typeface="微软雅黑" panose="020B0503020204020204" pitchFamily="34" charset="-122"/>
                          <a:cs typeface="+mn-cs"/>
                        </a:rPr>
                        <a:t>通过下标访问</a:t>
                      </a:r>
                    </a:p>
                  </a:txBody>
                  <a:tcPr anchor="ctr"/>
                </a:tc>
                <a:tc>
                  <a:txBody>
                    <a:bodyPr/>
                    <a:lstStyle/>
                    <a:p>
                      <a:pPr algn="ctr"/>
                      <a:r>
                        <a:rPr lang="zh-CN" altLang="en-US" sz="2400" b="1" dirty="0">
                          <a:latin typeface="微软雅黑" panose="020B0503020204020204" pitchFamily="34" charset="-122"/>
                          <a:ea typeface="微软雅黑" panose="020B0503020204020204" pitchFamily="34" charset="-122"/>
                        </a:rPr>
                        <a:t>通过秩访问</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（若元素</a:t>
                      </a:r>
                      <a:r>
                        <a:rPr lang="en-US" altLang="zh-CN" sz="2400" b="1" dirty="0">
                          <a:latin typeface="微软雅黑" panose="020B0503020204020204" pitchFamily="34" charset="-122"/>
                          <a:ea typeface="微软雅黑" panose="020B0503020204020204" pitchFamily="34" charset="-122"/>
                        </a:rPr>
                        <a:t>e</a:t>
                      </a:r>
                      <a:r>
                        <a:rPr lang="zh-CN" altLang="en-US" sz="2400" b="1" dirty="0">
                          <a:latin typeface="微软雅黑" panose="020B0503020204020204" pitchFamily="34" charset="-122"/>
                          <a:ea typeface="微软雅黑" panose="020B0503020204020204" pitchFamily="34" charset="-122"/>
                        </a:rPr>
                        <a:t>有</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个前驱元素，</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其秩为</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a:t>
                      </a:r>
                      <a:endParaRPr lang="zh-CN" altLang="en-US" sz="2400" dirty="0"/>
                    </a:p>
                  </a:txBody>
                  <a:tcPr anchor="ctr"/>
                </a:tc>
                <a:extLst>
                  <a:ext uri="{0D108BD9-81ED-4DB2-BD59-A6C34878D82A}">
                    <a16:rowId xmlns:a16="http://schemas.microsoft.com/office/drawing/2014/main" val="259617952"/>
                  </a:ext>
                </a:extLst>
              </a:tr>
              <a:tr h="688023">
                <a:tc>
                  <a:txBody>
                    <a:bodyPr/>
                    <a:lstStyle/>
                    <a:p>
                      <a:pPr marL="0" algn="ctr" defTabSz="914400" rtl="0" eaLnBrk="1" latinLnBrk="0" hangingPunct="1"/>
                      <a:r>
                        <a:rPr lang="zh-CN" altLang="en-US" sz="2800" b="1" kern="1200" dirty="0">
                          <a:solidFill>
                            <a:schemeClr val="tx1"/>
                          </a:solidFill>
                          <a:latin typeface="微软雅黑" panose="020B0503020204020204" pitchFamily="34" charset="-122"/>
                          <a:ea typeface="微软雅黑" panose="020B0503020204020204" pitchFamily="34" charset="-122"/>
                          <a:cs typeface="+mn-cs"/>
                        </a:rPr>
                        <a:t>只能读取和修改</a:t>
                      </a:r>
                    </a:p>
                  </a:txBody>
                  <a:tcPr anchor="ctr"/>
                </a:tc>
                <a:tc>
                  <a:txBody>
                    <a:bodyPr/>
                    <a:lstStyle/>
                    <a:p>
                      <a:pPr algn="ctr"/>
                      <a:r>
                        <a:rPr lang="zh-CN" altLang="en-US" sz="2400" b="1" kern="1200" dirty="0">
                          <a:solidFill>
                            <a:schemeClr val="dk1"/>
                          </a:solidFill>
                          <a:latin typeface="微软雅黑" panose="020B0503020204020204" pitchFamily="34" charset="-122"/>
                          <a:ea typeface="微软雅黑" panose="020B0503020204020204" pitchFamily="34" charset="-122"/>
                          <a:cs typeface="+mn-cs"/>
                        </a:rPr>
                        <a:t>带有很多操作接口</a:t>
                      </a:r>
                    </a:p>
                  </a:txBody>
                  <a:tcPr anchor="ctr"/>
                </a:tc>
                <a:extLst>
                  <a:ext uri="{0D108BD9-81ED-4DB2-BD59-A6C34878D82A}">
                    <a16:rowId xmlns:a16="http://schemas.microsoft.com/office/drawing/2014/main" val="3723897284"/>
                  </a:ext>
                </a:extLst>
              </a:tr>
            </a:tbl>
          </a:graphicData>
        </a:graphic>
      </p:graphicFrame>
    </p:spTree>
    <p:extLst>
      <p:ext uri="{BB962C8B-B14F-4D97-AF65-F5344CB8AC3E}">
        <p14:creationId xmlns:p14="http://schemas.microsoft.com/office/powerpoint/2010/main" val="1482894184"/>
      </p:ext>
    </p:extLst>
  </p:cSld>
  <p:clrMapOvr>
    <a:masterClrMapping/>
  </p:clrMapOvr>
  <p:transition advTm="157">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回顾：数据结构基本概念</a:t>
            </a:r>
          </a:p>
        </p:txBody>
      </p:sp>
      <p:sp>
        <p:nvSpPr>
          <p:cNvPr id="70" name="TextBox 20"/>
          <p:cNvSpPr txBox="1">
            <a:spLocks noChangeArrowheads="1"/>
          </p:cNvSpPr>
          <p:nvPr/>
        </p:nvSpPr>
        <p:spPr bwMode="auto">
          <a:xfrm>
            <a:off x="359024" y="1124835"/>
            <a:ext cx="8784976" cy="3662541"/>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运算：定义在数据结构之上的数据进行操作的总称</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建立：建立某种制定的数据结构</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清除：把某个指定的数据结构置为空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求长：求指定的数据结构中数据元素的个数</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判空：判定数据结构是否为空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判满：判定数据结构是否达到逻辑或存储的最大允许容量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获取：获取数据结构中某个制定位置的数据元素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更新：修改数据结构中某个数据元素的值</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插入：在数据结构指定位置插入一个新的数据元素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删除：在数据结构指定位置删除一个数据元素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查找：在数据结构中查找某个满足条件的数据元素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遍历：遍历数据结构中所有数据元素，处理方法由函数对象指定</a:t>
            </a:r>
            <a:endParaRPr lang="en-US" altLang="zh-CN"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5460414"/>
      </p:ext>
    </p:extLst>
  </p:cSld>
  <p:clrMapOvr>
    <a:masterClrMapping/>
  </p:clrMapOvr>
  <p:transition advTm="157">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755576" y="1556792"/>
            <a:ext cx="7848872" cy="2016224"/>
          </a:xfrm>
          <a:prstGeom prst="rect">
            <a:avLst/>
          </a:prstGeom>
          <a:solidFill>
            <a:schemeClr val="accent1">
              <a:alpha val="30000"/>
            </a:scheme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TextBox 20"/>
          <p:cNvSpPr txBox="1">
            <a:spLocks noChangeArrowheads="1"/>
          </p:cNvSpPr>
          <p:nvPr/>
        </p:nvSpPr>
        <p:spPr bwMode="auto">
          <a:xfrm>
            <a:off x="359024" y="1124835"/>
            <a:ext cx="8784976" cy="44858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向量运算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建立</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构造函数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：建立向量数据结构</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清除</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析构函数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：把某个指定的数据结构置为空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求长</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size()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：报告向量当前的规模</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判空</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isempty</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：判定向量是否为空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判满</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isfull</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：判定向量是否达到存储最大允许容量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获取</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get(r)</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：获取向量中秩为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的数据元素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更新</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put(</a:t>
            </a:r>
            <a:r>
              <a:rPr lang="en-US" altLang="zh-CN" sz="1600" b="1" kern="0" dirty="0" err="1">
                <a:solidFill>
                  <a:srgbClr val="FF0000"/>
                </a:solidFill>
                <a:latin typeface="微软雅黑" panose="020B0503020204020204" pitchFamily="34" charset="-122"/>
                <a:ea typeface="微软雅黑" panose="020B0503020204020204" pitchFamily="34" charset="-122"/>
              </a:rPr>
              <a:t>r,e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：用元素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替换秩为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元素的数值</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插入</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insert(</a:t>
            </a:r>
            <a:r>
              <a:rPr lang="en-US" altLang="zh-CN" sz="1600" b="1" kern="0" dirty="0" err="1">
                <a:solidFill>
                  <a:srgbClr val="FF0000"/>
                </a:solidFill>
                <a:latin typeface="微软雅黑" panose="020B0503020204020204" pitchFamily="34" charset="-122"/>
                <a:ea typeface="微软雅黑" panose="020B0503020204020204" pitchFamily="34" charset="-122"/>
              </a:rPr>
              <a:t>r,e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作为秩为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元素插入，原后继元素一次后移</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删除</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remove(r)</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删除秩为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的元素，返回该元素中原存放的对象</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find(e)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：查找等于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遍历</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traverse</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：遍历向量中所有元素，处理方法由函数对象指定</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判序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disordered()</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判断所有元素是否已按非降序排序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排序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sort()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调整各元素的位置，使之按非降序排序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deduplicate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p:txBody>
      </p:sp>
      <p:sp>
        <p:nvSpPr>
          <p:cNvPr id="125" name="矩形 124"/>
          <p:cNvSpPr/>
          <p:nvPr/>
        </p:nvSpPr>
        <p:spPr bwMode="auto">
          <a:xfrm>
            <a:off x="751255" y="3573016"/>
            <a:ext cx="7848872" cy="2016224"/>
          </a:xfrm>
          <a:prstGeom prst="rect">
            <a:avLst/>
          </a:prstGeom>
          <a:solidFill>
            <a:srgbClr val="FFFF00">
              <a:alpha val="14000"/>
            </a:srgb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数据结构基本概念</a:t>
            </a:r>
          </a:p>
        </p:txBody>
      </p:sp>
      <p:sp>
        <p:nvSpPr>
          <p:cNvPr id="123" name="TextBox 20"/>
          <p:cNvSpPr txBox="1">
            <a:spLocks noChangeArrowheads="1"/>
          </p:cNvSpPr>
          <p:nvPr/>
        </p:nvSpPr>
        <p:spPr bwMode="auto">
          <a:xfrm>
            <a:off x="359024" y="5599836"/>
            <a:ext cx="8784976" cy="1069524"/>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针对有序向量的额外运算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unify()</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search</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查找目标元素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，返回不大于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p>
        </p:txBody>
      </p:sp>
      <p:sp>
        <p:nvSpPr>
          <p:cNvPr id="4" name="文本框 3"/>
          <p:cNvSpPr txBox="1"/>
          <p:nvPr/>
        </p:nvSpPr>
        <p:spPr>
          <a:xfrm>
            <a:off x="7480152" y="2035778"/>
            <a:ext cx="936104" cy="954107"/>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实现简易</a:t>
            </a:r>
          </a:p>
        </p:txBody>
      </p:sp>
      <p:sp>
        <p:nvSpPr>
          <p:cNvPr id="127" name="文本框 126"/>
          <p:cNvSpPr txBox="1"/>
          <p:nvPr/>
        </p:nvSpPr>
        <p:spPr>
          <a:xfrm>
            <a:off x="7490346" y="4052002"/>
            <a:ext cx="936104" cy="954107"/>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重点关注</a:t>
            </a:r>
          </a:p>
        </p:txBody>
      </p:sp>
    </p:spTree>
    <p:extLst>
      <p:ext uri="{BB962C8B-B14F-4D97-AF65-F5344CB8AC3E}">
        <p14:creationId xmlns:p14="http://schemas.microsoft.com/office/powerpoint/2010/main" val="315075715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xEl>
                                              <p:pRg st="12" end="12"/>
                                            </p:txEl>
                                          </p:spTgt>
                                        </p:tgtEl>
                                        <p:attrNameLst>
                                          <p:attrName>style.visibility</p:attrName>
                                        </p:attrNameLst>
                                      </p:cBhvr>
                                      <p:to>
                                        <p:strVal val="visible"/>
                                      </p:to>
                                    </p:set>
                                    <p:anim calcmode="lin" valueType="num">
                                      <p:cBhvr additive="base">
                                        <p:cTn id="7" dur="500" fill="hold"/>
                                        <p:tgtEl>
                                          <p:spTgt spid="70">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
                                            <p:txEl>
                                              <p:pRg st="13" end="13"/>
                                            </p:txEl>
                                          </p:spTgt>
                                        </p:tgtEl>
                                        <p:attrNameLst>
                                          <p:attrName>style.visibility</p:attrName>
                                        </p:attrNameLst>
                                      </p:cBhvr>
                                      <p:to>
                                        <p:strVal val="visible"/>
                                      </p:to>
                                    </p:set>
                                    <p:anim calcmode="lin" valueType="num">
                                      <p:cBhvr additive="base">
                                        <p:cTn id="11" dur="500" fill="hold"/>
                                        <p:tgtEl>
                                          <p:spTgt spid="70">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
                                            <p:txEl>
                                              <p:pRg st="13"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xEl>
                                              <p:pRg st="14" end="14"/>
                                            </p:txEl>
                                          </p:spTgt>
                                        </p:tgtEl>
                                        <p:attrNameLst>
                                          <p:attrName>style.visibility</p:attrName>
                                        </p:attrNameLst>
                                      </p:cBhvr>
                                      <p:to>
                                        <p:strVal val="visible"/>
                                      </p:to>
                                    </p:set>
                                    <p:anim calcmode="lin" valueType="num">
                                      <p:cBhvr additive="base">
                                        <p:cTn id="15" dur="500" fill="hold"/>
                                        <p:tgtEl>
                                          <p:spTgt spid="70">
                                            <p:txEl>
                                              <p:pRg st="14" end="1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5"/>
                                        </p:tgtEl>
                                        <p:attrNameLst>
                                          <p:attrName>style.visibility</p:attrName>
                                        </p:attrNameLst>
                                      </p:cBhvr>
                                      <p:to>
                                        <p:strVal val="visible"/>
                                      </p:to>
                                    </p:set>
                                    <p:anim calcmode="lin" valueType="num">
                                      <p:cBhvr additive="base">
                                        <p:cTn id="31" dur="500" fill="hold"/>
                                        <p:tgtEl>
                                          <p:spTgt spid="125"/>
                                        </p:tgtEl>
                                        <p:attrNameLst>
                                          <p:attrName>ppt_x</p:attrName>
                                        </p:attrNameLst>
                                      </p:cBhvr>
                                      <p:tavLst>
                                        <p:tav tm="0">
                                          <p:val>
                                            <p:strVal val="#ppt_x"/>
                                          </p:val>
                                        </p:tav>
                                        <p:tav tm="100000">
                                          <p:val>
                                            <p:strVal val="#ppt_x"/>
                                          </p:val>
                                        </p:tav>
                                      </p:tavLst>
                                    </p:anim>
                                    <p:anim calcmode="lin" valueType="num">
                                      <p:cBhvr additive="base">
                                        <p:cTn id="32" dur="500" fill="hold"/>
                                        <p:tgtEl>
                                          <p:spTgt spid="1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7"/>
                                        </p:tgtEl>
                                        <p:attrNameLst>
                                          <p:attrName>style.visibility</p:attrName>
                                        </p:attrNameLst>
                                      </p:cBhvr>
                                      <p:to>
                                        <p:strVal val="visible"/>
                                      </p:to>
                                    </p:set>
                                    <p:anim calcmode="lin" valueType="num">
                                      <p:cBhvr additive="base">
                                        <p:cTn id="35" dur="500" fill="hold"/>
                                        <p:tgtEl>
                                          <p:spTgt spid="127"/>
                                        </p:tgtEl>
                                        <p:attrNameLst>
                                          <p:attrName>ppt_x</p:attrName>
                                        </p:attrNameLst>
                                      </p:cBhvr>
                                      <p:tavLst>
                                        <p:tav tm="0">
                                          <p:val>
                                            <p:strVal val="#ppt_x"/>
                                          </p:val>
                                        </p:tav>
                                        <p:tav tm="100000">
                                          <p:val>
                                            <p:strVal val="#ppt_x"/>
                                          </p:val>
                                        </p:tav>
                                      </p:tavLst>
                                    </p:anim>
                                    <p:anim calcmode="lin" valueType="num">
                                      <p:cBhvr additive="base">
                                        <p:cTn id="36"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3"/>
                                        </p:tgtEl>
                                        <p:attrNameLst>
                                          <p:attrName>style.visibility</p:attrName>
                                        </p:attrNameLst>
                                      </p:cBhvr>
                                      <p:to>
                                        <p:strVal val="visible"/>
                                      </p:to>
                                    </p:set>
                                    <p:anim calcmode="lin" valueType="num">
                                      <p:cBhvr additive="base">
                                        <p:cTn id="41" dur="500" fill="hold"/>
                                        <p:tgtEl>
                                          <p:spTgt spid="123"/>
                                        </p:tgtEl>
                                        <p:attrNameLst>
                                          <p:attrName>ppt_x</p:attrName>
                                        </p:attrNameLst>
                                      </p:cBhvr>
                                      <p:tavLst>
                                        <p:tav tm="0">
                                          <p:val>
                                            <p:strVal val="#ppt_x"/>
                                          </p:val>
                                        </p:tav>
                                        <p:tav tm="100000">
                                          <p:val>
                                            <p:strVal val="#ppt_x"/>
                                          </p:val>
                                        </p:tav>
                                      </p:tavLst>
                                    </p:anim>
                                    <p:anim calcmode="lin" valueType="num">
                                      <p:cBhvr additive="base">
                                        <p:cTn id="42"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5" grpId="0" animBg="1"/>
      <p:bldP spid="123" grpId="0" animBg="1"/>
      <p:bldP spid="4" grpId="0"/>
      <p:bldP spid="1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196752"/>
            <a:ext cx="8716464"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操作实例</a:t>
            </a:r>
          </a:p>
        </p:txBody>
      </p:sp>
      <p:sp>
        <p:nvSpPr>
          <p:cNvPr id="3" name="矩形 2"/>
          <p:cNvSpPr/>
          <p:nvPr/>
        </p:nvSpPr>
        <p:spPr bwMode="auto">
          <a:xfrm>
            <a:off x="2159768" y="2096872"/>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矩形 4"/>
          <p:cNvSpPr/>
          <p:nvPr/>
        </p:nvSpPr>
        <p:spPr bwMode="auto">
          <a:xfrm>
            <a:off x="2159768" y="2420888"/>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矩形 5"/>
          <p:cNvSpPr/>
          <p:nvPr/>
        </p:nvSpPr>
        <p:spPr bwMode="auto">
          <a:xfrm>
            <a:off x="2483768" y="2726944"/>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 name="矩形 6"/>
          <p:cNvSpPr/>
          <p:nvPr/>
        </p:nvSpPr>
        <p:spPr bwMode="auto">
          <a:xfrm>
            <a:off x="2484000" y="3060000"/>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2807840" y="3375016"/>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3131840" y="3690032"/>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2483768" y="4005064"/>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2483768" y="4636890"/>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3131840" y="4959192"/>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7797181" y="2096872"/>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7142400" y="3690032"/>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7801200" y="4005064"/>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8121181" y="4313461"/>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8122344" y="4636890"/>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7797181" y="5268410"/>
            <a:ext cx="324000"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9" name="直接连接符 18"/>
          <p:cNvCxnSpPr/>
          <p:nvPr/>
        </p:nvCxnSpPr>
        <p:spPr bwMode="auto">
          <a:xfrm>
            <a:off x="6732240" y="1844824"/>
            <a:ext cx="216024" cy="0"/>
          </a:xfrm>
          <a:prstGeom prst="line">
            <a:avLst/>
          </a:prstGeom>
          <a:solidFill>
            <a:schemeClr val="accent1"/>
          </a:solidFill>
          <a:ln w="19050" cap="flat" cmpd="sng" algn="ctr">
            <a:solidFill>
              <a:srgbClr val="FF0000"/>
            </a:solidFill>
            <a:prstDash val="solid"/>
            <a:round/>
            <a:headEnd type="none"/>
            <a:tailEnd type="arrow"/>
          </a:ln>
          <a:effectLst/>
        </p:spPr>
      </p:cxnSp>
      <p:cxnSp>
        <p:nvCxnSpPr>
          <p:cNvPr id="21" name="直接连接符 20"/>
          <p:cNvCxnSpPr/>
          <p:nvPr/>
        </p:nvCxnSpPr>
        <p:spPr bwMode="auto">
          <a:xfrm>
            <a:off x="7344000" y="1844824"/>
            <a:ext cx="216024" cy="0"/>
          </a:xfrm>
          <a:prstGeom prst="line">
            <a:avLst/>
          </a:prstGeom>
          <a:solidFill>
            <a:schemeClr val="accent1"/>
          </a:solidFill>
          <a:ln w="19050" cap="flat" cmpd="sng" algn="ctr">
            <a:solidFill>
              <a:srgbClr val="FF0000"/>
            </a:solidFill>
            <a:prstDash val="solid"/>
            <a:round/>
            <a:headEnd type="none"/>
            <a:tailEnd type="arrow"/>
          </a:ln>
          <a:effectLst/>
        </p:spPr>
      </p:cxnSp>
      <p:cxnSp>
        <p:nvCxnSpPr>
          <p:cNvPr id="22" name="直接连接符 21"/>
          <p:cNvCxnSpPr/>
          <p:nvPr/>
        </p:nvCxnSpPr>
        <p:spPr bwMode="auto">
          <a:xfrm>
            <a:off x="8028000" y="1844824"/>
            <a:ext cx="216024" cy="0"/>
          </a:xfrm>
          <a:prstGeom prst="line">
            <a:avLst/>
          </a:prstGeom>
          <a:solidFill>
            <a:schemeClr val="accent1"/>
          </a:solidFill>
          <a:ln w="19050" cap="flat" cmpd="sng" algn="ctr">
            <a:solidFill>
              <a:srgbClr val="FF0000"/>
            </a:solidFill>
            <a:prstDash val="solid"/>
            <a:round/>
            <a:headEnd type="none"/>
            <a:tailEnd type="arrow"/>
          </a:ln>
          <a:effectLst/>
        </p:spPr>
      </p:cxnSp>
      <p:cxnSp>
        <p:nvCxnSpPr>
          <p:cNvPr id="23" name="直接连接符 22"/>
          <p:cNvCxnSpPr/>
          <p:nvPr/>
        </p:nvCxnSpPr>
        <p:spPr bwMode="auto">
          <a:xfrm>
            <a:off x="6493597" y="2924944"/>
            <a:ext cx="2110851" cy="0"/>
          </a:xfrm>
          <a:prstGeom prst="line">
            <a:avLst/>
          </a:prstGeom>
          <a:solidFill>
            <a:schemeClr val="accent1"/>
          </a:solidFill>
          <a:ln w="19050" cap="flat" cmpd="sng" algn="ctr">
            <a:solidFill>
              <a:schemeClr val="accent2">
                <a:lumMod val="50000"/>
              </a:schemeClr>
            </a:solidFill>
            <a:prstDash val="solid"/>
            <a:round/>
            <a:headEnd type="none"/>
            <a:tailEnd type="arrow"/>
          </a:ln>
          <a:effectLst/>
        </p:spPr>
      </p:cxnSp>
      <p:sp>
        <p:nvSpPr>
          <p:cNvPr id="25" name="矩形 24"/>
          <p:cNvSpPr/>
          <p:nvPr/>
        </p:nvSpPr>
        <p:spPr bwMode="auto">
          <a:xfrm>
            <a:off x="5940264" y="1646824"/>
            <a:ext cx="486000" cy="396000"/>
          </a:xfrm>
          <a:prstGeom prst="rect">
            <a:avLst/>
          </a:prstGeom>
          <a:solidFill>
            <a:schemeClr val="accent1">
              <a:lumMod val="90000"/>
              <a:alpha val="30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 name="矩形 25"/>
          <p:cNvSpPr/>
          <p:nvPr/>
        </p:nvSpPr>
        <p:spPr bwMode="auto">
          <a:xfrm>
            <a:off x="5940264" y="2999590"/>
            <a:ext cx="486000" cy="306000"/>
          </a:xfrm>
          <a:prstGeom prst="rect">
            <a:avLst/>
          </a:prstGeom>
          <a:solidFill>
            <a:schemeClr val="accent1">
              <a:lumMod val="90000"/>
              <a:alpha val="30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矩形 26"/>
          <p:cNvSpPr/>
          <p:nvPr/>
        </p:nvSpPr>
        <p:spPr bwMode="auto">
          <a:xfrm>
            <a:off x="1619672" y="5223356"/>
            <a:ext cx="468000" cy="324000"/>
          </a:xfrm>
          <a:prstGeom prst="rect">
            <a:avLst/>
          </a:prstGeom>
          <a:solidFill>
            <a:schemeClr val="accent1">
              <a:lumMod val="90000"/>
              <a:alpha val="30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矩形 27"/>
          <p:cNvSpPr/>
          <p:nvPr/>
        </p:nvSpPr>
        <p:spPr bwMode="auto">
          <a:xfrm>
            <a:off x="6372200" y="3368414"/>
            <a:ext cx="121397" cy="19800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十字形 23"/>
          <p:cNvSpPr/>
          <p:nvPr/>
        </p:nvSpPr>
        <p:spPr bwMode="auto">
          <a:xfrm rot="2696437">
            <a:off x="2861828" y="4176348"/>
            <a:ext cx="216024" cy="216024"/>
          </a:xfrm>
          <a:prstGeom prst="plus">
            <a:avLst>
              <a:gd name="adj" fmla="val 39028"/>
            </a:avLst>
          </a:prstGeom>
          <a:solidFill>
            <a:srgbClr val="00823B">
              <a:alpha val="47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十字形 32"/>
          <p:cNvSpPr/>
          <p:nvPr/>
        </p:nvSpPr>
        <p:spPr bwMode="auto">
          <a:xfrm rot="2696437">
            <a:off x="7187140" y="4752412"/>
            <a:ext cx="216024" cy="216024"/>
          </a:xfrm>
          <a:prstGeom prst="plus">
            <a:avLst>
              <a:gd name="adj" fmla="val 39028"/>
            </a:avLst>
          </a:prstGeom>
          <a:solidFill>
            <a:srgbClr val="00823B">
              <a:alpha val="47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4" name="矩形 33"/>
          <p:cNvSpPr/>
          <p:nvPr/>
        </p:nvSpPr>
        <p:spPr bwMode="auto">
          <a:xfrm>
            <a:off x="8445181" y="2411908"/>
            <a:ext cx="303283" cy="206980"/>
          </a:xfrm>
          <a:prstGeom prst="rect">
            <a:avLst/>
          </a:prstGeom>
          <a:solidFill>
            <a:srgbClr val="FF0000">
              <a:alpha val="30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5" name="TextBox 20"/>
          <p:cNvSpPr txBox="1">
            <a:spLocks noChangeArrowheads="1"/>
          </p:cNvSpPr>
          <p:nvPr/>
        </p:nvSpPr>
        <p:spPr bwMode="auto">
          <a:xfrm>
            <a:off x="359024" y="6163558"/>
            <a:ext cx="8784976"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思考：</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rPr>
              <a:t>find</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 </a:t>
            </a:r>
            <a:r>
              <a:rPr lang="en-US" altLang="zh-CN" sz="2400" b="1" dirty="0" err="1">
                <a:solidFill>
                  <a:srgbClr val="FF0000"/>
                </a:solidFill>
                <a:latin typeface="微软雅黑" panose="020B0503020204020204" pitchFamily="34" charset="-122"/>
                <a:ea typeface="微软雅黑" panose="020B0503020204020204" pitchFamily="34" charset="-122"/>
              </a:rPr>
              <a:t>sort+search</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孰优？</a:t>
            </a:r>
            <a:r>
              <a:rPr lang="en-US" altLang="zh-CN" sz="2400" b="1" dirty="0">
                <a:latin typeface="微软雅黑" panose="020B0503020204020204" pitchFamily="34" charset="-122"/>
                <a:ea typeface="微软雅黑" panose="020B0503020204020204" pitchFamily="34" charset="-122"/>
              </a:rPr>
              <a:t> </a:t>
            </a:r>
          </a:p>
        </p:txBody>
      </p:sp>
      <p:sp>
        <p:nvSpPr>
          <p:cNvPr id="50" name="TextBox 20"/>
          <p:cNvSpPr txBox="1">
            <a:spLocks noChangeArrowheads="1"/>
          </p:cNvSpPr>
          <p:nvPr/>
        </p:nvSpPr>
        <p:spPr bwMode="auto">
          <a:xfrm>
            <a:off x="359024" y="5686167"/>
            <a:ext cx="64452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排序</a:t>
            </a:r>
            <a:r>
              <a:rPr lang="zh-CN" altLang="en-US" sz="2400" b="1" dirty="0">
                <a:latin typeface="微软雅黑" panose="020B0503020204020204" pitchFamily="34" charset="-122"/>
                <a:ea typeface="微软雅黑" panose="020B0503020204020204" pitchFamily="34" charset="-122"/>
              </a:rPr>
              <a:t> 与 </a:t>
            </a:r>
            <a:r>
              <a:rPr lang="zh-CN" altLang="en-US" sz="2400" b="1" dirty="0">
                <a:solidFill>
                  <a:srgbClr val="FF0000"/>
                </a:solidFill>
                <a:latin typeface="微软雅黑" panose="020B0503020204020204" pitchFamily="34" charset="-122"/>
                <a:ea typeface="微软雅黑" panose="020B0503020204020204" pitchFamily="34" charset="-122"/>
              </a:rPr>
              <a:t>查找</a:t>
            </a:r>
            <a:r>
              <a:rPr lang="zh-CN" altLang="en-US" sz="2400" b="1" dirty="0">
                <a:latin typeface="微软雅黑" panose="020B0503020204020204" pitchFamily="34" charset="-122"/>
                <a:ea typeface="微软雅黑" panose="020B0503020204020204" pitchFamily="34" charset="-122"/>
              </a:rPr>
              <a:t> ： 数据结构课程的核心算法</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25517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trips(down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strips(down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trips(down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strips(down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strips(down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strips(downLeft)">
                                      <p:cBhvr>
                                        <p:cTn id="62" dur="500"/>
                                        <p:tgtEl>
                                          <p:spTgt spid="19"/>
                                        </p:tgtEl>
                                      </p:cBhvr>
                                    </p:animEffect>
                                  </p:childTnLst>
                                </p:cTn>
                              </p:par>
                              <p:par>
                                <p:cTn id="63" presetID="18" presetClass="entr" presetSubtype="12"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strips(downLeft)">
                                      <p:cBhvr>
                                        <p:cTn id="65" dur="500"/>
                                        <p:tgtEl>
                                          <p:spTgt spid="21"/>
                                        </p:tgtEl>
                                      </p:cBhvr>
                                    </p:animEffect>
                                  </p:childTnLst>
                                </p:cTn>
                              </p:par>
                              <p:par>
                                <p:cTn id="66" presetID="18" presetClass="entr" presetSubtype="12"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strips(downLeft)">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12"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strips(downLeft)">
                                      <p:cBhvr>
                                        <p:cTn id="73" dur="500"/>
                                        <p:tgtEl>
                                          <p:spTgt spid="25"/>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12"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strips(downLeft)">
                                      <p:cBhvr>
                                        <p:cTn id="78" dur="500"/>
                                        <p:tgtEl>
                                          <p:spTgt spid="13"/>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strips(downLeft)">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12" fill="hold"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strips(downLeft)">
                                      <p:cBhvr>
                                        <p:cTn id="88" dur="5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18" presetClass="entr" presetSubtype="12" fill="hold" grpId="0" nodeType="click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strips(downLeft)">
                                      <p:cBhvr>
                                        <p:cTn id="93" dur="5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18" presetClass="entr" presetSubtype="12" fill="hold" grpId="0" nodeType="click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strips(downLeft)">
                                      <p:cBhvr>
                                        <p:cTn id="98" dur="500"/>
                                        <p:tgtEl>
                                          <p:spTgt spid="28"/>
                                        </p:tgtEl>
                                      </p:cBhvr>
                                    </p:animEffect>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grpId="0" nodeType="click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strips(downLeft)">
                                      <p:cBhvr>
                                        <p:cTn id="103" dur="500"/>
                                        <p:tgtEl>
                                          <p:spTgt spid="14"/>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5"/>
                                        </p:tgtEl>
                                        <p:attrNameLst>
                                          <p:attrName>style.visibility</p:attrName>
                                        </p:attrNameLst>
                                      </p:cBhvr>
                                      <p:to>
                                        <p:strVal val="visible"/>
                                      </p:to>
                                    </p:set>
                                    <p:animEffect transition="in" filter="strips(downLeft)">
                                      <p:cBhvr>
                                        <p:cTn id="108" dur="500"/>
                                        <p:tgtEl>
                                          <p:spTgt spid="15"/>
                                        </p:tgtEl>
                                      </p:cBhvr>
                                    </p:animEffect>
                                  </p:childTnLst>
                                </p:cTn>
                              </p:par>
                            </p:childTnLst>
                          </p:cTn>
                        </p:par>
                      </p:childTnLst>
                    </p:cTn>
                  </p:par>
                  <p:par>
                    <p:cTn id="109" fill="hold">
                      <p:stCondLst>
                        <p:cond delay="indefinite"/>
                      </p:stCondLst>
                      <p:childTnLst>
                        <p:par>
                          <p:cTn id="110" fill="hold">
                            <p:stCondLst>
                              <p:cond delay="0"/>
                            </p:stCondLst>
                            <p:childTnLst>
                              <p:par>
                                <p:cTn id="111" presetID="18" presetClass="entr" presetSubtype="12" fill="hold" grpId="0" nodeType="clickEffect">
                                  <p:stCondLst>
                                    <p:cond delay="0"/>
                                  </p:stCondLst>
                                  <p:childTnLst>
                                    <p:set>
                                      <p:cBhvr>
                                        <p:cTn id="112" dur="1" fill="hold">
                                          <p:stCondLst>
                                            <p:cond delay="0"/>
                                          </p:stCondLst>
                                        </p:cTn>
                                        <p:tgtEl>
                                          <p:spTgt spid="16"/>
                                        </p:tgtEl>
                                        <p:attrNameLst>
                                          <p:attrName>style.visibility</p:attrName>
                                        </p:attrNameLst>
                                      </p:cBhvr>
                                      <p:to>
                                        <p:strVal val="visible"/>
                                      </p:to>
                                    </p:set>
                                    <p:animEffect transition="in" filter="strips(downLeft)">
                                      <p:cBhvr>
                                        <p:cTn id="113" dur="500"/>
                                        <p:tgtEl>
                                          <p:spTgt spid="16"/>
                                        </p:tgtEl>
                                      </p:cBhvr>
                                    </p:animEffect>
                                  </p:childTnLst>
                                </p:cTn>
                              </p:par>
                            </p:childTnLst>
                          </p:cTn>
                        </p:par>
                      </p:childTnLst>
                    </p:cTn>
                  </p:par>
                  <p:par>
                    <p:cTn id="114" fill="hold">
                      <p:stCondLst>
                        <p:cond delay="indefinite"/>
                      </p:stCondLst>
                      <p:childTnLst>
                        <p:par>
                          <p:cTn id="115" fill="hold">
                            <p:stCondLst>
                              <p:cond delay="0"/>
                            </p:stCondLst>
                            <p:childTnLst>
                              <p:par>
                                <p:cTn id="116" presetID="18" presetClass="entr" presetSubtype="12" fill="hold" grpId="0" nodeType="click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strips(downLeft)">
                                      <p:cBhvr>
                                        <p:cTn id="118" dur="500"/>
                                        <p:tgtEl>
                                          <p:spTgt spid="17"/>
                                        </p:tgtEl>
                                      </p:cBhvr>
                                    </p:animEffect>
                                  </p:childTnLst>
                                </p:cTn>
                              </p:par>
                            </p:childTnLst>
                          </p:cTn>
                        </p:par>
                      </p:childTnLst>
                    </p:cTn>
                  </p:par>
                  <p:par>
                    <p:cTn id="119" fill="hold">
                      <p:stCondLst>
                        <p:cond delay="indefinite"/>
                      </p:stCondLst>
                      <p:childTnLst>
                        <p:par>
                          <p:cTn id="120" fill="hold">
                            <p:stCondLst>
                              <p:cond delay="0"/>
                            </p:stCondLst>
                            <p:childTnLst>
                              <p:par>
                                <p:cTn id="121" presetID="18" presetClass="entr" presetSubtype="12" fill="hold" grpId="0" nodeType="click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strips(downLeft)">
                                      <p:cBhvr>
                                        <p:cTn id="123" dur="500"/>
                                        <p:tgtEl>
                                          <p:spTgt spid="33"/>
                                        </p:tgtEl>
                                      </p:cBhvr>
                                    </p:animEffect>
                                  </p:child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grpId="0" nodeType="clickEffect">
                                  <p:stCondLst>
                                    <p:cond delay="0"/>
                                  </p:stCondLst>
                                  <p:childTnLst>
                                    <p:set>
                                      <p:cBhvr>
                                        <p:cTn id="127" dur="1" fill="hold">
                                          <p:stCondLst>
                                            <p:cond delay="0"/>
                                          </p:stCondLst>
                                        </p:cTn>
                                        <p:tgtEl>
                                          <p:spTgt spid="18"/>
                                        </p:tgtEl>
                                        <p:attrNameLst>
                                          <p:attrName>style.visibility</p:attrName>
                                        </p:attrNameLst>
                                      </p:cBhvr>
                                      <p:to>
                                        <p:strVal val="visible"/>
                                      </p:to>
                                    </p:set>
                                    <p:animEffect transition="in" filter="strips(downLeft)">
                                      <p:cBhvr>
                                        <p:cTn id="128" dur="500"/>
                                        <p:tgtEl>
                                          <p:spTgt spid="18"/>
                                        </p:tgtEl>
                                      </p:cBhvr>
                                    </p:animEffect>
                                  </p:childTnLst>
                                </p:cTn>
                              </p:par>
                            </p:childTnLst>
                          </p:cTn>
                        </p:par>
                      </p:childTnLst>
                    </p:cTn>
                  </p:par>
                  <p:par>
                    <p:cTn id="129" fill="hold">
                      <p:stCondLst>
                        <p:cond delay="indefinite"/>
                      </p:stCondLst>
                      <p:childTnLst>
                        <p:par>
                          <p:cTn id="130" fill="hold">
                            <p:stCondLst>
                              <p:cond delay="0"/>
                            </p:stCondLst>
                            <p:childTnLst>
                              <p:par>
                                <p:cTn id="131" presetID="18" presetClass="entr" presetSubtype="12" fill="hold" grpId="0" nodeType="clickEffect">
                                  <p:stCondLst>
                                    <p:cond delay="0"/>
                                  </p:stCondLst>
                                  <p:childTnLst>
                                    <p:set>
                                      <p:cBhvr>
                                        <p:cTn id="132" dur="1" fill="hold">
                                          <p:stCondLst>
                                            <p:cond delay="0"/>
                                          </p:stCondLst>
                                        </p:cTn>
                                        <p:tgtEl>
                                          <p:spTgt spid="50"/>
                                        </p:tgtEl>
                                        <p:attrNameLst>
                                          <p:attrName>style.visibility</p:attrName>
                                        </p:attrNameLst>
                                      </p:cBhvr>
                                      <p:to>
                                        <p:strVal val="visible"/>
                                      </p:to>
                                    </p:set>
                                    <p:animEffect transition="in" filter="strips(downLeft)">
                                      <p:cBhvr>
                                        <p:cTn id="133" dur="500"/>
                                        <p:tgtEl>
                                          <p:spTgt spid="50"/>
                                        </p:tgtEl>
                                      </p:cBhvr>
                                    </p:animEffect>
                                  </p:childTnLst>
                                </p:cTn>
                              </p:par>
                            </p:childTnLst>
                          </p:cTn>
                        </p:par>
                      </p:childTnLst>
                    </p:cTn>
                  </p:par>
                  <p:par>
                    <p:cTn id="134" fill="hold">
                      <p:stCondLst>
                        <p:cond delay="indefinite"/>
                      </p:stCondLst>
                      <p:childTnLst>
                        <p:par>
                          <p:cTn id="135" fill="hold">
                            <p:stCondLst>
                              <p:cond delay="0"/>
                            </p:stCondLst>
                            <p:childTnLst>
                              <p:par>
                                <p:cTn id="136" presetID="18" presetClass="entr" presetSubtype="12" fill="hold" grpId="0" nodeType="clickEffect">
                                  <p:stCondLst>
                                    <p:cond delay="0"/>
                                  </p:stCondLst>
                                  <p:childTnLst>
                                    <p:set>
                                      <p:cBhvr>
                                        <p:cTn id="137" dur="1" fill="hold">
                                          <p:stCondLst>
                                            <p:cond delay="0"/>
                                          </p:stCondLst>
                                        </p:cTn>
                                        <p:tgtEl>
                                          <p:spTgt spid="35"/>
                                        </p:tgtEl>
                                        <p:attrNameLst>
                                          <p:attrName>style.visibility</p:attrName>
                                        </p:attrNameLst>
                                      </p:cBhvr>
                                      <p:to>
                                        <p:strVal val="visible"/>
                                      </p:to>
                                    </p:set>
                                    <p:animEffect transition="in" filter="strips(downLeft)">
                                      <p:cBhvr>
                                        <p:cTn id="13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5" grpId="0" animBg="1"/>
      <p:bldP spid="26" grpId="0" animBg="1"/>
      <p:bldP spid="27" grpId="0" animBg="1"/>
      <p:bldP spid="28" grpId="0" animBg="1"/>
      <p:bldP spid="24" grpId="0" animBg="1"/>
      <p:bldP spid="33" grpId="0" animBg="1"/>
      <p:bldP spid="34" grpId="0" animBg="1"/>
      <p:bldP spid="35"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 序</a:t>
            </a:r>
          </a:p>
        </p:txBody>
      </p:sp>
      <p:sp>
        <p:nvSpPr>
          <p:cNvPr id="4" name="文本框 3"/>
          <p:cNvSpPr txBox="1"/>
          <p:nvPr/>
        </p:nvSpPr>
        <p:spPr>
          <a:xfrm>
            <a:off x="0" y="4746754"/>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504552" y="3924544"/>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801121" y="2909262"/>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827584" y="6310481"/>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259632" y="1628800"/>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1584824" y="134096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1584824" y="2763706"/>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1584824" y="4059850"/>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1578821" y="5004665"/>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1594554" y="564402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208597" y="1232668"/>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3495868" y="1077248"/>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3485037" y="1729645"/>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3463617" y="2382042"/>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3452786" y="3686836"/>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3468444" y="4339233"/>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3739061" y="3034439"/>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280845" y="6366518"/>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69169" y="2124319"/>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7728" y="1128460"/>
            <a:ext cx="1053985" cy="564741"/>
          </a:xfrm>
          <a:prstGeom prst="rect">
            <a:avLst/>
          </a:prstGeom>
        </p:spPr>
      </p:pic>
      <p:sp>
        <p:nvSpPr>
          <p:cNvPr id="57" name="文本框 56"/>
          <p:cNvSpPr txBox="1"/>
          <p:nvPr/>
        </p:nvSpPr>
        <p:spPr>
          <a:xfrm>
            <a:off x="3452786" y="5013176"/>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3463617" y="5679949"/>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203848" y="5243078"/>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203848" y="5877272"/>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3197" y="1763817"/>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5202" y="3049777"/>
            <a:ext cx="1041046" cy="553005"/>
          </a:xfrm>
          <a:prstGeom prst="rect">
            <a:avLst/>
          </a:prstGeom>
        </p:spPr>
      </p:pic>
      <p:sp>
        <p:nvSpPr>
          <p:cNvPr id="70" name="文本框 69"/>
          <p:cNvSpPr txBox="1"/>
          <p:nvPr/>
        </p:nvSpPr>
        <p:spPr>
          <a:xfrm>
            <a:off x="5902945" y="1225126"/>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0674" y="3673398"/>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72187" y="4929235"/>
            <a:ext cx="1063049" cy="622378"/>
          </a:xfrm>
          <a:prstGeom prst="rect">
            <a:avLst/>
          </a:prstGeom>
        </p:spPr>
      </p:pic>
      <p:sp>
        <p:nvSpPr>
          <p:cNvPr id="50" name="文本框 49"/>
          <p:cNvSpPr txBox="1"/>
          <p:nvPr/>
        </p:nvSpPr>
        <p:spPr>
          <a:xfrm>
            <a:off x="7729805" y="184558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13</a:t>
            </a:r>
            <a:r>
              <a:rPr lang="zh-CN" altLang="en-US" sz="2000" dirty="0">
                <a:solidFill>
                  <a:srgbClr val="7030A0"/>
                </a:solidFill>
              </a:rPr>
              <a:t>讲</a:t>
            </a:r>
          </a:p>
        </p:txBody>
      </p:sp>
      <p:sp>
        <p:nvSpPr>
          <p:cNvPr id="60" name="文本框 59"/>
          <p:cNvSpPr txBox="1"/>
          <p:nvPr/>
        </p:nvSpPr>
        <p:spPr>
          <a:xfrm>
            <a:off x="7729805" y="443736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13</a:t>
            </a:r>
            <a:r>
              <a:rPr lang="zh-CN" altLang="en-US" sz="2000" dirty="0">
                <a:solidFill>
                  <a:srgbClr val="7030A0"/>
                </a:solidFill>
              </a:rPr>
              <a:t>讲</a:t>
            </a:r>
          </a:p>
        </p:txBody>
      </p:sp>
      <p:sp>
        <p:nvSpPr>
          <p:cNvPr id="61" name="文本框 60"/>
          <p:cNvSpPr txBox="1"/>
          <p:nvPr/>
        </p:nvSpPr>
        <p:spPr>
          <a:xfrm>
            <a:off x="7729805" y="314147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12</a:t>
            </a:r>
            <a:r>
              <a:rPr lang="zh-CN" altLang="en-US" sz="2000" dirty="0">
                <a:solidFill>
                  <a:srgbClr val="7030A0"/>
                </a:solidFill>
              </a:rPr>
              <a:t>讲</a:t>
            </a:r>
          </a:p>
        </p:txBody>
      </p:sp>
      <p:sp>
        <p:nvSpPr>
          <p:cNvPr id="62" name="文本框 61"/>
          <p:cNvSpPr txBox="1"/>
          <p:nvPr/>
        </p:nvSpPr>
        <p:spPr>
          <a:xfrm>
            <a:off x="7359219" y="1225126"/>
            <a:ext cx="1749285"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1,2,3 </a:t>
            </a:r>
            <a:r>
              <a:rPr lang="zh-CN" altLang="en-US" sz="2000" dirty="0">
                <a:solidFill>
                  <a:srgbClr val="7030A0"/>
                </a:solidFill>
              </a:rPr>
              <a:t>讲</a:t>
            </a:r>
          </a:p>
        </p:txBody>
      </p:sp>
      <p:sp>
        <p:nvSpPr>
          <p:cNvPr id="63" name="文本框 62"/>
          <p:cNvSpPr txBox="1"/>
          <p:nvPr/>
        </p:nvSpPr>
        <p:spPr>
          <a:xfrm>
            <a:off x="7585789" y="378941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64" name="文本框 63"/>
          <p:cNvSpPr txBox="1"/>
          <p:nvPr/>
        </p:nvSpPr>
        <p:spPr>
          <a:xfrm>
            <a:off x="7585789" y="508530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66" name="文本框 65"/>
          <p:cNvSpPr txBox="1"/>
          <p:nvPr/>
        </p:nvSpPr>
        <p:spPr>
          <a:xfrm>
            <a:off x="7585789" y="249352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78" name="左大括号 77"/>
          <p:cNvSpPr/>
          <p:nvPr/>
        </p:nvSpPr>
        <p:spPr bwMode="auto">
          <a:xfrm>
            <a:off x="3172383" y="2609071"/>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158225" y="3886465"/>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4980673" y="4292350"/>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58252" y="5616366"/>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58252" y="2361140"/>
            <a:ext cx="1063460" cy="633441"/>
          </a:xfrm>
          <a:prstGeom prst="rect">
            <a:avLst/>
          </a:prstGeom>
        </p:spPr>
      </p:pic>
      <p:sp>
        <p:nvSpPr>
          <p:cNvPr id="71" name="文本框 70"/>
          <p:cNvSpPr txBox="1"/>
          <p:nvPr/>
        </p:nvSpPr>
        <p:spPr>
          <a:xfrm>
            <a:off x="7729805" y="5765194"/>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11</a:t>
            </a:r>
            <a:r>
              <a:rPr lang="zh-CN" altLang="en-US" sz="2000" dirty="0">
                <a:solidFill>
                  <a:srgbClr val="7030A0"/>
                </a:solidFill>
              </a:rPr>
              <a:t>讲</a:t>
            </a:r>
          </a:p>
        </p:txBody>
      </p:sp>
    </p:spTree>
    <p:extLst>
      <p:ext uri="{BB962C8B-B14F-4D97-AF65-F5344CB8AC3E}">
        <p14:creationId xmlns:p14="http://schemas.microsoft.com/office/powerpoint/2010/main" val="2246332338"/>
      </p:ext>
    </p:extLst>
  </p:cSld>
  <p:clrMapOvr>
    <a:masterClrMapping/>
  </p:clrMapOvr>
  <p:transition advTm="157">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查 找</a:t>
            </a:r>
          </a:p>
        </p:txBody>
      </p:sp>
      <p:sp>
        <p:nvSpPr>
          <p:cNvPr id="36" name="文本框 35"/>
          <p:cNvSpPr txBox="1"/>
          <p:nvPr/>
        </p:nvSpPr>
        <p:spPr>
          <a:xfrm>
            <a:off x="444801" y="3213930"/>
            <a:ext cx="1578663" cy="954107"/>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查找</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（搜索）</a:t>
            </a:r>
            <a:endParaRPr lang="zh-CN" altLang="en-US" sz="3200" b="1" dirty="0">
              <a:latin typeface="微软雅黑" panose="020B0503020204020204" pitchFamily="34" charset="-122"/>
              <a:ea typeface="微软雅黑" panose="020B0503020204020204" pitchFamily="34" charset="-122"/>
            </a:endParaRPr>
          </a:p>
        </p:txBody>
      </p:sp>
      <p:sp>
        <p:nvSpPr>
          <p:cNvPr id="38" name="左大括号 37"/>
          <p:cNvSpPr/>
          <p:nvPr/>
        </p:nvSpPr>
        <p:spPr bwMode="auto">
          <a:xfrm>
            <a:off x="1810820" y="1484785"/>
            <a:ext cx="373036" cy="4399872"/>
          </a:xfrm>
          <a:prstGeom prst="leftBrace">
            <a:avLst>
              <a:gd name="adj1" fmla="val 3180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195736" y="1223894"/>
            <a:ext cx="180770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顺序查找</a:t>
            </a:r>
          </a:p>
        </p:txBody>
      </p:sp>
      <p:sp>
        <p:nvSpPr>
          <p:cNvPr id="42" name="文本框 41"/>
          <p:cNvSpPr txBox="1"/>
          <p:nvPr/>
        </p:nvSpPr>
        <p:spPr>
          <a:xfrm>
            <a:off x="2195736" y="5645021"/>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哈希查找</a:t>
            </a:r>
          </a:p>
        </p:txBody>
      </p:sp>
      <p:sp>
        <p:nvSpPr>
          <p:cNvPr id="47" name="文本框 46"/>
          <p:cNvSpPr txBox="1"/>
          <p:nvPr/>
        </p:nvSpPr>
        <p:spPr>
          <a:xfrm>
            <a:off x="2195736" y="2329176"/>
            <a:ext cx="170867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二分查找</a:t>
            </a:r>
          </a:p>
        </p:txBody>
      </p:sp>
      <p:sp>
        <p:nvSpPr>
          <p:cNvPr id="51" name="文本框 50"/>
          <p:cNvSpPr txBox="1"/>
          <p:nvPr/>
        </p:nvSpPr>
        <p:spPr>
          <a:xfrm>
            <a:off x="2195736" y="3434458"/>
            <a:ext cx="1975807"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二叉树查找</a:t>
            </a:r>
          </a:p>
        </p:txBody>
      </p:sp>
      <p:sp>
        <p:nvSpPr>
          <p:cNvPr id="70" name="文本框 69"/>
          <p:cNvSpPr txBox="1"/>
          <p:nvPr/>
        </p:nvSpPr>
        <p:spPr>
          <a:xfrm>
            <a:off x="4932040" y="130069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endParaRPr lang="zh-CN" altLang="en-US" sz="2000" dirty="0"/>
          </a:p>
        </p:txBody>
      </p:sp>
      <p:sp>
        <p:nvSpPr>
          <p:cNvPr id="50" name="文本框 49"/>
          <p:cNvSpPr txBox="1"/>
          <p:nvPr/>
        </p:nvSpPr>
        <p:spPr>
          <a:xfrm>
            <a:off x="2195736" y="4539740"/>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分块查找</a:t>
            </a:r>
          </a:p>
        </p:txBody>
      </p:sp>
      <p:sp>
        <p:nvSpPr>
          <p:cNvPr id="60" name="文本框 59"/>
          <p:cNvSpPr txBox="1"/>
          <p:nvPr/>
        </p:nvSpPr>
        <p:spPr>
          <a:xfrm>
            <a:off x="2047955" y="1624750"/>
            <a:ext cx="2363163" cy="400110"/>
          </a:xfrm>
          <a:prstGeom prst="rect">
            <a:avLst/>
          </a:prstGeom>
          <a:noFill/>
        </p:spPr>
        <p:txBody>
          <a:bodyPr wrap="square" rtlCol="0">
            <a:spAutoFit/>
          </a:bodyPr>
          <a:lstStyle/>
          <a:p>
            <a:r>
              <a:rPr lang="en-US" altLang="zh-CN" sz="2000" b="1" dirty="0">
                <a:solidFill>
                  <a:srgbClr val="00823B"/>
                </a:solidFill>
                <a:latin typeface="微软雅黑" panose="020B0503020204020204" pitchFamily="34" charset="-122"/>
                <a:ea typeface="微软雅黑" panose="020B0503020204020204" pitchFamily="34" charset="-122"/>
              </a:rPr>
              <a:t>(</a:t>
            </a:r>
            <a:r>
              <a:rPr lang="zh-CN" altLang="en-US" sz="2000" b="1" dirty="0">
                <a:solidFill>
                  <a:srgbClr val="00823B"/>
                </a:solidFill>
                <a:latin typeface="微软雅黑" panose="020B0503020204020204" pitchFamily="34" charset="-122"/>
                <a:ea typeface="微软雅黑" panose="020B0503020204020204" pitchFamily="34" charset="-122"/>
              </a:rPr>
              <a:t>适合无序序列</a:t>
            </a:r>
            <a:r>
              <a:rPr lang="en-US" altLang="zh-CN" sz="2000" b="1" dirty="0">
                <a:solidFill>
                  <a:srgbClr val="00823B"/>
                </a:solidFill>
                <a:latin typeface="微软雅黑" panose="020B0503020204020204" pitchFamily="34" charset="-122"/>
                <a:ea typeface="微软雅黑" panose="020B0503020204020204" pitchFamily="34" charset="-122"/>
              </a:rPr>
              <a:t>)</a:t>
            </a:r>
            <a:endParaRPr lang="zh-CN" altLang="en-US" sz="2000" b="1" dirty="0">
              <a:solidFill>
                <a:srgbClr val="00823B"/>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047955" y="2743316"/>
            <a:ext cx="2363163" cy="400110"/>
          </a:xfrm>
          <a:prstGeom prst="rect">
            <a:avLst/>
          </a:prstGeom>
          <a:noFill/>
        </p:spPr>
        <p:txBody>
          <a:bodyPr wrap="square" rtlCol="0">
            <a:spAutoFit/>
          </a:bodyPr>
          <a:lstStyle/>
          <a:p>
            <a:r>
              <a:rPr lang="en-US" altLang="zh-CN" sz="2000" b="1" dirty="0">
                <a:solidFill>
                  <a:srgbClr val="00823B"/>
                </a:solidFill>
                <a:latin typeface="微软雅黑" panose="020B0503020204020204" pitchFamily="34" charset="-122"/>
                <a:ea typeface="微软雅黑" panose="020B0503020204020204" pitchFamily="34" charset="-122"/>
              </a:rPr>
              <a:t>(</a:t>
            </a:r>
            <a:r>
              <a:rPr lang="zh-CN" altLang="en-US" sz="2000" b="1" dirty="0">
                <a:solidFill>
                  <a:srgbClr val="00823B"/>
                </a:solidFill>
                <a:latin typeface="微软雅黑" panose="020B0503020204020204" pitchFamily="34" charset="-122"/>
                <a:ea typeface="微软雅黑" panose="020B0503020204020204" pitchFamily="34" charset="-122"/>
              </a:rPr>
              <a:t>针对有序序列</a:t>
            </a:r>
            <a:r>
              <a:rPr lang="en-US" altLang="zh-CN" sz="2000" b="1" dirty="0">
                <a:solidFill>
                  <a:srgbClr val="00823B"/>
                </a:solidFill>
                <a:latin typeface="微软雅黑" panose="020B0503020204020204" pitchFamily="34" charset="-122"/>
                <a:ea typeface="微软雅黑" panose="020B0503020204020204" pitchFamily="34" charset="-122"/>
              </a:rPr>
              <a:t>)</a:t>
            </a:r>
            <a:endParaRPr lang="zh-CN" altLang="en-US" sz="2000" b="1" dirty="0">
              <a:solidFill>
                <a:srgbClr val="00823B"/>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137097" y="2363610"/>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logn</a:t>
            </a:r>
            <a:r>
              <a:rPr lang="en-US" altLang="zh-CN" sz="2000" dirty="0"/>
              <a:t>)</a:t>
            </a:r>
            <a:endParaRPr lang="zh-CN" altLang="en-US" sz="2000" dirty="0"/>
          </a:p>
        </p:txBody>
      </p:sp>
      <p:sp>
        <p:nvSpPr>
          <p:cNvPr id="20" name="文本框 19"/>
          <p:cNvSpPr txBox="1"/>
          <p:nvPr/>
        </p:nvSpPr>
        <p:spPr>
          <a:xfrm>
            <a:off x="7370056" y="2420888"/>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2 </a:t>
            </a:r>
            <a:r>
              <a:rPr lang="zh-CN" altLang="en-US" sz="2000" dirty="0">
                <a:solidFill>
                  <a:srgbClr val="7030A0"/>
                </a:solidFill>
              </a:rPr>
              <a:t>讲</a:t>
            </a:r>
          </a:p>
        </p:txBody>
      </p:sp>
      <p:sp>
        <p:nvSpPr>
          <p:cNvPr id="21" name="文本框 20"/>
          <p:cNvSpPr txBox="1"/>
          <p:nvPr/>
        </p:nvSpPr>
        <p:spPr>
          <a:xfrm>
            <a:off x="7344931" y="134076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 </a:t>
            </a:r>
            <a:r>
              <a:rPr lang="en-US" altLang="zh-CN" sz="2000" dirty="0">
                <a:solidFill>
                  <a:srgbClr val="7030A0"/>
                </a:solidFill>
              </a:rPr>
              <a:t>2 </a:t>
            </a:r>
            <a:r>
              <a:rPr lang="zh-CN" altLang="en-US" sz="2000" dirty="0">
                <a:solidFill>
                  <a:srgbClr val="7030A0"/>
                </a:solidFill>
              </a:rPr>
              <a:t>讲</a:t>
            </a:r>
          </a:p>
        </p:txBody>
      </p:sp>
      <p:sp>
        <p:nvSpPr>
          <p:cNvPr id="22" name="文本框 21"/>
          <p:cNvSpPr txBox="1"/>
          <p:nvPr/>
        </p:nvSpPr>
        <p:spPr>
          <a:xfrm>
            <a:off x="6948264" y="3526469"/>
            <a:ext cx="1512168"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7,8,9 </a:t>
            </a:r>
            <a:r>
              <a:rPr lang="zh-CN" altLang="en-US" sz="2000" dirty="0">
                <a:solidFill>
                  <a:srgbClr val="7030A0"/>
                </a:solidFill>
              </a:rPr>
              <a:t>讲</a:t>
            </a:r>
          </a:p>
        </p:txBody>
      </p:sp>
      <p:sp>
        <p:nvSpPr>
          <p:cNvPr id="24" name="文本框 23"/>
          <p:cNvSpPr txBox="1"/>
          <p:nvPr/>
        </p:nvSpPr>
        <p:spPr>
          <a:xfrm>
            <a:off x="7092280" y="5693186"/>
            <a:ext cx="1285888"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11 </a:t>
            </a:r>
            <a:r>
              <a:rPr lang="zh-CN" altLang="en-US" sz="2000" dirty="0">
                <a:solidFill>
                  <a:srgbClr val="7030A0"/>
                </a:solidFill>
              </a:rPr>
              <a:t>讲</a:t>
            </a:r>
          </a:p>
        </p:txBody>
      </p:sp>
    </p:spTree>
    <p:extLst>
      <p:ext uri="{BB962C8B-B14F-4D97-AF65-F5344CB8AC3E}">
        <p14:creationId xmlns:p14="http://schemas.microsoft.com/office/powerpoint/2010/main" val="2340102888"/>
      </p:ext>
    </p:extLst>
  </p:cSld>
  <p:clrMapOvr>
    <a:masterClrMapping/>
  </p:clrMapOvr>
  <p:transition advTm="157">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排序与查找</a:t>
            </a:r>
          </a:p>
        </p:txBody>
      </p:sp>
      <p:sp>
        <p:nvSpPr>
          <p:cNvPr id="23" name="TextBox 20"/>
          <p:cNvSpPr txBox="1">
            <a:spLocks noChangeArrowheads="1"/>
          </p:cNvSpPr>
          <p:nvPr/>
        </p:nvSpPr>
        <p:spPr bwMode="auto">
          <a:xfrm>
            <a:off x="359024" y="1196752"/>
            <a:ext cx="8173416"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给定无序向量，</a:t>
            </a:r>
            <a:r>
              <a:rPr lang="en-US" altLang="zh-CN" sz="2400" b="1" dirty="0">
                <a:latin typeface="微软雅黑" panose="020B0503020204020204" pitchFamily="34" charset="-122"/>
                <a:ea typeface="微软雅黑" panose="020B0503020204020204" pitchFamily="34" charset="-122"/>
              </a:rPr>
              <a:t>find </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sort+search</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哪个更好？</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359024" y="2060849"/>
          <a:ext cx="8533456" cy="2808312"/>
        </p:xfrm>
        <a:graphic>
          <a:graphicData uri="http://schemas.openxmlformats.org/drawingml/2006/table">
            <a:tbl>
              <a:tblPr firstRow="1" bandRow="1">
                <a:tableStyleId>{5C22544A-7EE6-4342-B048-85BDC9FD1C3A}</a:tableStyleId>
              </a:tblPr>
              <a:tblGrid>
                <a:gridCol w="2844485">
                  <a:extLst>
                    <a:ext uri="{9D8B030D-6E8A-4147-A177-3AD203B41FA5}">
                      <a16:colId xmlns:a16="http://schemas.microsoft.com/office/drawing/2014/main" val="3075817257"/>
                    </a:ext>
                  </a:extLst>
                </a:gridCol>
                <a:gridCol w="1800539">
                  <a:extLst>
                    <a:ext uri="{9D8B030D-6E8A-4147-A177-3AD203B41FA5}">
                      <a16:colId xmlns:a16="http://schemas.microsoft.com/office/drawing/2014/main" val="1794422209"/>
                    </a:ext>
                  </a:extLst>
                </a:gridCol>
                <a:gridCol w="3888432">
                  <a:extLst>
                    <a:ext uri="{9D8B030D-6E8A-4147-A177-3AD203B41FA5}">
                      <a16:colId xmlns:a16="http://schemas.microsoft.com/office/drawing/2014/main" val="464426903"/>
                    </a:ext>
                  </a:extLst>
                </a:gridCol>
              </a:tblGrid>
              <a:tr h="936104">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查找复杂度</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无序查找</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有序化查找（先排序，再查找）</a:t>
                      </a:r>
                    </a:p>
                  </a:txBody>
                  <a:tcPr anchor="ctr"/>
                </a:tc>
                <a:extLst>
                  <a:ext uri="{0D108BD9-81ED-4DB2-BD59-A6C34878D82A}">
                    <a16:rowId xmlns:a16="http://schemas.microsoft.com/office/drawing/2014/main" val="1435915222"/>
                  </a:ext>
                </a:extLst>
              </a:tr>
              <a:tr h="936104">
                <a:tc>
                  <a:txBody>
                    <a:bodyPr/>
                    <a:lstStyle/>
                    <a:p>
                      <a:pPr marL="0" algn="ctr" defTabSz="914400" rtl="0" eaLnBrk="1" latinLnBrk="0" hangingPunct="1"/>
                      <a:r>
                        <a:rPr lang="zh-CN" altLang="en-US" sz="2000" b="1" kern="1200" dirty="0">
                          <a:solidFill>
                            <a:schemeClr val="tx1"/>
                          </a:solidFill>
                          <a:latin typeface="微软雅黑" panose="020B0503020204020204" pitchFamily="34" charset="-122"/>
                          <a:ea typeface="微软雅黑" panose="020B0503020204020204" pitchFamily="34" charset="-122"/>
                          <a:cs typeface="+mn-cs"/>
                        </a:rPr>
                        <a:t>单次</a:t>
                      </a:r>
                    </a:p>
                  </a:txBody>
                  <a:tcPr anchor="ctr"/>
                </a:tc>
                <a:tc>
                  <a:txBody>
                    <a:bodyPr/>
                    <a:lstStyle/>
                    <a:p>
                      <a:pPr algn="ctr"/>
                      <a:r>
                        <a:rPr lang="en-US" altLang="zh-CN" sz="1800" b="1" dirty="0">
                          <a:latin typeface="微软雅黑" panose="020B0503020204020204" pitchFamily="34" charset="-122"/>
                          <a:ea typeface="微软雅黑" panose="020B0503020204020204" pitchFamily="34" charset="-122"/>
                        </a:rPr>
                        <a:t>O(n)</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latin typeface="微软雅黑" panose="020B0503020204020204" pitchFamily="34" charset="-122"/>
                          <a:ea typeface="微软雅黑" panose="020B0503020204020204" pitchFamily="34" charset="-122"/>
                        </a:rPr>
                        <a:t>O(</a:t>
                      </a:r>
                      <a:r>
                        <a:rPr lang="en-US" altLang="zh-CN" sz="1800" b="1" dirty="0" err="1">
                          <a:latin typeface="微软雅黑" panose="020B0503020204020204" pitchFamily="34" charset="-122"/>
                          <a:ea typeface="微软雅黑" panose="020B0503020204020204" pitchFamily="34" charset="-122"/>
                        </a:rPr>
                        <a:t>nlogn</a:t>
                      </a:r>
                      <a:r>
                        <a:rPr lang="en-US" altLang="zh-CN" sz="1800" b="1" dirty="0">
                          <a:latin typeface="微软雅黑" panose="020B0503020204020204" pitchFamily="34" charset="-122"/>
                          <a:ea typeface="微软雅黑" panose="020B0503020204020204" pitchFamily="34" charset="-122"/>
                        </a:rPr>
                        <a:t>)+O(</a:t>
                      </a:r>
                      <a:r>
                        <a:rPr lang="en-US" altLang="zh-CN" sz="1800" b="1" dirty="0" err="1">
                          <a:latin typeface="微软雅黑" panose="020B0503020204020204" pitchFamily="34" charset="-122"/>
                          <a:ea typeface="微软雅黑" panose="020B0503020204020204" pitchFamily="34" charset="-122"/>
                        </a:rPr>
                        <a:t>logn</a:t>
                      </a:r>
                      <a:r>
                        <a:rPr lang="en-US" altLang="zh-CN" sz="1800" b="1" dirty="0">
                          <a:latin typeface="微软雅黑" panose="020B0503020204020204" pitchFamily="34" charset="-122"/>
                          <a:ea typeface="微软雅黑" panose="020B0503020204020204" pitchFamily="34" charset="-122"/>
                        </a:rPr>
                        <a:t>) </a:t>
                      </a:r>
                      <a:endParaRPr lang="zh-CN" altLang="en-US" sz="1800" b="1"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383713950"/>
                  </a:ext>
                </a:extLst>
              </a:tr>
              <a:tr h="936104">
                <a:tc>
                  <a:txBody>
                    <a:bodyPr/>
                    <a:lstStyle/>
                    <a:p>
                      <a:pPr marL="0" algn="ctr" defTabSz="914400" rtl="0" eaLnBrk="1" latinLnBrk="0" hangingPunct="1"/>
                      <a:r>
                        <a:rPr lang="zh-CN" altLang="en-US" sz="2000" b="1" kern="1200" dirty="0">
                          <a:solidFill>
                            <a:schemeClr val="tx1"/>
                          </a:solidFill>
                          <a:latin typeface="微软雅黑" panose="020B0503020204020204" pitchFamily="34" charset="-122"/>
                          <a:ea typeface="微软雅黑" panose="020B0503020204020204" pitchFamily="34" charset="-122"/>
                          <a:cs typeface="+mn-cs"/>
                        </a:rPr>
                        <a:t>多次（</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m</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次）</a:t>
                      </a:r>
                    </a:p>
                  </a:txBody>
                  <a:tcPr anchor="ctr"/>
                </a:tc>
                <a:tc>
                  <a:txBody>
                    <a:bodyPr/>
                    <a:lstStyle/>
                    <a:p>
                      <a:pPr algn="ctr"/>
                      <a:r>
                        <a:rPr lang="en-US" altLang="zh-CN" sz="1800" b="1" dirty="0">
                          <a:latin typeface="微软雅黑" panose="020B0503020204020204" pitchFamily="34" charset="-122"/>
                          <a:ea typeface="微软雅黑" panose="020B0503020204020204" pitchFamily="34" charset="-122"/>
                        </a:rPr>
                        <a:t>O(</a:t>
                      </a:r>
                      <a:r>
                        <a:rPr lang="en-US" altLang="zh-CN" sz="1800" b="1" dirty="0" err="1">
                          <a:latin typeface="微软雅黑" panose="020B0503020204020204" pitchFamily="34" charset="-122"/>
                          <a:ea typeface="微软雅黑" panose="020B0503020204020204" pitchFamily="34" charset="-122"/>
                        </a:rPr>
                        <a:t>mn</a:t>
                      </a:r>
                      <a:r>
                        <a:rPr lang="en-US" altLang="zh-CN" sz="1800" b="1" dirty="0">
                          <a:latin typeface="微软雅黑" panose="020B0503020204020204" pitchFamily="34" charset="-122"/>
                          <a:ea typeface="微软雅黑" panose="020B0503020204020204" pitchFamily="34" charset="-122"/>
                        </a:rPr>
                        <a:t>)</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latin typeface="微软雅黑" panose="020B0503020204020204" pitchFamily="34" charset="-122"/>
                          <a:ea typeface="微软雅黑" panose="020B0503020204020204" pitchFamily="34" charset="-122"/>
                        </a:rPr>
                        <a:t>O(</a:t>
                      </a:r>
                      <a:r>
                        <a:rPr lang="en-US" altLang="zh-CN" sz="1800" b="1" dirty="0" err="1">
                          <a:latin typeface="微软雅黑" panose="020B0503020204020204" pitchFamily="34" charset="-122"/>
                          <a:ea typeface="微软雅黑" panose="020B0503020204020204" pitchFamily="34" charset="-122"/>
                        </a:rPr>
                        <a:t>nlogn</a:t>
                      </a:r>
                      <a:r>
                        <a:rPr lang="en-US" altLang="zh-CN" sz="1800" b="1" dirty="0">
                          <a:latin typeface="微软雅黑" panose="020B0503020204020204" pitchFamily="34" charset="-122"/>
                          <a:ea typeface="微软雅黑" panose="020B0503020204020204" pitchFamily="34" charset="-122"/>
                        </a:rPr>
                        <a:t>)+O(</a:t>
                      </a:r>
                      <a:r>
                        <a:rPr lang="en-US" altLang="zh-CN" sz="1800" b="1" dirty="0" err="1">
                          <a:latin typeface="微软雅黑" panose="020B0503020204020204" pitchFamily="34" charset="-122"/>
                          <a:ea typeface="微软雅黑" panose="020B0503020204020204" pitchFamily="34" charset="-122"/>
                        </a:rPr>
                        <a:t>mlogn</a:t>
                      </a:r>
                      <a:r>
                        <a:rPr lang="en-US" altLang="zh-CN" sz="1800" b="1" dirty="0">
                          <a:latin typeface="微软雅黑" panose="020B0503020204020204" pitchFamily="34" charset="-122"/>
                          <a:ea typeface="微软雅黑" panose="020B0503020204020204" pitchFamily="34" charset="-122"/>
                        </a:rPr>
                        <a:t>) </a:t>
                      </a:r>
                      <a:endParaRPr lang="zh-CN" altLang="en-US" sz="1800" b="1"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59617952"/>
                  </a:ext>
                </a:extLst>
              </a:tr>
            </a:tbl>
          </a:graphicData>
        </a:graphic>
      </p:graphicFrame>
    </p:spTree>
    <p:extLst>
      <p:ext uri="{BB962C8B-B14F-4D97-AF65-F5344CB8AC3E}">
        <p14:creationId xmlns:p14="http://schemas.microsoft.com/office/powerpoint/2010/main" val="2136833448"/>
      </p:ext>
    </p:extLst>
  </p:cSld>
  <p:clrMapOvr>
    <a:masterClrMapping/>
  </p:clrMapOvr>
  <p:transition advTm="157">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Vector</a:t>
            </a:r>
            <a:r>
              <a:rPr lang="zh-CN" altLang="en-US" sz="3600" dirty="0">
                <a:solidFill>
                  <a:srgbClr val="003366"/>
                </a:solidFill>
                <a:latin typeface="微软雅黑" pitchFamily="34" charset="-122"/>
                <a:ea typeface="微软雅黑" pitchFamily="34" charset="-122"/>
              </a:rPr>
              <a:t>模板类</a:t>
            </a:r>
          </a:p>
        </p:txBody>
      </p:sp>
      <p:sp>
        <p:nvSpPr>
          <p:cNvPr id="4" name="Rectangle 3"/>
          <p:cNvSpPr txBox="1">
            <a:spLocks noChangeArrowheads="1"/>
          </p:cNvSpPr>
          <p:nvPr/>
        </p:nvSpPr>
        <p:spPr bwMode="auto">
          <a:xfrm>
            <a:off x="251520" y="1196752"/>
            <a:ext cx="8568952" cy="5062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黑体" pitchFamily="49" charset="-122"/>
                <a:ea typeface="黑体" pitchFamily="49" charset="-122"/>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黑体" pitchFamily="49" charset="-122"/>
                <a:ea typeface="黑体" pitchFamily="49" charset="-122"/>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黑体" pitchFamily="49" charset="-122"/>
                <a:ea typeface="黑体" pitchFamily="49" charset="-122"/>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黑体" pitchFamily="49" charset="-122"/>
                <a:ea typeface="黑体" pitchFamily="49" charset="-122"/>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黑体" pitchFamily="49" charset="-122"/>
                <a:ea typeface="黑体" pitchFamily="49" charset="-122"/>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spcBef>
                <a:spcPct val="0"/>
              </a:spcBef>
              <a:spcAft>
                <a:spcPts val="300"/>
              </a:spcAft>
              <a:buNone/>
            </a:pPr>
            <a:r>
              <a:rPr lang="en-US" altLang="zh-CN" sz="2000" kern="0" dirty="0" err="1">
                <a:solidFill>
                  <a:schemeClr val="accent2">
                    <a:lumMod val="50000"/>
                  </a:schemeClr>
                </a:solidFill>
                <a:latin typeface="Consolas" panose="020B0609020204030204" pitchFamily="49" charset="0"/>
              </a:rPr>
              <a:t>typedef</a:t>
            </a:r>
            <a:r>
              <a:rPr lang="en-US" altLang="zh-CN" sz="2000" b="1" kern="0" dirty="0">
                <a:latin typeface="Consolas" panose="020B0609020204030204" pitchFamily="49" charset="0"/>
              </a:rPr>
              <a:t> </a:t>
            </a:r>
            <a:r>
              <a:rPr lang="en-US" altLang="zh-CN" sz="2000" kern="0" dirty="0" err="1">
                <a:solidFill>
                  <a:srgbClr val="9966FF"/>
                </a:solidFill>
                <a:latin typeface="Consolas" panose="020B0609020204030204" pitchFamily="49" charset="0"/>
              </a:rPr>
              <a:t>int</a:t>
            </a:r>
            <a:r>
              <a:rPr lang="en-US" altLang="zh-CN" sz="2000" kern="0" dirty="0">
                <a:latin typeface="Consolas" panose="020B0609020204030204" pitchFamily="49" charset="0"/>
              </a:rPr>
              <a:t> Rank;   </a:t>
            </a:r>
            <a:r>
              <a:rPr lang="en-US" altLang="zh-CN" sz="2000" kern="0" dirty="0">
                <a:solidFill>
                  <a:srgbClr val="CC0000"/>
                </a:solidFill>
                <a:latin typeface="Times New Roman" pitchFamily="18" charset="0"/>
                <a:ea typeface="隶书" pitchFamily="49" charset="-122"/>
              </a:rPr>
              <a:t>//</a:t>
            </a:r>
            <a:r>
              <a:rPr lang="zh-CN" altLang="en-US" sz="2000" kern="0" dirty="0">
                <a:solidFill>
                  <a:srgbClr val="CC0000"/>
                </a:solidFill>
                <a:latin typeface="Times New Roman" pitchFamily="18" charset="0"/>
                <a:ea typeface="隶书" pitchFamily="49" charset="-122"/>
              </a:rPr>
              <a:t> 秩</a:t>
            </a:r>
            <a:endParaRPr lang="en-US" altLang="zh-CN" sz="2000" b="1" kern="0" dirty="0">
              <a:latin typeface="Times New Roman" pitchFamily="18" charset="0"/>
            </a:endParaRPr>
          </a:p>
          <a:p>
            <a:pPr>
              <a:spcBef>
                <a:spcPct val="0"/>
              </a:spcBef>
              <a:spcAft>
                <a:spcPts val="300"/>
              </a:spcAft>
              <a:buFont typeface="Wingdings" pitchFamily="2" charset="2"/>
              <a:buNone/>
            </a:pPr>
            <a:r>
              <a:rPr lang="en-US" altLang="zh-CN" sz="2000" kern="0" dirty="0">
                <a:solidFill>
                  <a:srgbClr val="996633"/>
                </a:solidFill>
                <a:latin typeface="Consolas" panose="020B0609020204030204" pitchFamily="49" charset="0"/>
              </a:rPr>
              <a:t>#define DEFAULT_CAPACITY 3 </a:t>
            </a:r>
            <a:r>
              <a:rPr lang="en-US" altLang="zh-CN" sz="2000" b="1" kern="0" dirty="0">
                <a:solidFill>
                  <a:srgbClr val="CC0000"/>
                </a:solidFill>
                <a:latin typeface="Times New Roman" pitchFamily="18" charset="0"/>
              </a:rPr>
              <a:t>// </a:t>
            </a:r>
            <a:r>
              <a:rPr lang="zh-CN" altLang="en-US" sz="2000" kern="0" dirty="0">
                <a:solidFill>
                  <a:srgbClr val="CC0000"/>
                </a:solidFill>
                <a:latin typeface="Times New Roman" pitchFamily="18" charset="0"/>
                <a:ea typeface="隶书" pitchFamily="49" charset="-122"/>
              </a:rPr>
              <a:t>默认的初始容量</a:t>
            </a:r>
          </a:p>
          <a:p>
            <a:pPr>
              <a:spcBef>
                <a:spcPct val="0"/>
              </a:spcBef>
              <a:spcAft>
                <a:spcPts val="300"/>
              </a:spcAft>
              <a:buFont typeface="Wingdings" pitchFamily="2" charset="2"/>
              <a:buNone/>
            </a:pPr>
            <a:r>
              <a:rPr lang="en-US" altLang="zh-CN" sz="2000" kern="0" dirty="0">
                <a:solidFill>
                  <a:srgbClr val="9966FF"/>
                </a:solidFill>
                <a:latin typeface="Consolas" panose="020B0609020204030204" pitchFamily="49" charset="0"/>
              </a:rPr>
              <a:t>template</a:t>
            </a:r>
            <a:r>
              <a:rPr lang="en-US" altLang="zh-CN" sz="2000" b="1" kern="0" dirty="0">
                <a:latin typeface="Consolas" panose="020B0609020204030204" pitchFamily="49" charset="0"/>
              </a:rPr>
              <a:t> </a:t>
            </a:r>
            <a:r>
              <a:rPr lang="en-US" altLang="zh-CN" sz="2000" kern="0" dirty="0">
                <a:latin typeface="Consolas" panose="020B0609020204030204" pitchFamily="49" charset="0"/>
              </a:rPr>
              <a:t>&lt;</a:t>
            </a:r>
            <a:r>
              <a:rPr lang="en-US" altLang="zh-CN" sz="2000" kern="0" dirty="0" err="1">
                <a:solidFill>
                  <a:srgbClr val="9966FF"/>
                </a:solidFill>
                <a:latin typeface="Consolas" panose="020B0609020204030204" pitchFamily="49" charset="0"/>
              </a:rPr>
              <a:t>typename</a:t>
            </a:r>
            <a:r>
              <a:rPr lang="en-US" altLang="zh-CN" sz="2000" kern="0" dirty="0">
                <a:latin typeface="Consolas" panose="020B0609020204030204" pitchFamily="49" charset="0"/>
              </a:rPr>
              <a:t> T&gt;</a:t>
            </a:r>
          </a:p>
          <a:p>
            <a:pPr>
              <a:spcBef>
                <a:spcPct val="0"/>
              </a:spcBef>
              <a:spcAft>
                <a:spcPts val="300"/>
              </a:spcAft>
              <a:buFont typeface="Wingdings" pitchFamily="2" charset="2"/>
              <a:buNone/>
            </a:pPr>
            <a:r>
              <a:rPr lang="en-US" altLang="zh-CN" sz="2000" kern="0" dirty="0">
                <a:solidFill>
                  <a:srgbClr val="9966FF"/>
                </a:solidFill>
                <a:latin typeface="Consolas" panose="020B0609020204030204" pitchFamily="49" charset="0"/>
              </a:rPr>
              <a:t>class</a:t>
            </a:r>
            <a:r>
              <a:rPr lang="en-US" altLang="zh-CN" sz="2000" kern="0" dirty="0">
                <a:latin typeface="Consolas" panose="020B0609020204030204" pitchFamily="49" charset="0"/>
              </a:rPr>
              <a:t> Vector { </a:t>
            </a:r>
          </a:p>
          <a:p>
            <a:pPr>
              <a:spcBef>
                <a:spcPct val="0"/>
              </a:spcBef>
              <a:spcAft>
                <a:spcPts val="300"/>
              </a:spcAft>
              <a:buFont typeface="Wingdings" pitchFamily="2" charset="2"/>
              <a:buNone/>
            </a:pPr>
            <a:r>
              <a:rPr lang="en-US" altLang="zh-CN" sz="2000" kern="0" dirty="0">
                <a:solidFill>
                  <a:srgbClr val="9966FF"/>
                </a:solidFill>
                <a:latin typeface="Consolas" panose="020B0609020204030204" pitchFamily="49" charset="0"/>
              </a:rPr>
              <a:t>protected:</a:t>
            </a:r>
          </a:p>
          <a:p>
            <a:pPr>
              <a:spcBef>
                <a:spcPct val="0"/>
              </a:spcBef>
              <a:spcAft>
                <a:spcPts val="300"/>
              </a:spcAft>
              <a:buNone/>
            </a:pPr>
            <a:r>
              <a:rPr lang="en-US" altLang="zh-CN" sz="2000" kern="0" dirty="0">
                <a:latin typeface="Consolas" panose="020B0609020204030204" pitchFamily="49" charset="0"/>
              </a:rPr>
              <a:t>Rank _size; </a:t>
            </a:r>
            <a:r>
              <a:rPr lang="en-US" altLang="zh-CN" sz="2000" kern="0" dirty="0" err="1">
                <a:solidFill>
                  <a:srgbClr val="9966FF"/>
                </a:solidFill>
                <a:latin typeface="Consolas" panose="020B0609020204030204" pitchFamily="49" charset="0"/>
              </a:rPr>
              <a:t>int</a:t>
            </a:r>
            <a:r>
              <a:rPr lang="en-US" altLang="zh-CN" sz="2000" kern="0" dirty="0">
                <a:latin typeface="Consolas" panose="020B0609020204030204" pitchFamily="49" charset="0"/>
              </a:rPr>
              <a:t> _capacity; T* _</a:t>
            </a:r>
            <a:r>
              <a:rPr lang="en-US" altLang="zh-CN" sz="2000" kern="0" dirty="0" err="1">
                <a:latin typeface="Consolas" panose="020B0609020204030204" pitchFamily="49" charset="0"/>
              </a:rPr>
              <a:t>elem</a:t>
            </a:r>
            <a:r>
              <a:rPr lang="en-US" altLang="zh-CN" sz="2000" kern="0" dirty="0">
                <a:latin typeface="Consolas" panose="020B0609020204030204" pitchFamily="49" charset="0"/>
              </a:rPr>
              <a:t>; </a:t>
            </a:r>
            <a:r>
              <a:rPr lang="en-US" altLang="zh-CN" sz="2000" kern="0" dirty="0">
                <a:solidFill>
                  <a:srgbClr val="CC0000"/>
                </a:solidFill>
                <a:latin typeface="Times New Roman" pitchFamily="18" charset="0"/>
                <a:ea typeface="隶书" pitchFamily="49" charset="-122"/>
              </a:rPr>
              <a:t>// </a:t>
            </a:r>
            <a:r>
              <a:rPr lang="zh-CN" altLang="en-US" sz="2000" kern="0" dirty="0">
                <a:solidFill>
                  <a:srgbClr val="CC0000"/>
                </a:solidFill>
                <a:latin typeface="Times New Roman" pitchFamily="18" charset="0"/>
                <a:ea typeface="隶书" pitchFamily="49" charset="-122"/>
              </a:rPr>
              <a:t>当前规模、容量、数据区</a:t>
            </a:r>
            <a:endParaRPr lang="en-US" altLang="zh-CN" sz="2000" kern="0" dirty="0">
              <a:solidFill>
                <a:srgbClr val="CC0000"/>
              </a:solidFill>
              <a:latin typeface="Times New Roman" pitchFamily="18" charset="0"/>
              <a:ea typeface="隶书" pitchFamily="49" charset="-122"/>
            </a:endParaRPr>
          </a:p>
          <a:p>
            <a:pPr>
              <a:spcBef>
                <a:spcPct val="0"/>
              </a:spcBef>
              <a:spcAft>
                <a:spcPts val="300"/>
              </a:spcAft>
              <a:buNone/>
            </a:pPr>
            <a:r>
              <a:rPr lang="en-US" altLang="zh-CN" sz="2000" kern="0" dirty="0">
                <a:solidFill>
                  <a:srgbClr val="CC0000"/>
                </a:solidFill>
                <a:latin typeface="Times New Roman" pitchFamily="18" charset="0"/>
                <a:ea typeface="隶书" pitchFamily="49" charset="-122"/>
              </a:rPr>
              <a:t>//</a:t>
            </a:r>
            <a:r>
              <a:rPr lang="zh-CN" altLang="en-US" sz="2000" kern="0" dirty="0">
                <a:solidFill>
                  <a:srgbClr val="CC0000"/>
                </a:solidFill>
                <a:latin typeface="Times New Roman" pitchFamily="18" charset="0"/>
                <a:ea typeface="隶书" pitchFamily="49" charset="-122"/>
              </a:rPr>
              <a:t> 其他内部函数</a:t>
            </a:r>
            <a:endParaRPr lang="en-US" altLang="zh-CN" sz="2000" kern="0" dirty="0">
              <a:solidFill>
                <a:srgbClr val="CC0000"/>
              </a:solidFill>
              <a:latin typeface="Times New Roman" pitchFamily="18" charset="0"/>
              <a:ea typeface="隶书" pitchFamily="49" charset="-122"/>
            </a:endParaRPr>
          </a:p>
          <a:p>
            <a:pPr>
              <a:spcBef>
                <a:spcPct val="0"/>
              </a:spcBef>
              <a:spcAft>
                <a:spcPts val="300"/>
              </a:spcAft>
              <a:buNone/>
            </a:pPr>
            <a:r>
              <a:rPr lang="en-US" altLang="zh-CN" sz="2000" kern="0" dirty="0">
                <a:solidFill>
                  <a:srgbClr val="9966FF"/>
                </a:solidFill>
                <a:latin typeface="Consolas" panose="020B0609020204030204" pitchFamily="49" charset="0"/>
              </a:rPr>
              <a:t>public:</a:t>
            </a:r>
          </a:p>
          <a:p>
            <a:pPr>
              <a:spcBef>
                <a:spcPct val="0"/>
              </a:spcBef>
              <a:spcAft>
                <a:spcPts val="300"/>
              </a:spcAft>
              <a:buNone/>
            </a:pPr>
            <a:r>
              <a:rPr lang="en-US" altLang="zh-CN" sz="2000" kern="0" dirty="0">
                <a:solidFill>
                  <a:srgbClr val="CC0000"/>
                </a:solidFill>
                <a:latin typeface="Times New Roman" pitchFamily="18" charset="0"/>
                <a:ea typeface="隶书" pitchFamily="49" charset="-122"/>
              </a:rPr>
              <a:t>//</a:t>
            </a:r>
            <a:r>
              <a:rPr lang="zh-CN" altLang="en-US" sz="2000" kern="0" dirty="0">
                <a:solidFill>
                  <a:srgbClr val="CC0000"/>
                </a:solidFill>
                <a:latin typeface="Times New Roman" pitchFamily="18" charset="0"/>
                <a:ea typeface="隶书" pitchFamily="49" charset="-122"/>
              </a:rPr>
              <a:t> 外部接口</a:t>
            </a:r>
            <a:endParaRPr lang="en-US" altLang="zh-CN" sz="2000" kern="0" dirty="0">
              <a:solidFill>
                <a:srgbClr val="CC0000"/>
              </a:solidFill>
              <a:latin typeface="Times New Roman" pitchFamily="18" charset="0"/>
              <a:ea typeface="隶书" pitchFamily="49" charset="-122"/>
            </a:endParaRPr>
          </a:p>
          <a:p>
            <a:pPr>
              <a:spcBef>
                <a:spcPct val="0"/>
              </a:spcBef>
              <a:spcAft>
                <a:spcPts val="300"/>
              </a:spcAft>
              <a:buNone/>
            </a:pPr>
            <a:r>
              <a:rPr lang="en-US" altLang="zh-CN" sz="2000" kern="0" dirty="0">
                <a:latin typeface="Consolas" panose="020B0609020204030204" pitchFamily="49" charset="0"/>
              </a:rPr>
              <a:t>}</a:t>
            </a:r>
          </a:p>
          <a:p>
            <a:pPr>
              <a:spcBef>
                <a:spcPct val="0"/>
              </a:spcBef>
              <a:spcAft>
                <a:spcPts val="300"/>
              </a:spcAft>
              <a:buNone/>
            </a:pPr>
            <a:endParaRPr lang="en-US" altLang="zh-CN" sz="2000" kern="0" dirty="0">
              <a:latin typeface="Consolas" panose="020B0609020204030204" pitchFamily="49" charset="0"/>
            </a:endParaRPr>
          </a:p>
          <a:p>
            <a:pPr>
              <a:spcBef>
                <a:spcPct val="0"/>
              </a:spcBef>
              <a:spcAft>
                <a:spcPts val="300"/>
              </a:spcAft>
              <a:buNone/>
            </a:pPr>
            <a:r>
              <a:rPr lang="en-US" altLang="zh-CN" sz="2000" kern="0" dirty="0">
                <a:latin typeface="Consolas" panose="020B0609020204030204" pitchFamily="49" charset="0"/>
              </a:rPr>
              <a:t>void main () {</a:t>
            </a:r>
            <a:r>
              <a:rPr lang="en-US" altLang="zh-CN" sz="2000" kern="0" dirty="0">
                <a:solidFill>
                  <a:srgbClr val="CC0000"/>
                </a:solidFill>
                <a:latin typeface="Times New Roman" pitchFamily="18" charset="0"/>
                <a:ea typeface="隶书" pitchFamily="49" charset="-122"/>
              </a:rPr>
              <a:t>//</a:t>
            </a:r>
            <a:r>
              <a:rPr lang="zh-CN" altLang="en-US" sz="2000" kern="0" dirty="0">
                <a:solidFill>
                  <a:srgbClr val="CC0000"/>
                </a:solidFill>
                <a:latin typeface="Times New Roman" pitchFamily="18" charset="0"/>
                <a:ea typeface="隶书" pitchFamily="49" charset="-122"/>
              </a:rPr>
              <a:t> 外部调用</a:t>
            </a:r>
            <a:endParaRPr lang="en-US" altLang="zh-CN" sz="2000" kern="0" dirty="0">
              <a:latin typeface="Consolas" panose="020B0609020204030204" pitchFamily="49" charset="0"/>
            </a:endParaRPr>
          </a:p>
          <a:p>
            <a:pPr>
              <a:spcBef>
                <a:spcPct val="0"/>
              </a:spcBef>
              <a:spcAft>
                <a:spcPts val="300"/>
              </a:spcAft>
              <a:buNone/>
            </a:pPr>
            <a:r>
              <a:rPr lang="en-US" altLang="zh-CN" sz="2000" kern="0" dirty="0">
                <a:latin typeface="Consolas" panose="020B0609020204030204" pitchFamily="49" charset="0"/>
              </a:rPr>
              <a:t>   Vector&lt;</a:t>
            </a:r>
            <a:r>
              <a:rPr lang="en-US" altLang="zh-CN" sz="2000" kern="0" dirty="0" err="1">
                <a:latin typeface="Consolas" panose="020B0609020204030204" pitchFamily="49" charset="0"/>
              </a:rPr>
              <a:t>int</a:t>
            </a:r>
            <a:r>
              <a:rPr lang="en-US" altLang="zh-CN" sz="2000" kern="0" dirty="0">
                <a:latin typeface="Consolas" panose="020B0609020204030204" pitchFamily="49" charset="0"/>
              </a:rPr>
              <a:t>&gt; v1;              </a:t>
            </a:r>
            <a:r>
              <a:rPr lang="en-US" altLang="zh-CN" sz="2000" b="1" kern="0" dirty="0">
                <a:solidFill>
                  <a:srgbClr val="CC0000"/>
                </a:solidFill>
                <a:latin typeface="Times New Roman" pitchFamily="18" charset="0"/>
              </a:rPr>
              <a:t>// </a:t>
            </a:r>
            <a:r>
              <a:rPr lang="zh-CN" altLang="en-US" sz="2000" kern="0" dirty="0">
                <a:solidFill>
                  <a:srgbClr val="CC0000"/>
                </a:solidFill>
                <a:latin typeface="Times New Roman" pitchFamily="18" charset="0"/>
                <a:ea typeface="隶书" pitchFamily="49" charset="-122"/>
              </a:rPr>
              <a:t>定义整型向量</a:t>
            </a:r>
            <a:endParaRPr lang="en-US" altLang="zh-CN" sz="2000" kern="0" dirty="0">
              <a:latin typeface="Consolas" panose="020B0609020204030204" pitchFamily="49" charset="0"/>
            </a:endParaRPr>
          </a:p>
          <a:p>
            <a:pPr>
              <a:spcBef>
                <a:spcPct val="0"/>
              </a:spcBef>
              <a:spcAft>
                <a:spcPts val="300"/>
              </a:spcAft>
              <a:buNone/>
            </a:pPr>
            <a:r>
              <a:rPr lang="en-US" altLang="zh-CN" sz="2000" kern="0" dirty="0">
                <a:latin typeface="Consolas" panose="020B0609020204030204" pitchFamily="49" charset="0"/>
              </a:rPr>
              <a:t>   Vector&lt;float&gt; v2;            </a:t>
            </a:r>
            <a:r>
              <a:rPr lang="en-US" altLang="zh-CN" sz="2000" b="1" kern="0" dirty="0">
                <a:solidFill>
                  <a:srgbClr val="CC0000"/>
                </a:solidFill>
                <a:latin typeface="Times New Roman" pitchFamily="18" charset="0"/>
              </a:rPr>
              <a:t>// </a:t>
            </a:r>
            <a:r>
              <a:rPr lang="zh-CN" altLang="en-US" sz="2000" kern="0" dirty="0">
                <a:solidFill>
                  <a:srgbClr val="CC0000"/>
                </a:solidFill>
                <a:latin typeface="Times New Roman" pitchFamily="18" charset="0"/>
                <a:ea typeface="隶书" pitchFamily="49" charset="-122"/>
              </a:rPr>
              <a:t>定义浮点型向量</a:t>
            </a:r>
            <a:endParaRPr lang="en-US" altLang="zh-CN" sz="2000" kern="0" dirty="0">
              <a:solidFill>
                <a:srgbClr val="CC0000"/>
              </a:solidFill>
              <a:latin typeface="Times New Roman" pitchFamily="18" charset="0"/>
              <a:ea typeface="隶书" pitchFamily="49" charset="-122"/>
            </a:endParaRPr>
          </a:p>
          <a:p>
            <a:pPr>
              <a:spcBef>
                <a:spcPct val="0"/>
              </a:spcBef>
              <a:spcAft>
                <a:spcPts val="300"/>
              </a:spcAft>
              <a:buNone/>
            </a:pPr>
            <a:r>
              <a:rPr lang="en-US" altLang="zh-CN" sz="2000" kern="0" dirty="0">
                <a:latin typeface="Consolas" panose="020B0609020204030204" pitchFamily="49" charset="0"/>
              </a:rPr>
              <a:t>   Vector&lt;Vector&lt;float&gt;&gt; v3;    </a:t>
            </a:r>
            <a:r>
              <a:rPr lang="en-US" altLang="zh-CN" sz="2000" b="1" kern="0" dirty="0">
                <a:solidFill>
                  <a:srgbClr val="CC0000"/>
                </a:solidFill>
                <a:latin typeface="Times New Roman" pitchFamily="18" charset="0"/>
              </a:rPr>
              <a:t>// </a:t>
            </a:r>
            <a:r>
              <a:rPr lang="zh-CN" altLang="en-US" sz="2000" kern="0" dirty="0">
                <a:solidFill>
                  <a:srgbClr val="CC0000"/>
                </a:solidFill>
                <a:latin typeface="Times New Roman" pitchFamily="18" charset="0"/>
                <a:ea typeface="隶书" pitchFamily="49" charset="-122"/>
              </a:rPr>
              <a:t>定义浮点型二维向量</a:t>
            </a:r>
            <a:endParaRPr lang="en-US" altLang="zh-CN" sz="2000" kern="0" dirty="0">
              <a:solidFill>
                <a:srgbClr val="CC0000"/>
              </a:solidFill>
              <a:latin typeface="Times New Roman" pitchFamily="18" charset="0"/>
              <a:ea typeface="隶书" pitchFamily="49" charset="-122"/>
            </a:endParaRPr>
          </a:p>
          <a:p>
            <a:pPr>
              <a:spcBef>
                <a:spcPct val="0"/>
              </a:spcBef>
              <a:spcAft>
                <a:spcPts val="300"/>
              </a:spcAft>
              <a:buNone/>
            </a:pPr>
            <a:r>
              <a:rPr lang="en-US" altLang="zh-CN" sz="2000" kern="0" dirty="0">
                <a:latin typeface="Consolas" panose="020B0609020204030204" pitchFamily="49" charset="0"/>
              </a:rPr>
              <a:t>}</a:t>
            </a:r>
          </a:p>
          <a:p>
            <a:pPr>
              <a:lnSpc>
                <a:spcPct val="90000"/>
              </a:lnSpc>
              <a:spcBef>
                <a:spcPct val="0"/>
              </a:spcBef>
              <a:buNone/>
            </a:pPr>
            <a:endParaRPr lang="en-US" altLang="zh-CN" sz="2000" kern="0" dirty="0">
              <a:solidFill>
                <a:srgbClr val="CC0000"/>
              </a:solidFill>
              <a:latin typeface="Times New Roman" pitchFamily="18" charset="0"/>
              <a:ea typeface="隶书" pitchFamily="49" charset="-122"/>
            </a:endParaRPr>
          </a:p>
        </p:txBody>
      </p:sp>
    </p:spTree>
    <p:extLst>
      <p:ext uri="{BB962C8B-B14F-4D97-AF65-F5344CB8AC3E}">
        <p14:creationId xmlns:p14="http://schemas.microsoft.com/office/powerpoint/2010/main" val="976183790"/>
      </p:ext>
    </p:extLst>
  </p:cSld>
  <p:clrMapOvr>
    <a:masterClrMapping/>
  </p:clrMapOvr>
  <p:transition advTm="157">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构造与析构</a:t>
            </a:r>
          </a:p>
        </p:txBody>
      </p:sp>
      <p:sp>
        <p:nvSpPr>
          <p:cNvPr id="7" name="TextBox 6"/>
          <p:cNvSpPr txBox="1"/>
          <p:nvPr/>
        </p:nvSpPr>
        <p:spPr>
          <a:xfrm>
            <a:off x="179512" y="1153975"/>
            <a:ext cx="3312368" cy="461665"/>
          </a:xfrm>
          <a:prstGeom prst="rect">
            <a:avLst/>
          </a:prstGeom>
          <a:noFill/>
        </p:spPr>
        <p:txBody>
          <a:bodyPr wrap="square" rtlCol="0">
            <a:spAutoFit/>
          </a:bodyPr>
          <a:lstStyle/>
          <a:p>
            <a:pPr marL="285750" indent="-285750">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默认构造函数</a:t>
            </a:r>
          </a:p>
        </p:txBody>
      </p:sp>
      <p:sp>
        <p:nvSpPr>
          <p:cNvPr id="2" name="矩形 1"/>
          <p:cNvSpPr/>
          <p:nvPr/>
        </p:nvSpPr>
        <p:spPr>
          <a:xfrm>
            <a:off x="6372200" y="1027820"/>
            <a:ext cx="4572000" cy="369332"/>
          </a:xfrm>
          <a:prstGeom prst="rect">
            <a:avLst/>
          </a:prstGeom>
        </p:spPr>
        <p:txBody>
          <a:bodyPr>
            <a:spAutoFit/>
          </a:bodyPr>
          <a:lstStyle/>
          <a:p>
            <a:endParaRPr lang="zh-CN" altLang="en-US" dirty="0"/>
          </a:p>
        </p:txBody>
      </p:sp>
      <p:sp>
        <p:nvSpPr>
          <p:cNvPr id="8" name="Rectangle 3"/>
          <p:cNvSpPr txBox="1">
            <a:spLocks noChangeArrowheads="1"/>
          </p:cNvSpPr>
          <p:nvPr/>
        </p:nvSpPr>
        <p:spPr bwMode="auto">
          <a:xfrm>
            <a:off x="251520" y="1556792"/>
            <a:ext cx="8568952" cy="1851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黑体" pitchFamily="49" charset="-122"/>
                <a:ea typeface="黑体" pitchFamily="49" charset="-122"/>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黑体" pitchFamily="49" charset="-122"/>
                <a:ea typeface="黑体" pitchFamily="49" charset="-122"/>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黑体" pitchFamily="49" charset="-122"/>
                <a:ea typeface="黑体" pitchFamily="49" charset="-122"/>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黑体" pitchFamily="49" charset="-122"/>
                <a:ea typeface="黑体" pitchFamily="49" charset="-122"/>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黑体" pitchFamily="49" charset="-122"/>
                <a:ea typeface="黑体" pitchFamily="49" charset="-122"/>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buNone/>
            </a:pPr>
            <a:r>
              <a:rPr lang="zh-CN" altLang="en-US" sz="2000" dirty="0">
                <a:latin typeface="Consolas" panose="020B0609020204030204" pitchFamily="49" charset="0"/>
              </a:rPr>
              <a:t>Vector ( int c = </a:t>
            </a:r>
            <a:r>
              <a:rPr lang="en-US" altLang="zh-CN" sz="2000" kern="0" dirty="0">
                <a:solidFill>
                  <a:srgbClr val="996633"/>
                </a:solidFill>
                <a:latin typeface="Consolas" panose="020B0609020204030204" pitchFamily="49" charset="0"/>
              </a:rPr>
              <a:t>DEFAULT_CAPACITY</a:t>
            </a:r>
            <a:r>
              <a:rPr lang="zh-CN" altLang="en-US" sz="2000" dirty="0">
                <a:latin typeface="Consolas" panose="020B0609020204030204" pitchFamily="49" charset="0"/>
              </a:rPr>
              <a:t>, int s = 0, T v = 0 )      </a:t>
            </a:r>
            <a:r>
              <a:rPr lang="zh-CN" altLang="en-US" sz="2000" kern="0" dirty="0">
                <a:solidFill>
                  <a:srgbClr val="CC0000"/>
                </a:solidFill>
                <a:latin typeface="Times New Roman" pitchFamily="18" charset="0"/>
                <a:ea typeface="隶书" pitchFamily="49" charset="-122"/>
              </a:rPr>
              <a:t>//容量为c、规模为s、所有元素初始为v</a:t>
            </a:r>
            <a:endParaRPr lang="en-US" altLang="zh-CN" sz="2000" kern="0" dirty="0">
              <a:solidFill>
                <a:srgbClr val="CC0000"/>
              </a:solidFill>
              <a:latin typeface="Times New Roman" pitchFamily="18" charset="0"/>
              <a:ea typeface="隶书" pitchFamily="49" charset="-122"/>
            </a:endParaRPr>
          </a:p>
          <a:p>
            <a:pPr marL="0" indent="0">
              <a:buNone/>
            </a:pPr>
            <a:r>
              <a:rPr lang="zh-CN" altLang="en-US" sz="2000" dirty="0">
                <a:latin typeface="Consolas" panose="020B0609020204030204" pitchFamily="49" charset="0"/>
              </a:rPr>
              <a:t>{ _elem = </a:t>
            </a:r>
            <a:r>
              <a:rPr lang="en-US" altLang="zh-CN" sz="2000" dirty="0">
                <a:solidFill>
                  <a:srgbClr val="0000FF"/>
                </a:solidFill>
                <a:latin typeface="Consolas" panose="020B0609020204030204" pitchFamily="49" charset="0"/>
              </a:rPr>
              <a:t>new</a:t>
            </a:r>
            <a:r>
              <a:rPr lang="zh-CN" altLang="en-US" sz="2000" dirty="0">
                <a:latin typeface="Consolas" panose="020B0609020204030204" pitchFamily="49" charset="0"/>
              </a:rPr>
              <a:t> T[_capacity = c]; </a:t>
            </a:r>
            <a:endParaRPr lang="en-US" altLang="zh-CN" sz="2000" dirty="0">
              <a:latin typeface="Consolas" panose="020B0609020204030204" pitchFamily="49" charset="0"/>
            </a:endParaRPr>
          </a:p>
          <a:p>
            <a:pPr marL="0" indent="0">
              <a:buNone/>
            </a:pPr>
            <a:r>
              <a:rPr lang="en-US" altLang="zh-CN" sz="2000" dirty="0">
                <a:latin typeface="Consolas" panose="020B0609020204030204" pitchFamily="49" charset="0"/>
              </a:rPr>
              <a:t>  </a:t>
            </a:r>
            <a:r>
              <a:rPr lang="zh-CN" altLang="en-US" sz="2000" dirty="0">
                <a:latin typeface="Consolas" panose="020B0609020204030204" pitchFamily="49" charset="0"/>
              </a:rPr>
              <a:t>for ( _size = 0; _size &lt; s; _elem[_size++] = v ); </a:t>
            </a:r>
            <a:endParaRPr lang="en-US" altLang="zh-CN" sz="2000" dirty="0">
              <a:latin typeface="Consolas" panose="020B0609020204030204" pitchFamily="49" charset="0"/>
            </a:endParaRPr>
          </a:p>
          <a:p>
            <a:pPr marL="0" indent="0">
              <a:buNone/>
            </a:pPr>
            <a:r>
              <a:rPr lang="zh-CN" altLang="en-US" sz="2000" dirty="0">
                <a:latin typeface="Consolas" panose="020B0609020204030204" pitchFamily="49" charset="0"/>
              </a:rPr>
              <a:t>}</a:t>
            </a:r>
            <a:endParaRPr lang="en-US" altLang="zh-CN" sz="2000" dirty="0">
              <a:latin typeface="Consolas" panose="020B0609020204030204" pitchFamily="49" charset="0"/>
            </a:endParaRPr>
          </a:p>
          <a:p>
            <a:pPr marL="0" indent="0">
              <a:buNone/>
            </a:pPr>
            <a:endParaRPr lang="en-US" altLang="zh-CN" sz="2000" kern="0" dirty="0">
              <a:solidFill>
                <a:schemeClr val="accent2">
                  <a:lumMod val="50000"/>
                </a:schemeClr>
              </a:solidFill>
              <a:latin typeface="Consolas" panose="020B0609020204030204" pitchFamily="49" charset="0"/>
            </a:endParaRPr>
          </a:p>
        </p:txBody>
      </p:sp>
      <p:sp>
        <p:nvSpPr>
          <p:cNvPr id="9" name="文本框 8"/>
          <p:cNvSpPr txBox="1"/>
          <p:nvPr/>
        </p:nvSpPr>
        <p:spPr>
          <a:xfrm>
            <a:off x="755576" y="3102624"/>
            <a:ext cx="8208912" cy="369332"/>
          </a:xfrm>
          <a:prstGeom prst="rect">
            <a:avLst/>
          </a:prstGeom>
          <a:solidFill>
            <a:srgbClr val="C00000"/>
          </a:solidFill>
          <a:ln w="31750">
            <a:noFill/>
          </a:ln>
        </p:spPr>
        <p:txBody>
          <a:bodyPr wrap="square" rtlCol="0">
            <a:spAutoFit/>
          </a:bodyPr>
          <a:lstStyle>
            <a:defPPr>
              <a:defRPr lang="zh-CN"/>
            </a:defPPr>
            <a:lvl1pPr algn="ctr">
              <a:defRPr kumimoji="1" b="1">
                <a:solidFill>
                  <a:schemeClr val="bg1"/>
                </a:solidFill>
                <a:latin typeface="Microsoft YaHei" charset="0"/>
                <a:ea typeface="Microsoft YaHei" charset="0"/>
                <a:cs typeface="Microsoft YaHei" charset="0"/>
              </a:defRPr>
            </a:lvl1pPr>
          </a:lstStyle>
          <a:p>
            <a:r>
              <a:rPr lang="zh-CN" altLang="en-US" dirty="0"/>
              <a:t>向量中秩为</a:t>
            </a:r>
            <a:r>
              <a:rPr lang="en-US" altLang="zh-CN" dirty="0"/>
              <a:t>r</a:t>
            </a:r>
            <a:r>
              <a:rPr lang="zh-CN" altLang="en-US" dirty="0"/>
              <a:t>的元素，其对应于内部数组中的</a:t>
            </a:r>
            <a:r>
              <a:rPr lang="en-US" altLang="zh-CN" dirty="0"/>
              <a:t>_</a:t>
            </a:r>
            <a:r>
              <a:rPr lang="en-US" altLang="zh-CN" dirty="0" err="1"/>
              <a:t>elem</a:t>
            </a:r>
            <a:r>
              <a:rPr lang="en-US" altLang="zh-CN" dirty="0"/>
              <a:t>[r]</a:t>
            </a:r>
            <a:r>
              <a:rPr lang="zh-CN" altLang="en-US" dirty="0"/>
              <a:t>，其物理地址为</a:t>
            </a:r>
            <a:r>
              <a:rPr lang="en-US" altLang="zh-CN" dirty="0"/>
              <a:t>_</a:t>
            </a:r>
            <a:r>
              <a:rPr lang="en-US" altLang="zh-CN" dirty="0" err="1"/>
              <a:t>elem+r</a:t>
            </a:r>
            <a:endParaRPr lang="en-US" altLang="zh-CN" dirty="0"/>
          </a:p>
        </p:txBody>
      </p:sp>
      <p:sp>
        <p:nvSpPr>
          <p:cNvPr id="11" name="Rectangle 3"/>
          <p:cNvSpPr txBox="1">
            <a:spLocks noChangeArrowheads="1"/>
          </p:cNvSpPr>
          <p:nvPr/>
        </p:nvSpPr>
        <p:spPr bwMode="auto">
          <a:xfrm>
            <a:off x="323528" y="4005064"/>
            <a:ext cx="8280920" cy="2808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黑体" pitchFamily="49" charset="-122"/>
                <a:ea typeface="黑体" pitchFamily="49" charset="-122"/>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黑体" pitchFamily="49" charset="-122"/>
                <a:ea typeface="黑体" pitchFamily="49" charset="-122"/>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黑体" pitchFamily="49" charset="-122"/>
                <a:ea typeface="黑体" pitchFamily="49" charset="-122"/>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黑体" pitchFamily="49" charset="-122"/>
                <a:ea typeface="黑体" pitchFamily="49" charset="-122"/>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黑体" pitchFamily="49" charset="-122"/>
                <a:ea typeface="黑体" pitchFamily="49" charset="-122"/>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buNone/>
            </a:pPr>
            <a:r>
              <a:rPr lang="en-US" altLang="zh-CN" sz="2000" kern="0" dirty="0">
                <a:solidFill>
                  <a:srgbClr val="9966FF"/>
                </a:solidFill>
                <a:latin typeface="Consolas" panose="020B0609020204030204" pitchFamily="49" charset="0"/>
              </a:rPr>
              <a:t>template</a:t>
            </a:r>
            <a:r>
              <a:rPr lang="en-US" altLang="zh-CN" sz="2000" dirty="0">
                <a:latin typeface="Consolas" panose="020B0609020204030204" pitchFamily="49" charset="0"/>
              </a:rPr>
              <a:t> &lt;</a:t>
            </a:r>
            <a:r>
              <a:rPr lang="en-US" altLang="zh-CN" sz="2000" kern="0" dirty="0" err="1">
                <a:solidFill>
                  <a:srgbClr val="9966FF"/>
                </a:solidFill>
                <a:latin typeface="Consolas" panose="020B0609020204030204" pitchFamily="49" charset="0"/>
              </a:rPr>
              <a:t>typename</a:t>
            </a:r>
            <a:r>
              <a:rPr lang="en-US" altLang="zh-CN" sz="2000" dirty="0">
                <a:latin typeface="Consolas" panose="020B0609020204030204" pitchFamily="49" charset="0"/>
              </a:rPr>
              <a:t> T&gt; </a:t>
            </a:r>
            <a:r>
              <a:rPr lang="en-US" altLang="zh-CN" sz="2000" kern="0" dirty="0">
                <a:solidFill>
                  <a:srgbClr val="CC0000"/>
                </a:solidFill>
                <a:latin typeface="Times New Roman" pitchFamily="18" charset="0"/>
                <a:ea typeface="隶书" pitchFamily="49" charset="-122"/>
              </a:rPr>
              <a:t>//</a:t>
            </a:r>
            <a:r>
              <a:rPr lang="zh-CN" altLang="en-US" sz="2000" kern="0" dirty="0">
                <a:solidFill>
                  <a:srgbClr val="CC0000"/>
                </a:solidFill>
                <a:latin typeface="Times New Roman" pitchFamily="18" charset="0"/>
                <a:ea typeface="隶书" pitchFamily="49" charset="-122"/>
              </a:rPr>
              <a:t>元素类型</a:t>
            </a:r>
          </a:p>
          <a:p>
            <a:pPr marL="0" indent="0">
              <a:buNone/>
            </a:pPr>
            <a:r>
              <a:rPr lang="en-US" altLang="zh-CN" sz="2000" kern="0" dirty="0">
                <a:solidFill>
                  <a:srgbClr val="9966FF"/>
                </a:solidFill>
                <a:latin typeface="Consolas" panose="020B0609020204030204" pitchFamily="49" charset="0"/>
              </a:rPr>
              <a:t>void</a:t>
            </a:r>
            <a:r>
              <a:rPr lang="en-US" altLang="zh-CN" sz="2000" dirty="0">
                <a:latin typeface="Consolas" panose="020B0609020204030204" pitchFamily="49" charset="0"/>
              </a:rPr>
              <a:t> Vector&lt;T&gt;::</a:t>
            </a:r>
            <a:r>
              <a:rPr lang="en-US" altLang="zh-CN" sz="2000" dirty="0" err="1">
                <a:latin typeface="Consolas" panose="020B0609020204030204" pitchFamily="49" charset="0"/>
              </a:rPr>
              <a:t>copyFrom</a:t>
            </a:r>
            <a:r>
              <a:rPr lang="en-US" altLang="zh-CN" sz="2000" dirty="0">
                <a:latin typeface="Consolas" panose="020B0609020204030204" pitchFamily="49" charset="0"/>
              </a:rPr>
              <a:t> ( T </a:t>
            </a:r>
            <a:r>
              <a:rPr lang="en-US" altLang="zh-CN" sz="2000" kern="0" dirty="0" err="1">
                <a:solidFill>
                  <a:srgbClr val="9966FF"/>
                </a:solidFill>
                <a:latin typeface="Consolas" panose="020B0609020204030204" pitchFamily="49" charset="0"/>
              </a:rPr>
              <a:t>const</a:t>
            </a:r>
            <a:r>
              <a:rPr lang="en-US" altLang="zh-CN" sz="2000" dirty="0">
                <a:latin typeface="Consolas" panose="020B0609020204030204" pitchFamily="49" charset="0"/>
              </a:rPr>
              <a:t>* A, Rank lo, Rank hi ) { </a:t>
            </a:r>
            <a:r>
              <a:rPr lang="en-US" altLang="zh-CN" sz="2000" kern="0" dirty="0">
                <a:solidFill>
                  <a:srgbClr val="CC0000"/>
                </a:solidFill>
                <a:latin typeface="Times New Roman" pitchFamily="18" charset="0"/>
                <a:ea typeface="隶书" pitchFamily="49" charset="-122"/>
              </a:rPr>
              <a:t>//</a:t>
            </a:r>
            <a:r>
              <a:rPr lang="zh-CN" altLang="en-US" sz="2000" kern="0" dirty="0">
                <a:solidFill>
                  <a:srgbClr val="CC0000"/>
                </a:solidFill>
                <a:latin typeface="Times New Roman" pitchFamily="18" charset="0"/>
                <a:ea typeface="隶书" pitchFamily="49" charset="-122"/>
              </a:rPr>
              <a:t>以数组区间</a:t>
            </a:r>
            <a:r>
              <a:rPr lang="en-US" altLang="zh-CN" sz="2000" kern="0" dirty="0">
                <a:solidFill>
                  <a:srgbClr val="CC0000"/>
                </a:solidFill>
                <a:latin typeface="Times New Roman" pitchFamily="18" charset="0"/>
                <a:ea typeface="隶书" pitchFamily="49" charset="-122"/>
              </a:rPr>
              <a:t>A[lo, hi)</a:t>
            </a:r>
            <a:r>
              <a:rPr lang="zh-CN" altLang="en-US" sz="2000" kern="0" dirty="0">
                <a:solidFill>
                  <a:srgbClr val="CC0000"/>
                </a:solidFill>
                <a:latin typeface="Times New Roman" pitchFamily="18" charset="0"/>
                <a:ea typeface="隶书" pitchFamily="49" charset="-122"/>
              </a:rPr>
              <a:t>为蓝本复制向量</a:t>
            </a:r>
          </a:p>
          <a:p>
            <a:pPr marL="0" indent="0">
              <a:buNone/>
            </a:pPr>
            <a:r>
              <a:rPr lang="zh-CN" altLang="en-US" sz="2000" dirty="0">
                <a:latin typeface="Consolas" panose="020B0609020204030204" pitchFamily="49" charset="0"/>
              </a:rPr>
              <a:t>   </a:t>
            </a:r>
            <a:r>
              <a:rPr lang="en-US" altLang="zh-CN" sz="2000" dirty="0">
                <a:latin typeface="Consolas" panose="020B0609020204030204" pitchFamily="49" charset="0"/>
              </a:rPr>
              <a:t>_</a:t>
            </a:r>
            <a:r>
              <a:rPr lang="en-US" altLang="zh-CN" sz="2000" dirty="0" err="1">
                <a:latin typeface="Consolas" panose="020B0609020204030204" pitchFamily="49" charset="0"/>
              </a:rPr>
              <a:t>elem</a:t>
            </a:r>
            <a:r>
              <a:rPr lang="en-US" altLang="zh-CN" sz="2000" dirty="0">
                <a:latin typeface="Consolas" panose="020B0609020204030204" pitchFamily="49" charset="0"/>
              </a:rPr>
              <a:t> = </a:t>
            </a:r>
            <a:r>
              <a:rPr lang="en-US" altLang="zh-CN" sz="2000" dirty="0">
                <a:solidFill>
                  <a:srgbClr val="0000FF"/>
                </a:solidFill>
                <a:latin typeface="Consolas" panose="020B0609020204030204" pitchFamily="49" charset="0"/>
              </a:rPr>
              <a:t>new</a:t>
            </a:r>
            <a:r>
              <a:rPr lang="en-US" altLang="zh-CN" sz="2000" dirty="0">
                <a:latin typeface="Consolas" panose="020B0609020204030204" pitchFamily="49" charset="0"/>
              </a:rPr>
              <a:t> T[_capacity = 2 * ( hi - lo ) ]; _size = 0; </a:t>
            </a:r>
            <a:r>
              <a:rPr lang="en-US" altLang="zh-CN" sz="2000" kern="0" dirty="0">
                <a:solidFill>
                  <a:srgbClr val="CC0000"/>
                </a:solidFill>
                <a:latin typeface="Times New Roman" pitchFamily="18" charset="0"/>
                <a:ea typeface="隶书" pitchFamily="49" charset="-122"/>
              </a:rPr>
              <a:t>//</a:t>
            </a:r>
            <a:r>
              <a:rPr lang="zh-CN" altLang="en-US" sz="2000" kern="0" dirty="0">
                <a:solidFill>
                  <a:srgbClr val="CC0000"/>
                </a:solidFill>
                <a:latin typeface="Times New Roman" pitchFamily="18" charset="0"/>
                <a:ea typeface="隶书" pitchFamily="49" charset="-122"/>
              </a:rPr>
              <a:t>分配空间，规模清零</a:t>
            </a:r>
          </a:p>
          <a:p>
            <a:pPr marL="0" indent="0">
              <a:buNone/>
            </a:pPr>
            <a:r>
              <a:rPr lang="zh-CN" altLang="en-US" sz="2000" dirty="0">
                <a:latin typeface="Consolas" panose="020B0609020204030204" pitchFamily="49" charset="0"/>
              </a:rPr>
              <a:t>   </a:t>
            </a:r>
            <a:r>
              <a:rPr lang="en-US" altLang="zh-CN" sz="2000" dirty="0">
                <a:solidFill>
                  <a:srgbClr val="0000FF"/>
                </a:solidFill>
                <a:latin typeface="Consolas" panose="020B0609020204030204" pitchFamily="49" charset="0"/>
              </a:rPr>
              <a:t>while</a:t>
            </a:r>
            <a:r>
              <a:rPr lang="en-US" altLang="zh-CN" sz="2000" dirty="0">
                <a:latin typeface="Consolas" panose="020B0609020204030204" pitchFamily="49" charset="0"/>
              </a:rPr>
              <a:t> ( lo &lt; hi ) </a:t>
            </a:r>
            <a:r>
              <a:rPr lang="en-US" altLang="zh-CN" sz="2000" kern="0" dirty="0">
                <a:solidFill>
                  <a:srgbClr val="CC0000"/>
                </a:solidFill>
                <a:latin typeface="Times New Roman" pitchFamily="18" charset="0"/>
                <a:ea typeface="隶书" pitchFamily="49" charset="-122"/>
              </a:rPr>
              <a:t>//A[lo, hi)</a:t>
            </a:r>
            <a:r>
              <a:rPr lang="zh-CN" altLang="en-US" sz="2000" kern="0" dirty="0">
                <a:solidFill>
                  <a:srgbClr val="CC0000"/>
                </a:solidFill>
                <a:latin typeface="Times New Roman" pitchFamily="18" charset="0"/>
                <a:ea typeface="隶书" pitchFamily="49" charset="-122"/>
              </a:rPr>
              <a:t>内的元素逐一</a:t>
            </a:r>
          </a:p>
          <a:p>
            <a:pPr marL="0" indent="0">
              <a:buNone/>
            </a:pPr>
            <a:r>
              <a:rPr lang="zh-CN" altLang="en-US" sz="2000" dirty="0">
                <a:latin typeface="Consolas" panose="020B0609020204030204" pitchFamily="49" charset="0"/>
              </a:rPr>
              <a:t>      </a:t>
            </a:r>
            <a:r>
              <a:rPr lang="en-US" altLang="zh-CN" sz="2000" dirty="0">
                <a:latin typeface="Consolas" panose="020B0609020204030204" pitchFamily="49" charset="0"/>
              </a:rPr>
              <a:t>_</a:t>
            </a:r>
            <a:r>
              <a:rPr lang="en-US" altLang="zh-CN" sz="2000" dirty="0" err="1">
                <a:latin typeface="Consolas" panose="020B0609020204030204" pitchFamily="49" charset="0"/>
              </a:rPr>
              <a:t>elem</a:t>
            </a:r>
            <a:r>
              <a:rPr lang="en-US" altLang="zh-CN" sz="2000" dirty="0">
                <a:latin typeface="Consolas" panose="020B0609020204030204" pitchFamily="49" charset="0"/>
              </a:rPr>
              <a:t>[_size++] = A[lo++]; </a:t>
            </a:r>
            <a:r>
              <a:rPr lang="en-US" altLang="zh-CN" sz="2000" kern="0" dirty="0">
                <a:solidFill>
                  <a:srgbClr val="CC0000"/>
                </a:solidFill>
                <a:latin typeface="Times New Roman" pitchFamily="18" charset="0"/>
                <a:ea typeface="隶书" pitchFamily="49" charset="-122"/>
              </a:rPr>
              <a:t>//</a:t>
            </a:r>
            <a:r>
              <a:rPr lang="zh-CN" altLang="en-US" sz="2000" kern="0" dirty="0">
                <a:solidFill>
                  <a:srgbClr val="CC0000"/>
                </a:solidFill>
                <a:latin typeface="Times New Roman" pitchFamily="18" charset="0"/>
                <a:ea typeface="隶书" pitchFamily="49" charset="-122"/>
              </a:rPr>
              <a:t>复制至</a:t>
            </a:r>
            <a:r>
              <a:rPr lang="en-US" altLang="zh-CN" sz="2000" kern="0" dirty="0">
                <a:solidFill>
                  <a:srgbClr val="CC0000"/>
                </a:solidFill>
                <a:latin typeface="Times New Roman" pitchFamily="18" charset="0"/>
                <a:ea typeface="隶书" pitchFamily="49" charset="-122"/>
              </a:rPr>
              <a:t>_</a:t>
            </a:r>
            <a:r>
              <a:rPr lang="en-US" altLang="zh-CN" sz="2000" kern="0" dirty="0" err="1">
                <a:solidFill>
                  <a:srgbClr val="CC0000"/>
                </a:solidFill>
                <a:latin typeface="Times New Roman" pitchFamily="18" charset="0"/>
                <a:ea typeface="隶书" pitchFamily="49" charset="-122"/>
              </a:rPr>
              <a:t>elem</a:t>
            </a:r>
            <a:r>
              <a:rPr lang="en-US" altLang="zh-CN" sz="2000" kern="0" dirty="0">
                <a:solidFill>
                  <a:srgbClr val="CC0000"/>
                </a:solidFill>
                <a:latin typeface="Times New Roman" pitchFamily="18" charset="0"/>
                <a:ea typeface="隶书" pitchFamily="49" charset="-122"/>
              </a:rPr>
              <a:t>[0, hi - lo)</a:t>
            </a:r>
          </a:p>
          <a:p>
            <a:pPr marL="0" indent="0">
              <a:buNone/>
            </a:pPr>
            <a:r>
              <a:rPr lang="en-US" altLang="zh-CN" sz="2000" dirty="0">
                <a:latin typeface="Consolas" panose="020B0609020204030204" pitchFamily="49" charset="0"/>
              </a:rPr>
              <a:t>}</a:t>
            </a:r>
          </a:p>
          <a:p>
            <a:pPr marL="0" indent="0">
              <a:buNone/>
            </a:pPr>
            <a:endParaRPr lang="en-US" altLang="zh-CN" sz="2000" kern="0" dirty="0">
              <a:solidFill>
                <a:schemeClr val="accent2">
                  <a:lumMod val="50000"/>
                </a:schemeClr>
              </a:solidFill>
              <a:latin typeface="Consolas" panose="020B0609020204030204" pitchFamily="49" charset="0"/>
            </a:endParaRPr>
          </a:p>
        </p:txBody>
      </p:sp>
      <p:sp>
        <p:nvSpPr>
          <p:cNvPr id="12" name="TextBox 6"/>
          <p:cNvSpPr txBox="1"/>
          <p:nvPr/>
        </p:nvSpPr>
        <p:spPr>
          <a:xfrm>
            <a:off x="179512" y="3573016"/>
            <a:ext cx="3312368" cy="461665"/>
          </a:xfrm>
          <a:prstGeom prst="rect">
            <a:avLst/>
          </a:prstGeom>
          <a:noFill/>
        </p:spPr>
        <p:txBody>
          <a:bodyPr wrap="square" rtlCol="0">
            <a:spAutoFit/>
          </a:bodyPr>
          <a:lstStyle/>
          <a:p>
            <a:pPr marL="285750" indent="-285750">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基于复制的构造方法</a:t>
            </a:r>
          </a:p>
        </p:txBody>
      </p:sp>
    </p:spTree>
    <p:extLst>
      <p:ext uri="{BB962C8B-B14F-4D97-AF65-F5344CB8AC3E}">
        <p14:creationId xmlns:p14="http://schemas.microsoft.com/office/powerpoint/2010/main" val="792230734"/>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构造与析构</a:t>
            </a:r>
          </a:p>
        </p:txBody>
      </p:sp>
      <p:sp>
        <p:nvSpPr>
          <p:cNvPr id="7" name="TextBox 6"/>
          <p:cNvSpPr txBox="1"/>
          <p:nvPr/>
        </p:nvSpPr>
        <p:spPr>
          <a:xfrm>
            <a:off x="179512" y="1153975"/>
            <a:ext cx="3312368" cy="461665"/>
          </a:xfrm>
          <a:prstGeom prst="rect">
            <a:avLst/>
          </a:prstGeom>
          <a:noFill/>
        </p:spPr>
        <p:txBody>
          <a:bodyPr wrap="square" rtlCol="0">
            <a:spAutoFit/>
          </a:bodyPr>
          <a:lstStyle/>
          <a:p>
            <a:pPr marL="285750" indent="-285750">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重载赋值运算</a:t>
            </a:r>
          </a:p>
        </p:txBody>
      </p:sp>
      <p:sp>
        <p:nvSpPr>
          <p:cNvPr id="2" name="矩形 1"/>
          <p:cNvSpPr/>
          <p:nvPr/>
        </p:nvSpPr>
        <p:spPr>
          <a:xfrm>
            <a:off x="6372200" y="1027820"/>
            <a:ext cx="4572000" cy="369332"/>
          </a:xfrm>
          <a:prstGeom prst="rect">
            <a:avLst/>
          </a:prstGeom>
        </p:spPr>
        <p:txBody>
          <a:bodyPr>
            <a:spAutoFit/>
          </a:bodyPr>
          <a:lstStyle/>
          <a:p>
            <a:endParaRPr lang="zh-CN" altLang="en-US" dirty="0"/>
          </a:p>
        </p:txBody>
      </p:sp>
      <p:sp>
        <p:nvSpPr>
          <p:cNvPr id="8" name="Rectangle 3"/>
          <p:cNvSpPr txBox="1">
            <a:spLocks noChangeArrowheads="1"/>
          </p:cNvSpPr>
          <p:nvPr/>
        </p:nvSpPr>
        <p:spPr bwMode="auto">
          <a:xfrm>
            <a:off x="251520" y="1577625"/>
            <a:ext cx="8568952" cy="21394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黑体" pitchFamily="49" charset="-122"/>
                <a:ea typeface="黑体" pitchFamily="49" charset="-122"/>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黑体" pitchFamily="49" charset="-122"/>
                <a:ea typeface="黑体" pitchFamily="49" charset="-122"/>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黑体" pitchFamily="49" charset="-122"/>
                <a:ea typeface="黑体" pitchFamily="49" charset="-122"/>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黑体" pitchFamily="49" charset="-122"/>
                <a:ea typeface="黑体" pitchFamily="49" charset="-122"/>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黑体" pitchFamily="49" charset="-122"/>
                <a:ea typeface="黑体" pitchFamily="49" charset="-122"/>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buNone/>
            </a:pPr>
            <a:r>
              <a:rPr lang="en-US" altLang="zh-CN" sz="1800" kern="0" dirty="0">
                <a:solidFill>
                  <a:srgbClr val="9966FF"/>
                </a:solidFill>
                <a:latin typeface="Consolas" panose="020B0609020204030204" pitchFamily="49" charset="0"/>
              </a:rPr>
              <a:t>template</a:t>
            </a:r>
            <a:r>
              <a:rPr lang="en-US" altLang="zh-CN" sz="1800" dirty="0">
                <a:latin typeface="Consolas" panose="020B0609020204030204" pitchFamily="49" charset="0"/>
              </a:rPr>
              <a:t> &lt;</a:t>
            </a:r>
            <a:r>
              <a:rPr lang="en-US" altLang="zh-CN" sz="1800" kern="0" dirty="0" err="1">
                <a:solidFill>
                  <a:srgbClr val="9966FF"/>
                </a:solidFill>
                <a:latin typeface="Consolas" panose="020B0609020204030204" pitchFamily="49" charset="0"/>
              </a:rPr>
              <a:t>typename</a:t>
            </a:r>
            <a:r>
              <a:rPr lang="en-US" altLang="zh-CN" sz="1800" dirty="0">
                <a:latin typeface="Consolas" panose="020B0609020204030204" pitchFamily="49" charset="0"/>
              </a:rPr>
              <a:t> T&gt; </a:t>
            </a:r>
          </a:p>
          <a:p>
            <a:pPr marL="0" indent="0">
              <a:buNone/>
            </a:pPr>
            <a:r>
              <a:rPr lang="en-US" altLang="zh-CN" sz="1800" dirty="0">
                <a:latin typeface="Consolas" panose="020B0609020204030204" pitchFamily="49" charset="0"/>
              </a:rPr>
              <a:t>Vector&lt;T&gt;&amp; Vector&lt;T&gt;::</a:t>
            </a:r>
            <a:r>
              <a:rPr lang="en-US" altLang="zh-CN" sz="1800" dirty="0">
                <a:solidFill>
                  <a:srgbClr val="0000FF"/>
                </a:solidFill>
                <a:latin typeface="Consolas" panose="020B0609020204030204" pitchFamily="49" charset="0"/>
              </a:rPr>
              <a:t>operator </a:t>
            </a:r>
            <a:r>
              <a:rPr lang="en-US" altLang="zh-CN" sz="1800" dirty="0">
                <a:latin typeface="Consolas" panose="020B0609020204030204" pitchFamily="49" charset="0"/>
              </a:rPr>
              <a:t>= ( Vector&lt;T&gt; </a:t>
            </a:r>
            <a:r>
              <a:rPr lang="en-US" altLang="zh-CN" sz="1800" kern="0" dirty="0" err="1">
                <a:solidFill>
                  <a:srgbClr val="9966FF"/>
                </a:solidFill>
                <a:latin typeface="Consolas" panose="020B0609020204030204" pitchFamily="49" charset="0"/>
              </a:rPr>
              <a:t>const</a:t>
            </a:r>
            <a:r>
              <a:rPr lang="en-US" altLang="zh-CN" sz="1800" dirty="0">
                <a:latin typeface="Consolas" panose="020B0609020204030204" pitchFamily="49" charset="0"/>
              </a:rPr>
              <a:t>&amp; V ) { </a:t>
            </a:r>
            <a:r>
              <a:rPr lang="en-US" altLang="zh-CN" sz="18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重载</a:t>
            </a:r>
            <a:endParaRPr lang="zh-CN" altLang="en-US" sz="1800" kern="0" dirty="0">
              <a:solidFill>
                <a:srgbClr val="CC0000"/>
              </a:solidFill>
              <a:latin typeface="Times New Roman" pitchFamily="18" charset="0"/>
              <a:ea typeface="隶书" pitchFamily="49" charset="-122"/>
            </a:endParaRPr>
          </a:p>
          <a:p>
            <a:pPr marL="0" indent="0">
              <a:buNone/>
            </a:pPr>
            <a:r>
              <a:rPr lang="zh-CN" altLang="en-US" sz="1800" dirty="0">
                <a:latin typeface="Consolas" panose="020B0609020204030204" pitchFamily="49" charset="0"/>
              </a:rPr>
              <a:t>   </a:t>
            </a:r>
            <a:r>
              <a:rPr lang="en-US" altLang="zh-CN" sz="1800" dirty="0">
                <a:solidFill>
                  <a:srgbClr val="0000FF"/>
                </a:solidFill>
                <a:latin typeface="Consolas" panose="020B0609020204030204" pitchFamily="49" charset="0"/>
              </a:rPr>
              <a:t>if</a:t>
            </a:r>
            <a:r>
              <a:rPr lang="en-US" altLang="zh-CN" sz="1800" dirty="0">
                <a:latin typeface="Consolas" panose="020B0609020204030204" pitchFamily="49" charset="0"/>
              </a:rPr>
              <a:t> (_</a:t>
            </a:r>
            <a:r>
              <a:rPr lang="en-US" altLang="zh-CN" sz="1800" dirty="0" err="1">
                <a:latin typeface="Consolas" panose="020B0609020204030204" pitchFamily="49" charset="0"/>
              </a:rPr>
              <a:t>elem</a:t>
            </a:r>
            <a:r>
              <a:rPr lang="en-US" altLang="zh-CN" sz="1800" dirty="0">
                <a:latin typeface="Consolas" panose="020B0609020204030204" pitchFamily="49" charset="0"/>
              </a:rPr>
              <a:t>) </a:t>
            </a:r>
          </a:p>
          <a:p>
            <a:pPr marL="0" indent="0">
              <a:buNone/>
            </a:pPr>
            <a:r>
              <a:rPr lang="en-US" altLang="zh-CN" sz="1800" dirty="0">
                <a:solidFill>
                  <a:srgbClr val="0000FF"/>
                </a:solidFill>
                <a:latin typeface="Consolas" panose="020B0609020204030204" pitchFamily="49" charset="0"/>
              </a:rPr>
              <a:t>          delete</a:t>
            </a:r>
            <a:r>
              <a:rPr lang="en-US" altLang="zh-CN" sz="1800" dirty="0">
                <a:latin typeface="Consolas" panose="020B0609020204030204" pitchFamily="49" charset="0"/>
              </a:rPr>
              <a:t> [] _</a:t>
            </a:r>
            <a:r>
              <a:rPr lang="en-US" altLang="zh-CN" sz="1800" dirty="0" err="1">
                <a:latin typeface="Consolas" panose="020B0609020204030204" pitchFamily="49" charset="0"/>
              </a:rPr>
              <a:t>elem</a:t>
            </a:r>
            <a:r>
              <a:rPr lang="en-US" altLang="zh-CN" sz="1800" dirty="0">
                <a:latin typeface="Consolas" panose="020B0609020204030204" pitchFamily="49" charset="0"/>
              </a:rPr>
              <a:t>; </a:t>
            </a:r>
            <a:r>
              <a:rPr lang="en-US" altLang="zh-CN" sz="1800" kern="0" dirty="0">
                <a:solidFill>
                  <a:srgbClr val="CC0000"/>
                </a:solidFill>
                <a:latin typeface="Times New Roman" pitchFamily="18" charset="0"/>
                <a:ea typeface="隶书" pitchFamily="49" charset="-122"/>
              </a:rPr>
              <a:t>//</a:t>
            </a:r>
            <a:r>
              <a:rPr lang="zh-CN" altLang="en-US" sz="1800" kern="0" dirty="0">
                <a:solidFill>
                  <a:srgbClr val="CC0000"/>
                </a:solidFill>
                <a:latin typeface="Times New Roman" pitchFamily="18" charset="0"/>
                <a:ea typeface="隶书" pitchFamily="49" charset="-122"/>
              </a:rPr>
              <a:t>释放原有内容</a:t>
            </a:r>
          </a:p>
          <a:p>
            <a:pPr marL="0" indent="0">
              <a:buNone/>
            </a:pPr>
            <a:r>
              <a:rPr lang="zh-CN" altLang="en-US" sz="1800" dirty="0">
                <a:latin typeface="Consolas" panose="020B0609020204030204" pitchFamily="49" charset="0"/>
              </a:rPr>
              <a:t>   </a:t>
            </a:r>
            <a:r>
              <a:rPr lang="en-US" altLang="zh-CN" sz="1800" dirty="0" err="1">
                <a:latin typeface="Consolas" panose="020B0609020204030204" pitchFamily="49" charset="0"/>
              </a:rPr>
              <a:t>copyFrom</a:t>
            </a:r>
            <a:r>
              <a:rPr lang="en-US" altLang="zh-CN" sz="1800" dirty="0">
                <a:latin typeface="Consolas" panose="020B0609020204030204" pitchFamily="49" charset="0"/>
              </a:rPr>
              <a:t> (V._</a:t>
            </a:r>
            <a:r>
              <a:rPr lang="en-US" altLang="zh-CN" sz="1800" dirty="0" err="1">
                <a:latin typeface="Consolas" panose="020B0609020204030204" pitchFamily="49" charset="0"/>
              </a:rPr>
              <a:t>elem</a:t>
            </a:r>
            <a:r>
              <a:rPr lang="en-US" altLang="zh-CN" sz="1800" dirty="0">
                <a:latin typeface="Consolas" panose="020B0609020204030204" pitchFamily="49" charset="0"/>
              </a:rPr>
              <a:t>, 0, </a:t>
            </a:r>
            <a:r>
              <a:rPr lang="en-US" altLang="zh-CN" sz="1800" dirty="0" err="1">
                <a:latin typeface="Consolas" panose="020B0609020204030204" pitchFamily="49" charset="0"/>
              </a:rPr>
              <a:t>V.size</a:t>
            </a:r>
            <a:r>
              <a:rPr lang="en-US" altLang="zh-CN" sz="1800" dirty="0">
                <a:latin typeface="Consolas" panose="020B0609020204030204" pitchFamily="49" charset="0"/>
              </a:rPr>
              <a:t>()); </a:t>
            </a:r>
            <a:r>
              <a:rPr lang="en-US" altLang="zh-CN" sz="1800" kern="0" dirty="0">
                <a:solidFill>
                  <a:srgbClr val="CC0000"/>
                </a:solidFill>
                <a:latin typeface="Times New Roman" pitchFamily="18" charset="0"/>
                <a:ea typeface="隶书" pitchFamily="49" charset="-122"/>
              </a:rPr>
              <a:t>//</a:t>
            </a:r>
            <a:r>
              <a:rPr lang="zh-CN" altLang="en-US" sz="1800" kern="0" dirty="0">
                <a:solidFill>
                  <a:srgbClr val="CC0000"/>
                </a:solidFill>
                <a:latin typeface="Times New Roman" pitchFamily="18" charset="0"/>
                <a:ea typeface="隶书" pitchFamily="49" charset="-122"/>
              </a:rPr>
              <a:t>整体复制</a:t>
            </a:r>
          </a:p>
          <a:p>
            <a:pPr marL="0" indent="0">
              <a:buNone/>
            </a:pPr>
            <a:r>
              <a:rPr lang="zh-CN" altLang="en-US" sz="1800" dirty="0">
                <a:latin typeface="Consolas" panose="020B0609020204030204" pitchFamily="49" charset="0"/>
              </a:rPr>
              <a:t>   </a:t>
            </a:r>
            <a:r>
              <a:rPr lang="en-US" altLang="zh-CN" sz="1800" dirty="0">
                <a:latin typeface="Consolas" panose="020B0609020204030204" pitchFamily="49" charset="0"/>
              </a:rPr>
              <a:t>return *</a:t>
            </a:r>
            <a:r>
              <a:rPr lang="en-US" altLang="zh-CN" sz="1800" dirty="0">
                <a:solidFill>
                  <a:srgbClr val="0000FF"/>
                </a:solidFill>
                <a:latin typeface="Consolas" panose="020B0609020204030204" pitchFamily="49" charset="0"/>
              </a:rPr>
              <a:t>this</a:t>
            </a:r>
            <a:r>
              <a:rPr lang="en-US" altLang="zh-CN" sz="1800" dirty="0">
                <a:latin typeface="Consolas" panose="020B0609020204030204" pitchFamily="49" charset="0"/>
              </a:rPr>
              <a:t>; </a:t>
            </a:r>
            <a:r>
              <a:rPr lang="en-US" altLang="zh-CN" sz="1800" kern="0" dirty="0">
                <a:solidFill>
                  <a:srgbClr val="CC0000"/>
                </a:solidFill>
                <a:latin typeface="Times New Roman" pitchFamily="18" charset="0"/>
                <a:ea typeface="隶书" pitchFamily="49" charset="-122"/>
              </a:rPr>
              <a:t>//</a:t>
            </a:r>
            <a:r>
              <a:rPr lang="zh-CN" altLang="en-US" sz="1800" kern="0" dirty="0">
                <a:solidFill>
                  <a:srgbClr val="CC0000"/>
                </a:solidFill>
                <a:latin typeface="Times New Roman" pitchFamily="18" charset="0"/>
                <a:ea typeface="隶书" pitchFamily="49" charset="-122"/>
              </a:rPr>
              <a:t>返回当前对象的引用，以便链式赋值</a:t>
            </a:r>
          </a:p>
          <a:p>
            <a:pPr marL="0" indent="0">
              <a:buNone/>
            </a:pPr>
            <a:r>
              <a:rPr lang="en-US" altLang="zh-CN" sz="1800" dirty="0">
                <a:latin typeface="Consolas" panose="020B0609020204030204" pitchFamily="49" charset="0"/>
              </a:rPr>
              <a:t>}</a:t>
            </a:r>
          </a:p>
        </p:txBody>
      </p:sp>
      <p:sp>
        <p:nvSpPr>
          <p:cNvPr id="11" name="Rectangle 3"/>
          <p:cNvSpPr txBox="1">
            <a:spLocks noChangeArrowheads="1"/>
          </p:cNvSpPr>
          <p:nvPr/>
        </p:nvSpPr>
        <p:spPr bwMode="auto">
          <a:xfrm>
            <a:off x="323528" y="4365104"/>
            <a:ext cx="8280920"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黑体" pitchFamily="49" charset="-122"/>
                <a:ea typeface="黑体" pitchFamily="49" charset="-122"/>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黑体" pitchFamily="49" charset="-122"/>
                <a:ea typeface="黑体" pitchFamily="49" charset="-122"/>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黑体" pitchFamily="49" charset="-122"/>
                <a:ea typeface="黑体" pitchFamily="49" charset="-122"/>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黑体" pitchFamily="49" charset="-122"/>
                <a:ea typeface="黑体" pitchFamily="49" charset="-122"/>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黑体" pitchFamily="49" charset="-122"/>
                <a:ea typeface="黑体" pitchFamily="49" charset="-122"/>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buNone/>
            </a:pPr>
            <a:r>
              <a:rPr lang="en-US" altLang="zh-CN" sz="2000" dirty="0">
                <a:latin typeface="Consolas" panose="020B0609020204030204" pitchFamily="49" charset="0"/>
              </a:rPr>
              <a:t>~Vector() { </a:t>
            </a:r>
            <a:r>
              <a:rPr lang="en-US" altLang="zh-CN" sz="2000" dirty="0">
                <a:solidFill>
                  <a:srgbClr val="0000FF"/>
                </a:solidFill>
                <a:latin typeface="Consolas" panose="020B0609020204030204" pitchFamily="49" charset="0"/>
              </a:rPr>
              <a:t>delete</a:t>
            </a:r>
            <a:r>
              <a:rPr lang="en-US" altLang="zh-CN" sz="2000" dirty="0">
                <a:latin typeface="Consolas" panose="020B0609020204030204" pitchFamily="49" charset="0"/>
              </a:rPr>
              <a:t> [] _</a:t>
            </a:r>
            <a:r>
              <a:rPr lang="en-US" altLang="zh-CN" sz="2000" dirty="0" err="1">
                <a:latin typeface="Consolas" panose="020B0609020204030204" pitchFamily="49" charset="0"/>
              </a:rPr>
              <a:t>elem</a:t>
            </a:r>
            <a:r>
              <a:rPr lang="en-US" altLang="zh-CN" sz="2000" dirty="0">
                <a:latin typeface="Consolas" panose="020B0609020204030204" pitchFamily="49" charset="0"/>
              </a:rPr>
              <a:t>; } </a:t>
            </a:r>
            <a:r>
              <a:rPr lang="en-US" altLang="zh-CN" sz="2000" kern="0" dirty="0">
                <a:solidFill>
                  <a:srgbClr val="CC0000"/>
                </a:solidFill>
                <a:latin typeface="Times New Roman" pitchFamily="18" charset="0"/>
                <a:ea typeface="隶书" pitchFamily="49" charset="-122"/>
              </a:rPr>
              <a:t>//</a:t>
            </a:r>
            <a:r>
              <a:rPr lang="zh-CN" altLang="en-US" sz="2000" kern="0" dirty="0">
                <a:solidFill>
                  <a:srgbClr val="CC0000"/>
                </a:solidFill>
                <a:latin typeface="Times New Roman" pitchFamily="18" charset="0"/>
                <a:ea typeface="隶书" pitchFamily="49" charset="-122"/>
              </a:rPr>
              <a:t>释放内部空间</a:t>
            </a:r>
            <a:endParaRPr lang="en-US" altLang="zh-CN" sz="2000" kern="0" dirty="0">
              <a:solidFill>
                <a:srgbClr val="CC0000"/>
              </a:solidFill>
              <a:latin typeface="Times New Roman" pitchFamily="18" charset="0"/>
              <a:ea typeface="隶书" pitchFamily="49" charset="-122"/>
            </a:endParaRPr>
          </a:p>
        </p:txBody>
      </p:sp>
      <p:sp>
        <p:nvSpPr>
          <p:cNvPr id="12" name="TextBox 6"/>
          <p:cNvSpPr txBox="1"/>
          <p:nvPr/>
        </p:nvSpPr>
        <p:spPr>
          <a:xfrm>
            <a:off x="179512" y="3861048"/>
            <a:ext cx="3312368" cy="461665"/>
          </a:xfrm>
          <a:prstGeom prst="rect">
            <a:avLst/>
          </a:prstGeom>
          <a:noFill/>
        </p:spPr>
        <p:txBody>
          <a:bodyPr wrap="square" rtlCol="0">
            <a:spAutoFit/>
          </a:bodyPr>
          <a:lstStyle/>
          <a:p>
            <a:pPr marL="285750" indent="-285750">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析构函数</a:t>
            </a:r>
          </a:p>
        </p:txBody>
      </p:sp>
    </p:spTree>
    <p:extLst>
      <p:ext uri="{BB962C8B-B14F-4D97-AF65-F5344CB8AC3E}">
        <p14:creationId xmlns:p14="http://schemas.microsoft.com/office/powerpoint/2010/main" val="3836231154"/>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回顾：数据结构基本概念</a:t>
            </a:r>
          </a:p>
        </p:txBody>
      </p:sp>
      <p:sp>
        <p:nvSpPr>
          <p:cNvPr id="11" name="TextBox 20"/>
          <p:cNvSpPr txBox="1">
            <a:spLocks noChangeArrowheads="1"/>
          </p:cNvSpPr>
          <p:nvPr/>
        </p:nvSpPr>
        <p:spPr bwMode="auto">
          <a:xfrm>
            <a:off x="251520" y="1628800"/>
            <a:ext cx="8415106" cy="3662541"/>
          </a:xfrm>
          <a:prstGeom prst="rect">
            <a:avLst/>
          </a:prstGeom>
          <a:solidFill>
            <a:schemeClr val="bg1"/>
          </a:solidFill>
          <a:ln w="9525">
            <a:noFill/>
            <a:miter lim="800000"/>
            <a:headEnd/>
            <a:tailEnd/>
          </a:ln>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数据：对信息的一种符号表示，指所有能输入到计算机中进行程序处理的符号的总称</a:t>
            </a:r>
            <a:endParaRPr lang="en-US" altLang="zh-CN" sz="24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数据元素：数据的基本单位，一个数据元素可由若干数据项组成</a:t>
            </a:r>
            <a:endParaRPr lang="en-US" altLang="zh-CN" sz="24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数据项：组成数据元素的具有独立含义的最小单位</a:t>
            </a:r>
            <a:endParaRPr lang="en-US" altLang="zh-CN" sz="24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数据结构：</a:t>
            </a:r>
            <a:r>
              <a:rPr lang="zh-CN" altLang="en-US" sz="2400" b="1" dirty="0">
                <a:solidFill>
                  <a:srgbClr val="FF0000"/>
                </a:solidFill>
                <a:latin typeface="微软雅黑" panose="020B0503020204020204" pitchFamily="34" charset="-122"/>
                <a:ea typeface="微软雅黑" panose="020B0503020204020204" pitchFamily="34" charset="-122"/>
              </a:rPr>
              <a:t>相互之间存在一种或多种特定关系的数据元素的集合</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数据结构三元素：</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逻辑结构、存储结构、数据的运算</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202188"/>
      </p:ext>
    </p:extLst>
  </p:cSld>
  <p:clrMapOvr>
    <a:masterClrMapping/>
  </p:clrMapOvr>
  <p:transition advTm="157">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effectLst>
                  <a:outerShdw blurRad="38100" dist="38100" dir="2700000" algn="tl">
                    <a:srgbClr val="000000">
                      <a:alpha val="43137"/>
                    </a:srgbClr>
                  </a:outerShdw>
                </a:effectLst>
                <a:latin typeface="微软雅黑" pitchFamily="34" charset="-122"/>
                <a:ea typeface="微软雅黑" pitchFamily="34" charset="-122"/>
              </a:rPr>
              <a:t>可扩充向量</a:t>
            </a:r>
          </a:p>
        </p:txBody>
      </p:sp>
      <p:sp>
        <p:nvSpPr>
          <p:cNvPr id="4" name="TextBox 3"/>
          <p:cNvSpPr txBox="1"/>
          <p:nvPr/>
        </p:nvSpPr>
        <p:spPr>
          <a:xfrm>
            <a:off x="215516" y="1156682"/>
            <a:ext cx="2808312"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扩充操作示意图</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215516" y="3717032"/>
            <a:ext cx="2340260" cy="461665"/>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具体实现</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bwMode="auto">
          <a:xfrm>
            <a:off x="566431" y="1730998"/>
            <a:ext cx="838800"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圆角矩形 7"/>
          <p:cNvSpPr/>
          <p:nvPr/>
        </p:nvSpPr>
        <p:spPr bwMode="auto">
          <a:xfrm>
            <a:off x="1403648" y="1730998"/>
            <a:ext cx="395536" cy="287750"/>
          </a:xfrm>
          <a:prstGeom prst="roundRect">
            <a:avLst/>
          </a:prstGeom>
          <a:solidFill>
            <a:srgbClr val="FFC000"/>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TextBox 21"/>
          <p:cNvSpPr txBox="1"/>
          <p:nvPr/>
        </p:nvSpPr>
        <p:spPr>
          <a:xfrm>
            <a:off x="35496" y="1666973"/>
            <a:ext cx="513687" cy="369332"/>
          </a:xfrm>
          <a:prstGeom prst="rect">
            <a:avLst/>
          </a:prstGeom>
          <a:noFill/>
        </p:spPr>
        <p:txBody>
          <a:bodyPr wrap="square" rtlCol="0">
            <a:spAutoFit/>
          </a:bodyPr>
          <a:lstStyle/>
          <a:p>
            <a:r>
              <a:rPr lang="en-US" altLang="zh-CN" dirty="0">
                <a:latin typeface="Consolas" panose="020B0609020204030204" pitchFamily="49" charset="0"/>
              </a:rPr>
              <a:t>A[] </a:t>
            </a:r>
            <a:endParaRPr lang="zh-CN" altLang="en-US" dirty="0">
              <a:latin typeface="Consolas" panose="020B0609020204030204" pitchFamily="49" charset="0"/>
            </a:endParaRPr>
          </a:p>
        </p:txBody>
      </p:sp>
      <p:sp>
        <p:nvSpPr>
          <p:cNvPr id="31" name="TextBox 30"/>
          <p:cNvSpPr txBox="1"/>
          <p:nvPr/>
        </p:nvSpPr>
        <p:spPr>
          <a:xfrm>
            <a:off x="1196737" y="2019906"/>
            <a:ext cx="611560" cy="338554"/>
          </a:xfrm>
          <a:prstGeom prst="rect">
            <a:avLst/>
          </a:prstGeom>
          <a:noFill/>
        </p:spPr>
        <p:txBody>
          <a:bodyPr wrap="square" rtlCol="0">
            <a:spAutoFit/>
          </a:bodyPr>
          <a:lstStyle/>
          <a:p>
            <a:r>
              <a:rPr lang="en-US" altLang="zh-CN" sz="1600" dirty="0">
                <a:latin typeface="Consolas" panose="020B0609020204030204" pitchFamily="49" charset="0"/>
              </a:rPr>
              <a:t>(a)</a:t>
            </a:r>
            <a:endParaRPr lang="zh-CN" altLang="en-US" sz="1600" dirty="0">
              <a:latin typeface="Consolas" panose="020B0609020204030204" pitchFamily="49" charset="0"/>
            </a:endParaRPr>
          </a:p>
        </p:txBody>
      </p:sp>
      <p:sp>
        <p:nvSpPr>
          <p:cNvPr id="32" name="TextBox 31"/>
          <p:cNvSpPr txBox="1"/>
          <p:nvPr/>
        </p:nvSpPr>
        <p:spPr>
          <a:xfrm>
            <a:off x="1196737" y="3378478"/>
            <a:ext cx="611560" cy="338554"/>
          </a:xfrm>
          <a:prstGeom prst="rect">
            <a:avLst/>
          </a:prstGeom>
          <a:noFill/>
        </p:spPr>
        <p:txBody>
          <a:bodyPr wrap="square" rtlCol="0">
            <a:spAutoFit/>
          </a:bodyPr>
          <a:lstStyle>
            <a:defPPr>
              <a:defRPr lang="zh-CN"/>
            </a:defPPr>
            <a:lvl1pPr>
              <a:defRPr sz="1600">
                <a:latin typeface="Consolas" panose="020B0609020204030204" pitchFamily="49" charset="0"/>
              </a:defRPr>
            </a:lvl1pPr>
          </a:lstStyle>
          <a:p>
            <a:r>
              <a:rPr lang="en-US" altLang="zh-CN" dirty="0"/>
              <a:t>(c)</a:t>
            </a:r>
            <a:endParaRPr lang="zh-CN" altLang="en-US" dirty="0"/>
          </a:p>
        </p:txBody>
      </p:sp>
      <p:sp>
        <p:nvSpPr>
          <p:cNvPr id="33" name="TextBox 32"/>
          <p:cNvSpPr txBox="1"/>
          <p:nvPr/>
        </p:nvSpPr>
        <p:spPr>
          <a:xfrm>
            <a:off x="4044195" y="2036305"/>
            <a:ext cx="611560" cy="338554"/>
          </a:xfrm>
          <a:prstGeom prst="rect">
            <a:avLst/>
          </a:prstGeom>
          <a:noFill/>
        </p:spPr>
        <p:txBody>
          <a:bodyPr wrap="square" rtlCol="0">
            <a:spAutoFit/>
          </a:bodyPr>
          <a:lstStyle/>
          <a:p>
            <a:r>
              <a:rPr lang="en-US" altLang="zh-CN" sz="1600" dirty="0">
                <a:latin typeface="Consolas" panose="020B0609020204030204" pitchFamily="49" charset="0"/>
              </a:rPr>
              <a:t>(b)</a:t>
            </a:r>
            <a:endParaRPr lang="zh-CN" altLang="en-US" sz="1600" dirty="0">
              <a:latin typeface="Consolas" panose="020B0609020204030204" pitchFamily="49" charset="0"/>
            </a:endParaRPr>
          </a:p>
        </p:txBody>
      </p:sp>
      <p:sp>
        <p:nvSpPr>
          <p:cNvPr id="12" name="矩形 11"/>
          <p:cNvSpPr/>
          <p:nvPr/>
        </p:nvSpPr>
        <p:spPr>
          <a:xfrm>
            <a:off x="256623" y="4197275"/>
            <a:ext cx="8887377" cy="2616101"/>
          </a:xfrm>
          <a:prstGeom prst="rect">
            <a:avLst/>
          </a:prstGeom>
        </p:spPr>
        <p:txBody>
          <a:bodyPr wrap="square">
            <a:spAutoFit/>
          </a:bodyPr>
          <a:lstStyle/>
          <a:p>
            <a:r>
              <a:rPr lang="en-US" altLang="zh-CN" sz="1600" kern="0" dirty="0">
                <a:solidFill>
                  <a:srgbClr val="8000FF"/>
                </a:solidFill>
                <a:latin typeface="Courier New"/>
                <a:ea typeface="宋体"/>
                <a:cs typeface="Times New Roman"/>
              </a:rPr>
              <a:t>template</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&lt;</a:t>
            </a:r>
            <a:r>
              <a:rPr lang="en-US" altLang="zh-CN" sz="1600" kern="0" dirty="0" err="1">
                <a:solidFill>
                  <a:srgbClr val="8000FF"/>
                </a:solidFill>
                <a:latin typeface="Courier New"/>
                <a:ea typeface="宋体"/>
                <a:cs typeface="Times New Roman"/>
              </a:rPr>
              <a:t>typename</a:t>
            </a:r>
            <a:r>
              <a:rPr lang="en-US" altLang="zh-CN" sz="1600" kern="0" dirty="0">
                <a:solidFill>
                  <a:srgbClr val="000000"/>
                </a:solidFill>
                <a:latin typeface="Courier New"/>
                <a:ea typeface="宋体"/>
                <a:cs typeface="Times New Roman"/>
              </a:rPr>
              <a:t> T</a:t>
            </a:r>
            <a:r>
              <a:rPr lang="en-US" altLang="zh-CN" sz="1600" b="1" kern="0" dirty="0">
                <a:solidFill>
                  <a:srgbClr val="000080"/>
                </a:solidFill>
                <a:latin typeface="Courier New"/>
                <a:ea typeface="宋体"/>
                <a:cs typeface="Times New Roman"/>
              </a:rPr>
              <a:t>&gt;</a:t>
            </a:r>
            <a:r>
              <a:rPr lang="en-US" altLang="zh-CN" sz="1600" kern="0" dirty="0">
                <a:solidFill>
                  <a:srgbClr val="000000"/>
                </a:solidFill>
                <a:latin typeface="Courier New"/>
                <a:ea typeface="宋体"/>
                <a:cs typeface="Times New Roman"/>
              </a:rPr>
              <a:t> </a:t>
            </a:r>
            <a:r>
              <a:rPr lang="en-US" altLang="zh-CN" sz="1600" kern="0" dirty="0">
                <a:solidFill>
                  <a:srgbClr val="8000FF"/>
                </a:solidFill>
                <a:latin typeface="Courier New"/>
                <a:ea typeface="宋体"/>
                <a:cs typeface="Times New Roman"/>
              </a:rPr>
              <a:t>void</a:t>
            </a:r>
            <a:r>
              <a:rPr lang="en-US" altLang="zh-CN" sz="1600" kern="0" dirty="0">
                <a:solidFill>
                  <a:srgbClr val="000000"/>
                </a:solidFill>
                <a:latin typeface="Courier New"/>
                <a:ea typeface="宋体"/>
                <a:cs typeface="Times New Roman"/>
              </a:rPr>
              <a:t> Vector</a:t>
            </a:r>
            <a:r>
              <a:rPr lang="en-US" altLang="zh-CN" sz="1600" b="1" kern="0" dirty="0">
                <a:solidFill>
                  <a:srgbClr val="000080"/>
                </a:solidFill>
                <a:latin typeface="Courier New"/>
                <a:ea typeface="宋体"/>
                <a:cs typeface="Times New Roman"/>
              </a:rPr>
              <a:t>&lt;</a:t>
            </a:r>
            <a:r>
              <a:rPr lang="en-US" altLang="zh-CN" sz="1600" kern="0" dirty="0">
                <a:solidFill>
                  <a:srgbClr val="000000"/>
                </a:solidFill>
                <a:latin typeface="Courier New"/>
                <a:ea typeface="宋体"/>
                <a:cs typeface="Times New Roman"/>
              </a:rPr>
              <a:t>T</a:t>
            </a:r>
            <a:r>
              <a:rPr lang="en-US" altLang="zh-CN" sz="1600" b="1" kern="0" dirty="0">
                <a:solidFill>
                  <a:srgbClr val="000080"/>
                </a:solidFill>
                <a:latin typeface="Courier New"/>
                <a:ea typeface="宋体"/>
                <a:cs typeface="Times New Roman"/>
              </a:rPr>
              <a:t>&gt;::</a:t>
            </a:r>
            <a:r>
              <a:rPr lang="en-US" altLang="zh-CN" sz="1600" kern="0" dirty="0">
                <a:solidFill>
                  <a:srgbClr val="000000"/>
                </a:solidFill>
                <a:latin typeface="Courier New"/>
                <a:ea typeface="宋体"/>
                <a:cs typeface="Times New Roman"/>
              </a:rPr>
              <a:t>expand</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向量空间不足时扩容</a:t>
            </a:r>
          </a:p>
          <a:p>
            <a:r>
              <a:rPr lang="en-US" altLang="zh-CN" sz="1600"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if</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_size </a:t>
            </a:r>
            <a:r>
              <a:rPr lang="en-US" altLang="zh-CN" sz="1600" b="1" kern="0" dirty="0">
                <a:solidFill>
                  <a:srgbClr val="000080"/>
                </a:solidFill>
                <a:latin typeface="Courier New"/>
                <a:ea typeface="宋体"/>
                <a:cs typeface="Times New Roman"/>
              </a:rPr>
              <a:t>&lt;</a:t>
            </a:r>
            <a:r>
              <a:rPr lang="en-US" altLang="zh-CN" sz="1600" kern="0" dirty="0">
                <a:solidFill>
                  <a:srgbClr val="000000"/>
                </a:solidFill>
                <a:latin typeface="Courier New"/>
                <a:ea typeface="宋体"/>
                <a:cs typeface="Times New Roman"/>
              </a:rPr>
              <a:t> _capacity </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return</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尚未满员时，不必扩容</a:t>
            </a:r>
          </a:p>
          <a:p>
            <a:r>
              <a:rPr lang="en-US" altLang="zh-CN" sz="1600"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if</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_capacity </a:t>
            </a:r>
            <a:r>
              <a:rPr lang="en-US" altLang="zh-CN" sz="1600" b="1" kern="0" dirty="0">
                <a:solidFill>
                  <a:srgbClr val="000080"/>
                </a:solidFill>
                <a:latin typeface="Courier New"/>
                <a:ea typeface="宋体"/>
                <a:cs typeface="Times New Roman"/>
              </a:rPr>
              <a:t>&lt;</a:t>
            </a:r>
            <a:r>
              <a:rPr lang="en-US" altLang="zh-CN" sz="1600" kern="0" dirty="0">
                <a:solidFill>
                  <a:srgbClr val="000000"/>
                </a:solidFill>
                <a:latin typeface="Courier New"/>
                <a:ea typeface="宋体"/>
                <a:cs typeface="Times New Roman"/>
              </a:rPr>
              <a:t> </a:t>
            </a:r>
            <a:r>
              <a:rPr lang="en-US" altLang="zh-CN" sz="1600" kern="0" dirty="0">
                <a:solidFill>
                  <a:srgbClr val="009242"/>
                </a:solidFill>
                <a:latin typeface="Courier New"/>
                <a:ea typeface="宋体"/>
                <a:cs typeface="Times New Roman"/>
              </a:rPr>
              <a:t>DEFAULT_CAPACITY</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p>
          <a:p>
            <a:r>
              <a:rPr lang="en-US" altLang="zh-CN" sz="1600" b="1" kern="0" dirty="0">
                <a:solidFill>
                  <a:srgbClr val="000080"/>
                </a:solidFill>
                <a:latin typeface="Courier New"/>
                <a:ea typeface="宋体"/>
                <a:cs typeface="Times New Roman"/>
              </a:rPr>
              <a:t>         </a:t>
            </a:r>
            <a:r>
              <a:rPr lang="en-US" altLang="zh-CN" sz="1600" kern="0" dirty="0">
                <a:solidFill>
                  <a:srgbClr val="000000"/>
                </a:solidFill>
                <a:latin typeface="Courier New"/>
                <a:ea typeface="宋体"/>
                <a:cs typeface="Times New Roman"/>
              </a:rPr>
              <a:t> _capacity </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DEFAULT_CAPACITY</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不低于最小容量</a:t>
            </a:r>
          </a:p>
          <a:p>
            <a:r>
              <a:rPr lang="en-US" altLang="zh-CN" sz="1600" kern="0" dirty="0">
                <a:solidFill>
                  <a:srgbClr val="000000"/>
                </a:solidFill>
                <a:latin typeface="Courier New"/>
                <a:ea typeface="宋体"/>
                <a:cs typeface="Times New Roman"/>
              </a:rPr>
              <a:t>   T</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err="1">
                <a:solidFill>
                  <a:srgbClr val="000000"/>
                </a:solidFill>
                <a:latin typeface="Courier New"/>
                <a:ea typeface="宋体"/>
                <a:cs typeface="Times New Roman"/>
              </a:rPr>
              <a:t>oldElem</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_</a:t>
            </a:r>
            <a:r>
              <a:rPr lang="en-US" altLang="zh-CN" sz="1600" kern="0" dirty="0" err="1">
                <a:solidFill>
                  <a:srgbClr val="000000"/>
                </a:solidFill>
                <a:latin typeface="Courier New"/>
                <a:ea typeface="宋体"/>
                <a:cs typeface="Times New Roman"/>
              </a:rPr>
              <a:t>elem</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_</a:t>
            </a:r>
            <a:r>
              <a:rPr lang="en-US" altLang="zh-CN" sz="1600" kern="0" dirty="0" err="1">
                <a:solidFill>
                  <a:srgbClr val="000000"/>
                </a:solidFill>
                <a:latin typeface="Courier New"/>
                <a:ea typeface="宋体"/>
                <a:cs typeface="Times New Roman"/>
              </a:rPr>
              <a:t>elem</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new</a:t>
            </a:r>
            <a:r>
              <a:rPr lang="en-US" altLang="zh-CN" sz="1600" kern="0" dirty="0">
                <a:solidFill>
                  <a:srgbClr val="000000"/>
                </a:solidFill>
                <a:latin typeface="Courier New"/>
                <a:ea typeface="宋体"/>
                <a:cs typeface="Times New Roman"/>
              </a:rPr>
              <a:t> T</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_capacity </a:t>
            </a:r>
            <a:r>
              <a:rPr lang="en-US" altLang="zh-CN" sz="1600" b="1" kern="0" dirty="0">
                <a:solidFill>
                  <a:srgbClr val="000080"/>
                </a:solidFill>
                <a:latin typeface="Courier New"/>
                <a:ea typeface="宋体"/>
                <a:cs typeface="Times New Roman"/>
              </a:rPr>
              <a:t>&lt;&lt;=</a:t>
            </a:r>
            <a:r>
              <a:rPr lang="en-US" altLang="zh-CN" sz="1600" kern="0" dirty="0">
                <a:solidFill>
                  <a:srgbClr val="000000"/>
                </a:solidFill>
                <a:latin typeface="Courier New"/>
                <a:ea typeface="宋体"/>
                <a:cs typeface="Times New Roman"/>
              </a:rPr>
              <a:t> </a:t>
            </a:r>
            <a:r>
              <a:rPr lang="en-US" altLang="zh-CN" sz="1600" kern="0" dirty="0">
                <a:solidFill>
                  <a:srgbClr val="FF8000"/>
                </a:solidFill>
                <a:latin typeface="Courier New"/>
                <a:ea typeface="宋体"/>
                <a:cs typeface="Times New Roman"/>
              </a:rPr>
              <a:t>1</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容量加倍</a:t>
            </a:r>
          </a:p>
          <a:p>
            <a:r>
              <a:rPr lang="en-US" altLang="zh-CN" sz="1600"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for</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err="1">
                <a:solidFill>
                  <a:srgbClr val="8000FF"/>
                </a:solidFill>
                <a:latin typeface="Courier New"/>
                <a:ea typeface="宋体"/>
                <a:cs typeface="Times New Roman"/>
              </a:rPr>
              <a:t>int</a:t>
            </a:r>
            <a:r>
              <a:rPr lang="en-US" altLang="zh-CN" sz="1600" kern="0" dirty="0">
                <a:solidFill>
                  <a:srgbClr val="000000"/>
                </a:solidFill>
                <a:latin typeface="Courier New"/>
                <a:ea typeface="宋体"/>
                <a:cs typeface="Times New Roman"/>
              </a:rPr>
              <a:t> </a:t>
            </a:r>
            <a:r>
              <a:rPr lang="en-US" altLang="zh-CN" sz="1600" kern="0" dirty="0" err="1">
                <a:solidFill>
                  <a:srgbClr val="000000"/>
                </a:solidFill>
                <a:latin typeface="Courier New"/>
                <a:ea typeface="宋体"/>
                <a:cs typeface="Times New Roman"/>
              </a:rPr>
              <a:t>i</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a:solidFill>
                  <a:srgbClr val="FF8000"/>
                </a:solidFill>
                <a:latin typeface="Courier New"/>
                <a:ea typeface="宋体"/>
                <a:cs typeface="Times New Roman"/>
              </a:rPr>
              <a:t>0</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err="1">
                <a:solidFill>
                  <a:srgbClr val="000000"/>
                </a:solidFill>
                <a:latin typeface="Courier New"/>
                <a:ea typeface="宋体"/>
                <a:cs typeface="Times New Roman"/>
              </a:rPr>
              <a:t>i</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&lt;</a:t>
            </a:r>
            <a:r>
              <a:rPr lang="en-US" altLang="zh-CN" sz="1600" kern="0" dirty="0">
                <a:solidFill>
                  <a:srgbClr val="000000"/>
                </a:solidFill>
                <a:latin typeface="Courier New"/>
                <a:ea typeface="宋体"/>
                <a:cs typeface="Times New Roman"/>
              </a:rPr>
              <a:t> _size</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err="1">
                <a:solidFill>
                  <a:srgbClr val="000000"/>
                </a:solidFill>
                <a:latin typeface="Courier New"/>
                <a:ea typeface="宋体"/>
                <a:cs typeface="Times New Roman"/>
              </a:rPr>
              <a:t>i</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endParaRPr lang="zh-CN" altLang="zh-CN" sz="1600" kern="100" dirty="0">
              <a:latin typeface="Calibri"/>
              <a:ea typeface="宋体"/>
              <a:cs typeface="Times New Roman"/>
            </a:endParaRPr>
          </a:p>
          <a:p>
            <a:r>
              <a:rPr lang="en-US" altLang="zh-CN" sz="1600" kern="0" dirty="0">
                <a:solidFill>
                  <a:srgbClr val="000000"/>
                </a:solidFill>
                <a:latin typeface="Courier New"/>
                <a:ea typeface="宋体"/>
                <a:cs typeface="Times New Roman"/>
              </a:rPr>
              <a:t>      _</a:t>
            </a:r>
            <a:r>
              <a:rPr lang="en-US" altLang="zh-CN" sz="1600" kern="0" dirty="0" err="1">
                <a:solidFill>
                  <a:srgbClr val="000000"/>
                </a:solidFill>
                <a:latin typeface="Courier New"/>
                <a:ea typeface="宋体"/>
                <a:cs typeface="Times New Roman"/>
              </a:rPr>
              <a:t>elem</a:t>
            </a:r>
            <a:r>
              <a:rPr lang="en-US" altLang="zh-CN" sz="1600" b="1" kern="0" dirty="0">
                <a:solidFill>
                  <a:srgbClr val="000080"/>
                </a:solidFill>
                <a:latin typeface="Courier New"/>
                <a:ea typeface="宋体"/>
                <a:cs typeface="Times New Roman"/>
              </a:rPr>
              <a:t>[</a:t>
            </a:r>
            <a:r>
              <a:rPr lang="en-US" altLang="zh-CN" sz="1600" kern="0" dirty="0" err="1">
                <a:solidFill>
                  <a:srgbClr val="000000"/>
                </a:solidFill>
                <a:latin typeface="Courier New"/>
                <a:ea typeface="宋体"/>
                <a:cs typeface="Times New Roman"/>
              </a:rPr>
              <a:t>i</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err="1">
                <a:solidFill>
                  <a:srgbClr val="000000"/>
                </a:solidFill>
                <a:latin typeface="Courier New"/>
                <a:ea typeface="宋体"/>
                <a:cs typeface="Times New Roman"/>
              </a:rPr>
              <a:t>oldElem</a:t>
            </a:r>
            <a:r>
              <a:rPr lang="en-US" altLang="zh-CN" sz="1600" b="1" kern="0" dirty="0">
                <a:solidFill>
                  <a:srgbClr val="000080"/>
                </a:solidFill>
                <a:latin typeface="Courier New"/>
                <a:ea typeface="宋体"/>
                <a:cs typeface="Times New Roman"/>
              </a:rPr>
              <a:t>[</a:t>
            </a:r>
            <a:r>
              <a:rPr lang="en-US" altLang="zh-CN" sz="1600" kern="0" dirty="0" err="1">
                <a:solidFill>
                  <a:srgbClr val="000000"/>
                </a:solidFill>
                <a:latin typeface="Courier New"/>
                <a:ea typeface="宋体"/>
                <a:cs typeface="Times New Roman"/>
              </a:rPr>
              <a:t>i</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复制原向量内容（</a:t>
            </a:r>
            <a:r>
              <a:rPr lang="en-US" altLang="zh-CN" sz="1600" kern="0" dirty="0">
                <a:solidFill>
                  <a:srgbClr val="CC0000"/>
                </a:solidFill>
                <a:latin typeface="Times New Roman" pitchFamily="18" charset="0"/>
                <a:ea typeface="隶书" pitchFamily="49" charset="-122"/>
              </a:rPr>
              <a:t>T</a:t>
            </a:r>
            <a:r>
              <a:rPr lang="zh-CN" altLang="zh-CN" sz="1600" kern="0" dirty="0">
                <a:solidFill>
                  <a:srgbClr val="CC0000"/>
                </a:solidFill>
                <a:latin typeface="Times New Roman" pitchFamily="18" charset="0"/>
                <a:ea typeface="隶书" pitchFamily="49" charset="-122"/>
              </a:rPr>
              <a:t>为基本类型，或已重载赋值操作符</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a:t>
            </a:r>
          </a:p>
          <a:p>
            <a:r>
              <a:rPr lang="en-US" altLang="zh-CN" sz="1600"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delete</a:t>
            </a:r>
            <a:r>
              <a:rPr lang="en-US" altLang="zh-CN" sz="1600"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err="1">
                <a:solidFill>
                  <a:srgbClr val="000000"/>
                </a:solidFill>
                <a:latin typeface="Courier New"/>
                <a:ea typeface="宋体"/>
                <a:cs typeface="Times New Roman"/>
              </a:rPr>
              <a:t>oldElem</a:t>
            </a:r>
            <a:r>
              <a:rPr lang="en-US" altLang="zh-CN" sz="1600" b="1" kern="0" dirty="0">
                <a:solidFill>
                  <a:srgbClr val="000080"/>
                </a:solidFill>
                <a:latin typeface="Courier New"/>
                <a:ea typeface="宋体"/>
                <a:cs typeface="Times New Roman"/>
              </a:rPr>
              <a:t>;</a:t>
            </a:r>
            <a:r>
              <a:rPr lang="en-US" altLang="zh-CN" sz="16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释放原空间</a:t>
            </a:r>
          </a:p>
          <a:p>
            <a:r>
              <a:rPr lang="en-US" altLang="zh-CN" sz="1600" b="1" kern="0" dirty="0">
                <a:solidFill>
                  <a:srgbClr val="000080"/>
                </a:solidFill>
                <a:latin typeface="Courier New"/>
                <a:ea typeface="宋体"/>
                <a:cs typeface="Times New Roman"/>
              </a:rPr>
              <a:t>}</a:t>
            </a:r>
            <a:endParaRPr lang="zh-CN" altLang="zh-CN" sz="1600" kern="100" dirty="0">
              <a:latin typeface="Calibri"/>
              <a:ea typeface="宋体"/>
              <a:cs typeface="Times New Roman"/>
            </a:endParaRPr>
          </a:p>
          <a:p>
            <a:pPr algn="just">
              <a:spcAft>
                <a:spcPts val="0"/>
              </a:spcAft>
            </a:pPr>
            <a:r>
              <a:rPr lang="en-US" altLang="zh-CN" sz="1600" kern="100" dirty="0">
                <a:latin typeface="Calibri"/>
                <a:ea typeface="宋体"/>
                <a:cs typeface="Times New Roman"/>
              </a:rPr>
              <a:t> </a:t>
            </a:r>
            <a:endParaRPr lang="zh-CN" altLang="zh-CN" sz="1600" kern="100" dirty="0">
              <a:effectLst/>
              <a:latin typeface="Calibri"/>
              <a:ea typeface="宋体"/>
              <a:cs typeface="Times New Roman"/>
            </a:endParaRPr>
          </a:p>
        </p:txBody>
      </p:sp>
      <p:cxnSp>
        <p:nvCxnSpPr>
          <p:cNvPr id="3" name="直接箭头连接符 2"/>
          <p:cNvCxnSpPr>
            <a:stCxn id="8" idx="1"/>
            <a:endCxn id="8" idx="3"/>
          </p:cNvCxnSpPr>
          <p:nvPr/>
        </p:nvCxnSpPr>
        <p:spPr bwMode="auto">
          <a:xfrm>
            <a:off x="1403648" y="1874873"/>
            <a:ext cx="395536" cy="0"/>
          </a:xfrm>
          <a:prstGeom prst="straightConnector1">
            <a:avLst/>
          </a:prstGeom>
          <a:solidFill>
            <a:schemeClr val="accent1"/>
          </a:solidFill>
          <a:ln w="9525" cap="flat" cmpd="sng" algn="ctr">
            <a:solidFill>
              <a:schemeClr val="tx1"/>
            </a:solidFill>
            <a:prstDash val="sysDash"/>
            <a:round/>
            <a:headEnd type="triangle"/>
            <a:tailEnd type="triangle"/>
          </a:ln>
          <a:effectLst/>
        </p:spPr>
      </p:cxnSp>
      <p:sp>
        <p:nvSpPr>
          <p:cNvPr id="36" name="TextBox 21"/>
          <p:cNvSpPr txBox="1"/>
          <p:nvPr/>
        </p:nvSpPr>
        <p:spPr>
          <a:xfrm>
            <a:off x="3039936" y="1671596"/>
            <a:ext cx="513687" cy="369332"/>
          </a:xfrm>
          <a:prstGeom prst="rect">
            <a:avLst/>
          </a:prstGeom>
          <a:noFill/>
        </p:spPr>
        <p:txBody>
          <a:bodyPr wrap="square" rtlCol="0">
            <a:spAutoFit/>
          </a:bodyPr>
          <a:lstStyle/>
          <a:p>
            <a:r>
              <a:rPr lang="en-US" altLang="zh-CN" dirty="0">
                <a:latin typeface="Consolas" panose="020B0609020204030204" pitchFamily="49" charset="0"/>
              </a:rPr>
              <a:t>A[] </a:t>
            </a:r>
            <a:endParaRPr lang="zh-CN" altLang="en-US" dirty="0">
              <a:latin typeface="Consolas" panose="020B0609020204030204" pitchFamily="49" charset="0"/>
            </a:endParaRPr>
          </a:p>
        </p:txBody>
      </p:sp>
      <p:sp>
        <p:nvSpPr>
          <p:cNvPr id="37" name="圆角矩形 36"/>
          <p:cNvSpPr/>
          <p:nvPr/>
        </p:nvSpPr>
        <p:spPr bwMode="auto">
          <a:xfrm>
            <a:off x="3586917" y="1735503"/>
            <a:ext cx="1231200" cy="27874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full</a:t>
            </a:r>
            <a:endParaRPr lang="zh-CN" altLang="en-US" dirty="0">
              <a:latin typeface="Consolas" panose="020B0609020204030204" pitchFamily="49" charset="0"/>
            </a:endParaRPr>
          </a:p>
        </p:txBody>
      </p:sp>
      <p:sp>
        <p:nvSpPr>
          <p:cNvPr id="38" name="圆角矩形 37"/>
          <p:cNvSpPr/>
          <p:nvPr/>
        </p:nvSpPr>
        <p:spPr bwMode="auto">
          <a:xfrm>
            <a:off x="571940" y="2540504"/>
            <a:ext cx="1231200" cy="27874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full</a:t>
            </a:r>
            <a:endParaRPr lang="zh-CN" altLang="en-US" dirty="0">
              <a:latin typeface="Consolas" panose="020B0609020204030204" pitchFamily="49" charset="0"/>
            </a:endParaRPr>
          </a:p>
        </p:txBody>
      </p:sp>
      <p:sp>
        <p:nvSpPr>
          <p:cNvPr id="39" name="TextBox 21"/>
          <p:cNvSpPr txBox="1"/>
          <p:nvPr/>
        </p:nvSpPr>
        <p:spPr>
          <a:xfrm>
            <a:off x="35496" y="2486856"/>
            <a:ext cx="513687" cy="369332"/>
          </a:xfrm>
          <a:prstGeom prst="rect">
            <a:avLst/>
          </a:prstGeom>
          <a:noFill/>
        </p:spPr>
        <p:txBody>
          <a:bodyPr wrap="square" rtlCol="0">
            <a:spAutoFit/>
          </a:bodyPr>
          <a:lstStyle/>
          <a:p>
            <a:r>
              <a:rPr lang="en-US" altLang="zh-CN" dirty="0">
                <a:latin typeface="Consolas" panose="020B0609020204030204" pitchFamily="49" charset="0"/>
              </a:rPr>
              <a:t>A[] </a:t>
            </a:r>
            <a:endParaRPr lang="zh-CN" altLang="en-US" dirty="0">
              <a:latin typeface="Consolas" panose="020B0609020204030204" pitchFamily="49" charset="0"/>
            </a:endParaRPr>
          </a:p>
        </p:txBody>
      </p:sp>
      <p:sp>
        <p:nvSpPr>
          <p:cNvPr id="40" name="圆角矩形 39"/>
          <p:cNvSpPr/>
          <p:nvPr/>
        </p:nvSpPr>
        <p:spPr bwMode="auto">
          <a:xfrm>
            <a:off x="569461" y="3086207"/>
            <a:ext cx="2411484" cy="278740"/>
          </a:xfrm>
          <a:prstGeom prst="roundRect">
            <a:avLst/>
          </a:prstGeom>
          <a:solidFill>
            <a:srgbClr val="FFC000"/>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allocated</a:t>
            </a:r>
            <a:endParaRPr lang="zh-CN" altLang="en-US" dirty="0">
              <a:latin typeface="Consolas" panose="020B0609020204030204" pitchFamily="49" charset="0"/>
            </a:endParaRPr>
          </a:p>
        </p:txBody>
      </p:sp>
      <p:sp>
        <p:nvSpPr>
          <p:cNvPr id="41" name="TextBox 21"/>
          <p:cNvSpPr txBox="1"/>
          <p:nvPr/>
        </p:nvSpPr>
        <p:spPr>
          <a:xfrm>
            <a:off x="25865" y="3022854"/>
            <a:ext cx="513687" cy="369332"/>
          </a:xfrm>
          <a:prstGeom prst="rect">
            <a:avLst/>
          </a:prstGeom>
          <a:noFill/>
        </p:spPr>
        <p:txBody>
          <a:bodyPr wrap="square" rtlCol="0">
            <a:spAutoFit/>
          </a:bodyPr>
          <a:lstStyle/>
          <a:p>
            <a:r>
              <a:rPr lang="en-US" altLang="zh-CN" dirty="0">
                <a:latin typeface="Consolas" panose="020B0609020204030204" pitchFamily="49" charset="0"/>
              </a:rPr>
              <a:t>B[] </a:t>
            </a:r>
            <a:endParaRPr lang="zh-CN" altLang="en-US" dirty="0">
              <a:latin typeface="Consolas" panose="020B0609020204030204" pitchFamily="49" charset="0"/>
            </a:endParaRPr>
          </a:p>
        </p:txBody>
      </p:sp>
      <p:sp>
        <p:nvSpPr>
          <p:cNvPr id="42" name="TextBox 31"/>
          <p:cNvSpPr txBox="1"/>
          <p:nvPr/>
        </p:nvSpPr>
        <p:spPr>
          <a:xfrm>
            <a:off x="4214194" y="3378478"/>
            <a:ext cx="611560" cy="338554"/>
          </a:xfrm>
          <a:prstGeom prst="rect">
            <a:avLst/>
          </a:prstGeom>
          <a:noFill/>
        </p:spPr>
        <p:txBody>
          <a:bodyPr wrap="square" rtlCol="0">
            <a:spAutoFit/>
          </a:bodyPr>
          <a:lstStyle>
            <a:defPPr>
              <a:defRPr lang="zh-CN"/>
            </a:defPPr>
            <a:lvl1pPr>
              <a:defRPr sz="1600">
                <a:latin typeface="Consolas" panose="020B0609020204030204" pitchFamily="49" charset="0"/>
              </a:defRPr>
            </a:lvl1pPr>
          </a:lstStyle>
          <a:p>
            <a:r>
              <a:rPr lang="en-US" altLang="zh-CN" dirty="0"/>
              <a:t>(d)</a:t>
            </a:r>
            <a:endParaRPr lang="zh-CN" altLang="en-US" dirty="0"/>
          </a:p>
        </p:txBody>
      </p:sp>
      <p:sp>
        <p:nvSpPr>
          <p:cNvPr id="43" name="圆角矩形 42"/>
          <p:cNvSpPr/>
          <p:nvPr/>
        </p:nvSpPr>
        <p:spPr bwMode="auto">
          <a:xfrm>
            <a:off x="3586917" y="2523086"/>
            <a:ext cx="1231200" cy="27874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full</a:t>
            </a:r>
            <a:endParaRPr lang="zh-CN" altLang="en-US" dirty="0">
              <a:latin typeface="Consolas" panose="020B0609020204030204" pitchFamily="49" charset="0"/>
            </a:endParaRPr>
          </a:p>
        </p:txBody>
      </p:sp>
      <p:sp>
        <p:nvSpPr>
          <p:cNvPr id="44" name="TextBox 21"/>
          <p:cNvSpPr txBox="1"/>
          <p:nvPr/>
        </p:nvSpPr>
        <p:spPr>
          <a:xfrm>
            <a:off x="3052953" y="2459061"/>
            <a:ext cx="513687" cy="369332"/>
          </a:xfrm>
          <a:prstGeom prst="rect">
            <a:avLst/>
          </a:prstGeom>
          <a:noFill/>
        </p:spPr>
        <p:txBody>
          <a:bodyPr wrap="square" rtlCol="0">
            <a:spAutoFit/>
          </a:bodyPr>
          <a:lstStyle/>
          <a:p>
            <a:r>
              <a:rPr lang="en-US" altLang="zh-CN" dirty="0">
                <a:latin typeface="Consolas" panose="020B0609020204030204" pitchFamily="49" charset="0"/>
              </a:rPr>
              <a:t>A[] </a:t>
            </a:r>
            <a:endParaRPr lang="zh-CN" altLang="en-US" dirty="0">
              <a:latin typeface="Consolas" panose="020B0609020204030204" pitchFamily="49" charset="0"/>
            </a:endParaRPr>
          </a:p>
        </p:txBody>
      </p:sp>
      <p:sp>
        <p:nvSpPr>
          <p:cNvPr id="45" name="圆角矩形 44"/>
          <p:cNvSpPr/>
          <p:nvPr/>
        </p:nvSpPr>
        <p:spPr bwMode="auto">
          <a:xfrm>
            <a:off x="3586918" y="3058412"/>
            <a:ext cx="1231199" cy="278740"/>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copied</a:t>
            </a:r>
            <a:endParaRPr lang="zh-CN" altLang="en-US" dirty="0">
              <a:latin typeface="Consolas" panose="020B0609020204030204" pitchFamily="49" charset="0"/>
            </a:endParaRPr>
          </a:p>
        </p:txBody>
      </p:sp>
      <p:sp>
        <p:nvSpPr>
          <p:cNvPr id="46" name="TextBox 21"/>
          <p:cNvSpPr txBox="1"/>
          <p:nvPr/>
        </p:nvSpPr>
        <p:spPr>
          <a:xfrm>
            <a:off x="3043322" y="2995059"/>
            <a:ext cx="513687" cy="369332"/>
          </a:xfrm>
          <a:prstGeom prst="rect">
            <a:avLst/>
          </a:prstGeom>
          <a:noFill/>
        </p:spPr>
        <p:txBody>
          <a:bodyPr wrap="square" rtlCol="0">
            <a:spAutoFit/>
          </a:bodyPr>
          <a:lstStyle/>
          <a:p>
            <a:r>
              <a:rPr lang="en-US" altLang="zh-CN" dirty="0">
                <a:latin typeface="Consolas" panose="020B0609020204030204" pitchFamily="49" charset="0"/>
              </a:rPr>
              <a:t>B[] </a:t>
            </a:r>
            <a:endParaRPr lang="zh-CN" altLang="en-US" dirty="0">
              <a:latin typeface="Consolas" panose="020B0609020204030204" pitchFamily="49" charset="0"/>
            </a:endParaRPr>
          </a:p>
        </p:txBody>
      </p:sp>
      <p:sp>
        <p:nvSpPr>
          <p:cNvPr id="13" name="右箭头 12"/>
          <p:cNvSpPr/>
          <p:nvPr/>
        </p:nvSpPr>
        <p:spPr bwMode="auto">
          <a:xfrm rot="5400000">
            <a:off x="4126305" y="2787113"/>
            <a:ext cx="175776" cy="293689"/>
          </a:xfrm>
          <a:prstGeom prst="rightArrow">
            <a:avLst/>
          </a:prstGeom>
          <a:solidFill>
            <a:srgbClr val="00924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圆角矩形 53"/>
          <p:cNvSpPr/>
          <p:nvPr/>
        </p:nvSpPr>
        <p:spPr bwMode="auto">
          <a:xfrm>
            <a:off x="4800125" y="3056408"/>
            <a:ext cx="1197751" cy="278740"/>
          </a:xfrm>
          <a:prstGeom prst="roundRect">
            <a:avLst/>
          </a:prstGeom>
          <a:solidFill>
            <a:srgbClr val="FFC000"/>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free</a:t>
            </a:r>
            <a:endParaRPr lang="zh-CN" altLang="en-US" dirty="0">
              <a:latin typeface="Consolas" panose="020B0609020204030204" pitchFamily="49" charset="0"/>
            </a:endParaRPr>
          </a:p>
        </p:txBody>
      </p:sp>
      <p:sp>
        <p:nvSpPr>
          <p:cNvPr id="55" name="TextBox 31"/>
          <p:cNvSpPr txBox="1"/>
          <p:nvPr/>
        </p:nvSpPr>
        <p:spPr>
          <a:xfrm>
            <a:off x="7271574" y="3378478"/>
            <a:ext cx="611560" cy="338554"/>
          </a:xfrm>
          <a:prstGeom prst="rect">
            <a:avLst/>
          </a:prstGeom>
          <a:noFill/>
        </p:spPr>
        <p:txBody>
          <a:bodyPr wrap="square" rtlCol="0">
            <a:spAutoFit/>
          </a:bodyPr>
          <a:lstStyle>
            <a:defPPr>
              <a:defRPr lang="zh-CN"/>
            </a:defPPr>
            <a:lvl1pPr>
              <a:defRPr sz="1600">
                <a:latin typeface="Consolas" panose="020B0609020204030204" pitchFamily="49" charset="0"/>
              </a:defRPr>
            </a:lvl1pPr>
          </a:lstStyle>
          <a:p>
            <a:r>
              <a:rPr lang="en-US" altLang="zh-CN" dirty="0"/>
              <a:t>(e)</a:t>
            </a:r>
            <a:endParaRPr lang="zh-CN" altLang="en-US" dirty="0"/>
          </a:p>
        </p:txBody>
      </p:sp>
      <p:sp>
        <p:nvSpPr>
          <p:cNvPr id="56" name="圆角矩形 55"/>
          <p:cNvSpPr/>
          <p:nvPr/>
        </p:nvSpPr>
        <p:spPr bwMode="auto">
          <a:xfrm>
            <a:off x="6644298" y="2497490"/>
            <a:ext cx="1232470" cy="27874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released</a:t>
            </a:r>
            <a:endParaRPr lang="zh-CN" altLang="en-US" dirty="0">
              <a:latin typeface="Consolas" panose="020B0609020204030204" pitchFamily="49" charset="0"/>
            </a:endParaRPr>
          </a:p>
        </p:txBody>
      </p:sp>
      <p:sp>
        <p:nvSpPr>
          <p:cNvPr id="57" name="TextBox 21"/>
          <p:cNvSpPr txBox="1"/>
          <p:nvPr/>
        </p:nvSpPr>
        <p:spPr>
          <a:xfrm>
            <a:off x="6110333" y="2433465"/>
            <a:ext cx="513687" cy="369332"/>
          </a:xfrm>
          <a:prstGeom prst="rect">
            <a:avLst/>
          </a:prstGeom>
          <a:noFill/>
        </p:spPr>
        <p:txBody>
          <a:bodyPr wrap="square" rtlCol="0">
            <a:spAutoFit/>
          </a:bodyPr>
          <a:lstStyle/>
          <a:p>
            <a:r>
              <a:rPr lang="en-US" altLang="zh-CN" dirty="0">
                <a:latin typeface="Consolas" panose="020B0609020204030204" pitchFamily="49" charset="0"/>
              </a:rPr>
              <a:t>A[] </a:t>
            </a:r>
            <a:endParaRPr lang="zh-CN" altLang="en-US" dirty="0">
              <a:latin typeface="Consolas" panose="020B0609020204030204" pitchFamily="49" charset="0"/>
            </a:endParaRPr>
          </a:p>
        </p:txBody>
      </p:sp>
      <p:sp>
        <p:nvSpPr>
          <p:cNvPr id="58" name="圆角矩形 57"/>
          <p:cNvSpPr/>
          <p:nvPr/>
        </p:nvSpPr>
        <p:spPr bwMode="auto">
          <a:xfrm>
            <a:off x="6644298" y="3032816"/>
            <a:ext cx="1197751" cy="278740"/>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copied</a:t>
            </a:r>
            <a:endParaRPr lang="zh-CN" altLang="en-US" dirty="0">
              <a:latin typeface="Consolas" panose="020B0609020204030204" pitchFamily="49" charset="0"/>
            </a:endParaRPr>
          </a:p>
        </p:txBody>
      </p:sp>
      <p:sp>
        <p:nvSpPr>
          <p:cNvPr id="59" name="TextBox 21"/>
          <p:cNvSpPr txBox="1"/>
          <p:nvPr/>
        </p:nvSpPr>
        <p:spPr>
          <a:xfrm>
            <a:off x="6100702" y="2969463"/>
            <a:ext cx="513687" cy="369332"/>
          </a:xfrm>
          <a:prstGeom prst="rect">
            <a:avLst/>
          </a:prstGeom>
          <a:noFill/>
        </p:spPr>
        <p:txBody>
          <a:bodyPr wrap="square" rtlCol="0">
            <a:spAutoFit/>
          </a:bodyPr>
          <a:lstStyle/>
          <a:p>
            <a:r>
              <a:rPr lang="en-US" altLang="zh-CN" dirty="0">
                <a:latin typeface="Consolas" panose="020B0609020204030204" pitchFamily="49" charset="0"/>
              </a:rPr>
              <a:t>B[] </a:t>
            </a:r>
            <a:endParaRPr lang="zh-CN" altLang="en-US" dirty="0">
              <a:latin typeface="Consolas" panose="020B0609020204030204" pitchFamily="49" charset="0"/>
            </a:endParaRPr>
          </a:p>
        </p:txBody>
      </p:sp>
      <p:sp>
        <p:nvSpPr>
          <p:cNvPr id="60" name="右箭头 59"/>
          <p:cNvSpPr/>
          <p:nvPr/>
        </p:nvSpPr>
        <p:spPr bwMode="auto">
          <a:xfrm rot="5400000">
            <a:off x="7183685" y="2761517"/>
            <a:ext cx="175776" cy="293689"/>
          </a:xfrm>
          <a:prstGeom prst="rightArrow">
            <a:avLst/>
          </a:prstGeom>
          <a:solidFill>
            <a:srgbClr val="00924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圆角矩形 60"/>
          <p:cNvSpPr/>
          <p:nvPr/>
        </p:nvSpPr>
        <p:spPr bwMode="auto">
          <a:xfrm>
            <a:off x="8067539" y="3030812"/>
            <a:ext cx="968957" cy="278740"/>
          </a:xfrm>
          <a:prstGeom prst="roundRect">
            <a:avLst/>
          </a:prstGeom>
          <a:solidFill>
            <a:srgbClr val="FFC000"/>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free</a:t>
            </a:r>
            <a:endParaRPr lang="zh-CN" altLang="en-US" dirty="0">
              <a:latin typeface="Consolas" panose="020B0609020204030204" pitchFamily="49" charset="0"/>
            </a:endParaRPr>
          </a:p>
        </p:txBody>
      </p:sp>
      <p:sp>
        <p:nvSpPr>
          <p:cNvPr id="62" name="圆角矩形 61"/>
          <p:cNvSpPr/>
          <p:nvPr/>
        </p:nvSpPr>
        <p:spPr bwMode="auto">
          <a:xfrm>
            <a:off x="7838745" y="3035471"/>
            <a:ext cx="228796" cy="27874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e</a:t>
            </a:r>
            <a:endParaRPr lang="zh-CN" altLang="en-US" dirty="0">
              <a:latin typeface="Consolas" panose="020B0609020204030204" pitchFamily="49" charset="0"/>
            </a:endParaRPr>
          </a:p>
        </p:txBody>
      </p:sp>
      <p:sp>
        <p:nvSpPr>
          <p:cNvPr id="63" name="文本框 62"/>
          <p:cNvSpPr txBox="1"/>
          <p:nvPr/>
        </p:nvSpPr>
        <p:spPr>
          <a:xfrm>
            <a:off x="4349975" y="6317524"/>
            <a:ext cx="4760142" cy="369332"/>
          </a:xfrm>
          <a:prstGeom prst="rect">
            <a:avLst/>
          </a:prstGeom>
          <a:solidFill>
            <a:srgbClr val="C00000"/>
          </a:solidFill>
          <a:ln w="31750">
            <a:noFill/>
          </a:ln>
        </p:spPr>
        <p:txBody>
          <a:bodyPr wrap="square" rtlCol="0">
            <a:spAutoFit/>
          </a:bodyPr>
          <a:lstStyle/>
          <a:p>
            <a:pPr algn="ctr"/>
            <a:r>
              <a:rPr kumimoji="1" lang="zh-CN" altLang="en-US" b="1" dirty="0">
                <a:solidFill>
                  <a:schemeClr val="bg1"/>
                </a:solidFill>
                <a:latin typeface="Microsoft YaHei" charset="0"/>
                <a:ea typeface="Microsoft YaHei" charset="0"/>
                <a:cs typeface="Microsoft YaHei" charset="0"/>
              </a:rPr>
              <a:t>调用</a:t>
            </a:r>
            <a:r>
              <a:rPr kumimoji="1" lang="en-US" altLang="zh-CN" b="1" dirty="0">
                <a:solidFill>
                  <a:schemeClr val="bg1"/>
                </a:solidFill>
                <a:latin typeface="Microsoft YaHei" charset="0"/>
                <a:ea typeface="Microsoft YaHei" charset="0"/>
                <a:cs typeface="Microsoft YaHei" charset="0"/>
              </a:rPr>
              <a:t>insert</a:t>
            </a:r>
            <a:r>
              <a:rPr kumimoji="1" lang="zh-CN" altLang="en-US" b="1" dirty="0">
                <a:solidFill>
                  <a:schemeClr val="bg1"/>
                </a:solidFill>
                <a:latin typeface="Microsoft YaHei" charset="0"/>
                <a:ea typeface="Microsoft YaHei" charset="0"/>
                <a:cs typeface="Microsoft YaHei" charset="0"/>
              </a:rPr>
              <a:t>插入元素之前，都需调用该算法</a:t>
            </a:r>
            <a:endParaRPr kumimoji="1" lang="en-US" altLang="zh-CN" b="1"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799428468"/>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动态空间管理</a:t>
            </a:r>
          </a:p>
        </p:txBody>
      </p:sp>
      <p:sp>
        <p:nvSpPr>
          <p:cNvPr id="2" name="TextBox 1"/>
          <p:cNvSpPr txBox="1"/>
          <p:nvPr/>
        </p:nvSpPr>
        <p:spPr>
          <a:xfrm>
            <a:off x="395536" y="1268760"/>
            <a:ext cx="8424936" cy="4154984"/>
          </a:xfrm>
          <a:prstGeom prst="rect">
            <a:avLst/>
          </a:prstGeom>
          <a:noFill/>
        </p:spPr>
        <p:txBody>
          <a:bodyPr wrap="square" rtlCol="0">
            <a:spAutoFit/>
          </a:bodyPr>
          <a:lstStyle/>
          <a:p>
            <a:pPr marL="285750" indent="-285750">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静态空间管理</a:t>
            </a:r>
            <a:endParaRPr lang="en-US" altLang="zh-CN" sz="24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在向量定义时就决定空间分配的大小，实现较为简单</a:t>
            </a:r>
            <a:endParaRPr lang="en-US" altLang="zh-CN" sz="2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endParaRPr>
          </a:p>
          <a:p>
            <a:pPr marL="342900" indent="-342900">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缺点</a:t>
            </a:r>
            <a:endParaRPr lang="en-US" altLang="zh-CN" sz="24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空间效率低下</a:t>
            </a:r>
            <a:endParaRPr lang="en-US" altLang="zh-CN" sz="24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当空间定义太小时，会出现上溢（</a:t>
            </a:r>
            <a:r>
              <a:rPr lang="en-US" altLang="zh-CN" sz="2400" b="1" dirty="0">
                <a:latin typeface="微软雅黑" panose="020B0503020204020204" pitchFamily="34" charset="-122"/>
                <a:ea typeface="微软雅黑" panose="020B0503020204020204" pitchFamily="34" charset="-122"/>
              </a:rPr>
              <a:t>overflow</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当空间定义太大时，会造成大量的空间浪费</a:t>
            </a:r>
            <a:endParaRPr lang="en-US" altLang="zh-CN" sz="24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填装因子</a:t>
            </a:r>
            <a:r>
              <a:rPr lang="en-US" altLang="zh-CN" sz="2400" b="1" dirty="0">
                <a:latin typeface="微软雅黑" panose="020B0503020204020204" pitchFamily="34" charset="-122"/>
                <a:ea typeface="微软雅黑" panose="020B0503020204020204" pitchFamily="34" charset="-122"/>
              </a:rPr>
              <a:t>=_size/_capacity</a:t>
            </a:r>
            <a:r>
              <a:rPr lang="zh-CN" altLang="en-US" sz="2400" b="1" dirty="0">
                <a:latin typeface="微软雅黑" panose="020B0503020204020204" pitchFamily="34" charset="-122"/>
                <a:ea typeface="微软雅黑" panose="020B0503020204020204" pitchFamily="34" charset="-122"/>
              </a:rPr>
              <a:t>，保证不超过</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但又接近</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endParaRPr>
          </a:p>
          <a:p>
            <a:pPr marL="342900" indent="-342900">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解决办法</a:t>
            </a:r>
            <a:endParaRPr lang="en-US" altLang="zh-CN" sz="2400" b="1" dirty="0">
              <a:latin typeface="微软雅黑" panose="020B0503020204020204" pitchFamily="34" charset="-122"/>
              <a:ea typeface="微软雅黑" panose="020B0503020204020204" pitchFamily="34" charset="-122"/>
            </a:endParaRPr>
          </a:p>
          <a:p>
            <a:pPr marL="800100" lvl="1" indent="-342900">
              <a:buClr>
                <a:srgbClr val="C0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使用动态空间管理的策略</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2915075"/>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扩容的时间复杂度分析</a:t>
            </a:r>
          </a:p>
        </p:txBody>
      </p:sp>
      <p:sp>
        <p:nvSpPr>
          <p:cNvPr id="4" name="TextBox 3"/>
          <p:cNvSpPr txBox="1"/>
          <p:nvPr/>
        </p:nvSpPr>
        <p:spPr>
          <a:xfrm>
            <a:off x="251520" y="1268760"/>
            <a:ext cx="2808312"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每次扩容一倍</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
        <p:nvSpPr>
          <p:cNvPr id="9" name="TextBox 3"/>
          <p:cNvSpPr txBox="1"/>
          <p:nvPr/>
        </p:nvSpPr>
        <p:spPr>
          <a:xfrm>
            <a:off x="4860032" y="1271786"/>
            <a:ext cx="3312368"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每次扩容固定容量</a:t>
            </a:r>
            <a:r>
              <a:rPr lang="en-US" altLang="zh-CN" sz="2400" b="1" kern="1200" dirty="0">
                <a:solidFill>
                  <a:schemeClr val="tx1"/>
                </a:solidFill>
                <a:latin typeface="微软雅黑" panose="020B0503020204020204" pitchFamily="34" charset="-122"/>
                <a:ea typeface="微软雅黑" panose="020B0503020204020204" pitchFamily="34" charset="-122"/>
              </a:rPr>
              <a:t>x</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494302" y="3039915"/>
            <a:ext cx="3667840" cy="2322828"/>
            <a:chOff x="467542" y="2422184"/>
            <a:chExt cx="3667840" cy="2322828"/>
          </a:xfrm>
        </p:grpSpPr>
        <p:sp>
          <p:nvSpPr>
            <p:cNvPr id="11" name="圆角矩形 10"/>
            <p:cNvSpPr/>
            <p:nvPr/>
          </p:nvSpPr>
          <p:spPr bwMode="auto">
            <a:xfrm>
              <a:off x="467544" y="2834367"/>
              <a:ext cx="892833" cy="28775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圆角矩形 18"/>
            <p:cNvSpPr/>
            <p:nvPr/>
          </p:nvSpPr>
          <p:spPr bwMode="auto">
            <a:xfrm>
              <a:off x="467544" y="2422184"/>
              <a:ext cx="432048" cy="28775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 name="圆角矩形 19"/>
            <p:cNvSpPr/>
            <p:nvPr/>
          </p:nvSpPr>
          <p:spPr bwMode="auto">
            <a:xfrm>
              <a:off x="467544" y="3234804"/>
              <a:ext cx="1814677" cy="28775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圆角矩形 20"/>
            <p:cNvSpPr/>
            <p:nvPr/>
          </p:nvSpPr>
          <p:spPr bwMode="auto">
            <a:xfrm>
              <a:off x="467544" y="3625246"/>
              <a:ext cx="3667838" cy="287750"/>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9" name="右大括号 38"/>
            <p:cNvSpPr/>
            <p:nvPr/>
          </p:nvSpPr>
          <p:spPr bwMode="auto">
            <a:xfrm rot="16200000" flipH="1">
              <a:off x="2150859" y="2332371"/>
              <a:ext cx="301206" cy="3667840"/>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40" name="文本框 39"/>
            <p:cNvSpPr txBox="1"/>
            <p:nvPr/>
          </p:nvSpPr>
          <p:spPr>
            <a:xfrm>
              <a:off x="2085438" y="4283347"/>
              <a:ext cx="432048" cy="461665"/>
            </a:xfrm>
            <a:prstGeom prst="rect">
              <a:avLst/>
            </a:prstGeom>
            <a:noFill/>
          </p:spPr>
          <p:txBody>
            <a:bodyPr wrap="square" rtlCol="0">
              <a:spAutoFit/>
            </a:bodyPr>
            <a:lstStyle/>
            <a:p>
              <a:r>
                <a:rPr lang="en-US" altLang="zh-CN" sz="2400" dirty="0">
                  <a:solidFill>
                    <a:srgbClr val="C00000"/>
                  </a:solidFill>
                </a:rPr>
                <a:t>N</a:t>
              </a:r>
              <a:endParaRPr lang="zh-CN" altLang="en-US" sz="1400" dirty="0">
                <a:solidFill>
                  <a:srgbClr val="C00000"/>
                </a:solidFill>
              </a:endParaRPr>
            </a:p>
          </p:txBody>
        </p:sp>
      </p:grpSp>
      <p:grpSp>
        <p:nvGrpSpPr>
          <p:cNvPr id="48" name="组合 47"/>
          <p:cNvGrpSpPr/>
          <p:nvPr/>
        </p:nvGrpSpPr>
        <p:grpSpPr>
          <a:xfrm>
            <a:off x="5004339" y="2516631"/>
            <a:ext cx="3669630" cy="2845334"/>
            <a:chOff x="5277706" y="1893183"/>
            <a:chExt cx="3669630" cy="2845334"/>
          </a:xfrm>
        </p:grpSpPr>
        <p:grpSp>
          <p:nvGrpSpPr>
            <p:cNvPr id="47" name="组合 46"/>
            <p:cNvGrpSpPr/>
            <p:nvPr/>
          </p:nvGrpSpPr>
          <p:grpSpPr>
            <a:xfrm>
              <a:off x="5277706" y="1893183"/>
              <a:ext cx="3669630" cy="2434000"/>
              <a:chOff x="5292080" y="1876399"/>
              <a:chExt cx="3669630" cy="2434000"/>
            </a:xfrm>
          </p:grpSpPr>
          <p:sp>
            <p:nvSpPr>
              <p:cNvPr id="23" name="圆角矩形 22"/>
              <p:cNvSpPr/>
              <p:nvPr/>
            </p:nvSpPr>
            <p:spPr bwMode="auto">
              <a:xfrm>
                <a:off x="5292080" y="2421924"/>
                <a:ext cx="432048"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圆角矩形 23"/>
              <p:cNvSpPr/>
              <p:nvPr/>
            </p:nvSpPr>
            <p:spPr bwMode="auto">
              <a:xfrm>
                <a:off x="5292080" y="3646060"/>
                <a:ext cx="3667838"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圆角矩形 32"/>
              <p:cNvSpPr/>
              <p:nvPr/>
            </p:nvSpPr>
            <p:spPr bwMode="auto">
              <a:xfrm>
                <a:off x="5292080" y="2829969"/>
                <a:ext cx="1503156"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4" name="圆角矩形 33"/>
              <p:cNvSpPr/>
              <p:nvPr/>
            </p:nvSpPr>
            <p:spPr bwMode="auto">
              <a:xfrm>
                <a:off x="5292080" y="3238014"/>
                <a:ext cx="2574264" cy="287750"/>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右大括号 1"/>
              <p:cNvSpPr/>
              <p:nvPr/>
            </p:nvSpPr>
            <p:spPr bwMode="auto">
              <a:xfrm rot="16200000">
                <a:off x="6122797" y="2053097"/>
                <a:ext cx="288032" cy="1025119"/>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3" name="文本框 2"/>
              <p:cNvSpPr txBox="1"/>
              <p:nvPr/>
            </p:nvSpPr>
            <p:spPr>
              <a:xfrm>
                <a:off x="6084168" y="1876399"/>
                <a:ext cx="432048" cy="523220"/>
              </a:xfrm>
              <a:prstGeom prst="rect">
                <a:avLst/>
              </a:prstGeom>
              <a:noFill/>
            </p:spPr>
            <p:txBody>
              <a:bodyPr wrap="square" rtlCol="0">
                <a:spAutoFit/>
              </a:bodyPr>
              <a:lstStyle/>
              <a:p>
                <a:r>
                  <a:rPr lang="en-US" altLang="zh-CN" sz="2800" dirty="0">
                    <a:solidFill>
                      <a:srgbClr val="C00000"/>
                    </a:solidFill>
                  </a:rPr>
                  <a:t>x</a:t>
                </a:r>
                <a:endParaRPr lang="zh-CN" altLang="en-US" sz="1600" dirty="0">
                  <a:solidFill>
                    <a:srgbClr val="C00000"/>
                  </a:solidFill>
                </a:endParaRPr>
              </a:p>
            </p:txBody>
          </p:sp>
          <p:sp>
            <p:nvSpPr>
              <p:cNvPr id="35" name="右大括号 34"/>
              <p:cNvSpPr/>
              <p:nvPr/>
            </p:nvSpPr>
            <p:spPr bwMode="auto">
              <a:xfrm rot="16200000">
                <a:off x="7166419" y="2453609"/>
                <a:ext cx="288032" cy="1025119"/>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7127790" y="2276911"/>
                <a:ext cx="432048" cy="523220"/>
              </a:xfrm>
              <a:prstGeom prst="rect">
                <a:avLst/>
              </a:prstGeom>
              <a:noFill/>
            </p:spPr>
            <p:txBody>
              <a:bodyPr wrap="square" rtlCol="0">
                <a:spAutoFit/>
              </a:bodyPr>
              <a:lstStyle/>
              <a:p>
                <a:r>
                  <a:rPr lang="en-US" altLang="zh-CN" sz="2800" dirty="0">
                    <a:solidFill>
                      <a:srgbClr val="C00000"/>
                    </a:solidFill>
                  </a:rPr>
                  <a:t>x</a:t>
                </a:r>
                <a:endParaRPr lang="zh-CN" altLang="en-US" sz="1600" dirty="0">
                  <a:solidFill>
                    <a:srgbClr val="C00000"/>
                  </a:solidFill>
                </a:endParaRPr>
              </a:p>
            </p:txBody>
          </p:sp>
          <p:sp>
            <p:nvSpPr>
              <p:cNvPr id="37" name="右大括号 36"/>
              <p:cNvSpPr/>
              <p:nvPr/>
            </p:nvSpPr>
            <p:spPr bwMode="auto">
              <a:xfrm rot="16200000">
                <a:off x="8245465" y="2861655"/>
                <a:ext cx="288032" cy="1025119"/>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38" name="文本框 37"/>
              <p:cNvSpPr txBox="1"/>
              <p:nvPr/>
            </p:nvSpPr>
            <p:spPr>
              <a:xfrm>
                <a:off x="8206836" y="2684957"/>
                <a:ext cx="432048" cy="523220"/>
              </a:xfrm>
              <a:prstGeom prst="rect">
                <a:avLst/>
              </a:prstGeom>
              <a:noFill/>
            </p:spPr>
            <p:txBody>
              <a:bodyPr wrap="square" rtlCol="0">
                <a:spAutoFit/>
              </a:bodyPr>
              <a:lstStyle/>
              <a:p>
                <a:r>
                  <a:rPr lang="en-US" altLang="zh-CN" sz="2800" dirty="0">
                    <a:solidFill>
                      <a:srgbClr val="C00000"/>
                    </a:solidFill>
                  </a:rPr>
                  <a:t>x</a:t>
                </a:r>
                <a:endParaRPr lang="zh-CN" altLang="en-US" sz="1600" dirty="0">
                  <a:solidFill>
                    <a:srgbClr val="C00000"/>
                  </a:solidFill>
                </a:endParaRPr>
              </a:p>
            </p:txBody>
          </p:sp>
          <p:sp>
            <p:nvSpPr>
              <p:cNvPr id="41" name="右大括号 40"/>
              <p:cNvSpPr/>
              <p:nvPr/>
            </p:nvSpPr>
            <p:spPr bwMode="auto">
              <a:xfrm rot="16200000" flipH="1">
                <a:off x="6977187" y="2325876"/>
                <a:ext cx="301206" cy="3667840"/>
              </a:xfrm>
              <a:prstGeom prst="rightBrace">
                <a:avLst>
                  <a:gd name="adj1" fmla="val 23162"/>
                  <a:gd name="adj2" fmla="val 50000"/>
                </a:avLst>
              </a:prstGeom>
              <a:noFill/>
              <a:ln w="22225" cap="flat" cmpd="sng" algn="ctr">
                <a:solidFill>
                  <a:schemeClr val="tx1"/>
                </a:solidFill>
                <a:prstDash val="solid"/>
                <a:round/>
                <a:headEnd type="none"/>
                <a:tailEnd type="none"/>
              </a:ln>
              <a:effectLst/>
            </p:spPr>
            <p:txBody>
              <a:bodyPr rtlCol="0" anchor="ctr"/>
              <a:lstStyle/>
              <a:p>
                <a:pPr algn="ctr"/>
                <a:endParaRPr lang="zh-CN" altLang="en-US"/>
              </a:p>
            </p:txBody>
          </p:sp>
        </p:grpSp>
        <p:sp>
          <p:nvSpPr>
            <p:cNvPr id="42" name="文本框 41"/>
            <p:cNvSpPr txBox="1"/>
            <p:nvPr/>
          </p:nvSpPr>
          <p:spPr>
            <a:xfrm>
              <a:off x="6911766" y="4276852"/>
              <a:ext cx="432048" cy="461665"/>
            </a:xfrm>
            <a:prstGeom prst="rect">
              <a:avLst/>
            </a:prstGeom>
            <a:noFill/>
          </p:spPr>
          <p:txBody>
            <a:bodyPr wrap="square" rtlCol="0">
              <a:spAutoFit/>
            </a:bodyPr>
            <a:lstStyle/>
            <a:p>
              <a:r>
                <a:rPr lang="en-US" altLang="zh-CN" sz="2400" dirty="0">
                  <a:solidFill>
                    <a:srgbClr val="C00000"/>
                  </a:solidFill>
                </a:rPr>
                <a:t>N</a:t>
              </a:r>
              <a:endParaRPr lang="zh-CN" altLang="en-US" sz="1400" dirty="0">
                <a:solidFill>
                  <a:srgbClr val="C00000"/>
                </a:solidFill>
              </a:endParaRPr>
            </a:p>
          </p:txBody>
        </p:sp>
      </p:grpSp>
      <p:sp>
        <p:nvSpPr>
          <p:cNvPr id="43" name="文本框 42"/>
          <p:cNvSpPr txBox="1"/>
          <p:nvPr/>
        </p:nvSpPr>
        <p:spPr>
          <a:xfrm>
            <a:off x="249922" y="1946560"/>
            <a:ext cx="8289963"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扩容总复杂度为各次内存搬移大小之和，也即各次扩容后的容量和</a:t>
            </a:r>
          </a:p>
        </p:txBody>
      </p:sp>
      <p:sp>
        <p:nvSpPr>
          <p:cNvPr id="45" name="文本框 44"/>
          <p:cNvSpPr txBox="1"/>
          <p:nvPr/>
        </p:nvSpPr>
        <p:spPr>
          <a:xfrm>
            <a:off x="221689" y="5202284"/>
            <a:ext cx="3888433" cy="1446550"/>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总复杂度：</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(1+2+4+…+N)=2N</a:t>
            </a:r>
          </a:p>
          <a:p>
            <a:r>
              <a:rPr lang="zh-CN" altLang="en-US" sz="2200" b="1" dirty="0">
                <a:latin typeface="微软雅黑" panose="020B0503020204020204" pitchFamily="34" charset="-122"/>
                <a:ea typeface="微软雅黑" panose="020B0503020204020204" pitchFamily="34" charset="-122"/>
              </a:rPr>
              <a:t>分摊复杂度：</a:t>
            </a:r>
            <a:endParaRPr lang="en-US" altLang="zh-CN" sz="2200" b="1" dirty="0">
              <a:latin typeface="微软雅黑" panose="020B0503020204020204" pitchFamily="34" charset="-122"/>
              <a:ea typeface="微软雅黑" panose="020B0503020204020204" pitchFamily="34" charset="-122"/>
            </a:endParaRPr>
          </a:p>
          <a:p>
            <a:r>
              <a:rPr lang="en-US" altLang="zh-CN" sz="2200" b="1" dirty="0">
                <a:latin typeface="微软雅黑" panose="020B0503020204020204" pitchFamily="34" charset="-122"/>
                <a:ea typeface="微软雅黑" panose="020B0503020204020204" pitchFamily="34" charset="-122"/>
              </a:rPr>
              <a:t>2N/N = 2 (</a:t>
            </a:r>
            <a:r>
              <a:rPr lang="zh-CN" altLang="en-US" sz="2200" b="1" dirty="0">
                <a:latin typeface="微软雅黑" panose="020B0503020204020204" pitchFamily="34" charset="-122"/>
                <a:ea typeface="微软雅黑" panose="020B0503020204020204" pitchFamily="34" charset="-122"/>
              </a:rPr>
              <a:t>常数复杂度</a:t>
            </a:r>
            <a:r>
              <a:rPr lang="en-US" altLang="zh-CN" sz="2200" b="1" dirty="0">
                <a:latin typeface="微软雅黑" panose="020B0503020204020204" pitchFamily="34" charset="-122"/>
                <a:ea typeface="微软雅黑" panose="020B0503020204020204" pitchFamily="34" charset="-122"/>
              </a:rPr>
              <a:t>)</a:t>
            </a:r>
            <a:endParaRPr lang="zh-CN" altLang="en-US" sz="2200" b="1"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4884887" y="5513310"/>
            <a:ext cx="3939071" cy="1107996"/>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总复杂度（最后到</a:t>
            </a:r>
            <a:r>
              <a:rPr lang="en-US" altLang="zh-CN" sz="2200" b="1" dirty="0">
                <a:latin typeface="微软雅黑" panose="020B0503020204020204" pitchFamily="34" charset="-122"/>
                <a:ea typeface="微软雅黑" panose="020B0503020204020204" pitchFamily="34" charset="-122"/>
              </a:rPr>
              <a:t>N</a:t>
            </a:r>
            <a:r>
              <a:rPr lang="zh-CN" altLang="en-US" sz="2200" b="1" dirty="0">
                <a:latin typeface="微软雅黑" panose="020B0503020204020204" pitchFamily="34" charset="-122"/>
                <a:ea typeface="微软雅黑" panose="020B0503020204020204" pitchFamily="34" charset="-122"/>
              </a:rPr>
              <a:t>时）：</a:t>
            </a:r>
            <a:r>
              <a:rPr lang="en-US" altLang="zh-CN" sz="2200" b="1" dirty="0">
                <a:latin typeface="微软雅黑" panose="020B0503020204020204" pitchFamily="34" charset="-122"/>
                <a:ea typeface="微软雅黑" panose="020B0503020204020204" pitchFamily="34" charset="-122"/>
              </a:rPr>
              <a:t>N*N/2x</a:t>
            </a:r>
          </a:p>
          <a:p>
            <a:r>
              <a:rPr lang="zh-CN" altLang="en-US" sz="2200" b="1" dirty="0">
                <a:latin typeface="微软雅黑" panose="020B0503020204020204" pitchFamily="34" charset="-122"/>
                <a:ea typeface="微软雅黑" panose="020B0503020204020204" pitchFamily="34" charset="-122"/>
              </a:rPr>
              <a:t>分摊复杂度：</a:t>
            </a:r>
            <a:r>
              <a:rPr lang="en-US" altLang="zh-CN" sz="2200" b="1" dirty="0">
                <a:latin typeface="微软雅黑" panose="020B0503020204020204" pitchFamily="34" charset="-122"/>
                <a:ea typeface="微软雅黑" panose="020B0503020204020204" pitchFamily="34" charset="-122"/>
              </a:rPr>
              <a:t>N/2x</a:t>
            </a:r>
          </a:p>
        </p:txBody>
      </p:sp>
    </p:spTree>
    <p:extLst>
      <p:ext uri="{BB962C8B-B14F-4D97-AF65-F5344CB8AC3E}">
        <p14:creationId xmlns:p14="http://schemas.microsoft.com/office/powerpoint/2010/main" val="329838717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常规向量</a:t>
            </a:r>
          </a:p>
        </p:txBody>
      </p:sp>
      <p:sp>
        <p:nvSpPr>
          <p:cNvPr id="4" name="TextBox 3"/>
          <p:cNvSpPr txBox="1"/>
          <p:nvPr/>
        </p:nvSpPr>
        <p:spPr>
          <a:xfrm>
            <a:off x="323528" y="2564904"/>
            <a:ext cx="9001000" cy="646331"/>
          </a:xfrm>
          <a:prstGeom prst="rect">
            <a:avLst/>
          </a:prstGeom>
          <a:noFill/>
        </p:spPr>
        <p:txBody>
          <a:bodyPr wrap="square" rtlCol="0">
            <a:spAutoFit/>
          </a:bodyPr>
          <a:lstStyle/>
          <a:p>
            <a:r>
              <a:rPr lang="en-US" altLang="zh-CN" kern="0" dirty="0">
                <a:solidFill>
                  <a:srgbClr val="8000FF"/>
                </a:solidFill>
                <a:latin typeface="Courier New"/>
                <a:ea typeface="宋体"/>
                <a:cs typeface="Times New Roman"/>
              </a:rPr>
              <a:t>template</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&lt;</a:t>
            </a:r>
            <a:r>
              <a:rPr lang="en-US" altLang="zh-CN" kern="0" dirty="0" err="1">
                <a:solidFill>
                  <a:srgbClr val="8000FF"/>
                </a:solidFill>
                <a:latin typeface="Courier New"/>
                <a:ea typeface="宋体"/>
                <a:cs typeface="Times New Roman"/>
              </a:rPr>
              <a:t>typename</a:t>
            </a:r>
            <a:r>
              <a:rPr lang="en-US" altLang="zh-CN" kern="0" dirty="0">
                <a:solidFill>
                  <a:srgbClr val="000000"/>
                </a:solidFill>
                <a:latin typeface="Courier New"/>
                <a:ea typeface="宋体"/>
                <a:cs typeface="Times New Roman"/>
              </a:rPr>
              <a:t> T</a:t>
            </a:r>
            <a:r>
              <a:rPr lang="en-US" altLang="zh-CN" b="1" kern="0" dirty="0">
                <a:solidFill>
                  <a:srgbClr val="000080"/>
                </a:solidFill>
                <a:latin typeface="Courier New"/>
                <a:ea typeface="宋体"/>
                <a:cs typeface="Times New Roman"/>
              </a:rPr>
              <a:t>&gt;</a:t>
            </a:r>
            <a:r>
              <a:rPr lang="en-US" altLang="zh-CN" kern="0" dirty="0">
                <a:solidFill>
                  <a:srgbClr val="000000"/>
                </a:solidFill>
                <a:latin typeface="Courier New"/>
                <a:ea typeface="宋体"/>
                <a:cs typeface="Times New Roman"/>
              </a:rPr>
              <a:t> T</a:t>
            </a:r>
            <a:r>
              <a:rPr lang="en-US" altLang="zh-CN" b="1" kern="0" dirty="0">
                <a:solidFill>
                  <a:srgbClr val="000080"/>
                </a:solidFill>
                <a:latin typeface="Courier New"/>
                <a:ea typeface="宋体"/>
                <a:cs typeface="Times New Roman"/>
              </a:rPr>
              <a:t>&amp;</a:t>
            </a:r>
            <a:r>
              <a:rPr lang="en-US" altLang="zh-CN" kern="0" dirty="0">
                <a:solidFill>
                  <a:srgbClr val="000000"/>
                </a:solidFill>
                <a:latin typeface="Courier New"/>
                <a:ea typeface="宋体"/>
                <a:cs typeface="Times New Roman"/>
              </a:rPr>
              <a:t> Vector</a:t>
            </a:r>
            <a:r>
              <a:rPr lang="en-US" altLang="zh-CN" b="1" kern="0" dirty="0">
                <a:solidFill>
                  <a:srgbClr val="000080"/>
                </a:solidFill>
                <a:latin typeface="Courier New"/>
                <a:ea typeface="宋体"/>
                <a:cs typeface="Times New Roman"/>
              </a:rPr>
              <a:t>&lt;</a:t>
            </a:r>
            <a:r>
              <a:rPr lang="en-US" altLang="zh-CN" kern="0" dirty="0">
                <a:solidFill>
                  <a:srgbClr val="000000"/>
                </a:solidFill>
                <a:latin typeface="Courier New"/>
                <a:ea typeface="宋体"/>
                <a:cs typeface="Times New Roman"/>
              </a:rPr>
              <a:t>T</a:t>
            </a:r>
            <a:r>
              <a:rPr lang="en-US" altLang="zh-CN" b="1" kern="0" dirty="0">
                <a:solidFill>
                  <a:srgbClr val="000080"/>
                </a:solidFill>
                <a:latin typeface="Courier New"/>
                <a:ea typeface="宋体"/>
                <a:cs typeface="Times New Roman"/>
              </a:rPr>
              <a:t>&gt;::</a:t>
            </a:r>
            <a:r>
              <a:rPr lang="en-US" altLang="zh-CN" b="1" kern="0" dirty="0">
                <a:solidFill>
                  <a:srgbClr val="0000FF"/>
                </a:solidFill>
                <a:latin typeface="Courier New"/>
                <a:ea typeface="宋体"/>
                <a:cs typeface="Times New Roman"/>
              </a:rPr>
              <a:t>operator</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Rank r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err="1">
                <a:solidFill>
                  <a:srgbClr val="8000FF"/>
                </a:solidFill>
                <a:latin typeface="Courier New"/>
                <a:ea typeface="宋体"/>
                <a:cs typeface="Times New Roman"/>
              </a:rPr>
              <a:t>const</a:t>
            </a:r>
            <a:endParaRPr lang="zh-CN" altLang="zh-CN" sz="2000" kern="100" dirty="0">
              <a:latin typeface="Calibri"/>
              <a:ea typeface="宋体"/>
              <a:cs typeface="Times New Roman"/>
            </a:endParaRPr>
          </a:p>
          <a:p>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FF"/>
                </a:solidFill>
                <a:latin typeface="Courier New"/>
                <a:ea typeface="宋体"/>
                <a:cs typeface="Times New Roman"/>
              </a:rPr>
              <a:t>return</a:t>
            </a:r>
            <a:r>
              <a:rPr lang="en-US" altLang="zh-CN" kern="0" dirty="0">
                <a:solidFill>
                  <a:srgbClr val="000000"/>
                </a:solidFill>
                <a:latin typeface="Courier New"/>
                <a:ea typeface="宋体"/>
                <a:cs typeface="Times New Roman"/>
              </a:rPr>
              <a:t> _</a:t>
            </a:r>
            <a:r>
              <a:rPr lang="en-US" altLang="zh-CN" kern="0" dirty="0" err="1">
                <a:solidFill>
                  <a:srgbClr val="000000"/>
                </a:solidFill>
                <a:latin typeface="Courier New"/>
                <a:ea typeface="宋体"/>
                <a:cs typeface="Times New Roman"/>
              </a:rPr>
              <a:t>elem</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r</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 </a:t>
            </a:r>
            <a:r>
              <a:rPr lang="zh-CN" altLang="en-US" kern="0" dirty="0">
                <a:solidFill>
                  <a:srgbClr val="CC0000"/>
                </a:solidFill>
                <a:latin typeface="Times New Roman" pitchFamily="18" charset="0"/>
                <a:ea typeface="隶书" pitchFamily="49" charset="-122"/>
              </a:rPr>
              <a:t>重载下标操作符，</a:t>
            </a:r>
            <a:r>
              <a:rPr lang="en-US" altLang="zh-CN" kern="0" dirty="0">
                <a:solidFill>
                  <a:srgbClr val="CC0000"/>
                </a:solidFill>
                <a:latin typeface="Times New Roman" pitchFamily="18" charset="0"/>
                <a:ea typeface="隶书" pitchFamily="49" charset="-122"/>
              </a:rPr>
              <a:t>assert: 0 &lt;= r &lt; _size</a:t>
            </a:r>
            <a:endParaRPr lang="zh-CN" altLang="zh-CN" kern="0" dirty="0">
              <a:solidFill>
                <a:srgbClr val="CC0000"/>
              </a:solidFill>
              <a:latin typeface="Times New Roman" pitchFamily="18" charset="0"/>
              <a:ea typeface="隶书" pitchFamily="49" charset="-122"/>
            </a:endParaRPr>
          </a:p>
        </p:txBody>
      </p:sp>
      <p:sp>
        <p:nvSpPr>
          <p:cNvPr id="2" name="矩形 1"/>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求长、判空、判满、</a:t>
            </a:r>
            <a:r>
              <a:rPr lang="zh-CN" altLang="en-US" sz="2400" b="1" dirty="0">
                <a:solidFill>
                  <a:srgbClr val="C00000"/>
                </a:solidFill>
                <a:latin typeface="微软雅黑" panose="020B0503020204020204" pitchFamily="34" charset="-122"/>
                <a:ea typeface="微软雅黑" panose="020B0503020204020204" pitchFamily="34" charset="-122"/>
              </a:rPr>
              <a:t>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查找、插入、删除、去重、遍历、判序、排序</a:t>
            </a:r>
          </a:p>
        </p:txBody>
      </p:sp>
      <p:sp>
        <p:nvSpPr>
          <p:cNvPr id="6" name="TextBox 3"/>
          <p:cNvSpPr txBox="1"/>
          <p:nvPr/>
        </p:nvSpPr>
        <p:spPr>
          <a:xfrm>
            <a:off x="107504" y="2132856"/>
            <a:ext cx="4608512"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获取与更新：直接引用元素</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
        <p:nvSpPr>
          <p:cNvPr id="7" name="TextBox 3"/>
          <p:cNvSpPr txBox="1"/>
          <p:nvPr/>
        </p:nvSpPr>
        <p:spPr>
          <a:xfrm>
            <a:off x="122850" y="3243173"/>
            <a:ext cx="1746966"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置乱器</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
        <p:nvSpPr>
          <p:cNvPr id="10" name="矩形 9"/>
          <p:cNvSpPr/>
          <p:nvPr/>
        </p:nvSpPr>
        <p:spPr>
          <a:xfrm>
            <a:off x="325992" y="3751691"/>
            <a:ext cx="7990424" cy="1754326"/>
          </a:xfrm>
          <a:prstGeom prst="rect">
            <a:avLst/>
          </a:prstGeom>
        </p:spPr>
        <p:txBody>
          <a:bodyPr wrap="square">
            <a:spAutoFit/>
          </a:bodyPr>
          <a:lstStyle/>
          <a:p>
            <a:r>
              <a:rPr lang="en-US" altLang="zh-CN" kern="0" dirty="0">
                <a:solidFill>
                  <a:srgbClr val="8000FF"/>
                </a:solidFill>
                <a:latin typeface="Courier New" panose="02070309020205020404" pitchFamily="49" charset="0"/>
                <a:ea typeface="宋体"/>
                <a:cs typeface="Courier New" panose="02070309020205020404" pitchFamily="49" charset="0"/>
              </a:rPr>
              <a:t>template</a:t>
            </a:r>
            <a:r>
              <a:rPr lang="en-US" altLang="zh-CN" dirty="0">
                <a:solidFill>
                  <a:srgbClr val="000000"/>
                </a:solidFill>
                <a:highlight>
                  <a:srgbClr val="FFFFFF"/>
                </a:highlight>
                <a:latin typeface="Courier New" panose="02070309020205020404" pitchFamily="49" charset="0"/>
                <a:cs typeface="Courier New" panose="02070309020205020404" pitchFamily="49" charset="0"/>
              </a:rPr>
              <a:t> &lt;</a:t>
            </a:r>
            <a:r>
              <a:rPr lang="en-US" altLang="zh-CN" kern="0" dirty="0" err="1">
                <a:solidFill>
                  <a:srgbClr val="8000FF"/>
                </a:solidFill>
                <a:latin typeface="Courier New" panose="02070309020205020404" pitchFamily="49" charset="0"/>
                <a:ea typeface="宋体"/>
                <a:cs typeface="Courier New" panose="02070309020205020404" pitchFamily="49" charset="0"/>
              </a:rPr>
              <a:t>typename</a:t>
            </a:r>
            <a:r>
              <a:rPr lang="en-US" altLang="zh-CN" dirty="0">
                <a:solidFill>
                  <a:srgbClr val="000000"/>
                </a:solidFill>
                <a:highlight>
                  <a:srgbClr val="FFFFFF"/>
                </a:highlight>
                <a:latin typeface="Courier New" panose="02070309020205020404" pitchFamily="49" charset="0"/>
                <a:cs typeface="Courier New" panose="02070309020205020404" pitchFamily="49" charset="0"/>
              </a:rPr>
              <a:t> </a:t>
            </a:r>
            <a:r>
              <a:rPr lang="en-US" altLang="zh-CN" dirty="0">
                <a:solidFill>
                  <a:srgbClr val="2B91AF"/>
                </a:solidFill>
                <a:highlight>
                  <a:srgbClr val="FFFFFF"/>
                </a:highlight>
                <a:latin typeface="Courier New" panose="02070309020205020404" pitchFamily="49" charset="0"/>
                <a:cs typeface="Courier New" panose="02070309020205020404" pitchFamily="49" charset="0"/>
              </a:rPr>
              <a:t>T</a:t>
            </a:r>
            <a:r>
              <a:rPr lang="en-US" altLang="zh-CN" dirty="0">
                <a:solidFill>
                  <a:srgbClr val="000000"/>
                </a:solidFill>
                <a:highlight>
                  <a:srgbClr val="FFFFFF"/>
                </a:highlight>
                <a:latin typeface="Courier New" panose="02070309020205020404" pitchFamily="49" charset="0"/>
                <a:cs typeface="Courier New" panose="02070309020205020404" pitchFamily="49" charset="0"/>
              </a:rPr>
              <a:t>&gt; </a:t>
            </a:r>
            <a:r>
              <a:rPr lang="en-US" altLang="zh-CN" b="1" kern="0" dirty="0">
                <a:solidFill>
                  <a:srgbClr val="0000FF"/>
                </a:solidFill>
                <a:latin typeface="Courier New"/>
                <a:ea typeface="宋体"/>
                <a:cs typeface="Times New Roman"/>
              </a:rPr>
              <a:t>void</a:t>
            </a:r>
            <a:r>
              <a:rPr lang="en-US" altLang="zh-CN" dirty="0">
                <a:solidFill>
                  <a:srgbClr val="000000"/>
                </a:solidFill>
                <a:highlight>
                  <a:srgbClr val="FFFFFF"/>
                </a:highlight>
                <a:latin typeface="Courier New" panose="02070309020205020404" pitchFamily="49" charset="0"/>
                <a:cs typeface="Courier New" panose="02070309020205020404" pitchFamily="49" charset="0"/>
              </a:rPr>
              <a:t> permute ( </a:t>
            </a:r>
            <a:r>
              <a:rPr lang="en-US" altLang="zh-CN" b="1" kern="0" dirty="0">
                <a:solidFill>
                  <a:srgbClr val="0000FF"/>
                </a:solidFill>
                <a:latin typeface="Courier New"/>
                <a:ea typeface="宋体"/>
                <a:cs typeface="Times New Roman"/>
              </a:rPr>
              <a:t>Vector</a:t>
            </a:r>
            <a:r>
              <a:rPr lang="en-US" altLang="zh-CN" dirty="0">
                <a:solidFill>
                  <a:srgbClr val="000000"/>
                </a:solidFill>
                <a:highlight>
                  <a:srgbClr val="FFFFFF"/>
                </a:highlight>
                <a:latin typeface="Courier New" panose="02070309020205020404" pitchFamily="49" charset="0"/>
                <a:cs typeface="Courier New" panose="02070309020205020404" pitchFamily="49" charset="0"/>
              </a:rPr>
              <a:t>&lt;</a:t>
            </a:r>
            <a:r>
              <a:rPr lang="en-US" altLang="zh-CN" dirty="0">
                <a:solidFill>
                  <a:srgbClr val="2B91AF"/>
                </a:solidFill>
                <a:highlight>
                  <a:srgbClr val="FFFFFF"/>
                </a:highlight>
                <a:latin typeface="Courier New" panose="02070309020205020404" pitchFamily="49" charset="0"/>
                <a:cs typeface="Courier New" panose="02070309020205020404" pitchFamily="49" charset="0"/>
              </a:rPr>
              <a:t>T</a:t>
            </a:r>
            <a:r>
              <a:rPr lang="en-US" altLang="zh-CN" dirty="0">
                <a:solidFill>
                  <a:srgbClr val="000000"/>
                </a:solidFill>
                <a:highlight>
                  <a:srgbClr val="FFFFFF"/>
                </a:highlight>
                <a:latin typeface="Courier New" panose="02070309020205020404" pitchFamily="49" charset="0"/>
                <a:cs typeface="Courier New" panose="02070309020205020404" pitchFamily="49" charset="0"/>
              </a:rPr>
              <a:t>&gt;&amp; </a:t>
            </a:r>
            <a:r>
              <a:rPr lang="en-US" altLang="zh-CN" dirty="0">
                <a:solidFill>
                  <a:srgbClr val="808080"/>
                </a:solidFill>
                <a:highlight>
                  <a:srgbClr val="FFFFFF"/>
                </a:highlight>
                <a:latin typeface="Courier New" panose="02070309020205020404" pitchFamily="49" charset="0"/>
                <a:cs typeface="Courier New" panose="02070309020205020404" pitchFamily="49" charset="0"/>
              </a:rPr>
              <a:t>V</a:t>
            </a:r>
            <a:r>
              <a:rPr lang="en-US" altLang="zh-CN" dirty="0">
                <a:solidFill>
                  <a:srgbClr val="000000"/>
                </a:solidFill>
                <a:highlight>
                  <a:srgbClr val="FFFFFF"/>
                </a:highlight>
                <a:latin typeface="Courier New" panose="02070309020205020404" pitchFamily="49" charset="0"/>
                <a:cs typeface="Courier New" panose="02070309020205020404" pitchFamily="49" charset="0"/>
              </a:rPr>
              <a:t> ) { </a:t>
            </a:r>
          </a:p>
          <a:p>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随机置乱向量，使各元素等概率出现于各位置</a:t>
            </a:r>
          </a:p>
          <a:p>
            <a:r>
              <a:rPr lang="nn-NO" altLang="zh-CN" dirty="0">
                <a:solidFill>
                  <a:srgbClr val="000000"/>
                </a:solidFill>
                <a:highlight>
                  <a:srgbClr val="FFFFFF"/>
                </a:highlight>
                <a:latin typeface="Courier New" panose="02070309020205020404" pitchFamily="49" charset="0"/>
                <a:cs typeface="Courier New" panose="02070309020205020404" pitchFamily="49" charset="0"/>
              </a:rPr>
              <a:t>   </a:t>
            </a:r>
            <a:r>
              <a:rPr lang="nn-NO" altLang="zh-CN" b="1" kern="0" dirty="0">
                <a:solidFill>
                  <a:srgbClr val="0000FF"/>
                </a:solidFill>
                <a:latin typeface="Courier New"/>
                <a:ea typeface="宋体"/>
                <a:cs typeface="Times New Roman"/>
              </a:rPr>
              <a:t>for</a:t>
            </a:r>
            <a:r>
              <a:rPr lang="nn-NO" altLang="zh-CN" dirty="0">
                <a:solidFill>
                  <a:srgbClr val="000000"/>
                </a:solidFill>
                <a:highlight>
                  <a:srgbClr val="FFFFFF"/>
                </a:highlight>
                <a:latin typeface="Courier New" panose="02070309020205020404" pitchFamily="49" charset="0"/>
                <a:cs typeface="Courier New" panose="02070309020205020404" pitchFamily="49" charset="0"/>
              </a:rPr>
              <a:t> ( </a:t>
            </a:r>
            <a:r>
              <a:rPr lang="nn-NO" altLang="zh-CN" b="1" kern="0" dirty="0">
                <a:solidFill>
                  <a:srgbClr val="0000FF"/>
                </a:solidFill>
                <a:latin typeface="Courier New"/>
                <a:ea typeface="宋体"/>
                <a:cs typeface="Times New Roman"/>
              </a:rPr>
              <a:t>int</a:t>
            </a:r>
            <a:r>
              <a:rPr lang="nn-NO" altLang="zh-CN" dirty="0">
                <a:solidFill>
                  <a:srgbClr val="000000"/>
                </a:solidFill>
                <a:highlight>
                  <a:srgbClr val="FFFFFF"/>
                </a:highlight>
                <a:latin typeface="Courier New" panose="02070309020205020404" pitchFamily="49" charset="0"/>
                <a:cs typeface="Courier New" panose="02070309020205020404" pitchFamily="49" charset="0"/>
              </a:rPr>
              <a:t> i = </a:t>
            </a:r>
            <a:r>
              <a:rPr lang="nn-NO" altLang="zh-CN" dirty="0">
                <a:solidFill>
                  <a:srgbClr val="808080"/>
                </a:solidFill>
                <a:highlight>
                  <a:srgbClr val="FFFFFF"/>
                </a:highlight>
                <a:latin typeface="Courier New" panose="02070309020205020404" pitchFamily="49" charset="0"/>
                <a:cs typeface="Courier New" panose="02070309020205020404" pitchFamily="49" charset="0"/>
              </a:rPr>
              <a:t>V</a:t>
            </a:r>
            <a:r>
              <a:rPr lang="nn-NO" altLang="zh-CN" dirty="0">
                <a:solidFill>
                  <a:srgbClr val="000000"/>
                </a:solidFill>
                <a:highlight>
                  <a:srgbClr val="FFFFFF"/>
                </a:highlight>
                <a:latin typeface="Courier New" panose="02070309020205020404" pitchFamily="49" charset="0"/>
                <a:cs typeface="Courier New" panose="02070309020205020404" pitchFamily="49" charset="0"/>
              </a:rPr>
              <a:t>.size(); i &gt; 0; i-- ) </a:t>
            </a:r>
            <a:r>
              <a:rPr lang="nn-NO" altLang="zh-CN" kern="0" dirty="0">
                <a:solidFill>
                  <a:srgbClr val="CC0000"/>
                </a:solidFill>
                <a:latin typeface="Times New Roman" pitchFamily="18" charset="0"/>
                <a:ea typeface="隶书" pitchFamily="49" charset="-122"/>
              </a:rPr>
              <a:t>//</a:t>
            </a:r>
            <a:r>
              <a:rPr lang="zh-CN" altLang="nn-NO" kern="0" dirty="0">
                <a:solidFill>
                  <a:srgbClr val="CC0000"/>
                </a:solidFill>
                <a:latin typeface="Times New Roman" pitchFamily="18" charset="0"/>
                <a:ea typeface="隶书" pitchFamily="49" charset="-122"/>
              </a:rPr>
              <a:t>自后向前</a:t>
            </a:r>
            <a:endParaRPr lang="nn-NO" altLang="zh-CN" kern="0" dirty="0">
              <a:solidFill>
                <a:srgbClr val="CC0000"/>
              </a:solidFill>
              <a:latin typeface="Times New Roman" pitchFamily="18" charset="0"/>
              <a:ea typeface="隶书" pitchFamily="49" charset="-122"/>
            </a:endParaRPr>
          </a:p>
          <a:p>
            <a:r>
              <a:rPr lang="en-US" altLang="zh-CN" dirty="0">
                <a:solidFill>
                  <a:srgbClr val="000000"/>
                </a:solidFill>
                <a:highlight>
                  <a:srgbClr val="FFFFFF"/>
                </a:highlight>
                <a:latin typeface="Courier New" panose="02070309020205020404" pitchFamily="49" charset="0"/>
                <a:cs typeface="Courier New" panose="02070309020205020404" pitchFamily="49" charset="0"/>
              </a:rPr>
              <a:t>      swap ( </a:t>
            </a:r>
            <a:r>
              <a:rPr lang="en-US" altLang="zh-CN" dirty="0">
                <a:solidFill>
                  <a:srgbClr val="808080"/>
                </a:solidFill>
                <a:highlight>
                  <a:srgbClr val="FFFFFF"/>
                </a:highlight>
                <a:latin typeface="Courier New" panose="02070309020205020404" pitchFamily="49" charset="0"/>
                <a:cs typeface="Courier New" panose="02070309020205020404" pitchFamily="49" charset="0"/>
              </a:rPr>
              <a:t>V</a:t>
            </a:r>
            <a:r>
              <a:rPr lang="en-US" altLang="zh-CN" dirty="0">
                <a:solidFill>
                  <a:srgbClr val="000000"/>
                </a:solidFill>
                <a:highlight>
                  <a:srgbClr val="FFFFFF"/>
                </a:highlight>
                <a:latin typeface="Courier New" panose="02070309020205020404" pitchFamily="49" charset="0"/>
                <a:cs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cs typeface="Courier New" panose="02070309020205020404" pitchFamily="49" charset="0"/>
              </a:rPr>
              <a:t>i</a:t>
            </a:r>
            <a:r>
              <a:rPr lang="en-US" altLang="zh-CN" dirty="0">
                <a:solidFill>
                  <a:srgbClr val="000000"/>
                </a:solidFill>
                <a:highlight>
                  <a:srgbClr val="FFFFFF"/>
                </a:highlight>
                <a:latin typeface="Courier New" panose="02070309020205020404" pitchFamily="49" charset="0"/>
                <a:cs typeface="Courier New" panose="02070309020205020404" pitchFamily="49" charset="0"/>
              </a:rPr>
              <a:t> - 1], </a:t>
            </a:r>
            <a:r>
              <a:rPr lang="en-US" altLang="zh-CN" dirty="0">
                <a:solidFill>
                  <a:srgbClr val="808080"/>
                </a:solidFill>
                <a:highlight>
                  <a:srgbClr val="FFFFFF"/>
                </a:highlight>
                <a:latin typeface="Courier New" panose="02070309020205020404" pitchFamily="49" charset="0"/>
                <a:cs typeface="Courier New" panose="02070309020205020404" pitchFamily="49" charset="0"/>
              </a:rPr>
              <a:t>V</a:t>
            </a:r>
            <a:r>
              <a:rPr lang="en-US" altLang="zh-CN" dirty="0">
                <a:solidFill>
                  <a:srgbClr val="000000"/>
                </a:solidFill>
                <a:highlight>
                  <a:srgbClr val="FFFFFF"/>
                </a:highlight>
                <a:latin typeface="Courier New" panose="02070309020205020404" pitchFamily="49" charset="0"/>
                <a:cs typeface="Courier New" panose="02070309020205020404" pitchFamily="49" charset="0"/>
              </a:rPr>
              <a:t>[rand() % </a:t>
            </a:r>
            <a:r>
              <a:rPr lang="en-US" altLang="zh-CN" dirty="0" err="1">
                <a:solidFill>
                  <a:srgbClr val="000000"/>
                </a:solidFill>
                <a:highlight>
                  <a:srgbClr val="FFFFFF"/>
                </a:highlight>
                <a:latin typeface="Courier New" panose="02070309020205020404" pitchFamily="49" charset="0"/>
                <a:cs typeface="Courier New" panose="02070309020205020404" pitchFamily="49" charset="0"/>
              </a:rPr>
              <a:t>i</a:t>
            </a:r>
            <a:r>
              <a:rPr lang="en-US" altLang="zh-CN" dirty="0">
                <a:solidFill>
                  <a:srgbClr val="000000"/>
                </a:solidFill>
                <a:highlight>
                  <a:srgbClr val="FFFFFF"/>
                </a:highlight>
                <a:latin typeface="Courier New" panose="02070309020205020404" pitchFamily="49" charset="0"/>
                <a:cs typeface="Courier New" panose="02070309020205020404" pitchFamily="49" charset="0"/>
              </a:rPr>
              <a:t>] ); </a:t>
            </a:r>
          </a:p>
          <a:p>
            <a:r>
              <a:rPr lang="en-US" altLang="zh-CN" kern="0" dirty="0">
                <a:solidFill>
                  <a:srgbClr val="000000"/>
                </a:solidFill>
                <a:highlight>
                  <a:srgbClr val="FFFFFF"/>
                </a:highlight>
                <a:latin typeface="Courier New" panose="02070309020205020404" pitchFamily="49" charset="0"/>
                <a:ea typeface="隶书" pitchFamily="49" charset="-122"/>
                <a:cs typeface="Courier New" panose="02070309020205020404" pitchFamily="49" charset="0"/>
              </a:rPr>
              <a:t>      </a:t>
            </a:r>
            <a:r>
              <a:rPr lang="en-US" altLang="zh-CN" kern="0" dirty="0">
                <a:solidFill>
                  <a:srgbClr val="CC0000"/>
                </a:solidFill>
                <a:latin typeface="Times New Roman" pitchFamily="18" charset="0"/>
                <a:ea typeface="隶书" pitchFamily="49" charset="-122"/>
              </a:rPr>
              <a:t>//V[</a:t>
            </a:r>
            <a:r>
              <a:rPr lang="en-US" altLang="zh-CN" kern="0" dirty="0" err="1">
                <a:solidFill>
                  <a:srgbClr val="CC0000"/>
                </a:solidFill>
                <a:latin typeface="Times New Roman" pitchFamily="18" charset="0"/>
                <a:ea typeface="隶书" pitchFamily="49" charset="-122"/>
              </a:rPr>
              <a:t>i</a:t>
            </a:r>
            <a:r>
              <a:rPr lang="en-US" altLang="zh-CN" kern="0" dirty="0">
                <a:solidFill>
                  <a:srgbClr val="CC0000"/>
                </a:solidFill>
                <a:latin typeface="Times New Roman" pitchFamily="18" charset="0"/>
                <a:ea typeface="隶书" pitchFamily="49" charset="-122"/>
              </a:rPr>
              <a:t> - 1]</a:t>
            </a:r>
            <a:r>
              <a:rPr lang="zh-CN" altLang="en-US" kern="0" dirty="0">
                <a:solidFill>
                  <a:srgbClr val="CC0000"/>
                </a:solidFill>
                <a:latin typeface="Times New Roman" pitchFamily="18" charset="0"/>
                <a:ea typeface="隶书" pitchFamily="49" charset="-122"/>
              </a:rPr>
              <a:t>与</a:t>
            </a:r>
            <a:r>
              <a:rPr lang="en-US" altLang="zh-CN" kern="0" dirty="0">
                <a:solidFill>
                  <a:srgbClr val="CC0000"/>
                </a:solidFill>
                <a:latin typeface="Times New Roman" pitchFamily="18" charset="0"/>
                <a:ea typeface="隶书" pitchFamily="49" charset="-122"/>
              </a:rPr>
              <a:t>V[0, </a:t>
            </a:r>
            <a:r>
              <a:rPr lang="en-US" altLang="zh-CN" kern="0" dirty="0" err="1">
                <a:solidFill>
                  <a:srgbClr val="CC0000"/>
                </a:solidFill>
                <a:latin typeface="Times New Roman" pitchFamily="18" charset="0"/>
                <a:ea typeface="隶书" pitchFamily="49" charset="-122"/>
              </a:rPr>
              <a:t>i</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中某一随机元素交换</a:t>
            </a:r>
          </a:p>
          <a:p>
            <a:r>
              <a:rPr lang="en-US" altLang="zh-CN" dirty="0">
                <a:solidFill>
                  <a:srgbClr val="000000"/>
                </a:solidFill>
                <a:highlight>
                  <a:srgbClr val="FFFFFF"/>
                </a:highlight>
                <a:latin typeface="Consolas" panose="020B0609020204030204" pitchFamily="49" charset="0"/>
              </a:rPr>
              <a:t>}</a:t>
            </a:r>
            <a:endParaRPr lang="zh-CN" altLang="en-US" dirty="0"/>
          </a:p>
        </p:txBody>
      </p:sp>
      <p:sp>
        <p:nvSpPr>
          <p:cNvPr id="12" name="圆角矩形 11"/>
          <p:cNvSpPr/>
          <p:nvPr/>
        </p:nvSpPr>
        <p:spPr bwMode="auto">
          <a:xfrm>
            <a:off x="3234068" y="5506017"/>
            <a:ext cx="288000" cy="288032"/>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0</a:t>
            </a:r>
            <a:endParaRPr lang="zh-CN" altLang="en-US" dirty="0">
              <a:latin typeface="Consolas" panose="020B0609020204030204" pitchFamily="49" charset="0"/>
            </a:endParaRPr>
          </a:p>
        </p:txBody>
      </p:sp>
      <p:sp>
        <p:nvSpPr>
          <p:cNvPr id="13" name="圆角矩形 12"/>
          <p:cNvSpPr/>
          <p:nvPr/>
        </p:nvSpPr>
        <p:spPr bwMode="auto">
          <a:xfrm>
            <a:off x="3556695" y="5506017"/>
            <a:ext cx="1015305"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a:latin typeface="Consolas" panose="020B0609020204030204" pitchFamily="49" charset="0"/>
            </a:endParaRPr>
          </a:p>
        </p:txBody>
      </p:sp>
      <p:sp>
        <p:nvSpPr>
          <p:cNvPr id="14" name="圆角矩形 13"/>
          <p:cNvSpPr/>
          <p:nvPr/>
        </p:nvSpPr>
        <p:spPr bwMode="auto">
          <a:xfrm>
            <a:off x="4602188" y="5506017"/>
            <a:ext cx="288000" cy="288032"/>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r</a:t>
            </a:r>
            <a:endParaRPr lang="zh-CN" altLang="en-US" dirty="0">
              <a:latin typeface="Consolas" panose="020B0609020204030204" pitchFamily="49" charset="0"/>
            </a:endParaRPr>
          </a:p>
        </p:txBody>
      </p:sp>
      <p:sp>
        <p:nvSpPr>
          <p:cNvPr id="15" name="圆角矩形 14"/>
          <p:cNvSpPr/>
          <p:nvPr/>
        </p:nvSpPr>
        <p:spPr bwMode="auto">
          <a:xfrm>
            <a:off x="4932040" y="5506017"/>
            <a:ext cx="2046412"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a:latin typeface="Consolas" panose="020B0609020204030204" pitchFamily="49" charset="0"/>
            </a:endParaRPr>
          </a:p>
        </p:txBody>
      </p:sp>
      <p:sp>
        <p:nvSpPr>
          <p:cNvPr id="17" name="圆角矩形 16"/>
          <p:cNvSpPr/>
          <p:nvPr/>
        </p:nvSpPr>
        <p:spPr bwMode="auto">
          <a:xfrm>
            <a:off x="7338492" y="5506017"/>
            <a:ext cx="1254324" cy="288032"/>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permuted</a:t>
            </a:r>
            <a:endParaRPr lang="zh-CN" altLang="en-US" dirty="0">
              <a:latin typeface="Consolas" panose="020B0609020204030204" pitchFamily="49" charset="0"/>
            </a:endParaRPr>
          </a:p>
        </p:txBody>
      </p:sp>
      <p:sp>
        <p:nvSpPr>
          <p:cNvPr id="18" name="圆角矩形 17"/>
          <p:cNvSpPr/>
          <p:nvPr/>
        </p:nvSpPr>
        <p:spPr bwMode="auto">
          <a:xfrm>
            <a:off x="7303845" y="5147587"/>
            <a:ext cx="288000" cy="288000"/>
          </a:xfrm>
          <a:prstGeom prst="roundRect">
            <a:avLst/>
          </a:prstGeom>
          <a:solidFill>
            <a:srgbClr val="FFFF00"/>
          </a:solidFill>
          <a:ln>
            <a:prstDash val="sysDash"/>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dirty="0" err="1">
                <a:solidFill>
                  <a:schemeClr val="tx1"/>
                </a:solidFill>
                <a:latin typeface="Consolas" panose="020B0609020204030204" pitchFamily="49" charset="0"/>
              </a:rPr>
              <a:t>i</a:t>
            </a:r>
            <a:endParaRPr lang="zh-CN" altLang="en-US" dirty="0">
              <a:solidFill>
                <a:schemeClr val="tx1"/>
              </a:solidFill>
              <a:latin typeface="Consolas" panose="020B0609020204030204" pitchFamily="49" charset="0"/>
            </a:endParaRPr>
          </a:p>
        </p:txBody>
      </p:sp>
      <p:sp>
        <p:nvSpPr>
          <p:cNvPr id="19" name="圆角矩形 18"/>
          <p:cNvSpPr/>
          <p:nvPr/>
        </p:nvSpPr>
        <p:spPr bwMode="auto">
          <a:xfrm>
            <a:off x="8592816" y="5155033"/>
            <a:ext cx="288000" cy="288000"/>
          </a:xfrm>
          <a:prstGeom prst="roundRect">
            <a:avLst/>
          </a:prstGeom>
          <a:solidFill>
            <a:srgbClr val="FFFF00"/>
          </a:solidFill>
          <a:ln>
            <a:prstDash val="sysDash"/>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dirty="0">
                <a:solidFill>
                  <a:schemeClr val="tx1"/>
                </a:solidFill>
                <a:latin typeface="Consolas" panose="020B0609020204030204" pitchFamily="49" charset="0"/>
              </a:rPr>
              <a:t>n</a:t>
            </a:r>
            <a:endParaRPr lang="zh-CN" altLang="en-US" dirty="0">
              <a:solidFill>
                <a:schemeClr val="tx1"/>
              </a:solidFill>
              <a:latin typeface="Consolas" panose="020B0609020204030204" pitchFamily="49" charset="0"/>
            </a:endParaRPr>
          </a:p>
        </p:txBody>
      </p:sp>
      <p:sp>
        <p:nvSpPr>
          <p:cNvPr id="20" name="圆角矩形 19"/>
          <p:cNvSpPr/>
          <p:nvPr/>
        </p:nvSpPr>
        <p:spPr bwMode="auto">
          <a:xfrm>
            <a:off x="3211097" y="6226097"/>
            <a:ext cx="288000" cy="288032"/>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0</a:t>
            </a:r>
            <a:endParaRPr lang="zh-CN" altLang="en-US" dirty="0">
              <a:latin typeface="Consolas" panose="020B0609020204030204" pitchFamily="49" charset="0"/>
            </a:endParaRPr>
          </a:p>
        </p:txBody>
      </p:sp>
      <p:sp>
        <p:nvSpPr>
          <p:cNvPr id="21" name="圆角矩形 20"/>
          <p:cNvSpPr/>
          <p:nvPr/>
        </p:nvSpPr>
        <p:spPr bwMode="auto">
          <a:xfrm>
            <a:off x="3563888" y="6226097"/>
            <a:ext cx="3054524"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a:latin typeface="Consolas" panose="020B0609020204030204" pitchFamily="49" charset="0"/>
            </a:endParaRPr>
          </a:p>
        </p:txBody>
      </p:sp>
      <p:sp>
        <p:nvSpPr>
          <p:cNvPr id="22" name="圆角矩形 21"/>
          <p:cNvSpPr/>
          <p:nvPr/>
        </p:nvSpPr>
        <p:spPr bwMode="auto">
          <a:xfrm>
            <a:off x="6667481" y="6226097"/>
            <a:ext cx="288000" cy="288032"/>
          </a:xfrm>
          <a:prstGeom prst="roundRect">
            <a:avLst/>
          </a:prstGeom>
          <a:solidFill>
            <a:srgbClr val="CC99FF"/>
          </a:solidFill>
          <a:ln w="15875" algn="ctr">
            <a:solidFill>
              <a:srgbClr val="009242"/>
            </a:solidFill>
            <a:miter lim="800000"/>
            <a:headEnd/>
            <a:tailEnd/>
          </a:ln>
          <a:effectLst/>
        </p:spPr>
        <p:txBody>
          <a:bodyPr lIns="91446" tIns="91446" rIns="91446" bIns="91446" rtlCol="0" anchor="ctr"/>
          <a:lstStyle/>
          <a:p>
            <a:pPr algn="ctr"/>
            <a:endParaRPr lang="zh-CN" altLang="en-US" dirty="0">
              <a:latin typeface="Consolas" panose="020B0609020204030204" pitchFamily="49" charset="0"/>
            </a:endParaRPr>
          </a:p>
        </p:txBody>
      </p:sp>
      <p:sp>
        <p:nvSpPr>
          <p:cNvPr id="23" name="圆角矩形 22"/>
          <p:cNvSpPr/>
          <p:nvPr/>
        </p:nvSpPr>
        <p:spPr bwMode="auto">
          <a:xfrm>
            <a:off x="7014488" y="6226097"/>
            <a:ext cx="1576778" cy="249766"/>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permuted</a:t>
            </a:r>
            <a:endParaRPr lang="zh-CN" altLang="en-US" dirty="0">
              <a:solidFill>
                <a:schemeClr val="tx1"/>
              </a:solidFill>
              <a:latin typeface="Consolas" panose="020B0609020204030204" pitchFamily="49" charset="0"/>
            </a:endParaRPr>
          </a:p>
        </p:txBody>
      </p:sp>
      <p:sp>
        <p:nvSpPr>
          <p:cNvPr id="26" name="TextBox 25"/>
          <p:cNvSpPr txBox="1"/>
          <p:nvPr/>
        </p:nvSpPr>
        <p:spPr>
          <a:xfrm>
            <a:off x="2579828" y="5424717"/>
            <a:ext cx="611560" cy="369332"/>
          </a:xfrm>
          <a:prstGeom prst="rect">
            <a:avLst/>
          </a:prstGeom>
          <a:noFill/>
        </p:spPr>
        <p:txBody>
          <a:bodyPr wrap="square" rtlCol="0">
            <a:spAutoFit/>
          </a:bodyPr>
          <a:lstStyle/>
          <a:p>
            <a:r>
              <a:rPr lang="en-US" altLang="zh-CN" dirty="0"/>
              <a:t>(a)</a:t>
            </a:r>
            <a:endParaRPr lang="zh-CN" altLang="en-US" dirty="0"/>
          </a:p>
        </p:txBody>
      </p:sp>
      <p:sp>
        <p:nvSpPr>
          <p:cNvPr id="27" name="TextBox 26"/>
          <p:cNvSpPr txBox="1"/>
          <p:nvPr/>
        </p:nvSpPr>
        <p:spPr>
          <a:xfrm>
            <a:off x="2582320" y="6185447"/>
            <a:ext cx="611560" cy="369332"/>
          </a:xfrm>
          <a:prstGeom prst="rect">
            <a:avLst/>
          </a:prstGeom>
          <a:noFill/>
        </p:spPr>
        <p:txBody>
          <a:bodyPr wrap="square" rtlCol="0">
            <a:spAutoFit/>
          </a:bodyPr>
          <a:lstStyle/>
          <a:p>
            <a:r>
              <a:rPr lang="en-US" altLang="zh-CN" dirty="0"/>
              <a:t>(b)</a:t>
            </a:r>
            <a:endParaRPr lang="zh-CN" altLang="en-US" dirty="0"/>
          </a:p>
        </p:txBody>
      </p:sp>
      <p:sp>
        <p:nvSpPr>
          <p:cNvPr id="29" name="圆角矩形 28"/>
          <p:cNvSpPr/>
          <p:nvPr/>
        </p:nvSpPr>
        <p:spPr bwMode="auto">
          <a:xfrm>
            <a:off x="7014488" y="5506825"/>
            <a:ext cx="288000" cy="288032"/>
          </a:xfrm>
          <a:prstGeom prst="roundRect">
            <a:avLst/>
          </a:prstGeom>
          <a:solidFill>
            <a:srgbClr val="CC99FF"/>
          </a:solidFill>
          <a:ln w="15875" algn="ctr">
            <a:solidFill>
              <a:srgbClr val="009242"/>
            </a:solidFill>
            <a:miter lim="800000"/>
            <a:headEnd/>
            <a:tailEnd/>
          </a:ln>
          <a:effectLst/>
        </p:spPr>
        <p:txBody>
          <a:bodyPr lIns="91446" tIns="91446" rIns="91446" bIns="91446" rtlCol="0" anchor="ctr"/>
          <a:lstStyle/>
          <a:p>
            <a:pPr algn="ctr"/>
            <a:endParaRPr lang="zh-CN" altLang="en-US" dirty="0">
              <a:latin typeface="Consolas" panose="020B0609020204030204" pitchFamily="49" charset="0"/>
            </a:endParaRPr>
          </a:p>
        </p:txBody>
      </p:sp>
      <p:sp>
        <p:nvSpPr>
          <p:cNvPr id="3" name="任意多边形 2"/>
          <p:cNvSpPr/>
          <p:nvPr/>
        </p:nvSpPr>
        <p:spPr bwMode="auto">
          <a:xfrm>
            <a:off x="4765780" y="5831571"/>
            <a:ext cx="2337473" cy="199836"/>
          </a:xfrm>
          <a:custGeom>
            <a:avLst/>
            <a:gdLst>
              <a:gd name="connsiteX0" fmla="*/ 0 w 2337473"/>
              <a:gd name="connsiteY0" fmla="*/ 0 h 199836"/>
              <a:gd name="connsiteX1" fmla="*/ 1301960 w 2337473"/>
              <a:gd name="connsiteY1" fmla="*/ 199836 h 199836"/>
              <a:gd name="connsiteX2" fmla="*/ 2337473 w 2337473"/>
              <a:gd name="connsiteY2" fmla="*/ 0 h 199836"/>
            </a:gdLst>
            <a:ahLst/>
            <a:cxnLst>
              <a:cxn ang="0">
                <a:pos x="connsiteX0" y="connsiteY0"/>
              </a:cxn>
              <a:cxn ang="0">
                <a:pos x="connsiteX1" y="connsiteY1"/>
              </a:cxn>
              <a:cxn ang="0">
                <a:pos x="connsiteX2" y="connsiteY2"/>
              </a:cxn>
            </a:cxnLst>
            <a:rect l="l" t="t" r="r" b="b"/>
            <a:pathLst>
              <a:path w="2337473" h="199836">
                <a:moveTo>
                  <a:pt x="0" y="0"/>
                </a:moveTo>
                <a:cubicBezTo>
                  <a:pt x="456190" y="99918"/>
                  <a:pt x="912381" y="199836"/>
                  <a:pt x="1301960" y="199836"/>
                </a:cubicBezTo>
                <a:cubicBezTo>
                  <a:pt x="1691539" y="199836"/>
                  <a:pt x="2014506" y="99918"/>
                  <a:pt x="2337473" y="0"/>
                </a:cubicBezTo>
              </a:path>
            </a:pathLst>
          </a:custGeom>
          <a:noFill/>
          <a:ln w="28575" algn="ctr">
            <a:solidFill>
              <a:schemeClr val="tx1"/>
            </a:solidFill>
            <a:miter lim="800000"/>
            <a:headEnd type="stealth" w="lg" len="lg"/>
            <a:tailEnd type="stealth" w="lg" len="lg"/>
          </a:ln>
          <a:effectLst/>
        </p:spPr>
        <p:txBody>
          <a:bodyPr rtlCol="0" anchor="ctr"/>
          <a:lstStyle/>
          <a:p>
            <a:pPr algn="ctr"/>
            <a:endParaRPr lang="zh-CN" altLang="en-US"/>
          </a:p>
        </p:txBody>
      </p:sp>
      <p:sp>
        <p:nvSpPr>
          <p:cNvPr id="8" name="矩形 7"/>
          <p:cNvSpPr/>
          <p:nvPr/>
        </p:nvSpPr>
        <p:spPr>
          <a:xfrm>
            <a:off x="4954943" y="5883455"/>
            <a:ext cx="691215" cy="369332"/>
          </a:xfrm>
          <a:prstGeom prst="rect">
            <a:avLst/>
          </a:prstGeom>
        </p:spPr>
        <p:txBody>
          <a:bodyPr wrap="none">
            <a:spAutoFit/>
          </a:bodyPr>
          <a:lstStyle/>
          <a:p>
            <a:pPr algn="ctr"/>
            <a:r>
              <a:rPr lang="en-US" altLang="zh-CN" dirty="0">
                <a:latin typeface="Consolas" panose="020B0609020204030204" pitchFamily="49" charset="0"/>
              </a:rPr>
              <a:t>swap</a:t>
            </a:r>
            <a:endParaRPr lang="zh-CN" altLang="en-US" dirty="0">
              <a:latin typeface="Consolas" panose="020B0609020204030204" pitchFamily="49" charset="0"/>
            </a:endParaRPr>
          </a:p>
        </p:txBody>
      </p:sp>
    </p:spTree>
    <p:extLst>
      <p:ext uri="{BB962C8B-B14F-4D97-AF65-F5344CB8AC3E}">
        <p14:creationId xmlns:p14="http://schemas.microsoft.com/office/powerpoint/2010/main" val="1466066276"/>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常规向量（无序）查找</a:t>
            </a:r>
          </a:p>
        </p:txBody>
      </p:sp>
      <p:sp>
        <p:nvSpPr>
          <p:cNvPr id="8" name="圆角矩形 7"/>
          <p:cNvSpPr/>
          <p:nvPr/>
        </p:nvSpPr>
        <p:spPr bwMode="auto">
          <a:xfrm>
            <a:off x="1865884" y="5373216"/>
            <a:ext cx="2016224"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a:latin typeface="Consolas" panose="020B0609020204030204" pitchFamily="49" charset="0"/>
            </a:endParaRPr>
          </a:p>
        </p:txBody>
      </p:sp>
      <p:sp>
        <p:nvSpPr>
          <p:cNvPr id="9" name="圆角矩形 8"/>
          <p:cNvSpPr/>
          <p:nvPr/>
        </p:nvSpPr>
        <p:spPr bwMode="auto">
          <a:xfrm>
            <a:off x="3894459" y="5373216"/>
            <a:ext cx="401860" cy="288032"/>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e</a:t>
            </a:r>
            <a:endParaRPr lang="zh-CN" altLang="en-US" dirty="0">
              <a:latin typeface="Consolas" panose="020B0609020204030204" pitchFamily="49" charset="0"/>
            </a:endParaRPr>
          </a:p>
        </p:txBody>
      </p:sp>
      <p:sp>
        <p:nvSpPr>
          <p:cNvPr id="10" name="圆角矩形 9"/>
          <p:cNvSpPr/>
          <p:nvPr/>
        </p:nvSpPr>
        <p:spPr bwMode="auto">
          <a:xfrm>
            <a:off x="4283968" y="5373216"/>
            <a:ext cx="2694484" cy="288032"/>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compared &amp; failed</a:t>
            </a:r>
            <a:endParaRPr lang="zh-CN" altLang="en-US" dirty="0">
              <a:solidFill>
                <a:schemeClr val="tx1"/>
              </a:solidFill>
              <a:latin typeface="Consolas" panose="020B0609020204030204" pitchFamily="49" charset="0"/>
            </a:endParaRPr>
          </a:p>
        </p:txBody>
      </p:sp>
      <p:sp>
        <p:nvSpPr>
          <p:cNvPr id="12" name="圆角矩形 11"/>
          <p:cNvSpPr/>
          <p:nvPr/>
        </p:nvSpPr>
        <p:spPr bwMode="auto">
          <a:xfrm>
            <a:off x="7018026" y="5115710"/>
            <a:ext cx="491704" cy="267681"/>
          </a:xfrm>
          <a:prstGeom prst="roundRect">
            <a:avLst/>
          </a:prstGeom>
          <a:solidFill>
            <a:srgbClr val="FFFF00"/>
          </a:solidFill>
          <a:ln>
            <a:prstDash val="sysDash"/>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dirty="0">
                <a:solidFill>
                  <a:schemeClr val="tx1"/>
                </a:solidFill>
                <a:latin typeface="Consolas" panose="020B0609020204030204" pitchFamily="49" charset="0"/>
              </a:rPr>
              <a:t>hi</a:t>
            </a:r>
            <a:endParaRPr lang="zh-CN" altLang="en-US" dirty="0">
              <a:solidFill>
                <a:schemeClr val="tx1"/>
              </a:solidFill>
              <a:latin typeface="Consolas" panose="020B0609020204030204" pitchFamily="49" charset="0"/>
            </a:endParaRPr>
          </a:p>
        </p:txBody>
      </p:sp>
      <p:sp>
        <p:nvSpPr>
          <p:cNvPr id="13" name="圆角矩形 12"/>
          <p:cNvSpPr/>
          <p:nvPr/>
        </p:nvSpPr>
        <p:spPr bwMode="auto">
          <a:xfrm>
            <a:off x="1349477" y="5373216"/>
            <a:ext cx="504056" cy="288032"/>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lo</a:t>
            </a:r>
            <a:endParaRPr lang="zh-CN" altLang="en-US" dirty="0">
              <a:latin typeface="Consolas" panose="020B0609020204030204" pitchFamily="49" charset="0"/>
            </a:endParaRPr>
          </a:p>
        </p:txBody>
      </p:sp>
      <p:cxnSp>
        <p:nvCxnSpPr>
          <p:cNvPr id="3" name="直接连接符 2"/>
          <p:cNvCxnSpPr>
            <a:stCxn id="9" idx="1"/>
          </p:cNvCxnSpPr>
          <p:nvPr/>
        </p:nvCxnSpPr>
        <p:spPr bwMode="auto">
          <a:xfrm flipV="1">
            <a:off x="3894459" y="5068509"/>
            <a:ext cx="0" cy="4487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flipV="1">
            <a:off x="6978452" y="5105535"/>
            <a:ext cx="0" cy="51970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接箭头连接符 15"/>
          <p:cNvCxnSpPr/>
          <p:nvPr/>
        </p:nvCxnSpPr>
        <p:spPr bwMode="auto">
          <a:xfrm>
            <a:off x="3882108" y="5249551"/>
            <a:ext cx="3096344" cy="3624"/>
          </a:xfrm>
          <a:prstGeom prst="straightConnector1">
            <a:avLst/>
          </a:prstGeom>
          <a:solidFill>
            <a:schemeClr val="accent1"/>
          </a:solidFill>
          <a:ln w="9525" cap="flat" cmpd="sng" algn="ctr">
            <a:solidFill>
              <a:schemeClr val="tx1"/>
            </a:solidFill>
            <a:prstDash val="sysDash"/>
            <a:round/>
            <a:headEnd type="stealth" w="lg" len="lg"/>
            <a:tailEnd type="stealth" w="lg" len="lg"/>
          </a:ln>
          <a:effectLst/>
        </p:spPr>
      </p:cxnSp>
      <p:sp>
        <p:nvSpPr>
          <p:cNvPr id="18" name="TextBox 17"/>
          <p:cNvSpPr txBox="1"/>
          <p:nvPr/>
        </p:nvSpPr>
        <p:spPr>
          <a:xfrm>
            <a:off x="4962228" y="4883843"/>
            <a:ext cx="1205880" cy="369332"/>
          </a:xfrm>
          <a:prstGeom prst="rect">
            <a:avLst/>
          </a:prstGeom>
          <a:noFill/>
        </p:spPr>
        <p:txBody>
          <a:bodyPr wrap="square" rtlCol="0">
            <a:spAutoFit/>
          </a:bodyPr>
          <a:lstStyle/>
          <a:p>
            <a:pPr algn="ctr"/>
            <a:r>
              <a:rPr lang="en-US" altLang="zh-CN" dirty="0">
                <a:latin typeface="Consolas" panose="020B0609020204030204" pitchFamily="49" charset="0"/>
              </a:rPr>
              <a:t>scan</a:t>
            </a:r>
            <a:endParaRPr lang="zh-CN" altLang="en-US" dirty="0">
              <a:latin typeface="Consolas" panose="020B0609020204030204" pitchFamily="49" charset="0"/>
            </a:endParaRPr>
          </a:p>
        </p:txBody>
      </p:sp>
      <p:sp>
        <p:nvSpPr>
          <p:cNvPr id="7" name="矩形 6"/>
          <p:cNvSpPr/>
          <p:nvPr/>
        </p:nvSpPr>
        <p:spPr>
          <a:xfrm>
            <a:off x="397296" y="2760185"/>
            <a:ext cx="8424159" cy="2308324"/>
          </a:xfrm>
          <a:prstGeom prst="rect">
            <a:avLst/>
          </a:prstGeom>
        </p:spPr>
        <p:txBody>
          <a:bodyPr wrap="square">
            <a:spAutoFit/>
          </a:bodyPr>
          <a:lstStyle/>
          <a:p>
            <a:r>
              <a:rPr lang="en-US" altLang="zh-CN" kern="0" dirty="0">
                <a:solidFill>
                  <a:srgbClr val="8000FF"/>
                </a:solidFill>
                <a:latin typeface="Courier New"/>
                <a:ea typeface="宋体"/>
                <a:cs typeface="Times New Roman"/>
              </a:rPr>
              <a:t>template</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&lt;</a:t>
            </a:r>
            <a:r>
              <a:rPr lang="en-US" altLang="zh-CN" kern="0" dirty="0" err="1">
                <a:solidFill>
                  <a:srgbClr val="8000FF"/>
                </a:solidFill>
                <a:latin typeface="Courier New"/>
                <a:ea typeface="宋体"/>
                <a:cs typeface="Times New Roman"/>
              </a:rPr>
              <a:t>typename</a:t>
            </a:r>
            <a:r>
              <a:rPr lang="en-US" altLang="zh-CN" kern="0" dirty="0">
                <a:solidFill>
                  <a:srgbClr val="000000"/>
                </a:solidFill>
                <a:latin typeface="Courier New"/>
                <a:ea typeface="宋体"/>
                <a:cs typeface="Times New Roman"/>
              </a:rPr>
              <a:t> T</a:t>
            </a:r>
            <a:r>
              <a:rPr lang="en-US" altLang="zh-CN" b="1" kern="0" dirty="0">
                <a:solidFill>
                  <a:srgbClr val="000080"/>
                </a:solidFill>
                <a:latin typeface="Courier New"/>
                <a:ea typeface="宋体"/>
                <a:cs typeface="Times New Roman"/>
              </a:rPr>
              <a:t>&gt;</a:t>
            </a:r>
            <a:r>
              <a:rPr lang="en-US" altLang="zh-CN" kern="0" dirty="0">
                <a:solidFill>
                  <a:srgbClr val="000000"/>
                </a:solidFill>
                <a:latin typeface="Courier New"/>
                <a:ea typeface="宋体"/>
                <a:cs typeface="Times New Roman"/>
              </a:rPr>
              <a:t> </a:t>
            </a:r>
          </a:p>
          <a:p>
            <a:r>
              <a:rPr lang="en-US" altLang="zh-CN" kern="0" dirty="0">
                <a:solidFill>
                  <a:srgbClr val="000000"/>
                </a:solidFill>
                <a:latin typeface="Courier New"/>
                <a:ea typeface="宋体"/>
                <a:cs typeface="Times New Roman"/>
              </a:rPr>
              <a:t>Rank Vector</a:t>
            </a:r>
            <a:r>
              <a:rPr lang="en-US" altLang="zh-CN" b="1" kern="0" dirty="0">
                <a:solidFill>
                  <a:srgbClr val="000080"/>
                </a:solidFill>
                <a:latin typeface="Courier New"/>
                <a:ea typeface="宋体"/>
                <a:cs typeface="Times New Roman"/>
              </a:rPr>
              <a:t>&lt;</a:t>
            </a:r>
            <a:r>
              <a:rPr lang="en-US" altLang="zh-CN" kern="0" dirty="0">
                <a:solidFill>
                  <a:srgbClr val="000000"/>
                </a:solidFill>
                <a:latin typeface="Courier New"/>
                <a:ea typeface="宋体"/>
                <a:cs typeface="Times New Roman"/>
              </a:rPr>
              <a:t>T</a:t>
            </a:r>
            <a:r>
              <a:rPr lang="en-US" altLang="zh-CN" b="1" kern="0" dirty="0">
                <a:solidFill>
                  <a:srgbClr val="000080"/>
                </a:solidFill>
                <a:latin typeface="Courier New"/>
                <a:ea typeface="宋体"/>
                <a:cs typeface="Times New Roman"/>
              </a:rPr>
              <a:t>&gt;::</a:t>
            </a:r>
            <a:r>
              <a:rPr lang="en-US" altLang="zh-CN" kern="0" dirty="0">
                <a:solidFill>
                  <a:srgbClr val="000000"/>
                </a:solidFill>
                <a:latin typeface="Courier New"/>
                <a:ea typeface="宋体"/>
                <a:cs typeface="Times New Roman"/>
              </a:rPr>
              <a:t>find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T </a:t>
            </a:r>
            <a:r>
              <a:rPr lang="en-US" altLang="zh-CN" kern="0" dirty="0" err="1">
                <a:solidFill>
                  <a:srgbClr val="8000FF"/>
                </a:solidFill>
                <a:latin typeface="Courier New"/>
                <a:ea typeface="宋体"/>
                <a:cs typeface="Times New Roman"/>
              </a:rPr>
              <a:t>const</a:t>
            </a:r>
            <a:r>
              <a:rPr lang="en-US" altLang="zh-CN" b="1" kern="0" dirty="0">
                <a:solidFill>
                  <a:srgbClr val="000080"/>
                </a:solidFill>
                <a:latin typeface="Courier New"/>
                <a:ea typeface="宋体"/>
                <a:cs typeface="Times New Roman"/>
              </a:rPr>
              <a:t>&amp;</a:t>
            </a:r>
            <a:r>
              <a:rPr lang="en-US" altLang="zh-CN" kern="0" dirty="0">
                <a:solidFill>
                  <a:srgbClr val="000000"/>
                </a:solidFill>
                <a:latin typeface="Courier New"/>
                <a:ea typeface="宋体"/>
                <a:cs typeface="Times New Roman"/>
              </a:rPr>
              <a:t> e</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Rank lo</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Rank hi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err="1">
                <a:solidFill>
                  <a:srgbClr val="8000FF"/>
                </a:solidFill>
                <a:latin typeface="Courier New"/>
                <a:ea typeface="宋体"/>
                <a:cs typeface="Times New Roman"/>
              </a:rPr>
              <a:t>const</a:t>
            </a:r>
            <a:r>
              <a:rPr lang="en-US" altLang="zh-CN" kern="0" dirty="0">
                <a:solidFill>
                  <a:srgbClr val="000000"/>
                </a:solidFill>
                <a:latin typeface="Courier New"/>
                <a:ea typeface="宋体"/>
                <a:cs typeface="Times New Roman"/>
              </a:rPr>
              <a:t> </a:t>
            </a:r>
          </a:p>
          <a:p>
            <a:r>
              <a:rPr lang="en-US" altLang="zh-CN" kern="0" dirty="0">
                <a:solidFill>
                  <a:srgbClr val="CC0000"/>
                </a:solidFill>
                <a:latin typeface="Times New Roman" pitchFamily="18" charset="0"/>
                <a:ea typeface="隶书" pitchFamily="49" charset="-122"/>
              </a:rPr>
              <a:t>// </a:t>
            </a:r>
            <a:r>
              <a:rPr lang="zh-CN" altLang="zh-CN" kern="0" dirty="0">
                <a:solidFill>
                  <a:srgbClr val="CC0000"/>
                </a:solidFill>
                <a:latin typeface="Times New Roman" pitchFamily="18" charset="0"/>
                <a:ea typeface="隶书" pitchFamily="49" charset="-122"/>
              </a:rPr>
              <a:t>无序向量的顺序查找：返回最后一个元素</a:t>
            </a:r>
            <a:r>
              <a:rPr lang="en-US" altLang="zh-CN" kern="0" dirty="0">
                <a:solidFill>
                  <a:srgbClr val="CC0000"/>
                </a:solidFill>
                <a:latin typeface="Times New Roman" pitchFamily="18" charset="0"/>
                <a:ea typeface="隶书" pitchFamily="49" charset="-122"/>
              </a:rPr>
              <a:t>e</a:t>
            </a:r>
            <a:r>
              <a:rPr lang="zh-CN" altLang="zh-CN" kern="0" dirty="0">
                <a:solidFill>
                  <a:srgbClr val="CC0000"/>
                </a:solidFill>
                <a:latin typeface="Times New Roman" pitchFamily="18" charset="0"/>
                <a:ea typeface="隶书" pitchFamily="49" charset="-122"/>
              </a:rPr>
              <a:t>的位置；失败时，返回</a:t>
            </a:r>
            <a:r>
              <a:rPr lang="en-US" altLang="zh-CN" kern="0" dirty="0">
                <a:solidFill>
                  <a:srgbClr val="CC0000"/>
                </a:solidFill>
                <a:latin typeface="Times New Roman" pitchFamily="18" charset="0"/>
                <a:ea typeface="隶书" pitchFamily="49" charset="-122"/>
              </a:rPr>
              <a:t>lo - 1</a:t>
            </a:r>
            <a:endParaRPr lang="zh-CN" altLang="zh-CN" kern="0" dirty="0">
              <a:solidFill>
                <a:srgbClr val="CC0000"/>
              </a:solidFill>
              <a:latin typeface="Times New Roman" pitchFamily="18" charset="0"/>
              <a:ea typeface="隶书" pitchFamily="49" charset="-122"/>
            </a:endParaRPr>
          </a:p>
          <a:p>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//assert: 0 &lt;= lo &lt; hi &lt;= _size</a:t>
            </a:r>
            <a:endParaRPr lang="zh-CN" altLang="zh-CN" kern="0" dirty="0">
              <a:solidFill>
                <a:srgbClr val="CC0000"/>
              </a:solidFill>
              <a:latin typeface="Times New Roman" pitchFamily="18" charset="0"/>
              <a:ea typeface="隶书" pitchFamily="49" charset="-122"/>
            </a:endParaRPr>
          </a:p>
          <a:p>
            <a:r>
              <a:rPr lang="en-US" altLang="zh-CN" kern="0" dirty="0">
                <a:solidFill>
                  <a:srgbClr val="000000"/>
                </a:solidFill>
                <a:latin typeface="Courier New"/>
                <a:ea typeface="宋体"/>
                <a:cs typeface="Times New Roman"/>
              </a:rPr>
              <a:t>   </a:t>
            </a:r>
            <a:r>
              <a:rPr lang="en-US" altLang="zh-CN" b="1" kern="0" dirty="0">
                <a:solidFill>
                  <a:srgbClr val="0000FF"/>
                </a:solidFill>
                <a:latin typeface="Courier New"/>
                <a:ea typeface="宋体"/>
                <a:cs typeface="Times New Roman"/>
              </a:rPr>
              <a:t>while</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lo </a:t>
            </a:r>
            <a:r>
              <a:rPr lang="en-US" altLang="zh-CN" b="1" kern="0" dirty="0">
                <a:solidFill>
                  <a:srgbClr val="000080"/>
                </a:solidFill>
                <a:latin typeface="Courier New"/>
                <a:ea typeface="宋体"/>
                <a:cs typeface="Times New Roman"/>
              </a:rPr>
              <a:t>&lt;</a:t>
            </a:r>
            <a:r>
              <a:rPr lang="en-US" altLang="zh-CN" kern="0" dirty="0">
                <a:solidFill>
                  <a:srgbClr val="000000"/>
                </a:solidFill>
                <a:latin typeface="Courier New"/>
                <a:ea typeface="宋体"/>
                <a:cs typeface="Times New Roman"/>
              </a:rPr>
              <a:t> hi</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&amp;&amp;</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e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_</a:t>
            </a:r>
            <a:r>
              <a:rPr lang="en-US" altLang="zh-CN" kern="0" dirty="0" err="1">
                <a:solidFill>
                  <a:srgbClr val="000000"/>
                </a:solidFill>
                <a:latin typeface="Courier New"/>
                <a:ea typeface="宋体"/>
                <a:cs typeface="Times New Roman"/>
              </a:rPr>
              <a:t>elem</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hi</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p>
          <a:p>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t>
            </a:r>
            <a:r>
              <a:rPr lang="zh-CN" altLang="zh-CN" kern="0" dirty="0">
                <a:solidFill>
                  <a:srgbClr val="CC0000"/>
                </a:solidFill>
                <a:latin typeface="Times New Roman" pitchFamily="18" charset="0"/>
                <a:ea typeface="隶书" pitchFamily="49" charset="-122"/>
              </a:rPr>
              <a:t>从后向前，顺序查找</a:t>
            </a:r>
          </a:p>
          <a:p>
            <a:r>
              <a:rPr lang="en-US" altLang="zh-CN" kern="0" dirty="0">
                <a:solidFill>
                  <a:srgbClr val="000000"/>
                </a:solidFill>
                <a:latin typeface="Courier New"/>
                <a:ea typeface="宋体"/>
                <a:cs typeface="Times New Roman"/>
              </a:rPr>
              <a:t>   </a:t>
            </a:r>
            <a:r>
              <a:rPr lang="en-US" altLang="zh-CN" b="1" kern="0" dirty="0">
                <a:solidFill>
                  <a:srgbClr val="0000FF"/>
                </a:solidFill>
                <a:latin typeface="Courier New"/>
                <a:ea typeface="宋体"/>
                <a:cs typeface="Times New Roman"/>
              </a:rPr>
              <a:t>return</a:t>
            </a:r>
            <a:r>
              <a:rPr lang="en-US" altLang="zh-CN" kern="0" dirty="0">
                <a:solidFill>
                  <a:srgbClr val="000000"/>
                </a:solidFill>
                <a:latin typeface="Courier New"/>
                <a:ea typeface="宋体"/>
                <a:cs typeface="Times New Roman"/>
              </a:rPr>
              <a:t> hi</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t>
            </a:r>
            <a:r>
              <a:rPr lang="zh-CN" altLang="zh-CN" kern="0" dirty="0">
                <a:solidFill>
                  <a:srgbClr val="CC0000"/>
                </a:solidFill>
                <a:latin typeface="Times New Roman" pitchFamily="18" charset="0"/>
                <a:ea typeface="隶书" pitchFamily="49" charset="-122"/>
              </a:rPr>
              <a:t>若</a:t>
            </a:r>
            <a:r>
              <a:rPr lang="en-US" altLang="zh-CN" kern="0" dirty="0">
                <a:solidFill>
                  <a:srgbClr val="CC0000"/>
                </a:solidFill>
                <a:latin typeface="Times New Roman" pitchFamily="18" charset="0"/>
                <a:ea typeface="隶书" pitchFamily="49" charset="-122"/>
              </a:rPr>
              <a:t>hi &lt; lo</a:t>
            </a:r>
            <a:r>
              <a:rPr lang="zh-CN" altLang="zh-CN" kern="0" dirty="0">
                <a:solidFill>
                  <a:srgbClr val="CC0000"/>
                </a:solidFill>
                <a:latin typeface="Times New Roman" pitchFamily="18" charset="0"/>
                <a:ea typeface="隶书" pitchFamily="49" charset="-122"/>
              </a:rPr>
              <a:t>，则意味着失败；否则</a:t>
            </a:r>
            <a:r>
              <a:rPr lang="en-US" altLang="zh-CN" kern="0" dirty="0">
                <a:solidFill>
                  <a:srgbClr val="CC0000"/>
                </a:solidFill>
                <a:latin typeface="Times New Roman" pitchFamily="18" charset="0"/>
                <a:ea typeface="隶书" pitchFamily="49" charset="-122"/>
              </a:rPr>
              <a:t>hi</a:t>
            </a:r>
            <a:r>
              <a:rPr lang="zh-CN" altLang="zh-CN" kern="0" dirty="0">
                <a:solidFill>
                  <a:srgbClr val="CC0000"/>
                </a:solidFill>
                <a:latin typeface="Times New Roman" pitchFamily="18" charset="0"/>
                <a:ea typeface="隶书" pitchFamily="49" charset="-122"/>
              </a:rPr>
              <a:t>即命中元素的秩</a:t>
            </a:r>
          </a:p>
          <a:p>
            <a:r>
              <a:rPr lang="en-US" altLang="zh-CN" b="1" kern="0" dirty="0">
                <a:solidFill>
                  <a:srgbClr val="000080"/>
                </a:solidFill>
                <a:latin typeface="Courier New"/>
                <a:ea typeface="宋体"/>
                <a:cs typeface="Times New Roman"/>
              </a:rPr>
              <a:t>}</a:t>
            </a:r>
            <a:endParaRPr lang="zh-CN" altLang="zh-CN" sz="2000" kern="100" dirty="0">
              <a:effectLst/>
              <a:latin typeface="Calibri"/>
              <a:ea typeface="宋体"/>
              <a:cs typeface="Times New Roman"/>
            </a:endParaRPr>
          </a:p>
        </p:txBody>
      </p:sp>
      <p:sp>
        <p:nvSpPr>
          <p:cNvPr id="14" name="矩形 13"/>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C00000"/>
                </a:solidFill>
                <a:latin typeface="微软雅黑" panose="020B0503020204020204" pitchFamily="34" charset="-122"/>
                <a:ea typeface="微软雅黑" panose="020B0503020204020204" pitchFamily="34" charset="-122"/>
              </a:rPr>
              <a:t>查找</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、插入、删除、去重、遍历、判序、排序</a:t>
            </a:r>
          </a:p>
        </p:txBody>
      </p:sp>
      <p:sp>
        <p:nvSpPr>
          <p:cNvPr id="19" name="文本框 18"/>
          <p:cNvSpPr txBox="1"/>
          <p:nvPr/>
        </p:nvSpPr>
        <p:spPr>
          <a:xfrm>
            <a:off x="971600" y="6165304"/>
            <a:ext cx="6984776" cy="369332"/>
          </a:xfrm>
          <a:prstGeom prst="rect">
            <a:avLst/>
          </a:prstGeom>
          <a:solidFill>
            <a:srgbClr val="C00000"/>
          </a:solidFill>
          <a:ln w="31750">
            <a:noFill/>
          </a:ln>
        </p:spPr>
        <p:txBody>
          <a:bodyPr wrap="square" rtlCol="0">
            <a:spAutoFit/>
          </a:bodyPr>
          <a:lstStyle/>
          <a:p>
            <a:pPr algn="ctr"/>
            <a:r>
              <a:rPr kumimoji="1" lang="zh-CN" altLang="en-US" b="1" dirty="0">
                <a:solidFill>
                  <a:schemeClr val="bg1"/>
                </a:solidFill>
                <a:latin typeface="Microsoft YaHei" charset="0"/>
                <a:ea typeface="Microsoft YaHei" charset="0"/>
                <a:cs typeface="Microsoft YaHei" charset="0"/>
              </a:rPr>
              <a:t>时间复杂度：最坏</a:t>
            </a:r>
            <a:r>
              <a:rPr kumimoji="1" lang="en-US" altLang="zh-CN" b="1" dirty="0">
                <a:solidFill>
                  <a:schemeClr val="bg1"/>
                </a:solidFill>
                <a:latin typeface="Microsoft YaHei" charset="0"/>
                <a:ea typeface="Microsoft YaHei" charset="0"/>
                <a:cs typeface="Microsoft YaHei" charset="0"/>
              </a:rPr>
              <a:t>O(n)</a:t>
            </a:r>
            <a:r>
              <a:rPr kumimoji="1" lang="zh-CN" altLang="en-US" b="1" dirty="0">
                <a:solidFill>
                  <a:schemeClr val="bg1"/>
                </a:solidFill>
                <a:latin typeface="Microsoft YaHei" charset="0"/>
                <a:ea typeface="Microsoft YaHei" charset="0"/>
                <a:cs typeface="Microsoft YaHei" charset="0"/>
              </a:rPr>
              <a:t>，最好</a:t>
            </a:r>
            <a:r>
              <a:rPr kumimoji="1" lang="en-US" altLang="zh-CN" b="1" dirty="0">
                <a:solidFill>
                  <a:schemeClr val="bg1"/>
                </a:solidFill>
                <a:latin typeface="Microsoft YaHei" charset="0"/>
                <a:ea typeface="Microsoft YaHei" charset="0"/>
                <a:cs typeface="Microsoft YaHei" charset="0"/>
              </a:rPr>
              <a:t>O(1)</a:t>
            </a:r>
            <a:r>
              <a:rPr kumimoji="1" lang="zh-CN" altLang="en-US" b="1" dirty="0">
                <a:solidFill>
                  <a:schemeClr val="bg1"/>
                </a:solidFill>
                <a:latin typeface="Microsoft YaHei" charset="0"/>
                <a:ea typeface="Microsoft YaHei" charset="0"/>
                <a:cs typeface="Microsoft YaHei" charset="0"/>
              </a:rPr>
              <a:t>，平均</a:t>
            </a:r>
            <a:r>
              <a:rPr kumimoji="1" lang="en-US" altLang="zh-CN" b="1" dirty="0">
                <a:solidFill>
                  <a:schemeClr val="bg1"/>
                </a:solidFill>
                <a:latin typeface="Microsoft YaHei" charset="0"/>
                <a:ea typeface="Microsoft YaHei" charset="0"/>
                <a:cs typeface="Microsoft YaHei" charset="0"/>
              </a:rPr>
              <a:t>O(n)</a:t>
            </a:r>
            <a:endParaRPr kumimoji="1" lang="zh-CN" altLang="en-US" b="1" dirty="0">
              <a:solidFill>
                <a:schemeClr val="bg1"/>
              </a:solidFill>
              <a:latin typeface="Microsoft YaHei" charset="0"/>
              <a:ea typeface="Microsoft YaHei" charset="0"/>
              <a:cs typeface="Microsoft YaHei" charset="0"/>
            </a:endParaRPr>
          </a:p>
        </p:txBody>
      </p:sp>
      <p:sp>
        <p:nvSpPr>
          <p:cNvPr id="20" name="TextBox 3"/>
          <p:cNvSpPr txBox="1"/>
          <p:nvPr/>
        </p:nvSpPr>
        <p:spPr>
          <a:xfrm>
            <a:off x="107504" y="2197084"/>
            <a:ext cx="2088232"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顺序查找</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855116"/>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9183" y="2531844"/>
            <a:ext cx="8815164" cy="2308324"/>
          </a:xfrm>
          <a:prstGeom prst="rect">
            <a:avLst/>
          </a:prstGeom>
        </p:spPr>
        <p:txBody>
          <a:bodyPr wrap="square">
            <a:spAutoFit/>
          </a:bodyPr>
          <a:lstStyle/>
          <a:p>
            <a:r>
              <a:rPr lang="en-US" altLang="zh-CN" kern="0" dirty="0">
                <a:solidFill>
                  <a:srgbClr val="8000FF"/>
                </a:solidFill>
                <a:latin typeface="Courier New"/>
                <a:ea typeface="宋体"/>
                <a:cs typeface="Times New Roman"/>
              </a:rPr>
              <a:t>template</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&lt;</a:t>
            </a:r>
            <a:r>
              <a:rPr lang="en-US" altLang="zh-CN" kern="0" dirty="0" err="1">
                <a:solidFill>
                  <a:srgbClr val="8000FF"/>
                </a:solidFill>
                <a:latin typeface="Courier New"/>
                <a:ea typeface="宋体"/>
                <a:cs typeface="Times New Roman"/>
              </a:rPr>
              <a:t>typename</a:t>
            </a:r>
            <a:r>
              <a:rPr lang="en-US" altLang="zh-CN" kern="0" dirty="0">
                <a:solidFill>
                  <a:srgbClr val="000000"/>
                </a:solidFill>
                <a:latin typeface="Courier New"/>
                <a:ea typeface="宋体"/>
                <a:cs typeface="Times New Roman"/>
              </a:rPr>
              <a:t> T</a:t>
            </a:r>
            <a:r>
              <a:rPr lang="en-US" altLang="zh-CN" b="1" kern="0" dirty="0">
                <a:solidFill>
                  <a:srgbClr val="000080"/>
                </a:solidFill>
                <a:latin typeface="Courier New"/>
                <a:ea typeface="宋体"/>
                <a:cs typeface="Times New Roman"/>
              </a:rPr>
              <a:t>&gt;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t>
            </a:r>
            <a:r>
              <a:rPr lang="zh-CN" altLang="zh-CN" kern="0" dirty="0">
                <a:solidFill>
                  <a:srgbClr val="CC0000"/>
                </a:solidFill>
                <a:latin typeface="Times New Roman" pitchFamily="18" charset="0"/>
                <a:ea typeface="隶书" pitchFamily="49" charset="-122"/>
              </a:rPr>
              <a:t>将</a:t>
            </a:r>
            <a:r>
              <a:rPr lang="en-US" altLang="zh-CN" kern="0" dirty="0">
                <a:solidFill>
                  <a:srgbClr val="CC0000"/>
                </a:solidFill>
                <a:latin typeface="Times New Roman" pitchFamily="18" charset="0"/>
                <a:ea typeface="隶书" pitchFamily="49" charset="-122"/>
              </a:rPr>
              <a:t>e</a:t>
            </a:r>
            <a:r>
              <a:rPr lang="zh-CN" altLang="zh-CN" kern="0" dirty="0">
                <a:solidFill>
                  <a:srgbClr val="CC0000"/>
                </a:solidFill>
                <a:latin typeface="Times New Roman" pitchFamily="18" charset="0"/>
                <a:ea typeface="隶书" pitchFamily="49" charset="-122"/>
              </a:rPr>
              <a:t>作为秩为</a:t>
            </a:r>
            <a:r>
              <a:rPr lang="en-US" altLang="zh-CN" kern="0" dirty="0">
                <a:solidFill>
                  <a:srgbClr val="CC0000"/>
                </a:solidFill>
                <a:latin typeface="Times New Roman" pitchFamily="18" charset="0"/>
                <a:ea typeface="隶书" pitchFamily="49" charset="-122"/>
              </a:rPr>
              <a:t>r</a:t>
            </a:r>
            <a:r>
              <a:rPr lang="zh-CN" altLang="zh-CN" kern="0" dirty="0">
                <a:solidFill>
                  <a:srgbClr val="CC0000"/>
                </a:solidFill>
                <a:latin typeface="Times New Roman" pitchFamily="18" charset="0"/>
                <a:ea typeface="隶书" pitchFamily="49" charset="-122"/>
              </a:rPr>
              <a:t>元素插入</a:t>
            </a:r>
          </a:p>
          <a:p>
            <a:r>
              <a:rPr lang="en-US" altLang="zh-CN" kern="0" dirty="0">
                <a:solidFill>
                  <a:srgbClr val="000000"/>
                </a:solidFill>
                <a:latin typeface="Courier New"/>
                <a:ea typeface="宋体"/>
                <a:cs typeface="Times New Roman"/>
              </a:rPr>
              <a:t>Rank Vector</a:t>
            </a:r>
            <a:r>
              <a:rPr lang="en-US" altLang="zh-CN" b="1" kern="0" dirty="0">
                <a:solidFill>
                  <a:srgbClr val="000080"/>
                </a:solidFill>
                <a:latin typeface="Courier New"/>
                <a:ea typeface="宋体"/>
                <a:cs typeface="Times New Roman"/>
              </a:rPr>
              <a:t>&lt;</a:t>
            </a:r>
            <a:r>
              <a:rPr lang="en-US" altLang="zh-CN" kern="0" dirty="0">
                <a:solidFill>
                  <a:srgbClr val="000000"/>
                </a:solidFill>
                <a:latin typeface="Courier New"/>
                <a:ea typeface="宋体"/>
                <a:cs typeface="Times New Roman"/>
              </a:rPr>
              <a:t>T</a:t>
            </a:r>
            <a:r>
              <a:rPr lang="en-US" altLang="zh-CN" b="1" kern="0" dirty="0">
                <a:solidFill>
                  <a:srgbClr val="000080"/>
                </a:solidFill>
                <a:latin typeface="Courier New"/>
                <a:ea typeface="宋体"/>
                <a:cs typeface="Times New Roman"/>
              </a:rPr>
              <a:t>&gt;::</a:t>
            </a:r>
            <a:r>
              <a:rPr lang="en-US" altLang="zh-CN" kern="0" dirty="0">
                <a:solidFill>
                  <a:srgbClr val="000000"/>
                </a:solidFill>
                <a:latin typeface="Courier New"/>
                <a:ea typeface="宋体"/>
                <a:cs typeface="Times New Roman"/>
              </a:rPr>
              <a:t>insert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Rank r</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T </a:t>
            </a:r>
            <a:r>
              <a:rPr lang="en-US" altLang="zh-CN" kern="0" dirty="0" err="1">
                <a:solidFill>
                  <a:srgbClr val="8000FF"/>
                </a:solidFill>
                <a:latin typeface="Courier New"/>
                <a:ea typeface="宋体"/>
                <a:cs typeface="Times New Roman"/>
              </a:rPr>
              <a:t>const</a:t>
            </a:r>
            <a:r>
              <a:rPr lang="en-US" altLang="zh-CN" b="1" kern="0" dirty="0">
                <a:solidFill>
                  <a:srgbClr val="000080"/>
                </a:solidFill>
                <a:latin typeface="Courier New"/>
                <a:ea typeface="宋体"/>
                <a:cs typeface="Times New Roman"/>
              </a:rPr>
              <a:t>&amp;</a:t>
            </a:r>
            <a:r>
              <a:rPr lang="en-US" altLang="zh-CN" kern="0" dirty="0">
                <a:solidFill>
                  <a:srgbClr val="000000"/>
                </a:solidFill>
                <a:latin typeface="Courier New"/>
                <a:ea typeface="宋体"/>
                <a:cs typeface="Times New Roman"/>
              </a:rPr>
              <a:t> e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//assert: 0 &lt;= r &lt;= size</a:t>
            </a:r>
            <a:endParaRPr lang="zh-CN" altLang="zh-CN" kern="0" dirty="0">
              <a:solidFill>
                <a:srgbClr val="CC0000"/>
              </a:solidFill>
              <a:latin typeface="Times New Roman" pitchFamily="18" charset="0"/>
              <a:ea typeface="隶书" pitchFamily="49" charset="-122"/>
            </a:endParaRPr>
          </a:p>
          <a:p>
            <a:r>
              <a:rPr lang="en-US" altLang="zh-CN" kern="0" dirty="0">
                <a:solidFill>
                  <a:srgbClr val="000000"/>
                </a:solidFill>
                <a:latin typeface="Courier New"/>
                <a:ea typeface="宋体"/>
                <a:cs typeface="Times New Roman"/>
              </a:rPr>
              <a:t>   expand</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t>
            </a:r>
            <a:r>
              <a:rPr lang="zh-CN" altLang="zh-CN" kern="0" dirty="0">
                <a:solidFill>
                  <a:srgbClr val="CC0000"/>
                </a:solidFill>
                <a:latin typeface="Times New Roman" pitchFamily="18" charset="0"/>
                <a:ea typeface="隶书" pitchFamily="49" charset="-122"/>
              </a:rPr>
              <a:t>若有必要，扩容</a:t>
            </a:r>
          </a:p>
          <a:p>
            <a:r>
              <a:rPr lang="en-US" altLang="zh-CN" kern="0" dirty="0">
                <a:solidFill>
                  <a:srgbClr val="000000"/>
                </a:solidFill>
                <a:latin typeface="Courier New"/>
                <a:ea typeface="宋体"/>
                <a:cs typeface="Times New Roman"/>
              </a:rPr>
              <a:t>   </a:t>
            </a:r>
            <a:r>
              <a:rPr lang="en-US" altLang="zh-CN" b="1" kern="0" dirty="0">
                <a:solidFill>
                  <a:srgbClr val="0000FF"/>
                </a:solidFill>
                <a:latin typeface="Courier New"/>
                <a:ea typeface="宋体"/>
                <a:cs typeface="Times New Roman"/>
              </a:rPr>
              <a:t>for</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err="1">
                <a:solidFill>
                  <a:srgbClr val="8000FF"/>
                </a:solidFill>
                <a:latin typeface="Courier New"/>
                <a:ea typeface="宋体"/>
                <a:cs typeface="Times New Roman"/>
              </a:rPr>
              <a:t>int</a:t>
            </a:r>
            <a:r>
              <a:rPr lang="en-US" altLang="zh-CN" kern="0" dirty="0">
                <a:solidFill>
                  <a:srgbClr val="000000"/>
                </a:solidFill>
                <a:latin typeface="Courier New"/>
                <a:ea typeface="宋体"/>
                <a:cs typeface="Times New Roman"/>
              </a:rPr>
              <a:t> </a:t>
            </a:r>
            <a:r>
              <a:rPr lang="en-US" altLang="zh-CN" kern="0" dirty="0" err="1">
                <a:solidFill>
                  <a:srgbClr val="000000"/>
                </a:solidFill>
                <a:latin typeface="Courier New"/>
                <a:ea typeface="宋体"/>
                <a:cs typeface="Times New Roman"/>
              </a:rPr>
              <a:t>i</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_size</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err="1">
                <a:solidFill>
                  <a:srgbClr val="000000"/>
                </a:solidFill>
                <a:latin typeface="Courier New"/>
                <a:ea typeface="宋体"/>
                <a:cs typeface="Times New Roman"/>
              </a:rPr>
              <a:t>i</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&gt;</a:t>
            </a:r>
            <a:r>
              <a:rPr lang="en-US" altLang="zh-CN" kern="0" dirty="0">
                <a:solidFill>
                  <a:srgbClr val="000000"/>
                </a:solidFill>
                <a:latin typeface="Courier New"/>
                <a:ea typeface="宋体"/>
                <a:cs typeface="Times New Roman"/>
              </a:rPr>
              <a:t> r</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err="1">
                <a:solidFill>
                  <a:srgbClr val="000000"/>
                </a:solidFill>
                <a:latin typeface="Courier New"/>
                <a:ea typeface="宋体"/>
                <a:cs typeface="Times New Roman"/>
              </a:rPr>
              <a:t>i</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p>
          <a:p>
            <a:r>
              <a:rPr lang="en-US" altLang="zh-CN" kern="0" dirty="0">
                <a:solidFill>
                  <a:srgbClr val="000000"/>
                </a:solidFill>
                <a:latin typeface="Courier New"/>
                <a:ea typeface="宋体"/>
                <a:cs typeface="Times New Roman"/>
              </a:rPr>
              <a:t>      _</a:t>
            </a:r>
            <a:r>
              <a:rPr lang="en-US" altLang="zh-CN" kern="0" dirty="0" err="1">
                <a:solidFill>
                  <a:srgbClr val="000000"/>
                </a:solidFill>
                <a:latin typeface="Courier New"/>
                <a:ea typeface="宋体"/>
                <a:cs typeface="Times New Roman"/>
              </a:rPr>
              <a:t>elem</a:t>
            </a:r>
            <a:r>
              <a:rPr lang="en-US" altLang="zh-CN" b="1" kern="0" dirty="0">
                <a:solidFill>
                  <a:srgbClr val="000080"/>
                </a:solidFill>
                <a:latin typeface="Courier New"/>
                <a:ea typeface="宋体"/>
                <a:cs typeface="Times New Roman"/>
              </a:rPr>
              <a:t>[</a:t>
            </a:r>
            <a:r>
              <a:rPr lang="en-US" altLang="zh-CN" kern="0" dirty="0" err="1">
                <a:solidFill>
                  <a:srgbClr val="000000"/>
                </a:solidFill>
                <a:latin typeface="Courier New"/>
                <a:ea typeface="宋体"/>
                <a:cs typeface="Times New Roman"/>
              </a:rPr>
              <a:t>i</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_</a:t>
            </a:r>
            <a:r>
              <a:rPr lang="en-US" altLang="zh-CN" kern="0" dirty="0" err="1">
                <a:solidFill>
                  <a:srgbClr val="000000"/>
                </a:solidFill>
                <a:latin typeface="Courier New"/>
                <a:ea typeface="宋体"/>
                <a:cs typeface="Times New Roman"/>
              </a:rPr>
              <a:t>elem</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i</a:t>
            </a:r>
            <a:r>
              <a:rPr lang="en-US" altLang="zh-CN" b="1" kern="0" dirty="0">
                <a:solidFill>
                  <a:srgbClr val="000080"/>
                </a:solidFill>
                <a:latin typeface="Courier New"/>
                <a:ea typeface="宋体"/>
                <a:cs typeface="Times New Roman"/>
              </a:rPr>
              <a:t>-</a:t>
            </a:r>
            <a:r>
              <a:rPr lang="en-US" altLang="zh-CN" kern="0" dirty="0">
                <a:solidFill>
                  <a:srgbClr val="FF8000"/>
                </a:solidFill>
                <a:latin typeface="Courier New"/>
                <a:ea typeface="宋体"/>
                <a:cs typeface="Times New Roman"/>
              </a:rPr>
              <a:t>1</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t>
            </a:r>
            <a:r>
              <a:rPr lang="zh-CN" altLang="zh-CN" kern="0" dirty="0">
                <a:solidFill>
                  <a:srgbClr val="CC0000"/>
                </a:solidFill>
                <a:latin typeface="Times New Roman" pitchFamily="18" charset="0"/>
                <a:ea typeface="隶书" pitchFamily="49" charset="-122"/>
              </a:rPr>
              <a:t>自后向前，后继元素顺次后移一个单元</a:t>
            </a:r>
          </a:p>
          <a:p>
            <a:r>
              <a:rPr lang="en-US" altLang="zh-CN" kern="0" dirty="0">
                <a:solidFill>
                  <a:srgbClr val="000000"/>
                </a:solidFill>
                <a:latin typeface="Courier New"/>
                <a:ea typeface="宋体"/>
                <a:cs typeface="Times New Roman"/>
              </a:rPr>
              <a:t>   _</a:t>
            </a:r>
            <a:r>
              <a:rPr lang="en-US" altLang="zh-CN" kern="0" dirty="0" err="1">
                <a:solidFill>
                  <a:srgbClr val="000000"/>
                </a:solidFill>
                <a:latin typeface="Courier New"/>
                <a:ea typeface="宋体"/>
                <a:cs typeface="Times New Roman"/>
              </a:rPr>
              <a:t>elem</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r</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e</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_size</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t>
            </a:r>
            <a:r>
              <a:rPr lang="zh-CN" altLang="zh-CN" kern="0" dirty="0">
                <a:solidFill>
                  <a:srgbClr val="CC0000"/>
                </a:solidFill>
                <a:latin typeface="Times New Roman" pitchFamily="18" charset="0"/>
                <a:ea typeface="隶书" pitchFamily="49" charset="-122"/>
              </a:rPr>
              <a:t>置入新元素并更新容量</a:t>
            </a:r>
          </a:p>
          <a:p>
            <a:r>
              <a:rPr lang="en-US" altLang="zh-CN" kern="0" dirty="0">
                <a:solidFill>
                  <a:srgbClr val="000000"/>
                </a:solidFill>
                <a:latin typeface="Courier New"/>
                <a:ea typeface="宋体"/>
                <a:cs typeface="Times New Roman"/>
              </a:rPr>
              <a:t>   </a:t>
            </a:r>
            <a:r>
              <a:rPr lang="en-US" altLang="zh-CN" b="1" kern="0" dirty="0">
                <a:solidFill>
                  <a:srgbClr val="0000FF"/>
                </a:solidFill>
                <a:latin typeface="Courier New"/>
                <a:ea typeface="宋体"/>
                <a:cs typeface="Times New Roman"/>
              </a:rPr>
              <a:t>return</a:t>
            </a:r>
            <a:r>
              <a:rPr lang="en-US" altLang="zh-CN" kern="0" dirty="0">
                <a:solidFill>
                  <a:srgbClr val="000000"/>
                </a:solidFill>
                <a:latin typeface="Courier New"/>
                <a:ea typeface="宋体"/>
                <a:cs typeface="Times New Roman"/>
              </a:rPr>
              <a:t> r</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t>
            </a:r>
            <a:r>
              <a:rPr lang="zh-CN" altLang="zh-CN" kern="0" dirty="0">
                <a:solidFill>
                  <a:srgbClr val="CC0000"/>
                </a:solidFill>
                <a:latin typeface="Times New Roman" pitchFamily="18" charset="0"/>
                <a:ea typeface="隶书" pitchFamily="49" charset="-122"/>
              </a:rPr>
              <a:t>返回秩</a:t>
            </a:r>
          </a:p>
          <a:p>
            <a:r>
              <a:rPr lang="en-US" altLang="zh-CN" b="1" kern="0" dirty="0">
                <a:solidFill>
                  <a:srgbClr val="000080"/>
                </a:solidFill>
                <a:latin typeface="Courier New"/>
                <a:ea typeface="宋体"/>
                <a:cs typeface="Times New Roman"/>
              </a:rPr>
              <a:t>}</a:t>
            </a:r>
            <a:endParaRPr lang="zh-CN" altLang="zh-CN" sz="2000" kern="100" dirty="0">
              <a:effectLst/>
              <a:latin typeface="Calibri"/>
              <a:ea typeface="宋体"/>
              <a:cs typeface="Times New Roman"/>
            </a:endParaRPr>
          </a:p>
        </p:txBody>
      </p:sp>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向量插入</a:t>
            </a:r>
          </a:p>
        </p:txBody>
      </p:sp>
      <p:sp>
        <p:nvSpPr>
          <p:cNvPr id="7" name="圆角矩形 6"/>
          <p:cNvSpPr/>
          <p:nvPr/>
        </p:nvSpPr>
        <p:spPr bwMode="auto">
          <a:xfrm>
            <a:off x="3491880" y="4518411"/>
            <a:ext cx="2791854" cy="297325"/>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[0,n):may be full</a:t>
            </a:r>
            <a:endParaRPr lang="zh-CN" altLang="en-US" dirty="0">
              <a:latin typeface="Consolas" panose="020B0609020204030204" pitchFamily="49" charset="0"/>
            </a:endParaRPr>
          </a:p>
        </p:txBody>
      </p:sp>
      <p:sp>
        <p:nvSpPr>
          <p:cNvPr id="13" name="TextBox 12"/>
          <p:cNvSpPr txBox="1"/>
          <p:nvPr/>
        </p:nvSpPr>
        <p:spPr>
          <a:xfrm>
            <a:off x="2843808" y="4437112"/>
            <a:ext cx="611560" cy="369332"/>
          </a:xfrm>
          <a:prstGeom prst="rect">
            <a:avLst/>
          </a:prstGeom>
          <a:noFill/>
        </p:spPr>
        <p:txBody>
          <a:bodyPr wrap="square" rtlCol="0">
            <a:spAutoFit/>
          </a:bodyPr>
          <a:lstStyle/>
          <a:p>
            <a:r>
              <a:rPr lang="en-US" altLang="zh-CN" dirty="0"/>
              <a:t>(a)</a:t>
            </a:r>
            <a:endParaRPr lang="zh-CN" altLang="en-US" dirty="0"/>
          </a:p>
        </p:txBody>
      </p:sp>
      <p:sp>
        <p:nvSpPr>
          <p:cNvPr id="15" name="圆角矩形 14"/>
          <p:cNvSpPr/>
          <p:nvPr/>
        </p:nvSpPr>
        <p:spPr bwMode="auto">
          <a:xfrm>
            <a:off x="3491880" y="5103768"/>
            <a:ext cx="1603722" cy="288031"/>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[0,r)</a:t>
            </a:r>
            <a:endParaRPr lang="zh-CN" altLang="en-US" dirty="0">
              <a:latin typeface="Consolas" panose="020B0609020204030204" pitchFamily="49" charset="0"/>
            </a:endParaRPr>
          </a:p>
        </p:txBody>
      </p:sp>
      <p:sp>
        <p:nvSpPr>
          <p:cNvPr id="16" name="圆角矩形 15"/>
          <p:cNvSpPr/>
          <p:nvPr/>
        </p:nvSpPr>
        <p:spPr bwMode="auto">
          <a:xfrm>
            <a:off x="5095602" y="5103768"/>
            <a:ext cx="1188132" cy="288031"/>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a:t>
            </a:r>
            <a:r>
              <a:rPr lang="en-US" altLang="zh-CN" dirty="0" err="1">
                <a:latin typeface="Consolas" panose="020B0609020204030204" pitchFamily="49" charset="0"/>
              </a:rPr>
              <a:t>r,n</a:t>
            </a:r>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17" name="圆角矩形 16"/>
          <p:cNvSpPr/>
          <p:nvPr/>
        </p:nvSpPr>
        <p:spPr bwMode="auto">
          <a:xfrm>
            <a:off x="6305835" y="5087039"/>
            <a:ext cx="2586645" cy="327755"/>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dirty="0">
              <a:latin typeface="Consolas" panose="020B0609020204030204" pitchFamily="49" charset="0"/>
            </a:endParaRPr>
          </a:p>
        </p:txBody>
      </p:sp>
      <p:sp>
        <p:nvSpPr>
          <p:cNvPr id="20" name="TextBox 19"/>
          <p:cNvSpPr txBox="1"/>
          <p:nvPr/>
        </p:nvSpPr>
        <p:spPr>
          <a:xfrm>
            <a:off x="2848658" y="5022468"/>
            <a:ext cx="611560" cy="369332"/>
          </a:xfrm>
          <a:prstGeom prst="rect">
            <a:avLst/>
          </a:prstGeom>
          <a:noFill/>
        </p:spPr>
        <p:txBody>
          <a:bodyPr wrap="square" rtlCol="0">
            <a:spAutoFit/>
          </a:bodyPr>
          <a:lstStyle/>
          <a:p>
            <a:r>
              <a:rPr lang="en-US" altLang="zh-CN" dirty="0"/>
              <a:t>(b)</a:t>
            </a:r>
            <a:endParaRPr lang="zh-CN" altLang="en-US" dirty="0"/>
          </a:p>
        </p:txBody>
      </p:sp>
      <p:sp>
        <p:nvSpPr>
          <p:cNvPr id="22" name="圆角矩形 21"/>
          <p:cNvSpPr/>
          <p:nvPr/>
        </p:nvSpPr>
        <p:spPr bwMode="auto">
          <a:xfrm>
            <a:off x="3491880" y="5771034"/>
            <a:ext cx="1620862"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a:latin typeface="Consolas" panose="020B0609020204030204" pitchFamily="49" charset="0"/>
            </a:endParaRPr>
          </a:p>
        </p:txBody>
      </p:sp>
      <p:sp>
        <p:nvSpPr>
          <p:cNvPr id="23" name="圆角矩形 22"/>
          <p:cNvSpPr/>
          <p:nvPr/>
        </p:nvSpPr>
        <p:spPr bwMode="auto">
          <a:xfrm>
            <a:off x="5112742" y="5771034"/>
            <a:ext cx="401860" cy="288032"/>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dirty="0">
              <a:solidFill>
                <a:schemeClr val="tx1"/>
              </a:solidFill>
              <a:latin typeface="Consolas" panose="020B0609020204030204" pitchFamily="49" charset="0"/>
            </a:endParaRPr>
          </a:p>
        </p:txBody>
      </p:sp>
      <p:sp>
        <p:nvSpPr>
          <p:cNvPr id="27" name="TextBox 26"/>
          <p:cNvSpPr txBox="1"/>
          <p:nvPr/>
        </p:nvSpPr>
        <p:spPr>
          <a:xfrm>
            <a:off x="2860948" y="5689734"/>
            <a:ext cx="611560" cy="369332"/>
          </a:xfrm>
          <a:prstGeom prst="rect">
            <a:avLst/>
          </a:prstGeom>
          <a:noFill/>
        </p:spPr>
        <p:txBody>
          <a:bodyPr wrap="square" rtlCol="0">
            <a:spAutoFit/>
          </a:bodyPr>
          <a:lstStyle/>
          <a:p>
            <a:r>
              <a:rPr lang="en-US" altLang="zh-CN" dirty="0"/>
              <a:t>(c)</a:t>
            </a:r>
            <a:endParaRPr lang="zh-CN" altLang="en-US" dirty="0"/>
          </a:p>
        </p:txBody>
      </p:sp>
      <p:sp>
        <p:nvSpPr>
          <p:cNvPr id="28" name="圆角矩形 27"/>
          <p:cNvSpPr/>
          <p:nvPr/>
        </p:nvSpPr>
        <p:spPr bwMode="auto">
          <a:xfrm>
            <a:off x="5514602" y="5771034"/>
            <a:ext cx="1127930" cy="307354"/>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a:t>
            </a:r>
            <a:r>
              <a:rPr lang="en-US" altLang="zh-CN" dirty="0" err="1">
                <a:latin typeface="Consolas" panose="020B0609020204030204" pitchFamily="49" charset="0"/>
              </a:rPr>
              <a:t>r,n</a:t>
            </a:r>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29" name="圆角矩形 28"/>
          <p:cNvSpPr/>
          <p:nvPr/>
        </p:nvSpPr>
        <p:spPr bwMode="auto">
          <a:xfrm>
            <a:off x="6665514" y="5780694"/>
            <a:ext cx="2226966" cy="297693"/>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dirty="0">
              <a:solidFill>
                <a:schemeClr val="tx1"/>
              </a:solidFill>
              <a:latin typeface="Consolas" panose="020B0609020204030204" pitchFamily="49" charset="0"/>
            </a:endParaRPr>
          </a:p>
        </p:txBody>
      </p:sp>
      <p:cxnSp>
        <p:nvCxnSpPr>
          <p:cNvPr id="3" name="曲线连接符 2"/>
          <p:cNvCxnSpPr/>
          <p:nvPr/>
        </p:nvCxnSpPr>
        <p:spPr bwMode="auto">
          <a:xfrm rot="16200000" flipH="1">
            <a:off x="5733709" y="5380415"/>
            <a:ext cx="360040" cy="401860"/>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31" name="TextBox 30"/>
          <p:cNvSpPr txBox="1"/>
          <p:nvPr/>
        </p:nvSpPr>
        <p:spPr>
          <a:xfrm>
            <a:off x="6097072" y="5384811"/>
            <a:ext cx="1841512" cy="369332"/>
          </a:xfrm>
          <a:prstGeom prst="rect">
            <a:avLst/>
          </a:prstGeom>
          <a:noFill/>
        </p:spPr>
        <p:txBody>
          <a:bodyPr wrap="square" rtlCol="0">
            <a:spAutoFit/>
          </a:bodyPr>
          <a:lstStyle/>
          <a:p>
            <a:r>
              <a:rPr lang="en-US" altLang="zh-CN" dirty="0"/>
              <a:t>right shift</a:t>
            </a:r>
            <a:endParaRPr lang="zh-CN" altLang="en-US" dirty="0"/>
          </a:p>
        </p:txBody>
      </p:sp>
      <p:sp>
        <p:nvSpPr>
          <p:cNvPr id="32" name="圆角矩形 31"/>
          <p:cNvSpPr/>
          <p:nvPr/>
        </p:nvSpPr>
        <p:spPr bwMode="auto">
          <a:xfrm>
            <a:off x="3491880" y="6353200"/>
            <a:ext cx="1620862"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a:latin typeface="Consolas" panose="020B0609020204030204" pitchFamily="49" charset="0"/>
            </a:endParaRPr>
          </a:p>
        </p:txBody>
      </p:sp>
      <p:sp>
        <p:nvSpPr>
          <p:cNvPr id="33" name="圆角矩形 32"/>
          <p:cNvSpPr/>
          <p:nvPr/>
        </p:nvSpPr>
        <p:spPr bwMode="auto">
          <a:xfrm>
            <a:off x="5112742" y="6353200"/>
            <a:ext cx="401860" cy="28803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e</a:t>
            </a:r>
            <a:endParaRPr lang="zh-CN" altLang="en-US" dirty="0">
              <a:solidFill>
                <a:schemeClr val="tx1"/>
              </a:solidFill>
              <a:latin typeface="Consolas" panose="020B0609020204030204" pitchFamily="49" charset="0"/>
            </a:endParaRPr>
          </a:p>
        </p:txBody>
      </p:sp>
      <p:sp>
        <p:nvSpPr>
          <p:cNvPr id="34" name="TextBox 33"/>
          <p:cNvSpPr txBox="1"/>
          <p:nvPr/>
        </p:nvSpPr>
        <p:spPr>
          <a:xfrm>
            <a:off x="2860948" y="6271900"/>
            <a:ext cx="611560" cy="369332"/>
          </a:xfrm>
          <a:prstGeom prst="rect">
            <a:avLst/>
          </a:prstGeom>
          <a:noFill/>
        </p:spPr>
        <p:txBody>
          <a:bodyPr wrap="square" rtlCol="0">
            <a:spAutoFit/>
          </a:bodyPr>
          <a:lstStyle/>
          <a:p>
            <a:r>
              <a:rPr lang="en-US" altLang="zh-CN" dirty="0"/>
              <a:t>(d)</a:t>
            </a:r>
            <a:endParaRPr lang="zh-CN" altLang="en-US" dirty="0"/>
          </a:p>
        </p:txBody>
      </p:sp>
      <p:sp>
        <p:nvSpPr>
          <p:cNvPr id="35" name="圆角矩形 34"/>
          <p:cNvSpPr/>
          <p:nvPr/>
        </p:nvSpPr>
        <p:spPr bwMode="auto">
          <a:xfrm>
            <a:off x="5514602" y="6353200"/>
            <a:ext cx="1127930" cy="288032"/>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endParaRPr lang="zh-CN" altLang="en-US" dirty="0">
              <a:latin typeface="Consolas" panose="020B0609020204030204" pitchFamily="49" charset="0"/>
            </a:endParaRPr>
          </a:p>
        </p:txBody>
      </p:sp>
      <p:sp>
        <p:nvSpPr>
          <p:cNvPr id="36" name="圆角矩形 35"/>
          <p:cNvSpPr/>
          <p:nvPr/>
        </p:nvSpPr>
        <p:spPr bwMode="auto">
          <a:xfrm>
            <a:off x="6663652" y="6353201"/>
            <a:ext cx="2228827" cy="288031"/>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endParaRPr lang="zh-CN" altLang="en-US" dirty="0">
              <a:solidFill>
                <a:schemeClr val="tx1"/>
              </a:solidFill>
              <a:latin typeface="Consolas" panose="020B0609020204030204" pitchFamily="49" charset="0"/>
            </a:endParaRPr>
          </a:p>
        </p:txBody>
      </p:sp>
      <p:sp>
        <p:nvSpPr>
          <p:cNvPr id="24" name="矩形 23"/>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a:t>
            </a:r>
            <a:r>
              <a:rPr lang="zh-CN" altLang="en-US" sz="2400" b="1" dirty="0">
                <a:solidFill>
                  <a:srgbClr val="C00000"/>
                </a:solidFill>
                <a:latin typeface="微软雅黑" panose="020B0503020204020204" pitchFamily="34" charset="-122"/>
                <a:ea typeface="微软雅黑" panose="020B0503020204020204" pitchFamily="34" charset="-122"/>
              </a:rPr>
              <a:t>插入、</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删除、去重、遍历、判序、排序</a:t>
            </a:r>
          </a:p>
        </p:txBody>
      </p:sp>
      <p:sp>
        <p:nvSpPr>
          <p:cNvPr id="26" name="TextBox 3"/>
          <p:cNvSpPr txBox="1"/>
          <p:nvPr/>
        </p:nvSpPr>
        <p:spPr>
          <a:xfrm>
            <a:off x="323528" y="2095296"/>
            <a:ext cx="1296144"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插入</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rot="10800000" flipV="1">
            <a:off x="6325342" y="5085184"/>
            <a:ext cx="2614711" cy="338554"/>
          </a:xfrm>
          <a:prstGeom prst="rect">
            <a:avLst/>
          </a:prstGeom>
        </p:spPr>
        <p:txBody>
          <a:bodyPr wrap="square">
            <a:spAutoFit/>
          </a:bodyPr>
          <a:lstStyle/>
          <a:p>
            <a:pPr algn="ctr"/>
            <a:r>
              <a:rPr lang="en-US" altLang="zh-CN" sz="1600" dirty="0">
                <a:latin typeface="Consolas" panose="020B0609020204030204" pitchFamily="49" charset="0"/>
              </a:rPr>
              <a:t>expanded if necessary</a:t>
            </a:r>
            <a:endParaRPr lang="zh-CN" altLang="en-US" sz="1600" dirty="0">
              <a:latin typeface="Consolas" panose="020B0609020204030204" pitchFamily="49" charset="0"/>
            </a:endParaRPr>
          </a:p>
        </p:txBody>
      </p:sp>
      <p:sp>
        <p:nvSpPr>
          <p:cNvPr id="30" name="圆角矩形 29"/>
          <p:cNvSpPr/>
          <p:nvPr/>
        </p:nvSpPr>
        <p:spPr bwMode="auto">
          <a:xfrm>
            <a:off x="5112742" y="5447576"/>
            <a:ext cx="379709" cy="238357"/>
          </a:xfrm>
          <a:prstGeom prst="roundRect">
            <a:avLst/>
          </a:prstGeom>
          <a:solidFill>
            <a:srgbClr val="FFFF00"/>
          </a:solidFill>
          <a:ln>
            <a:prstDash val="sysDash"/>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dirty="0">
                <a:solidFill>
                  <a:schemeClr val="tx1"/>
                </a:solidFill>
                <a:latin typeface="Consolas" panose="020B0609020204030204" pitchFamily="49" charset="0"/>
              </a:rPr>
              <a:t>r</a:t>
            </a:r>
            <a:endParaRPr lang="zh-CN" altLang="en-US" dirty="0">
              <a:solidFill>
                <a:schemeClr val="tx1"/>
              </a:solidFill>
              <a:latin typeface="Consolas" panose="020B0609020204030204" pitchFamily="49" charset="0"/>
            </a:endParaRPr>
          </a:p>
        </p:txBody>
      </p:sp>
      <p:cxnSp>
        <p:nvCxnSpPr>
          <p:cNvPr id="37" name="直接连接符 36"/>
          <p:cNvCxnSpPr/>
          <p:nvPr/>
        </p:nvCxnSpPr>
        <p:spPr bwMode="auto">
          <a:xfrm flipV="1">
            <a:off x="5073168" y="5900177"/>
            <a:ext cx="0" cy="5693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8" name="文本框 37"/>
          <p:cNvSpPr txBox="1"/>
          <p:nvPr/>
        </p:nvSpPr>
        <p:spPr>
          <a:xfrm>
            <a:off x="390265" y="4923146"/>
            <a:ext cx="1957658" cy="923330"/>
          </a:xfrm>
          <a:prstGeom prst="rect">
            <a:avLst/>
          </a:prstGeom>
          <a:solidFill>
            <a:srgbClr val="C00000"/>
          </a:solidFill>
          <a:ln w="31750">
            <a:noFill/>
          </a:ln>
        </p:spPr>
        <p:txBody>
          <a:bodyPr wrap="square" rtlCol="0">
            <a:spAutoFit/>
          </a:bodyPr>
          <a:lstStyle/>
          <a:p>
            <a:pPr algn="ctr"/>
            <a:r>
              <a:rPr kumimoji="1" lang="zh-CN" altLang="en-US" b="1" dirty="0">
                <a:solidFill>
                  <a:schemeClr val="bg1"/>
                </a:solidFill>
                <a:latin typeface="Microsoft YaHei" charset="0"/>
                <a:ea typeface="Microsoft YaHei" charset="0"/>
                <a:cs typeface="Microsoft YaHei" charset="0"/>
              </a:rPr>
              <a:t>时间复杂度：最坏</a:t>
            </a:r>
            <a:r>
              <a:rPr kumimoji="1" lang="en-US" altLang="zh-CN" b="1" dirty="0">
                <a:solidFill>
                  <a:schemeClr val="bg1"/>
                </a:solidFill>
                <a:latin typeface="Microsoft YaHei" charset="0"/>
                <a:ea typeface="Microsoft YaHei" charset="0"/>
                <a:cs typeface="Microsoft YaHei" charset="0"/>
              </a:rPr>
              <a:t>O(n)</a:t>
            </a:r>
            <a:r>
              <a:rPr kumimoji="1" lang="zh-CN" altLang="en-US" b="1" dirty="0">
                <a:solidFill>
                  <a:schemeClr val="bg1"/>
                </a:solidFill>
                <a:latin typeface="Microsoft YaHei" charset="0"/>
                <a:ea typeface="Microsoft YaHei" charset="0"/>
                <a:cs typeface="Microsoft YaHei" charset="0"/>
              </a:rPr>
              <a:t>，最好</a:t>
            </a:r>
            <a:r>
              <a:rPr kumimoji="1" lang="en-US" altLang="zh-CN" b="1" dirty="0">
                <a:solidFill>
                  <a:schemeClr val="bg1"/>
                </a:solidFill>
                <a:latin typeface="Microsoft YaHei" charset="0"/>
                <a:ea typeface="Microsoft YaHei" charset="0"/>
                <a:cs typeface="Microsoft YaHei" charset="0"/>
              </a:rPr>
              <a:t>O(1)</a:t>
            </a:r>
            <a:r>
              <a:rPr kumimoji="1" lang="zh-CN" altLang="en-US" b="1" dirty="0">
                <a:solidFill>
                  <a:schemeClr val="bg1"/>
                </a:solidFill>
                <a:latin typeface="Microsoft YaHei" charset="0"/>
                <a:ea typeface="Microsoft YaHei" charset="0"/>
                <a:cs typeface="Microsoft YaHei" charset="0"/>
              </a:rPr>
              <a:t>，平均</a:t>
            </a:r>
            <a:r>
              <a:rPr kumimoji="1" lang="en-US" altLang="zh-CN" b="1" dirty="0">
                <a:solidFill>
                  <a:schemeClr val="bg1"/>
                </a:solidFill>
                <a:latin typeface="Microsoft YaHei" charset="0"/>
                <a:ea typeface="Microsoft YaHei" charset="0"/>
                <a:cs typeface="Microsoft YaHei" charset="0"/>
              </a:rPr>
              <a:t>O(n)</a:t>
            </a:r>
            <a:endParaRPr kumimoji="1" lang="zh-CN" altLang="en-US" b="1" dirty="0">
              <a:solidFill>
                <a:schemeClr val="bg1"/>
              </a:solidFill>
              <a:latin typeface="Microsoft YaHei" charset="0"/>
              <a:ea typeface="Microsoft YaHei" charset="0"/>
              <a:cs typeface="Microsoft YaHei" charset="0"/>
            </a:endParaRPr>
          </a:p>
        </p:txBody>
      </p:sp>
      <p:sp>
        <p:nvSpPr>
          <p:cNvPr id="39" name="文本框 38"/>
          <p:cNvSpPr txBox="1"/>
          <p:nvPr/>
        </p:nvSpPr>
        <p:spPr>
          <a:xfrm>
            <a:off x="390265" y="5900177"/>
            <a:ext cx="1957658" cy="646331"/>
          </a:xfrm>
          <a:prstGeom prst="rect">
            <a:avLst/>
          </a:prstGeom>
          <a:solidFill>
            <a:schemeClr val="accent2">
              <a:lumMod val="50000"/>
            </a:schemeClr>
          </a:solidFill>
          <a:ln w="31750">
            <a:noFill/>
          </a:ln>
        </p:spPr>
        <p:txBody>
          <a:bodyPr wrap="square" rtlCol="0">
            <a:spAutoFit/>
          </a:bodyPr>
          <a:lstStyle/>
          <a:p>
            <a:pPr algn="ctr"/>
            <a:r>
              <a:rPr kumimoji="1" lang="zh-CN" altLang="en-US" b="1" dirty="0">
                <a:solidFill>
                  <a:schemeClr val="bg1"/>
                </a:solidFill>
                <a:latin typeface="Microsoft YaHei" charset="0"/>
                <a:ea typeface="Microsoft YaHei" charset="0"/>
                <a:cs typeface="Microsoft YaHei" charset="0"/>
              </a:rPr>
              <a:t>能否自前向后移动？</a:t>
            </a:r>
          </a:p>
        </p:txBody>
      </p:sp>
    </p:spTree>
    <p:extLst>
      <p:ext uri="{BB962C8B-B14F-4D97-AF65-F5344CB8AC3E}">
        <p14:creationId xmlns:p14="http://schemas.microsoft.com/office/powerpoint/2010/main" val="268779309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strips(downLeft)">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向量删除</a:t>
            </a:r>
          </a:p>
        </p:txBody>
      </p:sp>
      <p:sp>
        <p:nvSpPr>
          <p:cNvPr id="3" name="矩形 2"/>
          <p:cNvSpPr/>
          <p:nvPr/>
        </p:nvSpPr>
        <p:spPr>
          <a:xfrm>
            <a:off x="323528" y="2492896"/>
            <a:ext cx="8820472" cy="2585323"/>
          </a:xfrm>
          <a:prstGeom prst="rect">
            <a:avLst/>
          </a:prstGeom>
        </p:spPr>
        <p:txBody>
          <a:bodyPr wrap="square">
            <a:spAutoFit/>
          </a:bodyPr>
          <a:lstStyle/>
          <a:p>
            <a:r>
              <a:rPr lang="en-US" altLang="zh-CN" kern="0" dirty="0">
                <a:solidFill>
                  <a:srgbClr val="8000FF"/>
                </a:solidFill>
                <a:latin typeface="Courier New"/>
                <a:ea typeface="宋体"/>
                <a:cs typeface="Times New Roman"/>
              </a:rPr>
              <a:t>template</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&lt;</a:t>
            </a:r>
            <a:r>
              <a:rPr lang="en-US" altLang="zh-CN" kern="0" dirty="0" err="1">
                <a:solidFill>
                  <a:srgbClr val="8000FF"/>
                </a:solidFill>
                <a:latin typeface="Courier New"/>
                <a:ea typeface="宋体"/>
                <a:cs typeface="Times New Roman"/>
              </a:rPr>
              <a:t>typename</a:t>
            </a:r>
            <a:r>
              <a:rPr lang="en-US" altLang="zh-CN" kern="0" dirty="0">
                <a:solidFill>
                  <a:srgbClr val="000000"/>
                </a:solidFill>
                <a:latin typeface="Courier New"/>
                <a:ea typeface="宋体"/>
                <a:cs typeface="Times New Roman"/>
              </a:rPr>
              <a:t> T</a:t>
            </a:r>
            <a:r>
              <a:rPr lang="en-US" altLang="zh-CN" b="1" kern="0" dirty="0">
                <a:solidFill>
                  <a:srgbClr val="000080"/>
                </a:solidFill>
                <a:latin typeface="Courier New"/>
                <a:ea typeface="宋体"/>
                <a:cs typeface="Times New Roman"/>
              </a:rPr>
              <a:t>&gt;</a:t>
            </a:r>
            <a:r>
              <a:rPr lang="en-US" altLang="zh-CN" kern="0" dirty="0">
                <a:solidFill>
                  <a:srgbClr val="000000"/>
                </a:solidFill>
                <a:latin typeface="Courier New"/>
                <a:ea typeface="宋体"/>
                <a:cs typeface="Times New Roman"/>
              </a:rPr>
              <a:t> </a:t>
            </a:r>
          </a:p>
          <a:p>
            <a:r>
              <a:rPr lang="en-US" altLang="zh-CN" kern="0" dirty="0" err="1">
                <a:solidFill>
                  <a:srgbClr val="8000FF"/>
                </a:solidFill>
                <a:latin typeface="Courier New"/>
                <a:ea typeface="宋体"/>
                <a:cs typeface="Times New Roman"/>
              </a:rPr>
              <a:t>int</a:t>
            </a:r>
            <a:r>
              <a:rPr lang="en-US" altLang="zh-CN" kern="0" dirty="0">
                <a:solidFill>
                  <a:srgbClr val="000000"/>
                </a:solidFill>
                <a:latin typeface="Courier New"/>
                <a:ea typeface="宋体"/>
                <a:cs typeface="Times New Roman"/>
              </a:rPr>
              <a:t> Vector</a:t>
            </a:r>
            <a:r>
              <a:rPr lang="en-US" altLang="zh-CN" b="1" kern="0" dirty="0">
                <a:solidFill>
                  <a:srgbClr val="000080"/>
                </a:solidFill>
                <a:latin typeface="Courier New"/>
                <a:ea typeface="宋体"/>
                <a:cs typeface="Times New Roman"/>
              </a:rPr>
              <a:t>&lt;</a:t>
            </a:r>
            <a:r>
              <a:rPr lang="en-US" altLang="zh-CN" kern="0" dirty="0">
                <a:solidFill>
                  <a:srgbClr val="000000"/>
                </a:solidFill>
                <a:latin typeface="Courier New"/>
                <a:ea typeface="宋体"/>
                <a:cs typeface="Times New Roman"/>
              </a:rPr>
              <a:t>T</a:t>
            </a:r>
            <a:r>
              <a:rPr lang="en-US" altLang="zh-CN" b="1" kern="0" dirty="0">
                <a:solidFill>
                  <a:srgbClr val="000080"/>
                </a:solidFill>
                <a:latin typeface="Courier New"/>
                <a:ea typeface="宋体"/>
                <a:cs typeface="Times New Roman"/>
              </a:rPr>
              <a:t>&gt;::</a:t>
            </a:r>
            <a:r>
              <a:rPr lang="en-US" altLang="zh-CN" kern="0" dirty="0">
                <a:solidFill>
                  <a:srgbClr val="000000"/>
                </a:solidFill>
                <a:latin typeface="Courier New"/>
                <a:ea typeface="宋体"/>
                <a:cs typeface="Times New Roman"/>
              </a:rPr>
              <a:t>remove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Rank lo</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Rank hi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t>
            </a:r>
            <a:r>
              <a:rPr lang="zh-CN" altLang="zh-CN" kern="0" dirty="0">
                <a:solidFill>
                  <a:srgbClr val="CC0000"/>
                </a:solidFill>
                <a:latin typeface="Times New Roman" pitchFamily="18" charset="0"/>
                <a:ea typeface="隶书" pitchFamily="49" charset="-122"/>
              </a:rPr>
              <a:t>删除区间</a:t>
            </a:r>
            <a:r>
              <a:rPr lang="en-US" altLang="zh-CN" kern="0" dirty="0">
                <a:solidFill>
                  <a:srgbClr val="CC0000"/>
                </a:solidFill>
                <a:latin typeface="Times New Roman" pitchFamily="18" charset="0"/>
                <a:ea typeface="隶书" pitchFamily="49" charset="-122"/>
              </a:rPr>
              <a:t>[lo, hi)</a:t>
            </a:r>
            <a:endParaRPr lang="zh-CN" altLang="zh-CN" kern="0" dirty="0">
              <a:solidFill>
                <a:srgbClr val="CC0000"/>
              </a:solidFill>
              <a:latin typeface="Times New Roman" pitchFamily="18" charset="0"/>
              <a:ea typeface="隶书" pitchFamily="49" charset="-122"/>
            </a:endParaRPr>
          </a:p>
          <a:p>
            <a:r>
              <a:rPr lang="en-US" altLang="zh-CN" kern="0" dirty="0">
                <a:solidFill>
                  <a:srgbClr val="000000"/>
                </a:solidFill>
                <a:latin typeface="Courier New"/>
                <a:ea typeface="宋体"/>
                <a:cs typeface="Times New Roman"/>
              </a:rPr>
              <a:t>   </a:t>
            </a:r>
            <a:r>
              <a:rPr lang="en-US" altLang="zh-CN" b="1" kern="0" dirty="0">
                <a:solidFill>
                  <a:srgbClr val="0000FF"/>
                </a:solidFill>
                <a:latin typeface="Courier New"/>
                <a:ea typeface="宋体"/>
                <a:cs typeface="Times New Roman"/>
              </a:rPr>
              <a:t>if</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lo</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hi</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FF"/>
                </a:solidFill>
                <a:latin typeface="Courier New"/>
                <a:ea typeface="宋体"/>
                <a:cs typeface="Times New Roman"/>
              </a:rPr>
              <a:t>return</a:t>
            </a:r>
            <a:r>
              <a:rPr lang="en-US" altLang="zh-CN" kern="0" dirty="0">
                <a:solidFill>
                  <a:srgbClr val="000000"/>
                </a:solidFill>
                <a:latin typeface="Courier New"/>
                <a:ea typeface="宋体"/>
                <a:cs typeface="Times New Roman"/>
              </a:rPr>
              <a:t> </a:t>
            </a:r>
            <a:r>
              <a:rPr lang="en-US" altLang="zh-CN" kern="0" dirty="0">
                <a:solidFill>
                  <a:srgbClr val="FF8000"/>
                </a:solidFill>
                <a:latin typeface="Courier New"/>
                <a:ea typeface="宋体"/>
                <a:cs typeface="Times New Roman"/>
              </a:rPr>
              <a:t>0</a:t>
            </a:r>
            <a:r>
              <a:rPr lang="en-US" altLang="zh-CN" b="1" kern="0" dirty="0">
                <a:solidFill>
                  <a:srgbClr val="000080"/>
                </a:solidFill>
                <a:latin typeface="Courier New"/>
                <a:ea typeface="宋体"/>
                <a:cs typeface="Times New Roman"/>
              </a:rPr>
              <a:t>;</a:t>
            </a:r>
            <a:endParaRPr lang="zh-CN" altLang="zh-CN" kern="0" dirty="0">
              <a:solidFill>
                <a:srgbClr val="CC0000"/>
              </a:solidFill>
              <a:latin typeface="Times New Roman" pitchFamily="18" charset="0"/>
              <a:ea typeface="隶书" pitchFamily="49" charset="-122"/>
            </a:endParaRPr>
          </a:p>
          <a:p>
            <a:r>
              <a:rPr lang="en-US" altLang="zh-CN" kern="0" dirty="0">
                <a:solidFill>
                  <a:srgbClr val="000000"/>
                </a:solidFill>
                <a:latin typeface="Courier New"/>
                <a:ea typeface="宋体"/>
                <a:cs typeface="Times New Roman"/>
              </a:rPr>
              <a:t>   </a:t>
            </a:r>
            <a:r>
              <a:rPr lang="en-US" altLang="zh-CN" b="1" kern="0" dirty="0">
                <a:solidFill>
                  <a:srgbClr val="0000FF"/>
                </a:solidFill>
                <a:latin typeface="Courier New"/>
                <a:ea typeface="宋体"/>
                <a:cs typeface="Times New Roman"/>
              </a:rPr>
              <a:t>while</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hi </a:t>
            </a:r>
            <a:r>
              <a:rPr lang="en-US" altLang="zh-CN" b="1" kern="0" dirty="0">
                <a:solidFill>
                  <a:srgbClr val="000080"/>
                </a:solidFill>
                <a:latin typeface="Courier New"/>
                <a:ea typeface="宋体"/>
                <a:cs typeface="Times New Roman"/>
              </a:rPr>
              <a:t>&lt;</a:t>
            </a:r>
            <a:r>
              <a:rPr lang="en-US" altLang="zh-CN" kern="0" dirty="0">
                <a:solidFill>
                  <a:srgbClr val="000000"/>
                </a:solidFill>
                <a:latin typeface="Courier New"/>
                <a:ea typeface="宋体"/>
                <a:cs typeface="Times New Roman"/>
              </a:rPr>
              <a:t> _size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p>
          <a:p>
            <a:r>
              <a:rPr lang="en-US" altLang="zh-CN" kern="0" dirty="0">
                <a:solidFill>
                  <a:srgbClr val="000000"/>
                </a:solidFill>
                <a:latin typeface="Courier New"/>
                <a:ea typeface="宋体"/>
                <a:cs typeface="Times New Roman"/>
              </a:rPr>
              <a:t>       _</a:t>
            </a:r>
            <a:r>
              <a:rPr lang="en-US" altLang="zh-CN" kern="0" dirty="0" err="1">
                <a:solidFill>
                  <a:srgbClr val="000000"/>
                </a:solidFill>
                <a:latin typeface="Courier New"/>
                <a:ea typeface="宋体"/>
                <a:cs typeface="Times New Roman"/>
              </a:rPr>
              <a:t>elem</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lo</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_</a:t>
            </a:r>
            <a:r>
              <a:rPr lang="en-US" altLang="zh-CN" kern="0" dirty="0" err="1">
                <a:solidFill>
                  <a:srgbClr val="000000"/>
                </a:solidFill>
                <a:latin typeface="Courier New"/>
                <a:ea typeface="宋体"/>
                <a:cs typeface="Times New Roman"/>
              </a:rPr>
              <a:t>elem</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hi</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//[hi, _size)</a:t>
            </a:r>
            <a:r>
              <a:rPr lang="zh-CN" altLang="zh-CN" kern="0" dirty="0">
                <a:solidFill>
                  <a:srgbClr val="CC0000"/>
                </a:solidFill>
                <a:latin typeface="Times New Roman" pitchFamily="18" charset="0"/>
                <a:ea typeface="隶书" pitchFamily="49" charset="-122"/>
              </a:rPr>
              <a:t>顺次前移</a:t>
            </a:r>
            <a:r>
              <a:rPr lang="en-US" altLang="zh-CN" kern="0" dirty="0">
                <a:solidFill>
                  <a:srgbClr val="CC0000"/>
                </a:solidFill>
                <a:latin typeface="Times New Roman" pitchFamily="18" charset="0"/>
                <a:ea typeface="隶书" pitchFamily="49" charset="-122"/>
              </a:rPr>
              <a:t>hi - lo</a:t>
            </a:r>
            <a:r>
              <a:rPr lang="zh-CN" altLang="zh-CN" kern="0" dirty="0">
                <a:solidFill>
                  <a:srgbClr val="CC0000"/>
                </a:solidFill>
                <a:latin typeface="Times New Roman" pitchFamily="18" charset="0"/>
                <a:ea typeface="隶书" pitchFamily="49" charset="-122"/>
              </a:rPr>
              <a:t>个单元</a:t>
            </a:r>
          </a:p>
          <a:p>
            <a:r>
              <a:rPr lang="en-US" altLang="zh-CN" kern="0" dirty="0">
                <a:solidFill>
                  <a:srgbClr val="000000"/>
                </a:solidFill>
                <a:latin typeface="Courier New"/>
                <a:ea typeface="宋体"/>
                <a:cs typeface="Times New Roman"/>
              </a:rPr>
              <a:t>   _size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lo</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t>
            </a:r>
            <a:r>
              <a:rPr lang="zh-CN" altLang="zh-CN" kern="0" dirty="0">
                <a:solidFill>
                  <a:srgbClr val="CC0000"/>
                </a:solidFill>
                <a:latin typeface="Times New Roman" pitchFamily="18" charset="0"/>
                <a:ea typeface="隶书" pitchFamily="49" charset="-122"/>
              </a:rPr>
              <a:t>更新规模，直接丢弃尾部</a:t>
            </a:r>
            <a:r>
              <a:rPr lang="en-US" altLang="zh-CN" kern="0" dirty="0">
                <a:solidFill>
                  <a:srgbClr val="CC0000"/>
                </a:solidFill>
                <a:latin typeface="Times New Roman" pitchFamily="18" charset="0"/>
                <a:ea typeface="隶书" pitchFamily="49" charset="-122"/>
              </a:rPr>
              <a:t>[lo, _size = hi)</a:t>
            </a:r>
            <a:r>
              <a:rPr lang="zh-CN" altLang="zh-CN" kern="0" dirty="0">
                <a:solidFill>
                  <a:srgbClr val="CC0000"/>
                </a:solidFill>
                <a:latin typeface="Times New Roman" pitchFamily="18" charset="0"/>
                <a:ea typeface="隶书" pitchFamily="49" charset="-122"/>
              </a:rPr>
              <a:t>区间</a:t>
            </a:r>
          </a:p>
          <a:p>
            <a:r>
              <a:rPr lang="en-US" altLang="zh-CN" kern="0" dirty="0">
                <a:solidFill>
                  <a:srgbClr val="000000"/>
                </a:solidFill>
                <a:latin typeface="Courier New"/>
                <a:ea typeface="宋体"/>
                <a:cs typeface="Times New Roman"/>
              </a:rPr>
              <a:t>   shrink</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t>
            </a:r>
            <a:r>
              <a:rPr lang="zh-CN" altLang="zh-CN" kern="0" dirty="0">
                <a:solidFill>
                  <a:srgbClr val="CC0000"/>
                </a:solidFill>
                <a:latin typeface="Times New Roman" pitchFamily="18" charset="0"/>
                <a:ea typeface="隶书" pitchFamily="49" charset="-122"/>
              </a:rPr>
              <a:t>若有必要，则缩容</a:t>
            </a:r>
          </a:p>
          <a:p>
            <a:r>
              <a:rPr lang="en-US" altLang="zh-CN" kern="0" dirty="0">
                <a:solidFill>
                  <a:srgbClr val="000000"/>
                </a:solidFill>
                <a:latin typeface="Courier New"/>
                <a:ea typeface="宋体"/>
                <a:cs typeface="Times New Roman"/>
              </a:rPr>
              <a:t>   </a:t>
            </a:r>
            <a:r>
              <a:rPr lang="en-US" altLang="zh-CN" b="1" kern="0" dirty="0">
                <a:solidFill>
                  <a:srgbClr val="0000FF"/>
                </a:solidFill>
                <a:latin typeface="Courier New"/>
                <a:ea typeface="宋体"/>
                <a:cs typeface="Times New Roman"/>
              </a:rPr>
              <a:t>return</a:t>
            </a:r>
            <a:r>
              <a:rPr lang="en-US" altLang="zh-CN" kern="0" dirty="0">
                <a:solidFill>
                  <a:srgbClr val="000000"/>
                </a:solidFill>
                <a:latin typeface="Courier New"/>
                <a:ea typeface="宋体"/>
                <a:cs typeface="Times New Roman"/>
              </a:rPr>
              <a:t> hi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lo</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a:solidFill>
                  <a:srgbClr val="CC0000"/>
                </a:solidFill>
                <a:latin typeface="Times New Roman" pitchFamily="18" charset="0"/>
                <a:ea typeface="隶书" pitchFamily="49" charset="-122"/>
              </a:rPr>
              <a:t>//</a:t>
            </a:r>
            <a:r>
              <a:rPr lang="zh-CN" altLang="zh-CN" kern="0" dirty="0">
                <a:solidFill>
                  <a:srgbClr val="CC0000"/>
                </a:solidFill>
                <a:latin typeface="Times New Roman" pitchFamily="18" charset="0"/>
                <a:ea typeface="隶书" pitchFamily="49" charset="-122"/>
              </a:rPr>
              <a:t>返回被删除元素的数目</a:t>
            </a:r>
          </a:p>
          <a:p>
            <a:r>
              <a:rPr lang="en-US" altLang="zh-CN" b="1" kern="0" dirty="0">
                <a:solidFill>
                  <a:srgbClr val="000080"/>
                </a:solidFill>
                <a:latin typeface="Courier New"/>
                <a:ea typeface="宋体"/>
                <a:cs typeface="Times New Roman"/>
              </a:rPr>
              <a:t>}</a:t>
            </a:r>
            <a:endParaRPr lang="zh-CN" altLang="zh-CN" sz="2000" kern="100" dirty="0">
              <a:effectLst/>
              <a:latin typeface="Calibri"/>
              <a:ea typeface="宋体"/>
              <a:cs typeface="Times New Roman"/>
            </a:endParaRPr>
          </a:p>
        </p:txBody>
      </p:sp>
      <p:sp>
        <p:nvSpPr>
          <p:cNvPr id="26" name="矩形 25"/>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a:t>
            </a:r>
            <a:r>
              <a:rPr lang="zh-CN" altLang="en-US" sz="2400" b="1" dirty="0">
                <a:solidFill>
                  <a:srgbClr val="C00000"/>
                </a:solidFill>
                <a:latin typeface="微软雅黑" panose="020B0503020204020204" pitchFamily="34" charset="-122"/>
                <a:ea typeface="微软雅黑" panose="020B0503020204020204" pitchFamily="34" charset="-122"/>
              </a:rPr>
              <a:t>删除、</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去重、遍历、判序、排序</a:t>
            </a:r>
          </a:p>
        </p:txBody>
      </p:sp>
      <p:sp>
        <p:nvSpPr>
          <p:cNvPr id="29" name="TextBox 3"/>
          <p:cNvSpPr txBox="1"/>
          <p:nvPr/>
        </p:nvSpPr>
        <p:spPr>
          <a:xfrm>
            <a:off x="323528" y="2095296"/>
            <a:ext cx="1296144"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删除</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
        <p:nvSpPr>
          <p:cNvPr id="30" name="圆角矩形 29"/>
          <p:cNvSpPr/>
          <p:nvPr/>
        </p:nvSpPr>
        <p:spPr bwMode="auto">
          <a:xfrm>
            <a:off x="3625975" y="4950205"/>
            <a:ext cx="3140945" cy="27182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sz="1600" dirty="0">
                <a:latin typeface="Consolas" panose="020B0609020204030204" pitchFamily="49" charset="0"/>
              </a:rPr>
              <a:t>[0,n]</a:t>
            </a:r>
            <a:endParaRPr lang="zh-CN" altLang="en-US" sz="1600" dirty="0">
              <a:latin typeface="Consolas" panose="020B0609020204030204" pitchFamily="49" charset="0"/>
            </a:endParaRPr>
          </a:p>
        </p:txBody>
      </p:sp>
      <p:sp>
        <p:nvSpPr>
          <p:cNvPr id="32" name="TextBox 12"/>
          <p:cNvSpPr txBox="1"/>
          <p:nvPr/>
        </p:nvSpPr>
        <p:spPr>
          <a:xfrm>
            <a:off x="3131840" y="4900518"/>
            <a:ext cx="611560" cy="369332"/>
          </a:xfrm>
          <a:prstGeom prst="rect">
            <a:avLst/>
          </a:prstGeom>
          <a:noFill/>
        </p:spPr>
        <p:txBody>
          <a:bodyPr wrap="square" rtlCol="0">
            <a:spAutoFit/>
          </a:bodyPr>
          <a:lstStyle/>
          <a:p>
            <a:r>
              <a:rPr lang="en-US" altLang="zh-CN" dirty="0"/>
              <a:t>(a)</a:t>
            </a:r>
            <a:endParaRPr lang="zh-CN" altLang="en-US" dirty="0"/>
          </a:p>
        </p:txBody>
      </p:sp>
      <p:sp>
        <p:nvSpPr>
          <p:cNvPr id="33" name="圆角矩形 32"/>
          <p:cNvSpPr/>
          <p:nvPr/>
        </p:nvSpPr>
        <p:spPr bwMode="auto">
          <a:xfrm>
            <a:off x="3624618" y="5450298"/>
            <a:ext cx="774291"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sz="1600" dirty="0">
                <a:latin typeface="Consolas" panose="020B0609020204030204" pitchFamily="49" charset="0"/>
              </a:rPr>
              <a:t>[0,lo)</a:t>
            </a:r>
            <a:endParaRPr lang="zh-CN" altLang="en-US" sz="1600" dirty="0">
              <a:latin typeface="Consolas" panose="020B0609020204030204" pitchFamily="49" charset="0"/>
            </a:endParaRPr>
          </a:p>
        </p:txBody>
      </p:sp>
      <p:sp>
        <p:nvSpPr>
          <p:cNvPr id="35" name="圆角矩形 34"/>
          <p:cNvSpPr/>
          <p:nvPr/>
        </p:nvSpPr>
        <p:spPr bwMode="auto">
          <a:xfrm>
            <a:off x="6766920" y="4937601"/>
            <a:ext cx="2232248" cy="288031"/>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sz="1600" dirty="0">
                <a:latin typeface="Consolas" panose="020B0609020204030204" pitchFamily="49" charset="0"/>
              </a:rPr>
              <a:t>free</a:t>
            </a:r>
            <a:endParaRPr lang="zh-CN" altLang="en-US" sz="1600" dirty="0">
              <a:latin typeface="Consolas" panose="020B0609020204030204" pitchFamily="49" charset="0"/>
            </a:endParaRPr>
          </a:p>
        </p:txBody>
      </p:sp>
      <p:sp>
        <p:nvSpPr>
          <p:cNvPr id="37" name="TextBox 19"/>
          <p:cNvSpPr txBox="1"/>
          <p:nvPr/>
        </p:nvSpPr>
        <p:spPr>
          <a:xfrm>
            <a:off x="3131840" y="5415027"/>
            <a:ext cx="611560" cy="369332"/>
          </a:xfrm>
          <a:prstGeom prst="rect">
            <a:avLst/>
          </a:prstGeom>
          <a:noFill/>
        </p:spPr>
        <p:txBody>
          <a:bodyPr wrap="square" rtlCol="0">
            <a:spAutoFit/>
          </a:bodyPr>
          <a:lstStyle/>
          <a:p>
            <a:r>
              <a:rPr lang="en-US" altLang="zh-CN" dirty="0"/>
              <a:t>(b)</a:t>
            </a:r>
            <a:endParaRPr lang="zh-CN" altLang="en-US" dirty="0"/>
          </a:p>
        </p:txBody>
      </p:sp>
      <p:sp>
        <p:nvSpPr>
          <p:cNvPr id="39" name="圆角矩形 38"/>
          <p:cNvSpPr/>
          <p:nvPr/>
        </p:nvSpPr>
        <p:spPr bwMode="auto">
          <a:xfrm>
            <a:off x="4398909" y="5447527"/>
            <a:ext cx="892529" cy="288032"/>
          </a:xfrm>
          <a:prstGeom prst="roundRect">
            <a:avLst/>
          </a:prstGeom>
          <a:solidFill>
            <a:srgbClr val="FFCCCC"/>
          </a:solidFill>
          <a:ln w="15875" algn="ctr">
            <a:solidFill>
              <a:srgbClr val="009242"/>
            </a:solidFill>
            <a:miter lim="800000"/>
            <a:headEnd/>
            <a:tailEnd/>
          </a:ln>
          <a:effectLst/>
        </p:spPr>
        <p:txBody>
          <a:bodyPr lIns="91446" tIns="91446" rIns="91446" bIns="91446" rtlCol="0" anchor="ctr"/>
          <a:lstStyle/>
          <a:p>
            <a:pPr algn="ct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lo,hi</a:t>
            </a:r>
            <a:r>
              <a:rPr lang="en-US" altLang="zh-CN" sz="1600" dirty="0">
                <a:latin typeface="Consolas" panose="020B0609020204030204" pitchFamily="49" charset="0"/>
              </a:rPr>
              <a:t>)</a:t>
            </a:r>
            <a:endParaRPr lang="zh-CN" altLang="en-US" sz="1600" dirty="0">
              <a:solidFill>
                <a:schemeClr val="tx1"/>
              </a:solidFill>
              <a:latin typeface="Consolas" panose="020B0609020204030204" pitchFamily="49" charset="0"/>
            </a:endParaRPr>
          </a:p>
        </p:txBody>
      </p:sp>
      <p:sp>
        <p:nvSpPr>
          <p:cNvPr id="40" name="TextBox 26"/>
          <p:cNvSpPr txBox="1"/>
          <p:nvPr/>
        </p:nvSpPr>
        <p:spPr>
          <a:xfrm>
            <a:off x="3131840" y="5929536"/>
            <a:ext cx="611560" cy="369332"/>
          </a:xfrm>
          <a:prstGeom prst="rect">
            <a:avLst/>
          </a:prstGeom>
          <a:noFill/>
        </p:spPr>
        <p:txBody>
          <a:bodyPr wrap="square" rtlCol="0">
            <a:spAutoFit/>
          </a:bodyPr>
          <a:lstStyle/>
          <a:p>
            <a:r>
              <a:rPr lang="en-US" altLang="zh-CN" dirty="0"/>
              <a:t>(c)</a:t>
            </a:r>
            <a:endParaRPr lang="zh-CN" altLang="en-US" dirty="0"/>
          </a:p>
        </p:txBody>
      </p:sp>
      <p:sp>
        <p:nvSpPr>
          <p:cNvPr id="41" name="圆角矩形 40"/>
          <p:cNvSpPr/>
          <p:nvPr/>
        </p:nvSpPr>
        <p:spPr bwMode="auto">
          <a:xfrm>
            <a:off x="5830815" y="5975507"/>
            <a:ext cx="3168353" cy="307354"/>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endParaRPr lang="zh-CN" altLang="en-US" dirty="0">
              <a:latin typeface="Consolas" panose="020B0609020204030204" pitchFamily="49" charset="0"/>
            </a:endParaRPr>
          </a:p>
        </p:txBody>
      </p:sp>
      <p:cxnSp>
        <p:nvCxnSpPr>
          <p:cNvPr id="43" name="曲线连接符 42"/>
          <p:cNvCxnSpPr>
            <a:stCxn id="46" idx="2"/>
            <a:endCxn id="56" idx="0"/>
          </p:cNvCxnSpPr>
          <p:nvPr/>
        </p:nvCxnSpPr>
        <p:spPr bwMode="auto">
          <a:xfrm rot="5400000">
            <a:off x="5446798" y="5402786"/>
            <a:ext cx="249608" cy="915154"/>
          </a:xfrm>
          <a:prstGeom prst="curvedConnector3">
            <a:avLst>
              <a:gd name="adj1" fmla="val 50000"/>
            </a:avLst>
          </a:prstGeom>
          <a:solidFill>
            <a:schemeClr val="accent1"/>
          </a:solidFill>
          <a:ln w="9525" cap="flat" cmpd="sng" algn="ctr">
            <a:solidFill>
              <a:schemeClr val="tx1"/>
            </a:solidFill>
            <a:prstDash val="solid"/>
            <a:round/>
            <a:headEnd type="none" w="med" len="med"/>
            <a:tailEnd type="stealth" w="lg" len="lg"/>
          </a:ln>
          <a:effectLst/>
        </p:spPr>
      </p:cxnSp>
      <p:sp>
        <p:nvSpPr>
          <p:cNvPr id="44" name="TextBox 30"/>
          <p:cNvSpPr txBox="1"/>
          <p:nvPr/>
        </p:nvSpPr>
        <p:spPr>
          <a:xfrm>
            <a:off x="5723466" y="5714574"/>
            <a:ext cx="899805" cy="338554"/>
          </a:xfrm>
          <a:prstGeom prst="rect">
            <a:avLst/>
          </a:prstGeom>
          <a:noFill/>
        </p:spPr>
        <p:txBody>
          <a:bodyPr wrap="square" rtlCol="0">
            <a:spAutoFit/>
          </a:bodyPr>
          <a:lstStyle/>
          <a:p>
            <a:r>
              <a:rPr lang="en-US" altLang="zh-CN" sz="1600" dirty="0"/>
              <a:t>left shift</a:t>
            </a:r>
            <a:endParaRPr lang="zh-CN" altLang="en-US" sz="1600" dirty="0"/>
          </a:p>
        </p:txBody>
      </p:sp>
      <p:sp>
        <p:nvSpPr>
          <p:cNvPr id="45" name="圆角矩形 44"/>
          <p:cNvSpPr/>
          <p:nvPr/>
        </p:nvSpPr>
        <p:spPr bwMode="auto">
          <a:xfrm>
            <a:off x="3624618" y="6474007"/>
            <a:ext cx="772618"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a:latin typeface="Consolas" panose="020B0609020204030204" pitchFamily="49" charset="0"/>
            </a:endParaRPr>
          </a:p>
        </p:txBody>
      </p:sp>
      <p:sp>
        <p:nvSpPr>
          <p:cNvPr id="46" name="圆角矩形 45"/>
          <p:cNvSpPr/>
          <p:nvPr/>
        </p:nvSpPr>
        <p:spPr bwMode="auto">
          <a:xfrm>
            <a:off x="5291438" y="5447527"/>
            <a:ext cx="1475482" cy="288032"/>
          </a:xfrm>
          <a:prstGeom prst="roundRect">
            <a:avLst/>
          </a:prstGeom>
          <a:solidFill>
            <a:schemeClr val="accent2">
              <a:lumMod val="90000"/>
            </a:schemeClr>
          </a:solidFill>
          <a:ln w="15875" algn="ctr">
            <a:solidFill>
              <a:srgbClr val="009242"/>
            </a:solidFill>
            <a:miter lim="800000"/>
            <a:headEnd/>
            <a:tailEnd/>
          </a:ln>
          <a:effectLst/>
        </p:spPr>
        <p:txBody>
          <a:bodyPr lIns="91446" tIns="91446" rIns="91446" bIns="91446" rtlCol="0" anchor="ctr"/>
          <a:lstStyle/>
          <a:p>
            <a:pPr algn="ct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hi,n</a:t>
            </a:r>
            <a:r>
              <a:rPr lang="en-US" altLang="zh-CN" sz="1600" dirty="0">
                <a:solidFill>
                  <a:schemeClr val="tx1"/>
                </a:solidFill>
                <a:latin typeface="Consolas" panose="020B0609020204030204" pitchFamily="49" charset="0"/>
              </a:rPr>
              <a:t>)</a:t>
            </a:r>
            <a:endParaRPr lang="zh-CN" altLang="en-US" sz="1600" dirty="0">
              <a:solidFill>
                <a:schemeClr val="tx1"/>
              </a:solidFill>
              <a:latin typeface="Consolas" panose="020B0609020204030204" pitchFamily="49" charset="0"/>
            </a:endParaRPr>
          </a:p>
        </p:txBody>
      </p:sp>
      <p:sp>
        <p:nvSpPr>
          <p:cNvPr id="47" name="TextBox 33"/>
          <p:cNvSpPr txBox="1"/>
          <p:nvPr/>
        </p:nvSpPr>
        <p:spPr>
          <a:xfrm>
            <a:off x="3131840" y="6444044"/>
            <a:ext cx="611560" cy="369332"/>
          </a:xfrm>
          <a:prstGeom prst="rect">
            <a:avLst/>
          </a:prstGeom>
          <a:noFill/>
        </p:spPr>
        <p:txBody>
          <a:bodyPr wrap="square" rtlCol="0">
            <a:spAutoFit/>
          </a:bodyPr>
          <a:lstStyle/>
          <a:p>
            <a:r>
              <a:rPr lang="en-US" altLang="zh-CN" dirty="0"/>
              <a:t>(d)</a:t>
            </a:r>
            <a:endParaRPr lang="zh-CN" altLang="en-US" dirty="0"/>
          </a:p>
        </p:txBody>
      </p:sp>
      <p:sp>
        <p:nvSpPr>
          <p:cNvPr id="48" name="圆角矩形 47"/>
          <p:cNvSpPr/>
          <p:nvPr/>
        </p:nvSpPr>
        <p:spPr bwMode="auto">
          <a:xfrm>
            <a:off x="5830815" y="6461371"/>
            <a:ext cx="288032" cy="288032"/>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endParaRPr lang="zh-CN" altLang="en-US" dirty="0">
              <a:latin typeface="Consolas" panose="020B0609020204030204" pitchFamily="49" charset="0"/>
            </a:endParaRPr>
          </a:p>
        </p:txBody>
      </p:sp>
      <p:sp>
        <p:nvSpPr>
          <p:cNvPr id="51" name="矩形 50"/>
          <p:cNvSpPr/>
          <p:nvPr/>
        </p:nvSpPr>
        <p:spPr>
          <a:xfrm rot="10800000" flipV="1">
            <a:off x="5967298" y="6446661"/>
            <a:ext cx="2916324" cy="338554"/>
          </a:xfrm>
          <a:prstGeom prst="rect">
            <a:avLst/>
          </a:prstGeom>
        </p:spPr>
        <p:txBody>
          <a:bodyPr wrap="square">
            <a:spAutoFit/>
          </a:bodyPr>
          <a:lstStyle/>
          <a:p>
            <a:pPr algn="ctr"/>
            <a:r>
              <a:rPr lang="en-US" altLang="zh-CN" sz="1600" dirty="0">
                <a:latin typeface="Consolas" panose="020B0609020204030204" pitchFamily="49" charset="0"/>
              </a:rPr>
              <a:t>shrunk if necessary</a:t>
            </a:r>
            <a:endParaRPr lang="zh-CN" altLang="en-US" sz="1600" dirty="0">
              <a:latin typeface="Consolas" panose="020B0609020204030204" pitchFamily="49" charset="0"/>
            </a:endParaRPr>
          </a:p>
        </p:txBody>
      </p:sp>
      <p:cxnSp>
        <p:nvCxnSpPr>
          <p:cNvPr id="53" name="直接连接符 52"/>
          <p:cNvCxnSpPr/>
          <p:nvPr/>
        </p:nvCxnSpPr>
        <p:spPr bwMode="auto">
          <a:xfrm flipV="1">
            <a:off x="5251864" y="5962893"/>
            <a:ext cx="0" cy="5693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圆角矩形 53"/>
          <p:cNvSpPr/>
          <p:nvPr/>
        </p:nvSpPr>
        <p:spPr bwMode="auto">
          <a:xfrm>
            <a:off x="6766920" y="5443922"/>
            <a:ext cx="2232248" cy="288031"/>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endParaRPr lang="zh-CN" altLang="en-US" dirty="0">
              <a:latin typeface="Consolas" panose="020B0609020204030204" pitchFamily="49" charset="0"/>
            </a:endParaRPr>
          </a:p>
        </p:txBody>
      </p:sp>
      <p:sp>
        <p:nvSpPr>
          <p:cNvPr id="55" name="圆角矩形 54"/>
          <p:cNvSpPr/>
          <p:nvPr/>
        </p:nvSpPr>
        <p:spPr bwMode="auto">
          <a:xfrm>
            <a:off x="3608411" y="5985167"/>
            <a:ext cx="788824"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endParaRPr lang="zh-CN" altLang="en-US">
              <a:latin typeface="Consolas" panose="020B0609020204030204" pitchFamily="49" charset="0"/>
            </a:endParaRPr>
          </a:p>
        </p:txBody>
      </p:sp>
      <p:sp>
        <p:nvSpPr>
          <p:cNvPr id="56" name="圆角矩形 55"/>
          <p:cNvSpPr/>
          <p:nvPr/>
        </p:nvSpPr>
        <p:spPr bwMode="auto">
          <a:xfrm>
            <a:off x="4397234" y="5985167"/>
            <a:ext cx="1433581" cy="288032"/>
          </a:xfrm>
          <a:prstGeom prst="roundRect">
            <a:avLst/>
          </a:prstGeom>
          <a:solidFill>
            <a:schemeClr val="accent2">
              <a:lumMod val="90000"/>
            </a:schemeClr>
          </a:solidFill>
          <a:ln w="15875" algn="ctr">
            <a:solidFill>
              <a:srgbClr val="009242"/>
            </a:solidFill>
            <a:miter lim="800000"/>
            <a:headEnd/>
            <a:tailEnd/>
          </a:ln>
          <a:effectLst/>
        </p:spPr>
        <p:txBody>
          <a:bodyPr lIns="91446" tIns="91446" rIns="91446" bIns="91446" rtlCol="0" anchor="ctr"/>
          <a:lstStyle/>
          <a:p>
            <a:pPr algn="ctr"/>
            <a:r>
              <a:rPr lang="en-US" altLang="zh-CN" sz="1600" dirty="0">
                <a:latin typeface="Consolas" panose="020B0609020204030204" pitchFamily="49" charset="0"/>
              </a:rPr>
              <a:t>[</a:t>
            </a:r>
            <a:r>
              <a:rPr lang="en-US" altLang="zh-CN" sz="1600" dirty="0" err="1">
                <a:latin typeface="Consolas" panose="020B0609020204030204" pitchFamily="49" charset="0"/>
              </a:rPr>
              <a:t>lo,n-hi+lo</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57" name="圆角矩形 56"/>
          <p:cNvSpPr/>
          <p:nvPr/>
        </p:nvSpPr>
        <p:spPr bwMode="auto">
          <a:xfrm>
            <a:off x="4397235" y="6471922"/>
            <a:ext cx="1433580" cy="288032"/>
          </a:xfrm>
          <a:prstGeom prst="roundRect">
            <a:avLst/>
          </a:prstGeom>
          <a:solidFill>
            <a:schemeClr val="accent2">
              <a:lumMod val="90000"/>
            </a:schemeClr>
          </a:solidFill>
          <a:ln w="15875" algn="ctr">
            <a:solidFill>
              <a:srgbClr val="009242"/>
            </a:solidFill>
            <a:miter lim="800000"/>
            <a:headEnd/>
            <a:tailEnd/>
          </a:ln>
          <a:effectLst/>
        </p:spPr>
        <p:txBody>
          <a:bodyPr lIns="91446" tIns="91446" rIns="91446" bIns="91446" rtlCol="0" anchor="ctr"/>
          <a:lstStyle/>
          <a:p>
            <a:pPr algn="ctr"/>
            <a:endParaRPr lang="zh-CN" altLang="en-US" dirty="0">
              <a:latin typeface="Consolas" panose="020B0609020204030204" pitchFamily="49" charset="0"/>
            </a:endParaRPr>
          </a:p>
        </p:txBody>
      </p:sp>
      <p:sp>
        <p:nvSpPr>
          <p:cNvPr id="60" name="文本框 59"/>
          <p:cNvSpPr txBox="1"/>
          <p:nvPr/>
        </p:nvSpPr>
        <p:spPr>
          <a:xfrm>
            <a:off x="522363" y="5514112"/>
            <a:ext cx="2122877" cy="923330"/>
          </a:xfrm>
          <a:prstGeom prst="rect">
            <a:avLst/>
          </a:prstGeom>
          <a:solidFill>
            <a:srgbClr val="C00000"/>
          </a:solidFill>
          <a:ln w="31750">
            <a:noFill/>
          </a:ln>
        </p:spPr>
        <p:txBody>
          <a:bodyPr wrap="square" rtlCol="0">
            <a:spAutoFit/>
          </a:bodyPr>
          <a:lstStyle/>
          <a:p>
            <a:pPr algn="ctr"/>
            <a:r>
              <a:rPr kumimoji="1" lang="zh-CN" altLang="en-US" b="1" dirty="0">
                <a:solidFill>
                  <a:schemeClr val="bg1"/>
                </a:solidFill>
                <a:latin typeface="Microsoft YaHei" charset="0"/>
                <a:ea typeface="Microsoft YaHei" charset="0"/>
                <a:cs typeface="Microsoft YaHei" charset="0"/>
              </a:rPr>
              <a:t>时间复杂度：最坏</a:t>
            </a:r>
            <a:r>
              <a:rPr kumimoji="1" lang="en-US" altLang="zh-CN" b="1" dirty="0">
                <a:solidFill>
                  <a:schemeClr val="bg1"/>
                </a:solidFill>
                <a:latin typeface="Microsoft YaHei" charset="0"/>
                <a:ea typeface="Microsoft YaHei" charset="0"/>
                <a:cs typeface="Microsoft YaHei" charset="0"/>
              </a:rPr>
              <a:t>O(n)</a:t>
            </a:r>
            <a:r>
              <a:rPr kumimoji="1" lang="zh-CN" altLang="en-US" b="1" dirty="0">
                <a:solidFill>
                  <a:schemeClr val="bg1"/>
                </a:solidFill>
                <a:latin typeface="Microsoft YaHei" charset="0"/>
                <a:ea typeface="Microsoft YaHei" charset="0"/>
                <a:cs typeface="Microsoft YaHei" charset="0"/>
              </a:rPr>
              <a:t>，最好</a:t>
            </a:r>
            <a:r>
              <a:rPr kumimoji="1" lang="en-US" altLang="zh-CN" b="1" dirty="0">
                <a:solidFill>
                  <a:schemeClr val="bg1"/>
                </a:solidFill>
                <a:latin typeface="Microsoft YaHei" charset="0"/>
                <a:ea typeface="Microsoft YaHei" charset="0"/>
                <a:cs typeface="Microsoft YaHei" charset="0"/>
              </a:rPr>
              <a:t>O(1)</a:t>
            </a:r>
            <a:r>
              <a:rPr kumimoji="1" lang="zh-CN" altLang="en-US" b="1" dirty="0">
                <a:solidFill>
                  <a:schemeClr val="bg1"/>
                </a:solidFill>
                <a:latin typeface="Microsoft YaHei" charset="0"/>
                <a:ea typeface="Microsoft YaHei" charset="0"/>
                <a:cs typeface="Microsoft YaHei" charset="0"/>
              </a:rPr>
              <a:t>，平均</a:t>
            </a:r>
            <a:r>
              <a:rPr kumimoji="1" lang="en-US" altLang="zh-CN" b="1" dirty="0">
                <a:solidFill>
                  <a:schemeClr val="bg1"/>
                </a:solidFill>
                <a:latin typeface="Microsoft YaHei" charset="0"/>
                <a:ea typeface="Microsoft YaHei" charset="0"/>
                <a:cs typeface="Microsoft YaHei" charset="0"/>
              </a:rPr>
              <a:t>O(n)</a:t>
            </a:r>
            <a:endParaRPr kumimoji="1" lang="zh-CN" altLang="en-US" b="1" dirty="0">
              <a:solidFill>
                <a:schemeClr val="bg1"/>
              </a:solidFill>
              <a:latin typeface="Microsoft YaHei" charset="0"/>
              <a:ea typeface="Microsoft YaHei" charset="0"/>
              <a:cs typeface="Microsoft YaHei" charset="0"/>
            </a:endParaRPr>
          </a:p>
        </p:txBody>
      </p:sp>
      <p:sp>
        <p:nvSpPr>
          <p:cNvPr id="27" name="文本框 26"/>
          <p:cNvSpPr txBox="1"/>
          <p:nvPr/>
        </p:nvSpPr>
        <p:spPr>
          <a:xfrm>
            <a:off x="3970505" y="2101769"/>
            <a:ext cx="4962850" cy="646331"/>
          </a:xfrm>
          <a:prstGeom prst="rect">
            <a:avLst/>
          </a:prstGeom>
          <a:solidFill>
            <a:schemeClr val="accent2">
              <a:lumMod val="50000"/>
            </a:schemeClr>
          </a:solidFill>
          <a:ln w="31750">
            <a:noFill/>
          </a:ln>
        </p:spPr>
        <p:txBody>
          <a:bodyPr wrap="square" rtlCol="0">
            <a:spAutoFit/>
          </a:bodyPr>
          <a:lstStyle>
            <a:defPPr>
              <a:defRPr lang="zh-CN"/>
            </a:defPPr>
            <a:lvl1pPr algn="ctr">
              <a:defRPr kumimoji="1" b="1">
                <a:solidFill>
                  <a:schemeClr val="bg1"/>
                </a:solidFill>
                <a:latin typeface="Microsoft YaHei" charset="0"/>
                <a:ea typeface="Microsoft YaHei" charset="0"/>
                <a:cs typeface="Microsoft YaHei" charset="0"/>
              </a:defRPr>
            </a:lvl1pPr>
          </a:lstStyle>
          <a:p>
            <a:r>
              <a:rPr lang="zh-CN" altLang="en-US" dirty="0"/>
              <a:t>删除一段区间元素能否通过调用单元素删除实现？能否自后向前搬移？</a:t>
            </a:r>
          </a:p>
        </p:txBody>
      </p:sp>
    </p:spTree>
    <p:extLst>
      <p:ext uri="{BB962C8B-B14F-4D97-AF65-F5344CB8AC3E}">
        <p14:creationId xmlns:p14="http://schemas.microsoft.com/office/powerpoint/2010/main" val="411862688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down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向量去重（唯一化）</a:t>
            </a:r>
          </a:p>
        </p:txBody>
      </p:sp>
      <p:sp>
        <p:nvSpPr>
          <p:cNvPr id="7" name="圆角矩形 6"/>
          <p:cNvSpPr/>
          <p:nvPr/>
        </p:nvSpPr>
        <p:spPr bwMode="auto">
          <a:xfrm>
            <a:off x="5405908" y="5099928"/>
            <a:ext cx="360040" cy="28803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e</a:t>
            </a:r>
            <a:endParaRPr lang="zh-CN" altLang="en-US" dirty="0">
              <a:latin typeface="Consolas" panose="020B0609020204030204" pitchFamily="49" charset="0"/>
            </a:endParaRPr>
          </a:p>
        </p:txBody>
      </p:sp>
      <p:sp>
        <p:nvSpPr>
          <p:cNvPr id="8" name="TextBox 7"/>
          <p:cNvSpPr txBox="1"/>
          <p:nvPr/>
        </p:nvSpPr>
        <p:spPr>
          <a:xfrm>
            <a:off x="2674454" y="5018628"/>
            <a:ext cx="611560" cy="369332"/>
          </a:xfrm>
          <a:prstGeom prst="rect">
            <a:avLst/>
          </a:prstGeom>
          <a:noFill/>
        </p:spPr>
        <p:txBody>
          <a:bodyPr wrap="square" rtlCol="0">
            <a:spAutoFit/>
          </a:bodyPr>
          <a:lstStyle/>
          <a:p>
            <a:r>
              <a:rPr lang="en-US" altLang="zh-CN" dirty="0"/>
              <a:t>(a)</a:t>
            </a:r>
            <a:endParaRPr lang="zh-CN" altLang="en-US" dirty="0"/>
          </a:p>
        </p:txBody>
      </p:sp>
      <p:sp>
        <p:nvSpPr>
          <p:cNvPr id="9" name="圆角矩形 8"/>
          <p:cNvSpPr/>
          <p:nvPr/>
        </p:nvSpPr>
        <p:spPr bwMode="auto">
          <a:xfrm>
            <a:off x="3101652" y="5099928"/>
            <a:ext cx="2304256"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sz="1600" dirty="0">
                <a:solidFill>
                  <a:schemeClr val="tx1"/>
                </a:solidFill>
                <a:latin typeface="Consolas" panose="020B0609020204030204" pitchFamily="49" charset="0"/>
              </a:rPr>
              <a:t>[0,i)</a:t>
            </a:r>
            <a:endParaRPr lang="zh-CN" altLang="en-US" sz="1600" dirty="0">
              <a:solidFill>
                <a:schemeClr val="tx1"/>
              </a:solidFill>
              <a:latin typeface="Consolas" panose="020B0609020204030204" pitchFamily="49" charset="0"/>
            </a:endParaRPr>
          </a:p>
        </p:txBody>
      </p:sp>
      <p:sp>
        <p:nvSpPr>
          <p:cNvPr id="11" name="圆角矩形 10"/>
          <p:cNvSpPr/>
          <p:nvPr/>
        </p:nvSpPr>
        <p:spPr bwMode="auto">
          <a:xfrm>
            <a:off x="5765948" y="5099928"/>
            <a:ext cx="3054524" cy="288032"/>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sz="1600" dirty="0">
                <a:latin typeface="Consolas" panose="020B0609020204030204" pitchFamily="49" charset="0"/>
              </a:rPr>
              <a:t>U</a:t>
            </a:r>
            <a:endParaRPr lang="zh-CN" altLang="en-US" sz="1600" dirty="0">
              <a:latin typeface="Consolas" panose="020B0609020204030204" pitchFamily="49" charset="0"/>
            </a:endParaRPr>
          </a:p>
        </p:txBody>
      </p:sp>
      <p:sp>
        <p:nvSpPr>
          <p:cNvPr id="12" name="TextBox 11"/>
          <p:cNvSpPr txBox="1"/>
          <p:nvPr/>
        </p:nvSpPr>
        <p:spPr>
          <a:xfrm>
            <a:off x="5280148" y="4797152"/>
            <a:ext cx="611560" cy="338554"/>
          </a:xfrm>
          <a:prstGeom prst="rect">
            <a:avLst/>
          </a:prstGeom>
          <a:noFill/>
        </p:spPr>
        <p:txBody>
          <a:bodyPr wrap="square" rtlCol="0">
            <a:spAutoFit/>
          </a:bodyPr>
          <a:lstStyle>
            <a:defPPr>
              <a:defRPr lang="zh-CN"/>
            </a:defPPr>
            <a:lvl1pPr algn="ctr">
              <a:defRPr sz="1600">
                <a:latin typeface="Consolas" panose="020B0609020204030204" pitchFamily="49" charset="0"/>
              </a:defRPr>
            </a:lvl1pPr>
          </a:lstStyle>
          <a:p>
            <a:r>
              <a:rPr lang="en-US" altLang="zh-CN" dirty="0" err="1"/>
              <a:t>i</a:t>
            </a:r>
            <a:endParaRPr lang="zh-CN" altLang="en-US" dirty="0"/>
          </a:p>
        </p:txBody>
      </p:sp>
      <p:sp>
        <p:nvSpPr>
          <p:cNvPr id="13" name="圆角矩形 12"/>
          <p:cNvSpPr/>
          <p:nvPr/>
        </p:nvSpPr>
        <p:spPr bwMode="auto">
          <a:xfrm>
            <a:off x="5765948" y="5742548"/>
            <a:ext cx="360040" cy="28803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f</a:t>
            </a:r>
            <a:endParaRPr lang="zh-CN" altLang="en-US" dirty="0">
              <a:latin typeface="Consolas" panose="020B0609020204030204" pitchFamily="49" charset="0"/>
            </a:endParaRPr>
          </a:p>
        </p:txBody>
      </p:sp>
      <p:sp>
        <p:nvSpPr>
          <p:cNvPr id="14" name="TextBox 13"/>
          <p:cNvSpPr txBox="1"/>
          <p:nvPr/>
        </p:nvSpPr>
        <p:spPr>
          <a:xfrm>
            <a:off x="2674454" y="5661248"/>
            <a:ext cx="611560" cy="369332"/>
          </a:xfrm>
          <a:prstGeom prst="rect">
            <a:avLst/>
          </a:prstGeom>
          <a:noFill/>
        </p:spPr>
        <p:txBody>
          <a:bodyPr wrap="square" rtlCol="0">
            <a:spAutoFit/>
          </a:bodyPr>
          <a:lstStyle/>
          <a:p>
            <a:r>
              <a:rPr lang="en-US" altLang="zh-CN" dirty="0"/>
              <a:t>(b)</a:t>
            </a:r>
            <a:endParaRPr lang="zh-CN" altLang="en-US" dirty="0"/>
          </a:p>
        </p:txBody>
      </p:sp>
      <p:sp>
        <p:nvSpPr>
          <p:cNvPr id="15" name="圆角矩形 14"/>
          <p:cNvSpPr/>
          <p:nvPr/>
        </p:nvSpPr>
        <p:spPr bwMode="auto">
          <a:xfrm>
            <a:off x="3101652" y="5742548"/>
            <a:ext cx="2664296"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sz="1600" dirty="0">
                <a:solidFill>
                  <a:schemeClr val="tx1"/>
                </a:solidFill>
                <a:latin typeface="Consolas" panose="020B0609020204030204" pitchFamily="49" charset="0"/>
              </a:rPr>
              <a:t>[0,i+1)</a:t>
            </a:r>
            <a:endParaRPr lang="zh-CN" altLang="en-US" sz="1600" dirty="0">
              <a:solidFill>
                <a:schemeClr val="tx1"/>
              </a:solidFill>
              <a:latin typeface="Consolas" panose="020B0609020204030204" pitchFamily="49" charset="0"/>
            </a:endParaRPr>
          </a:p>
        </p:txBody>
      </p:sp>
      <p:sp>
        <p:nvSpPr>
          <p:cNvPr id="16" name="圆角矩形 15"/>
          <p:cNvSpPr/>
          <p:nvPr/>
        </p:nvSpPr>
        <p:spPr bwMode="auto">
          <a:xfrm>
            <a:off x="6125988" y="5742548"/>
            <a:ext cx="2694484" cy="288032"/>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sz="1600" dirty="0">
                <a:latin typeface="Consolas" panose="020B0609020204030204" pitchFamily="49" charset="0"/>
              </a:rPr>
              <a:t>U</a:t>
            </a:r>
            <a:endParaRPr lang="zh-CN" altLang="en-US" sz="1600" dirty="0">
              <a:latin typeface="Consolas" panose="020B0609020204030204" pitchFamily="49" charset="0"/>
            </a:endParaRPr>
          </a:p>
        </p:txBody>
      </p:sp>
      <p:sp>
        <p:nvSpPr>
          <p:cNvPr id="17" name="TextBox 16"/>
          <p:cNvSpPr txBox="1"/>
          <p:nvPr/>
        </p:nvSpPr>
        <p:spPr>
          <a:xfrm>
            <a:off x="5621932" y="5445224"/>
            <a:ext cx="611560" cy="338554"/>
          </a:xfrm>
          <a:prstGeom prst="rect">
            <a:avLst/>
          </a:prstGeom>
          <a:noFill/>
        </p:spPr>
        <p:txBody>
          <a:bodyPr wrap="square" rtlCol="0">
            <a:spAutoFit/>
          </a:bodyPr>
          <a:lstStyle/>
          <a:p>
            <a:pPr algn="ctr"/>
            <a:r>
              <a:rPr lang="en-US" altLang="zh-CN" sz="1600" dirty="0">
                <a:latin typeface="Consolas" panose="020B0609020204030204" pitchFamily="49" charset="0"/>
              </a:rPr>
              <a:t>i+1</a:t>
            </a:r>
            <a:endParaRPr lang="zh-CN" altLang="en-US" sz="1600" dirty="0">
              <a:latin typeface="Consolas" panose="020B0609020204030204" pitchFamily="49" charset="0"/>
            </a:endParaRPr>
          </a:p>
        </p:txBody>
      </p:sp>
      <p:sp>
        <p:nvSpPr>
          <p:cNvPr id="19" name="TextBox 18"/>
          <p:cNvSpPr txBox="1"/>
          <p:nvPr/>
        </p:nvSpPr>
        <p:spPr>
          <a:xfrm>
            <a:off x="2674454" y="6309320"/>
            <a:ext cx="611560" cy="369332"/>
          </a:xfrm>
          <a:prstGeom prst="rect">
            <a:avLst/>
          </a:prstGeom>
          <a:noFill/>
        </p:spPr>
        <p:txBody>
          <a:bodyPr wrap="square" rtlCol="0">
            <a:spAutoFit/>
          </a:bodyPr>
          <a:lstStyle/>
          <a:p>
            <a:r>
              <a:rPr lang="en-US" altLang="zh-CN" dirty="0"/>
              <a:t>(c)</a:t>
            </a:r>
            <a:endParaRPr lang="zh-CN" altLang="en-US" dirty="0"/>
          </a:p>
        </p:txBody>
      </p:sp>
      <p:sp>
        <p:nvSpPr>
          <p:cNvPr id="20" name="圆角矩形 19"/>
          <p:cNvSpPr/>
          <p:nvPr/>
        </p:nvSpPr>
        <p:spPr bwMode="auto">
          <a:xfrm>
            <a:off x="3101652" y="6390620"/>
            <a:ext cx="2304256"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sz="1600" dirty="0">
                <a:solidFill>
                  <a:schemeClr val="tx1"/>
                </a:solidFill>
                <a:latin typeface="Consolas" panose="020B0609020204030204" pitchFamily="49" charset="0"/>
              </a:rPr>
              <a:t>[0,i)</a:t>
            </a:r>
            <a:endParaRPr lang="zh-CN" altLang="en-US" sz="1600" dirty="0">
              <a:solidFill>
                <a:schemeClr val="tx1"/>
              </a:solidFill>
              <a:latin typeface="Consolas" panose="020B0609020204030204" pitchFamily="49" charset="0"/>
            </a:endParaRPr>
          </a:p>
        </p:txBody>
      </p:sp>
      <p:sp>
        <p:nvSpPr>
          <p:cNvPr id="23" name="圆角矩形 22"/>
          <p:cNvSpPr/>
          <p:nvPr/>
        </p:nvSpPr>
        <p:spPr bwMode="auto">
          <a:xfrm>
            <a:off x="5414292" y="6390620"/>
            <a:ext cx="360040" cy="28803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f</a:t>
            </a:r>
            <a:endParaRPr lang="zh-CN" altLang="en-US" dirty="0">
              <a:latin typeface="Consolas" panose="020B0609020204030204" pitchFamily="49" charset="0"/>
            </a:endParaRPr>
          </a:p>
        </p:txBody>
      </p:sp>
      <p:sp>
        <p:nvSpPr>
          <p:cNvPr id="24" name="圆角矩形 23"/>
          <p:cNvSpPr/>
          <p:nvPr/>
        </p:nvSpPr>
        <p:spPr bwMode="auto">
          <a:xfrm>
            <a:off x="5774332" y="6390620"/>
            <a:ext cx="2694484" cy="288032"/>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sz="1600" dirty="0">
                <a:latin typeface="Consolas" panose="020B0609020204030204" pitchFamily="49" charset="0"/>
              </a:rPr>
              <a:t>U</a:t>
            </a:r>
            <a:endParaRPr lang="zh-CN" altLang="en-US" sz="1600" dirty="0">
              <a:latin typeface="Consolas" panose="020B0609020204030204" pitchFamily="49" charset="0"/>
            </a:endParaRPr>
          </a:p>
        </p:txBody>
      </p:sp>
      <p:sp>
        <p:nvSpPr>
          <p:cNvPr id="25" name="TextBox 24"/>
          <p:cNvSpPr txBox="1"/>
          <p:nvPr/>
        </p:nvSpPr>
        <p:spPr>
          <a:xfrm>
            <a:off x="5173674" y="6041127"/>
            <a:ext cx="611560" cy="338554"/>
          </a:xfrm>
          <a:prstGeom prst="rect">
            <a:avLst/>
          </a:prstGeom>
          <a:noFill/>
        </p:spPr>
        <p:txBody>
          <a:bodyPr wrap="square" rtlCol="0">
            <a:spAutoFit/>
          </a:bodyPr>
          <a:lstStyle/>
          <a:p>
            <a:pPr algn="ctr"/>
            <a:r>
              <a:rPr lang="en-US" altLang="zh-CN" sz="1600" dirty="0" err="1">
                <a:latin typeface="Consolas" panose="020B0609020204030204" pitchFamily="49" charset="0"/>
              </a:rPr>
              <a:t>i</a:t>
            </a:r>
            <a:endParaRPr lang="zh-CN" altLang="en-US" sz="1600" dirty="0">
              <a:latin typeface="Consolas" panose="020B0609020204030204" pitchFamily="49" charset="0"/>
            </a:endParaRPr>
          </a:p>
        </p:txBody>
      </p:sp>
      <p:sp>
        <p:nvSpPr>
          <p:cNvPr id="26" name="圆角矩形 25"/>
          <p:cNvSpPr/>
          <p:nvPr/>
        </p:nvSpPr>
        <p:spPr bwMode="auto">
          <a:xfrm>
            <a:off x="8460432" y="6390620"/>
            <a:ext cx="360040" cy="288032"/>
          </a:xfrm>
          <a:prstGeom prst="roundRect">
            <a:avLst/>
          </a:prstGeom>
          <a:ln>
            <a:prstDash val="sysDash"/>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dirty="0">
              <a:solidFill>
                <a:schemeClr val="bg1"/>
              </a:solidFill>
              <a:latin typeface="黑体" pitchFamily="2" charset="-122"/>
              <a:ea typeface="黑体" pitchFamily="2" charset="-122"/>
            </a:endParaRPr>
          </a:p>
        </p:txBody>
      </p:sp>
      <p:cxnSp>
        <p:nvCxnSpPr>
          <p:cNvPr id="3" name="曲线连接符 2"/>
          <p:cNvCxnSpPr>
            <a:stCxn id="16" idx="2"/>
            <a:endCxn id="24" idx="0"/>
          </p:cNvCxnSpPr>
          <p:nvPr/>
        </p:nvCxnSpPr>
        <p:spPr bwMode="auto">
          <a:xfrm rot="5400000">
            <a:off x="7117382" y="6034772"/>
            <a:ext cx="360040" cy="351656"/>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28" name="TextBox 27"/>
          <p:cNvSpPr txBox="1"/>
          <p:nvPr/>
        </p:nvSpPr>
        <p:spPr>
          <a:xfrm>
            <a:off x="7203051" y="6118003"/>
            <a:ext cx="1602029" cy="338554"/>
          </a:xfrm>
          <a:prstGeom prst="rect">
            <a:avLst/>
          </a:prstGeom>
          <a:noFill/>
        </p:spPr>
        <p:txBody>
          <a:bodyPr wrap="square" rtlCol="0">
            <a:spAutoFit/>
          </a:bodyPr>
          <a:lstStyle/>
          <a:p>
            <a:pPr algn="ctr"/>
            <a:r>
              <a:rPr lang="en-US" altLang="zh-CN" sz="1600" dirty="0">
                <a:latin typeface="Consolas" panose="020B0609020204030204" pitchFamily="49" charset="0"/>
              </a:rPr>
              <a:t>left shift</a:t>
            </a:r>
            <a:endParaRPr lang="zh-CN" altLang="en-US" sz="1600" dirty="0">
              <a:latin typeface="Consolas" panose="020B0609020204030204" pitchFamily="49" charset="0"/>
            </a:endParaRPr>
          </a:p>
        </p:txBody>
      </p:sp>
      <p:sp>
        <p:nvSpPr>
          <p:cNvPr id="22" name="矩形 21"/>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a:t>
            </a:r>
            <a:r>
              <a:rPr lang="zh-CN" altLang="en-US" sz="2400" b="1" dirty="0">
                <a:solidFill>
                  <a:srgbClr val="C00000"/>
                </a:solidFill>
                <a:latin typeface="微软雅黑" panose="020B0503020204020204" pitchFamily="34" charset="-122"/>
                <a:ea typeface="微软雅黑" panose="020B0503020204020204" pitchFamily="34" charset="-122"/>
              </a:rPr>
              <a:t>去重、</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遍历、判序、排序</a:t>
            </a:r>
          </a:p>
        </p:txBody>
      </p:sp>
      <p:sp>
        <p:nvSpPr>
          <p:cNvPr id="29" name="TextBox 3"/>
          <p:cNvSpPr txBox="1"/>
          <p:nvPr/>
        </p:nvSpPr>
        <p:spPr>
          <a:xfrm>
            <a:off x="323528" y="2095296"/>
            <a:ext cx="1584176"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唯一化</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102593" y="2499861"/>
            <a:ext cx="9437959" cy="2585323"/>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rPr>
              <a:t>template</a:t>
            </a:r>
            <a:r>
              <a:rPr lang="en-US" altLang="zh-CN" dirty="0">
                <a:solidFill>
                  <a:srgbClr val="000000"/>
                </a:solidFill>
                <a:highlight>
                  <a:srgbClr val="FFFFFF"/>
                </a:highlight>
                <a:latin typeface="Consolas" panose="020B0609020204030204" pitchFamily="49" charset="0"/>
              </a:rPr>
              <a:t> &lt;</a:t>
            </a:r>
            <a:r>
              <a:rPr lang="en-US" altLang="zh-CN" dirty="0" err="1">
                <a:solidFill>
                  <a:srgbClr val="0000FF"/>
                </a:solidFill>
                <a:highlight>
                  <a:srgbClr val="FFFFFF"/>
                </a:highlight>
                <a:latin typeface="Consolas" panose="020B0609020204030204" pitchFamily="49" charset="0"/>
              </a:rPr>
              <a:t>typename</a:t>
            </a:r>
            <a:r>
              <a:rPr lang="en-US" altLang="zh-CN" dirty="0">
                <a:solidFill>
                  <a:srgbClr val="000000"/>
                </a:solidFill>
                <a:highlight>
                  <a:srgbClr val="FFFFFF"/>
                </a:highlight>
                <a:latin typeface="Consolas" panose="020B0609020204030204" pitchFamily="49" charset="0"/>
              </a:rPr>
              <a:t> </a:t>
            </a:r>
            <a:r>
              <a:rPr lang="en-US" altLang="zh-CN" dirty="0">
                <a:solidFill>
                  <a:srgbClr val="2B91AF"/>
                </a:solidFill>
                <a:highlight>
                  <a:srgbClr val="FFFFFF"/>
                </a:highlight>
                <a:latin typeface="Consolas" panose="020B0609020204030204" pitchFamily="49" charset="0"/>
              </a:rPr>
              <a:t>T</a:t>
            </a:r>
            <a:r>
              <a:rPr lang="en-US" altLang="zh-CN" dirty="0">
                <a:solidFill>
                  <a:srgbClr val="000000"/>
                </a:solidFill>
                <a:highlight>
                  <a:srgbClr val="FFFFFF"/>
                </a:highlight>
                <a:latin typeface="Consolas" panose="020B0609020204030204" pitchFamily="49" charset="0"/>
              </a:rPr>
              <a:t>&gt; </a:t>
            </a:r>
          </a:p>
          <a:p>
            <a:r>
              <a:rPr lang="en-US" altLang="zh-CN" dirty="0" err="1">
                <a:solidFill>
                  <a:srgbClr val="0000FF"/>
                </a:solidFill>
                <a:highlight>
                  <a:srgbClr val="FFFFFF"/>
                </a:highlight>
                <a:latin typeface="Consolas" panose="020B0609020204030204" pitchFamily="49" charset="0"/>
              </a:rPr>
              <a:t>int</a:t>
            </a:r>
            <a:r>
              <a:rPr lang="en-US" altLang="zh-CN" dirty="0">
                <a:solidFill>
                  <a:srgbClr val="000000"/>
                </a:solidFill>
                <a:highlight>
                  <a:srgbClr val="FFFFFF"/>
                </a:highlight>
                <a:latin typeface="Consolas" panose="020B0609020204030204" pitchFamily="49" charset="0"/>
              </a:rPr>
              <a:t> </a:t>
            </a:r>
            <a:r>
              <a:rPr lang="en-US" altLang="zh-CN" dirty="0">
                <a:solidFill>
                  <a:srgbClr val="2B91AF"/>
                </a:solidFill>
                <a:highlight>
                  <a:srgbClr val="FFFFFF"/>
                </a:highlight>
                <a:latin typeface="Consolas" panose="020B0609020204030204" pitchFamily="49" charset="0"/>
              </a:rPr>
              <a:t>Vector</a:t>
            </a:r>
            <a:r>
              <a:rPr lang="en-US" altLang="zh-CN" dirty="0">
                <a:solidFill>
                  <a:srgbClr val="000000"/>
                </a:solidFill>
                <a:highlight>
                  <a:srgbClr val="FFFFFF"/>
                </a:highlight>
                <a:latin typeface="Consolas" panose="020B0609020204030204" pitchFamily="49" charset="0"/>
              </a:rPr>
              <a:t>&lt;</a:t>
            </a:r>
            <a:r>
              <a:rPr lang="en-US" altLang="zh-CN" dirty="0">
                <a:solidFill>
                  <a:srgbClr val="2B91AF"/>
                </a:solidFill>
                <a:highlight>
                  <a:srgbClr val="FFFFFF"/>
                </a:highlight>
                <a:latin typeface="Consolas" panose="020B0609020204030204" pitchFamily="49" charset="0"/>
              </a:rPr>
              <a:t>T</a:t>
            </a:r>
            <a:r>
              <a:rPr lang="en-US" altLang="zh-CN" dirty="0">
                <a:solidFill>
                  <a:srgbClr val="000000"/>
                </a:solidFill>
                <a:highlight>
                  <a:srgbClr val="FFFFFF"/>
                </a:highlight>
                <a:latin typeface="Consolas" panose="020B0609020204030204" pitchFamily="49" charset="0"/>
              </a:rPr>
              <a:t>&gt;::</a:t>
            </a:r>
            <a:r>
              <a:rPr lang="en-US" altLang="zh-CN" dirty="0" err="1">
                <a:solidFill>
                  <a:srgbClr val="000000"/>
                </a:solidFill>
                <a:highlight>
                  <a:srgbClr val="FFFFFF"/>
                </a:highlight>
                <a:latin typeface="Consolas" panose="020B0609020204030204" pitchFamily="49" charset="0"/>
              </a:rPr>
              <a:t>deduplicate</a:t>
            </a:r>
            <a:r>
              <a:rPr lang="en-US" altLang="zh-CN" dirty="0">
                <a:solidFill>
                  <a:srgbClr val="000000"/>
                </a:solidFill>
                <a:highlight>
                  <a:srgbClr val="FFFFFF"/>
                </a:highlight>
                <a:latin typeface="Consolas" panose="020B0609020204030204" pitchFamily="49" charset="0"/>
              </a:rPr>
              <a:t>() {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删除无序向量中重复元素</a:t>
            </a:r>
          </a:p>
          <a:p>
            <a:r>
              <a:rPr lang="en-US" altLang="zh-CN" dirty="0">
                <a:solidFill>
                  <a:srgbClr val="000000"/>
                </a:solidFill>
                <a:highlight>
                  <a:srgbClr val="FFFFFF"/>
                </a:highlight>
                <a:latin typeface="Consolas" panose="020B0609020204030204" pitchFamily="49" charset="0"/>
              </a:rPr>
              <a:t>   </a:t>
            </a:r>
            <a:r>
              <a:rPr lang="en-US" altLang="zh-CN" dirty="0" err="1">
                <a:solidFill>
                  <a:srgbClr val="0000FF"/>
                </a:solidFill>
                <a:highlight>
                  <a:srgbClr val="FFFFFF"/>
                </a:highlight>
                <a:latin typeface="Consolas" panose="020B0609020204030204" pitchFamily="49" charset="0"/>
              </a:rPr>
              <a:t>int</a:t>
            </a:r>
            <a:r>
              <a:rPr lang="en-US" altLang="zh-CN" dirty="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oldSize</a:t>
            </a:r>
            <a:r>
              <a:rPr lang="en-US" altLang="zh-CN" dirty="0">
                <a:solidFill>
                  <a:srgbClr val="000000"/>
                </a:solidFill>
                <a:highlight>
                  <a:srgbClr val="FFFFFF"/>
                </a:highlight>
                <a:latin typeface="Consolas" panose="020B0609020204030204" pitchFamily="49" charset="0"/>
              </a:rPr>
              <a:t> = _size;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记录原规模</a:t>
            </a:r>
          </a:p>
          <a:p>
            <a:r>
              <a:rPr lang="en-US" altLang="zh-CN" dirty="0">
                <a:solidFill>
                  <a:srgbClr val="000000"/>
                </a:solidFill>
                <a:highlight>
                  <a:srgbClr val="FFFFFF"/>
                </a:highlight>
                <a:latin typeface="Consolas" panose="020B0609020204030204" pitchFamily="49" charset="0"/>
              </a:rPr>
              <a:t>   </a:t>
            </a:r>
            <a:r>
              <a:rPr lang="en-US" altLang="zh-CN" dirty="0">
                <a:solidFill>
                  <a:srgbClr val="2B91AF"/>
                </a:solidFill>
                <a:highlight>
                  <a:srgbClr val="FFFFFF"/>
                </a:highlight>
                <a:latin typeface="Consolas" panose="020B0609020204030204" pitchFamily="49" charset="0"/>
              </a:rPr>
              <a:t>Rank</a:t>
            </a:r>
            <a:r>
              <a:rPr lang="en-US" altLang="zh-CN" dirty="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1;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从</a:t>
            </a:r>
            <a:r>
              <a:rPr lang="en-US" altLang="zh-CN" kern="0" dirty="0">
                <a:solidFill>
                  <a:srgbClr val="CC0000"/>
                </a:solidFill>
                <a:latin typeface="Times New Roman" pitchFamily="18" charset="0"/>
                <a:ea typeface="隶书" pitchFamily="49" charset="-122"/>
              </a:rPr>
              <a:t>_</a:t>
            </a:r>
            <a:r>
              <a:rPr lang="en-US" altLang="zh-CN" kern="0" dirty="0" err="1">
                <a:solidFill>
                  <a:srgbClr val="CC0000"/>
                </a:solidFill>
                <a:latin typeface="Times New Roman" pitchFamily="18" charset="0"/>
                <a:ea typeface="隶书" pitchFamily="49" charset="-122"/>
              </a:rPr>
              <a:t>elem</a:t>
            </a:r>
            <a:r>
              <a:rPr lang="en-US" altLang="zh-CN" kern="0" dirty="0">
                <a:solidFill>
                  <a:srgbClr val="CC0000"/>
                </a:solidFill>
                <a:latin typeface="Times New Roman" pitchFamily="18" charset="0"/>
                <a:ea typeface="隶书" pitchFamily="49" charset="-122"/>
              </a:rPr>
              <a:t>[1]</a:t>
            </a:r>
            <a:r>
              <a:rPr lang="zh-CN" altLang="en-US" kern="0" dirty="0">
                <a:solidFill>
                  <a:srgbClr val="CC0000"/>
                </a:solidFill>
                <a:latin typeface="Times New Roman" pitchFamily="18" charset="0"/>
                <a:ea typeface="隶书" pitchFamily="49" charset="-122"/>
              </a:rPr>
              <a:t>开始</a:t>
            </a:r>
          </a:p>
          <a:p>
            <a:r>
              <a:rPr lang="en-US" altLang="zh-CN" dirty="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while</a:t>
            </a:r>
            <a:r>
              <a:rPr lang="en-US" altLang="zh-CN" dirty="0">
                <a:solidFill>
                  <a:srgbClr val="000000"/>
                </a:solidFill>
                <a:highlight>
                  <a:srgbClr val="FFFFFF"/>
                </a:highlight>
                <a:latin typeface="Consolas" panose="020B0609020204030204" pitchFamily="49" charset="0"/>
              </a:rPr>
              <a:t> (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&lt; _size )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自前向后逐一考查各元素</a:t>
            </a:r>
            <a:r>
              <a:rPr lang="en-US" altLang="zh-CN" kern="0" dirty="0">
                <a:solidFill>
                  <a:srgbClr val="CC0000"/>
                </a:solidFill>
                <a:latin typeface="Times New Roman" pitchFamily="18" charset="0"/>
                <a:ea typeface="隶书" pitchFamily="49" charset="-122"/>
              </a:rPr>
              <a:t>_</a:t>
            </a:r>
            <a:r>
              <a:rPr lang="en-US" altLang="zh-CN" kern="0" dirty="0" err="1">
                <a:solidFill>
                  <a:srgbClr val="CC0000"/>
                </a:solidFill>
                <a:latin typeface="Times New Roman" pitchFamily="18" charset="0"/>
                <a:ea typeface="隶书" pitchFamily="49" charset="-122"/>
              </a:rPr>
              <a:t>elem</a:t>
            </a:r>
            <a:r>
              <a:rPr lang="en-US" altLang="zh-CN" kern="0" dirty="0">
                <a:solidFill>
                  <a:srgbClr val="CC0000"/>
                </a:solidFill>
                <a:latin typeface="Times New Roman" pitchFamily="18" charset="0"/>
                <a:ea typeface="隶书" pitchFamily="49" charset="-122"/>
              </a:rPr>
              <a:t>[</a:t>
            </a:r>
            <a:r>
              <a:rPr lang="en-US" altLang="zh-CN" kern="0" dirty="0" err="1">
                <a:solidFill>
                  <a:srgbClr val="CC0000"/>
                </a:solidFill>
                <a:latin typeface="Times New Roman" pitchFamily="18" charset="0"/>
                <a:ea typeface="隶书" pitchFamily="49" charset="-122"/>
              </a:rPr>
              <a:t>i</a:t>
            </a:r>
            <a:r>
              <a:rPr lang="en-US" altLang="zh-CN" kern="0" dirty="0">
                <a:solidFill>
                  <a:srgbClr val="CC0000"/>
                </a:solidFill>
                <a:latin typeface="Times New Roman" pitchFamily="18" charset="0"/>
                <a:ea typeface="隶书" pitchFamily="49" charset="-122"/>
              </a:rPr>
              <a:t>]</a:t>
            </a:r>
          </a:p>
          <a:p>
            <a:r>
              <a:rPr lang="en-US" altLang="zh-CN" dirty="0">
                <a:solidFill>
                  <a:srgbClr val="000000"/>
                </a:solidFill>
                <a:highlight>
                  <a:srgbClr val="FFFFFF"/>
                </a:highlight>
                <a:latin typeface="Consolas" panose="020B0609020204030204" pitchFamily="49" charset="0"/>
              </a:rPr>
              <a:t>      ( find ( _</a:t>
            </a:r>
            <a:r>
              <a:rPr lang="en-US" altLang="zh-CN" dirty="0" err="1">
                <a:solidFill>
                  <a:srgbClr val="000000"/>
                </a:solidFill>
                <a:highlight>
                  <a:srgbClr val="FFFFFF"/>
                </a:highlight>
                <a:latin typeface="Consolas" panose="020B0609020204030204" pitchFamily="49" charset="0"/>
              </a:rPr>
              <a:t>elem</a:t>
            </a:r>
            <a:r>
              <a:rPr lang="en-US" altLang="zh-CN" dirty="0">
                <a:solidFill>
                  <a:srgbClr val="000000"/>
                </a:solidFill>
                <a:highlight>
                  <a:srgbClr val="FFFFFF"/>
                </a:highlight>
                <a:latin typeface="Consolas" panose="020B0609020204030204" pitchFamily="49" charset="0"/>
              </a:rPr>
              <a:t>[</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0,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&lt; 0 ) ?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在其前缀中找与之雷同者（至多一个）</a:t>
            </a:r>
          </a:p>
          <a:p>
            <a:r>
              <a:rPr lang="en-US" altLang="zh-CN" dirty="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remove (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若无雷同则继续考查其后继，否则删除雷同者</a:t>
            </a:r>
          </a:p>
          <a:p>
            <a:r>
              <a:rPr lang="en-US" altLang="zh-CN" dirty="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return</a:t>
            </a:r>
            <a:r>
              <a:rPr lang="en-US" altLang="zh-CN" dirty="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oldSize</a:t>
            </a:r>
            <a:r>
              <a:rPr lang="en-US" altLang="zh-CN" dirty="0">
                <a:solidFill>
                  <a:srgbClr val="000000"/>
                </a:solidFill>
                <a:highlight>
                  <a:srgbClr val="FFFFFF"/>
                </a:highlight>
                <a:latin typeface="Consolas" panose="020B0609020204030204" pitchFamily="49" charset="0"/>
              </a:rPr>
              <a:t> - _size;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向量规模变化量，即被删除元素总数</a:t>
            </a:r>
            <a:endParaRPr lang="en-US" altLang="zh-CN" kern="0" dirty="0">
              <a:solidFill>
                <a:srgbClr val="CC0000"/>
              </a:solidFill>
              <a:latin typeface="Times New Roman" pitchFamily="18" charset="0"/>
              <a:ea typeface="隶书" pitchFamily="49" charset="-122"/>
            </a:endParaRPr>
          </a:p>
          <a:p>
            <a:r>
              <a:rPr lang="en-US" altLang="zh-CN" dirty="0">
                <a:solidFill>
                  <a:srgbClr val="000000"/>
                </a:solidFill>
                <a:highlight>
                  <a:srgbClr val="FFFFFF"/>
                </a:highlight>
                <a:latin typeface="Consolas" panose="020B0609020204030204" pitchFamily="49" charset="0"/>
              </a:rPr>
              <a:t>}</a:t>
            </a:r>
            <a:endParaRPr lang="zh-CN" altLang="en-US" sz="1600" dirty="0">
              <a:latin typeface="Consolas" panose="020B0609020204030204" pitchFamily="49" charset="0"/>
            </a:endParaRPr>
          </a:p>
        </p:txBody>
      </p:sp>
      <p:sp>
        <p:nvSpPr>
          <p:cNvPr id="30" name="文本框 29"/>
          <p:cNvSpPr txBox="1"/>
          <p:nvPr/>
        </p:nvSpPr>
        <p:spPr>
          <a:xfrm>
            <a:off x="261689" y="5364776"/>
            <a:ext cx="2122877" cy="1015663"/>
          </a:xfrm>
          <a:prstGeom prst="rect">
            <a:avLst/>
          </a:prstGeom>
          <a:solidFill>
            <a:srgbClr val="C00000"/>
          </a:solidFill>
          <a:ln w="31750">
            <a:noFill/>
          </a:ln>
        </p:spPr>
        <p:txBody>
          <a:bodyPr wrap="square" rtlCol="0">
            <a:spAutoFit/>
          </a:bodyPr>
          <a:lstStyle/>
          <a:p>
            <a:pPr algn="ctr"/>
            <a:r>
              <a:rPr kumimoji="1" lang="zh-CN" altLang="en-US" sz="2000" b="1" dirty="0">
                <a:solidFill>
                  <a:schemeClr val="bg1"/>
                </a:solidFill>
                <a:latin typeface="Microsoft YaHei" charset="0"/>
                <a:ea typeface="Microsoft YaHei" charset="0"/>
                <a:cs typeface="Microsoft YaHei" charset="0"/>
              </a:rPr>
              <a:t>每步迭代复杂度</a:t>
            </a:r>
            <a:r>
              <a:rPr kumimoji="1" lang="en-US" altLang="zh-CN" sz="2000" b="1" dirty="0">
                <a:solidFill>
                  <a:schemeClr val="bg1"/>
                </a:solidFill>
                <a:latin typeface="Microsoft YaHei" charset="0"/>
                <a:ea typeface="Microsoft YaHei" charset="0"/>
                <a:cs typeface="Microsoft YaHei" charset="0"/>
              </a:rPr>
              <a:t>O(n)</a:t>
            </a:r>
            <a:r>
              <a:rPr kumimoji="1" lang="zh-CN" altLang="en-US" sz="2000" b="1" dirty="0">
                <a:solidFill>
                  <a:schemeClr val="bg1"/>
                </a:solidFill>
                <a:latin typeface="Microsoft YaHei" charset="0"/>
                <a:ea typeface="Microsoft YaHei" charset="0"/>
                <a:cs typeface="Microsoft YaHei" charset="0"/>
              </a:rPr>
              <a:t>，总体复杂度</a:t>
            </a:r>
            <a:r>
              <a:rPr kumimoji="1" lang="en-US" altLang="zh-CN" sz="2000" b="1" dirty="0">
                <a:solidFill>
                  <a:schemeClr val="bg1"/>
                </a:solidFill>
                <a:latin typeface="Microsoft YaHei" charset="0"/>
                <a:ea typeface="Microsoft YaHei" charset="0"/>
                <a:cs typeface="Microsoft YaHei" charset="0"/>
              </a:rPr>
              <a:t>O(n</a:t>
            </a:r>
            <a:r>
              <a:rPr kumimoji="1" lang="en-US" altLang="zh-CN" sz="2000" b="1" baseline="30000" dirty="0">
                <a:solidFill>
                  <a:schemeClr val="bg1"/>
                </a:solidFill>
                <a:latin typeface="Microsoft YaHei" charset="0"/>
                <a:ea typeface="Microsoft YaHei" charset="0"/>
                <a:cs typeface="Microsoft YaHei" charset="0"/>
              </a:rPr>
              <a:t>2</a:t>
            </a:r>
            <a:r>
              <a:rPr kumimoji="1" lang="en-US" altLang="zh-CN" sz="2000" b="1" dirty="0">
                <a:solidFill>
                  <a:schemeClr val="bg1"/>
                </a:solidFill>
                <a:latin typeface="Microsoft YaHei" charset="0"/>
                <a:ea typeface="Microsoft YaHei" charset="0"/>
                <a:cs typeface="Microsoft YaHei" charset="0"/>
              </a:rPr>
              <a:t>)</a:t>
            </a:r>
            <a:endParaRPr kumimoji="1" lang="zh-CN" altLang="en-US" sz="2000" b="1" dirty="0">
              <a:solidFill>
                <a:schemeClr val="bg1"/>
              </a:solidFill>
              <a:latin typeface="Microsoft YaHei" charset="0"/>
              <a:ea typeface="Microsoft YaHei" charset="0"/>
              <a:cs typeface="Microsoft YaHei" charset="0"/>
            </a:endParaRPr>
          </a:p>
        </p:txBody>
      </p:sp>
      <p:sp>
        <p:nvSpPr>
          <p:cNvPr id="4" name="右箭头 3">
            <a:hlinkClick r:id="rId3" action="ppaction://hlinksldjump"/>
          </p:cNvPr>
          <p:cNvSpPr/>
          <p:nvPr/>
        </p:nvSpPr>
        <p:spPr bwMode="auto">
          <a:xfrm>
            <a:off x="8398865" y="4513766"/>
            <a:ext cx="611560" cy="437500"/>
          </a:xfrm>
          <a:prstGeom prst="rightArrow">
            <a:avLst/>
          </a:prstGeom>
          <a:solidFill>
            <a:schemeClr val="bg1">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09931384"/>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向量遍历</a:t>
            </a:r>
          </a:p>
        </p:txBody>
      </p:sp>
      <p:sp>
        <p:nvSpPr>
          <p:cNvPr id="36" name="文本框 35"/>
          <p:cNvSpPr txBox="1"/>
          <p:nvPr/>
        </p:nvSpPr>
        <p:spPr>
          <a:xfrm>
            <a:off x="282537" y="2098922"/>
            <a:ext cx="4217455" cy="430887"/>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200" b="1" dirty="0">
                <a:latin typeface="微软雅黑" panose="020B0503020204020204" pitchFamily="34" charset="-122"/>
                <a:ea typeface="微软雅黑" panose="020B0503020204020204" pitchFamily="34" charset="-122"/>
              </a:rPr>
              <a:t>遍历：借助函数对象机制实现</a:t>
            </a:r>
          </a:p>
        </p:txBody>
      </p:sp>
      <p:sp>
        <p:nvSpPr>
          <p:cNvPr id="9" name="矩形 8"/>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a:t>
            </a:r>
            <a:r>
              <a:rPr lang="zh-CN" altLang="en-US" sz="2400" b="1" dirty="0">
                <a:solidFill>
                  <a:srgbClr val="C00000"/>
                </a:solidFill>
                <a:latin typeface="微软雅黑" panose="020B0503020204020204" pitchFamily="34" charset="-122"/>
                <a:ea typeface="微软雅黑" panose="020B0503020204020204" pitchFamily="34" charset="-122"/>
              </a:rPr>
              <a:t>遍历、</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判序、排序</a:t>
            </a:r>
          </a:p>
        </p:txBody>
      </p:sp>
      <p:sp>
        <p:nvSpPr>
          <p:cNvPr id="12" name="TextBox 3"/>
          <p:cNvSpPr txBox="1"/>
          <p:nvPr/>
        </p:nvSpPr>
        <p:spPr>
          <a:xfrm>
            <a:off x="282537" y="4364058"/>
            <a:ext cx="1836204"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ü"/>
            </a:pPr>
            <a:r>
              <a:rPr lang="zh-CN" altLang="en-US" b="1" kern="1200" dirty="0">
                <a:solidFill>
                  <a:schemeClr val="tx1"/>
                </a:solidFill>
                <a:latin typeface="微软雅黑" panose="020B0503020204020204" pitchFamily="34" charset="-122"/>
                <a:ea typeface="微软雅黑" panose="020B0503020204020204" pitchFamily="34" charset="-122"/>
              </a:rPr>
              <a:t>使用实例</a:t>
            </a:r>
          </a:p>
          <a:p>
            <a:pPr marL="342900" indent="-342900">
              <a:buFont typeface="Wingdings" panose="05000000000000000000" pitchFamily="2" charset="2"/>
              <a:buChar char="n"/>
            </a:pPr>
            <a:endParaRPr lang="zh-CN" altLang="en-US" sz="2400" b="1" kern="1200"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378297" y="2533438"/>
            <a:ext cx="9144000" cy="1815882"/>
          </a:xfrm>
          <a:prstGeom prst="rect">
            <a:avLst/>
          </a:prstGeom>
        </p:spPr>
        <p:txBody>
          <a:bodyPr wrap="square">
            <a:spAutoFit/>
          </a:bodyPr>
          <a:lstStyle/>
          <a:p>
            <a:r>
              <a:rPr lang="en-US" altLang="zh-CN" sz="2000" kern="0" dirty="0">
                <a:solidFill>
                  <a:srgbClr val="8000FF"/>
                </a:solidFill>
                <a:latin typeface="Courier New"/>
                <a:ea typeface="宋体"/>
                <a:cs typeface="Times New Roman"/>
              </a:rPr>
              <a:t>template</a:t>
            </a:r>
            <a:r>
              <a:rPr lang="en-US" altLang="zh-CN" sz="2000" kern="0" dirty="0">
                <a:solidFill>
                  <a:srgbClr val="000000"/>
                </a:solidFill>
                <a:latin typeface="Courier New"/>
                <a:ea typeface="宋体"/>
                <a:cs typeface="Times New Roman"/>
              </a:rPr>
              <a:t> </a:t>
            </a:r>
            <a:r>
              <a:rPr lang="en-US" altLang="zh-CN" sz="2000" b="1" kern="0" dirty="0">
                <a:solidFill>
                  <a:srgbClr val="000080"/>
                </a:solidFill>
                <a:latin typeface="Courier New"/>
                <a:ea typeface="宋体"/>
                <a:cs typeface="Times New Roman"/>
              </a:rPr>
              <a:t>&lt;</a:t>
            </a:r>
            <a:r>
              <a:rPr lang="en-US" altLang="zh-CN" sz="2000" kern="0" dirty="0" err="1">
                <a:solidFill>
                  <a:srgbClr val="8000FF"/>
                </a:solidFill>
                <a:latin typeface="Courier New"/>
                <a:ea typeface="宋体"/>
                <a:cs typeface="Times New Roman"/>
              </a:rPr>
              <a:t>typename</a:t>
            </a:r>
            <a:r>
              <a:rPr lang="en-US" altLang="zh-CN" sz="2000" kern="0" dirty="0">
                <a:solidFill>
                  <a:srgbClr val="000000"/>
                </a:solidFill>
                <a:latin typeface="Courier New"/>
                <a:ea typeface="宋体"/>
                <a:cs typeface="Times New Roman"/>
              </a:rPr>
              <a:t> T</a:t>
            </a:r>
            <a:r>
              <a:rPr lang="en-US" altLang="zh-CN" sz="2000" b="1" kern="0" dirty="0">
                <a:solidFill>
                  <a:srgbClr val="000080"/>
                </a:solidFill>
                <a:latin typeface="Courier New"/>
                <a:ea typeface="宋体"/>
                <a:cs typeface="Times New Roman"/>
              </a:rPr>
              <a:t>&gt;</a:t>
            </a:r>
            <a:r>
              <a:rPr lang="en-US" altLang="zh-CN" sz="2000" kern="0" dirty="0">
                <a:solidFill>
                  <a:srgbClr val="000000"/>
                </a:solidFill>
                <a:latin typeface="Courier New"/>
                <a:ea typeface="宋体"/>
                <a:cs typeface="Times New Roman"/>
              </a:rPr>
              <a:t> </a:t>
            </a:r>
            <a:r>
              <a:rPr lang="en-US" altLang="zh-CN" sz="2000" kern="0" dirty="0">
                <a:solidFill>
                  <a:srgbClr val="8000FF"/>
                </a:solidFill>
                <a:latin typeface="Courier New"/>
                <a:ea typeface="宋体"/>
                <a:cs typeface="Times New Roman"/>
              </a:rPr>
              <a:t>template</a:t>
            </a:r>
            <a:r>
              <a:rPr lang="en-US" altLang="zh-CN" sz="2000" kern="0" dirty="0">
                <a:solidFill>
                  <a:srgbClr val="000000"/>
                </a:solidFill>
                <a:latin typeface="Courier New"/>
                <a:ea typeface="宋体"/>
                <a:cs typeface="Times New Roman"/>
              </a:rPr>
              <a:t> </a:t>
            </a:r>
            <a:r>
              <a:rPr lang="en-US" altLang="zh-CN" sz="2000" b="1" kern="0" dirty="0">
                <a:solidFill>
                  <a:srgbClr val="000080"/>
                </a:solidFill>
                <a:latin typeface="Courier New"/>
                <a:ea typeface="宋体"/>
                <a:cs typeface="Times New Roman"/>
              </a:rPr>
              <a:t>&lt;</a:t>
            </a:r>
            <a:r>
              <a:rPr lang="en-US" altLang="zh-CN" sz="2000" kern="0" dirty="0" err="1">
                <a:solidFill>
                  <a:srgbClr val="8000FF"/>
                </a:solidFill>
                <a:latin typeface="Courier New"/>
                <a:ea typeface="宋体"/>
                <a:cs typeface="Times New Roman"/>
              </a:rPr>
              <a:t>typename</a:t>
            </a:r>
            <a:r>
              <a:rPr lang="en-US" altLang="zh-CN" sz="2000" kern="0" dirty="0">
                <a:solidFill>
                  <a:srgbClr val="000000"/>
                </a:solidFill>
                <a:latin typeface="Courier New"/>
                <a:ea typeface="宋体"/>
                <a:cs typeface="Times New Roman"/>
              </a:rPr>
              <a:t> VST</a:t>
            </a:r>
            <a:r>
              <a:rPr lang="en-US" altLang="zh-CN" sz="2000" b="1" kern="0" dirty="0">
                <a:solidFill>
                  <a:srgbClr val="000080"/>
                </a:solidFill>
                <a:latin typeface="Courier New"/>
                <a:ea typeface="宋体"/>
                <a:cs typeface="Times New Roman"/>
              </a:rPr>
              <a:t>&gt;</a:t>
            </a:r>
            <a:r>
              <a:rPr lang="en-US" altLang="zh-CN" sz="2000" kern="0" dirty="0">
                <a:solidFill>
                  <a:srgbClr val="000000"/>
                </a:solidFill>
                <a:latin typeface="Courier New"/>
                <a:ea typeface="宋体"/>
                <a:cs typeface="Times New Roman"/>
              </a:rPr>
              <a:t> </a:t>
            </a:r>
          </a:p>
          <a:p>
            <a:r>
              <a:rPr lang="en-US" altLang="zh-CN" sz="2400" kern="0" dirty="0">
                <a:solidFill>
                  <a:srgbClr val="CC0000"/>
                </a:solidFill>
                <a:latin typeface="Times New Roman" pitchFamily="18" charset="0"/>
                <a:ea typeface="隶书" pitchFamily="49" charset="-122"/>
              </a:rPr>
              <a:t>//</a:t>
            </a:r>
            <a:r>
              <a:rPr lang="zh-CN" altLang="zh-CN" sz="2400" kern="0" dirty="0">
                <a:solidFill>
                  <a:srgbClr val="CC0000"/>
                </a:solidFill>
                <a:latin typeface="Times New Roman" pitchFamily="18" charset="0"/>
                <a:ea typeface="隶书" pitchFamily="49" charset="-122"/>
              </a:rPr>
              <a:t>元素类型、操作器</a:t>
            </a:r>
          </a:p>
          <a:p>
            <a:r>
              <a:rPr lang="en-US" altLang="zh-CN" sz="2000" kern="0" dirty="0">
                <a:solidFill>
                  <a:srgbClr val="8000FF"/>
                </a:solidFill>
                <a:latin typeface="Courier New"/>
                <a:ea typeface="宋体"/>
                <a:cs typeface="Times New Roman"/>
              </a:rPr>
              <a:t>void</a:t>
            </a:r>
            <a:r>
              <a:rPr lang="en-US" altLang="zh-CN" sz="2000" kern="0" dirty="0">
                <a:solidFill>
                  <a:srgbClr val="000000"/>
                </a:solidFill>
                <a:latin typeface="Courier New"/>
                <a:ea typeface="宋体"/>
                <a:cs typeface="Times New Roman"/>
              </a:rPr>
              <a:t> Vector</a:t>
            </a:r>
            <a:r>
              <a:rPr lang="en-US" altLang="zh-CN" sz="2000" b="1" kern="0" dirty="0">
                <a:solidFill>
                  <a:srgbClr val="000080"/>
                </a:solidFill>
                <a:latin typeface="Courier New"/>
                <a:ea typeface="宋体"/>
                <a:cs typeface="Times New Roman"/>
              </a:rPr>
              <a:t>&lt;</a:t>
            </a:r>
            <a:r>
              <a:rPr lang="en-US" altLang="zh-CN" sz="2000" kern="0" dirty="0">
                <a:solidFill>
                  <a:srgbClr val="000000"/>
                </a:solidFill>
                <a:latin typeface="Courier New"/>
                <a:ea typeface="宋体"/>
                <a:cs typeface="Times New Roman"/>
              </a:rPr>
              <a:t>T</a:t>
            </a:r>
            <a:r>
              <a:rPr lang="en-US" altLang="zh-CN" sz="2000" b="1" kern="0" dirty="0">
                <a:solidFill>
                  <a:srgbClr val="000080"/>
                </a:solidFill>
                <a:latin typeface="Courier New"/>
                <a:ea typeface="宋体"/>
                <a:cs typeface="Times New Roman"/>
              </a:rPr>
              <a:t>&gt;::</a:t>
            </a:r>
            <a:r>
              <a:rPr lang="en-US" altLang="zh-CN" sz="2000" kern="0" dirty="0">
                <a:solidFill>
                  <a:srgbClr val="000000"/>
                </a:solidFill>
                <a:latin typeface="Courier New"/>
                <a:ea typeface="宋体"/>
                <a:cs typeface="Times New Roman"/>
              </a:rPr>
              <a:t>traverse </a:t>
            </a:r>
            <a:r>
              <a:rPr lang="en-US" altLang="zh-CN" sz="2000" b="1" kern="0" dirty="0">
                <a:solidFill>
                  <a:srgbClr val="000080"/>
                </a:solidFill>
                <a:latin typeface="Courier New"/>
                <a:ea typeface="宋体"/>
                <a:cs typeface="Times New Roman"/>
              </a:rPr>
              <a:t>(</a:t>
            </a:r>
            <a:r>
              <a:rPr lang="en-US" altLang="zh-CN" sz="2000" kern="0" dirty="0">
                <a:solidFill>
                  <a:srgbClr val="000000"/>
                </a:solidFill>
                <a:latin typeface="Courier New"/>
                <a:ea typeface="宋体"/>
                <a:cs typeface="Times New Roman"/>
              </a:rPr>
              <a:t> VST</a:t>
            </a:r>
            <a:r>
              <a:rPr lang="en-US" altLang="zh-CN" sz="2000" b="1" kern="0" dirty="0">
                <a:solidFill>
                  <a:srgbClr val="000080"/>
                </a:solidFill>
                <a:latin typeface="Courier New"/>
                <a:ea typeface="宋体"/>
                <a:cs typeface="Times New Roman"/>
              </a:rPr>
              <a:t>&amp;</a:t>
            </a:r>
            <a:r>
              <a:rPr lang="en-US" altLang="zh-CN" sz="2000" kern="0" dirty="0">
                <a:solidFill>
                  <a:srgbClr val="000000"/>
                </a:solidFill>
                <a:latin typeface="Courier New"/>
                <a:ea typeface="宋体"/>
                <a:cs typeface="Times New Roman"/>
              </a:rPr>
              <a:t> visit </a:t>
            </a:r>
            <a:r>
              <a:rPr lang="en-US" altLang="zh-CN" sz="2000" b="1" kern="0" dirty="0">
                <a:solidFill>
                  <a:srgbClr val="000080"/>
                </a:solidFill>
                <a:latin typeface="Courier New"/>
                <a:ea typeface="宋体"/>
                <a:cs typeface="Times New Roman"/>
              </a:rPr>
              <a:t>)</a:t>
            </a:r>
            <a:r>
              <a:rPr lang="en-US" altLang="zh-CN" sz="2000" kern="0" dirty="0">
                <a:solidFill>
                  <a:srgbClr val="000000"/>
                </a:solidFill>
                <a:latin typeface="Courier New"/>
                <a:ea typeface="宋体"/>
                <a:cs typeface="Times New Roman"/>
              </a:rPr>
              <a:t> </a:t>
            </a:r>
            <a:r>
              <a:rPr lang="en-US" altLang="zh-CN" sz="2400" kern="0" dirty="0">
                <a:solidFill>
                  <a:srgbClr val="CC0000"/>
                </a:solidFill>
                <a:latin typeface="Times New Roman" pitchFamily="18" charset="0"/>
                <a:ea typeface="隶书" pitchFamily="49" charset="-122"/>
              </a:rPr>
              <a:t>//</a:t>
            </a:r>
            <a:r>
              <a:rPr lang="zh-CN" altLang="zh-CN" sz="2400" kern="0" dirty="0">
                <a:solidFill>
                  <a:srgbClr val="CC0000"/>
                </a:solidFill>
                <a:latin typeface="Times New Roman" pitchFamily="18" charset="0"/>
                <a:ea typeface="隶书" pitchFamily="49" charset="-122"/>
              </a:rPr>
              <a:t>借助函数对象机制</a:t>
            </a:r>
          </a:p>
          <a:p>
            <a:r>
              <a:rPr lang="en-US" altLang="zh-CN" sz="2000" b="1" kern="0" dirty="0">
                <a:solidFill>
                  <a:srgbClr val="000080"/>
                </a:solidFill>
                <a:latin typeface="Courier New"/>
                <a:ea typeface="宋体"/>
                <a:cs typeface="Times New Roman"/>
              </a:rPr>
              <a:t>{</a:t>
            </a:r>
            <a:r>
              <a:rPr lang="en-US" altLang="zh-CN" sz="2000" kern="0" dirty="0">
                <a:solidFill>
                  <a:srgbClr val="000000"/>
                </a:solidFill>
                <a:latin typeface="Courier New"/>
                <a:ea typeface="宋体"/>
                <a:cs typeface="Times New Roman"/>
              </a:rPr>
              <a:t> </a:t>
            </a:r>
            <a:r>
              <a:rPr lang="en-US" altLang="zh-CN" sz="2000" b="1" kern="0" dirty="0">
                <a:solidFill>
                  <a:srgbClr val="0000FF"/>
                </a:solidFill>
                <a:latin typeface="Courier New"/>
                <a:ea typeface="宋体"/>
                <a:cs typeface="Times New Roman"/>
              </a:rPr>
              <a:t>for</a:t>
            </a:r>
            <a:r>
              <a:rPr lang="en-US" altLang="zh-CN" sz="2000" kern="0" dirty="0">
                <a:solidFill>
                  <a:srgbClr val="000000"/>
                </a:solidFill>
                <a:latin typeface="Courier New"/>
                <a:ea typeface="宋体"/>
                <a:cs typeface="Times New Roman"/>
              </a:rPr>
              <a:t> </a:t>
            </a:r>
            <a:r>
              <a:rPr lang="en-US" altLang="zh-CN" sz="2000" b="1" kern="0" dirty="0">
                <a:solidFill>
                  <a:srgbClr val="000080"/>
                </a:solidFill>
                <a:latin typeface="Courier New"/>
                <a:ea typeface="宋体"/>
                <a:cs typeface="Times New Roman"/>
              </a:rPr>
              <a:t>(</a:t>
            </a:r>
            <a:r>
              <a:rPr lang="en-US" altLang="zh-CN" sz="2000" kern="0" dirty="0">
                <a:solidFill>
                  <a:srgbClr val="000000"/>
                </a:solidFill>
                <a:latin typeface="Courier New"/>
                <a:ea typeface="宋体"/>
                <a:cs typeface="Times New Roman"/>
              </a:rPr>
              <a:t> </a:t>
            </a:r>
            <a:r>
              <a:rPr lang="en-US" altLang="zh-CN" sz="2000" kern="0" dirty="0" err="1">
                <a:solidFill>
                  <a:srgbClr val="8000FF"/>
                </a:solidFill>
                <a:latin typeface="Courier New"/>
                <a:ea typeface="宋体"/>
                <a:cs typeface="Times New Roman"/>
              </a:rPr>
              <a:t>int</a:t>
            </a:r>
            <a:r>
              <a:rPr lang="en-US" altLang="zh-CN" sz="2000" kern="0" dirty="0">
                <a:solidFill>
                  <a:srgbClr val="000000"/>
                </a:solidFill>
                <a:latin typeface="Courier New"/>
                <a:ea typeface="宋体"/>
                <a:cs typeface="Times New Roman"/>
              </a:rPr>
              <a:t> </a:t>
            </a:r>
            <a:r>
              <a:rPr lang="en-US" altLang="zh-CN" sz="2000" kern="0" dirty="0" err="1">
                <a:solidFill>
                  <a:srgbClr val="000000"/>
                </a:solidFill>
                <a:latin typeface="Courier New"/>
                <a:ea typeface="宋体"/>
                <a:cs typeface="Times New Roman"/>
              </a:rPr>
              <a:t>i</a:t>
            </a:r>
            <a:r>
              <a:rPr lang="en-US" altLang="zh-CN" sz="2000" kern="0" dirty="0">
                <a:solidFill>
                  <a:srgbClr val="000000"/>
                </a:solidFill>
                <a:latin typeface="Courier New"/>
                <a:ea typeface="宋体"/>
                <a:cs typeface="Times New Roman"/>
              </a:rPr>
              <a:t> </a:t>
            </a:r>
            <a:r>
              <a:rPr lang="en-US" altLang="zh-CN" sz="2000" b="1" kern="0" dirty="0">
                <a:solidFill>
                  <a:srgbClr val="000080"/>
                </a:solidFill>
                <a:latin typeface="Courier New"/>
                <a:ea typeface="宋体"/>
                <a:cs typeface="Times New Roman"/>
              </a:rPr>
              <a:t>=</a:t>
            </a:r>
            <a:r>
              <a:rPr lang="en-US" altLang="zh-CN" sz="2000" kern="0" dirty="0">
                <a:solidFill>
                  <a:srgbClr val="000000"/>
                </a:solidFill>
                <a:latin typeface="Courier New"/>
                <a:ea typeface="宋体"/>
                <a:cs typeface="Times New Roman"/>
              </a:rPr>
              <a:t> </a:t>
            </a:r>
            <a:r>
              <a:rPr lang="en-US" altLang="zh-CN" sz="2000" kern="0" dirty="0">
                <a:solidFill>
                  <a:srgbClr val="FF8000"/>
                </a:solidFill>
                <a:latin typeface="Courier New"/>
                <a:ea typeface="宋体"/>
                <a:cs typeface="Times New Roman"/>
              </a:rPr>
              <a:t>0</a:t>
            </a:r>
            <a:r>
              <a:rPr lang="en-US" altLang="zh-CN" sz="2000" b="1" kern="0" dirty="0">
                <a:solidFill>
                  <a:srgbClr val="000080"/>
                </a:solidFill>
                <a:latin typeface="Courier New"/>
                <a:ea typeface="宋体"/>
                <a:cs typeface="Times New Roman"/>
              </a:rPr>
              <a:t>;</a:t>
            </a:r>
            <a:r>
              <a:rPr lang="en-US" altLang="zh-CN" sz="2000" kern="0" dirty="0">
                <a:solidFill>
                  <a:srgbClr val="000000"/>
                </a:solidFill>
                <a:latin typeface="Courier New"/>
                <a:ea typeface="宋体"/>
                <a:cs typeface="Times New Roman"/>
              </a:rPr>
              <a:t> </a:t>
            </a:r>
            <a:r>
              <a:rPr lang="en-US" altLang="zh-CN" sz="2000" kern="0" dirty="0" err="1">
                <a:solidFill>
                  <a:srgbClr val="000000"/>
                </a:solidFill>
                <a:latin typeface="Courier New"/>
                <a:ea typeface="宋体"/>
                <a:cs typeface="Times New Roman"/>
              </a:rPr>
              <a:t>i</a:t>
            </a:r>
            <a:r>
              <a:rPr lang="en-US" altLang="zh-CN" sz="2000" kern="0" dirty="0">
                <a:solidFill>
                  <a:srgbClr val="000000"/>
                </a:solidFill>
                <a:latin typeface="Courier New"/>
                <a:ea typeface="宋体"/>
                <a:cs typeface="Times New Roman"/>
              </a:rPr>
              <a:t> </a:t>
            </a:r>
            <a:r>
              <a:rPr lang="en-US" altLang="zh-CN" sz="2000" b="1" kern="0" dirty="0">
                <a:solidFill>
                  <a:srgbClr val="000080"/>
                </a:solidFill>
                <a:latin typeface="Courier New"/>
                <a:ea typeface="宋体"/>
                <a:cs typeface="Times New Roman"/>
              </a:rPr>
              <a:t>&lt;</a:t>
            </a:r>
            <a:r>
              <a:rPr lang="en-US" altLang="zh-CN" sz="2000" kern="0" dirty="0">
                <a:solidFill>
                  <a:srgbClr val="000000"/>
                </a:solidFill>
                <a:latin typeface="Courier New"/>
                <a:ea typeface="宋体"/>
                <a:cs typeface="Times New Roman"/>
              </a:rPr>
              <a:t> _size</a:t>
            </a:r>
            <a:r>
              <a:rPr lang="en-US" altLang="zh-CN" sz="2000" b="1" kern="0" dirty="0">
                <a:solidFill>
                  <a:srgbClr val="000080"/>
                </a:solidFill>
                <a:latin typeface="Courier New"/>
                <a:ea typeface="宋体"/>
                <a:cs typeface="Times New Roman"/>
              </a:rPr>
              <a:t>;</a:t>
            </a:r>
            <a:r>
              <a:rPr lang="en-US" altLang="zh-CN" sz="2000" kern="0" dirty="0">
                <a:solidFill>
                  <a:srgbClr val="000000"/>
                </a:solidFill>
                <a:latin typeface="Courier New"/>
                <a:ea typeface="宋体"/>
                <a:cs typeface="Times New Roman"/>
              </a:rPr>
              <a:t> </a:t>
            </a:r>
            <a:r>
              <a:rPr lang="en-US" altLang="zh-CN" sz="2000" kern="0" dirty="0" err="1">
                <a:solidFill>
                  <a:srgbClr val="000000"/>
                </a:solidFill>
                <a:latin typeface="Courier New"/>
                <a:ea typeface="宋体"/>
                <a:cs typeface="Times New Roman"/>
              </a:rPr>
              <a:t>i</a:t>
            </a:r>
            <a:r>
              <a:rPr lang="en-US" altLang="zh-CN" sz="2000" b="1" kern="0" dirty="0">
                <a:solidFill>
                  <a:srgbClr val="000080"/>
                </a:solidFill>
                <a:latin typeface="Courier New"/>
                <a:ea typeface="宋体"/>
                <a:cs typeface="Times New Roman"/>
              </a:rPr>
              <a:t>++</a:t>
            </a:r>
            <a:r>
              <a:rPr lang="en-US" altLang="zh-CN" sz="2000" kern="0" dirty="0">
                <a:solidFill>
                  <a:srgbClr val="000000"/>
                </a:solidFill>
                <a:latin typeface="Courier New"/>
                <a:ea typeface="宋体"/>
                <a:cs typeface="Times New Roman"/>
              </a:rPr>
              <a:t> </a:t>
            </a:r>
            <a:r>
              <a:rPr lang="en-US" altLang="zh-CN" sz="2000" b="1" kern="0" dirty="0">
                <a:solidFill>
                  <a:srgbClr val="000080"/>
                </a:solidFill>
                <a:latin typeface="Courier New"/>
                <a:ea typeface="宋体"/>
                <a:cs typeface="Times New Roman"/>
              </a:rPr>
              <a:t>)</a:t>
            </a:r>
            <a:r>
              <a:rPr lang="en-US" altLang="zh-CN" sz="2000" kern="0" dirty="0">
                <a:solidFill>
                  <a:srgbClr val="000000"/>
                </a:solidFill>
                <a:latin typeface="Courier New"/>
                <a:ea typeface="宋体"/>
                <a:cs typeface="Times New Roman"/>
              </a:rPr>
              <a:t> visit </a:t>
            </a:r>
            <a:r>
              <a:rPr lang="en-US" altLang="zh-CN" sz="2000" b="1" kern="0" dirty="0">
                <a:solidFill>
                  <a:srgbClr val="000080"/>
                </a:solidFill>
                <a:latin typeface="Courier New"/>
                <a:ea typeface="宋体"/>
                <a:cs typeface="Times New Roman"/>
              </a:rPr>
              <a:t>(</a:t>
            </a:r>
            <a:r>
              <a:rPr lang="en-US" altLang="zh-CN" sz="2000" kern="0" dirty="0">
                <a:solidFill>
                  <a:srgbClr val="000000"/>
                </a:solidFill>
                <a:latin typeface="Courier New"/>
                <a:ea typeface="宋体"/>
                <a:cs typeface="Times New Roman"/>
              </a:rPr>
              <a:t> _</a:t>
            </a:r>
            <a:r>
              <a:rPr lang="en-US" altLang="zh-CN" sz="2000" kern="0" dirty="0" err="1">
                <a:solidFill>
                  <a:srgbClr val="000000"/>
                </a:solidFill>
                <a:latin typeface="Courier New"/>
                <a:ea typeface="宋体"/>
                <a:cs typeface="Times New Roman"/>
              </a:rPr>
              <a:t>elem</a:t>
            </a:r>
            <a:r>
              <a:rPr lang="en-US" altLang="zh-CN" sz="2000" b="1" kern="0" dirty="0">
                <a:solidFill>
                  <a:srgbClr val="000080"/>
                </a:solidFill>
                <a:latin typeface="Courier New"/>
                <a:ea typeface="宋体"/>
                <a:cs typeface="Times New Roman"/>
              </a:rPr>
              <a:t>[</a:t>
            </a:r>
            <a:r>
              <a:rPr lang="en-US" altLang="zh-CN" sz="2000" kern="0" dirty="0" err="1">
                <a:solidFill>
                  <a:srgbClr val="000000"/>
                </a:solidFill>
                <a:latin typeface="Courier New"/>
                <a:ea typeface="宋体"/>
                <a:cs typeface="Times New Roman"/>
              </a:rPr>
              <a:t>i</a:t>
            </a:r>
            <a:r>
              <a:rPr lang="en-US" altLang="zh-CN" sz="2000" b="1" kern="0" dirty="0">
                <a:solidFill>
                  <a:srgbClr val="000080"/>
                </a:solidFill>
                <a:latin typeface="Courier New"/>
                <a:ea typeface="宋体"/>
                <a:cs typeface="Times New Roman"/>
              </a:rPr>
              <a:t>]</a:t>
            </a:r>
            <a:r>
              <a:rPr lang="en-US" altLang="zh-CN" sz="2000" kern="0" dirty="0">
                <a:solidFill>
                  <a:srgbClr val="000000"/>
                </a:solidFill>
                <a:latin typeface="Courier New"/>
                <a:ea typeface="宋体"/>
                <a:cs typeface="Times New Roman"/>
              </a:rPr>
              <a:t> </a:t>
            </a:r>
            <a:r>
              <a:rPr lang="en-US" altLang="zh-CN" sz="2000" b="1" kern="0" dirty="0">
                <a:solidFill>
                  <a:srgbClr val="000080"/>
                </a:solidFill>
                <a:latin typeface="Courier New"/>
                <a:ea typeface="宋体"/>
                <a:cs typeface="Times New Roman"/>
              </a:rPr>
              <a:t>);}</a:t>
            </a:r>
            <a:r>
              <a:rPr lang="en-US" altLang="zh-CN" sz="2000" kern="0" dirty="0">
                <a:solidFill>
                  <a:srgbClr val="000000"/>
                </a:solidFill>
                <a:latin typeface="Courier New"/>
                <a:ea typeface="宋体"/>
                <a:cs typeface="Times New Roman"/>
              </a:rPr>
              <a:t>    </a:t>
            </a:r>
          </a:p>
          <a:p>
            <a:r>
              <a:rPr lang="en-US" altLang="zh-CN" sz="2000" kern="0" dirty="0">
                <a:solidFill>
                  <a:srgbClr val="000000"/>
                </a:solidFill>
                <a:latin typeface="Courier New"/>
                <a:ea typeface="宋体"/>
                <a:cs typeface="Times New Roman"/>
              </a:rPr>
              <a:t>  </a:t>
            </a:r>
            <a:r>
              <a:rPr lang="en-US" altLang="zh-CN" sz="2400" kern="0" dirty="0">
                <a:solidFill>
                  <a:srgbClr val="CC0000"/>
                </a:solidFill>
                <a:latin typeface="Times New Roman" pitchFamily="18" charset="0"/>
                <a:ea typeface="隶书" pitchFamily="49" charset="-122"/>
              </a:rPr>
              <a:t>//</a:t>
            </a:r>
            <a:r>
              <a:rPr lang="zh-CN" altLang="zh-CN" sz="2400" kern="0" dirty="0">
                <a:solidFill>
                  <a:srgbClr val="CC0000"/>
                </a:solidFill>
                <a:latin typeface="Times New Roman" pitchFamily="18" charset="0"/>
                <a:ea typeface="隶书" pitchFamily="49" charset="-122"/>
              </a:rPr>
              <a:t>遍历向量</a:t>
            </a:r>
          </a:p>
        </p:txBody>
      </p:sp>
      <p:sp>
        <p:nvSpPr>
          <p:cNvPr id="15" name="矩形 14"/>
          <p:cNvSpPr/>
          <p:nvPr/>
        </p:nvSpPr>
        <p:spPr>
          <a:xfrm>
            <a:off x="378297" y="4848664"/>
            <a:ext cx="8496944" cy="1261884"/>
          </a:xfrm>
          <a:prstGeom prst="rect">
            <a:avLst/>
          </a:prstGeom>
        </p:spPr>
        <p:txBody>
          <a:bodyPr wrap="square">
            <a:spAutoFit/>
          </a:bodyPr>
          <a:lstStyle/>
          <a:p>
            <a:r>
              <a:rPr lang="en-US" altLang="zh-CN" kern="0" dirty="0">
                <a:solidFill>
                  <a:srgbClr val="8000FF"/>
                </a:solidFill>
                <a:latin typeface="Courier New"/>
                <a:ea typeface="宋体"/>
                <a:cs typeface="Times New Roman"/>
              </a:rPr>
              <a:t>template</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&lt;</a:t>
            </a:r>
            <a:r>
              <a:rPr lang="en-US" altLang="zh-CN" kern="0" dirty="0" err="1">
                <a:solidFill>
                  <a:srgbClr val="8000FF"/>
                </a:solidFill>
                <a:latin typeface="Courier New"/>
                <a:ea typeface="宋体"/>
                <a:cs typeface="Times New Roman"/>
              </a:rPr>
              <a:t>typename</a:t>
            </a:r>
            <a:r>
              <a:rPr lang="en-US" altLang="zh-CN" kern="0" dirty="0">
                <a:solidFill>
                  <a:srgbClr val="000000"/>
                </a:solidFill>
                <a:latin typeface="Courier New"/>
                <a:ea typeface="宋体"/>
                <a:cs typeface="Times New Roman"/>
              </a:rPr>
              <a:t> T</a:t>
            </a:r>
            <a:r>
              <a:rPr lang="en-US" altLang="zh-CN" b="1" kern="0" dirty="0">
                <a:solidFill>
                  <a:srgbClr val="000080"/>
                </a:solidFill>
                <a:latin typeface="Courier New"/>
                <a:ea typeface="宋体"/>
                <a:cs typeface="Times New Roman"/>
              </a:rPr>
              <a:t>&gt;</a:t>
            </a:r>
            <a:r>
              <a:rPr lang="en-US" altLang="zh-CN" kern="0" dirty="0">
                <a:solidFill>
                  <a:srgbClr val="000000"/>
                </a:solidFill>
                <a:latin typeface="Courier New"/>
                <a:ea typeface="宋体"/>
                <a:cs typeface="Times New Roman"/>
              </a:rPr>
              <a:t> </a:t>
            </a:r>
            <a:r>
              <a:rPr lang="en-US" altLang="zh-CN" kern="0" dirty="0">
                <a:solidFill>
                  <a:srgbClr val="8000FF"/>
                </a:solidFill>
                <a:latin typeface="Courier New"/>
                <a:ea typeface="宋体"/>
                <a:cs typeface="Times New Roman"/>
              </a:rPr>
              <a:t>void</a:t>
            </a:r>
            <a:r>
              <a:rPr lang="en-US" altLang="zh-CN" kern="0" dirty="0">
                <a:solidFill>
                  <a:srgbClr val="000000"/>
                </a:solidFill>
                <a:latin typeface="Courier New"/>
                <a:ea typeface="宋体"/>
                <a:cs typeface="Times New Roman"/>
              </a:rPr>
              <a:t> increase</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Vector</a:t>
            </a:r>
            <a:r>
              <a:rPr lang="en-US" altLang="zh-CN" b="1" kern="0" dirty="0">
                <a:solidFill>
                  <a:srgbClr val="000080"/>
                </a:solidFill>
                <a:latin typeface="Courier New"/>
                <a:ea typeface="宋体"/>
                <a:cs typeface="Times New Roman"/>
              </a:rPr>
              <a:t>&lt;</a:t>
            </a:r>
            <a:r>
              <a:rPr lang="en-US" altLang="zh-CN" kern="0" dirty="0">
                <a:solidFill>
                  <a:srgbClr val="000000"/>
                </a:solidFill>
                <a:latin typeface="Courier New"/>
                <a:ea typeface="宋体"/>
                <a:cs typeface="Times New Roman"/>
              </a:rPr>
              <a:t>V</a:t>
            </a:r>
            <a:r>
              <a:rPr lang="en-US" altLang="zh-CN" b="1" kern="0" dirty="0">
                <a:solidFill>
                  <a:srgbClr val="000080"/>
                </a:solidFill>
                <a:latin typeface="Courier New"/>
                <a:ea typeface="宋体"/>
                <a:cs typeface="Times New Roman"/>
              </a:rPr>
              <a:t>&gt;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&amp;</a:t>
            </a:r>
            <a:r>
              <a:rPr lang="en-US" altLang="zh-CN" kern="0" dirty="0">
                <a:solidFill>
                  <a:srgbClr val="000000"/>
                </a:solidFill>
                <a:latin typeface="Courier New"/>
                <a:ea typeface="宋体"/>
                <a:cs typeface="Times New Roman"/>
              </a:rPr>
              <a:t> V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p>
          <a:p>
            <a:r>
              <a:rPr lang="en-US" altLang="zh-CN" sz="2000" kern="0" dirty="0">
                <a:solidFill>
                  <a:srgbClr val="CC0000"/>
                </a:solidFill>
                <a:latin typeface="Times New Roman" pitchFamily="18" charset="0"/>
                <a:ea typeface="隶书" pitchFamily="49" charset="-122"/>
              </a:rPr>
              <a:t>//</a:t>
            </a:r>
            <a:r>
              <a:rPr lang="zh-CN" altLang="zh-CN" sz="2000" kern="0" dirty="0">
                <a:solidFill>
                  <a:srgbClr val="CC0000"/>
                </a:solidFill>
                <a:latin typeface="Times New Roman" pitchFamily="18" charset="0"/>
                <a:ea typeface="隶书" pitchFamily="49" charset="-122"/>
              </a:rPr>
              <a:t>递增向量中各元素</a:t>
            </a:r>
          </a:p>
          <a:p>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kern="0" dirty="0" err="1">
                <a:solidFill>
                  <a:srgbClr val="000000"/>
                </a:solidFill>
                <a:latin typeface="Courier New"/>
                <a:ea typeface="宋体"/>
                <a:cs typeface="Times New Roman"/>
              </a:rPr>
              <a:t>V</a:t>
            </a:r>
            <a:r>
              <a:rPr lang="en-US" altLang="zh-CN" b="1" kern="0" dirty="0" err="1">
                <a:solidFill>
                  <a:srgbClr val="000080"/>
                </a:solidFill>
                <a:latin typeface="Courier New"/>
                <a:ea typeface="宋体"/>
                <a:cs typeface="Times New Roman"/>
              </a:rPr>
              <a:t>.</a:t>
            </a:r>
            <a:r>
              <a:rPr lang="en-US" altLang="zh-CN" kern="0" dirty="0" err="1">
                <a:solidFill>
                  <a:srgbClr val="000000"/>
                </a:solidFill>
                <a:latin typeface="Courier New"/>
                <a:ea typeface="宋体"/>
                <a:cs typeface="Times New Roman"/>
              </a:rPr>
              <a:t>traverse</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Increase</a:t>
            </a:r>
            <a:r>
              <a:rPr lang="en-US" altLang="zh-CN" b="1" kern="0" dirty="0">
                <a:solidFill>
                  <a:srgbClr val="000080"/>
                </a:solidFill>
                <a:latin typeface="Courier New"/>
                <a:ea typeface="宋体"/>
                <a:cs typeface="Times New Roman"/>
              </a:rPr>
              <a:t>&lt;</a:t>
            </a:r>
            <a:r>
              <a:rPr lang="en-US" altLang="zh-CN" kern="0" dirty="0">
                <a:solidFill>
                  <a:srgbClr val="000000"/>
                </a:solidFill>
                <a:latin typeface="Courier New"/>
                <a:ea typeface="宋体"/>
                <a:cs typeface="Times New Roman"/>
              </a:rPr>
              <a:t>T</a:t>
            </a:r>
            <a:r>
              <a:rPr lang="en-US" altLang="zh-CN" b="1" kern="0" dirty="0">
                <a:solidFill>
                  <a:srgbClr val="000080"/>
                </a:solidFill>
                <a:latin typeface="Courier New"/>
                <a:ea typeface="宋体"/>
                <a:cs typeface="Times New Roman"/>
              </a:rPr>
              <a:t>&gt;()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r>
              <a:rPr lang="en-US" altLang="zh-CN" b="1" kern="0" dirty="0">
                <a:solidFill>
                  <a:srgbClr val="000080"/>
                </a:solidFill>
                <a:latin typeface="Courier New"/>
                <a:ea typeface="宋体"/>
                <a:cs typeface="Times New Roman"/>
              </a:rPr>
              <a:t>};</a:t>
            </a:r>
            <a:r>
              <a:rPr lang="en-US" altLang="zh-CN" kern="0" dirty="0">
                <a:solidFill>
                  <a:srgbClr val="000000"/>
                </a:solidFill>
                <a:latin typeface="Courier New"/>
                <a:ea typeface="宋体"/>
                <a:cs typeface="Times New Roman"/>
              </a:rPr>
              <a:t> </a:t>
            </a:r>
          </a:p>
          <a:p>
            <a:r>
              <a:rPr lang="en-US" altLang="zh-CN" sz="2000" kern="0" dirty="0">
                <a:solidFill>
                  <a:srgbClr val="000000"/>
                </a:solidFill>
                <a:latin typeface="Courier New"/>
                <a:ea typeface="宋体"/>
                <a:cs typeface="Times New Roman"/>
              </a:rPr>
              <a:t>   </a:t>
            </a:r>
            <a:r>
              <a:rPr lang="en-US" altLang="zh-CN" sz="2000" kern="0" dirty="0">
                <a:solidFill>
                  <a:srgbClr val="CC0000"/>
                </a:solidFill>
                <a:latin typeface="Times New Roman" pitchFamily="18" charset="0"/>
                <a:ea typeface="隶书" pitchFamily="49" charset="-122"/>
              </a:rPr>
              <a:t>//</a:t>
            </a:r>
            <a:r>
              <a:rPr lang="zh-CN" altLang="zh-CN" sz="2000" kern="0" dirty="0">
                <a:solidFill>
                  <a:srgbClr val="CC0000"/>
                </a:solidFill>
                <a:latin typeface="Times New Roman" pitchFamily="18" charset="0"/>
                <a:ea typeface="隶书" pitchFamily="49" charset="-122"/>
              </a:rPr>
              <a:t>以</a:t>
            </a:r>
            <a:r>
              <a:rPr lang="en-US" altLang="zh-CN" sz="2000" kern="0" dirty="0">
                <a:solidFill>
                  <a:srgbClr val="CC0000"/>
                </a:solidFill>
                <a:latin typeface="Times New Roman" pitchFamily="18" charset="0"/>
                <a:ea typeface="隶书" pitchFamily="49" charset="-122"/>
              </a:rPr>
              <a:t>Increase&lt;T&gt;()</a:t>
            </a:r>
            <a:r>
              <a:rPr lang="zh-CN" altLang="zh-CN" sz="2000" kern="0" dirty="0">
                <a:solidFill>
                  <a:srgbClr val="CC0000"/>
                </a:solidFill>
                <a:latin typeface="Times New Roman" pitchFamily="18" charset="0"/>
                <a:ea typeface="隶书" pitchFamily="49" charset="-122"/>
              </a:rPr>
              <a:t>为基本操作进行遍历</a:t>
            </a:r>
          </a:p>
        </p:txBody>
      </p:sp>
      <p:sp>
        <p:nvSpPr>
          <p:cNvPr id="17" name="矩形 16"/>
          <p:cNvSpPr/>
          <p:nvPr/>
        </p:nvSpPr>
        <p:spPr>
          <a:xfrm>
            <a:off x="378297" y="6147259"/>
            <a:ext cx="6604019" cy="400110"/>
          </a:xfrm>
          <a:prstGeom prst="rect">
            <a:avLst/>
          </a:prstGeom>
        </p:spPr>
        <p:txBody>
          <a:bodyPr wrap="square">
            <a:spAutoFit/>
          </a:bodyPr>
          <a:lstStyle/>
          <a:p>
            <a:r>
              <a:rPr lang="en-US" altLang="zh-CN" sz="2000" b="1" kern="0" dirty="0">
                <a:solidFill>
                  <a:srgbClr val="0000FF"/>
                </a:solidFill>
                <a:latin typeface="Courier New"/>
                <a:ea typeface="宋体"/>
                <a:cs typeface="Times New Roman"/>
              </a:rPr>
              <a:t>void</a:t>
            </a:r>
            <a:r>
              <a:rPr lang="en-US" altLang="zh-CN" sz="2000" b="1" kern="0" dirty="0">
                <a:solidFill>
                  <a:srgbClr val="000000"/>
                </a:solidFill>
                <a:latin typeface="Courier New"/>
                <a:ea typeface="宋体"/>
                <a:cs typeface="Times New Roman"/>
              </a:rPr>
              <a:t> main{Vector&lt;T&gt; V; increase(V);}</a:t>
            </a:r>
            <a:endParaRPr lang="zh-CN" altLang="zh-CN" sz="2000" b="1" kern="0" dirty="0">
              <a:solidFill>
                <a:srgbClr val="000000"/>
              </a:solidFill>
              <a:latin typeface="Courier New"/>
              <a:ea typeface="宋体"/>
              <a:cs typeface="Times New Roman"/>
            </a:endParaRPr>
          </a:p>
        </p:txBody>
      </p:sp>
      <p:sp>
        <p:nvSpPr>
          <p:cNvPr id="18" name="文本框 17"/>
          <p:cNvSpPr txBox="1"/>
          <p:nvPr/>
        </p:nvSpPr>
        <p:spPr>
          <a:xfrm>
            <a:off x="6759925" y="6110548"/>
            <a:ext cx="2082993" cy="400110"/>
          </a:xfrm>
          <a:prstGeom prst="rect">
            <a:avLst/>
          </a:prstGeom>
          <a:solidFill>
            <a:srgbClr val="C00000"/>
          </a:solidFill>
          <a:ln w="31750">
            <a:noFill/>
          </a:ln>
        </p:spPr>
        <p:txBody>
          <a:bodyPr wrap="square" rtlCol="0">
            <a:spAutoFit/>
          </a:bodyPr>
          <a:lstStyle/>
          <a:p>
            <a:pPr algn="ctr"/>
            <a:r>
              <a:rPr kumimoji="1" lang="zh-CN" altLang="en-US" sz="2000" b="1" dirty="0">
                <a:solidFill>
                  <a:schemeClr val="bg1"/>
                </a:solidFill>
                <a:latin typeface="Microsoft YaHei" charset="0"/>
                <a:ea typeface="Microsoft YaHei" charset="0"/>
                <a:cs typeface="Microsoft YaHei" charset="0"/>
              </a:rPr>
              <a:t>总体复杂度</a:t>
            </a:r>
            <a:r>
              <a:rPr kumimoji="1" lang="en-US" altLang="zh-CN" sz="2000" b="1" dirty="0">
                <a:solidFill>
                  <a:schemeClr val="bg1"/>
                </a:solidFill>
                <a:latin typeface="Microsoft YaHei" charset="0"/>
                <a:ea typeface="Microsoft YaHei" charset="0"/>
                <a:cs typeface="Microsoft YaHei" charset="0"/>
              </a:rPr>
              <a:t>O(n)</a:t>
            </a:r>
            <a:endParaRPr kumimoji="1" lang="zh-CN" altLang="en-US" sz="2000" b="1"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90827312"/>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向量遍历</a:t>
            </a:r>
          </a:p>
        </p:txBody>
      </p:sp>
      <p:sp>
        <p:nvSpPr>
          <p:cNvPr id="36" name="文本框 35"/>
          <p:cNvSpPr txBox="1"/>
          <p:nvPr/>
        </p:nvSpPr>
        <p:spPr>
          <a:xfrm>
            <a:off x="208019" y="2079314"/>
            <a:ext cx="6820043"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判序</a:t>
            </a:r>
          </a:p>
        </p:txBody>
      </p:sp>
      <p:sp>
        <p:nvSpPr>
          <p:cNvPr id="9" name="矩形 8"/>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查找、插入、删除、去重、遍历、</a:t>
            </a:r>
            <a:r>
              <a:rPr lang="zh-CN" altLang="en-US" sz="2400" b="1" dirty="0">
                <a:solidFill>
                  <a:srgbClr val="C00000"/>
                </a:solidFill>
                <a:latin typeface="微软雅黑" panose="020B0503020204020204" pitchFamily="34" charset="-122"/>
                <a:ea typeface="微软雅黑" panose="020B0503020204020204" pitchFamily="34" charset="-122"/>
              </a:rPr>
              <a:t>判序、</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排序</a:t>
            </a:r>
          </a:p>
        </p:txBody>
      </p:sp>
      <p:sp>
        <p:nvSpPr>
          <p:cNvPr id="18" name="文本框 17"/>
          <p:cNvSpPr txBox="1"/>
          <p:nvPr/>
        </p:nvSpPr>
        <p:spPr>
          <a:xfrm>
            <a:off x="395536" y="4725160"/>
            <a:ext cx="1872208" cy="369332"/>
          </a:xfrm>
          <a:prstGeom prst="rect">
            <a:avLst/>
          </a:prstGeom>
          <a:solidFill>
            <a:srgbClr val="C00000"/>
          </a:solidFill>
          <a:ln w="31750">
            <a:noFill/>
          </a:ln>
        </p:spPr>
        <p:txBody>
          <a:bodyPr wrap="square" rtlCol="0">
            <a:spAutoFit/>
          </a:bodyPr>
          <a:lstStyle/>
          <a:p>
            <a:pPr algn="ctr"/>
            <a:r>
              <a:rPr kumimoji="1" lang="zh-CN" altLang="en-US" b="1" dirty="0">
                <a:solidFill>
                  <a:schemeClr val="bg1"/>
                </a:solidFill>
                <a:latin typeface="Microsoft YaHei" charset="0"/>
                <a:ea typeface="Microsoft YaHei" charset="0"/>
                <a:cs typeface="Microsoft YaHei" charset="0"/>
              </a:rPr>
              <a:t>复杂度</a:t>
            </a:r>
            <a:r>
              <a:rPr kumimoji="1" lang="en-US" altLang="zh-CN" b="1" dirty="0">
                <a:solidFill>
                  <a:schemeClr val="bg1"/>
                </a:solidFill>
                <a:latin typeface="Microsoft YaHei" charset="0"/>
                <a:ea typeface="Microsoft YaHei" charset="0"/>
                <a:cs typeface="Microsoft YaHei" charset="0"/>
              </a:rPr>
              <a:t>O(n)</a:t>
            </a:r>
            <a:endParaRPr kumimoji="1" lang="zh-CN" altLang="en-US" b="1" dirty="0">
              <a:solidFill>
                <a:schemeClr val="bg1"/>
              </a:solidFill>
              <a:latin typeface="Microsoft YaHei" charset="0"/>
              <a:ea typeface="Microsoft YaHei" charset="0"/>
              <a:cs typeface="Microsoft YaHei" charset="0"/>
            </a:endParaRPr>
          </a:p>
        </p:txBody>
      </p:sp>
      <p:sp>
        <p:nvSpPr>
          <p:cNvPr id="2" name="矩形 1"/>
          <p:cNvSpPr/>
          <p:nvPr/>
        </p:nvSpPr>
        <p:spPr>
          <a:xfrm>
            <a:off x="323528" y="2540979"/>
            <a:ext cx="8424936" cy="203132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rPr>
              <a:t>template</a:t>
            </a:r>
            <a:r>
              <a:rPr lang="en-US" altLang="zh-CN" dirty="0">
                <a:solidFill>
                  <a:srgbClr val="000000"/>
                </a:solidFill>
                <a:highlight>
                  <a:srgbClr val="FFFFFF"/>
                </a:highlight>
                <a:latin typeface="Consolas" panose="020B0609020204030204" pitchFamily="49" charset="0"/>
              </a:rPr>
              <a:t> &lt;</a:t>
            </a:r>
            <a:r>
              <a:rPr lang="en-US" altLang="zh-CN" dirty="0" err="1">
                <a:solidFill>
                  <a:srgbClr val="0000FF"/>
                </a:solidFill>
                <a:highlight>
                  <a:srgbClr val="FFFFFF"/>
                </a:highlight>
                <a:latin typeface="Consolas" panose="020B0609020204030204" pitchFamily="49" charset="0"/>
              </a:rPr>
              <a:t>typename</a:t>
            </a:r>
            <a:r>
              <a:rPr lang="en-US" altLang="zh-CN" dirty="0">
                <a:solidFill>
                  <a:srgbClr val="000000"/>
                </a:solidFill>
                <a:highlight>
                  <a:srgbClr val="FFFFFF"/>
                </a:highlight>
                <a:latin typeface="Consolas" panose="020B0609020204030204" pitchFamily="49" charset="0"/>
              </a:rPr>
              <a:t> </a:t>
            </a:r>
            <a:r>
              <a:rPr lang="en-US" altLang="zh-CN" dirty="0">
                <a:solidFill>
                  <a:srgbClr val="2B91AF"/>
                </a:solidFill>
                <a:highlight>
                  <a:srgbClr val="FFFFFF"/>
                </a:highlight>
                <a:latin typeface="Consolas" panose="020B0609020204030204" pitchFamily="49" charset="0"/>
              </a:rPr>
              <a:t>T</a:t>
            </a:r>
            <a:r>
              <a:rPr lang="en-US" altLang="zh-CN" dirty="0">
                <a:solidFill>
                  <a:srgbClr val="000000"/>
                </a:solidFill>
                <a:highlight>
                  <a:srgbClr val="FFFFFF"/>
                </a:highlight>
                <a:latin typeface="Consolas" panose="020B0609020204030204" pitchFamily="49" charset="0"/>
              </a:rPr>
              <a:t>&gt; </a:t>
            </a:r>
          </a:p>
          <a:p>
            <a:r>
              <a:rPr lang="en-US" altLang="zh-CN" dirty="0" err="1">
                <a:solidFill>
                  <a:srgbClr val="0000FF"/>
                </a:solidFill>
                <a:highlight>
                  <a:srgbClr val="FFFFFF"/>
                </a:highlight>
                <a:latin typeface="Consolas" panose="020B0609020204030204" pitchFamily="49" charset="0"/>
              </a:rPr>
              <a:t>int</a:t>
            </a:r>
            <a:r>
              <a:rPr lang="en-US" altLang="zh-CN" dirty="0">
                <a:solidFill>
                  <a:srgbClr val="000000"/>
                </a:solidFill>
                <a:highlight>
                  <a:srgbClr val="FFFFFF"/>
                </a:highlight>
                <a:latin typeface="Consolas" panose="020B0609020204030204" pitchFamily="49" charset="0"/>
              </a:rPr>
              <a:t> </a:t>
            </a:r>
            <a:r>
              <a:rPr lang="en-US" altLang="zh-CN" dirty="0">
                <a:solidFill>
                  <a:srgbClr val="2B91AF"/>
                </a:solidFill>
                <a:highlight>
                  <a:srgbClr val="FFFFFF"/>
                </a:highlight>
                <a:latin typeface="Consolas" panose="020B0609020204030204" pitchFamily="49" charset="0"/>
              </a:rPr>
              <a:t>Vector</a:t>
            </a:r>
            <a:r>
              <a:rPr lang="en-US" altLang="zh-CN" dirty="0">
                <a:solidFill>
                  <a:srgbClr val="000000"/>
                </a:solidFill>
                <a:highlight>
                  <a:srgbClr val="FFFFFF"/>
                </a:highlight>
                <a:latin typeface="Consolas" panose="020B0609020204030204" pitchFamily="49" charset="0"/>
              </a:rPr>
              <a:t>&lt;</a:t>
            </a:r>
            <a:r>
              <a:rPr lang="en-US" altLang="zh-CN" dirty="0">
                <a:solidFill>
                  <a:srgbClr val="2B91AF"/>
                </a:solidFill>
                <a:highlight>
                  <a:srgbClr val="FFFFFF"/>
                </a:highlight>
                <a:latin typeface="Consolas" panose="020B0609020204030204" pitchFamily="49" charset="0"/>
              </a:rPr>
              <a:t>T</a:t>
            </a:r>
            <a:r>
              <a:rPr lang="en-US" altLang="zh-CN" dirty="0">
                <a:solidFill>
                  <a:srgbClr val="000000"/>
                </a:solidFill>
                <a:highlight>
                  <a:srgbClr val="FFFFFF"/>
                </a:highlight>
                <a:latin typeface="Consolas" panose="020B0609020204030204" pitchFamily="49" charset="0"/>
              </a:rPr>
              <a:t>&gt;::disordered() </a:t>
            </a:r>
            <a:r>
              <a:rPr lang="en-US" altLang="zh-CN" dirty="0" err="1">
                <a:solidFill>
                  <a:srgbClr val="0000FF"/>
                </a:solidFill>
                <a:highlight>
                  <a:srgbClr val="FFFFFF"/>
                </a:highlight>
                <a:latin typeface="Consolas" panose="020B0609020204030204" pitchFamily="49" charset="0"/>
              </a:rPr>
              <a:t>const</a:t>
            </a:r>
            <a:r>
              <a:rPr lang="en-US" altLang="zh-CN" dirty="0">
                <a:solidFill>
                  <a:srgbClr val="000000"/>
                </a:solidFill>
                <a:highlight>
                  <a:srgbClr val="FFFFFF"/>
                </a:highlight>
                <a:latin typeface="Consolas" panose="020B0609020204030204" pitchFamily="49" charset="0"/>
              </a:rPr>
              <a:t> {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返回向量中逆序相邻元素对的总数</a:t>
            </a:r>
          </a:p>
          <a:p>
            <a:r>
              <a:rPr lang="en-US" altLang="zh-CN" dirty="0">
                <a:solidFill>
                  <a:srgbClr val="000000"/>
                </a:solidFill>
                <a:highlight>
                  <a:srgbClr val="FFFFFF"/>
                </a:highlight>
                <a:latin typeface="Consolas" panose="020B0609020204030204" pitchFamily="49" charset="0"/>
              </a:rPr>
              <a:t>   </a:t>
            </a:r>
            <a:r>
              <a:rPr lang="en-US" altLang="zh-CN" dirty="0" err="1">
                <a:solidFill>
                  <a:srgbClr val="0000FF"/>
                </a:solidFill>
                <a:highlight>
                  <a:srgbClr val="FFFFFF"/>
                </a:highlight>
                <a:latin typeface="Consolas" panose="020B0609020204030204" pitchFamily="49" charset="0"/>
              </a:rPr>
              <a:t>int</a:t>
            </a:r>
            <a:r>
              <a:rPr lang="en-US" altLang="zh-CN" dirty="0">
                <a:solidFill>
                  <a:srgbClr val="000000"/>
                </a:solidFill>
                <a:highlight>
                  <a:srgbClr val="FFFFFF"/>
                </a:highlight>
                <a:latin typeface="Consolas" panose="020B0609020204030204" pitchFamily="49" charset="0"/>
              </a:rPr>
              <a:t> n = 0;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计数器</a:t>
            </a:r>
          </a:p>
          <a:p>
            <a:r>
              <a:rPr lang="en-US" altLang="zh-CN" dirty="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for</a:t>
            </a:r>
            <a:r>
              <a:rPr lang="en-US" altLang="zh-CN" dirty="0">
                <a:solidFill>
                  <a:srgbClr val="000000"/>
                </a:solidFill>
                <a:highlight>
                  <a:srgbClr val="FFFFFF"/>
                </a:highlight>
                <a:latin typeface="Consolas" panose="020B0609020204030204" pitchFamily="49" charset="0"/>
              </a:rPr>
              <a:t> ( </a:t>
            </a:r>
            <a:r>
              <a:rPr lang="en-US" altLang="zh-CN" dirty="0" err="1">
                <a:solidFill>
                  <a:srgbClr val="0000FF"/>
                </a:solidFill>
                <a:highlight>
                  <a:srgbClr val="FFFFFF"/>
                </a:highlight>
                <a:latin typeface="Consolas" panose="020B0609020204030204" pitchFamily="49" charset="0"/>
              </a:rPr>
              <a:t>int</a:t>
            </a:r>
            <a:r>
              <a:rPr lang="en-US" altLang="zh-CN" dirty="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1;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&lt; _size;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逐一检查</a:t>
            </a:r>
            <a:r>
              <a:rPr lang="en-US" altLang="zh-CN" kern="0" dirty="0">
                <a:solidFill>
                  <a:srgbClr val="CC0000"/>
                </a:solidFill>
                <a:latin typeface="Times New Roman" pitchFamily="18" charset="0"/>
                <a:ea typeface="隶书" pitchFamily="49" charset="-122"/>
              </a:rPr>
              <a:t>_size - 1</a:t>
            </a:r>
            <a:r>
              <a:rPr lang="zh-CN" altLang="en-US" kern="0" dirty="0">
                <a:solidFill>
                  <a:srgbClr val="CC0000"/>
                </a:solidFill>
                <a:latin typeface="Times New Roman" pitchFamily="18" charset="0"/>
                <a:ea typeface="隶书" pitchFamily="49" charset="-122"/>
              </a:rPr>
              <a:t>对相邻元素</a:t>
            </a:r>
          </a:p>
          <a:p>
            <a:r>
              <a:rPr lang="en-US" altLang="zh-CN" dirty="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if</a:t>
            </a:r>
            <a:r>
              <a:rPr lang="en-US" altLang="zh-CN" dirty="0">
                <a:solidFill>
                  <a:srgbClr val="000000"/>
                </a:solidFill>
                <a:highlight>
                  <a:srgbClr val="FFFFFF"/>
                </a:highlight>
                <a:latin typeface="Consolas" panose="020B0609020204030204" pitchFamily="49" charset="0"/>
              </a:rPr>
              <a:t> ( _</a:t>
            </a:r>
            <a:r>
              <a:rPr lang="en-US" altLang="zh-CN" dirty="0" err="1">
                <a:solidFill>
                  <a:srgbClr val="000000"/>
                </a:solidFill>
                <a:highlight>
                  <a:srgbClr val="FFFFFF"/>
                </a:highlight>
                <a:latin typeface="Consolas" panose="020B0609020204030204" pitchFamily="49" charset="0"/>
              </a:rPr>
              <a:t>elem</a:t>
            </a:r>
            <a:r>
              <a:rPr lang="en-US" altLang="zh-CN" dirty="0">
                <a:solidFill>
                  <a:srgbClr val="000000"/>
                </a:solidFill>
                <a:highlight>
                  <a:srgbClr val="FFFFFF"/>
                </a:highlight>
                <a:latin typeface="Consolas" panose="020B0609020204030204" pitchFamily="49" charset="0"/>
              </a:rPr>
              <a:t>[</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- 1] &gt; _</a:t>
            </a:r>
            <a:r>
              <a:rPr lang="en-US" altLang="zh-CN" dirty="0" err="1">
                <a:solidFill>
                  <a:srgbClr val="000000"/>
                </a:solidFill>
                <a:highlight>
                  <a:srgbClr val="FFFFFF"/>
                </a:highlight>
                <a:latin typeface="Consolas" panose="020B0609020204030204" pitchFamily="49" charset="0"/>
              </a:rPr>
              <a:t>elem</a:t>
            </a:r>
            <a:r>
              <a:rPr lang="en-US" altLang="zh-CN" dirty="0">
                <a:solidFill>
                  <a:srgbClr val="000000"/>
                </a:solidFill>
                <a:highlight>
                  <a:srgbClr val="FFFFFF"/>
                </a:highlight>
                <a:latin typeface="Consolas" panose="020B0609020204030204" pitchFamily="49" charset="0"/>
              </a:rPr>
              <a:t>[</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n++;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逆序则计数</a:t>
            </a:r>
          </a:p>
          <a:p>
            <a:r>
              <a:rPr lang="en-US" altLang="zh-CN" dirty="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return</a:t>
            </a:r>
            <a:r>
              <a:rPr lang="en-US" altLang="zh-CN" dirty="0">
                <a:solidFill>
                  <a:srgbClr val="000000"/>
                </a:solidFill>
                <a:highlight>
                  <a:srgbClr val="FFFFFF"/>
                </a:highlight>
                <a:latin typeface="Consolas" panose="020B0609020204030204" pitchFamily="49" charset="0"/>
              </a:rPr>
              <a:t> n;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向量有序当且仅当</a:t>
            </a:r>
            <a:r>
              <a:rPr lang="en-US" altLang="zh-CN" kern="0" dirty="0">
                <a:solidFill>
                  <a:srgbClr val="CC0000"/>
                </a:solidFill>
                <a:latin typeface="Times New Roman" pitchFamily="18" charset="0"/>
                <a:ea typeface="隶书" pitchFamily="49" charset="-122"/>
              </a:rPr>
              <a:t>n = 0</a:t>
            </a:r>
          </a:p>
          <a:p>
            <a:r>
              <a:rPr lang="en-US" altLang="zh-CN" dirty="0">
                <a:solidFill>
                  <a:srgbClr val="000000"/>
                </a:solidFill>
                <a:highlight>
                  <a:srgbClr val="FFFFFF"/>
                </a:highlight>
                <a:latin typeface="Consolas" panose="020B0609020204030204" pitchFamily="49" charset="0"/>
              </a:rPr>
              <a:t>}</a:t>
            </a:r>
            <a:endParaRPr lang="zh-CN" altLang="en-US" dirty="0"/>
          </a:p>
        </p:txBody>
      </p:sp>
    </p:spTree>
    <p:extLst>
      <p:ext uri="{BB962C8B-B14F-4D97-AF65-F5344CB8AC3E}">
        <p14:creationId xmlns:p14="http://schemas.microsoft.com/office/powerpoint/2010/main" val="3577009576"/>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回顾：数据结构基本概念</a:t>
            </a:r>
          </a:p>
        </p:txBody>
      </p:sp>
      <p:sp>
        <p:nvSpPr>
          <p:cNvPr id="51" name="TextBox 20"/>
          <p:cNvSpPr txBox="1">
            <a:spLocks noChangeArrowheads="1"/>
          </p:cNvSpPr>
          <p:nvPr/>
        </p:nvSpPr>
        <p:spPr bwMode="auto">
          <a:xfrm>
            <a:off x="251520" y="1196752"/>
            <a:ext cx="3200392" cy="461665"/>
          </a:xfrm>
          <a:prstGeom prst="rect">
            <a:avLst/>
          </a:prstGeom>
          <a:solidFill>
            <a:schemeClr val="bg1"/>
          </a:solidFill>
          <a:ln w="9525">
            <a:noFill/>
            <a:miter lim="800000"/>
            <a:headEnd/>
            <a:tailEnd/>
          </a:ln>
        </p:spPr>
        <p:txBody>
          <a:bodyPr wrap="square">
            <a:spAutoFit/>
          </a:bodyPr>
          <a:lstStyle/>
          <a:p>
            <a:pPr marL="342900" indent="-342900">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四种数据逻辑结构</a:t>
            </a:r>
            <a:endParaRPr lang="en-US" altLang="zh-CN" sz="2400" b="1" dirty="0">
              <a:latin typeface="微软雅黑" panose="020B0503020204020204" pitchFamily="34" charset="-122"/>
              <a:ea typeface="微软雅黑" panose="020B0503020204020204" pitchFamily="34" charset="-122"/>
            </a:endParaRPr>
          </a:p>
        </p:txBody>
      </p:sp>
      <p:sp>
        <p:nvSpPr>
          <p:cNvPr id="13" name="椭圆 12"/>
          <p:cNvSpPr/>
          <p:nvPr/>
        </p:nvSpPr>
        <p:spPr bwMode="auto">
          <a:xfrm>
            <a:off x="1317384" y="2092805"/>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17" name="椭圆 16"/>
          <p:cNvSpPr/>
          <p:nvPr/>
        </p:nvSpPr>
        <p:spPr bwMode="auto">
          <a:xfrm>
            <a:off x="1407434" y="2520152"/>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18" name="椭圆 17"/>
          <p:cNvSpPr/>
          <p:nvPr/>
        </p:nvSpPr>
        <p:spPr bwMode="auto">
          <a:xfrm>
            <a:off x="2525037" y="2396644"/>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19" name="椭圆 18"/>
          <p:cNvSpPr/>
          <p:nvPr/>
        </p:nvSpPr>
        <p:spPr bwMode="auto">
          <a:xfrm>
            <a:off x="1917494" y="2447943"/>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0" name="椭圆 19"/>
          <p:cNvSpPr/>
          <p:nvPr/>
        </p:nvSpPr>
        <p:spPr bwMode="auto">
          <a:xfrm>
            <a:off x="2181480" y="1938483"/>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1" name="椭圆 20"/>
          <p:cNvSpPr/>
          <p:nvPr/>
        </p:nvSpPr>
        <p:spPr bwMode="auto">
          <a:xfrm>
            <a:off x="2079384" y="2854805"/>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2" name="椭圆 21"/>
          <p:cNvSpPr/>
          <p:nvPr/>
        </p:nvSpPr>
        <p:spPr bwMode="auto">
          <a:xfrm>
            <a:off x="2988336" y="2196152"/>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3" name="椭圆 22"/>
          <p:cNvSpPr/>
          <p:nvPr/>
        </p:nvSpPr>
        <p:spPr bwMode="auto">
          <a:xfrm>
            <a:off x="2613528" y="3008095"/>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4" name="椭圆 23"/>
          <p:cNvSpPr/>
          <p:nvPr/>
        </p:nvSpPr>
        <p:spPr bwMode="auto">
          <a:xfrm>
            <a:off x="3312116" y="2846095"/>
            <a:ext cx="323780" cy="324000"/>
          </a:xfrm>
          <a:prstGeom prst="ellipse">
            <a:avLst/>
          </a:prstGeom>
          <a:solidFill>
            <a:srgbClr val="FFFFCC"/>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5" name="TextBox 20"/>
          <p:cNvSpPr txBox="1">
            <a:spLocks noChangeArrowheads="1"/>
          </p:cNvSpPr>
          <p:nvPr/>
        </p:nvSpPr>
        <p:spPr bwMode="auto">
          <a:xfrm>
            <a:off x="1833768" y="3421431"/>
            <a:ext cx="1559520" cy="400110"/>
          </a:xfrm>
          <a:prstGeom prst="rect">
            <a:avLst/>
          </a:prstGeom>
          <a:solidFill>
            <a:schemeClr val="bg1"/>
          </a:solidFill>
          <a:ln w="9525">
            <a:noFill/>
            <a:miter lim="800000"/>
            <a:headEnd/>
            <a:tailEnd/>
          </a:ln>
        </p:spPr>
        <p:txBody>
          <a:bodyPr wrap="square">
            <a:spAutoFit/>
          </a:bodyPr>
          <a:lstStyle/>
          <a:p>
            <a:pPr>
              <a:buClr>
                <a:srgbClr val="C00000"/>
              </a:buClr>
              <a:defRPr/>
            </a:pPr>
            <a:r>
              <a:rPr lang="zh-CN" altLang="en-US" sz="2000" b="1" dirty="0">
                <a:latin typeface="微软雅黑" panose="020B0503020204020204" pitchFamily="34" charset="-122"/>
                <a:ea typeface="微软雅黑" panose="020B0503020204020204" pitchFamily="34" charset="-122"/>
              </a:rPr>
              <a:t>集合结构</a:t>
            </a:r>
            <a:endParaRPr lang="en-US" altLang="zh-CN" sz="2000" b="1" dirty="0">
              <a:latin typeface="微软雅黑" panose="020B0503020204020204" pitchFamily="34" charset="-122"/>
              <a:ea typeface="微软雅黑" panose="020B0503020204020204" pitchFamily="34" charset="-122"/>
            </a:endParaRPr>
          </a:p>
        </p:txBody>
      </p:sp>
      <p:sp>
        <p:nvSpPr>
          <p:cNvPr id="26" name="椭圆 25"/>
          <p:cNvSpPr/>
          <p:nvPr/>
        </p:nvSpPr>
        <p:spPr bwMode="auto">
          <a:xfrm>
            <a:off x="5278114" y="2492896"/>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7" name="椭圆 26"/>
          <p:cNvSpPr/>
          <p:nvPr/>
        </p:nvSpPr>
        <p:spPr bwMode="auto">
          <a:xfrm>
            <a:off x="5956745" y="2492896"/>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8" name="椭圆 27"/>
          <p:cNvSpPr/>
          <p:nvPr/>
        </p:nvSpPr>
        <p:spPr bwMode="auto">
          <a:xfrm>
            <a:off x="7314007" y="2492896"/>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29" name="椭圆 28"/>
          <p:cNvSpPr/>
          <p:nvPr/>
        </p:nvSpPr>
        <p:spPr bwMode="auto">
          <a:xfrm>
            <a:off x="6635376" y="2492896"/>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32" name="椭圆 31"/>
          <p:cNvSpPr/>
          <p:nvPr/>
        </p:nvSpPr>
        <p:spPr bwMode="auto">
          <a:xfrm>
            <a:off x="7992636" y="2501253"/>
            <a:ext cx="323780" cy="324000"/>
          </a:xfrm>
          <a:prstGeom prst="ellipse">
            <a:avLst/>
          </a:prstGeom>
          <a:solidFill>
            <a:srgbClr val="00B0F0"/>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35" name="TextBox 20"/>
          <p:cNvSpPr txBox="1">
            <a:spLocks noChangeArrowheads="1"/>
          </p:cNvSpPr>
          <p:nvPr/>
        </p:nvSpPr>
        <p:spPr bwMode="auto">
          <a:xfrm>
            <a:off x="6174207" y="3421431"/>
            <a:ext cx="1559520" cy="400110"/>
          </a:xfrm>
          <a:prstGeom prst="rect">
            <a:avLst/>
          </a:prstGeom>
          <a:solidFill>
            <a:schemeClr val="bg1"/>
          </a:solidFill>
          <a:ln w="9525">
            <a:noFill/>
            <a:miter lim="800000"/>
            <a:headEnd/>
            <a:tailEnd/>
          </a:ln>
        </p:spPr>
        <p:txBody>
          <a:bodyPr wrap="square">
            <a:spAutoFit/>
          </a:bodyPr>
          <a:lstStyle/>
          <a:p>
            <a:pPr>
              <a:buClr>
                <a:srgbClr val="C00000"/>
              </a:buClr>
              <a:defRPr/>
            </a:pPr>
            <a:r>
              <a:rPr lang="zh-CN" altLang="en-US" sz="2000" b="1" dirty="0">
                <a:latin typeface="微软雅黑" panose="020B0503020204020204" pitchFamily="34" charset="-122"/>
                <a:ea typeface="微软雅黑" panose="020B0503020204020204" pitchFamily="34" charset="-122"/>
              </a:rPr>
              <a:t>线性结构</a:t>
            </a:r>
            <a:endParaRPr lang="en-US" altLang="zh-CN" sz="2000" b="1" dirty="0">
              <a:latin typeface="微软雅黑" panose="020B0503020204020204" pitchFamily="34" charset="-122"/>
              <a:ea typeface="微软雅黑" panose="020B0503020204020204" pitchFamily="34" charset="-122"/>
            </a:endParaRPr>
          </a:p>
        </p:txBody>
      </p:sp>
      <p:cxnSp>
        <p:nvCxnSpPr>
          <p:cNvPr id="36" name="直接箭头连接符 35"/>
          <p:cNvCxnSpPr/>
          <p:nvPr/>
        </p:nvCxnSpPr>
        <p:spPr bwMode="auto">
          <a:xfrm>
            <a:off x="5601894" y="2636912"/>
            <a:ext cx="360040" cy="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38" name="直接箭头连接符 37"/>
          <p:cNvCxnSpPr/>
          <p:nvPr/>
        </p:nvCxnSpPr>
        <p:spPr bwMode="auto">
          <a:xfrm>
            <a:off x="6275336" y="2636912"/>
            <a:ext cx="360040" cy="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39" name="直接箭头连接符 38"/>
          <p:cNvCxnSpPr/>
          <p:nvPr/>
        </p:nvCxnSpPr>
        <p:spPr bwMode="auto">
          <a:xfrm>
            <a:off x="6953967" y="2636912"/>
            <a:ext cx="360040" cy="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40" name="直接箭头连接符 39"/>
          <p:cNvCxnSpPr/>
          <p:nvPr/>
        </p:nvCxnSpPr>
        <p:spPr bwMode="auto">
          <a:xfrm>
            <a:off x="7632596" y="2636912"/>
            <a:ext cx="360040" cy="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sp>
        <p:nvSpPr>
          <p:cNvPr id="41" name="椭圆 40"/>
          <p:cNvSpPr/>
          <p:nvPr/>
        </p:nvSpPr>
        <p:spPr bwMode="auto">
          <a:xfrm>
            <a:off x="2219528" y="3933056"/>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42" name="椭圆 41"/>
          <p:cNvSpPr/>
          <p:nvPr/>
        </p:nvSpPr>
        <p:spPr bwMode="auto">
          <a:xfrm>
            <a:off x="1187624" y="4441258"/>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43" name="椭圆 42"/>
          <p:cNvSpPr/>
          <p:nvPr/>
        </p:nvSpPr>
        <p:spPr bwMode="auto">
          <a:xfrm>
            <a:off x="2544886" y="4441258"/>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44" name="椭圆 43"/>
          <p:cNvSpPr/>
          <p:nvPr/>
        </p:nvSpPr>
        <p:spPr bwMode="auto">
          <a:xfrm>
            <a:off x="1866255" y="4441258"/>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45" name="椭圆 44"/>
          <p:cNvSpPr/>
          <p:nvPr/>
        </p:nvSpPr>
        <p:spPr bwMode="auto">
          <a:xfrm>
            <a:off x="3223515" y="4449615"/>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cxnSp>
        <p:nvCxnSpPr>
          <p:cNvPr id="46" name="直接箭头连接符 45"/>
          <p:cNvCxnSpPr>
            <a:stCxn id="41" idx="5"/>
            <a:endCxn id="43" idx="0"/>
          </p:cNvCxnSpPr>
          <p:nvPr/>
        </p:nvCxnSpPr>
        <p:spPr bwMode="auto">
          <a:xfrm>
            <a:off x="2495892" y="4209607"/>
            <a:ext cx="210884" cy="231651"/>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47" name="直接箭头连接符 46"/>
          <p:cNvCxnSpPr>
            <a:stCxn id="52" idx="0"/>
            <a:endCxn id="44" idx="3"/>
          </p:cNvCxnSpPr>
          <p:nvPr/>
        </p:nvCxnSpPr>
        <p:spPr bwMode="auto">
          <a:xfrm flipV="1">
            <a:off x="1709468" y="4717809"/>
            <a:ext cx="204203" cy="385722"/>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49" name="直接箭头连接符 48"/>
          <p:cNvCxnSpPr>
            <a:stCxn id="53" idx="0"/>
            <a:endCxn id="45" idx="3"/>
          </p:cNvCxnSpPr>
          <p:nvPr/>
        </p:nvCxnSpPr>
        <p:spPr bwMode="auto">
          <a:xfrm flipV="1">
            <a:off x="3107753" y="4726166"/>
            <a:ext cx="163178" cy="401038"/>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sp>
        <p:nvSpPr>
          <p:cNvPr id="50" name="椭圆 49"/>
          <p:cNvSpPr/>
          <p:nvPr/>
        </p:nvSpPr>
        <p:spPr bwMode="auto">
          <a:xfrm>
            <a:off x="2057638" y="5103531"/>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2" name="椭圆 51"/>
          <p:cNvSpPr/>
          <p:nvPr/>
        </p:nvSpPr>
        <p:spPr bwMode="auto">
          <a:xfrm>
            <a:off x="1547578" y="5103531"/>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3" name="椭圆 52"/>
          <p:cNvSpPr/>
          <p:nvPr/>
        </p:nvSpPr>
        <p:spPr bwMode="auto">
          <a:xfrm>
            <a:off x="2945863" y="5127204"/>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4" name="椭圆 53"/>
          <p:cNvSpPr/>
          <p:nvPr/>
        </p:nvSpPr>
        <p:spPr bwMode="auto">
          <a:xfrm>
            <a:off x="2923335" y="5669277"/>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5" name="椭圆 54"/>
          <p:cNvSpPr/>
          <p:nvPr/>
        </p:nvSpPr>
        <p:spPr bwMode="auto">
          <a:xfrm>
            <a:off x="2445449" y="5669277"/>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56" name="椭圆 55"/>
          <p:cNvSpPr/>
          <p:nvPr/>
        </p:nvSpPr>
        <p:spPr bwMode="auto">
          <a:xfrm>
            <a:off x="3404495" y="5687963"/>
            <a:ext cx="323780" cy="324000"/>
          </a:xfrm>
          <a:prstGeom prst="ellipse">
            <a:avLst/>
          </a:prstGeom>
          <a:solidFill>
            <a:schemeClr val="accent2"/>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cxnSp>
        <p:nvCxnSpPr>
          <p:cNvPr id="59" name="直接箭头连接符 58"/>
          <p:cNvCxnSpPr>
            <a:stCxn id="41" idx="6"/>
            <a:endCxn id="45" idx="1"/>
          </p:cNvCxnSpPr>
          <p:nvPr/>
        </p:nvCxnSpPr>
        <p:spPr bwMode="auto">
          <a:xfrm>
            <a:off x="2543308" y="4095056"/>
            <a:ext cx="727623" cy="402008"/>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2" name="直接箭头连接符 61"/>
          <p:cNvCxnSpPr>
            <a:stCxn id="41" idx="3"/>
          </p:cNvCxnSpPr>
          <p:nvPr/>
        </p:nvCxnSpPr>
        <p:spPr bwMode="auto">
          <a:xfrm flipH="1">
            <a:off x="2069444" y="4209607"/>
            <a:ext cx="197500" cy="25484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4" name="直接箭头连接符 63"/>
          <p:cNvCxnSpPr>
            <a:stCxn id="41" idx="2"/>
          </p:cNvCxnSpPr>
          <p:nvPr/>
        </p:nvCxnSpPr>
        <p:spPr bwMode="auto">
          <a:xfrm flipH="1">
            <a:off x="1391593" y="4095056"/>
            <a:ext cx="827935" cy="36300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8" name="直接箭头连接符 67"/>
          <p:cNvCxnSpPr>
            <a:stCxn id="44" idx="5"/>
            <a:endCxn id="50" idx="0"/>
          </p:cNvCxnSpPr>
          <p:nvPr/>
        </p:nvCxnSpPr>
        <p:spPr bwMode="auto">
          <a:xfrm>
            <a:off x="2142619" y="4717809"/>
            <a:ext cx="76909" cy="385722"/>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3" name="直接箭头连接符 72"/>
          <p:cNvCxnSpPr>
            <a:stCxn id="55" idx="7"/>
            <a:endCxn id="53" idx="3"/>
          </p:cNvCxnSpPr>
          <p:nvPr/>
        </p:nvCxnSpPr>
        <p:spPr bwMode="auto">
          <a:xfrm flipV="1">
            <a:off x="2721813" y="5403755"/>
            <a:ext cx="271466" cy="312971"/>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6" name="直接箭头连接符 75"/>
          <p:cNvCxnSpPr>
            <a:stCxn id="53" idx="5"/>
            <a:endCxn id="56" idx="1"/>
          </p:cNvCxnSpPr>
          <p:nvPr/>
        </p:nvCxnSpPr>
        <p:spPr bwMode="auto">
          <a:xfrm>
            <a:off x="3222227" y="5403755"/>
            <a:ext cx="229684" cy="331657"/>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9" name="直接箭头连接符 78"/>
          <p:cNvCxnSpPr>
            <a:endCxn id="54" idx="0"/>
          </p:cNvCxnSpPr>
          <p:nvPr/>
        </p:nvCxnSpPr>
        <p:spPr bwMode="auto">
          <a:xfrm>
            <a:off x="3085225" y="5448104"/>
            <a:ext cx="0" cy="221173"/>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sp>
        <p:nvSpPr>
          <p:cNvPr id="81" name="TextBox 20"/>
          <p:cNvSpPr txBox="1">
            <a:spLocks noChangeArrowheads="1"/>
          </p:cNvSpPr>
          <p:nvPr/>
        </p:nvSpPr>
        <p:spPr bwMode="auto">
          <a:xfrm>
            <a:off x="1816579" y="6131495"/>
            <a:ext cx="1559520" cy="400110"/>
          </a:xfrm>
          <a:prstGeom prst="rect">
            <a:avLst/>
          </a:prstGeom>
          <a:solidFill>
            <a:schemeClr val="bg1"/>
          </a:solidFill>
          <a:ln w="9525">
            <a:noFill/>
            <a:miter lim="800000"/>
            <a:headEnd/>
            <a:tailEnd/>
          </a:ln>
        </p:spPr>
        <p:txBody>
          <a:bodyPr wrap="square">
            <a:spAutoFit/>
          </a:bodyPr>
          <a:lstStyle/>
          <a:p>
            <a:pPr>
              <a:buClr>
                <a:srgbClr val="C00000"/>
              </a:buClr>
              <a:defRPr/>
            </a:pPr>
            <a:r>
              <a:rPr lang="zh-CN" altLang="en-US" sz="2000" b="1" dirty="0">
                <a:latin typeface="微软雅黑" panose="020B0503020204020204" pitchFamily="34" charset="-122"/>
                <a:ea typeface="微软雅黑" panose="020B0503020204020204" pitchFamily="34" charset="-122"/>
              </a:rPr>
              <a:t>树形结构</a:t>
            </a:r>
            <a:endParaRPr lang="en-US" altLang="zh-CN" sz="2000" b="1" dirty="0">
              <a:latin typeface="微软雅黑" panose="020B0503020204020204" pitchFamily="34" charset="-122"/>
              <a:ea typeface="微软雅黑" panose="020B0503020204020204" pitchFamily="34" charset="-122"/>
            </a:endParaRPr>
          </a:p>
        </p:txBody>
      </p:sp>
      <p:sp>
        <p:nvSpPr>
          <p:cNvPr id="88" name="椭圆 87"/>
          <p:cNvSpPr/>
          <p:nvPr/>
        </p:nvSpPr>
        <p:spPr bwMode="auto">
          <a:xfrm>
            <a:off x="5632965" y="4679224"/>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89" name="椭圆 88"/>
          <p:cNvSpPr/>
          <p:nvPr/>
        </p:nvSpPr>
        <p:spPr bwMode="auto">
          <a:xfrm>
            <a:off x="7018834" y="4112295"/>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90" name="椭圆 89"/>
          <p:cNvSpPr/>
          <p:nvPr/>
        </p:nvSpPr>
        <p:spPr bwMode="auto">
          <a:xfrm>
            <a:off x="6199758" y="4120740"/>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91" name="椭圆 90"/>
          <p:cNvSpPr/>
          <p:nvPr/>
        </p:nvSpPr>
        <p:spPr bwMode="auto">
          <a:xfrm>
            <a:off x="7810771" y="4611615"/>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92" name="椭圆 91"/>
          <p:cNvSpPr/>
          <p:nvPr/>
        </p:nvSpPr>
        <p:spPr bwMode="auto">
          <a:xfrm>
            <a:off x="6166428" y="5282690"/>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sp>
        <p:nvSpPr>
          <p:cNvPr id="93" name="椭圆 92"/>
          <p:cNvSpPr/>
          <p:nvPr/>
        </p:nvSpPr>
        <p:spPr bwMode="auto">
          <a:xfrm>
            <a:off x="7063314" y="5434784"/>
            <a:ext cx="323780" cy="324000"/>
          </a:xfrm>
          <a:prstGeom prst="ellipse">
            <a:avLst/>
          </a:prstGeom>
          <a:solidFill>
            <a:schemeClr val="bg1">
              <a:lumMod val="65000"/>
            </a:schemeClr>
          </a:solidFill>
          <a:ln w="15875" algn="ctr">
            <a:solidFill>
              <a:schemeClr val="tx1"/>
            </a:solidFill>
            <a:miter lim="800000"/>
            <a:headEnd/>
            <a:tailEnd/>
          </a:ln>
          <a:effectLst/>
        </p:spPr>
        <p:txBody>
          <a:bodyPr lIns="91446" tIns="91446" rIns="91446" bIns="91446" rtlCol="0" anchor="ctr" anchorCtr="0"/>
          <a:lstStyle/>
          <a:p>
            <a:pPr algn="ctr"/>
            <a:endParaRPr lang="zh-CN" altLang="en-US" sz="2800" dirty="0">
              <a:solidFill>
                <a:schemeClr val="accent2">
                  <a:lumMod val="50000"/>
                </a:schemeClr>
              </a:solidFill>
              <a:latin typeface="黑体" pitchFamily="2" charset="-122"/>
              <a:ea typeface="黑体" pitchFamily="2" charset="-122"/>
            </a:endParaRPr>
          </a:p>
        </p:txBody>
      </p:sp>
      <p:cxnSp>
        <p:nvCxnSpPr>
          <p:cNvPr id="95" name="直接箭头连接符 94"/>
          <p:cNvCxnSpPr>
            <a:endCxn id="91" idx="1"/>
          </p:cNvCxnSpPr>
          <p:nvPr/>
        </p:nvCxnSpPr>
        <p:spPr bwMode="auto">
          <a:xfrm>
            <a:off x="7337119" y="4339980"/>
            <a:ext cx="521068" cy="31908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97" name="直接箭头连接符 96"/>
          <p:cNvCxnSpPr>
            <a:endCxn id="89" idx="2"/>
          </p:cNvCxnSpPr>
          <p:nvPr/>
        </p:nvCxnSpPr>
        <p:spPr bwMode="auto">
          <a:xfrm>
            <a:off x="6520791" y="4268396"/>
            <a:ext cx="498043" cy="5899"/>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99" name="直接箭头连接符 98"/>
          <p:cNvCxnSpPr>
            <a:endCxn id="90" idx="2"/>
          </p:cNvCxnSpPr>
          <p:nvPr/>
        </p:nvCxnSpPr>
        <p:spPr bwMode="auto">
          <a:xfrm flipV="1">
            <a:off x="5863605" y="4282740"/>
            <a:ext cx="336153" cy="42010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101" name="直接箭头连接符 100"/>
          <p:cNvCxnSpPr>
            <a:stCxn id="92" idx="7"/>
          </p:cNvCxnSpPr>
          <p:nvPr/>
        </p:nvCxnSpPr>
        <p:spPr bwMode="auto">
          <a:xfrm flipV="1">
            <a:off x="6442792" y="4430396"/>
            <a:ext cx="659250" cy="899743"/>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57" name="直接箭头连接符 56"/>
          <p:cNvCxnSpPr>
            <a:stCxn id="92" idx="1"/>
            <a:endCxn id="88" idx="5"/>
          </p:cNvCxnSpPr>
          <p:nvPr/>
        </p:nvCxnSpPr>
        <p:spPr bwMode="auto">
          <a:xfrm flipH="1" flipV="1">
            <a:off x="5909329" y="4955775"/>
            <a:ext cx="304515" cy="37436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0" name="直接箭头连接符 59"/>
          <p:cNvCxnSpPr>
            <a:stCxn id="93" idx="2"/>
            <a:endCxn id="92" idx="6"/>
          </p:cNvCxnSpPr>
          <p:nvPr/>
        </p:nvCxnSpPr>
        <p:spPr bwMode="auto">
          <a:xfrm flipH="1" flipV="1">
            <a:off x="6490208" y="5444690"/>
            <a:ext cx="573106" cy="152094"/>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6" name="直接箭头连接符 65"/>
          <p:cNvCxnSpPr>
            <a:stCxn id="93" idx="0"/>
            <a:endCxn id="89" idx="4"/>
          </p:cNvCxnSpPr>
          <p:nvPr/>
        </p:nvCxnSpPr>
        <p:spPr bwMode="auto">
          <a:xfrm flipH="1" flipV="1">
            <a:off x="7180724" y="4436295"/>
            <a:ext cx="44480" cy="998489"/>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69" name="直接箭头连接符 68"/>
          <p:cNvCxnSpPr>
            <a:stCxn id="93" idx="7"/>
            <a:endCxn id="91" idx="3"/>
          </p:cNvCxnSpPr>
          <p:nvPr/>
        </p:nvCxnSpPr>
        <p:spPr bwMode="auto">
          <a:xfrm flipV="1">
            <a:off x="7339678" y="4888166"/>
            <a:ext cx="518509" cy="594067"/>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2" name="直接箭头连接符 71"/>
          <p:cNvCxnSpPr>
            <a:stCxn id="88" idx="6"/>
            <a:endCxn id="91" idx="2"/>
          </p:cNvCxnSpPr>
          <p:nvPr/>
        </p:nvCxnSpPr>
        <p:spPr bwMode="auto">
          <a:xfrm flipV="1">
            <a:off x="5956745" y="4773615"/>
            <a:ext cx="1854026" cy="67609"/>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cxnSp>
        <p:nvCxnSpPr>
          <p:cNvPr id="75" name="直接箭头连接符 74"/>
          <p:cNvCxnSpPr>
            <a:stCxn id="90" idx="4"/>
            <a:endCxn id="92" idx="0"/>
          </p:cNvCxnSpPr>
          <p:nvPr/>
        </p:nvCxnSpPr>
        <p:spPr bwMode="auto">
          <a:xfrm flipH="1">
            <a:off x="6328318" y="4444740"/>
            <a:ext cx="33330" cy="837950"/>
          </a:xfrm>
          <a:prstGeom prst="straightConnector1">
            <a:avLst/>
          </a:prstGeom>
          <a:solidFill>
            <a:schemeClr val="accent1"/>
          </a:solidFill>
          <a:ln w="28575" cap="flat" cmpd="sng" algn="ctr">
            <a:solidFill>
              <a:schemeClr val="tx1"/>
            </a:solidFill>
            <a:prstDash val="solid"/>
            <a:round/>
            <a:headEnd type="none" w="med" len="med"/>
            <a:tailEnd type="none" w="lg" len="lg"/>
          </a:ln>
          <a:effectLst/>
        </p:spPr>
      </p:cxnSp>
      <p:sp>
        <p:nvSpPr>
          <p:cNvPr id="80" name="TextBox 20"/>
          <p:cNvSpPr txBox="1">
            <a:spLocks noChangeArrowheads="1"/>
          </p:cNvSpPr>
          <p:nvPr/>
        </p:nvSpPr>
        <p:spPr bwMode="auto">
          <a:xfrm>
            <a:off x="6239074" y="6055984"/>
            <a:ext cx="1559520" cy="400110"/>
          </a:xfrm>
          <a:prstGeom prst="rect">
            <a:avLst/>
          </a:prstGeom>
          <a:solidFill>
            <a:schemeClr val="bg1"/>
          </a:solidFill>
          <a:ln w="9525">
            <a:noFill/>
            <a:miter lim="800000"/>
            <a:headEnd/>
            <a:tailEnd/>
          </a:ln>
        </p:spPr>
        <p:txBody>
          <a:bodyPr wrap="square">
            <a:spAutoFit/>
          </a:bodyPr>
          <a:lstStyle/>
          <a:p>
            <a:pPr>
              <a:buClr>
                <a:srgbClr val="C00000"/>
              </a:buClr>
              <a:defRPr/>
            </a:pPr>
            <a:r>
              <a:rPr lang="zh-CN" altLang="en-US" sz="2000" b="1" dirty="0">
                <a:latin typeface="微软雅黑" panose="020B0503020204020204" pitchFamily="34" charset="-122"/>
                <a:ea typeface="微软雅黑" panose="020B0503020204020204" pitchFamily="34" charset="-122"/>
              </a:rPr>
              <a:t>图形结构</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2383065"/>
      </p:ext>
    </p:extLst>
  </p:cSld>
  <p:clrMapOvr>
    <a:masterClrMapping/>
  </p:clrMapOvr>
  <p:transition advTm="157">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向量排序（归并排序）</a:t>
            </a:r>
          </a:p>
        </p:txBody>
      </p:sp>
      <p:sp>
        <p:nvSpPr>
          <p:cNvPr id="36" name="文本框 35"/>
          <p:cNvSpPr txBox="1"/>
          <p:nvPr/>
        </p:nvSpPr>
        <p:spPr>
          <a:xfrm>
            <a:off x="208019" y="2079314"/>
            <a:ext cx="2419765"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归并排序</a:t>
            </a:r>
          </a:p>
        </p:txBody>
      </p:sp>
      <p:sp>
        <p:nvSpPr>
          <p:cNvPr id="9" name="矩形 8"/>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查找、插入、删除、去重、遍历、判序、</a:t>
            </a:r>
            <a:r>
              <a:rPr lang="zh-CN" altLang="en-US" sz="2400" b="1" dirty="0">
                <a:solidFill>
                  <a:srgbClr val="C00000"/>
                </a:solidFill>
                <a:latin typeface="微软雅黑" panose="020B0503020204020204" pitchFamily="34" charset="-122"/>
                <a:ea typeface="微软雅黑" panose="020B0503020204020204" pitchFamily="34" charset="-122"/>
              </a:rPr>
              <a:t>排序</a:t>
            </a:r>
          </a:p>
        </p:txBody>
      </p:sp>
      <p:sp>
        <p:nvSpPr>
          <p:cNvPr id="8" name="矩形 7"/>
          <p:cNvSpPr/>
          <p:nvPr/>
        </p:nvSpPr>
        <p:spPr>
          <a:xfrm>
            <a:off x="2051451" y="2136800"/>
            <a:ext cx="5804932" cy="369332"/>
          </a:xfrm>
          <a:prstGeom prst="rect">
            <a:avLst/>
          </a:prstGeom>
        </p:spPr>
        <p:txBody>
          <a:bodyPr wrap="square">
            <a:spAutoFit/>
          </a:bodyPr>
          <a:lstStyle/>
          <a:p>
            <a:pPr>
              <a:spcAft>
                <a:spcPts val="600"/>
              </a:spcAft>
              <a:buClr>
                <a:srgbClr val="C00000"/>
              </a:buClr>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采用分治递归策略，递归融合两路已排序子序列</a:t>
            </a:r>
          </a:p>
        </p:txBody>
      </p:sp>
      <p:sp>
        <p:nvSpPr>
          <p:cNvPr id="46" name="圆角矩形 45"/>
          <p:cNvSpPr/>
          <p:nvPr/>
        </p:nvSpPr>
        <p:spPr bwMode="auto">
          <a:xfrm>
            <a:off x="3721854" y="2582199"/>
            <a:ext cx="1658315" cy="356472"/>
          </a:xfrm>
          <a:prstGeom prst="roundRect">
            <a:avLst/>
          </a:prstGeom>
          <a:solidFill>
            <a:srgbClr val="FFFFCC"/>
          </a:solidFill>
          <a:ln w="25400">
            <a:solidFill>
              <a:schemeClr val="tx1"/>
            </a:solidFill>
          </a:ln>
        </p:spPr>
        <p:txBody>
          <a:bodyPr wrap="square" rtlCol="0">
            <a:spAutoFit/>
          </a:bodyPr>
          <a:lstStyle/>
          <a:p>
            <a:pPr algn="ctr"/>
            <a:r>
              <a:rPr lang="en-US" altLang="zh-CN" sz="1800" dirty="0">
                <a:latin typeface="Consolas" charset="0"/>
                <a:ea typeface="Consolas" charset="0"/>
                <a:cs typeface="Consolas" charset="0"/>
              </a:rPr>
              <a:t>sum(0,7)</a:t>
            </a:r>
            <a:endParaRPr lang="zh-CN" altLang="en-US" sz="1800" dirty="0">
              <a:latin typeface="Consolas" charset="0"/>
              <a:ea typeface="Consolas" charset="0"/>
              <a:cs typeface="Consolas" charset="0"/>
            </a:endParaRPr>
          </a:p>
        </p:txBody>
      </p:sp>
      <p:cxnSp>
        <p:nvCxnSpPr>
          <p:cNvPr id="49" name="直线箭头连接符 52"/>
          <p:cNvCxnSpPr/>
          <p:nvPr/>
        </p:nvCxnSpPr>
        <p:spPr bwMode="auto">
          <a:xfrm flipH="1">
            <a:off x="6792414" y="2758775"/>
            <a:ext cx="1702" cy="255924"/>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50" name="直线箭头连接符 55"/>
          <p:cNvCxnSpPr>
            <a:stCxn id="46" idx="3"/>
          </p:cNvCxnSpPr>
          <p:nvPr/>
        </p:nvCxnSpPr>
        <p:spPr bwMode="auto">
          <a:xfrm flipV="1">
            <a:off x="5380169" y="2758775"/>
            <a:ext cx="1413946" cy="166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51" name="直线箭头连接符 56"/>
          <p:cNvCxnSpPr>
            <a:endCxn id="46" idx="1"/>
          </p:cNvCxnSpPr>
          <p:nvPr/>
        </p:nvCxnSpPr>
        <p:spPr bwMode="auto">
          <a:xfrm>
            <a:off x="2307907" y="2759328"/>
            <a:ext cx="1413947" cy="1107"/>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52" name="直线箭头连接符 57"/>
          <p:cNvCxnSpPr/>
          <p:nvPr/>
        </p:nvCxnSpPr>
        <p:spPr bwMode="auto">
          <a:xfrm>
            <a:off x="2307907" y="2758775"/>
            <a:ext cx="0" cy="255924"/>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53" name="直线箭头连接符 40"/>
          <p:cNvCxnSpPr/>
          <p:nvPr/>
        </p:nvCxnSpPr>
        <p:spPr bwMode="auto">
          <a:xfrm>
            <a:off x="3521781" y="3232361"/>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54" name="直线箭头连接符 41"/>
          <p:cNvCxnSpPr/>
          <p:nvPr/>
        </p:nvCxnSpPr>
        <p:spPr bwMode="auto">
          <a:xfrm>
            <a:off x="3030508" y="3242551"/>
            <a:ext cx="491273" cy="1021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55" name="直线箭头连接符 42"/>
          <p:cNvCxnSpPr/>
          <p:nvPr/>
        </p:nvCxnSpPr>
        <p:spPr bwMode="auto">
          <a:xfrm>
            <a:off x="1252129" y="3227915"/>
            <a:ext cx="384716" cy="1107"/>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56" name="直线箭头连接符 43"/>
          <p:cNvCxnSpPr/>
          <p:nvPr/>
        </p:nvCxnSpPr>
        <p:spPr bwMode="auto">
          <a:xfrm>
            <a:off x="1267362" y="3227915"/>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57" name="圆角矩形 56"/>
          <p:cNvSpPr/>
          <p:nvPr/>
        </p:nvSpPr>
        <p:spPr bwMode="auto">
          <a:xfrm>
            <a:off x="213538" y="4182354"/>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a:latin typeface="Consolas" charset="0"/>
                <a:ea typeface="Consolas" charset="0"/>
                <a:cs typeface="Consolas" charset="0"/>
              </a:rPr>
              <a:t>sum(0,0)</a:t>
            </a:r>
            <a:endParaRPr lang="zh-CN" altLang="en-US" sz="1600" dirty="0">
              <a:latin typeface="Consolas" charset="0"/>
              <a:ea typeface="Consolas" charset="0"/>
              <a:cs typeface="Consolas" charset="0"/>
            </a:endParaRPr>
          </a:p>
        </p:txBody>
      </p:sp>
      <p:sp>
        <p:nvSpPr>
          <p:cNvPr id="58" name="圆角矩形 57"/>
          <p:cNvSpPr/>
          <p:nvPr/>
        </p:nvSpPr>
        <p:spPr bwMode="auto">
          <a:xfrm>
            <a:off x="1316286" y="4182353"/>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sum(1,1)</a:t>
            </a:r>
            <a:endParaRPr lang="zh-CN" altLang="en-US" sz="1600" dirty="0">
              <a:latin typeface="Consolas" charset="0"/>
              <a:ea typeface="Consolas" charset="0"/>
              <a:cs typeface="Consolas" charset="0"/>
            </a:endParaRPr>
          </a:p>
        </p:txBody>
      </p:sp>
      <p:sp>
        <p:nvSpPr>
          <p:cNvPr id="59" name="圆角矩形 58"/>
          <p:cNvSpPr/>
          <p:nvPr/>
        </p:nvSpPr>
        <p:spPr bwMode="auto">
          <a:xfrm>
            <a:off x="2419033" y="4182353"/>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Sum(2,2)</a:t>
            </a:r>
            <a:endParaRPr lang="zh-CN" altLang="en-US" sz="1600" dirty="0">
              <a:latin typeface="Consolas" charset="0"/>
              <a:ea typeface="Consolas" charset="0"/>
              <a:cs typeface="Consolas" charset="0"/>
            </a:endParaRPr>
          </a:p>
        </p:txBody>
      </p:sp>
      <p:sp>
        <p:nvSpPr>
          <p:cNvPr id="60" name="圆角矩形 59"/>
          <p:cNvSpPr/>
          <p:nvPr/>
        </p:nvSpPr>
        <p:spPr bwMode="auto">
          <a:xfrm>
            <a:off x="3521781" y="4182352"/>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Sum(3,3)</a:t>
            </a:r>
            <a:endParaRPr lang="zh-CN" altLang="en-US" sz="1600" dirty="0">
              <a:latin typeface="Consolas" charset="0"/>
              <a:ea typeface="Consolas" charset="0"/>
              <a:cs typeface="Consolas" charset="0"/>
            </a:endParaRPr>
          </a:p>
        </p:txBody>
      </p:sp>
      <p:sp>
        <p:nvSpPr>
          <p:cNvPr id="61" name="圆角矩形 60"/>
          <p:cNvSpPr/>
          <p:nvPr/>
        </p:nvSpPr>
        <p:spPr bwMode="auto">
          <a:xfrm>
            <a:off x="4624528" y="4182353"/>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sum(4,4)</a:t>
            </a:r>
            <a:endParaRPr lang="zh-CN" altLang="en-US" sz="1600" dirty="0">
              <a:latin typeface="Consolas" charset="0"/>
              <a:ea typeface="Consolas" charset="0"/>
              <a:cs typeface="Consolas" charset="0"/>
            </a:endParaRPr>
          </a:p>
        </p:txBody>
      </p:sp>
      <p:sp>
        <p:nvSpPr>
          <p:cNvPr id="62" name="圆角矩形 61"/>
          <p:cNvSpPr/>
          <p:nvPr/>
        </p:nvSpPr>
        <p:spPr bwMode="auto">
          <a:xfrm>
            <a:off x="5727276" y="4182352"/>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sum(5,5)</a:t>
            </a:r>
            <a:endParaRPr lang="zh-CN" altLang="en-US" sz="1600" dirty="0">
              <a:latin typeface="Consolas" charset="0"/>
              <a:ea typeface="Consolas" charset="0"/>
              <a:cs typeface="Consolas" charset="0"/>
            </a:endParaRPr>
          </a:p>
        </p:txBody>
      </p:sp>
      <p:sp>
        <p:nvSpPr>
          <p:cNvPr id="63" name="圆角矩形 62"/>
          <p:cNvSpPr/>
          <p:nvPr/>
        </p:nvSpPr>
        <p:spPr bwMode="auto">
          <a:xfrm>
            <a:off x="6830023" y="4182352"/>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sum(6,6)</a:t>
            </a:r>
            <a:endParaRPr lang="zh-CN" altLang="en-US" sz="1600" dirty="0">
              <a:latin typeface="Consolas" charset="0"/>
              <a:ea typeface="Consolas" charset="0"/>
              <a:cs typeface="Consolas" charset="0"/>
            </a:endParaRPr>
          </a:p>
        </p:txBody>
      </p:sp>
      <p:sp>
        <p:nvSpPr>
          <p:cNvPr id="64" name="圆角矩形 63"/>
          <p:cNvSpPr/>
          <p:nvPr/>
        </p:nvSpPr>
        <p:spPr bwMode="auto">
          <a:xfrm>
            <a:off x="7932771" y="4182351"/>
            <a:ext cx="102923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sum(7,7)</a:t>
            </a:r>
            <a:endParaRPr lang="zh-CN" altLang="en-US" sz="1600" dirty="0">
              <a:latin typeface="Consolas" charset="0"/>
              <a:ea typeface="Consolas" charset="0"/>
              <a:cs typeface="Consolas" charset="0"/>
            </a:endParaRPr>
          </a:p>
        </p:txBody>
      </p:sp>
      <p:cxnSp>
        <p:nvCxnSpPr>
          <p:cNvPr id="65" name="直线箭头连接符 73"/>
          <p:cNvCxnSpPr/>
          <p:nvPr/>
        </p:nvCxnSpPr>
        <p:spPr bwMode="auto">
          <a:xfrm>
            <a:off x="436111" y="3806492"/>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66" name="直线箭头连接符 75"/>
          <p:cNvCxnSpPr/>
          <p:nvPr/>
        </p:nvCxnSpPr>
        <p:spPr bwMode="auto">
          <a:xfrm>
            <a:off x="434088" y="3806492"/>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67" name="直线箭头连接符 76"/>
          <p:cNvCxnSpPr/>
          <p:nvPr/>
        </p:nvCxnSpPr>
        <p:spPr bwMode="auto">
          <a:xfrm>
            <a:off x="1757385" y="3818122"/>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68" name="直线箭头连接符 77"/>
          <p:cNvCxnSpPr/>
          <p:nvPr/>
        </p:nvCxnSpPr>
        <p:spPr bwMode="auto">
          <a:xfrm>
            <a:off x="2051451" y="3806492"/>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69" name="圆角矩形 68"/>
          <p:cNvSpPr/>
          <p:nvPr/>
        </p:nvSpPr>
        <p:spPr bwMode="auto">
          <a:xfrm>
            <a:off x="741340" y="3631597"/>
            <a:ext cx="108956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sum(0,1)</a:t>
            </a:r>
            <a:endParaRPr lang="zh-CN" altLang="en-US" sz="1600" dirty="0">
              <a:latin typeface="Consolas" charset="0"/>
              <a:ea typeface="Consolas" charset="0"/>
              <a:cs typeface="Consolas" charset="0"/>
            </a:endParaRPr>
          </a:p>
        </p:txBody>
      </p:sp>
      <p:cxnSp>
        <p:nvCxnSpPr>
          <p:cNvPr id="70" name="直线箭头连接符 78"/>
          <p:cNvCxnSpPr/>
          <p:nvPr/>
        </p:nvCxnSpPr>
        <p:spPr bwMode="auto">
          <a:xfrm>
            <a:off x="2641606" y="3806492"/>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71" name="直线箭头连接符 79"/>
          <p:cNvCxnSpPr/>
          <p:nvPr/>
        </p:nvCxnSpPr>
        <p:spPr bwMode="auto">
          <a:xfrm>
            <a:off x="2639583" y="3806492"/>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72" name="直线箭头连接符 80"/>
          <p:cNvCxnSpPr/>
          <p:nvPr/>
        </p:nvCxnSpPr>
        <p:spPr bwMode="auto">
          <a:xfrm>
            <a:off x="3962880" y="3818122"/>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73" name="直线箭头连接符 81"/>
          <p:cNvCxnSpPr/>
          <p:nvPr/>
        </p:nvCxnSpPr>
        <p:spPr bwMode="auto">
          <a:xfrm>
            <a:off x="4256946" y="3806492"/>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74" name="圆角矩形 73"/>
          <p:cNvSpPr/>
          <p:nvPr/>
        </p:nvSpPr>
        <p:spPr bwMode="auto">
          <a:xfrm>
            <a:off x="2946835" y="3631597"/>
            <a:ext cx="108956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Sum(2,3)</a:t>
            </a:r>
            <a:endParaRPr lang="zh-CN" altLang="en-US" sz="1600" dirty="0">
              <a:latin typeface="Consolas" charset="0"/>
              <a:ea typeface="Consolas" charset="0"/>
              <a:cs typeface="Consolas" charset="0"/>
            </a:endParaRPr>
          </a:p>
        </p:txBody>
      </p:sp>
      <p:cxnSp>
        <p:nvCxnSpPr>
          <p:cNvPr id="75" name="直线箭头连接符 83"/>
          <p:cNvCxnSpPr/>
          <p:nvPr/>
        </p:nvCxnSpPr>
        <p:spPr bwMode="auto">
          <a:xfrm>
            <a:off x="4847101" y="3804563"/>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76" name="直线箭头连接符 84"/>
          <p:cNvCxnSpPr/>
          <p:nvPr/>
        </p:nvCxnSpPr>
        <p:spPr bwMode="auto">
          <a:xfrm>
            <a:off x="4845078" y="3804563"/>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77" name="直线箭头连接符 85"/>
          <p:cNvCxnSpPr/>
          <p:nvPr/>
        </p:nvCxnSpPr>
        <p:spPr bwMode="auto">
          <a:xfrm>
            <a:off x="6168375" y="3816194"/>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78" name="直线箭头连接符 86"/>
          <p:cNvCxnSpPr/>
          <p:nvPr/>
        </p:nvCxnSpPr>
        <p:spPr bwMode="auto">
          <a:xfrm>
            <a:off x="6462441" y="3804563"/>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79" name="圆角矩形 78"/>
          <p:cNvSpPr/>
          <p:nvPr/>
        </p:nvSpPr>
        <p:spPr bwMode="auto">
          <a:xfrm>
            <a:off x="5152330" y="3629669"/>
            <a:ext cx="108956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sum(4,5)</a:t>
            </a:r>
            <a:endParaRPr lang="zh-CN" altLang="en-US" sz="1600" dirty="0">
              <a:latin typeface="Consolas" charset="0"/>
              <a:ea typeface="Consolas" charset="0"/>
              <a:cs typeface="Consolas" charset="0"/>
            </a:endParaRPr>
          </a:p>
        </p:txBody>
      </p:sp>
      <p:cxnSp>
        <p:nvCxnSpPr>
          <p:cNvPr id="80" name="直线箭头连接符 88"/>
          <p:cNvCxnSpPr/>
          <p:nvPr/>
        </p:nvCxnSpPr>
        <p:spPr bwMode="auto">
          <a:xfrm>
            <a:off x="7052596" y="3804563"/>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81" name="直线箭头连接符 89"/>
          <p:cNvCxnSpPr/>
          <p:nvPr/>
        </p:nvCxnSpPr>
        <p:spPr bwMode="auto">
          <a:xfrm>
            <a:off x="7050573" y="3804563"/>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82" name="直线箭头连接符 90"/>
          <p:cNvCxnSpPr/>
          <p:nvPr/>
        </p:nvCxnSpPr>
        <p:spPr bwMode="auto">
          <a:xfrm>
            <a:off x="8373870" y="3816194"/>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83" name="直线箭头连接符 91"/>
          <p:cNvCxnSpPr/>
          <p:nvPr/>
        </p:nvCxnSpPr>
        <p:spPr bwMode="auto">
          <a:xfrm>
            <a:off x="8667936" y="3804563"/>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84" name="圆角矩形 83"/>
          <p:cNvSpPr/>
          <p:nvPr/>
        </p:nvSpPr>
        <p:spPr bwMode="auto">
          <a:xfrm>
            <a:off x="7357825" y="3629669"/>
            <a:ext cx="1089561" cy="326766"/>
          </a:xfrm>
          <a:prstGeom prst="roundRect">
            <a:avLst/>
          </a:prstGeom>
          <a:solidFill>
            <a:srgbClr val="FFFFCC"/>
          </a:solidFill>
          <a:ln w="25400">
            <a:solidFill>
              <a:schemeClr val="tx1"/>
            </a:solidFill>
          </a:ln>
        </p:spPr>
        <p:txBody>
          <a:bodyPr wrap="square" rtlCol="0">
            <a:spAutoFit/>
          </a:bodyPr>
          <a:lstStyle/>
          <a:p>
            <a:pPr algn="ctr"/>
            <a:r>
              <a:rPr lang="en-US" altLang="zh-CN" sz="1600" dirty="0">
                <a:latin typeface="Consolas" charset="0"/>
                <a:ea typeface="Consolas" charset="0"/>
                <a:cs typeface="Consolas" charset="0"/>
              </a:rPr>
              <a:t>sum(6,7)</a:t>
            </a:r>
            <a:endParaRPr lang="zh-CN" altLang="en-US" sz="1600" dirty="0">
              <a:latin typeface="Consolas" charset="0"/>
              <a:ea typeface="Consolas" charset="0"/>
              <a:cs typeface="Consolas" charset="0"/>
            </a:endParaRPr>
          </a:p>
        </p:txBody>
      </p:sp>
      <p:sp>
        <p:nvSpPr>
          <p:cNvPr id="85" name="圆角矩形 84"/>
          <p:cNvSpPr/>
          <p:nvPr/>
        </p:nvSpPr>
        <p:spPr bwMode="auto">
          <a:xfrm>
            <a:off x="1541882" y="3028357"/>
            <a:ext cx="1685833" cy="356472"/>
          </a:xfrm>
          <a:prstGeom prst="roundRect">
            <a:avLst/>
          </a:prstGeom>
          <a:solidFill>
            <a:srgbClr val="FFFFCC"/>
          </a:solidFill>
          <a:ln w="25400">
            <a:solidFill>
              <a:schemeClr val="tx1"/>
            </a:solidFill>
          </a:ln>
        </p:spPr>
        <p:txBody>
          <a:bodyPr wrap="square" rtlCol="0">
            <a:spAutoFit/>
          </a:bodyPr>
          <a:lstStyle/>
          <a:p>
            <a:pPr algn="ctr"/>
            <a:r>
              <a:rPr lang="en-US" altLang="zh-CN" sz="1800" dirty="0">
                <a:latin typeface="Consolas" charset="0"/>
                <a:ea typeface="Consolas" charset="0"/>
                <a:cs typeface="Consolas" charset="0"/>
              </a:rPr>
              <a:t>sum(0,3)</a:t>
            </a:r>
            <a:endParaRPr lang="zh-CN" altLang="en-US" sz="1800" dirty="0">
              <a:latin typeface="Consolas" charset="0"/>
              <a:ea typeface="Consolas" charset="0"/>
              <a:cs typeface="Consolas" charset="0"/>
            </a:endParaRPr>
          </a:p>
        </p:txBody>
      </p:sp>
      <p:cxnSp>
        <p:nvCxnSpPr>
          <p:cNvPr id="86" name="直线箭头连接符 93"/>
          <p:cNvCxnSpPr/>
          <p:nvPr/>
        </p:nvCxnSpPr>
        <p:spPr bwMode="auto">
          <a:xfrm>
            <a:off x="7923411" y="3241130"/>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87" name="直线箭头连接符 94"/>
          <p:cNvCxnSpPr/>
          <p:nvPr/>
        </p:nvCxnSpPr>
        <p:spPr bwMode="auto">
          <a:xfrm>
            <a:off x="7432138" y="3251320"/>
            <a:ext cx="491273" cy="1021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88" name="直线箭头连接符 95"/>
          <p:cNvCxnSpPr/>
          <p:nvPr/>
        </p:nvCxnSpPr>
        <p:spPr bwMode="auto">
          <a:xfrm>
            <a:off x="5653759" y="3236684"/>
            <a:ext cx="384716" cy="1107"/>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89" name="直线箭头连接符 96"/>
          <p:cNvCxnSpPr/>
          <p:nvPr/>
        </p:nvCxnSpPr>
        <p:spPr bwMode="auto">
          <a:xfrm>
            <a:off x="5668992" y="3236684"/>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90" name="圆角矩形 89"/>
          <p:cNvSpPr/>
          <p:nvPr/>
        </p:nvSpPr>
        <p:spPr bwMode="auto">
          <a:xfrm>
            <a:off x="5943512" y="3037126"/>
            <a:ext cx="1685833" cy="356472"/>
          </a:xfrm>
          <a:prstGeom prst="roundRect">
            <a:avLst/>
          </a:prstGeom>
          <a:solidFill>
            <a:srgbClr val="FFFFCC"/>
          </a:solidFill>
          <a:ln w="25400">
            <a:solidFill>
              <a:schemeClr val="tx1"/>
            </a:solidFill>
          </a:ln>
        </p:spPr>
        <p:txBody>
          <a:bodyPr wrap="square" rtlCol="0">
            <a:spAutoFit/>
          </a:bodyPr>
          <a:lstStyle/>
          <a:p>
            <a:pPr algn="ctr"/>
            <a:r>
              <a:rPr lang="en-US" altLang="zh-CN" sz="1800" dirty="0">
                <a:latin typeface="Consolas" charset="0"/>
                <a:ea typeface="Consolas" charset="0"/>
                <a:cs typeface="Consolas" charset="0"/>
              </a:rPr>
              <a:t>sum(4,7)</a:t>
            </a:r>
            <a:endParaRPr lang="zh-CN" altLang="en-US" sz="1800" dirty="0">
              <a:latin typeface="Consolas" charset="0"/>
              <a:ea typeface="Consolas" charset="0"/>
              <a:cs typeface="Consolas" charset="0"/>
            </a:endParaRPr>
          </a:p>
        </p:txBody>
      </p:sp>
      <p:sp>
        <p:nvSpPr>
          <p:cNvPr id="91" name="圆角矩形 90"/>
          <p:cNvSpPr/>
          <p:nvPr/>
        </p:nvSpPr>
        <p:spPr bwMode="auto">
          <a:xfrm>
            <a:off x="3721854" y="4715225"/>
            <a:ext cx="1658315" cy="408623"/>
          </a:xfrm>
          <a:prstGeom prst="roundRect">
            <a:avLst/>
          </a:prstGeom>
          <a:solidFill>
            <a:schemeClr val="accent1"/>
          </a:solidFill>
          <a:ln w="25400">
            <a:solidFill>
              <a:schemeClr val="tx1"/>
            </a:solidFill>
          </a:ln>
        </p:spPr>
        <p:txBody>
          <a:bodyPr wrap="square" rtlCol="0">
            <a:spAutoFit/>
          </a:bodyPr>
          <a:lstStyle/>
          <a:p>
            <a:pPr algn="ctr"/>
            <a:r>
              <a:rPr lang="en-US" altLang="zh-CN" dirty="0">
                <a:latin typeface="Consolas" charset="0"/>
                <a:ea typeface="Consolas" charset="0"/>
                <a:cs typeface="Consolas" charset="0"/>
              </a:rPr>
              <a:t>sort(0,7)</a:t>
            </a:r>
            <a:endParaRPr lang="zh-CN" altLang="en-US" dirty="0">
              <a:latin typeface="Consolas" charset="0"/>
              <a:ea typeface="Consolas" charset="0"/>
              <a:cs typeface="Consolas" charset="0"/>
            </a:endParaRPr>
          </a:p>
        </p:txBody>
      </p:sp>
      <p:cxnSp>
        <p:nvCxnSpPr>
          <p:cNvPr id="93" name="直线箭头连接符 52"/>
          <p:cNvCxnSpPr/>
          <p:nvPr/>
        </p:nvCxnSpPr>
        <p:spPr bwMode="auto">
          <a:xfrm flipH="1">
            <a:off x="6792414" y="4891801"/>
            <a:ext cx="1702" cy="255924"/>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94" name="直线箭头连接符 55"/>
          <p:cNvCxnSpPr>
            <a:stCxn id="91" idx="3"/>
          </p:cNvCxnSpPr>
          <p:nvPr/>
        </p:nvCxnSpPr>
        <p:spPr bwMode="auto">
          <a:xfrm flipV="1">
            <a:off x="5380169" y="4891801"/>
            <a:ext cx="1413946" cy="27736"/>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95" name="直线箭头连接符 56"/>
          <p:cNvCxnSpPr>
            <a:endCxn id="91" idx="1"/>
          </p:cNvCxnSpPr>
          <p:nvPr/>
        </p:nvCxnSpPr>
        <p:spPr bwMode="auto">
          <a:xfrm>
            <a:off x="2307906" y="4919537"/>
            <a:ext cx="1413948"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96" name="直线箭头连接符 57"/>
          <p:cNvCxnSpPr/>
          <p:nvPr/>
        </p:nvCxnSpPr>
        <p:spPr bwMode="auto">
          <a:xfrm>
            <a:off x="2307906" y="4919537"/>
            <a:ext cx="1" cy="22818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97" name="直线箭头连接符 40"/>
          <p:cNvCxnSpPr/>
          <p:nvPr/>
        </p:nvCxnSpPr>
        <p:spPr bwMode="auto">
          <a:xfrm>
            <a:off x="3521781" y="5365387"/>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98" name="直线箭头连接符 41"/>
          <p:cNvCxnSpPr/>
          <p:nvPr/>
        </p:nvCxnSpPr>
        <p:spPr bwMode="auto">
          <a:xfrm>
            <a:off x="3059832" y="5384346"/>
            <a:ext cx="45763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99" name="直线箭头连接符 42"/>
          <p:cNvCxnSpPr>
            <a:endCxn id="129" idx="1"/>
          </p:cNvCxnSpPr>
          <p:nvPr/>
        </p:nvCxnSpPr>
        <p:spPr bwMode="auto">
          <a:xfrm flipV="1">
            <a:off x="1252129" y="5365695"/>
            <a:ext cx="289753" cy="4015"/>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00" name="直线箭头连接符 43"/>
          <p:cNvCxnSpPr/>
          <p:nvPr/>
        </p:nvCxnSpPr>
        <p:spPr bwMode="auto">
          <a:xfrm>
            <a:off x="1267362" y="5360941"/>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01" name="圆角矩形 100"/>
          <p:cNvSpPr/>
          <p:nvPr/>
        </p:nvSpPr>
        <p:spPr bwMode="auto">
          <a:xfrm>
            <a:off x="213538" y="6315380"/>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sort(0,0)</a:t>
            </a:r>
            <a:endParaRPr lang="zh-CN" altLang="en-US" sz="1400" dirty="0">
              <a:latin typeface="Consolas" charset="0"/>
              <a:ea typeface="Consolas" charset="0"/>
              <a:cs typeface="Consolas" charset="0"/>
            </a:endParaRPr>
          </a:p>
        </p:txBody>
      </p:sp>
      <p:sp>
        <p:nvSpPr>
          <p:cNvPr id="102" name="圆角矩形 101"/>
          <p:cNvSpPr/>
          <p:nvPr/>
        </p:nvSpPr>
        <p:spPr bwMode="auto">
          <a:xfrm>
            <a:off x="1316286" y="6315379"/>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sort(1,1)</a:t>
            </a:r>
            <a:endParaRPr lang="zh-CN" altLang="en-US" sz="1400" dirty="0">
              <a:latin typeface="Consolas" charset="0"/>
              <a:ea typeface="Consolas" charset="0"/>
              <a:cs typeface="Consolas" charset="0"/>
            </a:endParaRPr>
          </a:p>
        </p:txBody>
      </p:sp>
      <p:sp>
        <p:nvSpPr>
          <p:cNvPr id="103" name="圆角矩形 102"/>
          <p:cNvSpPr/>
          <p:nvPr/>
        </p:nvSpPr>
        <p:spPr bwMode="auto">
          <a:xfrm>
            <a:off x="2419033" y="6315379"/>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sort(2,2)</a:t>
            </a:r>
            <a:endParaRPr lang="zh-CN" altLang="en-US" sz="1400" dirty="0">
              <a:latin typeface="Consolas" charset="0"/>
              <a:ea typeface="Consolas" charset="0"/>
              <a:cs typeface="Consolas" charset="0"/>
            </a:endParaRPr>
          </a:p>
        </p:txBody>
      </p:sp>
      <p:sp>
        <p:nvSpPr>
          <p:cNvPr id="104" name="圆角矩形 103"/>
          <p:cNvSpPr/>
          <p:nvPr/>
        </p:nvSpPr>
        <p:spPr bwMode="auto">
          <a:xfrm>
            <a:off x="3521781" y="6315378"/>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sort(3,3)</a:t>
            </a:r>
            <a:endParaRPr lang="zh-CN" altLang="en-US" sz="1400" dirty="0">
              <a:latin typeface="Consolas" charset="0"/>
              <a:ea typeface="Consolas" charset="0"/>
              <a:cs typeface="Consolas" charset="0"/>
            </a:endParaRPr>
          </a:p>
        </p:txBody>
      </p:sp>
      <p:sp>
        <p:nvSpPr>
          <p:cNvPr id="105" name="圆角矩形 104"/>
          <p:cNvSpPr/>
          <p:nvPr/>
        </p:nvSpPr>
        <p:spPr bwMode="auto">
          <a:xfrm>
            <a:off x="4624528" y="6315379"/>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sort(4,4)</a:t>
            </a:r>
            <a:endParaRPr lang="zh-CN" altLang="en-US" sz="1400" dirty="0">
              <a:latin typeface="Consolas" charset="0"/>
              <a:ea typeface="Consolas" charset="0"/>
              <a:cs typeface="Consolas" charset="0"/>
            </a:endParaRPr>
          </a:p>
        </p:txBody>
      </p:sp>
      <p:sp>
        <p:nvSpPr>
          <p:cNvPr id="106" name="圆角矩形 105"/>
          <p:cNvSpPr/>
          <p:nvPr/>
        </p:nvSpPr>
        <p:spPr bwMode="auto">
          <a:xfrm>
            <a:off x="5727276" y="6315378"/>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sort(5,5)</a:t>
            </a:r>
            <a:endParaRPr lang="zh-CN" altLang="en-US" sz="1400" dirty="0">
              <a:latin typeface="Consolas" charset="0"/>
              <a:ea typeface="Consolas" charset="0"/>
              <a:cs typeface="Consolas" charset="0"/>
            </a:endParaRPr>
          </a:p>
        </p:txBody>
      </p:sp>
      <p:sp>
        <p:nvSpPr>
          <p:cNvPr id="107" name="圆角矩形 106"/>
          <p:cNvSpPr/>
          <p:nvPr/>
        </p:nvSpPr>
        <p:spPr bwMode="auto">
          <a:xfrm>
            <a:off x="6830023" y="6315378"/>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sort(6,6)</a:t>
            </a:r>
            <a:endParaRPr lang="zh-CN" altLang="en-US" sz="1400" dirty="0">
              <a:latin typeface="Consolas" charset="0"/>
              <a:ea typeface="Consolas" charset="0"/>
              <a:cs typeface="Consolas" charset="0"/>
            </a:endParaRPr>
          </a:p>
        </p:txBody>
      </p:sp>
      <p:sp>
        <p:nvSpPr>
          <p:cNvPr id="108" name="圆角矩形 107"/>
          <p:cNvSpPr/>
          <p:nvPr/>
        </p:nvSpPr>
        <p:spPr bwMode="auto">
          <a:xfrm>
            <a:off x="7932771" y="6315377"/>
            <a:ext cx="102923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sort(7,7)</a:t>
            </a:r>
            <a:endParaRPr lang="zh-CN" altLang="en-US" sz="1400" dirty="0">
              <a:latin typeface="Consolas" charset="0"/>
              <a:ea typeface="Consolas" charset="0"/>
              <a:cs typeface="Consolas" charset="0"/>
            </a:endParaRPr>
          </a:p>
        </p:txBody>
      </p:sp>
      <p:cxnSp>
        <p:nvCxnSpPr>
          <p:cNvPr id="109" name="直线箭头连接符 73"/>
          <p:cNvCxnSpPr/>
          <p:nvPr/>
        </p:nvCxnSpPr>
        <p:spPr bwMode="auto">
          <a:xfrm>
            <a:off x="436111" y="5939518"/>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10" name="直线箭头连接符 75"/>
          <p:cNvCxnSpPr/>
          <p:nvPr/>
        </p:nvCxnSpPr>
        <p:spPr bwMode="auto">
          <a:xfrm>
            <a:off x="434088" y="5939518"/>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11" name="直线箭头连接符 76"/>
          <p:cNvCxnSpPr/>
          <p:nvPr/>
        </p:nvCxnSpPr>
        <p:spPr bwMode="auto">
          <a:xfrm>
            <a:off x="1757385" y="5951148"/>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12" name="直线箭头连接符 77"/>
          <p:cNvCxnSpPr/>
          <p:nvPr/>
        </p:nvCxnSpPr>
        <p:spPr bwMode="auto">
          <a:xfrm>
            <a:off x="2051451" y="5939518"/>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13" name="圆角矩形 112"/>
          <p:cNvSpPr/>
          <p:nvPr/>
        </p:nvSpPr>
        <p:spPr bwMode="auto">
          <a:xfrm>
            <a:off x="741340" y="5764623"/>
            <a:ext cx="108956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sort(0,1)</a:t>
            </a:r>
            <a:endParaRPr lang="zh-CN" altLang="en-US" sz="1400" dirty="0">
              <a:latin typeface="Consolas" charset="0"/>
              <a:ea typeface="Consolas" charset="0"/>
              <a:cs typeface="Consolas" charset="0"/>
            </a:endParaRPr>
          </a:p>
        </p:txBody>
      </p:sp>
      <p:cxnSp>
        <p:nvCxnSpPr>
          <p:cNvPr id="114" name="直线箭头连接符 78"/>
          <p:cNvCxnSpPr/>
          <p:nvPr/>
        </p:nvCxnSpPr>
        <p:spPr bwMode="auto">
          <a:xfrm>
            <a:off x="2641606" y="5939518"/>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15" name="直线箭头连接符 79"/>
          <p:cNvCxnSpPr/>
          <p:nvPr/>
        </p:nvCxnSpPr>
        <p:spPr bwMode="auto">
          <a:xfrm>
            <a:off x="2639583" y="5939518"/>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16" name="直线箭头连接符 80"/>
          <p:cNvCxnSpPr/>
          <p:nvPr/>
        </p:nvCxnSpPr>
        <p:spPr bwMode="auto">
          <a:xfrm>
            <a:off x="3962880" y="5951148"/>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17" name="直线箭头连接符 81"/>
          <p:cNvCxnSpPr/>
          <p:nvPr/>
        </p:nvCxnSpPr>
        <p:spPr bwMode="auto">
          <a:xfrm>
            <a:off x="4256946" y="5939518"/>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18" name="圆角矩形 117"/>
          <p:cNvSpPr/>
          <p:nvPr/>
        </p:nvSpPr>
        <p:spPr bwMode="auto">
          <a:xfrm>
            <a:off x="2946835" y="5764623"/>
            <a:ext cx="108956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sort(2,3)</a:t>
            </a:r>
            <a:endParaRPr lang="zh-CN" altLang="en-US" sz="1400" dirty="0">
              <a:latin typeface="Consolas" charset="0"/>
              <a:ea typeface="Consolas" charset="0"/>
              <a:cs typeface="Consolas" charset="0"/>
            </a:endParaRPr>
          </a:p>
        </p:txBody>
      </p:sp>
      <p:cxnSp>
        <p:nvCxnSpPr>
          <p:cNvPr id="119" name="直线箭头连接符 83"/>
          <p:cNvCxnSpPr/>
          <p:nvPr/>
        </p:nvCxnSpPr>
        <p:spPr bwMode="auto">
          <a:xfrm>
            <a:off x="4847101" y="5937589"/>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20" name="直线箭头连接符 84"/>
          <p:cNvCxnSpPr/>
          <p:nvPr/>
        </p:nvCxnSpPr>
        <p:spPr bwMode="auto">
          <a:xfrm>
            <a:off x="4845078" y="5937589"/>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21" name="直线箭头连接符 85"/>
          <p:cNvCxnSpPr/>
          <p:nvPr/>
        </p:nvCxnSpPr>
        <p:spPr bwMode="auto">
          <a:xfrm>
            <a:off x="6168375" y="5949220"/>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22" name="直线箭头连接符 86"/>
          <p:cNvCxnSpPr/>
          <p:nvPr/>
        </p:nvCxnSpPr>
        <p:spPr bwMode="auto">
          <a:xfrm>
            <a:off x="6462441" y="5937589"/>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23" name="圆角矩形 122"/>
          <p:cNvSpPr/>
          <p:nvPr/>
        </p:nvSpPr>
        <p:spPr bwMode="auto">
          <a:xfrm>
            <a:off x="5152330" y="5762695"/>
            <a:ext cx="108956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sort(4,5)</a:t>
            </a:r>
            <a:endParaRPr lang="zh-CN" altLang="en-US" sz="1400" dirty="0">
              <a:latin typeface="Consolas" charset="0"/>
              <a:ea typeface="Consolas" charset="0"/>
              <a:cs typeface="Consolas" charset="0"/>
            </a:endParaRPr>
          </a:p>
        </p:txBody>
      </p:sp>
      <p:cxnSp>
        <p:nvCxnSpPr>
          <p:cNvPr id="124" name="直线箭头连接符 88"/>
          <p:cNvCxnSpPr/>
          <p:nvPr/>
        </p:nvCxnSpPr>
        <p:spPr bwMode="auto">
          <a:xfrm>
            <a:off x="7052596" y="5937589"/>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25" name="直线箭头连接符 89"/>
          <p:cNvCxnSpPr/>
          <p:nvPr/>
        </p:nvCxnSpPr>
        <p:spPr bwMode="auto">
          <a:xfrm>
            <a:off x="7050573" y="5937589"/>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26" name="直线箭头连接符 90"/>
          <p:cNvCxnSpPr/>
          <p:nvPr/>
        </p:nvCxnSpPr>
        <p:spPr bwMode="auto">
          <a:xfrm>
            <a:off x="8373870" y="5949220"/>
            <a:ext cx="294066" cy="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27" name="直线箭头连接符 91"/>
          <p:cNvCxnSpPr/>
          <p:nvPr/>
        </p:nvCxnSpPr>
        <p:spPr bwMode="auto">
          <a:xfrm>
            <a:off x="8667936" y="5937589"/>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28" name="圆角矩形 127"/>
          <p:cNvSpPr/>
          <p:nvPr/>
        </p:nvSpPr>
        <p:spPr bwMode="auto">
          <a:xfrm>
            <a:off x="7357825" y="5762695"/>
            <a:ext cx="1089561" cy="340519"/>
          </a:xfrm>
          <a:prstGeom prst="roundRect">
            <a:avLst/>
          </a:prstGeom>
          <a:solidFill>
            <a:schemeClr val="accent1"/>
          </a:solidFill>
          <a:ln w="25400">
            <a:solidFill>
              <a:schemeClr val="tx1"/>
            </a:solidFill>
          </a:ln>
        </p:spPr>
        <p:txBody>
          <a:bodyPr wrap="square" rtlCol="0">
            <a:spAutoFit/>
          </a:bodyPr>
          <a:lstStyle/>
          <a:p>
            <a:pPr algn="ctr"/>
            <a:r>
              <a:rPr lang="en-US" altLang="zh-CN" sz="1400" dirty="0">
                <a:latin typeface="Consolas" charset="0"/>
                <a:ea typeface="Consolas" charset="0"/>
                <a:cs typeface="Consolas" charset="0"/>
              </a:rPr>
              <a:t>sort(6,7)</a:t>
            </a:r>
            <a:endParaRPr lang="zh-CN" altLang="en-US" sz="1400" dirty="0">
              <a:latin typeface="Consolas" charset="0"/>
              <a:ea typeface="Consolas" charset="0"/>
              <a:cs typeface="Consolas" charset="0"/>
            </a:endParaRPr>
          </a:p>
        </p:txBody>
      </p:sp>
      <p:sp>
        <p:nvSpPr>
          <p:cNvPr id="129" name="圆角矩形 128"/>
          <p:cNvSpPr/>
          <p:nvPr/>
        </p:nvSpPr>
        <p:spPr bwMode="auto">
          <a:xfrm>
            <a:off x="1541882" y="5161383"/>
            <a:ext cx="1685833" cy="408623"/>
          </a:xfrm>
          <a:prstGeom prst="roundRect">
            <a:avLst/>
          </a:prstGeom>
          <a:solidFill>
            <a:schemeClr val="accent1"/>
          </a:solidFill>
          <a:ln w="25400">
            <a:solidFill>
              <a:schemeClr val="tx1"/>
            </a:solidFill>
          </a:ln>
        </p:spPr>
        <p:txBody>
          <a:bodyPr wrap="square" rtlCol="0">
            <a:spAutoFit/>
          </a:bodyPr>
          <a:lstStyle/>
          <a:p>
            <a:pPr algn="ctr"/>
            <a:r>
              <a:rPr lang="en-US" altLang="zh-CN" dirty="0">
                <a:latin typeface="Consolas" charset="0"/>
                <a:ea typeface="Consolas" charset="0"/>
                <a:cs typeface="Consolas" charset="0"/>
              </a:rPr>
              <a:t>sort(0,3)</a:t>
            </a:r>
            <a:endParaRPr lang="zh-CN" altLang="en-US" dirty="0">
              <a:latin typeface="Consolas" charset="0"/>
              <a:ea typeface="Consolas" charset="0"/>
              <a:cs typeface="Consolas" charset="0"/>
            </a:endParaRPr>
          </a:p>
        </p:txBody>
      </p:sp>
      <p:cxnSp>
        <p:nvCxnSpPr>
          <p:cNvPr id="130" name="直线箭头连接符 93"/>
          <p:cNvCxnSpPr/>
          <p:nvPr/>
        </p:nvCxnSpPr>
        <p:spPr bwMode="auto">
          <a:xfrm>
            <a:off x="7923411" y="5374156"/>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cxnSp>
        <p:nvCxnSpPr>
          <p:cNvPr id="131" name="直线箭头连接符 94"/>
          <p:cNvCxnSpPr/>
          <p:nvPr/>
        </p:nvCxnSpPr>
        <p:spPr bwMode="auto">
          <a:xfrm>
            <a:off x="7432138" y="5384346"/>
            <a:ext cx="491273" cy="10210"/>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32" name="直线箭头连接符 95"/>
          <p:cNvCxnSpPr/>
          <p:nvPr/>
        </p:nvCxnSpPr>
        <p:spPr bwMode="auto">
          <a:xfrm>
            <a:off x="5653759" y="5369710"/>
            <a:ext cx="384716" cy="1107"/>
          </a:xfrm>
          <a:prstGeom prst="straightConnector1">
            <a:avLst/>
          </a:prstGeom>
          <a:solidFill>
            <a:schemeClr val="accent1"/>
          </a:solidFill>
          <a:ln w="25400" cap="flat" cmpd="sng" algn="ctr">
            <a:solidFill>
              <a:schemeClr val="tx1"/>
            </a:solidFill>
            <a:prstDash val="solid"/>
            <a:round/>
            <a:headEnd type="none" w="med" len="med"/>
            <a:tailEnd type="none" w="lg" len="lg"/>
          </a:ln>
          <a:effectLst/>
        </p:spPr>
      </p:cxnSp>
      <p:cxnSp>
        <p:nvCxnSpPr>
          <p:cNvPr id="133" name="直线箭头连接符 96"/>
          <p:cNvCxnSpPr/>
          <p:nvPr/>
        </p:nvCxnSpPr>
        <p:spPr bwMode="auto">
          <a:xfrm>
            <a:off x="5668992" y="5369710"/>
            <a:ext cx="0" cy="388538"/>
          </a:xfrm>
          <a:prstGeom prst="straightConnector1">
            <a:avLst/>
          </a:prstGeom>
          <a:solidFill>
            <a:schemeClr val="accent1"/>
          </a:solidFill>
          <a:ln w="25400" cap="flat" cmpd="sng" algn="ctr">
            <a:solidFill>
              <a:schemeClr val="tx1"/>
            </a:solidFill>
            <a:prstDash val="solid"/>
            <a:round/>
            <a:headEnd type="none" w="med" len="med"/>
            <a:tailEnd type="stealth" w="lg" len="lg"/>
          </a:ln>
          <a:effectLst/>
        </p:spPr>
      </p:cxnSp>
      <p:sp>
        <p:nvSpPr>
          <p:cNvPr id="134" name="圆角矩形 133"/>
          <p:cNvSpPr/>
          <p:nvPr/>
        </p:nvSpPr>
        <p:spPr bwMode="auto">
          <a:xfrm>
            <a:off x="5943512" y="5170152"/>
            <a:ext cx="1685833" cy="408623"/>
          </a:xfrm>
          <a:prstGeom prst="roundRect">
            <a:avLst/>
          </a:prstGeom>
          <a:solidFill>
            <a:schemeClr val="accent1"/>
          </a:solidFill>
          <a:ln w="25400">
            <a:solidFill>
              <a:schemeClr val="tx1"/>
            </a:solidFill>
          </a:ln>
        </p:spPr>
        <p:txBody>
          <a:bodyPr wrap="square" rtlCol="0">
            <a:spAutoFit/>
          </a:bodyPr>
          <a:lstStyle/>
          <a:p>
            <a:pPr algn="ctr"/>
            <a:r>
              <a:rPr lang="en-US" altLang="zh-CN" dirty="0">
                <a:latin typeface="Consolas" charset="0"/>
                <a:ea typeface="Consolas" charset="0"/>
                <a:cs typeface="Consolas" charset="0"/>
              </a:rPr>
              <a:t>sort(4,7)</a:t>
            </a:r>
            <a:endParaRPr lang="zh-CN" altLang="en-US" dirty="0">
              <a:latin typeface="Consolas" charset="0"/>
              <a:ea typeface="Consolas" charset="0"/>
              <a:cs typeface="Consolas" charset="0"/>
            </a:endParaRPr>
          </a:p>
        </p:txBody>
      </p:sp>
    </p:spTree>
    <p:extLst>
      <p:ext uri="{BB962C8B-B14F-4D97-AF65-F5344CB8AC3E}">
        <p14:creationId xmlns:p14="http://schemas.microsoft.com/office/powerpoint/2010/main" val="3454858985"/>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p:txBody>
      </p:sp>
      <p:sp>
        <p:nvSpPr>
          <p:cNvPr id="40" name="矩形 39"/>
          <p:cNvSpPr/>
          <p:nvPr/>
        </p:nvSpPr>
        <p:spPr bwMode="auto">
          <a:xfrm>
            <a:off x="1741171" y="175531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1084771"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2397571" y="209678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3053971" y="245682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3710371" y="148478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4366771" y="166478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5023171" y="221959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5679571" y="188078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8" name="矩形 47"/>
          <p:cNvSpPr/>
          <p:nvPr/>
        </p:nvSpPr>
        <p:spPr bwMode="auto">
          <a:xfrm>
            <a:off x="6335971" y="1988784"/>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7648771" y="214759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6992371" y="231278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8305174" y="155679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60" name="直接连接符 59"/>
          <p:cNvCxnSpPr/>
          <p:nvPr/>
        </p:nvCxnSpPr>
        <p:spPr bwMode="auto">
          <a:xfrm>
            <a:off x="1043608"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6" name="直接连接符 65"/>
          <p:cNvCxnSpPr/>
          <p:nvPr/>
        </p:nvCxnSpPr>
        <p:spPr bwMode="auto">
          <a:xfrm>
            <a:off x="3009619"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7" name="直接连接符 66"/>
          <p:cNvCxnSpPr/>
          <p:nvPr/>
        </p:nvCxnSpPr>
        <p:spPr bwMode="auto">
          <a:xfrm>
            <a:off x="5011313"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8" name="直接连接符 67"/>
          <p:cNvCxnSpPr/>
          <p:nvPr/>
        </p:nvCxnSpPr>
        <p:spPr bwMode="auto">
          <a:xfrm>
            <a:off x="6977324" y="2902056"/>
            <a:ext cx="1140192" cy="0"/>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69" name="直接连接符 68"/>
          <p:cNvCxnSpPr/>
          <p:nvPr/>
        </p:nvCxnSpPr>
        <p:spPr bwMode="auto">
          <a:xfrm flipV="1">
            <a:off x="2393780" y="2902056"/>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1" name="直接连接符 70"/>
          <p:cNvCxnSpPr/>
          <p:nvPr/>
        </p:nvCxnSpPr>
        <p:spPr bwMode="auto">
          <a:xfrm flipV="1">
            <a:off x="4372058" y="2916560"/>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2" name="直接连接符 71"/>
          <p:cNvCxnSpPr/>
          <p:nvPr/>
        </p:nvCxnSpPr>
        <p:spPr bwMode="auto">
          <a:xfrm flipV="1">
            <a:off x="6320450" y="2893672"/>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3" name="直接连接符 72"/>
          <p:cNvCxnSpPr/>
          <p:nvPr/>
        </p:nvCxnSpPr>
        <p:spPr bwMode="auto">
          <a:xfrm flipV="1">
            <a:off x="8305174" y="2910440"/>
            <a:ext cx="423664"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54" name="矩形 53"/>
          <p:cNvSpPr/>
          <p:nvPr/>
        </p:nvSpPr>
        <p:spPr bwMode="auto">
          <a:xfrm>
            <a:off x="2411808" y="339075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1755408" y="35162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1099007" y="3732224"/>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3053971" y="4092266"/>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4356024" y="312022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3710368" y="328750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5023171" y="385503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6316282" y="349968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5699260" y="360303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48771" y="378303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bwMode="auto">
          <a:xfrm>
            <a:off x="6992371" y="3948224"/>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8305174" y="319223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bwMode="auto">
          <a:xfrm flipV="1">
            <a:off x="1043608" y="4572744"/>
            <a:ext cx="1773836"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5" name="直接连接符 74"/>
          <p:cNvCxnSpPr/>
          <p:nvPr/>
        </p:nvCxnSpPr>
        <p:spPr bwMode="auto">
          <a:xfrm flipV="1">
            <a:off x="3009619" y="4572744"/>
            <a:ext cx="1786103"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6" name="直接连接符 75"/>
          <p:cNvCxnSpPr/>
          <p:nvPr/>
        </p:nvCxnSpPr>
        <p:spPr bwMode="auto">
          <a:xfrm flipV="1">
            <a:off x="5011313" y="4572744"/>
            <a:ext cx="1756658" cy="8384"/>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77" name="直接连接符 76"/>
          <p:cNvCxnSpPr/>
          <p:nvPr/>
        </p:nvCxnSpPr>
        <p:spPr bwMode="auto">
          <a:xfrm>
            <a:off x="6977324" y="4581128"/>
            <a:ext cx="1759850" cy="0"/>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82" name="矩形 81"/>
          <p:cNvSpPr/>
          <p:nvPr/>
        </p:nvSpPr>
        <p:spPr bwMode="auto">
          <a:xfrm>
            <a:off x="3059880" y="5059267"/>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2403480" y="51847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1747079" y="540073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1111989" y="5748054"/>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335451" y="478873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3689795" y="4956012"/>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678687" y="554473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7648771" y="51847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6998200" y="529273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6295709" y="547273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4990740" y="561673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8284601" y="486074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94" name="直接连接符 93"/>
          <p:cNvCxnSpPr/>
          <p:nvPr/>
        </p:nvCxnSpPr>
        <p:spPr bwMode="auto">
          <a:xfrm>
            <a:off x="1023035" y="6249640"/>
            <a:ext cx="3764989"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96" name="直接连接符 95"/>
          <p:cNvCxnSpPr/>
          <p:nvPr/>
        </p:nvCxnSpPr>
        <p:spPr bwMode="auto">
          <a:xfrm>
            <a:off x="4990740" y="6249640"/>
            <a:ext cx="3746434"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spTree>
    <p:extLst>
      <p:ext uri="{BB962C8B-B14F-4D97-AF65-F5344CB8AC3E}">
        <p14:creationId xmlns:p14="http://schemas.microsoft.com/office/powerpoint/2010/main" val="269125234"/>
      </p:ext>
    </p:extLst>
  </p:cSld>
  <p:clrMapOvr>
    <a:masterClrMapping/>
  </p:clrMapOvr>
  <p:transition advTm="157">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p:txBody>
      </p:sp>
      <p:cxnSp>
        <p:nvCxnSpPr>
          <p:cNvPr id="76" name="直接连接符 75"/>
          <p:cNvCxnSpPr/>
          <p:nvPr/>
        </p:nvCxnSpPr>
        <p:spPr bwMode="auto">
          <a:xfrm flipV="1">
            <a:off x="1016839" y="5648637"/>
            <a:ext cx="7693566" cy="34237"/>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78" name="矩形 77"/>
          <p:cNvSpPr/>
          <p:nvPr/>
        </p:nvSpPr>
        <p:spPr bwMode="auto">
          <a:xfrm>
            <a:off x="4996169" y="4617088"/>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3682247" y="4833088"/>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6967052" y="4401088"/>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2368325" y="4977088"/>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5653130" y="4617088"/>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p>
          <a:p>
            <a:pPr algn="ct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4339208" y="4725088"/>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3025286" y="4905088"/>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18</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1711364" y="5049088"/>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1054403" y="5193130"/>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6310091" y="4509088"/>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8269051" y="4221088"/>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7612092" y="4293096"/>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3077449" y="20634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2421049" y="218895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1764648" y="2404953"/>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1129558" y="2752271"/>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4353020" y="1792953"/>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3707364" y="1960229"/>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696256" y="2548953"/>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7666340" y="218895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7015769" y="2296953"/>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313278" y="2476953"/>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5008309" y="2620953"/>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8302170" y="1864961"/>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bwMode="auto">
          <a:xfrm>
            <a:off x="1040604" y="3253857"/>
            <a:ext cx="3764989"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31" name="直接连接符 30"/>
          <p:cNvCxnSpPr/>
          <p:nvPr/>
        </p:nvCxnSpPr>
        <p:spPr bwMode="auto">
          <a:xfrm>
            <a:off x="5008309" y="3253857"/>
            <a:ext cx="3746434"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grpSp>
        <p:nvGrpSpPr>
          <p:cNvPr id="8" name="组合 7"/>
          <p:cNvGrpSpPr/>
          <p:nvPr/>
        </p:nvGrpSpPr>
        <p:grpSpPr>
          <a:xfrm>
            <a:off x="1293231" y="3284984"/>
            <a:ext cx="354584" cy="568300"/>
            <a:chOff x="1293231" y="3284984"/>
            <a:chExt cx="354584" cy="568300"/>
          </a:xfrm>
        </p:grpSpPr>
        <p:sp>
          <p:nvSpPr>
            <p:cNvPr id="3" name="矩形 2"/>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6" name="直接箭头连接符 5"/>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7" name="组合 6"/>
          <p:cNvGrpSpPr/>
          <p:nvPr/>
        </p:nvGrpSpPr>
        <p:grpSpPr>
          <a:xfrm>
            <a:off x="5232056" y="3267307"/>
            <a:ext cx="354584" cy="568300"/>
            <a:chOff x="5232056" y="3267307"/>
            <a:chExt cx="354584" cy="568300"/>
          </a:xfrm>
        </p:grpSpPr>
        <p:sp>
          <p:nvSpPr>
            <p:cNvPr id="36" name="矩形 35"/>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37" name="直接箭头连接符 36"/>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0" name="组合 39"/>
          <p:cNvGrpSpPr/>
          <p:nvPr/>
        </p:nvGrpSpPr>
        <p:grpSpPr>
          <a:xfrm>
            <a:off x="1277798" y="5733256"/>
            <a:ext cx="354584" cy="568300"/>
            <a:chOff x="5232056" y="3267307"/>
            <a:chExt cx="354584" cy="568300"/>
          </a:xfrm>
        </p:grpSpPr>
        <p:sp>
          <p:nvSpPr>
            <p:cNvPr id="41" name="矩形 40"/>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42" name="直接箭头连接符 41"/>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3" name="组合 42"/>
          <p:cNvGrpSpPr/>
          <p:nvPr/>
        </p:nvGrpSpPr>
        <p:grpSpPr>
          <a:xfrm>
            <a:off x="1921461" y="3280340"/>
            <a:ext cx="354584" cy="568300"/>
            <a:chOff x="1293231" y="3284984"/>
            <a:chExt cx="354584" cy="568300"/>
          </a:xfrm>
        </p:grpSpPr>
        <p:sp>
          <p:nvSpPr>
            <p:cNvPr id="44" name="矩形 43"/>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45" name="直接箭头连接符 44"/>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6" name="组合 45"/>
          <p:cNvGrpSpPr/>
          <p:nvPr/>
        </p:nvGrpSpPr>
        <p:grpSpPr>
          <a:xfrm>
            <a:off x="1903198" y="5733256"/>
            <a:ext cx="354584" cy="568300"/>
            <a:chOff x="5232056" y="3267307"/>
            <a:chExt cx="354584" cy="568300"/>
          </a:xfrm>
        </p:grpSpPr>
        <p:sp>
          <p:nvSpPr>
            <p:cNvPr id="47" name="矩形 46"/>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48" name="直接箭头连接符 47"/>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9" name="组合 48"/>
          <p:cNvGrpSpPr/>
          <p:nvPr/>
        </p:nvGrpSpPr>
        <p:grpSpPr>
          <a:xfrm>
            <a:off x="2578448" y="5733256"/>
            <a:ext cx="354584" cy="568300"/>
            <a:chOff x="5232056" y="3267307"/>
            <a:chExt cx="354584" cy="568300"/>
          </a:xfrm>
        </p:grpSpPr>
        <p:sp>
          <p:nvSpPr>
            <p:cNvPr id="50" name="矩形 49"/>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1" name="直接箭头连接符 50"/>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2" name="组合 51"/>
          <p:cNvGrpSpPr/>
          <p:nvPr/>
        </p:nvGrpSpPr>
        <p:grpSpPr>
          <a:xfrm>
            <a:off x="3203848" y="5733256"/>
            <a:ext cx="354584" cy="568300"/>
            <a:chOff x="5232056" y="3267307"/>
            <a:chExt cx="354584" cy="568300"/>
          </a:xfrm>
        </p:grpSpPr>
        <p:sp>
          <p:nvSpPr>
            <p:cNvPr id="53" name="矩形 52"/>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4" name="直接箭头连接符 53"/>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5" name="组合 54"/>
          <p:cNvGrpSpPr/>
          <p:nvPr/>
        </p:nvGrpSpPr>
        <p:grpSpPr>
          <a:xfrm>
            <a:off x="3879098" y="5733256"/>
            <a:ext cx="354584" cy="568300"/>
            <a:chOff x="5232056" y="3267307"/>
            <a:chExt cx="354584" cy="568300"/>
          </a:xfrm>
        </p:grpSpPr>
        <p:sp>
          <p:nvSpPr>
            <p:cNvPr id="56" name="矩形 55"/>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7" name="直接箭头连接符 56"/>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8" name="组合 57"/>
          <p:cNvGrpSpPr/>
          <p:nvPr/>
        </p:nvGrpSpPr>
        <p:grpSpPr>
          <a:xfrm>
            <a:off x="4504498" y="5733256"/>
            <a:ext cx="354584" cy="568300"/>
            <a:chOff x="5232056" y="3267307"/>
            <a:chExt cx="354584" cy="568300"/>
          </a:xfrm>
        </p:grpSpPr>
        <p:sp>
          <p:nvSpPr>
            <p:cNvPr id="59" name="矩形 58"/>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60" name="直接箭头连接符 59"/>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61" name="组合 60"/>
          <p:cNvGrpSpPr/>
          <p:nvPr/>
        </p:nvGrpSpPr>
        <p:grpSpPr>
          <a:xfrm>
            <a:off x="5179748" y="5733256"/>
            <a:ext cx="354584" cy="568300"/>
            <a:chOff x="5232056" y="3267307"/>
            <a:chExt cx="354584" cy="568300"/>
          </a:xfrm>
        </p:grpSpPr>
        <p:sp>
          <p:nvSpPr>
            <p:cNvPr id="62" name="矩形 61"/>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63" name="直接箭头连接符 62"/>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64" name="组合 63"/>
          <p:cNvGrpSpPr/>
          <p:nvPr/>
        </p:nvGrpSpPr>
        <p:grpSpPr>
          <a:xfrm>
            <a:off x="5805148" y="5733256"/>
            <a:ext cx="354584" cy="568300"/>
            <a:chOff x="5232056" y="3267307"/>
            <a:chExt cx="354584" cy="568300"/>
          </a:xfrm>
        </p:grpSpPr>
        <p:sp>
          <p:nvSpPr>
            <p:cNvPr id="65" name="矩形 64"/>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66" name="直接箭头连接符 65"/>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84" name="组合 83"/>
          <p:cNvGrpSpPr/>
          <p:nvPr/>
        </p:nvGrpSpPr>
        <p:grpSpPr>
          <a:xfrm>
            <a:off x="5869130" y="3293251"/>
            <a:ext cx="354584" cy="568300"/>
            <a:chOff x="5232056" y="3267307"/>
            <a:chExt cx="354584" cy="568300"/>
          </a:xfrm>
        </p:grpSpPr>
        <p:sp>
          <p:nvSpPr>
            <p:cNvPr id="85" name="矩形 84"/>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86" name="直接箭头连接符 85"/>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87" name="组合 86"/>
          <p:cNvGrpSpPr/>
          <p:nvPr/>
        </p:nvGrpSpPr>
        <p:grpSpPr>
          <a:xfrm>
            <a:off x="6554691" y="3273538"/>
            <a:ext cx="354584" cy="568300"/>
            <a:chOff x="5232056" y="3267307"/>
            <a:chExt cx="354584" cy="568300"/>
          </a:xfrm>
        </p:grpSpPr>
        <p:sp>
          <p:nvSpPr>
            <p:cNvPr id="88" name="矩形 87"/>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89" name="直接箭头连接符 88"/>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108" name="组合 107"/>
          <p:cNvGrpSpPr/>
          <p:nvPr/>
        </p:nvGrpSpPr>
        <p:grpSpPr>
          <a:xfrm>
            <a:off x="2598366" y="3267833"/>
            <a:ext cx="354584" cy="568300"/>
            <a:chOff x="1293231" y="3284984"/>
            <a:chExt cx="354584" cy="568300"/>
          </a:xfrm>
        </p:grpSpPr>
        <p:sp>
          <p:nvSpPr>
            <p:cNvPr id="109" name="矩形 108"/>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110" name="直接箭头连接符 109"/>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90" name="组合 89"/>
          <p:cNvGrpSpPr/>
          <p:nvPr/>
        </p:nvGrpSpPr>
        <p:grpSpPr>
          <a:xfrm>
            <a:off x="7234303" y="3263146"/>
            <a:ext cx="354584" cy="568300"/>
            <a:chOff x="5232056" y="3267307"/>
            <a:chExt cx="354584" cy="568300"/>
          </a:xfrm>
        </p:grpSpPr>
        <p:sp>
          <p:nvSpPr>
            <p:cNvPr id="91" name="矩形 90"/>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92" name="直接箭头连接符 91"/>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93" name="组合 92"/>
          <p:cNvGrpSpPr/>
          <p:nvPr/>
        </p:nvGrpSpPr>
        <p:grpSpPr>
          <a:xfrm>
            <a:off x="7852556" y="3280340"/>
            <a:ext cx="354584" cy="568300"/>
            <a:chOff x="5232056" y="3267307"/>
            <a:chExt cx="354584" cy="568300"/>
          </a:xfrm>
        </p:grpSpPr>
        <p:sp>
          <p:nvSpPr>
            <p:cNvPr id="94" name="矩形 93"/>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96" name="直接箭头连接符 95"/>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104" name="组合 103"/>
          <p:cNvGrpSpPr/>
          <p:nvPr/>
        </p:nvGrpSpPr>
        <p:grpSpPr>
          <a:xfrm>
            <a:off x="3248630" y="3263146"/>
            <a:ext cx="354584" cy="568300"/>
            <a:chOff x="1293231" y="3284984"/>
            <a:chExt cx="354584" cy="568300"/>
          </a:xfrm>
        </p:grpSpPr>
        <p:sp>
          <p:nvSpPr>
            <p:cNvPr id="105" name="矩形 104"/>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106" name="直接箭头连接符 105"/>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spTree>
    <p:extLst>
      <p:ext uri="{BB962C8B-B14F-4D97-AF65-F5344CB8AC3E}">
        <p14:creationId xmlns:p14="http://schemas.microsoft.com/office/powerpoint/2010/main" val="95820821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8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9"/>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7"/>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8"/>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43"/>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90"/>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58"/>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4"/>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10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78"/>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61"/>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9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2"/>
                                        </p:tgtEl>
                                        <p:attrNameLst>
                                          <p:attrName>style.visibility</p:attrName>
                                        </p:attrNameLst>
                                      </p:cBhvr>
                                      <p:to>
                                        <p:strVal val="visible"/>
                                      </p:to>
                                    </p:set>
                                  </p:childTnLst>
                                </p:cTn>
                              </p:par>
                              <p:par>
                                <p:cTn id="103" presetID="1" presetClass="exit" presetSubtype="0" fill="hold" nodeType="withEffect">
                                  <p:stCondLst>
                                    <p:cond delay="0"/>
                                  </p:stCondLst>
                                  <p:childTnLst>
                                    <p:set>
                                      <p:cBhvr>
                                        <p:cTn id="104" dur="1" fill="hold">
                                          <p:stCondLst>
                                            <p:cond delay="0"/>
                                          </p:stCondLst>
                                        </p:cTn>
                                        <p:tgtEl>
                                          <p:spTgt spid="64"/>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95" grpId="0" animBg="1"/>
      <p:bldP spid="97" grpId="0" animBg="1"/>
      <p:bldP spid="98" grpId="0" animBg="1"/>
      <p:bldP spid="99" grpId="0" animBg="1"/>
      <p:bldP spid="100" grpId="0" animBg="1"/>
      <p:bldP spid="101" grpId="0" animBg="1"/>
      <p:bldP spid="102" grpId="0" animBg="1"/>
      <p:bldP spid="10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向量排序（归并排序）</a:t>
            </a:r>
          </a:p>
        </p:txBody>
      </p:sp>
      <p:sp>
        <p:nvSpPr>
          <p:cNvPr id="36" name="文本框 35"/>
          <p:cNvSpPr txBox="1"/>
          <p:nvPr/>
        </p:nvSpPr>
        <p:spPr>
          <a:xfrm>
            <a:off x="208019" y="2079314"/>
            <a:ext cx="2419765"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归并排序</a:t>
            </a:r>
          </a:p>
        </p:txBody>
      </p:sp>
      <p:sp>
        <p:nvSpPr>
          <p:cNvPr id="9" name="矩形 8"/>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查找、插入、删除、去重、遍历、判序、</a:t>
            </a:r>
            <a:r>
              <a:rPr lang="zh-CN" altLang="en-US" sz="2400" b="1" dirty="0">
                <a:solidFill>
                  <a:srgbClr val="C00000"/>
                </a:solidFill>
                <a:latin typeface="微软雅黑" panose="020B0503020204020204" pitchFamily="34" charset="-122"/>
                <a:ea typeface="微软雅黑" panose="020B0503020204020204" pitchFamily="34" charset="-122"/>
              </a:rPr>
              <a:t>排序</a:t>
            </a:r>
          </a:p>
        </p:txBody>
      </p:sp>
      <p:sp>
        <p:nvSpPr>
          <p:cNvPr id="8" name="矩形 7"/>
          <p:cNvSpPr/>
          <p:nvPr/>
        </p:nvSpPr>
        <p:spPr>
          <a:xfrm>
            <a:off x="2051451" y="2136800"/>
            <a:ext cx="5804932" cy="369332"/>
          </a:xfrm>
          <a:prstGeom prst="rect">
            <a:avLst/>
          </a:prstGeom>
        </p:spPr>
        <p:txBody>
          <a:bodyPr wrap="square">
            <a:spAutoFit/>
          </a:bodyPr>
          <a:lstStyle/>
          <a:p>
            <a:pPr>
              <a:spcAft>
                <a:spcPts val="600"/>
              </a:spcAft>
              <a:buClr>
                <a:srgbClr val="C00000"/>
              </a:buClr>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采用分治递归策略，递归融合两路已排序子序列</a:t>
            </a:r>
          </a:p>
        </p:txBody>
      </p:sp>
      <p:sp>
        <p:nvSpPr>
          <p:cNvPr id="92" name="矩形 91"/>
          <p:cNvSpPr/>
          <p:nvPr/>
        </p:nvSpPr>
        <p:spPr>
          <a:xfrm>
            <a:off x="251520" y="2476634"/>
            <a:ext cx="7488832" cy="1600438"/>
          </a:xfrm>
          <a:prstGeom prst="rect">
            <a:avLst/>
          </a:prstGeom>
        </p:spPr>
        <p:txBody>
          <a:bodyPr wrap="square">
            <a:spAutoFit/>
          </a:bodyPr>
          <a:lstStyle/>
          <a:p>
            <a:r>
              <a:rPr lang="en-US" altLang="zh-CN" sz="1400" b="1" kern="0" dirty="0">
                <a:solidFill>
                  <a:srgbClr val="8000FF"/>
                </a:solidFill>
                <a:latin typeface="Courier New"/>
                <a:ea typeface="宋体"/>
                <a:cs typeface="Times New Roman"/>
              </a:rPr>
              <a:t>template</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&lt;</a:t>
            </a:r>
            <a:r>
              <a:rPr lang="en-US" altLang="zh-CN" sz="1400" b="1" kern="0" dirty="0" err="1">
                <a:solidFill>
                  <a:srgbClr val="8000FF"/>
                </a:solidFill>
                <a:latin typeface="Courier New"/>
                <a:ea typeface="宋体"/>
                <a:cs typeface="Times New Roman"/>
              </a:rPr>
              <a:t>typename</a:t>
            </a:r>
            <a:r>
              <a:rPr lang="en-US" altLang="zh-CN" sz="1400" b="1" kern="0" dirty="0">
                <a:solidFill>
                  <a:srgbClr val="000000"/>
                </a:solidFill>
                <a:latin typeface="Courier New"/>
                <a:ea typeface="宋体"/>
                <a:cs typeface="Times New Roman"/>
              </a:rPr>
              <a:t> T</a:t>
            </a:r>
            <a:r>
              <a:rPr lang="en-US" altLang="zh-CN" sz="1400" b="1" kern="0" dirty="0">
                <a:solidFill>
                  <a:srgbClr val="000080"/>
                </a:solidFill>
                <a:latin typeface="Courier New"/>
                <a:ea typeface="宋体"/>
                <a:cs typeface="Times New Roman"/>
              </a:rPr>
              <a:t>&gt;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向量归并排序</a:t>
            </a:r>
          </a:p>
          <a:p>
            <a:r>
              <a:rPr lang="en-US" altLang="zh-CN" sz="1400" b="1" kern="0" dirty="0">
                <a:solidFill>
                  <a:srgbClr val="8000FF"/>
                </a:solidFill>
                <a:latin typeface="Courier New"/>
                <a:ea typeface="宋体"/>
                <a:cs typeface="Times New Roman"/>
              </a:rPr>
              <a:t>void</a:t>
            </a:r>
            <a:r>
              <a:rPr lang="en-US" altLang="zh-CN" sz="1400" b="1" kern="0" dirty="0">
                <a:solidFill>
                  <a:srgbClr val="000000"/>
                </a:solidFill>
                <a:latin typeface="Courier New"/>
                <a:ea typeface="宋体"/>
                <a:cs typeface="Times New Roman"/>
              </a:rPr>
              <a:t> Vector</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T</a:t>
            </a:r>
            <a:r>
              <a:rPr lang="en-US" altLang="zh-CN" sz="1400" b="1" kern="0" dirty="0">
                <a:solidFill>
                  <a:srgbClr val="000080"/>
                </a:solidFill>
                <a:latin typeface="Courier New"/>
                <a:ea typeface="宋体"/>
                <a:cs typeface="Times New Roman"/>
              </a:rPr>
              <a:t>&gt;::</a:t>
            </a:r>
            <a:r>
              <a:rPr lang="en-US" altLang="zh-CN" sz="1400" b="1" kern="0" dirty="0" err="1">
                <a:solidFill>
                  <a:srgbClr val="000000"/>
                </a:solidFill>
                <a:latin typeface="Courier New"/>
                <a:ea typeface="宋体"/>
                <a:cs typeface="Times New Roman"/>
              </a:rPr>
              <a:t>mergeSort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Rank lo</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Rank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//0 &lt;= lo &lt; hi &lt;= size</a:t>
            </a:r>
            <a:endParaRPr lang="zh-CN" altLang="zh-CN" sz="1400" b="1" kern="0" dirty="0">
              <a:solidFill>
                <a:srgbClr val="CC0000"/>
              </a:solidFill>
              <a:latin typeface="Times New Roman" pitchFamily="18" charset="0"/>
              <a:ea typeface="隶书" pitchFamily="49" charset="-122"/>
            </a:endParaRPr>
          </a:p>
          <a:p>
            <a:r>
              <a:rPr lang="en-US" altLang="zh-CN" sz="1400" b="1" kern="0" dirty="0">
                <a:solidFill>
                  <a:srgbClr val="0000FF"/>
                </a:solidFill>
                <a:latin typeface="Courier New"/>
                <a:ea typeface="宋体"/>
                <a:cs typeface="Times New Roman"/>
              </a:rPr>
              <a:t>if</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 </a:t>
            </a:r>
            <a:r>
              <a:rPr lang="en-US" altLang="zh-CN" sz="1400" b="1" kern="0" dirty="0">
                <a:solidFill>
                  <a:srgbClr val="FF8000"/>
                </a:solidFill>
                <a:latin typeface="Courier New"/>
                <a:ea typeface="宋体"/>
                <a:cs typeface="Times New Roman"/>
              </a:rPr>
              <a:t>2</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return</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单元素区间自然有序，否则</a:t>
            </a:r>
            <a:r>
              <a:rPr lang="en-US" altLang="zh-CN" sz="1400" b="1" kern="0" dirty="0">
                <a:solidFill>
                  <a:srgbClr val="CC0000"/>
                </a:solidFill>
                <a:latin typeface="Times New Roman" pitchFamily="18" charset="0"/>
                <a:ea typeface="隶书" pitchFamily="49" charset="-122"/>
              </a:rPr>
              <a:t>...</a:t>
            </a:r>
            <a:endParaRPr lang="zh-CN" altLang="zh-CN" sz="1400" b="1" kern="0" dirty="0">
              <a:solidFill>
                <a:srgbClr val="CC0000"/>
              </a:solidFill>
              <a:latin typeface="Times New Roman" pitchFamily="18" charset="0"/>
              <a:ea typeface="隶书" pitchFamily="49" charset="-122"/>
            </a:endParaRPr>
          </a:p>
          <a:p>
            <a:r>
              <a:rPr lang="en-US" altLang="zh-CN" sz="1400" b="1" kern="0" dirty="0">
                <a:solidFill>
                  <a:srgbClr val="000000"/>
                </a:solidFill>
                <a:latin typeface="Courier New"/>
                <a:ea typeface="宋体"/>
                <a:cs typeface="Times New Roman"/>
              </a:rPr>
              <a:t>   </a:t>
            </a:r>
            <a:r>
              <a:rPr lang="en-US" altLang="zh-CN" sz="1400" b="1" kern="0" dirty="0" err="1">
                <a:solidFill>
                  <a:srgbClr val="8000FF"/>
                </a:solidFill>
                <a:latin typeface="Courier New"/>
                <a:ea typeface="宋体"/>
                <a:cs typeface="Times New Roman"/>
              </a:rPr>
              <a:t>int</a:t>
            </a:r>
            <a:r>
              <a:rPr lang="en-US" altLang="zh-CN" sz="1400" b="1" kern="0" dirty="0">
                <a:solidFill>
                  <a:srgbClr val="000000"/>
                </a:solidFill>
                <a:latin typeface="Courier New"/>
                <a:ea typeface="宋体"/>
                <a:cs typeface="Times New Roman"/>
              </a:rPr>
              <a:t> mi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FF8000"/>
                </a:solidFill>
                <a:latin typeface="Courier New"/>
                <a:ea typeface="宋体"/>
                <a:cs typeface="Times New Roman"/>
              </a:rPr>
              <a:t>2</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以中点为界</a:t>
            </a:r>
          </a:p>
          <a:p>
            <a:r>
              <a:rPr lang="en-US" altLang="zh-CN" sz="1400" b="1" kern="0" dirty="0">
                <a:solidFill>
                  <a:srgbClr val="000000"/>
                </a:solidFill>
                <a:latin typeface="Courier New"/>
                <a:ea typeface="宋体"/>
                <a:cs typeface="Times New Roman"/>
              </a:rPr>
              <a:t>   </a:t>
            </a:r>
            <a:r>
              <a:rPr lang="en-US" altLang="zh-CN" sz="1400" b="1" kern="0" dirty="0" err="1">
                <a:solidFill>
                  <a:srgbClr val="000000"/>
                </a:solidFill>
                <a:latin typeface="Courier New"/>
                <a:ea typeface="宋体"/>
                <a:cs typeface="Times New Roman"/>
              </a:rPr>
              <a:t>mergeSort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mi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err="1">
                <a:solidFill>
                  <a:srgbClr val="000000"/>
                </a:solidFill>
                <a:latin typeface="Courier New"/>
                <a:ea typeface="宋体"/>
                <a:cs typeface="Times New Roman"/>
              </a:rPr>
              <a:t>mergeSort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mi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分别排序</a:t>
            </a:r>
          </a:p>
          <a:p>
            <a:r>
              <a:rPr lang="en-US" altLang="zh-CN" sz="1400" b="1" kern="0" dirty="0">
                <a:solidFill>
                  <a:srgbClr val="000000"/>
                </a:solidFill>
                <a:latin typeface="Courier New"/>
                <a:ea typeface="宋体"/>
                <a:cs typeface="Times New Roman"/>
              </a:rPr>
              <a:t>   merge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mi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归并</a:t>
            </a:r>
          </a:p>
          <a:p>
            <a:r>
              <a:rPr lang="en-US" altLang="zh-CN" sz="1400" b="1" kern="0" dirty="0">
                <a:solidFill>
                  <a:srgbClr val="000080"/>
                </a:solidFill>
                <a:latin typeface="Courier New"/>
                <a:ea typeface="宋体"/>
                <a:cs typeface="Times New Roman"/>
              </a:rPr>
              <a:t>}</a:t>
            </a:r>
            <a:endParaRPr lang="zh-CN" altLang="zh-CN" sz="1400" b="1" kern="100" dirty="0">
              <a:effectLst/>
              <a:latin typeface="Calibri"/>
              <a:ea typeface="宋体"/>
              <a:cs typeface="Times New Roman"/>
            </a:endParaRPr>
          </a:p>
        </p:txBody>
      </p:sp>
      <p:sp>
        <p:nvSpPr>
          <p:cNvPr id="135" name="矩形 134"/>
          <p:cNvSpPr/>
          <p:nvPr/>
        </p:nvSpPr>
        <p:spPr>
          <a:xfrm>
            <a:off x="107504" y="4038541"/>
            <a:ext cx="9144000" cy="2677656"/>
          </a:xfrm>
          <a:prstGeom prst="rect">
            <a:avLst/>
          </a:prstGeom>
        </p:spPr>
        <p:txBody>
          <a:bodyPr wrap="square">
            <a:spAutoFit/>
          </a:bodyPr>
          <a:lstStyle/>
          <a:p>
            <a:r>
              <a:rPr lang="en-US" altLang="zh-CN" sz="1400" b="1" kern="0" dirty="0">
                <a:solidFill>
                  <a:srgbClr val="000000"/>
                </a:solidFill>
                <a:latin typeface="Courier New"/>
                <a:ea typeface="宋体"/>
                <a:cs typeface="Times New Roman"/>
              </a:rPr>
              <a:t> </a:t>
            </a:r>
            <a:r>
              <a:rPr lang="en-US" altLang="zh-CN" sz="1400" b="1" kern="0" dirty="0">
                <a:solidFill>
                  <a:srgbClr val="8000FF"/>
                </a:solidFill>
                <a:latin typeface="Courier New"/>
                <a:ea typeface="宋体"/>
                <a:cs typeface="Times New Roman"/>
              </a:rPr>
              <a:t>template</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&lt;</a:t>
            </a:r>
            <a:r>
              <a:rPr lang="en-US" altLang="zh-CN" sz="1400" b="1" kern="0" dirty="0" err="1">
                <a:solidFill>
                  <a:srgbClr val="8000FF"/>
                </a:solidFill>
                <a:latin typeface="Courier New"/>
                <a:ea typeface="宋体"/>
                <a:cs typeface="Times New Roman"/>
              </a:rPr>
              <a:t>typename</a:t>
            </a:r>
            <a:r>
              <a:rPr lang="en-US" altLang="zh-CN" sz="1400" b="1" kern="0" dirty="0">
                <a:solidFill>
                  <a:srgbClr val="000000"/>
                </a:solidFill>
                <a:latin typeface="Courier New"/>
                <a:ea typeface="宋体"/>
                <a:cs typeface="Times New Roman"/>
              </a:rPr>
              <a:t> T</a:t>
            </a:r>
            <a:r>
              <a:rPr lang="en-US" altLang="zh-CN" sz="1400" b="1" kern="0" dirty="0">
                <a:solidFill>
                  <a:srgbClr val="000080"/>
                </a:solidFill>
                <a:latin typeface="Courier New"/>
                <a:ea typeface="宋体"/>
                <a:cs typeface="Times New Roman"/>
              </a:rPr>
              <a:t>&gt;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有序向量的归并</a:t>
            </a:r>
          </a:p>
          <a:p>
            <a:r>
              <a:rPr lang="en-US" altLang="zh-CN" sz="1400" b="1" kern="0" dirty="0">
                <a:solidFill>
                  <a:srgbClr val="8000FF"/>
                </a:solidFill>
                <a:latin typeface="Courier New"/>
                <a:ea typeface="宋体"/>
                <a:cs typeface="Times New Roman"/>
              </a:rPr>
              <a:t>void</a:t>
            </a:r>
            <a:r>
              <a:rPr lang="en-US" altLang="zh-CN" sz="1400" b="1" kern="0" dirty="0">
                <a:solidFill>
                  <a:srgbClr val="000000"/>
                </a:solidFill>
                <a:latin typeface="Courier New"/>
                <a:ea typeface="宋体"/>
                <a:cs typeface="Times New Roman"/>
              </a:rPr>
              <a:t> Vector</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T</a:t>
            </a:r>
            <a:r>
              <a:rPr lang="en-US" altLang="zh-CN" sz="1400" b="1" kern="0" dirty="0">
                <a:solidFill>
                  <a:srgbClr val="000080"/>
                </a:solidFill>
                <a:latin typeface="Courier New"/>
                <a:ea typeface="宋体"/>
                <a:cs typeface="Times New Roman"/>
              </a:rPr>
              <a:t>&gt;::</a:t>
            </a:r>
            <a:r>
              <a:rPr lang="en-US" altLang="zh-CN" sz="1400" b="1" kern="0" dirty="0">
                <a:solidFill>
                  <a:srgbClr val="000000"/>
                </a:solidFill>
                <a:latin typeface="Courier New"/>
                <a:ea typeface="宋体"/>
                <a:cs typeface="Times New Roman"/>
              </a:rPr>
              <a:t>merge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Rank lo</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Rank mi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Rank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各自有序的子向量</a:t>
            </a:r>
            <a:r>
              <a:rPr lang="en-US" altLang="zh-CN" sz="1400" b="1" kern="0" dirty="0">
                <a:solidFill>
                  <a:srgbClr val="CC0000"/>
                </a:solidFill>
                <a:latin typeface="Times New Roman" pitchFamily="18" charset="0"/>
                <a:ea typeface="隶书" pitchFamily="49" charset="-122"/>
              </a:rPr>
              <a:t>[lo, mi)</a:t>
            </a:r>
            <a:r>
              <a:rPr lang="zh-CN" altLang="zh-CN" sz="1400" b="1" kern="0" dirty="0">
                <a:solidFill>
                  <a:srgbClr val="CC0000"/>
                </a:solidFill>
                <a:latin typeface="Times New Roman" pitchFamily="18" charset="0"/>
                <a:ea typeface="隶书" pitchFamily="49" charset="-122"/>
              </a:rPr>
              <a:t>和</a:t>
            </a:r>
            <a:r>
              <a:rPr lang="en-US" altLang="zh-CN" sz="1400" b="1" kern="0" dirty="0">
                <a:solidFill>
                  <a:srgbClr val="CC0000"/>
                </a:solidFill>
                <a:latin typeface="Times New Roman" pitchFamily="18" charset="0"/>
                <a:ea typeface="隶书" pitchFamily="49" charset="-122"/>
              </a:rPr>
              <a:t>[mi, hi)</a:t>
            </a:r>
            <a:endParaRPr lang="zh-CN" altLang="zh-CN" sz="1400" b="1" kern="0" dirty="0">
              <a:solidFill>
                <a:srgbClr val="CC0000"/>
              </a:solidFill>
              <a:latin typeface="Times New Roman" pitchFamily="18" charset="0"/>
              <a:ea typeface="隶书" pitchFamily="49" charset="-122"/>
            </a:endParaRPr>
          </a:p>
          <a:p>
            <a:r>
              <a:rPr lang="en-US" altLang="zh-CN" sz="1400" b="1" kern="0" dirty="0">
                <a:solidFill>
                  <a:srgbClr val="000000"/>
                </a:solidFill>
                <a:latin typeface="Courier New"/>
                <a:ea typeface="宋体"/>
                <a:cs typeface="Times New Roman"/>
              </a:rPr>
              <a:t>   T</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_</a:t>
            </a:r>
            <a:r>
              <a:rPr lang="en-US" altLang="zh-CN" sz="1400" b="1" kern="0" dirty="0" err="1">
                <a:solidFill>
                  <a:srgbClr val="000000"/>
                </a:solidFill>
                <a:latin typeface="Courier New"/>
                <a:ea typeface="宋体"/>
                <a:cs typeface="Times New Roman"/>
              </a:rPr>
              <a:t>elem</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合并后的向量</a:t>
            </a:r>
            <a:r>
              <a:rPr lang="en-US" altLang="zh-CN" sz="1400" b="1" kern="0" dirty="0">
                <a:solidFill>
                  <a:srgbClr val="CC0000"/>
                </a:solidFill>
                <a:latin typeface="Times New Roman" pitchFamily="18" charset="0"/>
                <a:ea typeface="隶书" pitchFamily="49" charset="-122"/>
              </a:rPr>
              <a:t>A[0, hi - lo) = _</a:t>
            </a:r>
            <a:r>
              <a:rPr lang="en-US" altLang="zh-CN" sz="1400" b="1" kern="0" dirty="0" err="1">
                <a:solidFill>
                  <a:srgbClr val="CC0000"/>
                </a:solidFill>
                <a:latin typeface="Times New Roman" pitchFamily="18" charset="0"/>
                <a:ea typeface="隶书" pitchFamily="49" charset="-122"/>
              </a:rPr>
              <a:t>elem</a:t>
            </a:r>
            <a:r>
              <a:rPr lang="en-US" altLang="zh-CN" sz="1400" b="1" kern="0" dirty="0">
                <a:solidFill>
                  <a:srgbClr val="CC0000"/>
                </a:solidFill>
                <a:latin typeface="Times New Roman" pitchFamily="18" charset="0"/>
                <a:ea typeface="隶书" pitchFamily="49" charset="-122"/>
              </a:rPr>
              <a:t>[lo, hi)</a:t>
            </a:r>
            <a:endParaRPr lang="zh-CN" altLang="zh-CN" sz="1400" b="1" kern="0" dirty="0">
              <a:solidFill>
                <a:srgbClr val="CC0000"/>
              </a:solidFill>
              <a:latin typeface="Times New Roman" pitchFamily="18" charset="0"/>
              <a:ea typeface="隶书" pitchFamily="49" charset="-122"/>
            </a:endParaRPr>
          </a:p>
          <a:p>
            <a:r>
              <a:rPr lang="en-US" altLang="zh-CN" sz="1400" b="1" kern="0" dirty="0">
                <a:solidFill>
                  <a:srgbClr val="000000"/>
                </a:solidFill>
                <a:latin typeface="Courier New"/>
                <a:ea typeface="宋体"/>
                <a:cs typeface="Times New Roman"/>
              </a:rPr>
              <a:t>   </a:t>
            </a:r>
            <a:r>
              <a:rPr lang="en-US" altLang="zh-CN" sz="1400" b="1" kern="0" dirty="0" err="1">
                <a:solidFill>
                  <a:srgbClr val="8000FF"/>
                </a:solidFill>
                <a:latin typeface="Courier New"/>
                <a:ea typeface="宋体"/>
                <a:cs typeface="Times New Roman"/>
              </a:rPr>
              <a:t>int</a:t>
            </a:r>
            <a:r>
              <a:rPr lang="en-US" altLang="zh-CN" sz="1400" b="1" kern="0" dirty="0">
                <a:solidFill>
                  <a:srgbClr val="000000"/>
                </a:solidFill>
                <a:latin typeface="Courier New"/>
                <a:ea typeface="宋体"/>
                <a:cs typeface="Times New Roman"/>
              </a:rPr>
              <a:t> </a:t>
            </a:r>
            <a:r>
              <a:rPr lang="en-US" altLang="zh-CN" sz="1400" b="1" kern="0" dirty="0" err="1">
                <a:solidFill>
                  <a:srgbClr val="000000"/>
                </a:solidFill>
                <a:latin typeface="Courier New"/>
                <a:ea typeface="宋体"/>
                <a:cs typeface="Times New Roman"/>
              </a:rPr>
              <a:t>lb</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mi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T</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B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new</a:t>
            </a:r>
            <a:r>
              <a:rPr lang="en-US" altLang="zh-CN" sz="1400" b="1" kern="0" dirty="0">
                <a:solidFill>
                  <a:srgbClr val="000000"/>
                </a:solidFill>
                <a:latin typeface="Courier New"/>
                <a:ea typeface="宋体"/>
                <a:cs typeface="Times New Roman"/>
              </a:rPr>
              <a:t> T</a:t>
            </a:r>
            <a:r>
              <a:rPr lang="en-US" altLang="zh-CN" sz="1400" b="1" kern="0" dirty="0">
                <a:solidFill>
                  <a:srgbClr val="000080"/>
                </a:solidFill>
                <a:latin typeface="Courier New"/>
                <a:ea typeface="宋体"/>
                <a:cs typeface="Times New Roman"/>
              </a:rPr>
              <a:t>[</a:t>
            </a:r>
            <a:r>
              <a:rPr lang="en-US" altLang="zh-CN" sz="1400" b="1" kern="0" dirty="0" err="1">
                <a:solidFill>
                  <a:srgbClr val="000000"/>
                </a:solidFill>
                <a:latin typeface="Courier New"/>
                <a:ea typeface="宋体"/>
                <a:cs typeface="Times New Roman"/>
              </a:rPr>
              <a:t>lb</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前子向量</a:t>
            </a:r>
            <a:r>
              <a:rPr lang="en-US" altLang="zh-CN" sz="1400" b="1" kern="0" dirty="0">
                <a:solidFill>
                  <a:srgbClr val="CC0000"/>
                </a:solidFill>
                <a:latin typeface="Times New Roman" pitchFamily="18" charset="0"/>
                <a:ea typeface="隶书" pitchFamily="49" charset="-122"/>
              </a:rPr>
              <a:t>B[0, </a:t>
            </a:r>
            <a:r>
              <a:rPr lang="en-US" altLang="zh-CN" sz="1400" b="1" kern="0" dirty="0" err="1">
                <a:solidFill>
                  <a:srgbClr val="CC0000"/>
                </a:solidFill>
                <a:latin typeface="Times New Roman" pitchFamily="18" charset="0"/>
                <a:ea typeface="隶书" pitchFamily="49" charset="-122"/>
              </a:rPr>
              <a:t>lb</a:t>
            </a:r>
            <a:r>
              <a:rPr lang="en-US" altLang="zh-CN" sz="1400" b="1" kern="0" dirty="0">
                <a:solidFill>
                  <a:srgbClr val="CC0000"/>
                </a:solidFill>
                <a:latin typeface="Times New Roman" pitchFamily="18" charset="0"/>
                <a:ea typeface="隶书" pitchFamily="49" charset="-122"/>
              </a:rPr>
              <a:t>) = _</a:t>
            </a:r>
            <a:r>
              <a:rPr lang="en-US" altLang="zh-CN" sz="1400" b="1" kern="0" dirty="0" err="1">
                <a:solidFill>
                  <a:srgbClr val="CC0000"/>
                </a:solidFill>
                <a:latin typeface="Times New Roman" pitchFamily="18" charset="0"/>
                <a:ea typeface="隶书" pitchFamily="49" charset="-122"/>
              </a:rPr>
              <a:t>elem</a:t>
            </a:r>
            <a:r>
              <a:rPr lang="en-US" altLang="zh-CN" sz="1400" b="1" kern="0" dirty="0">
                <a:solidFill>
                  <a:srgbClr val="CC0000"/>
                </a:solidFill>
                <a:latin typeface="Times New Roman" pitchFamily="18" charset="0"/>
                <a:ea typeface="隶书" pitchFamily="49" charset="-122"/>
              </a:rPr>
              <a:t>[lo, mi)</a:t>
            </a:r>
            <a:endParaRPr lang="zh-CN" altLang="zh-CN" sz="1400" b="1" kern="0" dirty="0">
              <a:solidFill>
                <a:srgbClr val="CC0000"/>
              </a:solidFill>
              <a:latin typeface="Times New Roman" pitchFamily="18" charset="0"/>
              <a:ea typeface="隶书" pitchFamily="49" charset="-122"/>
            </a:endParaRPr>
          </a:p>
          <a:p>
            <a:r>
              <a:rPr lang="en-US" altLang="zh-CN" sz="1400" b="1"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for</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Rank </a:t>
            </a:r>
            <a:r>
              <a:rPr lang="en-US" altLang="zh-CN" sz="1400" b="1" kern="0" dirty="0" err="1">
                <a:solidFill>
                  <a:srgbClr val="000000"/>
                </a:solidFill>
                <a:latin typeface="Courier New"/>
                <a:ea typeface="宋体"/>
                <a:cs typeface="Times New Roman"/>
              </a:rPr>
              <a:t>i</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FF8000"/>
                </a:solidFill>
                <a:latin typeface="Courier New"/>
                <a:ea typeface="宋体"/>
                <a:cs typeface="Times New Roman"/>
              </a:rPr>
              <a:t>0</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err="1">
                <a:solidFill>
                  <a:srgbClr val="000000"/>
                </a:solidFill>
                <a:latin typeface="Courier New"/>
                <a:ea typeface="宋体"/>
                <a:cs typeface="Times New Roman"/>
              </a:rPr>
              <a:t>i</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 </a:t>
            </a:r>
            <a:r>
              <a:rPr lang="en-US" altLang="zh-CN" sz="1400" b="1" kern="0" dirty="0" err="1">
                <a:solidFill>
                  <a:srgbClr val="000000"/>
                </a:solidFill>
                <a:latin typeface="Courier New"/>
                <a:ea typeface="宋体"/>
                <a:cs typeface="Times New Roman"/>
              </a:rPr>
              <a:t>lb</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B</a:t>
            </a:r>
            <a:r>
              <a:rPr lang="en-US" altLang="zh-CN" sz="1400" b="1" kern="0" dirty="0">
                <a:solidFill>
                  <a:srgbClr val="000080"/>
                </a:solidFill>
                <a:latin typeface="Courier New"/>
                <a:ea typeface="宋体"/>
                <a:cs typeface="Times New Roman"/>
              </a:rPr>
              <a:t>[</a:t>
            </a:r>
            <a:r>
              <a:rPr lang="en-US" altLang="zh-CN" sz="1400" b="1" kern="0" dirty="0" err="1">
                <a:solidFill>
                  <a:srgbClr val="000000"/>
                </a:solidFill>
                <a:latin typeface="Courier New"/>
                <a:ea typeface="宋体"/>
                <a:cs typeface="Times New Roman"/>
              </a:rPr>
              <a:t>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a:t>
            </a:r>
            <a:r>
              <a:rPr lang="en-US" altLang="zh-CN" sz="1400" b="1" kern="0" dirty="0">
                <a:solidFill>
                  <a:srgbClr val="000080"/>
                </a:solidFill>
                <a:latin typeface="Courier New"/>
                <a:ea typeface="宋体"/>
                <a:cs typeface="Times New Roman"/>
              </a:rPr>
              <a:t>[</a:t>
            </a:r>
            <a:r>
              <a:rPr lang="en-US" altLang="zh-CN" sz="1400" b="1" kern="0" dirty="0" err="1">
                <a:solidFill>
                  <a:srgbClr val="000000"/>
                </a:solidFill>
                <a:latin typeface="Courier New"/>
                <a:ea typeface="宋体"/>
                <a:cs typeface="Times New Roman"/>
              </a:rPr>
              <a:t>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复制前子向量</a:t>
            </a:r>
          </a:p>
          <a:p>
            <a:r>
              <a:rPr lang="en-US" altLang="zh-CN" sz="1400" b="1" kern="0" dirty="0">
                <a:solidFill>
                  <a:srgbClr val="000000"/>
                </a:solidFill>
                <a:latin typeface="Courier New"/>
                <a:ea typeface="宋体"/>
                <a:cs typeface="Times New Roman"/>
              </a:rPr>
              <a:t>   </a:t>
            </a:r>
            <a:r>
              <a:rPr lang="en-US" altLang="zh-CN" sz="1400" b="1" kern="0" dirty="0" err="1">
                <a:solidFill>
                  <a:srgbClr val="8000FF"/>
                </a:solidFill>
                <a:latin typeface="Courier New"/>
                <a:ea typeface="宋体"/>
                <a:cs typeface="Times New Roman"/>
              </a:rPr>
              <a:t>int</a:t>
            </a:r>
            <a:r>
              <a:rPr lang="en-US" altLang="zh-CN" sz="1400" b="1" kern="0" dirty="0">
                <a:solidFill>
                  <a:srgbClr val="000000"/>
                </a:solidFill>
                <a:latin typeface="Courier New"/>
                <a:ea typeface="宋体"/>
                <a:cs typeface="Times New Roman"/>
              </a:rPr>
              <a:t> </a:t>
            </a:r>
            <a:r>
              <a:rPr lang="en-US" altLang="zh-CN" sz="1400" b="1" kern="0" dirty="0" err="1">
                <a:solidFill>
                  <a:srgbClr val="000000"/>
                </a:solidFill>
                <a:latin typeface="Courier New"/>
                <a:ea typeface="宋体"/>
                <a:cs typeface="Times New Roman"/>
              </a:rPr>
              <a:t>lc</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mi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T</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C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_</a:t>
            </a:r>
            <a:r>
              <a:rPr lang="en-US" altLang="zh-CN" sz="1400" b="1" kern="0" dirty="0" err="1">
                <a:solidFill>
                  <a:srgbClr val="000000"/>
                </a:solidFill>
                <a:latin typeface="Courier New"/>
                <a:ea typeface="宋体"/>
                <a:cs typeface="Times New Roman"/>
              </a:rPr>
              <a:t>elem</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mi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后子向量</a:t>
            </a:r>
            <a:r>
              <a:rPr lang="en-US" altLang="zh-CN" sz="1400" b="1" kern="0" dirty="0">
                <a:solidFill>
                  <a:srgbClr val="CC0000"/>
                </a:solidFill>
                <a:latin typeface="Times New Roman" pitchFamily="18" charset="0"/>
                <a:ea typeface="隶书" pitchFamily="49" charset="-122"/>
              </a:rPr>
              <a:t>C[0, </a:t>
            </a:r>
            <a:r>
              <a:rPr lang="en-US" altLang="zh-CN" sz="1400" b="1" kern="0" dirty="0" err="1">
                <a:solidFill>
                  <a:srgbClr val="CC0000"/>
                </a:solidFill>
                <a:latin typeface="Times New Roman" pitchFamily="18" charset="0"/>
                <a:ea typeface="隶书" pitchFamily="49" charset="-122"/>
              </a:rPr>
              <a:t>lc</a:t>
            </a:r>
            <a:r>
              <a:rPr lang="en-US" altLang="zh-CN" sz="1400" b="1" kern="0" dirty="0">
                <a:solidFill>
                  <a:srgbClr val="CC0000"/>
                </a:solidFill>
                <a:latin typeface="Times New Roman" pitchFamily="18" charset="0"/>
                <a:ea typeface="隶书" pitchFamily="49" charset="-122"/>
              </a:rPr>
              <a:t>) = _</a:t>
            </a:r>
            <a:r>
              <a:rPr lang="en-US" altLang="zh-CN" sz="1400" b="1" kern="0" dirty="0" err="1">
                <a:solidFill>
                  <a:srgbClr val="CC0000"/>
                </a:solidFill>
                <a:latin typeface="Times New Roman" pitchFamily="18" charset="0"/>
                <a:ea typeface="隶书" pitchFamily="49" charset="-122"/>
              </a:rPr>
              <a:t>elem</a:t>
            </a:r>
            <a:r>
              <a:rPr lang="en-US" altLang="zh-CN" sz="1400" b="1" kern="0" dirty="0">
                <a:solidFill>
                  <a:srgbClr val="CC0000"/>
                </a:solidFill>
                <a:latin typeface="Times New Roman" pitchFamily="18" charset="0"/>
                <a:ea typeface="隶书" pitchFamily="49" charset="-122"/>
              </a:rPr>
              <a:t>[mi, hi)</a:t>
            </a:r>
            <a:endParaRPr lang="zh-CN" altLang="zh-CN" sz="1400" b="1" kern="0" dirty="0">
              <a:solidFill>
                <a:srgbClr val="CC0000"/>
              </a:solidFill>
              <a:latin typeface="Times New Roman" pitchFamily="18" charset="0"/>
              <a:ea typeface="隶书" pitchFamily="49" charset="-122"/>
            </a:endParaRPr>
          </a:p>
          <a:p>
            <a:r>
              <a:rPr lang="en-US" altLang="zh-CN" sz="1400" b="1"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for</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Rank </a:t>
            </a:r>
            <a:r>
              <a:rPr lang="en-US" altLang="zh-CN" sz="1400" b="1" kern="0" dirty="0" err="1">
                <a:solidFill>
                  <a:srgbClr val="000000"/>
                </a:solidFill>
                <a:latin typeface="Courier New"/>
                <a:ea typeface="宋体"/>
                <a:cs typeface="Times New Roman"/>
              </a:rPr>
              <a:t>i</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FF8000"/>
                </a:solidFill>
                <a:latin typeface="Courier New"/>
                <a:ea typeface="宋体"/>
                <a:cs typeface="Times New Roman"/>
              </a:rPr>
              <a:t>0</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j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FF8000"/>
                </a:solidFill>
                <a:latin typeface="Courier New"/>
                <a:ea typeface="宋体"/>
                <a:cs typeface="Times New Roman"/>
              </a:rPr>
              <a:t>0</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k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FF8000"/>
                </a:solidFill>
                <a:latin typeface="Courier New"/>
                <a:ea typeface="宋体"/>
                <a:cs typeface="Times New Roman"/>
              </a:rPr>
              <a:t>0</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j</a:t>
            </a:r>
            <a:r>
              <a:rPr lang="en-US" altLang="zh-CN" sz="1400" b="1" kern="0" dirty="0">
                <a:solidFill>
                  <a:srgbClr val="000080"/>
                </a:solidFill>
                <a:latin typeface="Courier New"/>
                <a:ea typeface="宋体"/>
                <a:cs typeface="Times New Roman"/>
              </a:rPr>
              <a:t>&lt;</a:t>
            </a:r>
            <a:r>
              <a:rPr lang="en-US" altLang="zh-CN" sz="1400" b="1" kern="0" dirty="0" err="1">
                <a:solidFill>
                  <a:srgbClr val="000000"/>
                </a:solidFill>
                <a:latin typeface="Courier New"/>
                <a:ea typeface="宋体"/>
                <a:cs typeface="Times New Roman"/>
              </a:rPr>
              <a:t>lb</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k </a:t>
            </a:r>
            <a:r>
              <a:rPr lang="en-US" altLang="zh-CN" sz="1400" b="1" kern="0" dirty="0">
                <a:solidFill>
                  <a:srgbClr val="000080"/>
                </a:solidFill>
                <a:latin typeface="Courier New"/>
                <a:ea typeface="宋体"/>
                <a:cs typeface="Times New Roman"/>
              </a:rPr>
              <a:t>&lt;</a:t>
            </a:r>
            <a:r>
              <a:rPr lang="en-US" altLang="zh-CN" sz="1400" b="1" kern="0" dirty="0" err="1">
                <a:solidFill>
                  <a:srgbClr val="000000"/>
                </a:solidFill>
                <a:latin typeface="Courier New"/>
                <a:ea typeface="宋体"/>
                <a:cs typeface="Times New Roman"/>
              </a:rPr>
              <a:t>lc</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//B[j]</a:t>
            </a:r>
            <a:r>
              <a:rPr lang="zh-CN" altLang="zh-CN" sz="1400" b="1" kern="0" dirty="0">
                <a:solidFill>
                  <a:srgbClr val="CC0000"/>
                </a:solidFill>
                <a:latin typeface="Times New Roman" pitchFamily="18" charset="0"/>
                <a:ea typeface="隶书" pitchFamily="49" charset="-122"/>
              </a:rPr>
              <a:t>和</a:t>
            </a:r>
            <a:r>
              <a:rPr lang="en-US" altLang="zh-CN" sz="1400" b="1" kern="0" dirty="0">
                <a:solidFill>
                  <a:srgbClr val="CC0000"/>
                </a:solidFill>
                <a:latin typeface="Times New Roman" pitchFamily="18" charset="0"/>
                <a:ea typeface="隶书" pitchFamily="49" charset="-122"/>
              </a:rPr>
              <a:t>C[k]</a:t>
            </a:r>
            <a:r>
              <a:rPr lang="zh-CN" altLang="zh-CN" sz="1400" b="1" kern="0" dirty="0">
                <a:solidFill>
                  <a:srgbClr val="CC0000"/>
                </a:solidFill>
                <a:latin typeface="Times New Roman" pitchFamily="18" charset="0"/>
                <a:ea typeface="隶书" pitchFamily="49" charset="-122"/>
              </a:rPr>
              <a:t>中的小者续至</a:t>
            </a:r>
            <a:r>
              <a:rPr lang="en-US" altLang="zh-CN" sz="1400" b="1" kern="0" dirty="0">
                <a:solidFill>
                  <a:srgbClr val="CC0000"/>
                </a:solidFill>
                <a:latin typeface="Times New Roman" pitchFamily="18" charset="0"/>
                <a:ea typeface="隶书" pitchFamily="49" charset="-122"/>
              </a:rPr>
              <a:t>A</a:t>
            </a:r>
            <a:r>
              <a:rPr lang="zh-CN" altLang="zh-CN" sz="1400" b="1" kern="0" dirty="0">
                <a:solidFill>
                  <a:srgbClr val="CC0000"/>
                </a:solidFill>
                <a:latin typeface="Times New Roman" pitchFamily="18" charset="0"/>
                <a:ea typeface="隶书" pitchFamily="49" charset="-122"/>
              </a:rPr>
              <a:t>末尾</a:t>
            </a:r>
          </a:p>
          <a:p>
            <a:r>
              <a:rPr lang="en-US" altLang="zh-CN" sz="1400" b="1"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if</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j </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 </a:t>
            </a:r>
            <a:r>
              <a:rPr lang="en-US" altLang="zh-CN" sz="1400" b="1" kern="0" dirty="0" err="1">
                <a:solidFill>
                  <a:srgbClr val="000000"/>
                </a:solidFill>
                <a:latin typeface="Courier New"/>
                <a:ea typeface="宋体"/>
                <a:cs typeface="Times New Roman"/>
              </a:rPr>
              <a:t>lb</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&amp;&amp;</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k </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 </a:t>
            </a:r>
            <a:r>
              <a:rPr lang="en-US" altLang="zh-CN" sz="1400" b="1" kern="0" dirty="0" err="1">
                <a:solidFill>
                  <a:srgbClr val="000000"/>
                </a:solidFill>
                <a:latin typeface="Courier New"/>
                <a:ea typeface="宋体"/>
                <a:cs typeface="Times New Roman"/>
              </a:rPr>
              <a:t>lc</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B</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j</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 C</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k</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a:t>
            </a:r>
            <a:r>
              <a:rPr lang="en-US" altLang="zh-CN" sz="1400" b="1" kern="0" dirty="0">
                <a:solidFill>
                  <a:srgbClr val="000080"/>
                </a:solidFill>
                <a:latin typeface="Courier New"/>
                <a:ea typeface="宋体"/>
                <a:cs typeface="Times New Roman"/>
              </a:rPr>
              <a:t>[</a:t>
            </a:r>
            <a:r>
              <a:rPr lang="en-US" altLang="zh-CN" sz="1400" b="1" kern="0" dirty="0" err="1">
                <a:solidFill>
                  <a:srgbClr val="000000"/>
                </a:solidFill>
                <a:latin typeface="Courier New"/>
                <a:ea typeface="宋体"/>
                <a:cs typeface="Times New Roman"/>
              </a:rPr>
              <a:t>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B</a:t>
            </a:r>
            <a:r>
              <a:rPr lang="en-US" altLang="zh-CN" sz="1400" b="1" kern="0" dirty="0">
                <a:solidFill>
                  <a:srgbClr val="000080"/>
                </a:solidFill>
                <a:latin typeface="Courier New"/>
                <a:ea typeface="宋体"/>
                <a:cs typeface="Times New Roman"/>
              </a:rPr>
              <a:t>[</a:t>
            </a:r>
            <a:r>
              <a:rPr lang="en-US" altLang="zh-CN" sz="1400" b="1" kern="0" dirty="0" err="1">
                <a:solidFill>
                  <a:srgbClr val="000000"/>
                </a:solidFill>
                <a:latin typeface="Courier New"/>
                <a:ea typeface="宋体"/>
                <a:cs typeface="Times New Roman"/>
              </a:rPr>
              <a:t>j</a:t>
            </a:r>
            <a:r>
              <a:rPr lang="en-US" altLang="zh-CN" sz="1400" b="1" kern="0" dirty="0" err="1">
                <a:solidFill>
                  <a:srgbClr val="000080"/>
                </a:solidFill>
                <a:latin typeface="Courier New"/>
                <a:ea typeface="宋体"/>
                <a:cs typeface="Times New Roman"/>
              </a:rPr>
              <a:t>++</a:t>
            </a:r>
            <a:r>
              <a:rPr lang="en-US" altLang="zh-CN" sz="1400" b="1" kern="0" dirty="0">
                <a:solidFill>
                  <a:srgbClr val="000080"/>
                </a:solidFill>
                <a:latin typeface="Courier New"/>
                <a:ea typeface="宋体"/>
                <a:cs typeface="Times New Roman"/>
              </a:rPr>
              <a:t>];</a:t>
            </a:r>
            <a:endParaRPr lang="zh-CN" altLang="zh-CN" sz="1400" b="1" kern="100" dirty="0">
              <a:latin typeface="Calibri"/>
              <a:ea typeface="宋体"/>
              <a:cs typeface="Times New Roman"/>
            </a:endParaRPr>
          </a:p>
          <a:p>
            <a:r>
              <a:rPr lang="en-US" altLang="zh-CN" sz="1400" b="1"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if</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k </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 </a:t>
            </a:r>
            <a:r>
              <a:rPr lang="en-US" altLang="zh-CN" sz="1400" b="1" kern="0" dirty="0" err="1">
                <a:solidFill>
                  <a:srgbClr val="000000"/>
                </a:solidFill>
                <a:latin typeface="Courier New"/>
                <a:ea typeface="宋体"/>
                <a:cs typeface="Times New Roman"/>
              </a:rPr>
              <a:t>lc</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&amp;&amp;</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j </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 </a:t>
            </a:r>
            <a:r>
              <a:rPr lang="en-US" altLang="zh-CN" sz="1400" b="1" kern="0" dirty="0" err="1">
                <a:solidFill>
                  <a:srgbClr val="000000"/>
                </a:solidFill>
                <a:latin typeface="Courier New"/>
                <a:ea typeface="宋体"/>
                <a:cs typeface="Times New Roman"/>
              </a:rPr>
              <a:t>lb</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C</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k</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  B</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j</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a:t>
            </a:r>
            <a:r>
              <a:rPr lang="en-US" altLang="zh-CN" sz="1400" b="1" kern="0" dirty="0">
                <a:solidFill>
                  <a:srgbClr val="000080"/>
                </a:solidFill>
                <a:latin typeface="Courier New"/>
                <a:ea typeface="宋体"/>
                <a:cs typeface="Times New Roman"/>
              </a:rPr>
              <a:t>[</a:t>
            </a:r>
            <a:r>
              <a:rPr lang="en-US" altLang="zh-CN" sz="1400" b="1" kern="0" dirty="0" err="1">
                <a:solidFill>
                  <a:srgbClr val="000000"/>
                </a:solidFill>
                <a:latin typeface="Courier New"/>
                <a:ea typeface="宋体"/>
                <a:cs typeface="Times New Roman"/>
              </a:rPr>
              <a:t>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C</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k</a:t>
            </a:r>
            <a:r>
              <a:rPr lang="en-US" altLang="zh-CN" sz="1400" b="1" kern="0" dirty="0">
                <a:solidFill>
                  <a:srgbClr val="000080"/>
                </a:solidFill>
                <a:latin typeface="Courier New"/>
                <a:ea typeface="宋体"/>
                <a:cs typeface="Times New Roman"/>
              </a:rPr>
              <a:t>++];</a:t>
            </a:r>
            <a:endParaRPr lang="zh-CN" altLang="zh-CN" sz="1400" b="1" kern="100" dirty="0">
              <a:latin typeface="Calibri"/>
              <a:ea typeface="宋体"/>
              <a:cs typeface="Times New Roman"/>
            </a:endParaRPr>
          </a:p>
          <a:p>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endParaRPr lang="zh-CN" altLang="zh-CN" sz="1400" b="1" kern="100" dirty="0">
              <a:latin typeface="Calibri"/>
              <a:ea typeface="宋体"/>
              <a:cs typeface="Times New Roman"/>
            </a:endParaRPr>
          </a:p>
          <a:p>
            <a:r>
              <a:rPr lang="en-US" altLang="zh-CN" sz="1400" b="1"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delete</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B</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释放临时空间</a:t>
            </a:r>
            <a:r>
              <a:rPr lang="en-US" altLang="zh-CN" sz="1400" b="1" kern="0" dirty="0">
                <a:solidFill>
                  <a:srgbClr val="CC0000"/>
                </a:solidFill>
                <a:latin typeface="Times New Roman" pitchFamily="18" charset="0"/>
                <a:ea typeface="隶书" pitchFamily="49" charset="-122"/>
              </a:rPr>
              <a:t>B</a:t>
            </a:r>
            <a:endParaRPr lang="zh-CN" altLang="zh-CN" sz="1400" b="1" kern="0" dirty="0">
              <a:solidFill>
                <a:srgbClr val="CC0000"/>
              </a:solidFill>
              <a:latin typeface="Times New Roman" pitchFamily="18" charset="0"/>
              <a:ea typeface="隶书" pitchFamily="49" charset="-122"/>
            </a:endParaRPr>
          </a:p>
          <a:p>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归并后得到完整的有序向量</a:t>
            </a:r>
            <a:r>
              <a:rPr lang="en-US" altLang="zh-CN" sz="1400" b="1" kern="0" dirty="0">
                <a:solidFill>
                  <a:srgbClr val="CC0000"/>
                </a:solidFill>
                <a:latin typeface="Times New Roman" pitchFamily="18" charset="0"/>
                <a:ea typeface="隶书" pitchFamily="49" charset="-122"/>
              </a:rPr>
              <a:t>[lo, hi)</a:t>
            </a:r>
            <a:endParaRPr lang="zh-CN" altLang="zh-CN" sz="1400" b="1" kern="0" dirty="0">
              <a:solidFill>
                <a:srgbClr val="CC0000"/>
              </a:solidFill>
              <a:latin typeface="Times New Roman" pitchFamily="18" charset="0"/>
              <a:ea typeface="隶书" pitchFamily="49" charset="-122"/>
            </a:endParaRPr>
          </a:p>
        </p:txBody>
      </p:sp>
    </p:spTree>
    <p:extLst>
      <p:ext uri="{BB962C8B-B14F-4D97-AF65-F5344CB8AC3E}">
        <p14:creationId xmlns:p14="http://schemas.microsoft.com/office/powerpoint/2010/main" val="3947645048"/>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向量排序（归并排序）</a:t>
            </a:r>
          </a:p>
        </p:txBody>
      </p:sp>
      <p:sp>
        <p:nvSpPr>
          <p:cNvPr id="36" name="文本框 35"/>
          <p:cNvSpPr txBox="1"/>
          <p:nvPr/>
        </p:nvSpPr>
        <p:spPr>
          <a:xfrm>
            <a:off x="208019" y="2079314"/>
            <a:ext cx="2419765"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归并排序</a:t>
            </a:r>
          </a:p>
        </p:txBody>
      </p:sp>
      <p:sp>
        <p:nvSpPr>
          <p:cNvPr id="9" name="矩形 8"/>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查找、插入、删除、去重、遍历、判序、</a:t>
            </a:r>
            <a:r>
              <a:rPr lang="zh-CN" altLang="en-US" sz="2400" b="1" dirty="0">
                <a:solidFill>
                  <a:srgbClr val="C00000"/>
                </a:solidFill>
                <a:latin typeface="微软雅黑" panose="020B0503020204020204" pitchFamily="34" charset="-122"/>
                <a:ea typeface="微软雅黑" panose="020B0503020204020204" pitchFamily="34" charset="-122"/>
              </a:rPr>
              <a:t>排序</a:t>
            </a:r>
          </a:p>
        </p:txBody>
      </p:sp>
      <p:sp>
        <p:nvSpPr>
          <p:cNvPr id="8" name="矩形 7"/>
          <p:cNvSpPr/>
          <p:nvPr/>
        </p:nvSpPr>
        <p:spPr>
          <a:xfrm>
            <a:off x="2051451" y="2136800"/>
            <a:ext cx="5804932" cy="369332"/>
          </a:xfrm>
          <a:prstGeom prst="rect">
            <a:avLst/>
          </a:prstGeom>
        </p:spPr>
        <p:txBody>
          <a:bodyPr wrap="square">
            <a:spAutoFit/>
          </a:bodyPr>
          <a:lstStyle/>
          <a:p>
            <a:pPr>
              <a:spcAft>
                <a:spcPts val="600"/>
              </a:spcAft>
              <a:buClr>
                <a:srgbClr val="C00000"/>
              </a:buClr>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采用分治递归策略，递归融合两路已排序子序列</a:t>
            </a:r>
          </a:p>
        </p:txBody>
      </p:sp>
      <p:sp>
        <p:nvSpPr>
          <p:cNvPr id="10" name="圆角矩形 9"/>
          <p:cNvSpPr/>
          <p:nvPr/>
        </p:nvSpPr>
        <p:spPr bwMode="auto">
          <a:xfrm>
            <a:off x="4766219"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圆角矩形 10"/>
          <p:cNvSpPr/>
          <p:nvPr/>
        </p:nvSpPr>
        <p:spPr bwMode="auto">
          <a:xfrm>
            <a:off x="4118147"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圆角矩形 11"/>
          <p:cNvSpPr/>
          <p:nvPr/>
        </p:nvSpPr>
        <p:spPr bwMode="auto">
          <a:xfrm>
            <a:off x="3470075"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圆角矩形 12"/>
          <p:cNvSpPr/>
          <p:nvPr/>
        </p:nvSpPr>
        <p:spPr bwMode="auto">
          <a:xfrm>
            <a:off x="2822003"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圆角矩形 13"/>
          <p:cNvSpPr/>
          <p:nvPr/>
        </p:nvSpPr>
        <p:spPr bwMode="auto">
          <a:xfrm>
            <a:off x="2101923"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圆角矩形 14"/>
          <p:cNvSpPr/>
          <p:nvPr/>
        </p:nvSpPr>
        <p:spPr bwMode="auto">
          <a:xfrm>
            <a:off x="1453851"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圆角矩形 15"/>
          <p:cNvSpPr/>
          <p:nvPr/>
        </p:nvSpPr>
        <p:spPr bwMode="auto">
          <a:xfrm>
            <a:off x="805779"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圆角矩形 16"/>
          <p:cNvSpPr/>
          <p:nvPr/>
        </p:nvSpPr>
        <p:spPr bwMode="auto">
          <a:xfrm>
            <a:off x="4118147" y="3767456"/>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圆角矩形 17"/>
          <p:cNvSpPr/>
          <p:nvPr/>
        </p:nvSpPr>
        <p:spPr bwMode="auto">
          <a:xfrm>
            <a:off x="2822003" y="3767456"/>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圆角矩形 18"/>
          <p:cNvSpPr/>
          <p:nvPr/>
        </p:nvSpPr>
        <p:spPr bwMode="auto">
          <a:xfrm>
            <a:off x="1453851" y="3767456"/>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 name="圆角矩形 19"/>
          <p:cNvSpPr/>
          <p:nvPr/>
        </p:nvSpPr>
        <p:spPr bwMode="auto">
          <a:xfrm>
            <a:off x="2822003" y="3191392"/>
            <a:ext cx="2448272"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圆角矩形 20"/>
          <p:cNvSpPr/>
          <p:nvPr/>
        </p:nvSpPr>
        <p:spPr bwMode="auto">
          <a:xfrm>
            <a:off x="157707" y="2615328"/>
            <a:ext cx="511256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圆角矩形 21"/>
          <p:cNvSpPr/>
          <p:nvPr/>
        </p:nvSpPr>
        <p:spPr bwMode="auto">
          <a:xfrm>
            <a:off x="302063" y="2687336"/>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23" name="圆角矩形 22"/>
          <p:cNvSpPr/>
          <p:nvPr/>
        </p:nvSpPr>
        <p:spPr bwMode="auto">
          <a:xfrm>
            <a:off x="949795"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24" name="圆角矩形 23"/>
          <p:cNvSpPr/>
          <p:nvPr/>
        </p:nvSpPr>
        <p:spPr bwMode="auto">
          <a:xfrm>
            <a:off x="1597867"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25" name="圆角矩形 24"/>
          <p:cNvSpPr/>
          <p:nvPr/>
        </p:nvSpPr>
        <p:spPr bwMode="auto">
          <a:xfrm>
            <a:off x="2246279"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26" name="圆角矩形 25"/>
          <p:cNvSpPr/>
          <p:nvPr/>
        </p:nvSpPr>
        <p:spPr bwMode="auto">
          <a:xfrm>
            <a:off x="2894351"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27" name="圆角矩形 26"/>
          <p:cNvSpPr/>
          <p:nvPr/>
        </p:nvSpPr>
        <p:spPr bwMode="auto">
          <a:xfrm>
            <a:off x="3542423"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28" name="圆角矩形 27"/>
          <p:cNvSpPr/>
          <p:nvPr/>
        </p:nvSpPr>
        <p:spPr bwMode="auto">
          <a:xfrm>
            <a:off x="4190495"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29" name="圆角矩形 28"/>
          <p:cNvSpPr/>
          <p:nvPr/>
        </p:nvSpPr>
        <p:spPr bwMode="auto">
          <a:xfrm>
            <a:off x="4838567" y="2687336"/>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30" name="圆角矩形 29"/>
          <p:cNvSpPr/>
          <p:nvPr/>
        </p:nvSpPr>
        <p:spPr bwMode="auto">
          <a:xfrm>
            <a:off x="157707" y="3191392"/>
            <a:ext cx="2448272"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圆角矩形 30"/>
          <p:cNvSpPr/>
          <p:nvPr/>
        </p:nvSpPr>
        <p:spPr bwMode="auto">
          <a:xfrm>
            <a:off x="302063" y="3263400"/>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32" name="圆角矩形 31"/>
          <p:cNvSpPr/>
          <p:nvPr/>
        </p:nvSpPr>
        <p:spPr bwMode="auto">
          <a:xfrm>
            <a:off x="949795"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33" name="圆角矩形 32"/>
          <p:cNvSpPr/>
          <p:nvPr/>
        </p:nvSpPr>
        <p:spPr bwMode="auto">
          <a:xfrm>
            <a:off x="1597867"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34" name="圆角矩形 33"/>
          <p:cNvSpPr/>
          <p:nvPr/>
        </p:nvSpPr>
        <p:spPr bwMode="auto">
          <a:xfrm>
            <a:off x="2246279"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35" name="圆角矩形 34"/>
          <p:cNvSpPr/>
          <p:nvPr/>
        </p:nvSpPr>
        <p:spPr bwMode="auto">
          <a:xfrm>
            <a:off x="2894351"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37" name="圆角矩形 36"/>
          <p:cNvSpPr/>
          <p:nvPr/>
        </p:nvSpPr>
        <p:spPr bwMode="auto">
          <a:xfrm>
            <a:off x="3542423"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38" name="圆角矩形 37"/>
          <p:cNvSpPr/>
          <p:nvPr/>
        </p:nvSpPr>
        <p:spPr bwMode="auto">
          <a:xfrm>
            <a:off x="4190495"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39" name="圆角矩形 38"/>
          <p:cNvSpPr/>
          <p:nvPr/>
        </p:nvSpPr>
        <p:spPr bwMode="auto">
          <a:xfrm>
            <a:off x="4838567" y="326340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40" name="圆角矩形 39"/>
          <p:cNvSpPr/>
          <p:nvPr/>
        </p:nvSpPr>
        <p:spPr bwMode="auto">
          <a:xfrm>
            <a:off x="157707" y="3767456"/>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1" name="圆角矩形 40"/>
          <p:cNvSpPr/>
          <p:nvPr/>
        </p:nvSpPr>
        <p:spPr bwMode="auto">
          <a:xfrm>
            <a:off x="302063" y="3839464"/>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42" name="圆角矩形 41"/>
          <p:cNvSpPr/>
          <p:nvPr/>
        </p:nvSpPr>
        <p:spPr bwMode="auto">
          <a:xfrm>
            <a:off x="949795"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43" name="圆角矩形 42"/>
          <p:cNvSpPr/>
          <p:nvPr/>
        </p:nvSpPr>
        <p:spPr bwMode="auto">
          <a:xfrm>
            <a:off x="1597867"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44" name="圆角矩形 43"/>
          <p:cNvSpPr/>
          <p:nvPr/>
        </p:nvSpPr>
        <p:spPr bwMode="auto">
          <a:xfrm>
            <a:off x="2246279"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45" name="圆角矩形 44"/>
          <p:cNvSpPr/>
          <p:nvPr/>
        </p:nvSpPr>
        <p:spPr bwMode="auto">
          <a:xfrm>
            <a:off x="2894351"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46" name="圆角矩形 45"/>
          <p:cNvSpPr/>
          <p:nvPr/>
        </p:nvSpPr>
        <p:spPr bwMode="auto">
          <a:xfrm>
            <a:off x="3542423"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47" name="圆角矩形 46"/>
          <p:cNvSpPr/>
          <p:nvPr/>
        </p:nvSpPr>
        <p:spPr bwMode="auto">
          <a:xfrm>
            <a:off x="4190495"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48" name="圆角矩形 47"/>
          <p:cNvSpPr/>
          <p:nvPr/>
        </p:nvSpPr>
        <p:spPr bwMode="auto">
          <a:xfrm>
            <a:off x="4838567" y="383946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49" name="圆角矩形 48"/>
          <p:cNvSpPr/>
          <p:nvPr/>
        </p:nvSpPr>
        <p:spPr bwMode="auto">
          <a:xfrm>
            <a:off x="157707" y="4343520"/>
            <a:ext cx="504056"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圆角矩形 49"/>
          <p:cNvSpPr/>
          <p:nvPr/>
        </p:nvSpPr>
        <p:spPr bwMode="auto">
          <a:xfrm>
            <a:off x="302063" y="4415528"/>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51" name="圆角矩形 50"/>
          <p:cNvSpPr/>
          <p:nvPr/>
        </p:nvSpPr>
        <p:spPr bwMode="auto">
          <a:xfrm>
            <a:off x="949795"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52" name="圆角矩形 51"/>
          <p:cNvSpPr/>
          <p:nvPr/>
        </p:nvSpPr>
        <p:spPr bwMode="auto">
          <a:xfrm>
            <a:off x="1597867"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53" name="圆角矩形 52"/>
          <p:cNvSpPr/>
          <p:nvPr/>
        </p:nvSpPr>
        <p:spPr bwMode="auto">
          <a:xfrm>
            <a:off x="2246279"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54" name="圆角矩形 53"/>
          <p:cNvSpPr/>
          <p:nvPr/>
        </p:nvSpPr>
        <p:spPr bwMode="auto">
          <a:xfrm>
            <a:off x="2894351"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55" name="圆角矩形 54"/>
          <p:cNvSpPr/>
          <p:nvPr/>
        </p:nvSpPr>
        <p:spPr bwMode="auto">
          <a:xfrm>
            <a:off x="3542423"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56" name="圆角矩形 55"/>
          <p:cNvSpPr/>
          <p:nvPr/>
        </p:nvSpPr>
        <p:spPr bwMode="auto">
          <a:xfrm>
            <a:off x="4190495"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57" name="圆角矩形 56"/>
          <p:cNvSpPr/>
          <p:nvPr/>
        </p:nvSpPr>
        <p:spPr bwMode="auto">
          <a:xfrm>
            <a:off x="4838567" y="4415528"/>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58" name="圆角矩形 57"/>
          <p:cNvSpPr/>
          <p:nvPr/>
        </p:nvSpPr>
        <p:spPr bwMode="auto">
          <a:xfrm>
            <a:off x="4118147" y="4919584"/>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圆角矩形 58"/>
          <p:cNvSpPr/>
          <p:nvPr/>
        </p:nvSpPr>
        <p:spPr bwMode="auto">
          <a:xfrm>
            <a:off x="2822003" y="4919584"/>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圆角矩形 59"/>
          <p:cNvSpPr/>
          <p:nvPr/>
        </p:nvSpPr>
        <p:spPr bwMode="auto">
          <a:xfrm>
            <a:off x="1453851" y="4919584"/>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圆角矩形 60"/>
          <p:cNvSpPr/>
          <p:nvPr/>
        </p:nvSpPr>
        <p:spPr bwMode="auto">
          <a:xfrm>
            <a:off x="157707" y="4919584"/>
            <a:ext cx="115212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圆角矩形 61"/>
          <p:cNvSpPr/>
          <p:nvPr/>
        </p:nvSpPr>
        <p:spPr bwMode="auto">
          <a:xfrm>
            <a:off x="302063" y="4991592"/>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63" name="圆角矩形 62"/>
          <p:cNvSpPr/>
          <p:nvPr/>
        </p:nvSpPr>
        <p:spPr bwMode="auto">
          <a:xfrm>
            <a:off x="949795"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64" name="圆角矩形 63"/>
          <p:cNvSpPr/>
          <p:nvPr/>
        </p:nvSpPr>
        <p:spPr bwMode="auto">
          <a:xfrm>
            <a:off x="1597867"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65" name="圆角矩形 64"/>
          <p:cNvSpPr/>
          <p:nvPr/>
        </p:nvSpPr>
        <p:spPr bwMode="auto">
          <a:xfrm>
            <a:off x="2246279"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66" name="圆角矩形 65"/>
          <p:cNvSpPr/>
          <p:nvPr/>
        </p:nvSpPr>
        <p:spPr bwMode="auto">
          <a:xfrm>
            <a:off x="2894351"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67" name="圆角矩形 66"/>
          <p:cNvSpPr/>
          <p:nvPr/>
        </p:nvSpPr>
        <p:spPr bwMode="auto">
          <a:xfrm>
            <a:off x="3542423"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68" name="圆角矩形 67"/>
          <p:cNvSpPr/>
          <p:nvPr/>
        </p:nvSpPr>
        <p:spPr bwMode="auto">
          <a:xfrm>
            <a:off x="4190495"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69" name="圆角矩形 68"/>
          <p:cNvSpPr/>
          <p:nvPr/>
        </p:nvSpPr>
        <p:spPr bwMode="auto">
          <a:xfrm>
            <a:off x="4838567" y="4991592"/>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70" name="圆角矩形 69"/>
          <p:cNvSpPr/>
          <p:nvPr/>
        </p:nvSpPr>
        <p:spPr bwMode="auto">
          <a:xfrm>
            <a:off x="2822003" y="5495648"/>
            <a:ext cx="2448272"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1" name="圆角矩形 70"/>
          <p:cNvSpPr/>
          <p:nvPr/>
        </p:nvSpPr>
        <p:spPr bwMode="auto">
          <a:xfrm>
            <a:off x="157707" y="5495648"/>
            <a:ext cx="2448272"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2" name="圆角矩形 71"/>
          <p:cNvSpPr/>
          <p:nvPr/>
        </p:nvSpPr>
        <p:spPr bwMode="auto">
          <a:xfrm>
            <a:off x="157707" y="6071712"/>
            <a:ext cx="5084948" cy="432048"/>
          </a:xfrm>
          <a:prstGeom prst="roundRect">
            <a:avLst/>
          </a:prstGeom>
          <a:solidFill>
            <a:schemeClr val="accent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3" name="圆角矩形 72"/>
          <p:cNvSpPr/>
          <p:nvPr/>
        </p:nvSpPr>
        <p:spPr bwMode="auto">
          <a:xfrm>
            <a:off x="301723" y="5567996"/>
            <a:ext cx="287692" cy="287692"/>
          </a:xfrm>
          <a:prstGeom prst="roundRect">
            <a:avLst/>
          </a:prstGeom>
          <a:solidFill>
            <a:schemeClr val="accent2">
              <a:lumMod val="75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74" name="圆角矩形 73"/>
          <p:cNvSpPr/>
          <p:nvPr/>
        </p:nvSpPr>
        <p:spPr bwMode="auto">
          <a:xfrm>
            <a:off x="949455"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75" name="圆角矩形 74"/>
          <p:cNvSpPr/>
          <p:nvPr/>
        </p:nvSpPr>
        <p:spPr bwMode="auto">
          <a:xfrm>
            <a:off x="1597527"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76" name="圆角矩形 75"/>
          <p:cNvSpPr/>
          <p:nvPr/>
        </p:nvSpPr>
        <p:spPr bwMode="auto">
          <a:xfrm>
            <a:off x="2245939"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77" name="圆角矩形 76"/>
          <p:cNvSpPr/>
          <p:nvPr/>
        </p:nvSpPr>
        <p:spPr bwMode="auto">
          <a:xfrm>
            <a:off x="2894011"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78" name="圆角矩形 77"/>
          <p:cNvSpPr/>
          <p:nvPr/>
        </p:nvSpPr>
        <p:spPr bwMode="auto">
          <a:xfrm>
            <a:off x="3542083"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79" name="圆角矩形 78"/>
          <p:cNvSpPr/>
          <p:nvPr/>
        </p:nvSpPr>
        <p:spPr bwMode="auto">
          <a:xfrm>
            <a:off x="4190155"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80" name="圆角矩形 79"/>
          <p:cNvSpPr/>
          <p:nvPr/>
        </p:nvSpPr>
        <p:spPr bwMode="auto">
          <a:xfrm>
            <a:off x="4838227" y="55679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sp>
        <p:nvSpPr>
          <p:cNvPr id="81" name="圆角矩形 80"/>
          <p:cNvSpPr/>
          <p:nvPr/>
        </p:nvSpPr>
        <p:spPr bwMode="auto">
          <a:xfrm>
            <a:off x="301723"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1</a:t>
            </a:r>
            <a:endParaRPr lang="zh-CN" altLang="en-US" sz="1100" b="1" dirty="0">
              <a:solidFill>
                <a:schemeClr val="bg1"/>
              </a:solidFill>
              <a:latin typeface="黑体" pitchFamily="2" charset="-122"/>
              <a:ea typeface="黑体" pitchFamily="2" charset="-122"/>
            </a:endParaRPr>
          </a:p>
        </p:txBody>
      </p:sp>
      <p:sp>
        <p:nvSpPr>
          <p:cNvPr id="82" name="圆角矩形 81"/>
          <p:cNvSpPr/>
          <p:nvPr/>
        </p:nvSpPr>
        <p:spPr bwMode="auto">
          <a:xfrm>
            <a:off x="949455"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83" name="圆角矩形 82"/>
          <p:cNvSpPr/>
          <p:nvPr/>
        </p:nvSpPr>
        <p:spPr bwMode="auto">
          <a:xfrm>
            <a:off x="1597527"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84" name="圆角矩形 83"/>
          <p:cNvSpPr/>
          <p:nvPr/>
        </p:nvSpPr>
        <p:spPr bwMode="auto">
          <a:xfrm>
            <a:off x="2245939"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4</a:t>
            </a:r>
            <a:endParaRPr lang="zh-CN" altLang="en-US" sz="1100" b="1" dirty="0">
              <a:solidFill>
                <a:schemeClr val="bg1"/>
              </a:solidFill>
              <a:latin typeface="黑体" pitchFamily="2" charset="-122"/>
              <a:ea typeface="黑体" pitchFamily="2" charset="-122"/>
            </a:endParaRPr>
          </a:p>
        </p:txBody>
      </p:sp>
      <p:sp>
        <p:nvSpPr>
          <p:cNvPr id="85" name="圆角矩形 84"/>
          <p:cNvSpPr/>
          <p:nvPr/>
        </p:nvSpPr>
        <p:spPr bwMode="auto">
          <a:xfrm>
            <a:off x="2894011"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5</a:t>
            </a:r>
            <a:endParaRPr lang="zh-CN" altLang="en-US" sz="1100" b="1" dirty="0">
              <a:solidFill>
                <a:schemeClr val="bg1"/>
              </a:solidFill>
              <a:latin typeface="黑体" pitchFamily="2" charset="-122"/>
              <a:ea typeface="黑体" pitchFamily="2" charset="-122"/>
            </a:endParaRPr>
          </a:p>
        </p:txBody>
      </p:sp>
      <p:sp>
        <p:nvSpPr>
          <p:cNvPr id="86" name="圆角矩形 85"/>
          <p:cNvSpPr/>
          <p:nvPr/>
        </p:nvSpPr>
        <p:spPr bwMode="auto">
          <a:xfrm>
            <a:off x="3542083"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87" name="圆角矩形 86"/>
          <p:cNvSpPr/>
          <p:nvPr/>
        </p:nvSpPr>
        <p:spPr bwMode="auto">
          <a:xfrm>
            <a:off x="4190155"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7</a:t>
            </a:r>
            <a:endParaRPr lang="zh-CN" altLang="en-US" sz="1100" b="1" dirty="0">
              <a:solidFill>
                <a:schemeClr val="bg1"/>
              </a:solidFill>
              <a:latin typeface="黑体" pitchFamily="2" charset="-122"/>
              <a:ea typeface="黑体" pitchFamily="2" charset="-122"/>
            </a:endParaRPr>
          </a:p>
        </p:txBody>
      </p:sp>
      <p:sp>
        <p:nvSpPr>
          <p:cNvPr id="88" name="圆角矩形 87"/>
          <p:cNvSpPr/>
          <p:nvPr/>
        </p:nvSpPr>
        <p:spPr bwMode="auto">
          <a:xfrm>
            <a:off x="4838227" y="614406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8</a:t>
            </a:r>
            <a:endParaRPr lang="zh-CN" altLang="en-US" sz="1100" b="1" dirty="0">
              <a:solidFill>
                <a:schemeClr val="bg1"/>
              </a:solidFill>
              <a:latin typeface="黑体" pitchFamily="2" charset="-122"/>
              <a:ea typeface="黑体" pitchFamily="2" charset="-122"/>
            </a:endParaRPr>
          </a:p>
        </p:txBody>
      </p:sp>
      <p:cxnSp>
        <p:nvCxnSpPr>
          <p:cNvPr id="89" name="直接连接符 88"/>
          <p:cNvCxnSpPr/>
          <p:nvPr/>
        </p:nvCxnSpPr>
        <p:spPr bwMode="auto">
          <a:xfrm>
            <a:off x="5292080" y="2852936"/>
            <a:ext cx="338575" cy="0"/>
          </a:xfrm>
          <a:prstGeom prst="line">
            <a:avLst/>
          </a:prstGeom>
          <a:solidFill>
            <a:schemeClr val="accent1"/>
          </a:solidFill>
          <a:ln w="12700" cap="flat" cmpd="sng" algn="ctr">
            <a:solidFill>
              <a:schemeClr val="tx1"/>
            </a:solidFill>
            <a:prstDash val="solid"/>
            <a:round/>
            <a:headEnd type="none"/>
            <a:tailEnd type="none"/>
          </a:ln>
          <a:effectLst/>
        </p:spPr>
      </p:cxnSp>
      <p:cxnSp>
        <p:nvCxnSpPr>
          <p:cNvPr id="90" name="直接连接符 89"/>
          <p:cNvCxnSpPr/>
          <p:nvPr/>
        </p:nvCxnSpPr>
        <p:spPr bwMode="auto">
          <a:xfrm flipV="1">
            <a:off x="5292080" y="4593997"/>
            <a:ext cx="385052" cy="168"/>
          </a:xfrm>
          <a:prstGeom prst="line">
            <a:avLst/>
          </a:prstGeom>
          <a:solidFill>
            <a:schemeClr val="accent1"/>
          </a:solidFill>
          <a:ln w="12700" cap="flat" cmpd="sng" algn="ctr">
            <a:solidFill>
              <a:schemeClr val="tx1"/>
            </a:solidFill>
            <a:prstDash val="solid"/>
            <a:round/>
            <a:headEnd type="none"/>
            <a:tailEnd type="none"/>
          </a:ln>
          <a:effectLst/>
        </p:spPr>
      </p:cxnSp>
      <p:cxnSp>
        <p:nvCxnSpPr>
          <p:cNvPr id="91" name="直接连接符 90"/>
          <p:cNvCxnSpPr/>
          <p:nvPr/>
        </p:nvCxnSpPr>
        <p:spPr bwMode="auto">
          <a:xfrm flipV="1">
            <a:off x="5290373" y="6309318"/>
            <a:ext cx="410446" cy="5752"/>
          </a:xfrm>
          <a:prstGeom prst="line">
            <a:avLst/>
          </a:prstGeom>
          <a:solidFill>
            <a:schemeClr val="accent1"/>
          </a:solidFill>
          <a:ln w="12700" cap="flat" cmpd="sng" algn="ctr">
            <a:solidFill>
              <a:schemeClr val="tx1"/>
            </a:solidFill>
            <a:prstDash val="solid"/>
            <a:round/>
            <a:headEnd type="none"/>
            <a:tailEnd type="none"/>
          </a:ln>
          <a:effectLst/>
        </p:spPr>
      </p:cxnSp>
      <p:cxnSp>
        <p:nvCxnSpPr>
          <p:cNvPr id="93" name="直接箭头连接符 92"/>
          <p:cNvCxnSpPr/>
          <p:nvPr/>
        </p:nvCxnSpPr>
        <p:spPr bwMode="auto">
          <a:xfrm>
            <a:off x="5436639" y="2852936"/>
            <a:ext cx="0" cy="1728192"/>
          </a:xfrm>
          <a:prstGeom prst="straightConnector1">
            <a:avLst/>
          </a:prstGeom>
          <a:solidFill>
            <a:schemeClr val="accent1"/>
          </a:solidFill>
          <a:ln w="25400" cap="flat" cmpd="sng" algn="ctr">
            <a:solidFill>
              <a:schemeClr val="tx1"/>
            </a:solidFill>
            <a:prstDash val="solid"/>
            <a:round/>
            <a:headEnd type="none"/>
            <a:tailEnd type="arrow"/>
          </a:ln>
          <a:effectLst/>
        </p:spPr>
      </p:cxnSp>
      <p:cxnSp>
        <p:nvCxnSpPr>
          <p:cNvPr id="94" name="直接箭头连接符 93"/>
          <p:cNvCxnSpPr/>
          <p:nvPr/>
        </p:nvCxnSpPr>
        <p:spPr bwMode="auto">
          <a:xfrm>
            <a:off x="5436096" y="4581127"/>
            <a:ext cx="12387" cy="1728191"/>
          </a:xfrm>
          <a:prstGeom prst="straightConnector1">
            <a:avLst/>
          </a:prstGeom>
          <a:solidFill>
            <a:schemeClr val="accent1"/>
          </a:solidFill>
          <a:ln w="25400" cap="flat" cmpd="sng" algn="ctr">
            <a:solidFill>
              <a:schemeClr val="tx1"/>
            </a:solidFill>
            <a:prstDash val="solid"/>
            <a:round/>
            <a:headEnd type="none"/>
            <a:tailEnd type="arrow"/>
          </a:ln>
          <a:effectLst/>
        </p:spPr>
      </p:cxnSp>
      <p:sp>
        <p:nvSpPr>
          <p:cNvPr id="95" name="TextBox 27654"/>
          <p:cNvSpPr txBox="1"/>
          <p:nvPr/>
        </p:nvSpPr>
        <p:spPr>
          <a:xfrm>
            <a:off x="5436096" y="3085251"/>
            <a:ext cx="738664" cy="1309744"/>
          </a:xfrm>
          <a:prstGeom prst="rect">
            <a:avLst/>
          </a:prstGeom>
          <a:noFill/>
        </p:spPr>
        <p:txBody>
          <a:bodyPr vert="eaVert" wrap="square" rtlCol="0">
            <a:spAutoFit/>
          </a:bodyPr>
          <a:lstStyle/>
          <a:p>
            <a:r>
              <a:rPr lang="zh-CN" altLang="en-US" b="1" dirty="0">
                <a:latin typeface="微软雅黑" panose="020B0503020204020204" pitchFamily="34" charset="-122"/>
                <a:ea typeface="微软雅黑" panose="020B0503020204020204" pitchFamily="34" charset="-122"/>
              </a:rPr>
              <a:t>无序向量的递归分解</a:t>
            </a:r>
          </a:p>
        </p:txBody>
      </p:sp>
      <p:sp>
        <p:nvSpPr>
          <p:cNvPr id="96" name="TextBox 110"/>
          <p:cNvSpPr txBox="1"/>
          <p:nvPr/>
        </p:nvSpPr>
        <p:spPr>
          <a:xfrm>
            <a:off x="5465051" y="4788086"/>
            <a:ext cx="738664" cy="1264694"/>
          </a:xfrm>
          <a:prstGeom prst="rect">
            <a:avLst/>
          </a:prstGeom>
          <a:noFill/>
        </p:spPr>
        <p:txBody>
          <a:bodyPr vert="eaVert"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zh-CN" altLang="en-US" dirty="0"/>
              <a:t>有序向量的组层归并</a:t>
            </a:r>
          </a:p>
        </p:txBody>
      </p:sp>
      <p:sp>
        <p:nvSpPr>
          <p:cNvPr id="97" name="TextBox 2"/>
          <p:cNvSpPr txBox="1"/>
          <p:nvPr/>
        </p:nvSpPr>
        <p:spPr>
          <a:xfrm>
            <a:off x="6226625" y="2561065"/>
            <a:ext cx="2901744" cy="3693319"/>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两路归并时间复杂度：</a:t>
            </a:r>
            <a:r>
              <a:rPr lang="en-US" altLang="zh-CN" dirty="0">
                <a:latin typeface="微软雅黑" panose="020B0503020204020204" pitchFamily="34" charset="-122"/>
                <a:ea typeface="微软雅黑" panose="020B0503020204020204" pitchFamily="34" charset="-122"/>
              </a:rPr>
              <a:t>O(n)</a:t>
            </a:r>
          </a:p>
          <a:p>
            <a:endParaRPr lang="en-US" altLang="zh-CN" dirty="0">
              <a:latin typeface="微软雅黑" panose="020B0503020204020204" pitchFamily="34" charset="-122"/>
              <a:ea typeface="微软雅黑" panose="020B0503020204020204" pitchFamily="34" charset="-122"/>
            </a:endParaRPr>
          </a:p>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设排序时间为</a:t>
            </a:r>
            <a:r>
              <a:rPr lang="en-US" altLang="zh-CN" dirty="0">
                <a:latin typeface="微软雅黑" panose="020B0503020204020204" pitchFamily="34" charset="-122"/>
                <a:ea typeface="微软雅黑" panose="020B0503020204020204" pitchFamily="34" charset="-122"/>
              </a:rPr>
              <a:t>T(n)</a:t>
            </a:r>
          </a:p>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对长度为</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的向量归并排序，需完成</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长度为</a:t>
            </a:r>
            <a:r>
              <a:rPr lang="en-US" altLang="zh-CN" dirty="0">
                <a:latin typeface="微软雅黑" panose="020B0503020204020204" pitchFamily="34" charset="-122"/>
                <a:ea typeface="微软雅黑" panose="020B0503020204020204" pitchFamily="34" charset="-122"/>
              </a:rPr>
              <a:t>n/2</a:t>
            </a:r>
            <a:r>
              <a:rPr lang="zh-CN" altLang="en-US" dirty="0">
                <a:latin typeface="微软雅黑" panose="020B0503020204020204" pitchFamily="34" charset="-122"/>
                <a:ea typeface="微软雅黑" panose="020B0503020204020204" pitchFamily="34" charset="-122"/>
              </a:rPr>
              <a:t>向量的归并排序和一两路归并：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T(n) = 2*T(n/2) + O(n)</a:t>
            </a:r>
          </a:p>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边界条件：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T(1) = 1</a:t>
            </a:r>
          </a:p>
          <a:p>
            <a:pPr marL="285750" indent="-285750">
              <a:buClr>
                <a:srgbClr val="FF00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可以解得：</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T(n) = O(</a:t>
            </a:r>
            <a:r>
              <a:rPr lang="en-US" altLang="zh-CN" dirty="0" err="1">
                <a:latin typeface="微软雅黑" panose="020B0503020204020204" pitchFamily="34" charset="-122"/>
                <a:ea typeface="微软雅黑" panose="020B0503020204020204" pitchFamily="34" charset="-122"/>
              </a:rPr>
              <a:t>nlogn</a:t>
            </a:r>
            <a:r>
              <a:rPr lang="en-US" altLang="zh-CN" dirty="0">
                <a:latin typeface="微软雅黑" panose="020B0503020204020204" pitchFamily="34" charset="-122"/>
                <a:ea typeface="微软雅黑" panose="020B0503020204020204" pitchFamily="34" charset="-122"/>
              </a:rPr>
              <a:t>)</a:t>
            </a:r>
          </a:p>
        </p:txBody>
      </p:sp>
      <p:sp>
        <p:nvSpPr>
          <p:cNvPr id="98" name="圆角矩形 97"/>
          <p:cNvSpPr/>
          <p:nvPr/>
        </p:nvSpPr>
        <p:spPr bwMode="auto">
          <a:xfrm>
            <a:off x="302063" y="2691240"/>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99" name="圆角矩形 98"/>
          <p:cNvSpPr/>
          <p:nvPr/>
        </p:nvSpPr>
        <p:spPr bwMode="auto">
          <a:xfrm>
            <a:off x="302063" y="3267304"/>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100" name="圆角矩形 99"/>
          <p:cNvSpPr/>
          <p:nvPr/>
        </p:nvSpPr>
        <p:spPr bwMode="auto">
          <a:xfrm>
            <a:off x="302063" y="3843368"/>
            <a:ext cx="287692" cy="287692"/>
          </a:xfrm>
          <a:prstGeom prst="roundRect">
            <a:avLst/>
          </a:prstGeom>
          <a:solidFill>
            <a:srgbClr val="C0000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101" name="圆角矩形 100"/>
          <p:cNvSpPr/>
          <p:nvPr/>
        </p:nvSpPr>
        <p:spPr bwMode="auto">
          <a:xfrm>
            <a:off x="302063" y="4419432"/>
            <a:ext cx="287692" cy="287692"/>
          </a:xfrm>
          <a:prstGeom prst="roundRect">
            <a:avLst/>
          </a:prstGeom>
          <a:solidFill>
            <a:srgbClr val="00823B"/>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6</a:t>
            </a:r>
            <a:endParaRPr lang="zh-CN" altLang="en-US" sz="1100" b="1" dirty="0">
              <a:solidFill>
                <a:schemeClr val="bg1"/>
              </a:solidFill>
              <a:latin typeface="黑体" pitchFamily="2" charset="-122"/>
              <a:ea typeface="黑体" pitchFamily="2" charset="-122"/>
            </a:endParaRPr>
          </a:p>
        </p:txBody>
      </p:sp>
      <p:sp>
        <p:nvSpPr>
          <p:cNvPr id="102" name="圆角矩形 101"/>
          <p:cNvSpPr/>
          <p:nvPr/>
        </p:nvSpPr>
        <p:spPr bwMode="auto">
          <a:xfrm>
            <a:off x="302063" y="4995496"/>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3</a:t>
            </a:r>
            <a:endParaRPr lang="zh-CN" altLang="en-US" sz="1100" b="1" dirty="0">
              <a:solidFill>
                <a:schemeClr val="bg1"/>
              </a:solidFill>
              <a:latin typeface="黑体" pitchFamily="2" charset="-122"/>
              <a:ea typeface="黑体" pitchFamily="2" charset="-122"/>
            </a:endParaRPr>
          </a:p>
        </p:txBody>
      </p:sp>
      <p:sp>
        <p:nvSpPr>
          <p:cNvPr id="103" name="圆角矩形 102"/>
          <p:cNvSpPr/>
          <p:nvPr/>
        </p:nvSpPr>
        <p:spPr bwMode="auto">
          <a:xfrm>
            <a:off x="301723" y="5571900"/>
            <a:ext cx="287692" cy="287692"/>
          </a:xfrm>
          <a:prstGeom prst="roundRect">
            <a:avLst/>
          </a:prstGeom>
          <a:solidFill>
            <a:schemeClr val="accent2">
              <a:lumMod val="50000"/>
            </a:schemeClr>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100" b="1" dirty="0">
                <a:solidFill>
                  <a:schemeClr val="bg1"/>
                </a:solidFill>
                <a:latin typeface="黑体" pitchFamily="2" charset="-122"/>
                <a:ea typeface="黑体" pitchFamily="2" charset="-122"/>
              </a:rPr>
              <a:t>2</a:t>
            </a:r>
            <a:endParaRPr lang="zh-CN" altLang="en-US" sz="1100" b="1" dirty="0">
              <a:solidFill>
                <a:schemeClr val="bg1"/>
              </a:solidFill>
              <a:latin typeface="黑体" pitchFamily="2" charset="-122"/>
              <a:ea typeface="黑体" pitchFamily="2" charset="-122"/>
            </a:endParaRPr>
          </a:p>
        </p:txBody>
      </p:sp>
      <p:sp>
        <p:nvSpPr>
          <p:cNvPr id="106" name="左大括号 105"/>
          <p:cNvSpPr/>
          <p:nvPr/>
        </p:nvSpPr>
        <p:spPr bwMode="auto">
          <a:xfrm rot="5400000">
            <a:off x="2526786" y="1831554"/>
            <a:ext cx="360040" cy="2578259"/>
          </a:xfrm>
          <a:prstGeom prst="leftBrace">
            <a:avLst>
              <a:gd name="adj1" fmla="val 53518"/>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07" name="左大括号 106"/>
          <p:cNvSpPr/>
          <p:nvPr/>
        </p:nvSpPr>
        <p:spPr bwMode="auto">
          <a:xfrm rot="5400000">
            <a:off x="1241334" y="2986766"/>
            <a:ext cx="360040" cy="1361138"/>
          </a:xfrm>
          <a:prstGeom prst="leftBrace">
            <a:avLst>
              <a:gd name="adj1" fmla="val 17682"/>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08" name="左大括号 107"/>
          <p:cNvSpPr/>
          <p:nvPr/>
        </p:nvSpPr>
        <p:spPr bwMode="auto">
          <a:xfrm rot="5400000">
            <a:off x="3833053" y="3031047"/>
            <a:ext cx="360040" cy="1361138"/>
          </a:xfrm>
          <a:prstGeom prst="leftBrace">
            <a:avLst>
              <a:gd name="adj1" fmla="val 17682"/>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09" name="左大括号 108"/>
          <p:cNvSpPr/>
          <p:nvPr/>
        </p:nvSpPr>
        <p:spPr bwMode="auto">
          <a:xfrm rot="5400000">
            <a:off x="542812" y="3897379"/>
            <a:ext cx="360040" cy="641553"/>
          </a:xfrm>
          <a:prstGeom prst="leftBrace">
            <a:avLst>
              <a:gd name="adj1" fmla="val 22525"/>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10" name="左大括号 109"/>
          <p:cNvSpPr/>
          <p:nvPr/>
        </p:nvSpPr>
        <p:spPr bwMode="auto">
          <a:xfrm rot="5400000">
            <a:off x="1888988" y="3894199"/>
            <a:ext cx="360040" cy="641553"/>
          </a:xfrm>
          <a:prstGeom prst="leftBrace">
            <a:avLst>
              <a:gd name="adj1" fmla="val 27030"/>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13" name="左大括号 112"/>
          <p:cNvSpPr/>
          <p:nvPr/>
        </p:nvSpPr>
        <p:spPr bwMode="auto">
          <a:xfrm rot="5400000">
            <a:off x="3200589" y="3864308"/>
            <a:ext cx="360040" cy="641553"/>
          </a:xfrm>
          <a:prstGeom prst="leftBrace">
            <a:avLst>
              <a:gd name="adj1" fmla="val 20797"/>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14" name="左大括号 113"/>
          <p:cNvSpPr/>
          <p:nvPr/>
        </p:nvSpPr>
        <p:spPr bwMode="auto">
          <a:xfrm rot="5400000">
            <a:off x="4496733" y="3864308"/>
            <a:ext cx="360040" cy="641553"/>
          </a:xfrm>
          <a:prstGeom prst="leftBrace">
            <a:avLst>
              <a:gd name="adj1" fmla="val 20798"/>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115" name="左大括号 114"/>
          <p:cNvSpPr/>
          <p:nvPr/>
        </p:nvSpPr>
        <p:spPr bwMode="auto">
          <a:xfrm rot="5400000" flipH="1">
            <a:off x="581613" y="4562633"/>
            <a:ext cx="282436" cy="641553"/>
          </a:xfrm>
          <a:prstGeom prst="leftBrace">
            <a:avLst>
              <a:gd name="adj1" fmla="val 14032"/>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16" name="左大括号 115"/>
          <p:cNvSpPr/>
          <p:nvPr/>
        </p:nvSpPr>
        <p:spPr bwMode="auto">
          <a:xfrm rot="5400000" flipH="1">
            <a:off x="1949765" y="4545586"/>
            <a:ext cx="282436" cy="641553"/>
          </a:xfrm>
          <a:prstGeom prst="leftBrace">
            <a:avLst>
              <a:gd name="adj1" fmla="val 21977"/>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17" name="左大括号 116"/>
          <p:cNvSpPr/>
          <p:nvPr/>
        </p:nvSpPr>
        <p:spPr bwMode="auto">
          <a:xfrm rot="5400000" flipH="1">
            <a:off x="3226891" y="4562633"/>
            <a:ext cx="282436" cy="641553"/>
          </a:xfrm>
          <a:prstGeom prst="leftBrace">
            <a:avLst>
              <a:gd name="adj1" fmla="val 33895"/>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18" name="左大括号 117"/>
          <p:cNvSpPr/>
          <p:nvPr/>
        </p:nvSpPr>
        <p:spPr bwMode="auto">
          <a:xfrm rot="5400000" flipH="1">
            <a:off x="4535535" y="4562633"/>
            <a:ext cx="282436" cy="641553"/>
          </a:xfrm>
          <a:prstGeom prst="leftBrace">
            <a:avLst>
              <a:gd name="adj1" fmla="val 19991"/>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19" name="左大括号 118"/>
          <p:cNvSpPr/>
          <p:nvPr/>
        </p:nvSpPr>
        <p:spPr bwMode="auto">
          <a:xfrm rot="5400000" flipH="1">
            <a:off x="1284065" y="4749680"/>
            <a:ext cx="274339" cy="1318445"/>
          </a:xfrm>
          <a:prstGeom prst="leftBrace">
            <a:avLst>
              <a:gd name="adj1" fmla="val 53002"/>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20" name="左大括号 119"/>
          <p:cNvSpPr/>
          <p:nvPr/>
        </p:nvSpPr>
        <p:spPr bwMode="auto">
          <a:xfrm rot="5400000" flipH="1">
            <a:off x="3897250" y="4774255"/>
            <a:ext cx="274339" cy="1318445"/>
          </a:xfrm>
          <a:prstGeom prst="leftBrace">
            <a:avLst>
              <a:gd name="adj1" fmla="val 36643"/>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
        <p:nvSpPr>
          <p:cNvPr id="121" name="左大括号 120"/>
          <p:cNvSpPr/>
          <p:nvPr/>
        </p:nvSpPr>
        <p:spPr bwMode="auto">
          <a:xfrm rot="5400000" flipH="1">
            <a:off x="2609583" y="4701109"/>
            <a:ext cx="258593" cy="2642409"/>
          </a:xfrm>
          <a:prstGeom prst="leftBrace">
            <a:avLst>
              <a:gd name="adj1" fmla="val 64294"/>
              <a:gd name="adj2" fmla="val 50000"/>
            </a:avLst>
          </a:prstGeom>
          <a:noFill/>
          <a:ln w="15875" cap="flat" cmpd="sng" algn="ctr">
            <a:solidFill>
              <a:schemeClr val="accent2">
                <a:lumMod val="50000"/>
              </a:schemeClr>
            </a:solidFill>
            <a:prstDash val="solid"/>
            <a:round/>
            <a:headEnd type="none"/>
            <a:tailEnd type="none"/>
          </a:ln>
          <a:effectLst/>
        </p:spPr>
        <p:txBody>
          <a:bodyPr rtlCol="0" anchor="ctr"/>
          <a:lstStyle/>
          <a:p>
            <a:pPr algn="ctr"/>
            <a:endParaRPr lang="zh-CN" altLang="en-US"/>
          </a:p>
        </p:txBody>
      </p:sp>
    </p:spTree>
    <p:extLst>
      <p:ext uri="{BB962C8B-B14F-4D97-AF65-F5344CB8AC3E}">
        <p14:creationId xmlns:p14="http://schemas.microsoft.com/office/powerpoint/2010/main" val="3071732577"/>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向量排序（归并排序）</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代码实现</a:t>
            </a:r>
            <a:endParaRPr lang="en-US" altLang="zh-CN" sz="3200" b="1" dirty="0">
              <a:latin typeface="微软雅黑" panose="020B0503020204020204" pitchFamily="34" charset="-122"/>
              <a:ea typeface="微软雅黑" panose="020B0503020204020204" pitchFamily="34" charset="-122"/>
            </a:endParaRPr>
          </a:p>
        </p:txBody>
      </p:sp>
      <p:sp>
        <p:nvSpPr>
          <p:cNvPr id="3" name="矩形 2"/>
          <p:cNvSpPr/>
          <p:nvPr/>
        </p:nvSpPr>
        <p:spPr>
          <a:xfrm>
            <a:off x="395536" y="1595919"/>
            <a:ext cx="8424936" cy="3293209"/>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merge(</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0;</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j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归并</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else</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            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mid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拷贝两个子序列中的剩余元素</a:t>
            </a:r>
            <a:endParaRPr lang="en-US" altLang="zh-CN" sz="1600" b="1"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(j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[k++]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v = 0; v &lt; k; v++)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v]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[v];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将排序后结果覆盖原数组</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4" name="矩形 3"/>
          <p:cNvSpPr/>
          <p:nvPr/>
        </p:nvSpPr>
        <p:spPr>
          <a:xfrm>
            <a:off x="391393" y="4795897"/>
            <a:ext cx="8424936" cy="2062103"/>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+ 1 &lt;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2;</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merge(</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data</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first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mid,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last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sorted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337196799"/>
      </p:ext>
    </p:extLst>
  </p:cSld>
  <p:clrMapOvr>
    <a:masterClrMapping/>
  </p:clrMapOvr>
  <p:transition advTm="157">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004" y="2748633"/>
            <a:ext cx="8964996" cy="3416320"/>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rPr>
              <a:t>template</a:t>
            </a:r>
            <a:r>
              <a:rPr lang="en-US" altLang="zh-CN" dirty="0">
                <a:solidFill>
                  <a:srgbClr val="000000"/>
                </a:solidFill>
                <a:highlight>
                  <a:srgbClr val="FFFFFF"/>
                </a:highlight>
                <a:latin typeface="Consolas" panose="020B0609020204030204" pitchFamily="49" charset="0"/>
              </a:rPr>
              <a:t> &lt;</a:t>
            </a:r>
            <a:r>
              <a:rPr lang="en-US" altLang="zh-CN" dirty="0" err="1">
                <a:solidFill>
                  <a:srgbClr val="0000FF"/>
                </a:solidFill>
                <a:highlight>
                  <a:srgbClr val="FFFFFF"/>
                </a:highlight>
                <a:latin typeface="Consolas" panose="020B0609020204030204" pitchFamily="49" charset="0"/>
              </a:rPr>
              <a:t>typename</a:t>
            </a:r>
            <a:r>
              <a:rPr lang="en-US" altLang="zh-CN" dirty="0">
                <a:solidFill>
                  <a:srgbClr val="000000"/>
                </a:solidFill>
                <a:highlight>
                  <a:srgbClr val="FFFFFF"/>
                </a:highlight>
                <a:latin typeface="Consolas" panose="020B0609020204030204" pitchFamily="49" charset="0"/>
              </a:rPr>
              <a:t> </a:t>
            </a:r>
            <a:r>
              <a:rPr lang="en-US" altLang="zh-CN" dirty="0">
                <a:solidFill>
                  <a:srgbClr val="2B91AF"/>
                </a:solidFill>
                <a:highlight>
                  <a:srgbClr val="FFFFFF"/>
                </a:highlight>
                <a:latin typeface="Consolas" panose="020B0609020204030204" pitchFamily="49" charset="0"/>
              </a:rPr>
              <a:t>T</a:t>
            </a:r>
            <a:r>
              <a:rPr lang="en-US" altLang="zh-CN" dirty="0">
                <a:solidFill>
                  <a:srgbClr val="000000"/>
                </a:solidFill>
                <a:highlight>
                  <a:srgbClr val="FFFFFF"/>
                </a:highlight>
                <a:latin typeface="Consolas" panose="020B0609020204030204" pitchFamily="49" charset="0"/>
              </a:rPr>
              <a:t>&gt; </a:t>
            </a:r>
          </a:p>
          <a:p>
            <a:r>
              <a:rPr lang="en-US" altLang="zh-CN" dirty="0">
                <a:solidFill>
                  <a:srgbClr val="0000FF"/>
                </a:solidFill>
                <a:highlight>
                  <a:srgbClr val="FFFFFF"/>
                </a:highlight>
                <a:latin typeface="Consolas" panose="020B0609020204030204" pitchFamily="49" charset="0"/>
              </a:rPr>
              <a:t>void</a:t>
            </a:r>
            <a:r>
              <a:rPr lang="en-US" altLang="zh-CN" dirty="0">
                <a:solidFill>
                  <a:srgbClr val="000000"/>
                </a:solidFill>
                <a:highlight>
                  <a:srgbClr val="FFFFFF"/>
                </a:highlight>
                <a:latin typeface="Consolas" panose="020B0609020204030204" pitchFamily="49" charset="0"/>
              </a:rPr>
              <a:t> </a:t>
            </a:r>
            <a:r>
              <a:rPr lang="en-US" altLang="zh-CN" dirty="0">
                <a:solidFill>
                  <a:srgbClr val="2B91AF"/>
                </a:solidFill>
                <a:highlight>
                  <a:srgbClr val="FFFFFF"/>
                </a:highlight>
                <a:latin typeface="Consolas" panose="020B0609020204030204" pitchFamily="49" charset="0"/>
              </a:rPr>
              <a:t>Vector</a:t>
            </a:r>
            <a:r>
              <a:rPr lang="en-US" altLang="zh-CN" dirty="0">
                <a:solidFill>
                  <a:srgbClr val="000000"/>
                </a:solidFill>
                <a:highlight>
                  <a:srgbClr val="FFFFFF"/>
                </a:highlight>
                <a:latin typeface="Consolas" panose="020B0609020204030204" pitchFamily="49" charset="0"/>
              </a:rPr>
              <a:t>&lt;</a:t>
            </a:r>
            <a:r>
              <a:rPr lang="en-US" altLang="zh-CN" dirty="0">
                <a:solidFill>
                  <a:srgbClr val="2B91AF"/>
                </a:solidFill>
                <a:highlight>
                  <a:srgbClr val="FFFFFF"/>
                </a:highlight>
                <a:latin typeface="Consolas" panose="020B0609020204030204" pitchFamily="49" charset="0"/>
              </a:rPr>
              <a:t>T</a:t>
            </a:r>
            <a:r>
              <a:rPr lang="en-US" altLang="zh-CN" dirty="0">
                <a:solidFill>
                  <a:srgbClr val="000000"/>
                </a:solidFill>
                <a:highlight>
                  <a:srgbClr val="FFFFFF"/>
                </a:highlight>
                <a:latin typeface="Consolas" panose="020B0609020204030204" pitchFamily="49" charset="0"/>
              </a:rPr>
              <a:t>&gt;::</a:t>
            </a:r>
            <a:r>
              <a:rPr lang="en-US" altLang="zh-CN" dirty="0" err="1">
                <a:solidFill>
                  <a:srgbClr val="000000"/>
                </a:solidFill>
                <a:highlight>
                  <a:srgbClr val="FFFFFF"/>
                </a:highlight>
                <a:latin typeface="Consolas" panose="020B0609020204030204" pitchFamily="49" charset="0"/>
              </a:rPr>
              <a:t>insertSort</a:t>
            </a:r>
            <a:r>
              <a:rPr lang="en-US" altLang="zh-CN" dirty="0">
                <a:solidFill>
                  <a:srgbClr val="000000"/>
                </a:solidFill>
                <a:highlight>
                  <a:srgbClr val="FFFFFF"/>
                </a:highlight>
                <a:latin typeface="Consolas" panose="020B0609020204030204" pitchFamily="49" charset="0"/>
              </a:rPr>
              <a:t>(</a:t>
            </a:r>
            <a:r>
              <a:rPr lang="en-US" altLang="zh-CN" dirty="0">
                <a:solidFill>
                  <a:srgbClr val="2B91AF"/>
                </a:solidFill>
                <a:highlight>
                  <a:srgbClr val="FFFFFF"/>
                </a:highlight>
                <a:latin typeface="Consolas" panose="020B0609020204030204" pitchFamily="49" charset="0"/>
              </a:rPr>
              <a:t>Rank</a:t>
            </a:r>
            <a:r>
              <a:rPr lang="en-US" altLang="zh-CN" dirty="0">
                <a:solidFill>
                  <a:srgbClr val="000000"/>
                </a:solidFill>
                <a:highlight>
                  <a:srgbClr val="FFFFFF"/>
                </a:highlight>
                <a:latin typeface="Consolas" panose="020B0609020204030204" pitchFamily="49" charset="0"/>
              </a:rPr>
              <a:t> lo, </a:t>
            </a:r>
            <a:r>
              <a:rPr lang="en-US" altLang="zh-CN" dirty="0">
                <a:solidFill>
                  <a:srgbClr val="2B91AF"/>
                </a:solidFill>
                <a:highlight>
                  <a:srgbClr val="FFFFFF"/>
                </a:highlight>
                <a:latin typeface="Consolas" panose="020B0609020204030204" pitchFamily="49" charset="0"/>
              </a:rPr>
              <a:t>Rank</a:t>
            </a:r>
            <a:r>
              <a:rPr lang="en-US" altLang="zh-CN" dirty="0">
                <a:solidFill>
                  <a:srgbClr val="000000"/>
                </a:solidFill>
                <a:highlight>
                  <a:srgbClr val="FFFFFF"/>
                </a:highlight>
                <a:latin typeface="Consolas" panose="020B0609020204030204" pitchFamily="49" charset="0"/>
              </a:rPr>
              <a:t> hi) { </a:t>
            </a:r>
            <a:r>
              <a:rPr lang="en-US" altLang="zh-CN" kern="0" dirty="0">
                <a:solidFill>
                  <a:srgbClr val="CC0000"/>
                </a:solidFill>
                <a:latin typeface="Times New Roman" pitchFamily="18" charset="0"/>
                <a:ea typeface="隶书" pitchFamily="49" charset="-122"/>
              </a:rPr>
              <a:t>//assert: 0 &lt; lo &lt;= hi &lt;= size</a:t>
            </a:r>
          </a:p>
          <a:p>
            <a:r>
              <a:rPr lang="en-US" altLang="zh-CN" dirty="0">
                <a:solidFill>
                  <a:srgbClr val="0000FF"/>
                </a:solidFill>
                <a:highlight>
                  <a:srgbClr val="FFFFFF"/>
                </a:highlight>
                <a:latin typeface="Consolas" panose="020B0609020204030204" pitchFamily="49" charset="0"/>
              </a:rPr>
              <a:t>     for</a:t>
            </a:r>
            <a:r>
              <a:rPr lang="en-US" altLang="zh-CN" dirty="0">
                <a:solidFill>
                  <a:srgbClr val="000000"/>
                </a:solidFill>
                <a:highlight>
                  <a:srgbClr val="FFFFFF"/>
                </a:highlight>
                <a:latin typeface="Consolas" panose="020B0609020204030204" pitchFamily="49" charset="0"/>
              </a:rPr>
              <a:t> (</a:t>
            </a:r>
            <a:r>
              <a:rPr lang="en-US" altLang="zh-CN" dirty="0" err="1">
                <a:solidFill>
                  <a:srgbClr val="0000FF"/>
                </a:solidFill>
                <a:highlight>
                  <a:srgbClr val="FFFFFF"/>
                </a:highlight>
                <a:latin typeface="Consolas" panose="020B0609020204030204" pitchFamily="49" charset="0"/>
              </a:rPr>
              <a:t>int</a:t>
            </a:r>
            <a:r>
              <a:rPr lang="en-US" altLang="zh-CN" dirty="0">
                <a:solidFill>
                  <a:srgbClr val="000000"/>
                </a:solidFill>
                <a:highlight>
                  <a:srgbClr val="FFFFFF"/>
                </a:highlight>
                <a:latin typeface="Consolas" panose="020B0609020204030204" pitchFamily="49" charset="0"/>
              </a:rPr>
              <a:t> j = lo+1; j &lt; hi; </a:t>
            </a:r>
            <a:r>
              <a:rPr lang="en-US" altLang="zh-CN" dirty="0" err="1">
                <a:solidFill>
                  <a:srgbClr val="000000"/>
                </a:solidFill>
                <a:highlight>
                  <a:srgbClr val="FFFFFF"/>
                </a:highlight>
                <a:latin typeface="Consolas" panose="020B0609020204030204" pitchFamily="49" charset="0"/>
              </a:rPr>
              <a:t>j++</a:t>
            </a:r>
            <a:r>
              <a:rPr lang="en-US" altLang="zh-CN" dirty="0">
                <a:solidFill>
                  <a:srgbClr val="000000"/>
                </a:solidFill>
                <a:highlight>
                  <a:srgbClr val="FFFFFF"/>
                </a:highlight>
                <a:latin typeface="Consolas" panose="020B0609020204030204" pitchFamily="49" charset="0"/>
              </a:rPr>
              <a:t>){ </a:t>
            </a:r>
            <a:r>
              <a:rPr lang="en-US" altLang="zh-CN" kern="0" dirty="0">
                <a:solidFill>
                  <a:srgbClr val="CC0000"/>
                </a:solidFill>
                <a:latin typeface="Times New Roman" pitchFamily="18" charset="0"/>
                <a:ea typeface="隶书" pitchFamily="49" charset="-122"/>
              </a:rPr>
              <a:t>// </a:t>
            </a:r>
            <a:r>
              <a:rPr lang="zh-CN" altLang="en-US" kern="0" dirty="0">
                <a:solidFill>
                  <a:srgbClr val="CC0000"/>
                </a:solidFill>
                <a:latin typeface="Times New Roman" pitchFamily="18" charset="0"/>
                <a:ea typeface="隶书" pitchFamily="49" charset="-122"/>
              </a:rPr>
              <a:t>循环新插入的元素</a:t>
            </a:r>
            <a:endParaRPr lang="en-US" altLang="zh-CN" kern="0" dirty="0">
              <a:solidFill>
                <a:srgbClr val="CC0000"/>
              </a:solidFill>
              <a:latin typeface="Times New Roman" pitchFamily="18" charset="0"/>
              <a:ea typeface="隶书" pitchFamily="49" charset="-122"/>
            </a:endParaRPr>
          </a:p>
          <a:p>
            <a:r>
              <a:rPr lang="en-US" altLang="zh-CN" dirty="0">
                <a:solidFill>
                  <a:srgbClr val="0000FF"/>
                </a:solidFill>
                <a:highlight>
                  <a:srgbClr val="FFFFFF"/>
                </a:highlight>
                <a:latin typeface="Consolas" panose="020B0609020204030204" pitchFamily="49" charset="0"/>
              </a:rPr>
              <a:t>	   T</a:t>
            </a:r>
            <a:r>
              <a:rPr lang="en-US" altLang="zh-CN" dirty="0">
                <a:solidFill>
                  <a:srgbClr val="000000"/>
                </a:solidFill>
                <a:highlight>
                  <a:srgbClr val="FFFFFF"/>
                </a:highlight>
                <a:latin typeface="Consolas" panose="020B0609020204030204" pitchFamily="49" charset="0"/>
              </a:rPr>
              <a:t> key = _</a:t>
            </a:r>
            <a:r>
              <a:rPr lang="en-US" altLang="zh-CN" dirty="0" err="1">
                <a:solidFill>
                  <a:srgbClr val="000000"/>
                </a:solidFill>
                <a:highlight>
                  <a:srgbClr val="FFFFFF"/>
                </a:highlight>
                <a:latin typeface="Consolas" panose="020B0609020204030204" pitchFamily="49" charset="0"/>
              </a:rPr>
              <a:t>elem</a:t>
            </a:r>
            <a:r>
              <a:rPr lang="en-US" altLang="zh-CN" dirty="0">
                <a:solidFill>
                  <a:srgbClr val="000000"/>
                </a:solidFill>
                <a:highlight>
                  <a:srgbClr val="FFFFFF"/>
                </a:highlight>
                <a:latin typeface="Consolas" panose="020B0609020204030204" pitchFamily="49" charset="0"/>
              </a:rPr>
              <a:t>[j];           </a:t>
            </a:r>
            <a:r>
              <a:rPr lang="en-US" altLang="zh-CN" kern="0" dirty="0">
                <a:solidFill>
                  <a:srgbClr val="CC0000"/>
                </a:solidFill>
                <a:latin typeface="Times New Roman" pitchFamily="18" charset="0"/>
                <a:ea typeface="隶书" pitchFamily="49" charset="-122"/>
              </a:rPr>
              <a:t>// </a:t>
            </a:r>
            <a:r>
              <a:rPr lang="zh-CN" altLang="en-US" kern="0" dirty="0">
                <a:solidFill>
                  <a:srgbClr val="CC0000"/>
                </a:solidFill>
                <a:latin typeface="Times New Roman" pitchFamily="18" charset="0"/>
                <a:ea typeface="隶书" pitchFamily="49" charset="-122"/>
              </a:rPr>
              <a:t>缓存新插入元素</a:t>
            </a:r>
            <a:r>
              <a:rPr lang="en-US" altLang="zh-CN" kern="0" dirty="0">
                <a:solidFill>
                  <a:srgbClr val="CC0000"/>
                </a:solidFill>
                <a:latin typeface="Times New Roman" pitchFamily="18" charset="0"/>
                <a:ea typeface="隶书" pitchFamily="49" charset="-122"/>
              </a:rPr>
              <a:t> </a:t>
            </a:r>
          </a:p>
          <a:p>
            <a:r>
              <a:rPr lang="en-US" altLang="zh-CN" dirty="0">
                <a:solidFill>
                  <a:srgbClr val="0000FF"/>
                </a:solidFill>
                <a:highlight>
                  <a:srgbClr val="FFFFFF"/>
                </a:highlight>
                <a:latin typeface="Consolas" panose="020B0609020204030204" pitchFamily="49" charset="0"/>
              </a:rPr>
              <a:t>          </a:t>
            </a:r>
            <a:r>
              <a:rPr lang="en-US" altLang="zh-CN" dirty="0" err="1">
                <a:solidFill>
                  <a:srgbClr val="0000FF"/>
                </a:solidFill>
                <a:highlight>
                  <a:srgbClr val="FFFFFF"/>
                </a:highlight>
                <a:latin typeface="Consolas" panose="020B0609020204030204" pitchFamily="49" charset="0"/>
              </a:rPr>
              <a:t>int</a:t>
            </a:r>
            <a:r>
              <a:rPr lang="en-US" altLang="zh-CN" dirty="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j - 1;              </a:t>
            </a:r>
            <a:r>
              <a:rPr lang="en-US" altLang="zh-CN" kern="0" dirty="0">
                <a:solidFill>
                  <a:srgbClr val="CC0000"/>
                </a:solidFill>
                <a:latin typeface="Times New Roman" pitchFamily="18" charset="0"/>
                <a:ea typeface="隶书" pitchFamily="49" charset="-122"/>
              </a:rPr>
              <a:t>// </a:t>
            </a:r>
            <a:r>
              <a:rPr lang="zh-CN" altLang="en-US" kern="0" dirty="0">
                <a:solidFill>
                  <a:srgbClr val="CC0000"/>
                </a:solidFill>
                <a:latin typeface="Times New Roman" pitchFamily="18" charset="0"/>
                <a:ea typeface="隶书" pitchFamily="49" charset="-122"/>
              </a:rPr>
              <a:t>已排序序列最后一个元素</a:t>
            </a:r>
            <a:endParaRPr lang="en-US" altLang="zh-CN" kern="0" dirty="0">
              <a:solidFill>
                <a:srgbClr val="CC0000"/>
              </a:solidFill>
              <a:latin typeface="Times New Roman" pitchFamily="18" charset="0"/>
              <a:ea typeface="隶书" pitchFamily="49" charset="-122"/>
            </a:endParaRPr>
          </a:p>
          <a:p>
            <a:r>
              <a:rPr lang="en-US" altLang="zh-CN" dirty="0">
                <a:solidFill>
                  <a:srgbClr val="0000FF"/>
                </a:solidFill>
                <a:highlight>
                  <a:srgbClr val="FFFFFF"/>
                </a:highlight>
                <a:latin typeface="Consolas" panose="020B0609020204030204" pitchFamily="49" charset="0"/>
              </a:rPr>
              <a:t>          while</a:t>
            </a:r>
            <a:r>
              <a:rPr lang="en-US" altLang="zh-CN" dirty="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a:t>
            </a:r>
            <a:r>
              <a:rPr lang="en-US" altLang="zh-CN">
                <a:solidFill>
                  <a:srgbClr val="000000"/>
                </a:solidFill>
                <a:highlight>
                  <a:srgbClr val="FFFFFF"/>
                </a:highlight>
                <a:latin typeface="Consolas" panose="020B0609020204030204" pitchFamily="49" charset="0"/>
              </a:rPr>
              <a:t>&gt;= lo </a:t>
            </a:r>
            <a:r>
              <a:rPr lang="en-US" altLang="zh-CN" dirty="0">
                <a:solidFill>
                  <a:srgbClr val="000000"/>
                </a:solidFill>
                <a:highlight>
                  <a:srgbClr val="FFFFFF"/>
                </a:highlight>
                <a:latin typeface="Consolas" panose="020B0609020204030204" pitchFamily="49" charset="0"/>
              </a:rPr>
              <a:t>&amp;&amp; _</a:t>
            </a:r>
            <a:r>
              <a:rPr lang="en-US" altLang="zh-CN" dirty="0" err="1">
                <a:solidFill>
                  <a:srgbClr val="000000"/>
                </a:solidFill>
                <a:highlight>
                  <a:srgbClr val="FFFFFF"/>
                </a:highlight>
                <a:latin typeface="Consolas" panose="020B0609020204030204" pitchFamily="49" charset="0"/>
              </a:rPr>
              <a:t>elem</a:t>
            </a:r>
            <a:r>
              <a:rPr lang="en-US" altLang="zh-CN" dirty="0">
                <a:solidFill>
                  <a:srgbClr val="000000"/>
                </a:solidFill>
                <a:highlight>
                  <a:srgbClr val="FFFFFF"/>
                </a:highlight>
                <a:latin typeface="Consolas" panose="020B0609020204030204" pitchFamily="49" charset="0"/>
              </a:rPr>
              <a:t>[</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&gt; key){ </a:t>
            </a:r>
            <a:r>
              <a:rPr lang="en-US" altLang="zh-CN" kern="0" dirty="0">
                <a:solidFill>
                  <a:srgbClr val="CC0000"/>
                </a:solidFill>
                <a:latin typeface="Times New Roman" pitchFamily="18" charset="0"/>
                <a:ea typeface="隶书" pitchFamily="49" charset="-122"/>
              </a:rPr>
              <a:t>// </a:t>
            </a:r>
            <a:r>
              <a:rPr lang="zh-CN" altLang="en-US" kern="0" dirty="0">
                <a:solidFill>
                  <a:srgbClr val="CC0000"/>
                </a:solidFill>
                <a:latin typeface="Times New Roman" pitchFamily="18" charset="0"/>
                <a:ea typeface="隶书" pitchFamily="49" charset="-122"/>
              </a:rPr>
              <a:t>对已排序序列从后往前比较</a:t>
            </a:r>
            <a:endParaRPr lang="en-US" altLang="zh-CN" kern="0" dirty="0">
              <a:solidFill>
                <a:srgbClr val="CC0000"/>
              </a:solidFill>
              <a:latin typeface="Times New Roman" pitchFamily="18" charset="0"/>
              <a:ea typeface="隶书" pitchFamily="49" charset="-122"/>
            </a:endParaRPr>
          </a:p>
          <a:p>
            <a:r>
              <a:rPr lang="en-US" altLang="zh-CN" dirty="0">
                <a:solidFill>
                  <a:srgbClr val="000000"/>
                </a:solidFill>
                <a:highlight>
                  <a:srgbClr val="FFFFFF"/>
                </a:highlight>
                <a:latin typeface="Consolas" panose="020B0609020204030204" pitchFamily="49" charset="0"/>
              </a:rPr>
              <a:t>		_</a:t>
            </a:r>
            <a:r>
              <a:rPr lang="en-US" altLang="zh-CN" dirty="0" err="1">
                <a:solidFill>
                  <a:srgbClr val="000000"/>
                </a:solidFill>
                <a:highlight>
                  <a:srgbClr val="FFFFFF"/>
                </a:highlight>
                <a:latin typeface="Consolas" panose="020B0609020204030204" pitchFamily="49" charset="0"/>
              </a:rPr>
              <a:t>elem</a:t>
            </a:r>
            <a:r>
              <a:rPr lang="en-US" altLang="zh-CN" dirty="0">
                <a:solidFill>
                  <a:srgbClr val="000000"/>
                </a:solidFill>
                <a:highlight>
                  <a:srgbClr val="FFFFFF"/>
                </a:highlight>
                <a:latin typeface="Consolas" panose="020B0609020204030204" pitchFamily="49" charset="0"/>
              </a:rPr>
              <a:t>[</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+ 1] = _</a:t>
            </a:r>
            <a:r>
              <a:rPr lang="en-US" altLang="zh-CN" dirty="0" err="1">
                <a:solidFill>
                  <a:srgbClr val="000000"/>
                </a:solidFill>
                <a:highlight>
                  <a:srgbClr val="FFFFFF"/>
                </a:highlight>
                <a:latin typeface="Consolas" panose="020B0609020204030204" pitchFamily="49" charset="0"/>
              </a:rPr>
              <a:t>elem</a:t>
            </a:r>
            <a:r>
              <a:rPr lang="en-US" altLang="zh-CN" dirty="0">
                <a:solidFill>
                  <a:srgbClr val="000000"/>
                </a:solidFill>
                <a:highlight>
                  <a:srgbClr val="FFFFFF"/>
                </a:highlight>
                <a:latin typeface="Consolas" panose="020B0609020204030204" pitchFamily="49" charset="0"/>
              </a:rPr>
              <a:t>[</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a:t>
            </a:r>
            <a:r>
              <a:rPr lang="en-US" altLang="zh-CN" kern="0" dirty="0">
                <a:solidFill>
                  <a:srgbClr val="CC0000"/>
                </a:solidFill>
                <a:latin typeface="Times New Roman" pitchFamily="18" charset="0"/>
                <a:ea typeface="隶书" pitchFamily="49" charset="-122"/>
              </a:rPr>
              <a:t>// </a:t>
            </a:r>
            <a:r>
              <a:rPr lang="zh-CN" altLang="en-US" kern="0" dirty="0">
                <a:solidFill>
                  <a:srgbClr val="CC0000"/>
                </a:solidFill>
                <a:latin typeface="Times New Roman" pitchFamily="18" charset="0"/>
                <a:ea typeface="隶书" pitchFamily="49" charset="-122"/>
              </a:rPr>
              <a:t>大于新插入元素则往后移</a:t>
            </a:r>
            <a:endParaRPr lang="en-US" altLang="zh-CN" kern="0" dirty="0">
              <a:solidFill>
                <a:srgbClr val="CC0000"/>
              </a:solidFill>
              <a:latin typeface="Times New Roman" pitchFamily="18" charset="0"/>
              <a:ea typeface="隶书" pitchFamily="49" charset="-122"/>
            </a:endParaRPr>
          </a:p>
          <a:p>
            <a:r>
              <a:rPr lang="en-US" altLang="zh-CN" dirty="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a:t>
            </a:r>
          </a:p>
          <a:p>
            <a:r>
              <a:rPr lang="en-US" altLang="zh-CN" dirty="0">
                <a:solidFill>
                  <a:srgbClr val="000000"/>
                </a:solidFill>
                <a:highlight>
                  <a:srgbClr val="FFFFFF"/>
                </a:highlight>
                <a:latin typeface="Consolas" panose="020B0609020204030204" pitchFamily="49" charset="0"/>
              </a:rPr>
              <a:t>	   }</a:t>
            </a:r>
          </a:p>
          <a:p>
            <a:r>
              <a:rPr lang="en-US" altLang="zh-CN" dirty="0">
                <a:solidFill>
                  <a:srgbClr val="000000"/>
                </a:solidFill>
                <a:highlight>
                  <a:srgbClr val="FFFFFF"/>
                </a:highlight>
                <a:latin typeface="Consolas" panose="020B0609020204030204" pitchFamily="49" charset="0"/>
              </a:rPr>
              <a:t>	   _</a:t>
            </a:r>
            <a:r>
              <a:rPr lang="en-US" altLang="zh-CN" dirty="0" err="1">
                <a:solidFill>
                  <a:srgbClr val="000000"/>
                </a:solidFill>
                <a:highlight>
                  <a:srgbClr val="FFFFFF"/>
                </a:highlight>
                <a:latin typeface="Consolas" panose="020B0609020204030204" pitchFamily="49" charset="0"/>
              </a:rPr>
              <a:t>elem</a:t>
            </a:r>
            <a:r>
              <a:rPr lang="en-US" altLang="zh-CN" dirty="0">
                <a:solidFill>
                  <a:srgbClr val="000000"/>
                </a:solidFill>
                <a:highlight>
                  <a:srgbClr val="FFFFFF"/>
                </a:highlight>
                <a:latin typeface="Consolas" panose="020B0609020204030204" pitchFamily="49" charset="0"/>
              </a:rPr>
              <a:t>[</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+ 1] = key;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插入新元素</a:t>
            </a:r>
            <a:endParaRPr lang="en-US" altLang="zh-CN" kern="0" dirty="0">
              <a:solidFill>
                <a:srgbClr val="CC0000"/>
              </a:solidFill>
              <a:latin typeface="Times New Roman" pitchFamily="18" charset="0"/>
              <a:ea typeface="隶书" pitchFamily="49" charset="-122"/>
            </a:endParaRPr>
          </a:p>
          <a:p>
            <a:r>
              <a:rPr lang="en-US" altLang="zh-CN" dirty="0">
                <a:solidFill>
                  <a:srgbClr val="000000"/>
                </a:solidFill>
                <a:highlight>
                  <a:srgbClr val="FFFFFF"/>
                </a:highlight>
                <a:latin typeface="Consolas" panose="020B0609020204030204" pitchFamily="49" charset="0"/>
              </a:rPr>
              <a:t>      }</a:t>
            </a:r>
          </a:p>
          <a:p>
            <a:r>
              <a:rPr lang="en-US" altLang="zh-CN" dirty="0">
                <a:solidFill>
                  <a:srgbClr val="000000"/>
                </a:solidFill>
                <a:highlight>
                  <a:srgbClr val="FFFFFF"/>
                </a:highlight>
                <a:latin typeface="Consolas" panose="020B0609020204030204" pitchFamily="49" charset="0"/>
              </a:rPr>
              <a:t>}</a:t>
            </a:r>
            <a:endParaRPr lang="zh-CN" altLang="en-US" dirty="0"/>
          </a:p>
        </p:txBody>
      </p:sp>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向量排序（回顾：插入排序）</a:t>
            </a:r>
          </a:p>
        </p:txBody>
      </p:sp>
      <p:sp>
        <p:nvSpPr>
          <p:cNvPr id="36" name="文本框 35"/>
          <p:cNvSpPr txBox="1"/>
          <p:nvPr/>
        </p:nvSpPr>
        <p:spPr>
          <a:xfrm>
            <a:off x="208019" y="2079314"/>
            <a:ext cx="6820043"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插入排序 （第一讲内容）</a:t>
            </a:r>
          </a:p>
        </p:txBody>
      </p:sp>
      <p:sp>
        <p:nvSpPr>
          <p:cNvPr id="9" name="矩形 8"/>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查找、插入、删除、去重、遍历、判序、</a:t>
            </a:r>
            <a:r>
              <a:rPr lang="zh-CN" altLang="en-US" sz="2400" b="1" dirty="0">
                <a:solidFill>
                  <a:srgbClr val="C00000"/>
                </a:solidFill>
                <a:latin typeface="微软雅黑" panose="020B0503020204020204" pitchFamily="34" charset="-122"/>
                <a:ea typeface="微软雅黑" panose="020B0503020204020204" pitchFamily="34" charset="-122"/>
              </a:rPr>
              <a:t>排序</a:t>
            </a:r>
          </a:p>
        </p:txBody>
      </p:sp>
      <p:sp>
        <p:nvSpPr>
          <p:cNvPr id="18" name="文本框 17"/>
          <p:cNvSpPr txBox="1"/>
          <p:nvPr/>
        </p:nvSpPr>
        <p:spPr>
          <a:xfrm>
            <a:off x="1115616" y="6122163"/>
            <a:ext cx="4032448" cy="369332"/>
          </a:xfrm>
          <a:prstGeom prst="rect">
            <a:avLst/>
          </a:prstGeom>
          <a:solidFill>
            <a:srgbClr val="C00000"/>
          </a:solidFill>
          <a:ln w="31750">
            <a:noFill/>
          </a:ln>
        </p:spPr>
        <p:txBody>
          <a:bodyPr wrap="square" rtlCol="0">
            <a:spAutoFit/>
          </a:bodyPr>
          <a:lstStyle/>
          <a:p>
            <a:pPr algn="ctr"/>
            <a:r>
              <a:rPr kumimoji="1" lang="zh-CN" altLang="en-US" b="1" dirty="0">
                <a:solidFill>
                  <a:schemeClr val="bg1"/>
                </a:solidFill>
                <a:latin typeface="Microsoft YaHei" charset="0"/>
                <a:ea typeface="Microsoft YaHei" charset="0"/>
                <a:cs typeface="Microsoft YaHei" charset="0"/>
              </a:rPr>
              <a:t>两层循环迭代，平均复杂度</a:t>
            </a:r>
            <a:r>
              <a:rPr kumimoji="1" lang="en-US" altLang="zh-CN" b="1" dirty="0">
                <a:solidFill>
                  <a:schemeClr val="bg1"/>
                </a:solidFill>
                <a:latin typeface="Microsoft YaHei" charset="0"/>
                <a:ea typeface="Microsoft YaHei" charset="0"/>
                <a:cs typeface="Microsoft YaHei" charset="0"/>
              </a:rPr>
              <a:t>O(n</a:t>
            </a:r>
            <a:r>
              <a:rPr kumimoji="1" lang="en-US" altLang="zh-CN" b="1" baseline="30000" dirty="0">
                <a:solidFill>
                  <a:schemeClr val="bg1"/>
                </a:solidFill>
                <a:latin typeface="Microsoft YaHei" charset="0"/>
                <a:ea typeface="Microsoft YaHei" charset="0"/>
                <a:cs typeface="Microsoft YaHei" charset="0"/>
              </a:rPr>
              <a:t>2</a:t>
            </a:r>
            <a:r>
              <a:rPr kumimoji="1" lang="en-US" altLang="zh-CN" b="1" dirty="0">
                <a:solidFill>
                  <a:schemeClr val="bg1"/>
                </a:solidFill>
                <a:latin typeface="Microsoft YaHei" charset="0"/>
                <a:ea typeface="Microsoft YaHei" charset="0"/>
                <a:cs typeface="Microsoft YaHei" charset="0"/>
              </a:rPr>
              <a:t>)</a:t>
            </a:r>
            <a:endParaRPr kumimoji="1" lang="zh-CN" altLang="en-US" b="1" dirty="0">
              <a:solidFill>
                <a:schemeClr val="bg1"/>
              </a:solidFill>
              <a:latin typeface="Microsoft YaHei" charset="0"/>
              <a:ea typeface="Microsoft YaHei" charset="0"/>
              <a:cs typeface="Microsoft YaHei"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479" y="4870805"/>
            <a:ext cx="2679973" cy="1624226"/>
          </a:xfrm>
          <a:prstGeom prst="rect">
            <a:avLst/>
          </a:prstGeom>
        </p:spPr>
      </p:pic>
      <p:sp>
        <p:nvSpPr>
          <p:cNvPr id="4" name="矩形 3"/>
          <p:cNvSpPr/>
          <p:nvPr/>
        </p:nvSpPr>
        <p:spPr>
          <a:xfrm>
            <a:off x="4211960" y="2288283"/>
            <a:ext cx="4860032" cy="646331"/>
          </a:xfrm>
          <a:prstGeom prst="rect">
            <a:avLst/>
          </a:prstGeom>
        </p:spPr>
        <p:txBody>
          <a:bodyPr wrap="square">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每步将一个待排序的元素，按其大小插入已排序序列的适当位置上，直到全部插入完为止</a:t>
            </a:r>
          </a:p>
        </p:txBody>
      </p:sp>
    </p:spTree>
    <p:extLst>
      <p:ext uri="{BB962C8B-B14F-4D97-AF65-F5344CB8AC3E}">
        <p14:creationId xmlns:p14="http://schemas.microsoft.com/office/powerpoint/2010/main" val="2120750440"/>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向量排序（起泡排序）</a:t>
            </a:r>
          </a:p>
        </p:txBody>
      </p:sp>
      <p:sp>
        <p:nvSpPr>
          <p:cNvPr id="113" name="TextBox 20"/>
          <p:cNvSpPr txBox="1">
            <a:spLocks noChangeArrowheads="1"/>
          </p:cNvSpPr>
          <p:nvPr/>
        </p:nvSpPr>
        <p:spPr bwMode="auto">
          <a:xfrm>
            <a:off x="107504" y="2132856"/>
            <a:ext cx="8749223" cy="207749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冒泡排序（起泡排序）</a:t>
            </a:r>
            <a:endParaRPr lang="en-US" altLang="zh-CN" sz="2800" b="1" dirty="0">
              <a:latin typeface="微软雅黑" panose="020B0503020204020204" pitchFamily="34" charset="-122"/>
              <a:ea typeface="微软雅黑" panose="020B0503020204020204" pitchFamily="34" charset="-122"/>
            </a:endParaRPr>
          </a:p>
          <a:p>
            <a:pPr lvl="2"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设待排序元素序列中的元素个数为</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。最多作 </a:t>
            </a:r>
            <a:r>
              <a:rPr lang="en-US" altLang="zh-CN" sz="2400" b="1" dirty="0">
                <a:latin typeface="微软雅黑" panose="020B0503020204020204" pitchFamily="34" charset="-122"/>
                <a:ea typeface="微软雅黑" panose="020B0503020204020204" pitchFamily="34" charset="-122"/>
              </a:rPr>
              <a:t>n-1 </a:t>
            </a:r>
            <a:r>
              <a:rPr lang="zh-CN" altLang="en-US" sz="2400" b="1" dirty="0">
                <a:latin typeface="微软雅黑" panose="020B0503020204020204" pitchFamily="34" charset="-122"/>
                <a:ea typeface="微软雅黑" panose="020B0503020204020204" pitchFamily="34" charset="-122"/>
              </a:rPr>
              <a:t>趟起泡，</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 1, 2, </a:t>
            </a:r>
            <a:r>
              <a:rPr lang="en-US" altLang="zh-CN" sz="2400" b="1" dirty="0">
                <a:latin typeface="微软雅黑" panose="020B0503020204020204" pitchFamily="34" charset="-122"/>
                <a:ea typeface="微软雅黑" panose="020B0503020204020204" pitchFamily="34" charset="-122"/>
                <a:sym typeface="Symbol" pitchFamily="18" charset="2"/>
              </a:rPr>
              <a:t>, </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sym typeface="Symbol" pitchFamily="18" charset="2"/>
              </a:rPr>
              <a:t>。在第 </a:t>
            </a:r>
            <a:r>
              <a:rPr lang="en-US" altLang="zh-CN" sz="2400" b="1" dirty="0" err="1">
                <a:latin typeface="微软雅黑" panose="020B0503020204020204" pitchFamily="34" charset="-122"/>
                <a:ea typeface="微软雅黑" panose="020B0503020204020204" pitchFamily="34" charset="-122"/>
                <a:sym typeface="Symbol" pitchFamily="18" charset="2"/>
              </a:rPr>
              <a:t>i</a:t>
            </a:r>
            <a:r>
              <a:rPr lang="en-US" altLang="zh-CN" sz="2400" b="1" dirty="0">
                <a:latin typeface="微软雅黑" panose="020B0503020204020204" pitchFamily="34" charset="-122"/>
                <a:ea typeface="微软雅黑" panose="020B0503020204020204" pitchFamily="34" charset="-122"/>
                <a:sym typeface="Symbol" pitchFamily="18" charset="2"/>
              </a:rPr>
              <a:t> </a:t>
            </a:r>
            <a:r>
              <a:rPr lang="zh-CN" altLang="en-US" sz="2400" b="1" dirty="0">
                <a:latin typeface="微软雅黑" panose="020B0503020204020204" pitchFamily="34" charset="-122"/>
                <a:ea typeface="微软雅黑" panose="020B0503020204020204" pitchFamily="34" charset="-122"/>
                <a:sym typeface="Symbol" pitchFamily="18" charset="2"/>
              </a:rPr>
              <a:t>趟中从后向前</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 = n-1, n-2, </a:t>
            </a:r>
            <a:r>
              <a:rPr lang="en-US" altLang="zh-CN" sz="2400" b="1" dirty="0">
                <a:latin typeface="微软雅黑" panose="020B0503020204020204" pitchFamily="34" charset="-122"/>
                <a:ea typeface="微软雅黑" panose="020B0503020204020204" pitchFamily="34" charset="-122"/>
                <a:sym typeface="Symbol" pitchFamily="18" charset="2"/>
              </a:rPr>
              <a:t>,  </a:t>
            </a:r>
            <a:r>
              <a:rPr lang="en-US" altLang="zh-CN" sz="2400" b="1" dirty="0" err="1">
                <a:latin typeface="微软雅黑" panose="020B0503020204020204" pitchFamily="34" charset="-122"/>
                <a:ea typeface="微软雅黑" panose="020B0503020204020204" pitchFamily="34" charset="-122"/>
                <a:sym typeface="Symbol" pitchFamily="18" charset="2"/>
              </a:rPr>
              <a:t>i</a:t>
            </a:r>
            <a:r>
              <a:rPr lang="zh-CN" altLang="en-US" sz="2400" b="1" dirty="0">
                <a:latin typeface="微软雅黑" panose="020B0503020204020204" pitchFamily="34" charset="-122"/>
                <a:ea typeface="微软雅黑" panose="020B0503020204020204" pitchFamily="34" charset="-122"/>
                <a:sym typeface="Symbol" pitchFamily="18" charset="2"/>
              </a:rPr>
              <a:t>，顺次两两</a:t>
            </a:r>
            <a:r>
              <a:rPr lang="zh-CN" altLang="en-US" sz="2400" b="1" dirty="0">
                <a:latin typeface="微软雅黑" panose="020B0503020204020204" pitchFamily="34" charset="-122"/>
                <a:ea typeface="微软雅黑" panose="020B0503020204020204" pitchFamily="34" charset="-122"/>
              </a:rPr>
              <a:t>比较</a:t>
            </a:r>
            <a:r>
              <a:rPr lang="en-US" altLang="zh-CN" sz="2400" b="1" dirty="0">
                <a:latin typeface="微软雅黑" panose="020B0503020204020204" pitchFamily="34" charset="-122"/>
                <a:ea typeface="微软雅黑" panose="020B0503020204020204" pitchFamily="34" charset="-122"/>
              </a:rPr>
              <a:t>V[j-1] </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V[j]</a:t>
            </a:r>
            <a:r>
              <a:rPr lang="zh-CN" altLang="en-US" sz="2400" b="1" dirty="0">
                <a:latin typeface="微软雅黑" panose="020B0503020204020204" pitchFamily="34" charset="-122"/>
                <a:ea typeface="微软雅黑" panose="020B0503020204020204" pitchFamily="34" charset="-122"/>
                <a:sym typeface="Symbol" pitchFamily="18" charset="2"/>
              </a:rPr>
              <a:t>。</a:t>
            </a:r>
            <a:r>
              <a:rPr lang="zh-CN" altLang="en-US" sz="2400" b="1" dirty="0">
                <a:latin typeface="微软雅黑" panose="020B0503020204020204" pitchFamily="34" charset="-122"/>
                <a:ea typeface="微软雅黑" panose="020B0503020204020204" pitchFamily="34" charset="-122"/>
              </a:rPr>
              <a:t>如果发生逆序，则交换</a:t>
            </a:r>
            <a:r>
              <a:rPr lang="en-US" altLang="zh-CN" sz="2400" b="1" dirty="0">
                <a:latin typeface="微软雅黑" panose="020B0503020204020204" pitchFamily="34" charset="-122"/>
                <a:ea typeface="微软雅黑" panose="020B0503020204020204" pitchFamily="34" charset="-122"/>
              </a:rPr>
              <a:t>V[j-1]</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V[j]</a:t>
            </a:r>
            <a:endParaRPr lang="zh-CN" altLang="en-US" sz="24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4365104"/>
            <a:ext cx="5328592" cy="2093123"/>
          </a:xfrm>
          <a:prstGeom prst="rect">
            <a:avLst/>
          </a:prstGeom>
        </p:spPr>
      </p:pic>
      <p:sp>
        <p:nvSpPr>
          <p:cNvPr id="6" name="矩形 5"/>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查找、插入、删除、去重、遍历、判序、</a:t>
            </a:r>
            <a:r>
              <a:rPr lang="zh-CN" altLang="en-US" sz="2400" b="1" dirty="0">
                <a:solidFill>
                  <a:srgbClr val="C00000"/>
                </a:solidFill>
                <a:latin typeface="微软雅黑" panose="020B0503020204020204" pitchFamily="34" charset="-122"/>
                <a:ea typeface="微软雅黑" panose="020B0503020204020204" pitchFamily="34" charset="-122"/>
              </a:rPr>
              <a:t>排序</a:t>
            </a:r>
          </a:p>
        </p:txBody>
      </p:sp>
    </p:spTree>
    <p:extLst>
      <p:ext uri="{BB962C8B-B14F-4D97-AF65-F5344CB8AC3E}">
        <p14:creationId xmlns:p14="http://schemas.microsoft.com/office/powerpoint/2010/main" val="3664979369"/>
      </p:ext>
    </p:extLst>
  </p:cSld>
  <p:clrMapOvr>
    <a:masterClrMapping/>
  </p:clrMapOvr>
  <p:transition advTm="157">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向量排序（起泡排序）</a:t>
            </a:r>
          </a:p>
        </p:txBody>
      </p:sp>
      <p:sp>
        <p:nvSpPr>
          <p:cNvPr id="5" name="矩形 4"/>
          <p:cNvSpPr/>
          <p:nvPr/>
        </p:nvSpPr>
        <p:spPr bwMode="auto">
          <a:xfrm>
            <a:off x="1179761" y="190914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1835098" y="200238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2490435" y="221838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801109" y="160638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456446" y="178638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5111783" y="234119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767120" y="200238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6422457" y="211038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7077794" y="229038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7733131" y="243438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8388472" y="167839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3145772" y="257843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 name="弧形 2"/>
          <p:cNvSpPr/>
          <p:nvPr/>
        </p:nvSpPr>
        <p:spPr bwMode="auto">
          <a:xfrm rot="5400000">
            <a:off x="7451011"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9" name="弧形 18"/>
          <p:cNvSpPr/>
          <p:nvPr/>
        </p:nvSpPr>
        <p:spPr bwMode="auto">
          <a:xfrm rot="5400000">
            <a:off x="6770819"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0" name="弧形 19"/>
          <p:cNvSpPr/>
          <p:nvPr/>
        </p:nvSpPr>
        <p:spPr bwMode="auto">
          <a:xfrm rot="5400000">
            <a:off x="6082575"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1" name="弧形 20"/>
          <p:cNvSpPr/>
          <p:nvPr/>
        </p:nvSpPr>
        <p:spPr bwMode="auto">
          <a:xfrm rot="5400000">
            <a:off x="5407178"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2" name="弧形 21"/>
          <p:cNvSpPr/>
          <p:nvPr/>
        </p:nvSpPr>
        <p:spPr bwMode="auto">
          <a:xfrm rot="5400000">
            <a:off x="4770750"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3" name="弧形 22"/>
          <p:cNvSpPr/>
          <p:nvPr/>
        </p:nvSpPr>
        <p:spPr bwMode="auto">
          <a:xfrm rot="5400000">
            <a:off x="4117362"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4" name="弧形 23"/>
          <p:cNvSpPr/>
          <p:nvPr/>
        </p:nvSpPr>
        <p:spPr bwMode="auto">
          <a:xfrm rot="5400000">
            <a:off x="2825439"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5" name="弧形 24"/>
          <p:cNvSpPr/>
          <p:nvPr/>
        </p:nvSpPr>
        <p:spPr bwMode="auto">
          <a:xfrm rot="5400000">
            <a:off x="2155893"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26" name="弧形 25"/>
          <p:cNvSpPr/>
          <p:nvPr/>
        </p:nvSpPr>
        <p:spPr bwMode="auto">
          <a:xfrm rot="5400000">
            <a:off x="1494065" y="267435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4" name="矩形 3"/>
          <p:cNvSpPr/>
          <p:nvPr/>
        </p:nvSpPr>
        <p:spPr>
          <a:xfrm>
            <a:off x="7765192"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28" name="矩形 27"/>
          <p:cNvSpPr/>
          <p:nvPr/>
        </p:nvSpPr>
        <p:spPr>
          <a:xfrm>
            <a:off x="7076948"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29" name="矩形 28"/>
          <p:cNvSpPr/>
          <p:nvPr/>
        </p:nvSpPr>
        <p:spPr>
          <a:xfrm>
            <a:off x="6362611"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0" name="矩形 29"/>
          <p:cNvSpPr/>
          <p:nvPr/>
        </p:nvSpPr>
        <p:spPr>
          <a:xfrm>
            <a:off x="5706094"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1" name="矩形 30"/>
          <p:cNvSpPr/>
          <p:nvPr/>
        </p:nvSpPr>
        <p:spPr>
          <a:xfrm>
            <a:off x="5059636"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2" name="矩形 31"/>
          <p:cNvSpPr/>
          <p:nvPr/>
        </p:nvSpPr>
        <p:spPr>
          <a:xfrm>
            <a:off x="4413178"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3" name="矩形 32"/>
          <p:cNvSpPr/>
          <p:nvPr/>
        </p:nvSpPr>
        <p:spPr>
          <a:xfrm>
            <a:off x="3118135"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7</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4" name="矩形 33"/>
          <p:cNvSpPr/>
          <p:nvPr/>
        </p:nvSpPr>
        <p:spPr>
          <a:xfrm>
            <a:off x="2448476"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8</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5" name="矩形 34"/>
          <p:cNvSpPr/>
          <p:nvPr/>
        </p:nvSpPr>
        <p:spPr>
          <a:xfrm>
            <a:off x="1808351" y="30287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9</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36" name="矩形 35"/>
          <p:cNvSpPr/>
          <p:nvPr/>
        </p:nvSpPr>
        <p:spPr bwMode="auto">
          <a:xfrm>
            <a:off x="1833771" y="361928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2487781" y="372728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8" name="矩形 37"/>
          <p:cNvSpPr/>
          <p:nvPr/>
        </p:nvSpPr>
        <p:spPr bwMode="auto">
          <a:xfrm>
            <a:off x="3141791" y="394328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1179761" y="4303322"/>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49811" y="333128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bwMode="auto">
          <a:xfrm>
            <a:off x="5103821" y="351128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5757831" y="4087280"/>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3" name="矩形 42"/>
          <p:cNvSpPr/>
          <p:nvPr/>
        </p:nvSpPr>
        <p:spPr bwMode="auto">
          <a:xfrm>
            <a:off x="6411841" y="372728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4" name="矩形 43"/>
          <p:cNvSpPr/>
          <p:nvPr/>
        </p:nvSpPr>
        <p:spPr bwMode="auto">
          <a:xfrm>
            <a:off x="7065851" y="383528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7719861" y="401528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3795801" y="415928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8388472" y="3395527"/>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7" name="弧形 66"/>
          <p:cNvSpPr/>
          <p:nvPr/>
        </p:nvSpPr>
        <p:spPr bwMode="auto">
          <a:xfrm rot="5400000">
            <a:off x="7408627"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8" name="弧形 67"/>
          <p:cNvSpPr/>
          <p:nvPr/>
        </p:nvSpPr>
        <p:spPr bwMode="auto">
          <a:xfrm rot="5400000">
            <a:off x="6728435"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0" name="矩形 69"/>
          <p:cNvSpPr/>
          <p:nvPr/>
        </p:nvSpPr>
        <p:spPr>
          <a:xfrm>
            <a:off x="7722808"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1" name="矩形 70"/>
          <p:cNvSpPr/>
          <p:nvPr/>
        </p:nvSpPr>
        <p:spPr>
          <a:xfrm>
            <a:off x="7034564"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4" name="弧形 73"/>
          <p:cNvSpPr/>
          <p:nvPr/>
        </p:nvSpPr>
        <p:spPr bwMode="auto">
          <a:xfrm rot="5400000">
            <a:off x="5454806"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5" name="弧形 74"/>
          <p:cNvSpPr/>
          <p:nvPr/>
        </p:nvSpPr>
        <p:spPr bwMode="auto">
          <a:xfrm rot="5400000">
            <a:off x="4774614"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6" name="矩形 75"/>
          <p:cNvSpPr/>
          <p:nvPr/>
        </p:nvSpPr>
        <p:spPr>
          <a:xfrm>
            <a:off x="5768987" y="475093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7" name="矩形 76"/>
          <p:cNvSpPr/>
          <p:nvPr/>
        </p:nvSpPr>
        <p:spPr>
          <a:xfrm>
            <a:off x="5080743" y="475093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78" name="弧形 77"/>
          <p:cNvSpPr/>
          <p:nvPr/>
        </p:nvSpPr>
        <p:spPr bwMode="auto">
          <a:xfrm rot="5400000">
            <a:off x="3507584"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79" name="弧形 78"/>
          <p:cNvSpPr/>
          <p:nvPr/>
        </p:nvSpPr>
        <p:spPr bwMode="auto">
          <a:xfrm rot="5400000">
            <a:off x="2827392"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0" name="弧形 79"/>
          <p:cNvSpPr/>
          <p:nvPr/>
        </p:nvSpPr>
        <p:spPr bwMode="auto">
          <a:xfrm rot="5400000">
            <a:off x="2139148" y="439657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1" name="矩形 80"/>
          <p:cNvSpPr/>
          <p:nvPr/>
        </p:nvSpPr>
        <p:spPr>
          <a:xfrm>
            <a:off x="3821765"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2" name="矩形 81"/>
          <p:cNvSpPr/>
          <p:nvPr/>
        </p:nvSpPr>
        <p:spPr>
          <a:xfrm>
            <a:off x="3133521"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3" name="矩形 82"/>
          <p:cNvSpPr/>
          <p:nvPr/>
        </p:nvSpPr>
        <p:spPr>
          <a:xfrm>
            <a:off x="2419184" y="476561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7</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2476988" y="5431272"/>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3133819" y="553927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3790650" y="5755272"/>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1163326" y="6115314"/>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104312" y="5143272"/>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5761143" y="5323272"/>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4447481" y="589927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7074805" y="553927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731636" y="5647272"/>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6417974" y="582727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1820157" y="5971272"/>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8388472" y="5215280"/>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弧形 95"/>
          <p:cNvSpPr/>
          <p:nvPr/>
        </p:nvSpPr>
        <p:spPr bwMode="auto">
          <a:xfrm rot="5400000">
            <a:off x="7397173" y="6223243"/>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97" name="矩形 96"/>
          <p:cNvSpPr/>
          <p:nvPr/>
        </p:nvSpPr>
        <p:spPr>
          <a:xfrm>
            <a:off x="7711354" y="6577607"/>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98" name="弧形 97"/>
          <p:cNvSpPr/>
          <p:nvPr/>
        </p:nvSpPr>
        <p:spPr bwMode="auto">
          <a:xfrm rot="5400000">
            <a:off x="6091970" y="620943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99" name="弧形 98"/>
          <p:cNvSpPr/>
          <p:nvPr/>
        </p:nvSpPr>
        <p:spPr bwMode="auto">
          <a:xfrm rot="5400000">
            <a:off x="5403726" y="620943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0" name="矩形 99"/>
          <p:cNvSpPr/>
          <p:nvPr/>
        </p:nvSpPr>
        <p:spPr>
          <a:xfrm>
            <a:off x="6398099" y="656379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1" name="矩形 100"/>
          <p:cNvSpPr/>
          <p:nvPr/>
        </p:nvSpPr>
        <p:spPr>
          <a:xfrm>
            <a:off x="5683762" y="656379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2" name="弧形 101"/>
          <p:cNvSpPr/>
          <p:nvPr/>
        </p:nvSpPr>
        <p:spPr bwMode="auto">
          <a:xfrm rot="5400000">
            <a:off x="4112289"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3" name="弧形 102"/>
          <p:cNvSpPr/>
          <p:nvPr/>
        </p:nvSpPr>
        <p:spPr bwMode="auto">
          <a:xfrm rot="5400000">
            <a:off x="3475861"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4" name="弧形 103"/>
          <p:cNvSpPr/>
          <p:nvPr/>
        </p:nvSpPr>
        <p:spPr bwMode="auto">
          <a:xfrm rot="5400000">
            <a:off x="2822473" y="6221439"/>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5" name="矩形 104"/>
          <p:cNvSpPr/>
          <p:nvPr/>
        </p:nvSpPr>
        <p:spPr>
          <a:xfrm>
            <a:off x="4411205"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6" name="矩形 105"/>
          <p:cNvSpPr/>
          <p:nvPr/>
        </p:nvSpPr>
        <p:spPr>
          <a:xfrm>
            <a:off x="3764747"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7" name="矩形 106"/>
          <p:cNvSpPr/>
          <p:nvPr/>
        </p:nvSpPr>
        <p:spPr>
          <a:xfrm>
            <a:off x="3118289" y="657580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6</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08" name="矩形 107"/>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第一趟</a:t>
            </a:r>
            <a:endParaRPr lang="en-US" altLang="zh-CN" b="1" dirty="0">
              <a:latin typeface="微软雅黑" panose="020B0503020204020204" pitchFamily="34" charset="-122"/>
              <a:ea typeface="微软雅黑" panose="020B0503020204020204" pitchFamily="34" charset="-122"/>
            </a:endParaRPr>
          </a:p>
        </p:txBody>
      </p:sp>
      <p:sp>
        <p:nvSpPr>
          <p:cNvPr id="109" name="矩形 108"/>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第二趟</a:t>
            </a:r>
            <a:endParaRPr lang="en-US" altLang="zh-CN" b="1" dirty="0">
              <a:latin typeface="微软雅黑" panose="020B0503020204020204" pitchFamily="34" charset="-122"/>
              <a:ea typeface="微软雅黑" panose="020B0503020204020204" pitchFamily="34" charset="-122"/>
            </a:endParaRPr>
          </a:p>
        </p:txBody>
      </p:sp>
      <p:sp>
        <p:nvSpPr>
          <p:cNvPr id="110" name="矩形 109"/>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第三趟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3846106"/>
      </p:ext>
    </p:extLst>
  </p:cSld>
  <p:clrMapOvr>
    <a:masterClrMapping/>
  </p:clrMapOvr>
  <p:transition advTm="157">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向量排序（起泡排序）</a:t>
            </a:r>
          </a:p>
        </p:txBody>
      </p:sp>
      <p:sp>
        <p:nvSpPr>
          <p:cNvPr id="84" name="矩形 83"/>
          <p:cNvSpPr/>
          <p:nvPr/>
        </p:nvSpPr>
        <p:spPr bwMode="auto">
          <a:xfrm>
            <a:off x="3133819" y="1715939"/>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3790650" y="182393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4447481" y="2039939"/>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1163326" y="2399981"/>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761143" y="1427939"/>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6417974" y="1607939"/>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476988" y="2183939"/>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7731636" y="1823939"/>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074805" y="193193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5104312" y="2111939"/>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1820157" y="2255939"/>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8388472" y="1499947"/>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8" name="弧形 107"/>
          <p:cNvSpPr/>
          <p:nvPr/>
        </p:nvSpPr>
        <p:spPr bwMode="auto">
          <a:xfrm rot="5400000">
            <a:off x="7400320" y="610992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09" name="矩形 108"/>
          <p:cNvSpPr/>
          <p:nvPr/>
        </p:nvSpPr>
        <p:spPr>
          <a:xfrm>
            <a:off x="7714501" y="646428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10" name="弧形 109"/>
          <p:cNvSpPr/>
          <p:nvPr/>
        </p:nvSpPr>
        <p:spPr bwMode="auto">
          <a:xfrm rot="5400000">
            <a:off x="5442969" y="611656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11" name="弧形 110"/>
          <p:cNvSpPr/>
          <p:nvPr/>
        </p:nvSpPr>
        <p:spPr bwMode="auto">
          <a:xfrm rot="5400000">
            <a:off x="4754725" y="611656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12" name="矩形 111"/>
          <p:cNvSpPr/>
          <p:nvPr/>
        </p:nvSpPr>
        <p:spPr>
          <a:xfrm>
            <a:off x="5749098" y="647092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13" name="矩形 112"/>
          <p:cNvSpPr/>
          <p:nvPr/>
        </p:nvSpPr>
        <p:spPr>
          <a:xfrm>
            <a:off x="5034761" y="647092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0" name="弧形 119"/>
          <p:cNvSpPr/>
          <p:nvPr/>
        </p:nvSpPr>
        <p:spPr bwMode="auto">
          <a:xfrm rot="5400000">
            <a:off x="6748627" y="2510976"/>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1" name="弧形 120"/>
          <p:cNvSpPr/>
          <p:nvPr/>
        </p:nvSpPr>
        <p:spPr bwMode="auto">
          <a:xfrm rot="5400000">
            <a:off x="6068435" y="2510976"/>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2" name="矩形 121"/>
          <p:cNvSpPr/>
          <p:nvPr/>
        </p:nvSpPr>
        <p:spPr>
          <a:xfrm>
            <a:off x="7062808" y="288001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3" name="矩形 122"/>
          <p:cNvSpPr/>
          <p:nvPr/>
        </p:nvSpPr>
        <p:spPr>
          <a:xfrm>
            <a:off x="6374564" y="288001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5" name="弧形 124"/>
          <p:cNvSpPr/>
          <p:nvPr/>
        </p:nvSpPr>
        <p:spPr bwMode="auto">
          <a:xfrm rot="5400000">
            <a:off x="4778129"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6" name="弧形 125"/>
          <p:cNvSpPr/>
          <p:nvPr/>
        </p:nvSpPr>
        <p:spPr bwMode="auto">
          <a:xfrm rot="5400000">
            <a:off x="4102732"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7" name="弧形 126"/>
          <p:cNvSpPr/>
          <p:nvPr/>
        </p:nvSpPr>
        <p:spPr bwMode="auto">
          <a:xfrm rot="5400000">
            <a:off x="3466304" y="2493947"/>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28" name="矩形 127"/>
          <p:cNvSpPr/>
          <p:nvPr/>
        </p:nvSpPr>
        <p:spPr>
          <a:xfrm>
            <a:off x="5058165"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29" name="矩形 128"/>
          <p:cNvSpPr/>
          <p:nvPr/>
        </p:nvSpPr>
        <p:spPr>
          <a:xfrm>
            <a:off x="4401648"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30" name="矩形 129"/>
          <p:cNvSpPr/>
          <p:nvPr/>
        </p:nvSpPr>
        <p:spPr>
          <a:xfrm>
            <a:off x="3755190" y="284831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5</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31" name="矩形 130"/>
          <p:cNvSpPr/>
          <p:nvPr/>
        </p:nvSpPr>
        <p:spPr bwMode="auto">
          <a:xfrm>
            <a:off x="3790650" y="3497820"/>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2" name="矩形 131"/>
          <p:cNvSpPr/>
          <p:nvPr/>
        </p:nvSpPr>
        <p:spPr bwMode="auto">
          <a:xfrm>
            <a:off x="4447481" y="360582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3" name="矩形 132"/>
          <p:cNvSpPr/>
          <p:nvPr/>
        </p:nvSpPr>
        <p:spPr bwMode="auto">
          <a:xfrm>
            <a:off x="5104312" y="382182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1163326" y="4181862"/>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6417974" y="3209820"/>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7074805" y="338982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2476988" y="3965820"/>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7731636" y="360582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5761143" y="371382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3133819" y="3893820"/>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1820157" y="4037820"/>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8388472" y="328182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43" name="弧形 142"/>
          <p:cNvSpPr/>
          <p:nvPr/>
        </p:nvSpPr>
        <p:spPr bwMode="auto">
          <a:xfrm rot="5400000">
            <a:off x="7442035"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4" name="弧形 143"/>
          <p:cNvSpPr/>
          <p:nvPr/>
        </p:nvSpPr>
        <p:spPr bwMode="auto">
          <a:xfrm rot="5400000">
            <a:off x="6761843"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5" name="矩形 144"/>
          <p:cNvSpPr/>
          <p:nvPr/>
        </p:nvSpPr>
        <p:spPr>
          <a:xfrm>
            <a:off x="7756216" y="4658833"/>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46" name="矩形 145"/>
          <p:cNvSpPr/>
          <p:nvPr/>
        </p:nvSpPr>
        <p:spPr>
          <a:xfrm>
            <a:off x="7085039" y="4633391"/>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47" name="弧形 146"/>
          <p:cNvSpPr/>
          <p:nvPr/>
        </p:nvSpPr>
        <p:spPr bwMode="auto">
          <a:xfrm rot="5400000">
            <a:off x="4791350"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48" name="弧形 147"/>
          <p:cNvSpPr/>
          <p:nvPr/>
        </p:nvSpPr>
        <p:spPr bwMode="auto">
          <a:xfrm rot="5400000">
            <a:off x="4115953" y="4289791"/>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150" name="矩形 149"/>
          <p:cNvSpPr/>
          <p:nvPr/>
        </p:nvSpPr>
        <p:spPr>
          <a:xfrm>
            <a:off x="5071386" y="464415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3</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51" name="矩形 150"/>
          <p:cNvSpPr/>
          <p:nvPr/>
        </p:nvSpPr>
        <p:spPr>
          <a:xfrm>
            <a:off x="4414869" y="4644155"/>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4</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153" name="矩形 152"/>
          <p:cNvSpPr/>
          <p:nvPr/>
        </p:nvSpPr>
        <p:spPr bwMode="auto">
          <a:xfrm>
            <a:off x="4452613" y="5306515"/>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4" name="矩形 153"/>
          <p:cNvSpPr/>
          <p:nvPr/>
        </p:nvSpPr>
        <p:spPr bwMode="auto">
          <a:xfrm>
            <a:off x="5109444" y="5414515"/>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834463" y="5612186"/>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1163326" y="5985218"/>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7083569" y="5013176"/>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8" name="矩形 157"/>
          <p:cNvSpPr/>
          <p:nvPr/>
        </p:nvSpPr>
        <p:spPr bwMode="auto">
          <a:xfrm>
            <a:off x="7740400" y="5193176"/>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9" name="矩形 158"/>
          <p:cNvSpPr/>
          <p:nvPr/>
        </p:nvSpPr>
        <p:spPr bwMode="auto">
          <a:xfrm>
            <a:off x="2476988" y="5769176"/>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0" name="矩形 159"/>
          <p:cNvSpPr/>
          <p:nvPr/>
        </p:nvSpPr>
        <p:spPr bwMode="auto">
          <a:xfrm>
            <a:off x="6426738" y="543259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5761143" y="551717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2" name="矩形 161"/>
          <p:cNvSpPr/>
          <p:nvPr/>
        </p:nvSpPr>
        <p:spPr bwMode="auto">
          <a:xfrm>
            <a:off x="3133819" y="5697176"/>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3" name="矩形 162"/>
          <p:cNvSpPr/>
          <p:nvPr/>
        </p:nvSpPr>
        <p:spPr bwMode="auto">
          <a:xfrm>
            <a:off x="1820157" y="5841176"/>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4" name="矩形 163"/>
          <p:cNvSpPr/>
          <p:nvPr/>
        </p:nvSpPr>
        <p:spPr bwMode="auto">
          <a:xfrm>
            <a:off x="8388472" y="5085184"/>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5" name="矩形 164"/>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第四趟</a:t>
            </a:r>
            <a:endParaRPr lang="en-US" altLang="zh-CN" b="1" dirty="0">
              <a:latin typeface="微软雅黑" panose="020B0503020204020204" pitchFamily="34" charset="-122"/>
              <a:ea typeface="微软雅黑" panose="020B0503020204020204" pitchFamily="34" charset="-122"/>
            </a:endParaRPr>
          </a:p>
        </p:txBody>
      </p:sp>
      <p:sp>
        <p:nvSpPr>
          <p:cNvPr id="166" name="矩形 165"/>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第五趟</a:t>
            </a:r>
            <a:endParaRPr lang="en-US" altLang="zh-CN" b="1" dirty="0">
              <a:latin typeface="微软雅黑" panose="020B0503020204020204" pitchFamily="34" charset="-122"/>
              <a:ea typeface="微软雅黑" panose="020B0503020204020204" pitchFamily="34" charset="-122"/>
            </a:endParaRPr>
          </a:p>
        </p:txBody>
      </p:sp>
      <p:sp>
        <p:nvSpPr>
          <p:cNvPr id="167" name="矩形 166"/>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第六趟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6932034"/>
      </p:ext>
    </p:extLst>
  </p:cSld>
  <p:clrMapOvr>
    <a:masterClrMapping/>
  </p:clrMapOvr>
  <p:transition advTm="157">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回顾：数据结构基本概念</a:t>
            </a:r>
          </a:p>
        </p:txBody>
      </p:sp>
      <p:sp>
        <p:nvSpPr>
          <p:cNvPr id="51" name="TextBox 20"/>
          <p:cNvSpPr txBox="1">
            <a:spLocks noChangeArrowheads="1"/>
          </p:cNvSpPr>
          <p:nvPr/>
        </p:nvSpPr>
        <p:spPr bwMode="auto">
          <a:xfrm>
            <a:off x="251520" y="1196752"/>
            <a:ext cx="8784976" cy="5663089"/>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数据的存储结构</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数据结构在计算机存储器中的存储映像，又叫物理结构</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存储结构既要反应数据元素本身，还要反映数据元素之间的关系</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一般有两种存储结构：顺序存储结构与链式存储结构</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a:p>
            <a:pPr marL="457200" lvl="2">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索引存储：在存储元素信息的同时建立附加的索引表</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散列存储：根据节点的关键码通过一个散列函数计算得到存储地址</a:t>
            </a:r>
            <a:endParaRPr lang="en-US" altLang="zh-CN" sz="2400" b="1" dirty="0">
              <a:latin typeface="微软雅黑" panose="020B0503020204020204" pitchFamily="34" charset="-122"/>
              <a:ea typeface="微软雅黑" panose="020B0503020204020204" pitchFamily="34" charset="-122"/>
            </a:endParaRPr>
          </a:p>
        </p:txBody>
      </p:sp>
      <p:cxnSp>
        <p:nvCxnSpPr>
          <p:cNvPr id="4" name="直接连接符 3"/>
          <p:cNvCxnSpPr/>
          <p:nvPr/>
        </p:nvCxnSpPr>
        <p:spPr bwMode="auto">
          <a:xfrm>
            <a:off x="4211960" y="3356992"/>
            <a:ext cx="1800200" cy="0"/>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67" name="直接连接符 66"/>
          <p:cNvCxnSpPr/>
          <p:nvPr/>
        </p:nvCxnSpPr>
        <p:spPr bwMode="auto">
          <a:xfrm>
            <a:off x="6444208" y="3356992"/>
            <a:ext cx="1800200" cy="0"/>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矩形 2"/>
          <p:cNvSpPr/>
          <p:nvPr/>
        </p:nvSpPr>
        <p:spPr bwMode="auto">
          <a:xfrm>
            <a:off x="169385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bwMode="auto">
          <a:xfrm>
            <a:off x="183787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矩形 8"/>
          <p:cNvSpPr/>
          <p:nvPr/>
        </p:nvSpPr>
        <p:spPr bwMode="auto">
          <a:xfrm>
            <a:off x="198238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矩形 9"/>
          <p:cNvSpPr/>
          <p:nvPr/>
        </p:nvSpPr>
        <p:spPr bwMode="auto">
          <a:xfrm>
            <a:off x="212640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226992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241393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 name="矩形 12"/>
          <p:cNvSpPr/>
          <p:nvPr/>
        </p:nvSpPr>
        <p:spPr bwMode="auto">
          <a:xfrm>
            <a:off x="255844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bwMode="auto">
          <a:xfrm>
            <a:off x="270246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矩形 14"/>
          <p:cNvSpPr/>
          <p:nvPr/>
        </p:nvSpPr>
        <p:spPr bwMode="auto">
          <a:xfrm>
            <a:off x="284598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矩形 15"/>
          <p:cNvSpPr/>
          <p:nvPr/>
        </p:nvSpPr>
        <p:spPr bwMode="auto">
          <a:xfrm>
            <a:off x="299000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矩形 16"/>
          <p:cNvSpPr/>
          <p:nvPr/>
        </p:nvSpPr>
        <p:spPr bwMode="auto">
          <a:xfrm>
            <a:off x="313451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矩形 17"/>
          <p:cNvSpPr/>
          <p:nvPr/>
        </p:nvSpPr>
        <p:spPr bwMode="auto">
          <a:xfrm>
            <a:off x="327852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矩形 18"/>
          <p:cNvSpPr/>
          <p:nvPr/>
        </p:nvSpPr>
        <p:spPr bwMode="auto">
          <a:xfrm>
            <a:off x="342204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 name="矩形 19"/>
          <p:cNvSpPr/>
          <p:nvPr/>
        </p:nvSpPr>
        <p:spPr bwMode="auto">
          <a:xfrm>
            <a:off x="356606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矩形 20"/>
          <p:cNvSpPr/>
          <p:nvPr/>
        </p:nvSpPr>
        <p:spPr bwMode="auto">
          <a:xfrm>
            <a:off x="371057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矩形 21"/>
          <p:cNvSpPr/>
          <p:nvPr/>
        </p:nvSpPr>
        <p:spPr bwMode="auto">
          <a:xfrm>
            <a:off x="385459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 name="矩形 22"/>
          <p:cNvSpPr/>
          <p:nvPr/>
        </p:nvSpPr>
        <p:spPr bwMode="auto">
          <a:xfrm>
            <a:off x="399811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矩形 23"/>
          <p:cNvSpPr/>
          <p:nvPr/>
        </p:nvSpPr>
        <p:spPr bwMode="auto">
          <a:xfrm>
            <a:off x="414212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矩形 24"/>
          <p:cNvSpPr/>
          <p:nvPr/>
        </p:nvSpPr>
        <p:spPr bwMode="auto">
          <a:xfrm>
            <a:off x="428664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 name="矩形 25"/>
          <p:cNvSpPr/>
          <p:nvPr/>
        </p:nvSpPr>
        <p:spPr bwMode="auto">
          <a:xfrm>
            <a:off x="443065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矩形 26"/>
          <p:cNvSpPr/>
          <p:nvPr/>
        </p:nvSpPr>
        <p:spPr bwMode="auto">
          <a:xfrm>
            <a:off x="457417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矩形 27"/>
          <p:cNvSpPr/>
          <p:nvPr/>
        </p:nvSpPr>
        <p:spPr bwMode="auto">
          <a:xfrm>
            <a:off x="471819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矩形 28"/>
          <p:cNvSpPr/>
          <p:nvPr/>
        </p:nvSpPr>
        <p:spPr bwMode="auto">
          <a:xfrm>
            <a:off x="486270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bwMode="auto">
          <a:xfrm>
            <a:off x="500672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矩形 30"/>
          <p:cNvSpPr/>
          <p:nvPr/>
        </p:nvSpPr>
        <p:spPr bwMode="auto">
          <a:xfrm>
            <a:off x="515024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矩形 31"/>
          <p:cNvSpPr/>
          <p:nvPr/>
        </p:nvSpPr>
        <p:spPr bwMode="auto">
          <a:xfrm>
            <a:off x="529425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bwMode="auto">
          <a:xfrm>
            <a:off x="543876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4" name="矩形 33"/>
          <p:cNvSpPr/>
          <p:nvPr/>
        </p:nvSpPr>
        <p:spPr bwMode="auto">
          <a:xfrm>
            <a:off x="558278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5" name="矩形 34"/>
          <p:cNvSpPr/>
          <p:nvPr/>
        </p:nvSpPr>
        <p:spPr bwMode="auto">
          <a:xfrm>
            <a:off x="572630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6" name="矩形 35"/>
          <p:cNvSpPr/>
          <p:nvPr/>
        </p:nvSpPr>
        <p:spPr bwMode="auto">
          <a:xfrm>
            <a:off x="587032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 name="矩形 36"/>
          <p:cNvSpPr/>
          <p:nvPr/>
        </p:nvSpPr>
        <p:spPr bwMode="auto">
          <a:xfrm>
            <a:off x="601483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 name="矩形 37"/>
          <p:cNvSpPr/>
          <p:nvPr/>
        </p:nvSpPr>
        <p:spPr bwMode="auto">
          <a:xfrm>
            <a:off x="615884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9" name="矩形 38"/>
          <p:cNvSpPr/>
          <p:nvPr/>
        </p:nvSpPr>
        <p:spPr bwMode="auto">
          <a:xfrm>
            <a:off x="629571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矩形 39"/>
          <p:cNvSpPr/>
          <p:nvPr/>
        </p:nvSpPr>
        <p:spPr bwMode="auto">
          <a:xfrm>
            <a:off x="643972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1" name="矩形 40"/>
          <p:cNvSpPr/>
          <p:nvPr/>
        </p:nvSpPr>
        <p:spPr bwMode="auto">
          <a:xfrm>
            <a:off x="658423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矩形 41"/>
          <p:cNvSpPr/>
          <p:nvPr/>
        </p:nvSpPr>
        <p:spPr bwMode="auto">
          <a:xfrm>
            <a:off x="672825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3" name="矩形 42"/>
          <p:cNvSpPr/>
          <p:nvPr/>
        </p:nvSpPr>
        <p:spPr bwMode="auto">
          <a:xfrm>
            <a:off x="687177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4" name="矩形 43"/>
          <p:cNvSpPr/>
          <p:nvPr/>
        </p:nvSpPr>
        <p:spPr bwMode="auto">
          <a:xfrm>
            <a:off x="701579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5" name="矩形 44"/>
          <p:cNvSpPr/>
          <p:nvPr/>
        </p:nvSpPr>
        <p:spPr bwMode="auto">
          <a:xfrm>
            <a:off x="716030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矩形 45"/>
          <p:cNvSpPr/>
          <p:nvPr/>
        </p:nvSpPr>
        <p:spPr bwMode="auto">
          <a:xfrm>
            <a:off x="730431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7" name="矩形 46"/>
          <p:cNvSpPr/>
          <p:nvPr/>
        </p:nvSpPr>
        <p:spPr bwMode="auto">
          <a:xfrm>
            <a:off x="744783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矩形 47"/>
          <p:cNvSpPr/>
          <p:nvPr/>
        </p:nvSpPr>
        <p:spPr bwMode="auto">
          <a:xfrm>
            <a:off x="7591854"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矩形 48"/>
          <p:cNvSpPr/>
          <p:nvPr/>
        </p:nvSpPr>
        <p:spPr bwMode="auto">
          <a:xfrm>
            <a:off x="773636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788038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2" name="矩形 51"/>
          <p:cNvSpPr/>
          <p:nvPr/>
        </p:nvSpPr>
        <p:spPr bwMode="auto">
          <a:xfrm>
            <a:off x="8023902"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8167918"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矩形 53"/>
          <p:cNvSpPr/>
          <p:nvPr/>
        </p:nvSpPr>
        <p:spPr bwMode="auto">
          <a:xfrm>
            <a:off x="8312430"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矩形 60"/>
          <p:cNvSpPr/>
          <p:nvPr/>
        </p:nvSpPr>
        <p:spPr bwMode="auto">
          <a:xfrm>
            <a:off x="1550336" y="35730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168670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5" name="矩形 74"/>
          <p:cNvSpPr/>
          <p:nvPr/>
        </p:nvSpPr>
        <p:spPr bwMode="auto">
          <a:xfrm>
            <a:off x="183071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矩形 75"/>
          <p:cNvSpPr/>
          <p:nvPr/>
        </p:nvSpPr>
        <p:spPr bwMode="auto">
          <a:xfrm>
            <a:off x="197523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矩形 76"/>
          <p:cNvSpPr/>
          <p:nvPr/>
        </p:nvSpPr>
        <p:spPr bwMode="auto">
          <a:xfrm>
            <a:off x="211924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226276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矩形 78"/>
          <p:cNvSpPr/>
          <p:nvPr/>
        </p:nvSpPr>
        <p:spPr bwMode="auto">
          <a:xfrm>
            <a:off x="240678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0" name="矩形 79"/>
          <p:cNvSpPr/>
          <p:nvPr/>
        </p:nvSpPr>
        <p:spPr bwMode="auto">
          <a:xfrm>
            <a:off x="255129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矩形 80"/>
          <p:cNvSpPr/>
          <p:nvPr/>
        </p:nvSpPr>
        <p:spPr bwMode="auto">
          <a:xfrm>
            <a:off x="269531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矩形 81"/>
          <p:cNvSpPr/>
          <p:nvPr/>
        </p:nvSpPr>
        <p:spPr bwMode="auto">
          <a:xfrm>
            <a:off x="283883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298284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矩形 83"/>
          <p:cNvSpPr/>
          <p:nvPr/>
        </p:nvSpPr>
        <p:spPr bwMode="auto">
          <a:xfrm>
            <a:off x="312735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5" name="矩形 84"/>
          <p:cNvSpPr/>
          <p:nvPr/>
        </p:nvSpPr>
        <p:spPr bwMode="auto">
          <a:xfrm>
            <a:off x="327137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6" name="矩形 85"/>
          <p:cNvSpPr/>
          <p:nvPr/>
        </p:nvSpPr>
        <p:spPr bwMode="auto">
          <a:xfrm>
            <a:off x="341489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bwMode="auto">
          <a:xfrm>
            <a:off x="355891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8" name="矩形 87"/>
          <p:cNvSpPr/>
          <p:nvPr/>
        </p:nvSpPr>
        <p:spPr bwMode="auto">
          <a:xfrm>
            <a:off x="370342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9" name="矩形 88"/>
          <p:cNvSpPr/>
          <p:nvPr/>
        </p:nvSpPr>
        <p:spPr bwMode="auto">
          <a:xfrm>
            <a:off x="384743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399095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矩形 90"/>
          <p:cNvSpPr/>
          <p:nvPr/>
        </p:nvSpPr>
        <p:spPr bwMode="auto">
          <a:xfrm>
            <a:off x="413497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矩形 91"/>
          <p:cNvSpPr/>
          <p:nvPr/>
        </p:nvSpPr>
        <p:spPr bwMode="auto">
          <a:xfrm>
            <a:off x="427948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3" name="矩形 92"/>
          <p:cNvSpPr/>
          <p:nvPr/>
        </p:nvSpPr>
        <p:spPr bwMode="auto">
          <a:xfrm>
            <a:off x="442350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456702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5" name="矩形 94"/>
          <p:cNvSpPr/>
          <p:nvPr/>
        </p:nvSpPr>
        <p:spPr bwMode="auto">
          <a:xfrm>
            <a:off x="471103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矩形 95"/>
          <p:cNvSpPr/>
          <p:nvPr/>
        </p:nvSpPr>
        <p:spPr bwMode="auto">
          <a:xfrm>
            <a:off x="485555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7" name="矩形 96"/>
          <p:cNvSpPr/>
          <p:nvPr/>
        </p:nvSpPr>
        <p:spPr bwMode="auto">
          <a:xfrm>
            <a:off x="499956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8" name="矩形 97"/>
          <p:cNvSpPr/>
          <p:nvPr/>
        </p:nvSpPr>
        <p:spPr bwMode="auto">
          <a:xfrm>
            <a:off x="514308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9" name="矩形 98"/>
          <p:cNvSpPr/>
          <p:nvPr/>
        </p:nvSpPr>
        <p:spPr bwMode="auto">
          <a:xfrm>
            <a:off x="528710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0" name="矩形 99"/>
          <p:cNvSpPr/>
          <p:nvPr/>
        </p:nvSpPr>
        <p:spPr bwMode="auto">
          <a:xfrm>
            <a:off x="543161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1" name="矩形 100"/>
          <p:cNvSpPr/>
          <p:nvPr/>
        </p:nvSpPr>
        <p:spPr bwMode="auto">
          <a:xfrm>
            <a:off x="557563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2" name="矩形 101"/>
          <p:cNvSpPr/>
          <p:nvPr/>
        </p:nvSpPr>
        <p:spPr bwMode="auto">
          <a:xfrm>
            <a:off x="571915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矩形 102"/>
          <p:cNvSpPr/>
          <p:nvPr/>
        </p:nvSpPr>
        <p:spPr bwMode="auto">
          <a:xfrm>
            <a:off x="586316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矩形 103"/>
          <p:cNvSpPr/>
          <p:nvPr/>
        </p:nvSpPr>
        <p:spPr bwMode="auto">
          <a:xfrm>
            <a:off x="600767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5" name="矩形 104"/>
          <p:cNvSpPr/>
          <p:nvPr/>
        </p:nvSpPr>
        <p:spPr bwMode="auto">
          <a:xfrm>
            <a:off x="615169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bwMode="auto">
          <a:xfrm>
            <a:off x="628855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7" name="矩形 106"/>
          <p:cNvSpPr/>
          <p:nvPr/>
        </p:nvSpPr>
        <p:spPr bwMode="auto">
          <a:xfrm>
            <a:off x="643257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8" name="矩形 107"/>
          <p:cNvSpPr/>
          <p:nvPr/>
        </p:nvSpPr>
        <p:spPr bwMode="auto">
          <a:xfrm>
            <a:off x="657708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9" name="矩形 108"/>
          <p:cNvSpPr/>
          <p:nvPr/>
        </p:nvSpPr>
        <p:spPr bwMode="auto">
          <a:xfrm>
            <a:off x="672110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0" name="矩形 109"/>
          <p:cNvSpPr/>
          <p:nvPr/>
        </p:nvSpPr>
        <p:spPr bwMode="auto">
          <a:xfrm>
            <a:off x="686462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1" name="矩形 110"/>
          <p:cNvSpPr/>
          <p:nvPr/>
        </p:nvSpPr>
        <p:spPr bwMode="auto">
          <a:xfrm>
            <a:off x="700863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矩形 111"/>
          <p:cNvSpPr/>
          <p:nvPr/>
        </p:nvSpPr>
        <p:spPr bwMode="auto">
          <a:xfrm>
            <a:off x="715314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3" name="矩形 112"/>
          <p:cNvSpPr/>
          <p:nvPr/>
        </p:nvSpPr>
        <p:spPr bwMode="auto">
          <a:xfrm>
            <a:off x="729716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4" name="矩形 113"/>
          <p:cNvSpPr/>
          <p:nvPr/>
        </p:nvSpPr>
        <p:spPr bwMode="auto">
          <a:xfrm>
            <a:off x="744068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5" name="矩形 114"/>
          <p:cNvSpPr/>
          <p:nvPr/>
        </p:nvSpPr>
        <p:spPr bwMode="auto">
          <a:xfrm>
            <a:off x="7584700"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6" name="矩形 115"/>
          <p:cNvSpPr/>
          <p:nvPr/>
        </p:nvSpPr>
        <p:spPr bwMode="auto">
          <a:xfrm>
            <a:off x="772921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7" name="矩形 116"/>
          <p:cNvSpPr/>
          <p:nvPr/>
        </p:nvSpPr>
        <p:spPr bwMode="auto">
          <a:xfrm>
            <a:off x="787322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8" name="矩形 117"/>
          <p:cNvSpPr/>
          <p:nvPr/>
        </p:nvSpPr>
        <p:spPr bwMode="auto">
          <a:xfrm>
            <a:off x="8016748"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9" name="矩形 118"/>
          <p:cNvSpPr/>
          <p:nvPr/>
        </p:nvSpPr>
        <p:spPr bwMode="auto">
          <a:xfrm>
            <a:off x="8160764"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0" name="矩形 119"/>
          <p:cNvSpPr/>
          <p:nvPr/>
        </p:nvSpPr>
        <p:spPr bwMode="auto">
          <a:xfrm>
            <a:off x="8305276"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1543182" y="4581128"/>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5" name="矩形 134"/>
          <p:cNvSpPr/>
          <p:nvPr/>
        </p:nvSpPr>
        <p:spPr bwMode="auto">
          <a:xfrm>
            <a:off x="2694814" y="3573016"/>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6" name="矩形 135"/>
          <p:cNvSpPr/>
          <p:nvPr/>
        </p:nvSpPr>
        <p:spPr bwMode="auto">
          <a:xfrm>
            <a:off x="3270878" y="3573016"/>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7" name="矩形 136"/>
          <p:cNvSpPr/>
          <p:nvPr/>
        </p:nvSpPr>
        <p:spPr bwMode="auto">
          <a:xfrm>
            <a:off x="3846942" y="3573016"/>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38" name="矩形 137"/>
          <p:cNvSpPr/>
          <p:nvPr/>
        </p:nvSpPr>
        <p:spPr bwMode="auto">
          <a:xfrm>
            <a:off x="4429168" y="3573016"/>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2" name="矩形 141"/>
          <p:cNvSpPr/>
          <p:nvPr/>
        </p:nvSpPr>
        <p:spPr bwMode="auto">
          <a:xfrm>
            <a:off x="5000935" y="4581128"/>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3" name="矩形 142"/>
          <p:cNvSpPr/>
          <p:nvPr/>
        </p:nvSpPr>
        <p:spPr bwMode="auto">
          <a:xfrm>
            <a:off x="2118254" y="4581128"/>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4" name="矩形 143"/>
          <p:cNvSpPr/>
          <p:nvPr/>
        </p:nvSpPr>
        <p:spPr bwMode="auto">
          <a:xfrm>
            <a:off x="6719612" y="4581128"/>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5" name="矩形 144"/>
          <p:cNvSpPr/>
          <p:nvPr/>
        </p:nvSpPr>
        <p:spPr bwMode="auto">
          <a:xfrm>
            <a:off x="3846942" y="4581128"/>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146" name="矩形 145"/>
          <p:cNvSpPr/>
          <p:nvPr/>
        </p:nvSpPr>
        <p:spPr bwMode="auto">
          <a:xfrm>
            <a:off x="5574638" y="4581128"/>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204</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47" name="矩形 146"/>
          <p:cNvSpPr/>
          <p:nvPr/>
        </p:nvSpPr>
        <p:spPr bwMode="auto">
          <a:xfrm>
            <a:off x="1341076"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6" name="直接连接符 5"/>
          <p:cNvCxnSpPr/>
          <p:nvPr/>
        </p:nvCxnSpPr>
        <p:spPr bwMode="auto">
          <a:xfrm>
            <a:off x="1621848"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cxnSp>
        <p:nvCxnSpPr>
          <p:cNvPr id="148" name="直接连接符 147"/>
          <p:cNvCxnSpPr/>
          <p:nvPr/>
        </p:nvCxnSpPr>
        <p:spPr bwMode="auto">
          <a:xfrm>
            <a:off x="2197912"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49" name="矩形 148"/>
          <p:cNvSpPr/>
          <p:nvPr/>
        </p:nvSpPr>
        <p:spPr bwMode="auto">
          <a:xfrm>
            <a:off x="1915988"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2485944"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2" name="直接连接符 151"/>
          <p:cNvCxnSpPr/>
          <p:nvPr/>
        </p:nvCxnSpPr>
        <p:spPr bwMode="auto">
          <a:xfrm>
            <a:off x="2767868" y="398646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3" name="矩形 152"/>
          <p:cNvSpPr/>
          <p:nvPr/>
        </p:nvSpPr>
        <p:spPr bwMode="auto">
          <a:xfrm>
            <a:off x="2485944" y="413047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4" name="直接连接符 153"/>
          <p:cNvCxnSpPr/>
          <p:nvPr/>
        </p:nvCxnSpPr>
        <p:spPr bwMode="auto">
          <a:xfrm>
            <a:off x="3337824"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5" name="矩形 154"/>
          <p:cNvSpPr/>
          <p:nvPr/>
        </p:nvSpPr>
        <p:spPr bwMode="auto">
          <a:xfrm>
            <a:off x="3055900"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56" name="直接连接符 155"/>
          <p:cNvCxnSpPr/>
          <p:nvPr/>
        </p:nvCxnSpPr>
        <p:spPr bwMode="auto">
          <a:xfrm>
            <a:off x="3922162"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57" name="矩形 156"/>
          <p:cNvSpPr/>
          <p:nvPr/>
        </p:nvSpPr>
        <p:spPr bwMode="auto">
          <a:xfrm>
            <a:off x="3640238"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59" name="矩形 158"/>
          <p:cNvSpPr/>
          <p:nvPr/>
        </p:nvSpPr>
        <p:spPr bwMode="auto">
          <a:xfrm>
            <a:off x="4217001"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220</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0" name="直接连接符 159"/>
          <p:cNvCxnSpPr/>
          <p:nvPr/>
        </p:nvCxnSpPr>
        <p:spPr bwMode="auto">
          <a:xfrm>
            <a:off x="5062774"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1" name="矩形 160"/>
          <p:cNvSpPr/>
          <p:nvPr/>
        </p:nvSpPr>
        <p:spPr bwMode="auto">
          <a:xfrm>
            <a:off x="4780850"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224</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2" name="直接连接符 161"/>
          <p:cNvCxnSpPr/>
          <p:nvPr/>
        </p:nvCxnSpPr>
        <p:spPr bwMode="auto">
          <a:xfrm>
            <a:off x="5636547"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3" name="矩形 162"/>
          <p:cNvSpPr/>
          <p:nvPr/>
        </p:nvSpPr>
        <p:spPr bwMode="auto">
          <a:xfrm>
            <a:off x="5354623"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4" name="直接连接符 163"/>
          <p:cNvCxnSpPr/>
          <p:nvPr/>
        </p:nvCxnSpPr>
        <p:spPr bwMode="auto">
          <a:xfrm>
            <a:off x="6234187"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5" name="矩形 164"/>
          <p:cNvSpPr/>
          <p:nvPr/>
        </p:nvSpPr>
        <p:spPr bwMode="auto">
          <a:xfrm>
            <a:off x="5952263"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232</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66" name="直接连接符 165"/>
          <p:cNvCxnSpPr/>
          <p:nvPr/>
        </p:nvCxnSpPr>
        <p:spPr bwMode="auto">
          <a:xfrm>
            <a:off x="6800548"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7" name="矩形 166"/>
          <p:cNvSpPr/>
          <p:nvPr/>
        </p:nvSpPr>
        <p:spPr bwMode="auto">
          <a:xfrm>
            <a:off x="6518624" y="5157192"/>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236</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68" name="矩形 167"/>
          <p:cNvSpPr/>
          <p:nvPr/>
        </p:nvSpPr>
        <p:spPr bwMode="auto">
          <a:xfrm>
            <a:off x="2697106" y="4582404"/>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236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150" name="直接连接符 149"/>
          <p:cNvCxnSpPr/>
          <p:nvPr/>
        </p:nvCxnSpPr>
        <p:spPr bwMode="auto">
          <a:xfrm>
            <a:off x="2767868"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169" name="矩形 168"/>
          <p:cNvSpPr/>
          <p:nvPr/>
        </p:nvSpPr>
        <p:spPr bwMode="auto">
          <a:xfrm>
            <a:off x="7303326" y="4581128"/>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216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sp>
        <p:nvSpPr>
          <p:cNvPr id="170" name="矩形 169"/>
          <p:cNvSpPr/>
          <p:nvPr/>
        </p:nvSpPr>
        <p:spPr bwMode="auto">
          <a:xfrm>
            <a:off x="4423254" y="4581128"/>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158" name="直接连接符 157"/>
          <p:cNvCxnSpPr/>
          <p:nvPr/>
        </p:nvCxnSpPr>
        <p:spPr bwMode="auto">
          <a:xfrm>
            <a:off x="4498925" y="5013176"/>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7" name="矩形 6"/>
          <p:cNvSpPr/>
          <p:nvPr/>
        </p:nvSpPr>
        <p:spPr>
          <a:xfrm>
            <a:off x="346564" y="3625706"/>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顺序：</a:t>
            </a:r>
          </a:p>
        </p:txBody>
      </p:sp>
      <p:sp>
        <p:nvSpPr>
          <p:cNvPr id="171" name="矩形 170"/>
          <p:cNvSpPr/>
          <p:nvPr/>
        </p:nvSpPr>
        <p:spPr>
          <a:xfrm>
            <a:off x="323528" y="4602323"/>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链式：</a:t>
            </a:r>
          </a:p>
        </p:txBody>
      </p:sp>
    </p:spTree>
    <p:extLst>
      <p:ext uri="{BB962C8B-B14F-4D97-AF65-F5344CB8AC3E}">
        <p14:creationId xmlns:p14="http://schemas.microsoft.com/office/powerpoint/2010/main" val="2999509476"/>
      </p:ext>
    </p:extLst>
  </p:cSld>
  <p:clrMapOvr>
    <a:masterClrMapping/>
  </p:clrMapOvr>
  <p:transition advTm="157">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96752"/>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冒泡排序</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向量排序（起泡排序）</a:t>
            </a:r>
          </a:p>
        </p:txBody>
      </p:sp>
      <p:sp>
        <p:nvSpPr>
          <p:cNvPr id="153" name="矩形 152"/>
          <p:cNvSpPr/>
          <p:nvPr/>
        </p:nvSpPr>
        <p:spPr bwMode="auto">
          <a:xfrm>
            <a:off x="5067600" y="162882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4" name="矩形 153"/>
          <p:cNvSpPr/>
          <p:nvPr/>
        </p:nvSpPr>
        <p:spPr bwMode="auto">
          <a:xfrm>
            <a:off x="5724431" y="17368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5" name="矩形 154"/>
          <p:cNvSpPr/>
          <p:nvPr/>
        </p:nvSpPr>
        <p:spPr bwMode="auto">
          <a:xfrm>
            <a:off x="3753938" y="1952824"/>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6" name="矩形 155"/>
          <p:cNvSpPr/>
          <p:nvPr/>
        </p:nvSpPr>
        <p:spPr bwMode="auto">
          <a:xfrm>
            <a:off x="1126614" y="2312866"/>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7" name="矩形 156"/>
          <p:cNvSpPr/>
          <p:nvPr/>
        </p:nvSpPr>
        <p:spPr bwMode="auto">
          <a:xfrm>
            <a:off x="7694924" y="1340824"/>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8" name="矩形 157"/>
          <p:cNvSpPr/>
          <p:nvPr/>
        </p:nvSpPr>
        <p:spPr bwMode="auto">
          <a:xfrm>
            <a:off x="7038093" y="1520824"/>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9" name="矩形 158"/>
          <p:cNvSpPr/>
          <p:nvPr/>
        </p:nvSpPr>
        <p:spPr bwMode="auto">
          <a:xfrm>
            <a:off x="2440276" y="2096824"/>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0" name="矩形 159"/>
          <p:cNvSpPr/>
          <p:nvPr/>
        </p:nvSpPr>
        <p:spPr bwMode="auto">
          <a:xfrm>
            <a:off x="6381262" y="1736824"/>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1" name="矩形 160"/>
          <p:cNvSpPr/>
          <p:nvPr/>
        </p:nvSpPr>
        <p:spPr bwMode="auto">
          <a:xfrm>
            <a:off x="4410769" y="1844824"/>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2" name="矩形 161"/>
          <p:cNvSpPr/>
          <p:nvPr/>
        </p:nvSpPr>
        <p:spPr bwMode="auto">
          <a:xfrm>
            <a:off x="3097107" y="2024824"/>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3" name="矩形 162"/>
          <p:cNvSpPr/>
          <p:nvPr/>
        </p:nvSpPr>
        <p:spPr bwMode="auto">
          <a:xfrm>
            <a:off x="1783445" y="2168824"/>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4" name="矩形 163"/>
          <p:cNvSpPr/>
          <p:nvPr/>
        </p:nvSpPr>
        <p:spPr bwMode="auto">
          <a:xfrm>
            <a:off x="8351760" y="1412832"/>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弧形 63"/>
          <p:cNvSpPr/>
          <p:nvPr/>
        </p:nvSpPr>
        <p:spPr bwMode="auto">
          <a:xfrm rot="5400000">
            <a:off x="7992192" y="2420795"/>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5" name="矩形 64"/>
          <p:cNvSpPr/>
          <p:nvPr/>
        </p:nvSpPr>
        <p:spPr>
          <a:xfrm>
            <a:off x="8306373" y="2775159"/>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66" name="弧形 65"/>
          <p:cNvSpPr/>
          <p:nvPr/>
        </p:nvSpPr>
        <p:spPr bwMode="auto">
          <a:xfrm rot="5400000">
            <a:off x="5404794" y="2420795"/>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67" name="矩形 66"/>
          <p:cNvSpPr/>
          <p:nvPr/>
        </p:nvSpPr>
        <p:spPr>
          <a:xfrm>
            <a:off x="5718975" y="2775159"/>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2</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68" name="矩形 67"/>
          <p:cNvSpPr/>
          <p:nvPr/>
        </p:nvSpPr>
        <p:spPr bwMode="auto">
          <a:xfrm>
            <a:off x="5722447" y="3412173"/>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bwMode="auto">
          <a:xfrm>
            <a:off x="5065120" y="3520173"/>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3750466" y="3736173"/>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121158" y="4096215"/>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8351755" y="3124173"/>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7037101" y="3304173"/>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2435812" y="3880173"/>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6379774" y="352017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4407793" y="3628173"/>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3093139" y="3808173"/>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1778485" y="3952173"/>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7694428" y="3196181"/>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弧形 80"/>
          <p:cNvSpPr/>
          <p:nvPr/>
        </p:nvSpPr>
        <p:spPr bwMode="auto">
          <a:xfrm rot="5400000">
            <a:off x="6060137" y="4204144"/>
            <a:ext cx="419579" cy="504057"/>
          </a:xfrm>
          <a:prstGeom prst="arc">
            <a:avLst>
              <a:gd name="adj1" fmla="val 16200000"/>
              <a:gd name="adj2" fmla="val 5459663"/>
            </a:avLst>
          </a:prstGeom>
          <a:noFill/>
          <a:ln w="25400" cap="flat" cmpd="sng" algn="ctr">
            <a:solidFill>
              <a:srgbClr val="00823B"/>
            </a:solidFill>
            <a:prstDash val="solid"/>
            <a:round/>
            <a:headEnd type="stealth" w="lg" len="lg"/>
            <a:tailEnd type="stealth" w="lg" len="lg"/>
          </a:ln>
          <a:effectLst/>
        </p:spPr>
        <p:txBody>
          <a:bodyPr rtlCol="0" anchor="ctr"/>
          <a:lstStyle/>
          <a:p>
            <a:pPr algn="ctr"/>
            <a:endParaRPr lang="zh-CN" altLang="en-US"/>
          </a:p>
        </p:txBody>
      </p:sp>
      <p:sp>
        <p:nvSpPr>
          <p:cNvPr id="82" name="矩形 81"/>
          <p:cNvSpPr/>
          <p:nvPr/>
        </p:nvSpPr>
        <p:spPr>
          <a:xfrm>
            <a:off x="6374318" y="4558508"/>
            <a:ext cx="295273" cy="307777"/>
          </a:xfrm>
          <a:prstGeom prst="rect">
            <a:avLst/>
          </a:prstGeom>
        </p:spPr>
        <p:txBody>
          <a:bodyPr wrap="none">
            <a:spAutoFit/>
          </a:bodyPr>
          <a:lstStyle/>
          <a:p>
            <a:pPr algn="ctr"/>
            <a:r>
              <a:rPr lang="en-US" altLang="zh-CN" sz="1400" b="1" dirty="0">
                <a:solidFill>
                  <a:srgbClr val="00823B"/>
                </a:solidFill>
                <a:latin typeface="微软雅黑" panose="020B0503020204020204" pitchFamily="34" charset="-122"/>
                <a:ea typeface="微软雅黑" panose="020B0503020204020204" pitchFamily="34" charset="-122"/>
              </a:rPr>
              <a:t>1</a:t>
            </a:r>
            <a:endParaRPr lang="zh-CN" altLang="en-US" sz="1400" b="1" dirty="0">
              <a:solidFill>
                <a:srgbClr val="00823B"/>
              </a:solidFill>
              <a:latin typeface="微软雅黑" panose="020B0503020204020204" pitchFamily="34" charset="-122"/>
              <a:ea typeface="微软雅黑" panose="020B0503020204020204" pitchFamily="34" charset="-122"/>
            </a:endParaRPr>
          </a:p>
        </p:txBody>
      </p:sp>
      <p:sp>
        <p:nvSpPr>
          <p:cNvPr id="83" name="矩形 82"/>
          <p:cNvSpPr/>
          <p:nvPr/>
        </p:nvSpPr>
        <p:spPr bwMode="auto">
          <a:xfrm>
            <a:off x="6379774" y="522916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bwMode="auto">
          <a:xfrm>
            <a:off x="5065120" y="5337168"/>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3750466" y="5553168"/>
            <a:ext cx="432000" cy="720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1121158" y="5913210"/>
            <a:ext cx="432000" cy="359958"/>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8351755" y="494116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7037101" y="512116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2435812" y="5697168"/>
            <a:ext cx="432000" cy="57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5722447" y="5337168"/>
            <a:ext cx="432000" cy="936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sz="2400" b="1" dirty="0">
                <a:solidFill>
                  <a:srgbClr val="C00000"/>
                </a:solidFill>
                <a:latin typeface="微软雅黑" panose="020B0503020204020204" pitchFamily="34" charset="-122"/>
                <a:ea typeface="微软雅黑" panose="020B0503020204020204" pitchFamily="34" charset="-122"/>
              </a:rPr>
              <a:t>b</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4407793" y="5445168"/>
            <a:ext cx="432000" cy="82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4" name="矩形 103"/>
          <p:cNvSpPr/>
          <p:nvPr/>
        </p:nvSpPr>
        <p:spPr bwMode="auto">
          <a:xfrm>
            <a:off x="3093139" y="5625168"/>
            <a:ext cx="432000" cy="648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5" name="矩形 104"/>
          <p:cNvSpPr/>
          <p:nvPr/>
        </p:nvSpPr>
        <p:spPr bwMode="auto">
          <a:xfrm>
            <a:off x="1778485" y="5769168"/>
            <a:ext cx="432000" cy="504000"/>
          </a:xfrm>
          <a:prstGeom prst="rect">
            <a:avLst/>
          </a:prstGeom>
          <a:solidFill>
            <a:srgbClr val="FFFF99"/>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6" name="矩形 105"/>
          <p:cNvSpPr/>
          <p:nvPr/>
        </p:nvSpPr>
        <p:spPr bwMode="auto">
          <a:xfrm>
            <a:off x="7694428" y="501317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7" name="矩形 106"/>
          <p:cNvSpPr/>
          <p:nvPr/>
        </p:nvSpPr>
        <p:spPr>
          <a:xfrm>
            <a:off x="292067" y="1969481"/>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第七趟</a:t>
            </a:r>
            <a:endParaRPr lang="en-US" altLang="zh-CN" b="1" dirty="0">
              <a:latin typeface="微软雅黑" panose="020B0503020204020204" pitchFamily="34" charset="-122"/>
              <a:ea typeface="微软雅黑" panose="020B0503020204020204" pitchFamily="34" charset="-122"/>
            </a:endParaRPr>
          </a:p>
        </p:txBody>
      </p:sp>
      <p:sp>
        <p:nvSpPr>
          <p:cNvPr id="114" name="矩形 113"/>
          <p:cNvSpPr/>
          <p:nvPr/>
        </p:nvSpPr>
        <p:spPr>
          <a:xfrm>
            <a:off x="295230" y="3739950"/>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第八趟</a:t>
            </a:r>
            <a:endParaRPr lang="en-US" altLang="zh-CN" b="1" dirty="0">
              <a:latin typeface="微软雅黑" panose="020B0503020204020204" pitchFamily="34" charset="-122"/>
              <a:ea typeface="微软雅黑" panose="020B0503020204020204" pitchFamily="34" charset="-122"/>
            </a:endParaRPr>
          </a:p>
        </p:txBody>
      </p:sp>
      <p:sp>
        <p:nvSpPr>
          <p:cNvPr id="115" name="矩形 114"/>
          <p:cNvSpPr/>
          <p:nvPr/>
        </p:nvSpPr>
        <p:spPr>
          <a:xfrm>
            <a:off x="290730" y="5653607"/>
            <a:ext cx="471701" cy="923330"/>
          </a:xfrm>
          <a:prstGeom prst="rect">
            <a:avLst/>
          </a:prstGeom>
        </p:spPr>
        <p:txBody>
          <a:bodyPr wrap="square">
            <a:spAutoFit/>
          </a:bodyPr>
          <a:lstStyle/>
          <a:p>
            <a:pPr marL="0" lvl="1">
              <a:spcAft>
                <a:spcPts val="600"/>
              </a:spcAft>
              <a:buClr>
                <a:srgbClr val="C00000"/>
              </a:buClr>
              <a:defRPr/>
            </a:pPr>
            <a:r>
              <a:rPr lang="zh-CN" altLang="en-US" b="1" dirty="0">
                <a:latin typeface="微软雅黑" panose="020B0503020204020204" pitchFamily="34" charset="-122"/>
                <a:ea typeface="微软雅黑" panose="020B0503020204020204" pitchFamily="34" charset="-122"/>
              </a:rPr>
              <a:t>第九趟</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1493394"/>
      </p:ext>
    </p:extLst>
  </p:cSld>
  <p:clrMapOvr>
    <a:masterClrMapping/>
  </p:clrMapOvr>
  <p:transition advTm="157">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07504" y="1105580"/>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向量排序（起泡排序）</a:t>
            </a:r>
          </a:p>
        </p:txBody>
      </p:sp>
      <p:sp>
        <p:nvSpPr>
          <p:cNvPr id="5" name="矩形 4"/>
          <p:cNvSpPr/>
          <p:nvPr/>
        </p:nvSpPr>
        <p:spPr>
          <a:xfrm>
            <a:off x="251520" y="1628800"/>
            <a:ext cx="8892480" cy="4770537"/>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bubbleSort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Rank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lo</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Rank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hi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times = 0;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从第一趟开始</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hi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lo</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(times &lt;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&amp;&amp; exchange)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 </a:t>
            </a:r>
            <a:r>
              <a:rPr lang="zh-CN" altLang="en-US" sz="1600" b="1" kern="0" dirty="0">
                <a:solidFill>
                  <a:srgbClr val="CC0000"/>
                </a:solidFill>
                <a:latin typeface="Consolas" panose="020B0609020204030204" pitchFamily="49" charset="0"/>
                <a:ea typeface="隶书" pitchFamily="49" charset="-122"/>
              </a:rPr>
              <a:t>某趟是否有交换的标志，初始为无交换</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j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hi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-1; j &gt;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lo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times; j--)</a:t>
            </a:r>
          </a:p>
          <a:p>
            <a:r>
              <a:rPr lang="en-US" altLang="zh-CN" sz="1600" b="1"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从最后元素开始到第一个未排序元素</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[j - 1]&gt;_</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[j]) {</a:t>
            </a:r>
            <a:r>
              <a:rPr lang="en-US" altLang="zh-CN" sz="1600" b="1" kern="0" dirty="0">
                <a:solidFill>
                  <a:srgbClr val="CC0000"/>
                </a:solidFill>
                <a:latin typeface="Consolas" panose="020B0609020204030204" pitchFamily="49" charset="0"/>
                <a:ea typeface="隶书" pitchFamily="49" charset="-122"/>
              </a:rPr>
              <a:t>//</a:t>
            </a:r>
            <a:r>
              <a:rPr lang="zh-CN" altLang="en-US" sz="1600" b="1" kern="0" dirty="0">
                <a:solidFill>
                  <a:srgbClr val="CC0000"/>
                </a:solidFill>
                <a:latin typeface="Consolas" panose="020B0609020204030204" pitchFamily="49" charset="0"/>
                <a:ea typeface="隶书" pitchFamily="49" charset="-122"/>
              </a:rPr>
              <a:t>若需要交换则置换元素          </a:t>
            </a:r>
          </a:p>
          <a:p>
            <a:r>
              <a:rPr lang="en-US" altLang="zh-CN" dirty="0">
                <a:solidFill>
                  <a:srgbClr val="2B91AF"/>
                </a:solidFill>
                <a:highlight>
                  <a:srgbClr val="FFFFFF"/>
                </a:highlight>
                <a:latin typeface="Consolas" panose="020B0609020204030204" pitchFamily="49" charset="0"/>
                <a:ea typeface="新宋体" panose="02010609030101010101" pitchFamily="49" charset="-122"/>
              </a:rPr>
              <a:t>				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temp = _</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[j - 1];</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_</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[j - 1] = _</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[j];</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_</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[j] = temp;</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exchange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times++;</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3" name="矩形 2"/>
          <p:cNvSpPr/>
          <p:nvPr/>
        </p:nvSpPr>
        <p:spPr>
          <a:xfrm>
            <a:off x="2987824" y="5968450"/>
            <a:ext cx="6093820" cy="707886"/>
          </a:xfrm>
          <a:prstGeom prst="rect">
            <a:avLst/>
          </a:prstGeom>
        </p:spPr>
        <p:txBody>
          <a:bodyPr wrap="square">
            <a:spAutoFit/>
          </a:bodyPr>
          <a:lstStyle/>
          <a:p>
            <a:pPr marL="457200" lvl="2">
              <a:spcAft>
                <a:spcPts val="600"/>
              </a:spcAft>
              <a:buClr>
                <a:srgbClr val="C00000"/>
              </a:buClr>
              <a:defRPr/>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遇到相邻大小一样时，不进行交换，因此保证起泡排序为</a:t>
            </a:r>
            <a:r>
              <a:rPr lang="zh-CN" altLang="en-US" sz="2000" b="1" dirty="0">
                <a:solidFill>
                  <a:srgbClr val="C00000"/>
                </a:solidFill>
                <a:latin typeface="微软雅黑" panose="020B0503020204020204" pitchFamily="34" charset="-122"/>
                <a:ea typeface="微软雅黑" panose="020B0503020204020204" pitchFamily="34" charset="-122"/>
              </a:rPr>
              <a:t>稳定</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的排序方法，复杂度</a:t>
            </a:r>
            <a:r>
              <a:rPr lang="en-US" altLang="zh-CN" sz="2000" b="1" dirty="0">
                <a:solidFill>
                  <a:srgbClr val="C00000"/>
                </a:solidFill>
                <a:latin typeface="微软雅黑" panose="020B0503020204020204" pitchFamily="34" charset="-122"/>
                <a:ea typeface="微软雅黑" panose="020B0503020204020204" pitchFamily="34" charset="-122"/>
              </a:rPr>
              <a:t>O(n</a:t>
            </a:r>
            <a:r>
              <a:rPr lang="en-US" altLang="zh-CN" sz="2000" b="1" baseline="30000" dirty="0">
                <a:solidFill>
                  <a:srgbClr val="C00000"/>
                </a:solidFill>
                <a:latin typeface="微软雅黑" panose="020B0503020204020204" pitchFamily="34" charset="-122"/>
                <a:ea typeface="微软雅黑" panose="020B0503020204020204" pitchFamily="34" charset="-122"/>
              </a:rPr>
              <a:t>2</a:t>
            </a:r>
            <a:r>
              <a:rPr lang="en-US" altLang="zh-CN"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16242"/>
      </p:ext>
    </p:extLst>
  </p:cSld>
  <p:clrMapOvr>
    <a:masterClrMapping/>
  </p:clrMapOvr>
  <p:transition advTm="157">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向量排序（选择排序）</a:t>
            </a:r>
          </a:p>
        </p:txBody>
      </p:sp>
      <p:sp>
        <p:nvSpPr>
          <p:cNvPr id="36" name="文本框 35"/>
          <p:cNvSpPr txBox="1"/>
          <p:nvPr/>
        </p:nvSpPr>
        <p:spPr>
          <a:xfrm>
            <a:off x="208019" y="2079314"/>
            <a:ext cx="2419765"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选择排序</a:t>
            </a:r>
          </a:p>
        </p:txBody>
      </p:sp>
      <p:sp>
        <p:nvSpPr>
          <p:cNvPr id="9" name="矩形 8"/>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查找、插入、删除、去重、遍历、判序、</a:t>
            </a:r>
            <a:r>
              <a:rPr lang="zh-CN" altLang="en-US" sz="2400" b="1" dirty="0">
                <a:solidFill>
                  <a:srgbClr val="C00000"/>
                </a:solidFill>
                <a:latin typeface="微软雅黑" panose="020B0503020204020204" pitchFamily="34" charset="-122"/>
                <a:ea typeface="微软雅黑" panose="020B0503020204020204" pitchFamily="34" charset="-122"/>
              </a:rPr>
              <a:t>排序</a:t>
            </a:r>
          </a:p>
        </p:txBody>
      </p:sp>
      <p:sp>
        <p:nvSpPr>
          <p:cNvPr id="18" name="文本框 17"/>
          <p:cNvSpPr txBox="1"/>
          <p:nvPr/>
        </p:nvSpPr>
        <p:spPr>
          <a:xfrm>
            <a:off x="1451825" y="6163377"/>
            <a:ext cx="4032448" cy="369332"/>
          </a:xfrm>
          <a:prstGeom prst="rect">
            <a:avLst/>
          </a:prstGeom>
          <a:solidFill>
            <a:srgbClr val="C00000"/>
          </a:solidFill>
          <a:ln w="31750">
            <a:noFill/>
          </a:ln>
        </p:spPr>
        <p:txBody>
          <a:bodyPr wrap="square" rtlCol="0">
            <a:spAutoFit/>
          </a:bodyPr>
          <a:lstStyle/>
          <a:p>
            <a:pPr algn="ctr"/>
            <a:r>
              <a:rPr kumimoji="1" lang="zh-CN" altLang="en-US" b="1" dirty="0">
                <a:solidFill>
                  <a:schemeClr val="bg1"/>
                </a:solidFill>
                <a:latin typeface="Microsoft YaHei" charset="0"/>
                <a:ea typeface="Microsoft YaHei" charset="0"/>
                <a:cs typeface="Microsoft YaHei" charset="0"/>
              </a:rPr>
              <a:t>两层循环迭代，平均复杂度</a:t>
            </a:r>
            <a:r>
              <a:rPr kumimoji="1" lang="en-US" altLang="zh-CN" b="1" dirty="0">
                <a:solidFill>
                  <a:schemeClr val="bg1"/>
                </a:solidFill>
                <a:latin typeface="Microsoft YaHei" charset="0"/>
                <a:ea typeface="Microsoft YaHei" charset="0"/>
                <a:cs typeface="Microsoft YaHei" charset="0"/>
              </a:rPr>
              <a:t>O(n</a:t>
            </a:r>
            <a:r>
              <a:rPr kumimoji="1" lang="en-US" altLang="zh-CN" b="1" baseline="30000" dirty="0">
                <a:solidFill>
                  <a:schemeClr val="bg1"/>
                </a:solidFill>
                <a:latin typeface="Microsoft YaHei" charset="0"/>
                <a:ea typeface="Microsoft YaHei" charset="0"/>
                <a:cs typeface="Microsoft YaHei" charset="0"/>
              </a:rPr>
              <a:t>2</a:t>
            </a:r>
            <a:r>
              <a:rPr kumimoji="1" lang="en-US" altLang="zh-CN" b="1" dirty="0">
                <a:solidFill>
                  <a:schemeClr val="bg1"/>
                </a:solidFill>
                <a:latin typeface="Microsoft YaHei" charset="0"/>
                <a:ea typeface="Microsoft YaHei" charset="0"/>
                <a:cs typeface="Microsoft YaHei" charset="0"/>
              </a:rPr>
              <a:t>)</a:t>
            </a:r>
            <a:endParaRPr kumimoji="1" lang="zh-CN" altLang="en-US" b="1" dirty="0">
              <a:solidFill>
                <a:schemeClr val="bg1"/>
              </a:solidFill>
              <a:latin typeface="Microsoft YaHei" charset="0"/>
              <a:ea typeface="Microsoft YaHei" charset="0"/>
              <a:cs typeface="Microsoft YaHei" charset="0"/>
            </a:endParaRPr>
          </a:p>
        </p:txBody>
      </p:sp>
      <p:sp>
        <p:nvSpPr>
          <p:cNvPr id="3" name="矩形 2"/>
          <p:cNvSpPr/>
          <p:nvPr/>
        </p:nvSpPr>
        <p:spPr>
          <a:xfrm>
            <a:off x="333334" y="2794899"/>
            <a:ext cx="8617112" cy="1354217"/>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rPr>
              <a:t>template</a:t>
            </a:r>
            <a:r>
              <a:rPr lang="en-US" altLang="zh-CN" sz="1600" dirty="0">
                <a:solidFill>
                  <a:srgbClr val="000000"/>
                </a:solidFill>
                <a:highlight>
                  <a:srgbClr val="FFFFFF"/>
                </a:highlight>
                <a:latin typeface="Consolas" panose="020B0609020204030204" pitchFamily="49" charset="0"/>
              </a:rPr>
              <a:t> &lt;</a:t>
            </a:r>
            <a:r>
              <a:rPr lang="en-US" altLang="zh-CN" sz="1600" dirty="0" err="1">
                <a:solidFill>
                  <a:srgbClr val="0000FF"/>
                </a:solidFill>
                <a:highlight>
                  <a:srgbClr val="FFFFFF"/>
                </a:highlight>
                <a:latin typeface="Consolas" panose="020B0609020204030204" pitchFamily="49" charset="0"/>
              </a:rPr>
              <a:t>typename</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向量选择排序</a:t>
            </a:r>
          </a:p>
          <a:p>
            <a:r>
              <a:rPr lang="en-US" altLang="zh-CN" sz="1600" dirty="0">
                <a:solidFill>
                  <a:srgbClr val="0000FF"/>
                </a:solidFill>
                <a:highlight>
                  <a:srgbClr val="FFFFFF"/>
                </a:highlight>
                <a:latin typeface="Consolas" panose="020B0609020204030204" pitchFamily="49" charset="0"/>
              </a:rPr>
              <a:t>void</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Vector</a:t>
            </a:r>
            <a:r>
              <a:rPr lang="en-US" altLang="zh-CN" sz="1600" dirty="0">
                <a:solidFill>
                  <a:srgbClr val="000000"/>
                </a:solidFill>
                <a:highlight>
                  <a:srgbClr val="FFFFFF"/>
                </a:highlight>
                <a:latin typeface="Consolas" panose="020B0609020204030204" pitchFamily="49" charset="0"/>
              </a:rPr>
              <a:t>&lt;</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a:t>
            </a:r>
            <a:r>
              <a:rPr lang="en-US" altLang="zh-CN" sz="1600" dirty="0" err="1">
                <a:solidFill>
                  <a:srgbClr val="000000"/>
                </a:solidFill>
                <a:highlight>
                  <a:srgbClr val="FFFFFF"/>
                </a:highlight>
                <a:latin typeface="Consolas" panose="020B0609020204030204" pitchFamily="49" charset="0"/>
              </a:rPr>
              <a:t>selectionSort</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a:t>
            </a:r>
            <a:endParaRPr lang="en-US" altLang="zh-CN" sz="1600" kern="0" dirty="0">
              <a:solidFill>
                <a:srgbClr val="CC0000"/>
              </a:solidFill>
              <a:highlight>
                <a:srgbClr val="FFFFFF"/>
              </a:highlight>
              <a:latin typeface="Times New Roman" pitchFamily="18" charset="0"/>
              <a:ea typeface="隶书" pitchFamily="49" charset="-122"/>
            </a:endParaRPr>
          </a:p>
          <a:p>
            <a:r>
              <a:rPr lang="en-US" altLang="zh-CN" sz="1600" dirty="0">
                <a:solidFill>
                  <a:srgbClr val="0000FF"/>
                </a:solidFill>
                <a:highlight>
                  <a:srgbClr val="FFFFFF"/>
                </a:highlight>
                <a:latin typeface="Consolas" panose="020B0609020204030204" pitchFamily="49" charset="0"/>
              </a:rPr>
              <a:t>    while</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&lt;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a:t>
            </a:r>
          </a:p>
          <a:p>
            <a:r>
              <a:rPr lang="en-US" altLang="zh-CN" sz="1600" dirty="0">
                <a:solidFill>
                  <a:srgbClr val="000000"/>
                </a:solidFill>
                <a:highlight>
                  <a:srgbClr val="FFFFFF"/>
                </a:highlight>
                <a:latin typeface="Consolas" panose="020B0609020204030204" pitchFamily="49" charset="0"/>
              </a:rPr>
              <a:t>    swap(_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[max(</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将</a:t>
            </a:r>
            <a:r>
              <a:rPr lang="en-US" altLang="zh-CN" sz="1600" kern="0" dirty="0">
                <a:solidFill>
                  <a:srgbClr val="CC0000"/>
                </a:solidFill>
                <a:latin typeface="Times New Roman" pitchFamily="18" charset="0"/>
                <a:ea typeface="隶书" pitchFamily="49" charset="-122"/>
              </a:rPr>
              <a:t>[hi]</a:t>
            </a:r>
            <a:r>
              <a:rPr lang="zh-CN" altLang="en-US" sz="1600" kern="0" dirty="0">
                <a:solidFill>
                  <a:srgbClr val="CC0000"/>
                </a:solidFill>
                <a:latin typeface="Times New Roman" pitchFamily="18" charset="0"/>
                <a:ea typeface="隶书" pitchFamily="49" charset="-122"/>
              </a:rPr>
              <a:t>与</a:t>
            </a:r>
            <a:r>
              <a:rPr lang="en-US" altLang="zh-CN" sz="1600" kern="0" dirty="0">
                <a:solidFill>
                  <a:srgbClr val="CC0000"/>
                </a:solidFill>
                <a:latin typeface="Times New Roman" pitchFamily="18" charset="0"/>
                <a:ea typeface="隶书" pitchFamily="49" charset="-122"/>
              </a:rPr>
              <a:t>[lo, hi]</a:t>
            </a:r>
            <a:r>
              <a:rPr lang="zh-CN" altLang="en-US" sz="1600" kern="0" dirty="0">
                <a:solidFill>
                  <a:srgbClr val="CC0000"/>
                </a:solidFill>
                <a:latin typeface="Times New Roman" pitchFamily="18" charset="0"/>
                <a:ea typeface="隶书" pitchFamily="49" charset="-122"/>
              </a:rPr>
              <a:t>中的最大者交换</a:t>
            </a:r>
          </a:p>
          <a:p>
            <a:r>
              <a:rPr lang="en-US" altLang="zh-CN" sz="1600" dirty="0">
                <a:solidFill>
                  <a:srgbClr val="000000"/>
                </a:solidFill>
                <a:highlight>
                  <a:srgbClr val="FFFFFF"/>
                </a:highlight>
                <a:latin typeface="Consolas" panose="020B0609020204030204" pitchFamily="49" charset="0"/>
              </a:rPr>
              <a:t>}</a:t>
            </a:r>
          </a:p>
        </p:txBody>
      </p:sp>
      <p:sp>
        <p:nvSpPr>
          <p:cNvPr id="7" name="矩形 6"/>
          <p:cNvSpPr/>
          <p:nvPr/>
        </p:nvSpPr>
        <p:spPr>
          <a:xfrm>
            <a:off x="307343" y="4063145"/>
            <a:ext cx="5272769" cy="2062103"/>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rPr>
              <a:t>template</a:t>
            </a:r>
            <a:r>
              <a:rPr lang="en-US" altLang="zh-CN" sz="1600" dirty="0">
                <a:solidFill>
                  <a:srgbClr val="000000"/>
                </a:solidFill>
                <a:highlight>
                  <a:srgbClr val="FFFFFF"/>
                </a:highlight>
                <a:latin typeface="Consolas" panose="020B0609020204030204" pitchFamily="49" charset="0"/>
              </a:rPr>
              <a:t> &lt;</a:t>
            </a:r>
            <a:r>
              <a:rPr lang="en-US" altLang="zh-CN" sz="1600" dirty="0" err="1">
                <a:solidFill>
                  <a:srgbClr val="0000FF"/>
                </a:solidFill>
                <a:highlight>
                  <a:srgbClr val="FFFFFF"/>
                </a:highlight>
                <a:latin typeface="Consolas" panose="020B0609020204030204" pitchFamily="49" charset="0"/>
              </a:rPr>
              <a:t>typename</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a:t>
            </a:r>
          </a:p>
          <a:p>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Vector</a:t>
            </a:r>
            <a:r>
              <a:rPr lang="en-US" altLang="zh-CN" sz="1600" dirty="0">
                <a:solidFill>
                  <a:srgbClr val="000000"/>
                </a:solidFill>
                <a:highlight>
                  <a:srgbClr val="FFFFFF"/>
                </a:highlight>
                <a:latin typeface="Consolas" panose="020B0609020204030204" pitchFamily="49" charset="0"/>
              </a:rPr>
              <a:t>&lt;</a:t>
            </a:r>
            <a:r>
              <a:rPr lang="en-US" altLang="zh-CN" sz="1600" dirty="0">
                <a:solidFill>
                  <a:srgbClr val="2B91AF"/>
                </a:solidFill>
                <a:highlight>
                  <a:srgbClr val="FFFFFF"/>
                </a:highlight>
                <a:latin typeface="Consolas" panose="020B0609020204030204" pitchFamily="49" charset="0"/>
              </a:rPr>
              <a:t>T</a:t>
            </a:r>
            <a:r>
              <a:rPr lang="en-US" altLang="zh-CN" sz="1600" dirty="0">
                <a:solidFill>
                  <a:srgbClr val="000000"/>
                </a:solidFill>
                <a:highlight>
                  <a:srgbClr val="FFFFFF"/>
                </a:highlight>
                <a:latin typeface="Consolas" panose="020B0609020204030204" pitchFamily="49" charset="0"/>
              </a:rPr>
              <a:t>&gt;::max (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 </a:t>
            </a:r>
            <a:endParaRPr lang="zh-CN" altLang="en-US" sz="1600" kern="0" dirty="0">
              <a:solidFill>
                <a:srgbClr val="CC0000"/>
              </a:solidFill>
              <a:latin typeface="Times New Roman" pitchFamily="18" charset="0"/>
              <a:ea typeface="隶书" pitchFamily="49" charset="-122"/>
            </a:endParaRP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2B91AF"/>
                </a:solidFill>
                <a:highlight>
                  <a:srgbClr val="FFFFFF"/>
                </a:highlight>
                <a:latin typeface="Consolas" panose="020B0609020204030204" pitchFamily="49" charset="0"/>
              </a:rPr>
              <a:t>Rank</a:t>
            </a:r>
            <a:r>
              <a:rPr lang="en-US" altLang="zh-CN" sz="1600" dirty="0">
                <a:solidFill>
                  <a:srgbClr val="000000"/>
                </a:solidFill>
                <a:highlight>
                  <a:srgbClr val="FFFFFF"/>
                </a:highlight>
                <a:latin typeface="Consolas" panose="020B0609020204030204" pitchFamily="49" charset="0"/>
              </a:rPr>
              <a:t> mx =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a:t>
            </a: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0000FF"/>
                </a:solidFill>
                <a:highlight>
                  <a:srgbClr val="FFFFFF"/>
                </a:highlight>
                <a:latin typeface="Consolas" panose="020B0609020204030204" pitchFamily="49" charset="0"/>
              </a:rPr>
              <a:t>while</a:t>
            </a:r>
            <a:r>
              <a:rPr lang="en-US" altLang="zh-CN" sz="1600" dirty="0">
                <a:solidFill>
                  <a:srgbClr val="000000"/>
                </a:solidFill>
                <a:highlight>
                  <a:srgbClr val="FFFFFF"/>
                </a:highlight>
                <a:latin typeface="Consolas" panose="020B0609020204030204" pitchFamily="49" charset="0"/>
              </a:rPr>
              <a:t> ( </a:t>
            </a:r>
            <a:r>
              <a:rPr lang="en-US" altLang="zh-CN" sz="1600" dirty="0">
                <a:solidFill>
                  <a:srgbClr val="808080"/>
                </a:solidFill>
                <a:highlight>
                  <a:srgbClr val="FFFFFF"/>
                </a:highlight>
                <a:latin typeface="Consolas" panose="020B0609020204030204" pitchFamily="49" charset="0"/>
              </a:rPr>
              <a:t>lo</a:t>
            </a:r>
            <a:r>
              <a:rPr lang="en-US" altLang="zh-CN" sz="1600" dirty="0">
                <a:solidFill>
                  <a:srgbClr val="000000"/>
                </a:solidFill>
                <a:highlight>
                  <a:srgbClr val="FFFFFF"/>
                </a:highlight>
                <a:latin typeface="Consolas" panose="020B0609020204030204" pitchFamily="49" charset="0"/>
              </a:rPr>
              <a:t> &lt;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逆向扫描</a:t>
            </a:r>
          </a:p>
          <a:p>
            <a:r>
              <a:rPr lang="en-US" altLang="zh-CN" sz="1600" dirty="0">
                <a:solidFill>
                  <a:srgbClr val="000000"/>
                </a:solidFill>
                <a:highlight>
                  <a:srgbClr val="FFFFFF"/>
                </a:highlight>
                <a:latin typeface="Consolas" panose="020B0609020204030204" pitchFamily="49" charset="0"/>
              </a:rPr>
              <a:t>      </a:t>
            </a:r>
            <a:r>
              <a:rPr lang="en-US" altLang="zh-CN" sz="1600" dirty="0">
                <a:solidFill>
                  <a:srgbClr val="0000FF"/>
                </a:solidFill>
                <a:highlight>
                  <a:srgbClr val="FFFFFF"/>
                </a:highlight>
                <a:latin typeface="Consolas" panose="020B0609020204030204" pitchFamily="49" charset="0"/>
              </a:rPr>
              <a:t>if</a:t>
            </a:r>
            <a:r>
              <a:rPr lang="en-US" altLang="zh-CN" sz="1600" dirty="0">
                <a:solidFill>
                  <a:srgbClr val="000000"/>
                </a:solidFill>
                <a:highlight>
                  <a:srgbClr val="FFFFFF"/>
                </a:highlight>
                <a:latin typeface="Consolas" panose="020B0609020204030204" pitchFamily="49" charset="0"/>
              </a:rPr>
              <a:t> (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 &gt; _</a:t>
            </a:r>
            <a:r>
              <a:rPr lang="en-US" altLang="zh-CN" sz="1600" dirty="0" err="1">
                <a:solidFill>
                  <a:srgbClr val="000000"/>
                </a:solidFill>
                <a:highlight>
                  <a:srgbClr val="FFFFFF"/>
                </a:highlight>
                <a:latin typeface="Consolas" panose="020B0609020204030204" pitchFamily="49" charset="0"/>
              </a:rPr>
              <a:t>elem</a:t>
            </a:r>
            <a:r>
              <a:rPr lang="en-US" altLang="zh-CN" sz="1600" dirty="0">
                <a:solidFill>
                  <a:srgbClr val="000000"/>
                </a:solidFill>
                <a:highlight>
                  <a:srgbClr val="FFFFFF"/>
                </a:highlight>
                <a:latin typeface="Consolas" panose="020B0609020204030204" pitchFamily="49" charset="0"/>
              </a:rPr>
              <a:t>[mx] ) </a:t>
            </a:r>
            <a:r>
              <a:rPr lang="en-US" altLang="zh-CN" sz="1600" kern="0" dirty="0">
                <a:solidFill>
                  <a:srgbClr val="CC0000"/>
                </a:solidFill>
                <a:latin typeface="Times New Roman" pitchFamily="18" charset="0"/>
                <a:ea typeface="隶书" pitchFamily="49" charset="-122"/>
              </a:rPr>
              <a:t>//</a:t>
            </a:r>
            <a:r>
              <a:rPr lang="zh-CN" altLang="en-US" sz="1600" kern="0" dirty="0">
                <a:solidFill>
                  <a:srgbClr val="CC0000"/>
                </a:solidFill>
                <a:latin typeface="Times New Roman" pitchFamily="18" charset="0"/>
                <a:ea typeface="隶书" pitchFamily="49" charset="-122"/>
              </a:rPr>
              <a:t>且严格比较</a:t>
            </a:r>
          </a:p>
          <a:p>
            <a:r>
              <a:rPr lang="en-US" altLang="zh-CN" sz="1600" dirty="0">
                <a:solidFill>
                  <a:srgbClr val="000000"/>
                </a:solidFill>
                <a:highlight>
                  <a:srgbClr val="FFFFFF"/>
                </a:highlight>
                <a:latin typeface="Consolas" panose="020B0609020204030204" pitchFamily="49" charset="0"/>
              </a:rPr>
              <a:t>         mx = </a:t>
            </a:r>
            <a:r>
              <a:rPr lang="en-US" altLang="zh-CN" sz="1600" dirty="0">
                <a:solidFill>
                  <a:srgbClr val="808080"/>
                </a:solidFill>
                <a:highlight>
                  <a:srgbClr val="FFFFFF"/>
                </a:highlight>
                <a:latin typeface="Consolas" panose="020B0609020204030204" pitchFamily="49" charset="0"/>
              </a:rPr>
              <a:t>hi</a:t>
            </a:r>
            <a:r>
              <a:rPr lang="en-US" altLang="zh-CN" sz="1600" dirty="0">
                <a:solidFill>
                  <a:srgbClr val="000000"/>
                </a:solidFill>
                <a:highlight>
                  <a:srgbClr val="FFFFFF"/>
                </a:highlight>
                <a:latin typeface="Consolas" panose="020B0609020204030204" pitchFamily="49" charset="0"/>
              </a:rPr>
              <a:t>;</a:t>
            </a:r>
          </a:p>
          <a:p>
            <a:r>
              <a:rPr lang="en-US" altLang="zh-CN" sz="1600" dirty="0">
                <a:solidFill>
                  <a:srgbClr val="0000FF"/>
                </a:solidFill>
                <a:highlight>
                  <a:srgbClr val="FFFFFF"/>
                </a:highlight>
                <a:latin typeface="Consolas" panose="020B0609020204030204" pitchFamily="49" charset="0"/>
              </a:rPr>
              <a:t>return</a:t>
            </a:r>
            <a:r>
              <a:rPr lang="en-US" altLang="zh-CN" sz="1600" dirty="0">
                <a:solidFill>
                  <a:srgbClr val="000000"/>
                </a:solidFill>
                <a:highlight>
                  <a:srgbClr val="FFFFFF"/>
                </a:highlight>
                <a:latin typeface="Consolas" panose="020B0609020204030204" pitchFamily="49" charset="0"/>
              </a:rPr>
              <a:t> mx;</a:t>
            </a:r>
          </a:p>
          <a:p>
            <a:r>
              <a:rPr lang="en-US" altLang="zh-CN" sz="1600" dirty="0">
                <a:solidFill>
                  <a:srgbClr val="000000"/>
                </a:solidFill>
                <a:highlight>
                  <a:srgbClr val="FFFFFF"/>
                </a:highlight>
                <a:latin typeface="Consolas" panose="020B0609020204030204" pitchFamily="49" charset="0"/>
              </a:rPr>
              <a:t>}</a:t>
            </a:r>
            <a:endParaRPr lang="zh-CN" altLang="en-US" sz="1600" dirty="0"/>
          </a:p>
        </p:txBody>
      </p:sp>
      <p:sp>
        <p:nvSpPr>
          <p:cNvPr id="8" name="矩形 7"/>
          <p:cNvSpPr/>
          <p:nvPr/>
        </p:nvSpPr>
        <p:spPr>
          <a:xfrm>
            <a:off x="2051720" y="2091331"/>
            <a:ext cx="6130973" cy="646331"/>
          </a:xfrm>
          <a:prstGeom prst="rect">
            <a:avLst/>
          </a:prstGeom>
        </p:spPr>
        <p:txBody>
          <a:bodyPr wrap="square">
            <a:spAutoFit/>
          </a:bodyPr>
          <a:lstStyle/>
          <a:p>
            <a:pPr>
              <a:spcAft>
                <a:spcPts val="600"/>
              </a:spcAft>
              <a:buClr>
                <a:srgbClr val="C00000"/>
              </a:buClr>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每一次从待排序的元素中选出最小（或最大）的一个元素，存放在序列的起始位置，直到全部待排序的数据元素排完</a:t>
            </a:r>
          </a:p>
        </p:txBody>
      </p:sp>
      <p:sp>
        <p:nvSpPr>
          <p:cNvPr id="13" name="圆角矩形 12"/>
          <p:cNvSpPr/>
          <p:nvPr/>
        </p:nvSpPr>
        <p:spPr bwMode="auto">
          <a:xfrm>
            <a:off x="6403160" y="4265885"/>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2</a:t>
            </a:r>
            <a:endParaRPr lang="zh-CN" altLang="en-US" dirty="0">
              <a:solidFill>
                <a:schemeClr val="tx1"/>
              </a:solidFill>
              <a:latin typeface="Consolas" panose="020B0609020204030204" pitchFamily="49" charset="0"/>
            </a:endParaRPr>
          </a:p>
        </p:txBody>
      </p:sp>
      <p:sp>
        <p:nvSpPr>
          <p:cNvPr id="14" name="圆角矩形 13"/>
          <p:cNvSpPr/>
          <p:nvPr/>
        </p:nvSpPr>
        <p:spPr bwMode="auto">
          <a:xfrm>
            <a:off x="6919574" y="4265885"/>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9</a:t>
            </a:r>
            <a:endParaRPr lang="zh-CN" altLang="en-US" dirty="0">
              <a:solidFill>
                <a:schemeClr val="tx1"/>
              </a:solidFill>
              <a:latin typeface="Consolas" panose="020B0609020204030204" pitchFamily="49" charset="0"/>
            </a:endParaRPr>
          </a:p>
        </p:txBody>
      </p:sp>
      <p:sp>
        <p:nvSpPr>
          <p:cNvPr id="15" name="圆角矩形 14"/>
          <p:cNvSpPr/>
          <p:nvPr/>
        </p:nvSpPr>
        <p:spPr bwMode="auto">
          <a:xfrm>
            <a:off x="7435988" y="4265885"/>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8</a:t>
            </a:r>
            <a:endParaRPr lang="zh-CN" altLang="en-US" dirty="0">
              <a:solidFill>
                <a:schemeClr val="tx1"/>
              </a:solidFill>
              <a:latin typeface="Consolas" panose="020B0609020204030204" pitchFamily="49" charset="0"/>
            </a:endParaRPr>
          </a:p>
        </p:txBody>
      </p:sp>
      <p:sp>
        <p:nvSpPr>
          <p:cNvPr id="16" name="圆角矩形 15"/>
          <p:cNvSpPr/>
          <p:nvPr/>
        </p:nvSpPr>
        <p:spPr bwMode="auto">
          <a:xfrm>
            <a:off x="7952402" y="4265885"/>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7</a:t>
            </a:r>
            <a:endParaRPr lang="zh-CN" altLang="en-US" dirty="0">
              <a:solidFill>
                <a:schemeClr val="tx1"/>
              </a:solidFill>
              <a:latin typeface="Consolas" panose="020B0609020204030204" pitchFamily="49" charset="0"/>
            </a:endParaRPr>
          </a:p>
        </p:txBody>
      </p:sp>
      <p:sp>
        <p:nvSpPr>
          <p:cNvPr id="17" name="圆角矩形 16"/>
          <p:cNvSpPr/>
          <p:nvPr/>
        </p:nvSpPr>
        <p:spPr bwMode="auto">
          <a:xfrm>
            <a:off x="8468816" y="4265885"/>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8</a:t>
            </a:r>
            <a:endParaRPr lang="zh-CN" altLang="en-US" dirty="0">
              <a:solidFill>
                <a:schemeClr val="tx1"/>
              </a:solidFill>
              <a:latin typeface="Consolas" panose="020B0609020204030204" pitchFamily="49" charset="0"/>
            </a:endParaRPr>
          </a:p>
        </p:txBody>
      </p:sp>
      <p:sp>
        <p:nvSpPr>
          <p:cNvPr id="19" name="圆角矩形 18"/>
          <p:cNvSpPr/>
          <p:nvPr/>
        </p:nvSpPr>
        <p:spPr bwMode="auto">
          <a:xfrm>
            <a:off x="6403160" y="4767640"/>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2</a:t>
            </a:r>
            <a:endParaRPr lang="zh-CN" altLang="en-US" dirty="0">
              <a:solidFill>
                <a:schemeClr val="tx1"/>
              </a:solidFill>
              <a:latin typeface="Consolas" panose="020B0609020204030204" pitchFamily="49" charset="0"/>
            </a:endParaRPr>
          </a:p>
        </p:txBody>
      </p:sp>
      <p:sp>
        <p:nvSpPr>
          <p:cNvPr id="20" name="圆角矩形 19"/>
          <p:cNvSpPr/>
          <p:nvPr/>
        </p:nvSpPr>
        <p:spPr bwMode="auto">
          <a:xfrm>
            <a:off x="6919574" y="4767640"/>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8</a:t>
            </a:r>
            <a:endParaRPr lang="zh-CN" altLang="en-US" dirty="0">
              <a:solidFill>
                <a:schemeClr val="tx1"/>
              </a:solidFill>
              <a:latin typeface="Consolas" panose="020B0609020204030204" pitchFamily="49" charset="0"/>
            </a:endParaRPr>
          </a:p>
        </p:txBody>
      </p:sp>
      <p:sp>
        <p:nvSpPr>
          <p:cNvPr id="21" name="圆角矩形 20"/>
          <p:cNvSpPr/>
          <p:nvPr/>
        </p:nvSpPr>
        <p:spPr bwMode="auto">
          <a:xfrm>
            <a:off x="7435988" y="4767640"/>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8</a:t>
            </a:r>
            <a:endParaRPr lang="zh-CN" altLang="en-US" dirty="0">
              <a:solidFill>
                <a:schemeClr val="tx1"/>
              </a:solidFill>
              <a:latin typeface="Consolas" panose="020B0609020204030204" pitchFamily="49" charset="0"/>
            </a:endParaRPr>
          </a:p>
        </p:txBody>
      </p:sp>
      <p:sp>
        <p:nvSpPr>
          <p:cNvPr id="22" name="圆角矩形 21"/>
          <p:cNvSpPr/>
          <p:nvPr/>
        </p:nvSpPr>
        <p:spPr bwMode="auto">
          <a:xfrm>
            <a:off x="7952402" y="4767640"/>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7</a:t>
            </a:r>
            <a:endParaRPr lang="zh-CN" altLang="en-US" dirty="0">
              <a:solidFill>
                <a:schemeClr val="tx1"/>
              </a:solidFill>
              <a:latin typeface="Consolas" panose="020B0609020204030204" pitchFamily="49" charset="0"/>
            </a:endParaRPr>
          </a:p>
        </p:txBody>
      </p:sp>
      <p:sp>
        <p:nvSpPr>
          <p:cNvPr id="23" name="圆角矩形 22"/>
          <p:cNvSpPr/>
          <p:nvPr/>
        </p:nvSpPr>
        <p:spPr bwMode="auto">
          <a:xfrm>
            <a:off x="8468816" y="4767640"/>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9</a:t>
            </a:r>
            <a:endParaRPr lang="zh-CN" altLang="en-US" dirty="0">
              <a:solidFill>
                <a:schemeClr val="tx1"/>
              </a:solidFill>
              <a:latin typeface="Consolas" panose="020B0609020204030204" pitchFamily="49" charset="0"/>
            </a:endParaRPr>
          </a:p>
        </p:txBody>
      </p:sp>
      <p:sp>
        <p:nvSpPr>
          <p:cNvPr id="24" name="圆角矩形 23"/>
          <p:cNvSpPr/>
          <p:nvPr/>
        </p:nvSpPr>
        <p:spPr bwMode="auto">
          <a:xfrm>
            <a:off x="6403160" y="5273997"/>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2</a:t>
            </a:r>
            <a:endParaRPr lang="zh-CN" altLang="en-US" dirty="0">
              <a:solidFill>
                <a:schemeClr val="tx1"/>
              </a:solidFill>
              <a:latin typeface="Consolas" panose="020B0609020204030204" pitchFamily="49" charset="0"/>
            </a:endParaRPr>
          </a:p>
        </p:txBody>
      </p:sp>
      <p:sp>
        <p:nvSpPr>
          <p:cNvPr id="25" name="圆角矩形 24"/>
          <p:cNvSpPr/>
          <p:nvPr/>
        </p:nvSpPr>
        <p:spPr bwMode="auto">
          <a:xfrm>
            <a:off x="6919574" y="5273997"/>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8</a:t>
            </a:r>
            <a:endParaRPr lang="zh-CN" altLang="en-US" dirty="0">
              <a:solidFill>
                <a:schemeClr val="tx1"/>
              </a:solidFill>
              <a:latin typeface="Consolas" panose="020B0609020204030204" pitchFamily="49" charset="0"/>
            </a:endParaRPr>
          </a:p>
        </p:txBody>
      </p:sp>
      <p:sp>
        <p:nvSpPr>
          <p:cNvPr id="26" name="圆角矩形 25"/>
          <p:cNvSpPr/>
          <p:nvPr/>
        </p:nvSpPr>
        <p:spPr bwMode="auto">
          <a:xfrm>
            <a:off x="7435988" y="5273997"/>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7</a:t>
            </a:r>
            <a:endParaRPr lang="zh-CN" altLang="en-US" dirty="0">
              <a:solidFill>
                <a:schemeClr val="tx1"/>
              </a:solidFill>
              <a:latin typeface="Consolas" panose="020B0609020204030204" pitchFamily="49" charset="0"/>
            </a:endParaRPr>
          </a:p>
        </p:txBody>
      </p:sp>
      <p:sp>
        <p:nvSpPr>
          <p:cNvPr id="27" name="圆角矩形 26"/>
          <p:cNvSpPr/>
          <p:nvPr/>
        </p:nvSpPr>
        <p:spPr bwMode="auto">
          <a:xfrm>
            <a:off x="7952402" y="5273997"/>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8</a:t>
            </a:r>
            <a:endParaRPr lang="zh-CN" altLang="en-US" dirty="0">
              <a:latin typeface="Consolas" panose="020B0609020204030204" pitchFamily="49" charset="0"/>
            </a:endParaRPr>
          </a:p>
        </p:txBody>
      </p:sp>
      <p:sp>
        <p:nvSpPr>
          <p:cNvPr id="28" name="圆角矩形 27"/>
          <p:cNvSpPr/>
          <p:nvPr/>
        </p:nvSpPr>
        <p:spPr bwMode="auto">
          <a:xfrm>
            <a:off x="8468816" y="5273997"/>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9</a:t>
            </a:r>
            <a:endParaRPr lang="zh-CN" altLang="en-US" dirty="0">
              <a:latin typeface="Consolas" panose="020B0609020204030204" pitchFamily="49" charset="0"/>
            </a:endParaRPr>
          </a:p>
        </p:txBody>
      </p:sp>
      <p:sp>
        <p:nvSpPr>
          <p:cNvPr id="29" name="圆角矩形 28"/>
          <p:cNvSpPr/>
          <p:nvPr/>
        </p:nvSpPr>
        <p:spPr bwMode="auto">
          <a:xfrm>
            <a:off x="6403160" y="5775752"/>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2</a:t>
            </a:r>
            <a:endParaRPr lang="zh-CN" altLang="en-US" dirty="0">
              <a:solidFill>
                <a:schemeClr val="tx1"/>
              </a:solidFill>
              <a:latin typeface="Consolas" panose="020B0609020204030204" pitchFamily="49" charset="0"/>
            </a:endParaRPr>
          </a:p>
        </p:txBody>
      </p:sp>
      <p:sp>
        <p:nvSpPr>
          <p:cNvPr id="30" name="圆角矩形 29"/>
          <p:cNvSpPr/>
          <p:nvPr/>
        </p:nvSpPr>
        <p:spPr bwMode="auto">
          <a:xfrm>
            <a:off x="6919574" y="5775752"/>
            <a:ext cx="423664" cy="38955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solidFill>
                  <a:schemeClr val="tx1"/>
                </a:solidFill>
                <a:latin typeface="Consolas" panose="020B0609020204030204" pitchFamily="49" charset="0"/>
              </a:rPr>
              <a:t>7</a:t>
            </a:r>
            <a:endParaRPr lang="zh-CN" altLang="en-US" dirty="0">
              <a:solidFill>
                <a:schemeClr val="tx1"/>
              </a:solidFill>
              <a:latin typeface="Consolas" panose="020B0609020204030204" pitchFamily="49" charset="0"/>
            </a:endParaRPr>
          </a:p>
        </p:txBody>
      </p:sp>
      <p:sp>
        <p:nvSpPr>
          <p:cNvPr id="31" name="圆角矩形 30"/>
          <p:cNvSpPr/>
          <p:nvPr/>
        </p:nvSpPr>
        <p:spPr bwMode="auto">
          <a:xfrm>
            <a:off x="7435988" y="5775752"/>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8</a:t>
            </a:r>
            <a:endParaRPr lang="zh-CN" altLang="en-US" dirty="0">
              <a:latin typeface="Consolas" panose="020B0609020204030204" pitchFamily="49" charset="0"/>
            </a:endParaRPr>
          </a:p>
        </p:txBody>
      </p:sp>
      <p:sp>
        <p:nvSpPr>
          <p:cNvPr id="32" name="圆角矩形 31"/>
          <p:cNvSpPr/>
          <p:nvPr/>
        </p:nvSpPr>
        <p:spPr bwMode="auto">
          <a:xfrm>
            <a:off x="7952402" y="5775752"/>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8</a:t>
            </a:r>
            <a:endParaRPr lang="zh-CN" altLang="en-US" dirty="0">
              <a:latin typeface="Consolas" panose="020B0609020204030204" pitchFamily="49" charset="0"/>
            </a:endParaRPr>
          </a:p>
        </p:txBody>
      </p:sp>
      <p:sp>
        <p:nvSpPr>
          <p:cNvPr id="33" name="圆角矩形 32"/>
          <p:cNvSpPr/>
          <p:nvPr/>
        </p:nvSpPr>
        <p:spPr bwMode="auto">
          <a:xfrm>
            <a:off x="8468816" y="5775752"/>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9</a:t>
            </a:r>
            <a:endParaRPr lang="zh-CN" altLang="en-US" dirty="0">
              <a:latin typeface="Consolas" panose="020B0609020204030204" pitchFamily="49" charset="0"/>
            </a:endParaRPr>
          </a:p>
        </p:txBody>
      </p:sp>
      <p:sp>
        <p:nvSpPr>
          <p:cNvPr id="34" name="圆角矩形 33"/>
          <p:cNvSpPr/>
          <p:nvPr/>
        </p:nvSpPr>
        <p:spPr bwMode="auto">
          <a:xfrm>
            <a:off x="6403160" y="6279808"/>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2</a:t>
            </a:r>
            <a:endParaRPr lang="zh-CN" altLang="en-US" dirty="0">
              <a:latin typeface="Consolas" panose="020B0609020204030204" pitchFamily="49" charset="0"/>
            </a:endParaRPr>
          </a:p>
        </p:txBody>
      </p:sp>
      <p:sp>
        <p:nvSpPr>
          <p:cNvPr id="35" name="圆角矩形 34"/>
          <p:cNvSpPr/>
          <p:nvPr/>
        </p:nvSpPr>
        <p:spPr bwMode="auto">
          <a:xfrm>
            <a:off x="6919574" y="6279808"/>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7</a:t>
            </a:r>
            <a:endParaRPr lang="zh-CN" altLang="en-US" dirty="0">
              <a:latin typeface="Consolas" panose="020B0609020204030204" pitchFamily="49" charset="0"/>
            </a:endParaRPr>
          </a:p>
        </p:txBody>
      </p:sp>
      <p:sp>
        <p:nvSpPr>
          <p:cNvPr id="37" name="圆角矩形 36"/>
          <p:cNvSpPr/>
          <p:nvPr/>
        </p:nvSpPr>
        <p:spPr bwMode="auto">
          <a:xfrm>
            <a:off x="7435988" y="6279808"/>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8</a:t>
            </a:r>
            <a:endParaRPr lang="zh-CN" altLang="en-US" dirty="0">
              <a:latin typeface="Consolas" panose="020B0609020204030204" pitchFamily="49" charset="0"/>
            </a:endParaRPr>
          </a:p>
        </p:txBody>
      </p:sp>
      <p:sp>
        <p:nvSpPr>
          <p:cNvPr id="38" name="圆角矩形 37"/>
          <p:cNvSpPr/>
          <p:nvPr/>
        </p:nvSpPr>
        <p:spPr bwMode="auto">
          <a:xfrm>
            <a:off x="7952402" y="6279808"/>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8</a:t>
            </a:r>
            <a:endParaRPr lang="zh-CN" altLang="en-US" dirty="0">
              <a:latin typeface="Consolas" panose="020B0609020204030204" pitchFamily="49" charset="0"/>
            </a:endParaRPr>
          </a:p>
        </p:txBody>
      </p:sp>
      <p:sp>
        <p:nvSpPr>
          <p:cNvPr id="39" name="圆角矩形 38"/>
          <p:cNvSpPr/>
          <p:nvPr/>
        </p:nvSpPr>
        <p:spPr bwMode="auto">
          <a:xfrm>
            <a:off x="8468816" y="6279808"/>
            <a:ext cx="423664" cy="389552"/>
          </a:xfrm>
          <a:prstGeom prst="roundRect">
            <a:avLst/>
          </a:prstGeom>
          <a:solidFill>
            <a:schemeClr val="accent1">
              <a:lumMod val="90000"/>
            </a:schemeClr>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9</a:t>
            </a:r>
            <a:endParaRPr lang="zh-CN" altLang="en-US" dirty="0">
              <a:latin typeface="Consolas" panose="020B0609020204030204" pitchFamily="49" charset="0"/>
            </a:endParaRPr>
          </a:p>
        </p:txBody>
      </p:sp>
      <p:sp>
        <p:nvSpPr>
          <p:cNvPr id="40" name="TextBox 25"/>
          <p:cNvSpPr txBox="1"/>
          <p:nvPr/>
        </p:nvSpPr>
        <p:spPr>
          <a:xfrm>
            <a:off x="5876781" y="4275995"/>
            <a:ext cx="480004" cy="369332"/>
          </a:xfrm>
          <a:prstGeom prst="rect">
            <a:avLst/>
          </a:prstGeom>
          <a:noFill/>
        </p:spPr>
        <p:txBody>
          <a:bodyPr wrap="square" rtlCol="0">
            <a:spAutoFit/>
          </a:bodyPr>
          <a:lstStyle/>
          <a:p>
            <a:r>
              <a:rPr lang="en-US" altLang="zh-CN" dirty="0"/>
              <a:t>(a)</a:t>
            </a:r>
            <a:endParaRPr lang="zh-CN" altLang="en-US" dirty="0"/>
          </a:p>
        </p:txBody>
      </p:sp>
      <p:sp>
        <p:nvSpPr>
          <p:cNvPr id="41" name="TextBox 25"/>
          <p:cNvSpPr txBox="1"/>
          <p:nvPr/>
        </p:nvSpPr>
        <p:spPr>
          <a:xfrm>
            <a:off x="5886191" y="4761868"/>
            <a:ext cx="480004" cy="369332"/>
          </a:xfrm>
          <a:prstGeom prst="rect">
            <a:avLst/>
          </a:prstGeom>
          <a:noFill/>
        </p:spPr>
        <p:txBody>
          <a:bodyPr wrap="square" rtlCol="0">
            <a:spAutoFit/>
          </a:bodyPr>
          <a:lstStyle/>
          <a:p>
            <a:r>
              <a:rPr lang="en-US" altLang="zh-CN" dirty="0"/>
              <a:t>(b)</a:t>
            </a:r>
            <a:endParaRPr lang="zh-CN" altLang="en-US" dirty="0"/>
          </a:p>
        </p:txBody>
      </p:sp>
      <p:sp>
        <p:nvSpPr>
          <p:cNvPr id="42" name="TextBox 25"/>
          <p:cNvSpPr txBox="1"/>
          <p:nvPr/>
        </p:nvSpPr>
        <p:spPr>
          <a:xfrm>
            <a:off x="5886191" y="5258079"/>
            <a:ext cx="480004" cy="369332"/>
          </a:xfrm>
          <a:prstGeom prst="rect">
            <a:avLst/>
          </a:prstGeom>
          <a:noFill/>
        </p:spPr>
        <p:txBody>
          <a:bodyPr wrap="square" rtlCol="0">
            <a:spAutoFit/>
          </a:bodyPr>
          <a:lstStyle/>
          <a:p>
            <a:r>
              <a:rPr lang="en-US" altLang="zh-CN" dirty="0"/>
              <a:t>(c)</a:t>
            </a:r>
            <a:endParaRPr lang="zh-CN" altLang="en-US" dirty="0"/>
          </a:p>
        </p:txBody>
      </p:sp>
      <p:sp>
        <p:nvSpPr>
          <p:cNvPr id="43" name="TextBox 25"/>
          <p:cNvSpPr txBox="1"/>
          <p:nvPr/>
        </p:nvSpPr>
        <p:spPr>
          <a:xfrm>
            <a:off x="5888777" y="5758303"/>
            <a:ext cx="480004" cy="369332"/>
          </a:xfrm>
          <a:prstGeom prst="rect">
            <a:avLst/>
          </a:prstGeom>
          <a:noFill/>
        </p:spPr>
        <p:txBody>
          <a:bodyPr wrap="square" rtlCol="0">
            <a:spAutoFit/>
          </a:bodyPr>
          <a:lstStyle/>
          <a:p>
            <a:r>
              <a:rPr lang="en-US" altLang="zh-CN" dirty="0"/>
              <a:t>(d)</a:t>
            </a:r>
            <a:endParaRPr lang="zh-CN" altLang="en-US" dirty="0"/>
          </a:p>
        </p:txBody>
      </p:sp>
      <p:sp>
        <p:nvSpPr>
          <p:cNvPr id="44" name="TextBox 25"/>
          <p:cNvSpPr txBox="1"/>
          <p:nvPr/>
        </p:nvSpPr>
        <p:spPr>
          <a:xfrm>
            <a:off x="5895797" y="6279808"/>
            <a:ext cx="480004" cy="369332"/>
          </a:xfrm>
          <a:prstGeom prst="rect">
            <a:avLst/>
          </a:prstGeom>
          <a:noFill/>
        </p:spPr>
        <p:txBody>
          <a:bodyPr wrap="square" rtlCol="0">
            <a:spAutoFit/>
          </a:bodyPr>
          <a:lstStyle/>
          <a:p>
            <a:r>
              <a:rPr lang="en-US" altLang="zh-CN" dirty="0"/>
              <a:t>(e)</a:t>
            </a:r>
            <a:endParaRPr lang="zh-CN" altLang="en-US" dirty="0"/>
          </a:p>
        </p:txBody>
      </p:sp>
      <p:sp>
        <p:nvSpPr>
          <p:cNvPr id="10" name="弧形 9"/>
          <p:cNvSpPr/>
          <p:nvPr/>
        </p:nvSpPr>
        <p:spPr bwMode="auto">
          <a:xfrm>
            <a:off x="7118918" y="4063145"/>
            <a:ext cx="1549242" cy="467104"/>
          </a:xfrm>
          <a:prstGeom prst="arc">
            <a:avLst>
              <a:gd name="adj1" fmla="val 10698503"/>
              <a:gd name="adj2" fmla="val 0"/>
            </a:avLst>
          </a:prstGeom>
          <a:noFill/>
          <a:ln w="25400" cap="flat" cmpd="sng" algn="ctr">
            <a:solidFill>
              <a:srgbClr val="FF0000"/>
            </a:solidFill>
            <a:prstDash val="solid"/>
            <a:round/>
            <a:headEnd type="stealth" w="lg" len="lg"/>
            <a:tailEnd type="stealth" w="lg" len="lg"/>
          </a:ln>
          <a:effectLst/>
        </p:spPr>
        <p:txBody>
          <a:bodyPr rtlCol="0" anchor="ctr"/>
          <a:lstStyle/>
          <a:p>
            <a:pPr algn="ctr"/>
            <a:endParaRPr lang="zh-CN" altLang="en-US"/>
          </a:p>
        </p:txBody>
      </p:sp>
      <p:cxnSp>
        <p:nvCxnSpPr>
          <p:cNvPr id="45" name="直接箭头连接符 44"/>
          <p:cNvCxnSpPr/>
          <p:nvPr/>
        </p:nvCxnSpPr>
        <p:spPr bwMode="auto">
          <a:xfrm>
            <a:off x="7708814" y="4941168"/>
            <a:ext cx="395536" cy="0"/>
          </a:xfrm>
          <a:prstGeom prst="straightConnector1">
            <a:avLst/>
          </a:prstGeom>
          <a:solidFill>
            <a:schemeClr val="accent1"/>
          </a:solidFill>
          <a:ln w="19050" cap="flat" cmpd="sng" algn="ctr">
            <a:solidFill>
              <a:srgbClr val="FF0000"/>
            </a:solidFill>
            <a:prstDash val="solid"/>
            <a:round/>
            <a:headEnd type="triangle"/>
            <a:tailEnd type="triangle"/>
          </a:ln>
          <a:effectLst/>
        </p:spPr>
      </p:cxnSp>
      <p:cxnSp>
        <p:nvCxnSpPr>
          <p:cNvPr id="48" name="直接箭头连接符 47"/>
          <p:cNvCxnSpPr/>
          <p:nvPr/>
        </p:nvCxnSpPr>
        <p:spPr bwMode="auto">
          <a:xfrm>
            <a:off x="7200800" y="5445224"/>
            <a:ext cx="395536" cy="0"/>
          </a:xfrm>
          <a:prstGeom prst="straightConnector1">
            <a:avLst/>
          </a:prstGeom>
          <a:solidFill>
            <a:schemeClr val="accent1"/>
          </a:solidFill>
          <a:ln w="19050" cap="flat" cmpd="sng" algn="ctr">
            <a:solidFill>
              <a:srgbClr val="FF0000"/>
            </a:solidFill>
            <a:prstDash val="solid"/>
            <a:round/>
            <a:headEnd type="triangle"/>
            <a:tailEnd type="triangle"/>
          </a:ln>
          <a:effectLst/>
        </p:spPr>
      </p:cxnSp>
    </p:spTree>
    <p:extLst>
      <p:ext uri="{BB962C8B-B14F-4D97-AF65-F5344CB8AC3E}">
        <p14:creationId xmlns:p14="http://schemas.microsoft.com/office/powerpoint/2010/main" val="2357456554"/>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07504" y="2132855"/>
            <a:ext cx="8856984" cy="3881062"/>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基本思想：每一趟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第 </a:t>
            </a:r>
            <a:r>
              <a:rPr lang="en-US" altLang="zh-CN" sz="2400" b="1" dirty="0">
                <a:latin typeface="微软雅黑" panose="020B0503020204020204" pitchFamily="34" charset="-122"/>
                <a:ea typeface="微软雅黑" panose="020B0503020204020204" pitchFamily="34" charset="-122"/>
              </a:rPr>
              <a:t>r </a:t>
            </a:r>
            <a:r>
              <a:rPr lang="zh-CN" altLang="en-US" sz="2400" b="1" dirty="0">
                <a:latin typeface="微软雅黑" panose="020B0503020204020204" pitchFamily="34" charset="-122"/>
                <a:ea typeface="微软雅黑" panose="020B0503020204020204" pitchFamily="34" charset="-122"/>
              </a:rPr>
              <a:t>趟</a:t>
            </a:r>
            <a:r>
              <a:rPr lang="en-US" altLang="zh-CN" sz="2400" b="1" dirty="0">
                <a:latin typeface="微软雅黑" panose="020B0503020204020204" pitchFamily="34" charset="-122"/>
                <a:ea typeface="微软雅黑" panose="020B0503020204020204" pitchFamily="34" charset="-122"/>
              </a:rPr>
              <a:t>, r = 0, 1, …,  n-2 ) </a:t>
            </a:r>
            <a:r>
              <a:rPr lang="zh-CN" altLang="en-US" sz="2400" b="1" dirty="0">
                <a:latin typeface="微软雅黑" panose="020B0503020204020204" pitchFamily="34" charset="-122"/>
                <a:ea typeface="微软雅黑" panose="020B0503020204020204" pitchFamily="34" charset="-122"/>
              </a:rPr>
              <a:t>在 </a:t>
            </a:r>
            <a:r>
              <a:rPr lang="en-US" altLang="zh-CN" sz="2400" b="1" dirty="0">
                <a:latin typeface="微软雅黑" panose="020B0503020204020204" pitchFamily="34" charset="-122"/>
                <a:ea typeface="微软雅黑" panose="020B0503020204020204" pitchFamily="34" charset="-122"/>
              </a:rPr>
              <a:t>n-r </a:t>
            </a:r>
            <a:r>
              <a:rPr lang="zh-CN" altLang="en-US" sz="2400" b="1" dirty="0">
                <a:latin typeface="微软雅黑" panose="020B0503020204020204" pitchFamily="34" charset="-122"/>
                <a:ea typeface="微软雅黑" panose="020B0503020204020204" pitchFamily="34" charset="-122"/>
              </a:rPr>
              <a:t>个待排序元素中选出排序码最大（小）的元素，作为有序元素序列的第 </a:t>
            </a:r>
            <a:r>
              <a:rPr lang="en-US" altLang="zh-CN" sz="2400" b="1" dirty="0">
                <a:latin typeface="微软雅黑" panose="020B0503020204020204" pitchFamily="34" charset="-122"/>
                <a:ea typeface="微软雅黑" panose="020B0503020204020204" pitchFamily="34" charset="-122"/>
              </a:rPr>
              <a:t>n-r (r) </a:t>
            </a:r>
            <a:r>
              <a:rPr lang="zh-CN" altLang="en-US" sz="2400" b="1" dirty="0">
                <a:latin typeface="微软雅黑" panose="020B0503020204020204" pitchFamily="34" charset="-122"/>
                <a:ea typeface="微软雅黑" panose="020B0503020204020204" pitchFamily="34" charset="-122"/>
              </a:rPr>
              <a:t>个元素</a:t>
            </a:r>
            <a:endParaRPr lang="en-US" altLang="zh-CN" sz="2400" b="1" dirty="0">
              <a:latin typeface="微软雅黑" panose="020B0503020204020204" pitchFamily="34" charset="-122"/>
              <a:ea typeface="微软雅黑" panose="020B0503020204020204" pitchFamily="34" charset="-122"/>
            </a:endParaRPr>
          </a:p>
          <a:p>
            <a:pPr marL="990600" lvl="1" indent="-533400">
              <a:lnSpc>
                <a:spcPct val="110000"/>
              </a:lnSpc>
              <a:buClr>
                <a:srgbClr val="CC3300"/>
              </a:buClr>
              <a:buFont typeface="宋体" charset="-122"/>
              <a:buAutoNum type="circleNumDbPlain"/>
            </a:pPr>
            <a:r>
              <a:rPr lang="zh-CN" altLang="en-US" sz="2200" b="1" dirty="0">
                <a:latin typeface="微软雅黑" panose="020B0503020204020204" pitchFamily="34" charset="-122"/>
                <a:ea typeface="微软雅黑" panose="020B0503020204020204" pitchFamily="34" charset="-122"/>
              </a:rPr>
              <a:t>在一组元素 </a:t>
            </a:r>
            <a:r>
              <a:rPr lang="en-US" altLang="zh-CN" sz="2200" b="1" dirty="0">
                <a:latin typeface="微软雅黑" panose="020B0503020204020204" pitchFamily="34" charset="-122"/>
                <a:ea typeface="微软雅黑" panose="020B0503020204020204" pitchFamily="34" charset="-122"/>
              </a:rPr>
              <a:t>S[0]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S[n-r-1] </a:t>
            </a:r>
            <a:r>
              <a:rPr lang="zh-CN" altLang="en-US" sz="2200" b="1" dirty="0">
                <a:latin typeface="微软雅黑" panose="020B0503020204020204" pitchFamily="34" charset="-122"/>
                <a:ea typeface="微软雅黑" panose="020B0503020204020204" pitchFamily="34" charset="-122"/>
              </a:rPr>
              <a:t>中选择具有最大排序码的元素</a:t>
            </a:r>
          </a:p>
          <a:p>
            <a:pPr marL="990600" lvl="1" indent="-533400">
              <a:lnSpc>
                <a:spcPct val="110000"/>
              </a:lnSpc>
              <a:buClr>
                <a:srgbClr val="CC3300"/>
              </a:buClr>
              <a:buFont typeface="宋体" charset="-122"/>
              <a:buAutoNum type="circleNumDbPlain"/>
            </a:pPr>
            <a:r>
              <a:rPr lang="zh-CN" altLang="en-US" sz="2200" b="1" dirty="0">
                <a:latin typeface="微软雅黑" panose="020B0503020204020204" pitchFamily="34" charset="-122"/>
                <a:ea typeface="微软雅黑" panose="020B0503020204020204" pitchFamily="34" charset="-122"/>
              </a:rPr>
              <a:t>若它不是这组元素中的最后一个元素</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则将它与这组元素中的最后一个元素对调</a:t>
            </a:r>
            <a:endParaRPr lang="en-US" altLang="zh-CN" sz="2200" b="1" dirty="0">
              <a:latin typeface="微软雅黑" panose="020B0503020204020204" pitchFamily="34" charset="-122"/>
              <a:ea typeface="微软雅黑" panose="020B0503020204020204" pitchFamily="34" charset="-122"/>
            </a:endParaRPr>
          </a:p>
          <a:p>
            <a:pPr marL="990600" lvl="1" indent="-533400">
              <a:lnSpc>
                <a:spcPct val="110000"/>
              </a:lnSpc>
              <a:buClr>
                <a:srgbClr val="CC3300"/>
              </a:buClr>
              <a:buFont typeface="宋体" charset="-122"/>
              <a:buAutoNum type="circleNumDbPlain"/>
            </a:pPr>
            <a:r>
              <a:rPr lang="zh-CN" altLang="en-US" sz="2200" b="1" dirty="0">
                <a:latin typeface="微软雅黑" panose="020B0503020204020204" pitchFamily="34" charset="-122"/>
                <a:ea typeface="微软雅黑" panose="020B0503020204020204" pitchFamily="34" charset="-122"/>
              </a:rPr>
              <a:t>在这组元素中剔除这个具有最大排序码的元素。在剩下的元素</a:t>
            </a:r>
            <a:r>
              <a:rPr lang="en-US" altLang="zh-CN" sz="2200" b="1" dirty="0">
                <a:latin typeface="微软雅黑" panose="020B0503020204020204" pitchFamily="34" charset="-122"/>
                <a:ea typeface="微软雅黑" panose="020B0503020204020204" pitchFamily="34" charset="-122"/>
              </a:rPr>
              <a:t>S[0]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S[n-r-2]</a:t>
            </a:r>
            <a:r>
              <a:rPr lang="zh-CN" altLang="en-US" sz="2200" b="1" dirty="0">
                <a:latin typeface="微软雅黑" panose="020B0503020204020204" pitchFamily="34" charset="-122"/>
                <a:ea typeface="微软雅黑" panose="020B0503020204020204" pitchFamily="34" charset="-122"/>
              </a:rPr>
              <a:t>中重复执行第①、②步</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直到剩余元素只有一个为止</a:t>
            </a:r>
          </a:p>
          <a:p>
            <a:pPr lvl="2" indent="-4572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向量排序（选择排序）</a:t>
            </a:r>
          </a:p>
        </p:txBody>
      </p:sp>
      <p:pic>
        <p:nvPicPr>
          <p:cNvPr id="46" name="图片 4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23928" y="5379928"/>
            <a:ext cx="4783942" cy="1267979"/>
          </a:xfrm>
          <a:prstGeom prst="rect">
            <a:avLst/>
          </a:prstGeom>
        </p:spPr>
      </p:pic>
      <p:sp>
        <p:nvSpPr>
          <p:cNvPr id="6" name="矩形 5"/>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查找、插入、删除、去重、遍历、判序、</a:t>
            </a:r>
            <a:r>
              <a:rPr lang="zh-CN" altLang="en-US" sz="2400" b="1" dirty="0">
                <a:solidFill>
                  <a:srgbClr val="C00000"/>
                </a:solidFill>
                <a:latin typeface="微软雅黑" panose="020B0503020204020204" pitchFamily="34" charset="-122"/>
                <a:ea typeface="微软雅黑" panose="020B0503020204020204" pitchFamily="34" charset="-122"/>
              </a:rPr>
              <a:t>排序</a:t>
            </a:r>
          </a:p>
        </p:txBody>
      </p:sp>
    </p:spTree>
    <p:extLst>
      <p:ext uri="{BB962C8B-B14F-4D97-AF65-F5344CB8AC3E}">
        <p14:creationId xmlns:p14="http://schemas.microsoft.com/office/powerpoint/2010/main" val="767405755"/>
      </p:ext>
    </p:extLst>
  </p:cSld>
  <p:clrMapOvr>
    <a:masterClrMapping/>
  </p:clrMapOvr>
  <p:transition advTm="157">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选择排序</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向量排序（选择排序）</a:t>
            </a:r>
          </a:p>
        </p:txBody>
      </p:sp>
      <p:sp>
        <p:nvSpPr>
          <p:cNvPr id="6" name="矩形 5"/>
          <p:cNvSpPr/>
          <p:nvPr/>
        </p:nvSpPr>
        <p:spPr bwMode="auto">
          <a:xfrm>
            <a:off x="1079291" y="182356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734628" y="191680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2389965" y="2132808"/>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3045302" y="2492850"/>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3700639" y="1520808"/>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bwMode="auto">
          <a:xfrm>
            <a:off x="4355976" y="1700808"/>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5011313" y="2255614"/>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5666650" y="1916808"/>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6321987" y="2024808"/>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6977324" y="2204808"/>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7632661" y="2348808"/>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8288002" y="1592816"/>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1079291" y="3537128"/>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1734628" y="36303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2389965" y="3846370"/>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3045302" y="4206412"/>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8287998" y="3224939"/>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4355976" y="3414370"/>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011313" y="396917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5666650" y="3630370"/>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6321987" y="3738370"/>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977324" y="3918370"/>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7632661" y="4062370"/>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3700639" y="3306378"/>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0" name="左大括号 49"/>
          <p:cNvSpPr/>
          <p:nvPr/>
        </p:nvSpPr>
        <p:spPr bwMode="auto">
          <a:xfrm rot="16200000">
            <a:off x="4819316" y="-845252"/>
            <a:ext cx="117115" cy="759716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1" name="左大括号 50"/>
          <p:cNvSpPr/>
          <p:nvPr/>
        </p:nvSpPr>
        <p:spPr bwMode="auto">
          <a:xfrm rot="16200000">
            <a:off x="4482574" y="1184785"/>
            <a:ext cx="178803" cy="6985372"/>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2" name="左大括号 51"/>
          <p:cNvSpPr/>
          <p:nvPr/>
        </p:nvSpPr>
        <p:spPr bwMode="auto">
          <a:xfrm rot="16200000">
            <a:off x="4144619" y="3332643"/>
            <a:ext cx="199378" cy="633003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3" name="矩形 52"/>
          <p:cNvSpPr/>
          <p:nvPr/>
        </p:nvSpPr>
        <p:spPr bwMode="auto">
          <a:xfrm>
            <a:off x="1080793" y="5323241"/>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1736130" y="541648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2391467" y="5632483"/>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046804" y="5992525"/>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8289500" y="501105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4357478" y="5200483"/>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5012815" y="5755289"/>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5668152" y="541648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6323489" y="5524483"/>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6978826" y="5704483"/>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3700639" y="5839052"/>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32661" y="5092491"/>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90457" y="3958599"/>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第一趟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66" name="矩形 65"/>
          <p:cNvSpPr/>
          <p:nvPr/>
        </p:nvSpPr>
        <p:spPr>
          <a:xfrm>
            <a:off x="90457" y="5689524"/>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第二趟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67" name="矩形 66"/>
          <p:cNvSpPr/>
          <p:nvPr/>
        </p:nvSpPr>
        <p:spPr>
          <a:xfrm>
            <a:off x="209618" y="2264117"/>
            <a:ext cx="646331" cy="369332"/>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初始</a:t>
            </a:r>
            <a:endParaRPr lang="zh-CN" altLang="en-US" dirty="0"/>
          </a:p>
        </p:txBody>
      </p:sp>
    </p:spTree>
    <p:extLst>
      <p:ext uri="{BB962C8B-B14F-4D97-AF65-F5344CB8AC3E}">
        <p14:creationId xmlns:p14="http://schemas.microsoft.com/office/powerpoint/2010/main" val="2045949088"/>
      </p:ext>
    </p:extLst>
  </p:cSld>
  <p:clrMapOvr>
    <a:masterClrMapping/>
  </p:clrMapOvr>
  <p:transition advTm="157">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79512" y="1196752"/>
            <a:ext cx="864096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选择排序</a:t>
            </a: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向量排序（选择排序）</a:t>
            </a:r>
          </a:p>
        </p:txBody>
      </p:sp>
      <p:sp>
        <p:nvSpPr>
          <p:cNvPr id="52" name="左大括号 51"/>
          <p:cNvSpPr/>
          <p:nvPr/>
        </p:nvSpPr>
        <p:spPr bwMode="auto">
          <a:xfrm rot="16200000">
            <a:off x="3856497" y="102490"/>
            <a:ext cx="123292" cy="5674697"/>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53" name="矩形 52"/>
          <p:cNvSpPr/>
          <p:nvPr/>
        </p:nvSpPr>
        <p:spPr bwMode="auto">
          <a:xfrm>
            <a:off x="1080793" y="1808936"/>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1736130" y="19169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2391467" y="2132936"/>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6" name="矩形 55"/>
          <p:cNvSpPr/>
          <p:nvPr/>
        </p:nvSpPr>
        <p:spPr bwMode="auto">
          <a:xfrm>
            <a:off x="3046804" y="2492978"/>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7" name="矩形 56"/>
          <p:cNvSpPr/>
          <p:nvPr/>
        </p:nvSpPr>
        <p:spPr bwMode="auto">
          <a:xfrm>
            <a:off x="8289500" y="1520936"/>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bwMode="auto">
          <a:xfrm>
            <a:off x="6978826" y="1700936"/>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5012815" y="2276936"/>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5668152" y="1916936"/>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6323489" y="2024936"/>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2" name="矩形 61"/>
          <p:cNvSpPr/>
          <p:nvPr/>
        </p:nvSpPr>
        <p:spPr bwMode="auto">
          <a:xfrm>
            <a:off x="4366355" y="2204936"/>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3700639" y="2348936"/>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7632661" y="1592944"/>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bwMode="auto">
          <a:xfrm>
            <a:off x="6314612" y="3284952"/>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736130" y="339295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2" name="矩形 71"/>
          <p:cNvSpPr/>
          <p:nvPr/>
        </p:nvSpPr>
        <p:spPr bwMode="auto">
          <a:xfrm>
            <a:off x="2391467" y="3608952"/>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3" name="矩形 72"/>
          <p:cNvSpPr/>
          <p:nvPr/>
        </p:nvSpPr>
        <p:spPr bwMode="auto">
          <a:xfrm>
            <a:off x="3046804" y="3968994"/>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8289500" y="2996952"/>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bwMode="auto">
          <a:xfrm>
            <a:off x="6978826" y="3176952"/>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5012815" y="3752952"/>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7" name="矩形 76"/>
          <p:cNvSpPr/>
          <p:nvPr/>
        </p:nvSpPr>
        <p:spPr bwMode="auto">
          <a:xfrm>
            <a:off x="5668152" y="3392952"/>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8" name="矩形 77"/>
          <p:cNvSpPr/>
          <p:nvPr/>
        </p:nvSpPr>
        <p:spPr bwMode="auto">
          <a:xfrm>
            <a:off x="1079291" y="3492149"/>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4366355" y="3680952"/>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3700639" y="3824952"/>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7632661" y="3068960"/>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2" name="左大括号 81"/>
          <p:cNvSpPr/>
          <p:nvPr/>
        </p:nvSpPr>
        <p:spPr bwMode="auto">
          <a:xfrm rot="16200000">
            <a:off x="3498118" y="1940501"/>
            <a:ext cx="144016" cy="5028090"/>
          </a:xfrm>
          <a:prstGeom prst="leftBrace">
            <a:avLst>
              <a:gd name="adj1" fmla="val 34117"/>
              <a:gd name="adj2" fmla="val 50000"/>
            </a:avLst>
          </a:prstGeom>
          <a:solidFill>
            <a:schemeClr val="bg1"/>
          </a:solidFill>
          <a:ln w="22225" cap="flat" cmpd="sng" algn="ctr">
            <a:solidFill>
              <a:schemeClr val="tx1"/>
            </a:solidFill>
            <a:prstDash val="solid"/>
            <a:round/>
            <a:headEnd type="none"/>
            <a:tailEnd type="none"/>
          </a:ln>
          <a:effectLst/>
        </p:spPr>
        <p:txBody>
          <a:bodyPr rtlCol="0" anchor="ctr"/>
          <a:lstStyle/>
          <a:p>
            <a:pPr algn="ctr"/>
            <a:endParaRPr lang="zh-CN" altLang="en-US"/>
          </a:p>
        </p:txBody>
      </p:sp>
      <p:sp>
        <p:nvSpPr>
          <p:cNvPr id="83" name="矩形 82"/>
          <p:cNvSpPr/>
          <p:nvPr/>
        </p:nvSpPr>
        <p:spPr bwMode="auto">
          <a:xfrm>
            <a:off x="5009567" y="5493607"/>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4" name="矩形 83"/>
          <p:cNvSpPr/>
          <p:nvPr/>
        </p:nvSpPr>
        <p:spPr bwMode="auto">
          <a:xfrm>
            <a:off x="3695645" y="5709607"/>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5" name="矩形 84"/>
          <p:cNvSpPr/>
          <p:nvPr/>
        </p:nvSpPr>
        <p:spPr bwMode="auto">
          <a:xfrm>
            <a:off x="8294370" y="5097607"/>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6" name="矩形 85"/>
          <p:cNvSpPr/>
          <p:nvPr/>
        </p:nvSpPr>
        <p:spPr bwMode="auto">
          <a:xfrm>
            <a:off x="6980450" y="5277607"/>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7" name="矩形 86"/>
          <p:cNvSpPr/>
          <p:nvPr/>
        </p:nvSpPr>
        <p:spPr bwMode="auto">
          <a:xfrm>
            <a:off x="2381723" y="5853607"/>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5666528" y="5493607"/>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p>
          <a:p>
            <a:pPr algn="ct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4352606" y="5601607"/>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3038684" y="5781607"/>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18</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1" name="矩形 90"/>
          <p:cNvSpPr/>
          <p:nvPr/>
        </p:nvSpPr>
        <p:spPr bwMode="auto">
          <a:xfrm>
            <a:off x="1724762" y="5925607"/>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bwMode="auto">
          <a:xfrm>
            <a:off x="7637411" y="5169615"/>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1067801" y="6069649"/>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4" name="矩形 93"/>
          <p:cNvSpPr/>
          <p:nvPr/>
        </p:nvSpPr>
        <p:spPr bwMode="auto">
          <a:xfrm>
            <a:off x="6323489" y="5385607"/>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bwMode="auto">
          <a:xfrm>
            <a:off x="1907704"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cxnSp>
        <p:nvCxnSpPr>
          <p:cNvPr id="95" name="直接连接符 94"/>
          <p:cNvCxnSpPr/>
          <p:nvPr/>
        </p:nvCxnSpPr>
        <p:spPr bwMode="auto">
          <a:xfrm>
            <a:off x="4572000"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cxnSp>
        <p:nvCxnSpPr>
          <p:cNvPr id="96" name="直接连接符 95"/>
          <p:cNvCxnSpPr/>
          <p:nvPr/>
        </p:nvCxnSpPr>
        <p:spPr bwMode="auto">
          <a:xfrm>
            <a:off x="7410826" y="4581160"/>
            <a:ext cx="0" cy="516447"/>
          </a:xfrm>
          <a:prstGeom prst="line">
            <a:avLst/>
          </a:prstGeom>
          <a:solidFill>
            <a:schemeClr val="accent1"/>
          </a:solidFill>
          <a:ln w="57150" cap="flat" cmpd="sng" algn="ctr">
            <a:solidFill>
              <a:schemeClr val="tx1"/>
            </a:solidFill>
            <a:prstDash val="sysDot"/>
            <a:round/>
            <a:headEnd type="none"/>
            <a:tailEnd type="none"/>
          </a:ln>
          <a:effectLst/>
        </p:spPr>
      </p:cxnSp>
      <p:sp>
        <p:nvSpPr>
          <p:cNvPr id="97" name="矩形 96"/>
          <p:cNvSpPr/>
          <p:nvPr/>
        </p:nvSpPr>
        <p:spPr>
          <a:xfrm>
            <a:off x="104658" y="2323005"/>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第三趟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98" name="矩形 97"/>
          <p:cNvSpPr/>
          <p:nvPr/>
        </p:nvSpPr>
        <p:spPr>
          <a:xfrm>
            <a:off x="85270" y="3704018"/>
            <a:ext cx="877163"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第四趟</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选择</a:t>
            </a:r>
            <a:endParaRPr lang="zh-CN" altLang="en-US" dirty="0"/>
          </a:p>
        </p:txBody>
      </p:sp>
      <p:sp>
        <p:nvSpPr>
          <p:cNvPr id="99" name="矩形 98"/>
          <p:cNvSpPr/>
          <p:nvPr/>
        </p:nvSpPr>
        <p:spPr>
          <a:xfrm>
            <a:off x="225515" y="5854577"/>
            <a:ext cx="646331"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最终</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846936681"/>
      </p:ext>
    </p:extLst>
  </p:cSld>
  <p:clrMapOvr>
    <a:masterClrMapping/>
  </p:clrMapOvr>
  <p:transition advTm="157">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0"/>
          <p:cNvSpPr txBox="1">
            <a:spLocks noChangeArrowheads="1"/>
          </p:cNvSpPr>
          <p:nvPr/>
        </p:nvSpPr>
        <p:spPr bwMode="auto">
          <a:xfrm>
            <a:off x="179512" y="1124744"/>
            <a:ext cx="8749223"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向量排序（选择排序）</a:t>
            </a:r>
          </a:p>
        </p:txBody>
      </p:sp>
      <p:sp>
        <p:nvSpPr>
          <p:cNvPr id="3" name="矩形 2"/>
          <p:cNvSpPr/>
          <p:nvPr/>
        </p:nvSpPr>
        <p:spPr>
          <a:xfrm>
            <a:off x="360549" y="6143972"/>
            <a:ext cx="8532440" cy="461665"/>
          </a:xfrm>
          <a:prstGeom prst="rect">
            <a:avLst/>
          </a:prstGeom>
        </p:spPr>
        <p:txBody>
          <a:bodyPr wrap="square">
            <a:spAutoFit/>
          </a:bodyPr>
          <a:lstStyle/>
          <a:p>
            <a:pPr lvl="2" indent="-457200">
              <a:spcAft>
                <a:spcPts val="600"/>
              </a:spcAft>
              <a:buClr>
                <a:srgbClr val="C00000"/>
              </a:buClr>
              <a:buFont typeface="Wingdings" panose="05000000000000000000" pitchFamily="2" charset="2"/>
              <a:buChar char="ü"/>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选择排序的向量实现是一种</a:t>
            </a:r>
            <a:r>
              <a:rPr lang="zh-CN" altLang="en-US" sz="2400" b="1" dirty="0">
                <a:solidFill>
                  <a:srgbClr val="C00000"/>
                </a:solidFill>
                <a:latin typeface="微软雅黑" panose="020B0503020204020204" pitchFamily="34" charset="-122"/>
                <a:ea typeface="微软雅黑" panose="020B0503020204020204" pitchFamily="34" charset="-122"/>
              </a:rPr>
              <a:t>不稳定</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的排序方法，为什么？</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33462" y="1647964"/>
            <a:ext cx="8568952" cy="452431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Vector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selectSort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Rank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lo</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Rank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hi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Rank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hi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lo</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从后往前</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max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Rank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j = 0; j &lt;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b="1"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遍历前面未排序，选择最大元素</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[j] &gt; _</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[max])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max = j;</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(max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kern="0" dirty="0">
                <a:solidFill>
                  <a:srgbClr val="CC0000"/>
                </a:solidFill>
                <a:latin typeface="Consolas" panose="020B0609020204030204" pitchFamily="49" charset="0"/>
                <a:ea typeface="隶书" pitchFamily="49" charset="-122"/>
              </a:rPr>
              <a:t>// </a:t>
            </a:r>
            <a:r>
              <a:rPr lang="zh-CN" altLang="en-US" b="1" kern="0" dirty="0">
                <a:solidFill>
                  <a:srgbClr val="CC0000"/>
                </a:solidFill>
                <a:latin typeface="Consolas" panose="020B0609020204030204" pitchFamily="49" charset="0"/>
                <a:ea typeface="隶书" pitchFamily="49" charset="-122"/>
              </a:rPr>
              <a:t>交换</a:t>
            </a:r>
          </a:p>
          <a:p>
            <a:r>
              <a:rPr lang="en-US" altLang="zh-CN" dirty="0">
                <a:solidFill>
                  <a:srgbClr val="2B91AF"/>
                </a:solidFill>
                <a:highlight>
                  <a:srgbClr val="FFFFFF"/>
                </a:highlight>
                <a:latin typeface="Consolas" panose="020B0609020204030204" pitchFamily="49" charset="0"/>
                <a:ea typeface="新宋体" panose="02010609030101010101" pitchFamily="49" charset="-122"/>
              </a:rPr>
              <a:t>			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temp = _</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_</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_</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[max];</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_</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elem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[max] = temp;</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p:txBody>
      </p:sp>
    </p:spTree>
    <p:extLst>
      <p:ext uri="{BB962C8B-B14F-4D97-AF65-F5344CB8AC3E}">
        <p14:creationId xmlns:p14="http://schemas.microsoft.com/office/powerpoint/2010/main" val="1128057959"/>
      </p:ext>
    </p:extLst>
  </p:cSld>
  <p:clrMapOvr>
    <a:masterClrMapping/>
  </p:clrMapOvr>
  <p:transition advTm="157">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向量排序总结</a:t>
            </a:r>
          </a:p>
        </p:txBody>
      </p:sp>
      <p:graphicFrame>
        <p:nvGraphicFramePr>
          <p:cNvPr id="3" name="表格 2"/>
          <p:cNvGraphicFramePr>
            <a:graphicFrameLocks noGrp="1"/>
          </p:cNvGraphicFramePr>
          <p:nvPr/>
        </p:nvGraphicFramePr>
        <p:xfrm>
          <a:off x="251520" y="1168921"/>
          <a:ext cx="8640960" cy="20421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tblGrid>
              <a:tr h="370840">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排序方法</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最好时间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平均时间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最坏时间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辅助空间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稳定性</a:t>
                      </a:r>
                    </a:p>
                  </a:txBody>
                  <a:tcPr anchor="ctr"/>
                </a:tc>
                <a:extLst>
                  <a:ext uri="{0D108BD9-81ED-4DB2-BD59-A6C34878D82A}">
                    <a16:rowId xmlns:a16="http://schemas.microsoft.com/office/drawing/2014/main" val="10000"/>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插入</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1"/>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冒泡</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2"/>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选择</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不稳定</a:t>
                      </a:r>
                    </a:p>
                  </a:txBody>
                  <a:tcPr anchor="ctr"/>
                </a:tc>
                <a:extLst>
                  <a:ext uri="{0D108BD9-81ED-4DB2-BD59-A6C34878D82A}">
                    <a16:rowId xmlns:a16="http://schemas.microsoft.com/office/drawing/2014/main" val="10003"/>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归并</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4"/>
                  </a:ext>
                </a:extLst>
              </a:tr>
            </a:tbl>
          </a:graphicData>
        </a:graphic>
      </p:graphicFrame>
      <p:grpSp>
        <p:nvGrpSpPr>
          <p:cNvPr id="17" name="组合 16"/>
          <p:cNvGrpSpPr/>
          <p:nvPr/>
        </p:nvGrpSpPr>
        <p:grpSpPr>
          <a:xfrm>
            <a:off x="102977" y="3429000"/>
            <a:ext cx="8909720" cy="461665"/>
            <a:chOff x="123573" y="3379877"/>
            <a:chExt cx="8909720" cy="461665"/>
          </a:xfrm>
        </p:grpSpPr>
        <mc:AlternateContent xmlns:mc="http://schemas.openxmlformats.org/markup-compatibility/2006" xmlns:a14="http://schemas.microsoft.com/office/drawing/2010/main">
          <mc:Choice Requires="a14">
            <p:sp>
              <p:nvSpPr>
                <p:cNvPr id="7" name="TextBox 20"/>
                <p:cNvSpPr txBox="1">
                  <a:spLocks noChangeArrowheads="1"/>
                </p:cNvSpPr>
                <p:nvPr/>
              </p:nvSpPr>
              <p:spPr bwMode="auto">
                <a:xfrm>
                  <a:off x="123573" y="3379877"/>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插入排序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查找</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7" name="TextBox 20"/>
                <p:cNvSpPr txBox="1">
                  <a:spLocks noRot="1" noChangeAspect="1" noMove="1" noResize="1" noEditPoints="1" noAdjustHandles="1" noChangeArrowheads="1" noChangeShapeType="1" noTextEdit="1"/>
                </p:cNvSpPr>
                <p:nvPr/>
              </p:nvSpPr>
              <p:spPr bwMode="auto">
                <a:xfrm>
                  <a:off x="123573" y="3379877"/>
                  <a:ext cx="8909720" cy="461665"/>
                </a:xfrm>
                <a:prstGeom prst="rect">
                  <a:avLst/>
                </a:prstGeom>
                <a:blipFill>
                  <a:blip r:embed="rId2"/>
                  <a:stretch>
                    <a:fillRect l="-958" t="-10667" b="-2933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706223" y="3427796"/>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706223" y="3427796"/>
                  <a:ext cx="253274" cy="307777"/>
                </a:xfrm>
                <a:prstGeom prst="rect">
                  <a:avLst/>
                </a:prstGeom>
                <a:blipFill>
                  <a:blip r:embed="rId3"/>
                  <a:stretch>
                    <a:fillRect l="-14634" r="-17073" b="-3922"/>
                  </a:stretch>
                </a:blipFill>
              </p:spPr>
              <p:txBody>
                <a:bodyPr/>
                <a:lstStyle/>
                <a:p>
                  <a:r>
                    <a:rPr lang="zh-CN" altLang="en-US">
                      <a:noFill/>
                    </a:rPr>
                    <a:t> </a:t>
                  </a:r>
                </a:p>
              </p:txBody>
            </p:sp>
          </mc:Fallback>
        </mc:AlternateContent>
      </p:grpSp>
      <p:grpSp>
        <p:nvGrpSpPr>
          <p:cNvPr id="16" name="组合 15"/>
          <p:cNvGrpSpPr/>
          <p:nvPr/>
        </p:nvGrpSpPr>
        <p:grpSpPr>
          <a:xfrm>
            <a:off x="102977" y="4276139"/>
            <a:ext cx="8909720" cy="461665"/>
            <a:chOff x="94134" y="4281090"/>
            <a:chExt cx="8909720" cy="461665"/>
          </a:xfrm>
        </p:grpSpPr>
        <mc:AlternateContent xmlns:mc="http://schemas.openxmlformats.org/markup-compatibility/2006" xmlns:a14="http://schemas.microsoft.com/office/drawing/2010/main">
          <mc:Choice Requires="a14">
            <p:sp>
              <p:nvSpPr>
                <p:cNvPr id="8" name="TextBox 20"/>
                <p:cNvSpPr txBox="1">
                  <a:spLocks noChangeArrowheads="1"/>
                </p:cNvSpPr>
                <p:nvPr/>
              </p:nvSpPr>
              <p:spPr bwMode="auto">
                <a:xfrm>
                  <a:off x="94134" y="4281090"/>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选择排序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选择</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8" name="TextBox 20"/>
                <p:cNvSpPr txBox="1">
                  <a:spLocks noRot="1" noChangeAspect="1" noMove="1" noResize="1" noEditPoints="1" noAdjustHandles="1" noChangeArrowheads="1" noChangeShapeType="1" noTextEdit="1"/>
                </p:cNvSpPr>
                <p:nvPr/>
              </p:nvSpPr>
              <p:spPr bwMode="auto">
                <a:xfrm>
                  <a:off x="94134" y="4281090"/>
                  <a:ext cx="8909720" cy="461665"/>
                </a:xfrm>
                <a:prstGeom prst="rect">
                  <a:avLst/>
                </a:prstGeom>
                <a:blipFill>
                  <a:blip r:embed="rId4"/>
                  <a:stretch>
                    <a:fillRect l="-958"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76784" y="4339139"/>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2676784" y="4339139"/>
                  <a:ext cx="253274" cy="307777"/>
                </a:xfrm>
                <a:prstGeom prst="rect">
                  <a:avLst/>
                </a:prstGeom>
                <a:blipFill>
                  <a:blip r:embed="rId5"/>
                  <a:stretch>
                    <a:fillRect l="-14634" r="-17073" b="-6000"/>
                  </a:stretch>
                </a:blipFill>
              </p:spPr>
              <p:txBody>
                <a:bodyPr/>
                <a:lstStyle/>
                <a:p>
                  <a:r>
                    <a:rPr lang="zh-CN" altLang="en-US">
                      <a:noFill/>
                    </a:rPr>
                    <a:t> </a:t>
                  </a:r>
                </a:p>
              </p:txBody>
            </p:sp>
          </mc:Fallback>
        </mc:AlternateContent>
      </p:grpSp>
      <p:grpSp>
        <p:nvGrpSpPr>
          <p:cNvPr id="4" name="组合 3"/>
          <p:cNvGrpSpPr/>
          <p:nvPr/>
        </p:nvGrpSpPr>
        <p:grpSpPr>
          <a:xfrm>
            <a:off x="102977" y="5123278"/>
            <a:ext cx="9049866" cy="461665"/>
            <a:chOff x="94134" y="5098807"/>
            <a:chExt cx="9049866" cy="461665"/>
          </a:xfrm>
        </p:grpSpPr>
        <mc:AlternateContent xmlns:mc="http://schemas.openxmlformats.org/markup-compatibility/2006" xmlns:a14="http://schemas.microsoft.com/office/drawing/2010/main">
          <mc:Choice Requires="a14">
            <p:sp>
              <p:nvSpPr>
                <p:cNvPr id="10" name="TextBox 20"/>
                <p:cNvSpPr txBox="1">
                  <a:spLocks noChangeArrowheads="1"/>
                </p:cNvSpPr>
                <p:nvPr/>
              </p:nvSpPr>
              <p:spPr bwMode="auto">
                <a:xfrm>
                  <a:off x="94134" y="5098807"/>
                  <a:ext cx="9049866"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：逐遍   逐个   相邻交换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10" name="TextBox 20"/>
                <p:cNvSpPr txBox="1">
                  <a:spLocks noRot="1" noChangeAspect="1" noMove="1" noResize="1" noEditPoints="1" noAdjustHandles="1" noChangeArrowheads="1" noChangeShapeType="1" noTextEdit="1"/>
                </p:cNvSpPr>
                <p:nvPr/>
              </p:nvSpPr>
              <p:spPr bwMode="auto">
                <a:xfrm>
                  <a:off x="94134" y="5098807"/>
                  <a:ext cx="9049866" cy="461665"/>
                </a:xfrm>
                <a:prstGeom prst="rect">
                  <a:avLst/>
                </a:prstGeom>
                <a:blipFill>
                  <a:blip r:embed="rId6"/>
                  <a:stretch>
                    <a:fillRect l="-943"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679877" y="5175750"/>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679877" y="5175750"/>
                  <a:ext cx="253274" cy="307777"/>
                </a:xfrm>
                <a:prstGeom prst="rect">
                  <a:avLst/>
                </a:prstGeom>
                <a:blipFill>
                  <a:blip r:embed="rId7"/>
                  <a:stretch>
                    <a:fillRect l="-14286" r="-14286" b="-3922"/>
                  </a:stretch>
                </a:blipFill>
              </p:spPr>
              <p:txBody>
                <a:bodyPr/>
                <a:lstStyle/>
                <a:p>
                  <a:r>
                    <a:rPr lang="zh-CN" altLang="en-US">
                      <a:noFill/>
                    </a:rPr>
                    <a:t> </a:t>
                  </a:r>
                </a:p>
              </p:txBody>
            </p:sp>
          </mc:Fallback>
        </mc:AlternateContent>
      </p:grpSp>
      <p:sp>
        <p:nvSpPr>
          <p:cNvPr id="12" name="TextBox 20"/>
          <p:cNvSpPr txBox="1">
            <a:spLocks noChangeArrowheads="1"/>
          </p:cNvSpPr>
          <p:nvPr/>
        </p:nvSpPr>
        <p:spPr bwMode="auto">
          <a:xfrm>
            <a:off x="102977" y="5970416"/>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归并排序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：递归复杂度公式证明</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a:t>
            </a:r>
            <a:r>
              <a:rPr lang="en-US" altLang="zh-CN" sz="2400" b="1" dirty="0" err="1">
                <a:latin typeface="微软雅黑" panose="020B0503020204020204" pitchFamily="34" charset="-122"/>
                <a:ea typeface="微软雅黑" panose="020B0503020204020204" pitchFamily="34" charset="-122"/>
                <a:sym typeface="Wingdings" panose="05000000000000000000" pitchFamily="2" charset="2"/>
              </a:rPr>
              <a:t>nlogn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AlternateContent xmlns:mc="http://schemas.openxmlformats.org/markup-compatibility/2006" xmlns:a14="http://schemas.microsoft.com/office/drawing/2010/main">
        <mc:Choice Requires="a14">
          <p:sp>
            <p:nvSpPr>
              <p:cNvPr id="15" name="文本框 14"/>
              <p:cNvSpPr txBox="1"/>
              <p:nvPr/>
            </p:nvSpPr>
            <p:spPr>
              <a:xfrm>
                <a:off x="3571182" y="5220065"/>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571182" y="5220065"/>
                <a:ext cx="253274" cy="307777"/>
              </a:xfrm>
              <a:prstGeom prst="rect">
                <a:avLst/>
              </a:prstGeom>
              <a:blipFill>
                <a:blip r:embed="rId8"/>
                <a:stretch>
                  <a:fillRect l="-14634" r="-17073" b="-3922"/>
                </a:stretch>
              </a:blipFill>
            </p:spPr>
            <p:txBody>
              <a:bodyPr/>
              <a:lstStyle/>
              <a:p>
                <a:r>
                  <a:rPr lang="zh-CN" altLang="en-US">
                    <a:noFill/>
                  </a:rPr>
                  <a:t> </a:t>
                </a:r>
              </a:p>
            </p:txBody>
          </p:sp>
        </mc:Fallback>
      </mc:AlternateContent>
      <p:cxnSp>
        <p:nvCxnSpPr>
          <p:cNvPr id="13" name="直接连接符 12"/>
          <p:cNvCxnSpPr/>
          <p:nvPr/>
        </p:nvCxnSpPr>
        <p:spPr bwMode="auto">
          <a:xfrm>
            <a:off x="5796136"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14" name="矩形 13"/>
          <p:cNvSpPr/>
          <p:nvPr/>
        </p:nvSpPr>
        <p:spPr>
          <a:xfrm>
            <a:off x="3433193" y="3837345"/>
            <a:ext cx="3155031" cy="369332"/>
          </a:xfrm>
          <a:prstGeom prst="rect">
            <a:avLst/>
          </a:prstGeom>
        </p:spPr>
        <p:txBody>
          <a:bodyPr wrap="none">
            <a:spAutoFit/>
          </a:bodyPr>
          <a:lstStyle/>
          <a:p>
            <a:pPr algn="ctr"/>
            <a:r>
              <a:rPr lang="zh-CN" altLang="en-US" b="1">
                <a:solidFill>
                  <a:schemeClr val="accent2">
                    <a:lumMod val="50000"/>
                  </a:schemeClr>
                </a:solidFill>
                <a:latin typeface="微软雅黑" panose="020B0503020204020204" pitchFamily="34" charset="-122"/>
                <a:ea typeface="微软雅黑" panose="020B0503020204020204" pitchFamily="34" charset="-122"/>
              </a:rPr>
              <a:t>可用二分查找降低</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至</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bwMode="auto">
          <a:xfrm>
            <a:off x="6804248"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20" name="矩形 19"/>
          <p:cNvSpPr/>
          <p:nvPr/>
        </p:nvSpPr>
        <p:spPr>
          <a:xfrm>
            <a:off x="6625957" y="3861048"/>
            <a:ext cx="1800493"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插入后移动代价</a:t>
            </a:r>
          </a:p>
        </p:txBody>
      </p:sp>
    </p:spTree>
    <p:extLst>
      <p:ext uri="{BB962C8B-B14F-4D97-AF65-F5344CB8AC3E}">
        <p14:creationId xmlns:p14="http://schemas.microsoft.com/office/powerpoint/2010/main" val="1605739275"/>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8784976" cy="44858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向量运算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建立</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构造函数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：建立向量数据结构</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清除</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析构函数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：把某个指定的数据结构置为空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求长</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size()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：报告向量当前的规模</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判空</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isempty</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：判定向量是否为空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判满</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isfull</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：判定向量是否达到存储最大允许容量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获取</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get(r)</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：获取向量中秩为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的数据元素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更新</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put(</a:t>
            </a:r>
            <a:r>
              <a:rPr lang="en-US" altLang="zh-CN" sz="1600" b="1" kern="0" dirty="0" err="1">
                <a:solidFill>
                  <a:srgbClr val="FF0000"/>
                </a:solidFill>
                <a:latin typeface="微软雅黑" panose="020B0503020204020204" pitchFamily="34" charset="-122"/>
                <a:ea typeface="微软雅黑" panose="020B0503020204020204" pitchFamily="34" charset="-122"/>
              </a:rPr>
              <a:t>r,e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：用元素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替换秩为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元素的数值</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插入</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insert(</a:t>
            </a:r>
            <a:r>
              <a:rPr lang="en-US" altLang="zh-CN" sz="1600" b="1" kern="0" dirty="0" err="1">
                <a:solidFill>
                  <a:srgbClr val="FF0000"/>
                </a:solidFill>
                <a:latin typeface="微软雅黑" panose="020B0503020204020204" pitchFamily="34" charset="-122"/>
                <a:ea typeface="微软雅黑" panose="020B0503020204020204" pitchFamily="34" charset="-122"/>
              </a:rPr>
              <a:t>r,e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作为秩为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元素插入，原后继元素一次后移</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删除</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remove(r)</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删除秩为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的元素，返回该元素中原存放的对象</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find(e)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：查找等于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遍历</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traverse</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：遍历向量中所有元素，处理方法由函数对象指定</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判序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disordered()</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判断所有元素是否已按非降序排序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排序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sort()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调整各元素的位置，使之按非降序排序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deduplicate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p:txBody>
      </p:sp>
      <p:sp>
        <p:nvSpPr>
          <p:cNvPr id="125" name="矩形 124"/>
          <p:cNvSpPr/>
          <p:nvPr/>
        </p:nvSpPr>
        <p:spPr bwMode="auto">
          <a:xfrm>
            <a:off x="359024" y="5599835"/>
            <a:ext cx="8461448" cy="1141533"/>
          </a:xfrm>
          <a:prstGeom prst="rect">
            <a:avLst/>
          </a:prstGeom>
          <a:solidFill>
            <a:srgbClr val="C00000">
              <a:alpha val="15000"/>
            </a:srgb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数据结构基本概念</a:t>
            </a:r>
          </a:p>
        </p:txBody>
      </p:sp>
      <p:sp>
        <p:nvSpPr>
          <p:cNvPr id="123" name="TextBox 20"/>
          <p:cNvSpPr txBox="1">
            <a:spLocks noChangeArrowheads="1"/>
          </p:cNvSpPr>
          <p:nvPr/>
        </p:nvSpPr>
        <p:spPr bwMode="auto">
          <a:xfrm>
            <a:off x="359024" y="5599836"/>
            <a:ext cx="7741368" cy="106952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针对有序向量的额外运算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unify()</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search</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查找目标元素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，返回不大于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p>
        </p:txBody>
      </p:sp>
    </p:spTree>
    <p:extLst>
      <p:ext uri="{BB962C8B-B14F-4D97-AF65-F5344CB8AC3E}">
        <p14:creationId xmlns:p14="http://schemas.microsoft.com/office/powerpoint/2010/main" val="167229128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500" fill="hold"/>
                                        <p:tgtEl>
                                          <p:spTgt spid="125"/>
                                        </p:tgtEl>
                                        <p:attrNameLst>
                                          <p:attrName>ppt_x</p:attrName>
                                        </p:attrNameLst>
                                      </p:cBhvr>
                                      <p:tavLst>
                                        <p:tav tm="0">
                                          <p:val>
                                            <p:strVal val="#ppt_x"/>
                                          </p:val>
                                        </p:tav>
                                        <p:tav tm="100000">
                                          <p:val>
                                            <p:strVal val="#ppt_x"/>
                                          </p:val>
                                        </p:tav>
                                      </p:tavLst>
                                    </p:anim>
                                    <p:anim calcmode="lin" valueType="num">
                                      <p:cBhvr additive="base">
                                        <p:cTn id="8"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有序向量唯一化</a:t>
            </a:r>
          </a:p>
        </p:txBody>
      </p:sp>
      <p:sp>
        <p:nvSpPr>
          <p:cNvPr id="36" name="文本框 35"/>
          <p:cNvSpPr txBox="1"/>
          <p:nvPr/>
        </p:nvSpPr>
        <p:spPr>
          <a:xfrm>
            <a:off x="207792" y="1160347"/>
            <a:ext cx="3644128"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唯一化</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低效版</a:t>
            </a:r>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112" name="矩形 111"/>
          <p:cNvSpPr/>
          <p:nvPr/>
        </p:nvSpPr>
        <p:spPr>
          <a:xfrm>
            <a:off x="395536" y="1641693"/>
            <a:ext cx="9144000" cy="1815882"/>
          </a:xfrm>
          <a:prstGeom prst="rect">
            <a:avLst/>
          </a:prstGeom>
        </p:spPr>
        <p:txBody>
          <a:bodyPr wrap="square">
            <a:spAutoFit/>
          </a:bodyPr>
          <a:lstStyle/>
          <a:p>
            <a:r>
              <a:rPr lang="en-US" altLang="zh-CN" sz="1600" b="1" kern="0" dirty="0">
                <a:solidFill>
                  <a:srgbClr val="8000FF"/>
                </a:solidFill>
                <a:latin typeface="Courier New"/>
                <a:ea typeface="宋体"/>
                <a:cs typeface="Times New Roman"/>
              </a:rPr>
              <a:t>template</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&lt;</a:t>
            </a:r>
            <a:r>
              <a:rPr lang="en-US" altLang="zh-CN" sz="1600" b="1" kern="0" dirty="0" err="1">
                <a:solidFill>
                  <a:srgbClr val="8000FF"/>
                </a:solidFill>
                <a:latin typeface="Courier New"/>
                <a:ea typeface="宋体"/>
                <a:cs typeface="Times New Roman"/>
              </a:rPr>
              <a:t>typename</a:t>
            </a:r>
            <a:r>
              <a:rPr lang="en-US" altLang="zh-CN" sz="1600" b="1" kern="0" dirty="0">
                <a:solidFill>
                  <a:srgbClr val="000000"/>
                </a:solidFill>
                <a:latin typeface="Courier New"/>
                <a:ea typeface="宋体"/>
                <a:cs typeface="Times New Roman"/>
              </a:rPr>
              <a:t> T</a:t>
            </a:r>
            <a:r>
              <a:rPr lang="en-US" altLang="zh-CN" sz="1600" b="1" kern="0" dirty="0">
                <a:solidFill>
                  <a:srgbClr val="000080"/>
                </a:solidFill>
                <a:latin typeface="Courier New"/>
                <a:ea typeface="宋体"/>
                <a:cs typeface="Times New Roman"/>
              </a:rPr>
              <a:t>&gt;</a:t>
            </a:r>
            <a:r>
              <a:rPr lang="en-US" altLang="zh-CN" sz="1600" b="1" kern="0" dirty="0">
                <a:solidFill>
                  <a:srgbClr val="000000"/>
                </a:solidFill>
                <a:latin typeface="Courier New"/>
                <a:ea typeface="宋体"/>
                <a:cs typeface="Times New Roman"/>
              </a:rPr>
              <a:t> </a:t>
            </a:r>
          </a:p>
          <a:p>
            <a:r>
              <a:rPr lang="en-US" altLang="zh-CN" sz="1600" b="1" kern="0" dirty="0" err="1">
                <a:solidFill>
                  <a:srgbClr val="8000FF"/>
                </a:solidFill>
                <a:latin typeface="Courier New"/>
                <a:ea typeface="宋体"/>
                <a:cs typeface="Times New Roman"/>
              </a:rPr>
              <a:t>int</a:t>
            </a:r>
            <a:r>
              <a:rPr lang="en-US" altLang="zh-CN" sz="1600" b="1" kern="0" dirty="0">
                <a:solidFill>
                  <a:srgbClr val="000000"/>
                </a:solidFill>
                <a:latin typeface="Courier New"/>
                <a:ea typeface="宋体"/>
                <a:cs typeface="Times New Roman"/>
              </a:rPr>
              <a:t> Vector</a:t>
            </a:r>
            <a:r>
              <a:rPr lang="en-US" altLang="zh-CN" sz="1600" b="1" kern="0" dirty="0">
                <a:solidFill>
                  <a:srgbClr val="000080"/>
                </a:solidFill>
                <a:latin typeface="Courier New"/>
                <a:ea typeface="宋体"/>
                <a:cs typeface="Times New Roman"/>
              </a:rPr>
              <a:t>&lt;</a:t>
            </a:r>
            <a:r>
              <a:rPr lang="en-US" altLang="zh-CN" sz="1600" b="1" kern="0" dirty="0">
                <a:solidFill>
                  <a:srgbClr val="000000"/>
                </a:solidFill>
                <a:latin typeface="Courier New"/>
                <a:ea typeface="宋体"/>
                <a:cs typeface="Times New Roman"/>
              </a:rPr>
              <a:t>T</a:t>
            </a:r>
            <a:r>
              <a:rPr lang="en-US" altLang="zh-CN" sz="1600" b="1" kern="0" dirty="0">
                <a:solidFill>
                  <a:srgbClr val="000080"/>
                </a:solidFill>
                <a:latin typeface="Courier New"/>
                <a:ea typeface="宋体"/>
                <a:cs typeface="Times New Roman"/>
              </a:rPr>
              <a:t>&gt;::</a:t>
            </a:r>
            <a:r>
              <a:rPr lang="en-US" altLang="zh-CN" sz="1600" b="1" kern="0" dirty="0" err="1">
                <a:solidFill>
                  <a:srgbClr val="000000"/>
                </a:solidFill>
                <a:latin typeface="Courier New"/>
                <a:ea typeface="宋体"/>
                <a:cs typeface="Times New Roman"/>
              </a:rPr>
              <a:t>uniquify</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有序向量重复元素剔除算法（低效版）</a:t>
            </a:r>
          </a:p>
          <a:p>
            <a:r>
              <a:rPr lang="en-US" altLang="zh-CN" sz="1600" b="1" kern="0" dirty="0">
                <a:solidFill>
                  <a:srgbClr val="000000"/>
                </a:solidFill>
                <a:latin typeface="Courier New"/>
                <a:ea typeface="宋体"/>
                <a:cs typeface="Times New Roman"/>
              </a:rPr>
              <a:t>    </a:t>
            </a:r>
            <a:r>
              <a:rPr lang="en-US" altLang="zh-CN" sz="1600" b="1" kern="0" dirty="0" err="1">
                <a:solidFill>
                  <a:srgbClr val="8000FF"/>
                </a:solidFill>
                <a:latin typeface="Courier New"/>
                <a:ea typeface="宋体"/>
                <a:cs typeface="Times New Roman"/>
              </a:rPr>
              <a:t>int</a:t>
            </a:r>
            <a:r>
              <a:rPr lang="en-US" altLang="zh-CN" sz="1600" b="1" kern="0" dirty="0">
                <a:solidFill>
                  <a:srgbClr val="000000"/>
                </a:solidFill>
                <a:latin typeface="Courier New"/>
                <a:ea typeface="宋体"/>
                <a:cs typeface="Times New Roman"/>
              </a:rPr>
              <a:t> </a:t>
            </a:r>
            <a:r>
              <a:rPr lang="en-US" altLang="zh-CN" sz="1600" b="1" kern="0" dirty="0" err="1">
                <a:solidFill>
                  <a:srgbClr val="000000"/>
                </a:solidFill>
                <a:latin typeface="Courier New"/>
                <a:ea typeface="宋体"/>
                <a:cs typeface="Times New Roman"/>
              </a:rPr>
              <a:t>oldSize</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_size</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err="1">
                <a:solidFill>
                  <a:srgbClr val="8000FF"/>
                </a:solidFill>
                <a:latin typeface="Courier New"/>
                <a:ea typeface="宋体"/>
                <a:cs typeface="Times New Roman"/>
              </a:rPr>
              <a:t>int</a:t>
            </a:r>
            <a:r>
              <a:rPr lang="en-US" altLang="zh-CN" sz="1600" b="1" kern="0" dirty="0">
                <a:solidFill>
                  <a:srgbClr val="000000"/>
                </a:solidFill>
                <a:latin typeface="Courier New"/>
                <a:ea typeface="宋体"/>
                <a:cs typeface="Times New Roman"/>
              </a:rPr>
              <a:t> </a:t>
            </a:r>
            <a:r>
              <a:rPr lang="en-US" altLang="zh-CN" sz="1600" b="1" kern="0" dirty="0" err="1">
                <a:solidFill>
                  <a:srgbClr val="000000"/>
                </a:solidFill>
                <a:latin typeface="Courier New"/>
                <a:ea typeface="宋体"/>
                <a:cs typeface="Times New Roman"/>
              </a:rPr>
              <a:t>i</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FF8000"/>
                </a:solidFill>
                <a:latin typeface="Courier New"/>
                <a:ea typeface="宋体"/>
                <a:cs typeface="Times New Roman"/>
              </a:rPr>
              <a:t>1</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当前比对元素的秩，起始于首元素</a:t>
            </a:r>
          </a:p>
          <a:p>
            <a:r>
              <a:rPr lang="en-US" altLang="zh-CN" sz="1600" b="1"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while</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err="1">
                <a:solidFill>
                  <a:srgbClr val="000000"/>
                </a:solidFill>
                <a:latin typeface="Courier New"/>
                <a:ea typeface="宋体"/>
                <a:cs typeface="Times New Roman"/>
              </a:rPr>
              <a:t>i</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&lt;</a:t>
            </a:r>
            <a:r>
              <a:rPr lang="en-US" altLang="zh-CN" sz="1600" b="1" kern="0" dirty="0">
                <a:solidFill>
                  <a:srgbClr val="000000"/>
                </a:solidFill>
                <a:latin typeface="Courier New"/>
                <a:ea typeface="宋体"/>
                <a:cs typeface="Times New Roman"/>
              </a:rPr>
              <a:t> _size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从前向后，逐一比对各对相邻元素</a:t>
            </a:r>
          </a:p>
          <a:p>
            <a:r>
              <a:rPr lang="en-US" altLang="zh-CN" sz="1600" b="1" kern="0" dirty="0">
                <a:solidFill>
                  <a:srgbClr val="000000"/>
                </a:solidFill>
                <a:latin typeface="Courier New"/>
                <a:ea typeface="宋体"/>
                <a:cs typeface="Times New Roman"/>
              </a:rPr>
              <a:t>        _</a:t>
            </a:r>
            <a:r>
              <a:rPr lang="en-US" altLang="zh-CN" sz="1600" b="1" kern="0" dirty="0" err="1">
                <a:solidFill>
                  <a:srgbClr val="000000"/>
                </a:solidFill>
                <a:latin typeface="Courier New"/>
                <a:ea typeface="宋体"/>
                <a:cs typeface="Times New Roman"/>
              </a:rPr>
              <a:t>elem</a:t>
            </a:r>
            <a:r>
              <a:rPr lang="en-US" altLang="zh-CN" sz="1600" b="1" kern="0" dirty="0">
                <a:solidFill>
                  <a:srgbClr val="000080"/>
                </a:solidFill>
                <a:latin typeface="Courier New"/>
                <a:ea typeface="宋体"/>
                <a:cs typeface="Times New Roman"/>
              </a:rPr>
              <a:t>[</a:t>
            </a:r>
            <a:r>
              <a:rPr lang="en-US" altLang="zh-CN" sz="1600" b="1" kern="0" dirty="0" err="1">
                <a:solidFill>
                  <a:srgbClr val="000000"/>
                </a:solidFill>
                <a:latin typeface="Courier New"/>
                <a:ea typeface="宋体"/>
                <a:cs typeface="Times New Roman"/>
              </a:rPr>
              <a:t>i</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FF8000"/>
                </a:solidFill>
                <a:latin typeface="Courier New"/>
                <a:ea typeface="宋体"/>
                <a:cs typeface="Times New Roman"/>
              </a:rPr>
              <a:t>1</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_</a:t>
            </a:r>
            <a:r>
              <a:rPr lang="en-US" altLang="zh-CN" sz="1600" b="1" kern="0" dirty="0" err="1">
                <a:solidFill>
                  <a:srgbClr val="000000"/>
                </a:solidFill>
                <a:latin typeface="Courier New"/>
                <a:ea typeface="宋体"/>
                <a:cs typeface="Times New Roman"/>
              </a:rPr>
              <a:t>elem</a:t>
            </a:r>
            <a:r>
              <a:rPr lang="en-US" altLang="zh-CN" sz="1600" b="1" kern="0" dirty="0">
                <a:solidFill>
                  <a:srgbClr val="000080"/>
                </a:solidFill>
                <a:latin typeface="Courier New"/>
                <a:ea typeface="宋体"/>
                <a:cs typeface="Times New Roman"/>
              </a:rPr>
              <a:t>[</a:t>
            </a:r>
            <a:r>
              <a:rPr lang="en-US" altLang="zh-CN" sz="1600" b="1" kern="0" dirty="0" err="1">
                <a:solidFill>
                  <a:srgbClr val="000000"/>
                </a:solidFill>
                <a:latin typeface="Courier New"/>
                <a:ea typeface="宋体"/>
                <a:cs typeface="Times New Roman"/>
              </a:rPr>
              <a:t>i</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remove</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err="1">
                <a:solidFill>
                  <a:srgbClr val="000000"/>
                </a:solidFill>
                <a:latin typeface="Courier New"/>
                <a:ea typeface="宋体"/>
                <a:cs typeface="Times New Roman"/>
              </a:rPr>
              <a:t>i</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err="1">
                <a:solidFill>
                  <a:srgbClr val="000000"/>
                </a:solidFill>
                <a:latin typeface="Courier New"/>
                <a:ea typeface="宋体"/>
                <a:cs typeface="Times New Roman"/>
              </a:rPr>
              <a:t>i</a:t>
            </a:r>
            <a:r>
              <a:rPr lang="en-US" altLang="zh-CN" sz="1600" b="1" kern="0" dirty="0">
                <a:solidFill>
                  <a:srgbClr val="000080"/>
                </a:solidFill>
                <a:latin typeface="Courier New"/>
                <a:ea typeface="宋体"/>
                <a:cs typeface="Times New Roman"/>
              </a:rPr>
              <a:t>++;</a:t>
            </a:r>
            <a:endParaRPr lang="zh-CN" altLang="zh-CN" sz="1600" b="1" kern="100" dirty="0">
              <a:latin typeface="Calibri"/>
              <a:ea typeface="宋体"/>
              <a:cs typeface="Times New Roman"/>
            </a:endParaRPr>
          </a:p>
          <a:p>
            <a:r>
              <a:rPr lang="en-US" altLang="zh-CN" sz="1600" b="1"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return</a:t>
            </a:r>
            <a:r>
              <a:rPr lang="en-US" altLang="zh-CN" sz="1600" b="1" kern="0" dirty="0">
                <a:solidFill>
                  <a:srgbClr val="000000"/>
                </a:solidFill>
                <a:latin typeface="Courier New"/>
                <a:ea typeface="宋体"/>
                <a:cs typeface="Times New Roman"/>
              </a:rPr>
              <a:t> </a:t>
            </a:r>
            <a:r>
              <a:rPr lang="en-US" altLang="zh-CN" sz="1600" b="1" kern="0" dirty="0" err="1">
                <a:solidFill>
                  <a:srgbClr val="000000"/>
                </a:solidFill>
                <a:latin typeface="Courier New"/>
                <a:ea typeface="宋体"/>
                <a:cs typeface="Times New Roman"/>
              </a:rPr>
              <a:t>oldSize</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_size</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向量规模变化量，即被删除元素总数</a:t>
            </a:r>
          </a:p>
          <a:p>
            <a:r>
              <a:rPr lang="en-US" altLang="zh-CN" sz="1600" b="1" kern="0" dirty="0">
                <a:solidFill>
                  <a:srgbClr val="000080"/>
                </a:solidFill>
                <a:latin typeface="Courier New"/>
                <a:ea typeface="宋体"/>
                <a:cs typeface="Times New Roman"/>
              </a:rPr>
              <a:t>}</a:t>
            </a:r>
            <a:endParaRPr lang="zh-CN" altLang="zh-CN" sz="1600" b="1" kern="100" dirty="0">
              <a:effectLst/>
              <a:latin typeface="Calibri"/>
              <a:ea typeface="宋体"/>
              <a:cs typeface="Times New Roman"/>
            </a:endParaRPr>
          </a:p>
        </p:txBody>
      </p:sp>
      <p:sp>
        <p:nvSpPr>
          <p:cNvPr id="122" name="圆角矩形 121"/>
          <p:cNvSpPr/>
          <p:nvPr/>
        </p:nvSpPr>
        <p:spPr bwMode="auto">
          <a:xfrm>
            <a:off x="5718714" y="3573016"/>
            <a:ext cx="360040" cy="288032"/>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2000" b="1" dirty="0">
                <a:latin typeface="黑体" pitchFamily="2" charset="-122"/>
                <a:ea typeface="黑体" pitchFamily="2" charset="-122"/>
              </a:rPr>
              <a:t>e</a:t>
            </a:r>
            <a:endParaRPr lang="zh-CN" altLang="en-US" sz="2000" b="1" dirty="0">
              <a:latin typeface="黑体" pitchFamily="2" charset="-122"/>
              <a:ea typeface="黑体" pitchFamily="2" charset="-122"/>
            </a:endParaRPr>
          </a:p>
        </p:txBody>
      </p:sp>
      <p:sp>
        <p:nvSpPr>
          <p:cNvPr id="123" name="TextBox 7"/>
          <p:cNvSpPr txBox="1"/>
          <p:nvPr/>
        </p:nvSpPr>
        <p:spPr>
          <a:xfrm>
            <a:off x="3707866" y="3491716"/>
            <a:ext cx="611560" cy="369332"/>
          </a:xfrm>
          <a:prstGeom prst="rect">
            <a:avLst/>
          </a:prstGeom>
          <a:noFill/>
        </p:spPr>
        <p:txBody>
          <a:bodyPr wrap="square" rtlCol="0">
            <a:spAutoFit/>
          </a:bodyPr>
          <a:lstStyle/>
          <a:p>
            <a:r>
              <a:rPr lang="en-US" altLang="zh-CN" dirty="0"/>
              <a:t>(a)</a:t>
            </a:r>
            <a:endParaRPr lang="zh-CN" altLang="en-US" dirty="0"/>
          </a:p>
        </p:txBody>
      </p:sp>
      <p:sp>
        <p:nvSpPr>
          <p:cNvPr id="124" name="圆角矩形 123"/>
          <p:cNvSpPr/>
          <p:nvPr/>
        </p:nvSpPr>
        <p:spPr bwMode="auto">
          <a:xfrm>
            <a:off x="6078754" y="3573016"/>
            <a:ext cx="1727666" cy="288032"/>
          </a:xfrm>
          <a:prstGeom prst="roundRect">
            <a:avLst/>
          </a:prstGeom>
          <a:solidFill>
            <a:schemeClr val="bg2">
              <a:lumMod val="60000"/>
              <a:lumOff val="40000"/>
            </a:schemeClr>
          </a:solidFill>
          <a:ln w="3175" algn="ctr">
            <a:solidFill>
              <a:schemeClr val="accent2">
                <a:lumMod val="75000"/>
              </a:schemeClr>
            </a:solidFill>
            <a:prstDash val="sysDash"/>
            <a:miter lim="800000"/>
            <a:headEnd/>
            <a:tailEnd/>
          </a:ln>
          <a:effectLst/>
        </p:spPr>
        <p:txBody>
          <a:bodyPr lIns="91446" tIns="91446" rIns="91446" bIns="91446" rtlCol="0" anchor="ctr"/>
          <a:lstStyle/>
          <a:p>
            <a:pPr algn="ctr"/>
            <a:r>
              <a:rPr lang="en-US" altLang="zh-CN" sz="2000" dirty="0">
                <a:effectLst>
                  <a:outerShdw blurRad="38100" dist="38100" dir="2700000" algn="tl">
                    <a:srgbClr val="000000">
                      <a:alpha val="43137"/>
                    </a:srgbClr>
                  </a:outerShdw>
                </a:effectLst>
                <a:latin typeface="黑体" pitchFamily="2" charset="-122"/>
                <a:ea typeface="黑体" pitchFamily="2" charset="-122"/>
              </a:rPr>
              <a:t>…</a:t>
            </a:r>
            <a:endParaRPr lang="zh-CN" altLang="en-US" sz="2000" dirty="0">
              <a:effectLst>
                <a:outerShdw blurRad="38100" dist="38100" dir="2700000" algn="tl">
                  <a:srgbClr val="000000">
                    <a:alpha val="43137"/>
                  </a:srgbClr>
                </a:outerShdw>
              </a:effectLst>
              <a:latin typeface="黑体" pitchFamily="2" charset="-122"/>
              <a:ea typeface="黑体" pitchFamily="2" charset="-122"/>
            </a:endParaRPr>
          </a:p>
        </p:txBody>
      </p:sp>
      <p:sp>
        <p:nvSpPr>
          <p:cNvPr id="125" name="圆角矩形 124"/>
          <p:cNvSpPr/>
          <p:nvPr/>
        </p:nvSpPr>
        <p:spPr bwMode="auto">
          <a:xfrm>
            <a:off x="4638594" y="3573016"/>
            <a:ext cx="360040" cy="288032"/>
          </a:xfrm>
          <a:prstGeom prst="roundRect">
            <a:avLst/>
          </a:prstGeom>
          <a:solidFill>
            <a:srgbClr val="92D050"/>
          </a:solidFill>
          <a:ln>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2000" b="1" dirty="0">
                <a:latin typeface="黑体" pitchFamily="2" charset="-122"/>
                <a:ea typeface="黑体" pitchFamily="2" charset="-122"/>
              </a:rPr>
              <a:t>e</a:t>
            </a:r>
            <a:endParaRPr lang="zh-CN" altLang="en-US" sz="2000" b="1" dirty="0">
              <a:latin typeface="黑体" pitchFamily="2" charset="-122"/>
              <a:ea typeface="黑体" pitchFamily="2" charset="-122"/>
            </a:endParaRPr>
          </a:p>
        </p:txBody>
      </p:sp>
      <p:sp>
        <p:nvSpPr>
          <p:cNvPr id="126" name="圆角矩形 125"/>
          <p:cNvSpPr/>
          <p:nvPr/>
        </p:nvSpPr>
        <p:spPr bwMode="auto">
          <a:xfrm>
            <a:off x="4998634" y="3573016"/>
            <a:ext cx="360040" cy="288032"/>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2000" b="1" dirty="0">
                <a:latin typeface="黑体" pitchFamily="2" charset="-122"/>
                <a:ea typeface="黑体" pitchFamily="2" charset="-122"/>
              </a:rPr>
              <a:t>e</a:t>
            </a:r>
            <a:endParaRPr lang="zh-CN" altLang="en-US" sz="2000" b="1" dirty="0">
              <a:latin typeface="黑体" pitchFamily="2" charset="-122"/>
              <a:ea typeface="黑体" pitchFamily="2" charset="-122"/>
            </a:endParaRPr>
          </a:p>
        </p:txBody>
      </p:sp>
      <p:sp>
        <p:nvSpPr>
          <p:cNvPr id="127" name="圆角矩形 126"/>
          <p:cNvSpPr/>
          <p:nvPr/>
        </p:nvSpPr>
        <p:spPr bwMode="auto">
          <a:xfrm>
            <a:off x="5358674" y="3573016"/>
            <a:ext cx="360040" cy="288032"/>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000" b="1" dirty="0">
                <a:latin typeface="黑体" pitchFamily="2" charset="-122"/>
                <a:ea typeface="黑体" pitchFamily="2" charset="-122"/>
              </a:rPr>
              <a:t>e</a:t>
            </a:r>
            <a:endParaRPr lang="zh-CN" altLang="en-US" sz="2000" b="1" dirty="0">
              <a:latin typeface="黑体" pitchFamily="2" charset="-122"/>
              <a:ea typeface="黑体" pitchFamily="2" charset="-122"/>
            </a:endParaRPr>
          </a:p>
        </p:txBody>
      </p:sp>
      <p:sp>
        <p:nvSpPr>
          <p:cNvPr id="129" name="圆角矩形 128"/>
          <p:cNvSpPr/>
          <p:nvPr/>
        </p:nvSpPr>
        <p:spPr bwMode="auto">
          <a:xfrm>
            <a:off x="7809986" y="3573016"/>
            <a:ext cx="360040" cy="288032"/>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2000" b="1" dirty="0">
                <a:latin typeface="黑体" pitchFamily="2" charset="-122"/>
                <a:ea typeface="黑体" pitchFamily="2" charset="-122"/>
              </a:rPr>
              <a:t>e</a:t>
            </a:r>
            <a:endParaRPr lang="zh-CN" altLang="en-US" sz="2000" b="1" dirty="0">
              <a:latin typeface="黑体" pitchFamily="2" charset="-122"/>
              <a:ea typeface="黑体" pitchFamily="2" charset="-122"/>
            </a:endParaRPr>
          </a:p>
        </p:txBody>
      </p:sp>
      <p:sp>
        <p:nvSpPr>
          <p:cNvPr id="130" name="圆角矩形 129"/>
          <p:cNvSpPr/>
          <p:nvPr/>
        </p:nvSpPr>
        <p:spPr bwMode="auto">
          <a:xfrm>
            <a:off x="8170026" y="3573016"/>
            <a:ext cx="360040" cy="288032"/>
          </a:xfrm>
          <a:prstGeom prst="roundRect">
            <a:avLst/>
          </a:prstGeom>
          <a:solidFill>
            <a:srgbClr val="FFFF00"/>
          </a:solidFill>
          <a:ln w="3175" algn="ctr">
            <a:solidFill>
              <a:schemeClr val="tx1"/>
            </a:solidFill>
            <a:miter lim="800000"/>
            <a:headEnd/>
            <a:tailEnd/>
          </a:ln>
          <a:effectLst/>
        </p:spPr>
        <p:txBody>
          <a:bodyPr lIns="91446" tIns="91446" rIns="91446" bIns="91446" rtlCol="0" anchor="ctr"/>
          <a:lstStyle/>
          <a:p>
            <a:pPr algn="ctr"/>
            <a:r>
              <a:rPr lang="en-US" altLang="zh-CN" sz="2000" b="1" dirty="0">
                <a:latin typeface="黑体" pitchFamily="2" charset="-122"/>
                <a:ea typeface="黑体" pitchFamily="2" charset="-122"/>
              </a:rPr>
              <a:t>e</a:t>
            </a:r>
            <a:endParaRPr lang="zh-CN" altLang="en-US" sz="2000" b="1" dirty="0">
              <a:latin typeface="黑体" pitchFamily="2" charset="-122"/>
              <a:ea typeface="黑体" pitchFamily="2" charset="-122"/>
            </a:endParaRPr>
          </a:p>
        </p:txBody>
      </p:sp>
      <p:cxnSp>
        <p:nvCxnSpPr>
          <p:cNvPr id="131" name="直接连接符 130"/>
          <p:cNvCxnSpPr>
            <a:stCxn id="126" idx="1"/>
          </p:cNvCxnSpPr>
          <p:nvPr/>
        </p:nvCxnSpPr>
        <p:spPr bwMode="auto">
          <a:xfrm>
            <a:off x="4998634" y="3717032"/>
            <a:ext cx="0" cy="5133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直接连接符 131"/>
          <p:cNvCxnSpPr/>
          <p:nvPr/>
        </p:nvCxnSpPr>
        <p:spPr bwMode="auto">
          <a:xfrm>
            <a:off x="8540484" y="3717032"/>
            <a:ext cx="0" cy="5133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直接箭头连接符 132"/>
          <p:cNvCxnSpPr/>
          <p:nvPr/>
        </p:nvCxnSpPr>
        <p:spPr bwMode="auto">
          <a:xfrm>
            <a:off x="4998634" y="4014356"/>
            <a:ext cx="3531432" cy="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134" name="TextBox 21"/>
          <p:cNvSpPr txBox="1"/>
          <p:nvPr/>
        </p:nvSpPr>
        <p:spPr>
          <a:xfrm>
            <a:off x="4998634" y="3933056"/>
            <a:ext cx="3541850" cy="369332"/>
          </a:xfrm>
          <a:prstGeom prst="rect">
            <a:avLst/>
          </a:prstGeom>
          <a:noFill/>
        </p:spPr>
        <p:txBody>
          <a:bodyPr wrap="square" rtlCol="0">
            <a:spAutoFit/>
          </a:bodyPr>
          <a:lstStyle/>
          <a:p>
            <a:pPr algn="ctr"/>
            <a:r>
              <a:rPr lang="en-US" altLang="zh-CN" dirty="0"/>
              <a:t>n-2 elements to be moved</a:t>
            </a:r>
            <a:endParaRPr lang="zh-CN" altLang="en-US" dirty="0"/>
          </a:p>
        </p:txBody>
      </p:sp>
      <p:sp>
        <p:nvSpPr>
          <p:cNvPr id="135" name="圆角矩形 134"/>
          <p:cNvSpPr/>
          <p:nvPr/>
        </p:nvSpPr>
        <p:spPr bwMode="auto">
          <a:xfrm>
            <a:off x="5364088" y="4293096"/>
            <a:ext cx="360040" cy="288032"/>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2000" b="1" dirty="0">
                <a:latin typeface="黑体" pitchFamily="2" charset="-122"/>
                <a:ea typeface="黑体" pitchFamily="2" charset="-122"/>
              </a:rPr>
              <a:t>e</a:t>
            </a:r>
            <a:endParaRPr lang="zh-CN" altLang="en-US" sz="2000" b="1" dirty="0">
              <a:latin typeface="黑体" pitchFamily="2" charset="-122"/>
              <a:ea typeface="黑体" pitchFamily="2" charset="-122"/>
            </a:endParaRPr>
          </a:p>
        </p:txBody>
      </p:sp>
      <p:sp>
        <p:nvSpPr>
          <p:cNvPr id="136" name="TextBox 23"/>
          <p:cNvSpPr txBox="1"/>
          <p:nvPr/>
        </p:nvSpPr>
        <p:spPr>
          <a:xfrm>
            <a:off x="3702490" y="4211796"/>
            <a:ext cx="611560" cy="369332"/>
          </a:xfrm>
          <a:prstGeom prst="rect">
            <a:avLst/>
          </a:prstGeom>
          <a:noFill/>
        </p:spPr>
        <p:txBody>
          <a:bodyPr wrap="square" rtlCol="0">
            <a:spAutoFit/>
          </a:bodyPr>
          <a:lstStyle/>
          <a:p>
            <a:r>
              <a:rPr lang="en-US" altLang="zh-CN" dirty="0"/>
              <a:t>(b)</a:t>
            </a:r>
            <a:endParaRPr lang="zh-CN" altLang="en-US" dirty="0"/>
          </a:p>
        </p:txBody>
      </p:sp>
      <p:sp>
        <p:nvSpPr>
          <p:cNvPr id="137" name="圆角矩形 136"/>
          <p:cNvSpPr/>
          <p:nvPr/>
        </p:nvSpPr>
        <p:spPr bwMode="auto">
          <a:xfrm>
            <a:off x="5724128" y="4293096"/>
            <a:ext cx="1727666" cy="288032"/>
          </a:xfrm>
          <a:prstGeom prst="roundRect">
            <a:avLst/>
          </a:prstGeom>
          <a:solidFill>
            <a:schemeClr val="bg2">
              <a:lumMod val="60000"/>
              <a:lumOff val="40000"/>
            </a:schemeClr>
          </a:solidFill>
          <a:ln w="3175" algn="ctr">
            <a:solidFill>
              <a:schemeClr val="accent2">
                <a:lumMod val="75000"/>
              </a:schemeClr>
            </a:solidFill>
            <a:prstDash val="sysDash"/>
            <a:miter lim="800000"/>
            <a:headEnd/>
            <a:tailEnd/>
          </a:ln>
          <a:effectLst/>
        </p:spPr>
        <p:txBody>
          <a:bodyPr lIns="91446" tIns="91446" rIns="91446" bIns="91446" rtlCol="0" anchor="ctr"/>
          <a:lstStyle/>
          <a:p>
            <a:pPr algn="ctr"/>
            <a:r>
              <a:rPr lang="en-US" altLang="zh-CN" sz="2000" dirty="0">
                <a:effectLst>
                  <a:outerShdw blurRad="38100" dist="38100" dir="2700000" algn="tl">
                    <a:srgbClr val="000000">
                      <a:alpha val="43137"/>
                    </a:srgbClr>
                  </a:outerShdw>
                </a:effectLst>
                <a:latin typeface="黑体" pitchFamily="2" charset="-122"/>
                <a:ea typeface="黑体" pitchFamily="2" charset="-122"/>
              </a:rPr>
              <a:t>…</a:t>
            </a:r>
            <a:endParaRPr lang="zh-CN" altLang="en-US" sz="2000" dirty="0">
              <a:effectLst>
                <a:outerShdw blurRad="38100" dist="38100" dir="2700000" algn="tl">
                  <a:srgbClr val="000000">
                    <a:alpha val="43137"/>
                  </a:srgbClr>
                </a:outerShdw>
              </a:effectLst>
              <a:latin typeface="黑体" pitchFamily="2" charset="-122"/>
              <a:ea typeface="黑体" pitchFamily="2" charset="-122"/>
            </a:endParaRPr>
          </a:p>
        </p:txBody>
      </p:sp>
      <p:sp>
        <p:nvSpPr>
          <p:cNvPr id="138" name="圆角矩形 137"/>
          <p:cNvSpPr/>
          <p:nvPr/>
        </p:nvSpPr>
        <p:spPr bwMode="auto">
          <a:xfrm>
            <a:off x="4633218" y="4293096"/>
            <a:ext cx="360040" cy="288032"/>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tx1"/>
                </a:solidFill>
                <a:latin typeface="黑体" pitchFamily="2" charset="-122"/>
                <a:ea typeface="黑体" pitchFamily="2" charset="-122"/>
              </a:rPr>
              <a:t>e</a:t>
            </a:r>
            <a:endParaRPr lang="zh-CN" altLang="en-US" sz="2000" b="1" dirty="0">
              <a:solidFill>
                <a:schemeClr val="tx1"/>
              </a:solidFill>
              <a:latin typeface="黑体" pitchFamily="2" charset="-122"/>
              <a:ea typeface="黑体" pitchFamily="2" charset="-122"/>
            </a:endParaRPr>
          </a:p>
        </p:txBody>
      </p:sp>
      <p:sp>
        <p:nvSpPr>
          <p:cNvPr id="139" name="圆角矩形 138"/>
          <p:cNvSpPr/>
          <p:nvPr/>
        </p:nvSpPr>
        <p:spPr bwMode="auto">
          <a:xfrm>
            <a:off x="5004048" y="4293096"/>
            <a:ext cx="360040" cy="288032"/>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2000" b="1" dirty="0">
                <a:latin typeface="黑体" pitchFamily="2" charset="-122"/>
                <a:ea typeface="黑体" pitchFamily="2" charset="-122"/>
              </a:rPr>
              <a:t>e</a:t>
            </a:r>
            <a:endParaRPr lang="zh-CN" altLang="en-US" sz="2000" b="1" dirty="0">
              <a:latin typeface="黑体" pitchFamily="2" charset="-122"/>
              <a:ea typeface="黑体" pitchFamily="2" charset="-122"/>
            </a:endParaRPr>
          </a:p>
        </p:txBody>
      </p:sp>
      <p:sp>
        <p:nvSpPr>
          <p:cNvPr id="141" name="圆角矩形 140"/>
          <p:cNvSpPr/>
          <p:nvPr/>
        </p:nvSpPr>
        <p:spPr bwMode="auto">
          <a:xfrm>
            <a:off x="7455360" y="4293096"/>
            <a:ext cx="360040" cy="288032"/>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2000" b="1" dirty="0">
                <a:latin typeface="黑体" pitchFamily="2" charset="-122"/>
                <a:ea typeface="黑体" pitchFamily="2" charset="-122"/>
              </a:rPr>
              <a:t>e</a:t>
            </a:r>
            <a:endParaRPr lang="zh-CN" altLang="en-US" sz="2000" b="1" dirty="0">
              <a:latin typeface="黑体" pitchFamily="2" charset="-122"/>
              <a:ea typeface="黑体" pitchFamily="2" charset="-122"/>
            </a:endParaRPr>
          </a:p>
        </p:txBody>
      </p:sp>
      <p:sp>
        <p:nvSpPr>
          <p:cNvPr id="142" name="圆角矩形 141"/>
          <p:cNvSpPr/>
          <p:nvPr/>
        </p:nvSpPr>
        <p:spPr bwMode="auto">
          <a:xfrm>
            <a:off x="7815400" y="4293096"/>
            <a:ext cx="360040" cy="288032"/>
          </a:xfrm>
          <a:prstGeom prst="roundRect">
            <a:avLst/>
          </a:prstGeom>
          <a:solidFill>
            <a:srgbClr val="FFFF00"/>
          </a:solidFill>
          <a:ln w="3175" algn="ctr">
            <a:solidFill>
              <a:schemeClr val="tx1"/>
            </a:solidFill>
            <a:miter lim="800000"/>
            <a:headEnd/>
            <a:tailEnd/>
          </a:ln>
          <a:effectLst/>
        </p:spPr>
        <p:txBody>
          <a:bodyPr lIns="91446" tIns="91446" rIns="91446" bIns="91446" rtlCol="0" anchor="ctr"/>
          <a:lstStyle/>
          <a:p>
            <a:pPr algn="ctr"/>
            <a:r>
              <a:rPr lang="en-US" altLang="zh-CN" sz="2000" b="1" dirty="0">
                <a:latin typeface="黑体" pitchFamily="2" charset="-122"/>
                <a:ea typeface="黑体" pitchFamily="2" charset="-122"/>
              </a:rPr>
              <a:t>e</a:t>
            </a:r>
            <a:endParaRPr lang="zh-CN" altLang="en-US" sz="2000" b="1" dirty="0">
              <a:latin typeface="黑体" pitchFamily="2" charset="-122"/>
              <a:ea typeface="黑体" pitchFamily="2" charset="-122"/>
            </a:endParaRPr>
          </a:p>
        </p:txBody>
      </p:sp>
      <p:cxnSp>
        <p:nvCxnSpPr>
          <p:cNvPr id="143" name="直接连接符 142"/>
          <p:cNvCxnSpPr/>
          <p:nvPr/>
        </p:nvCxnSpPr>
        <p:spPr bwMode="auto">
          <a:xfrm>
            <a:off x="4993258" y="4437112"/>
            <a:ext cx="0" cy="5133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4" name="直接连接符 143"/>
          <p:cNvCxnSpPr/>
          <p:nvPr/>
        </p:nvCxnSpPr>
        <p:spPr bwMode="auto">
          <a:xfrm>
            <a:off x="8175440" y="4437112"/>
            <a:ext cx="0" cy="5133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5" name="直接箭头连接符 144"/>
          <p:cNvCxnSpPr/>
          <p:nvPr/>
        </p:nvCxnSpPr>
        <p:spPr bwMode="auto">
          <a:xfrm>
            <a:off x="4993258" y="4734436"/>
            <a:ext cx="3182182" cy="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146" name="TextBox 34"/>
          <p:cNvSpPr txBox="1"/>
          <p:nvPr/>
        </p:nvSpPr>
        <p:spPr>
          <a:xfrm>
            <a:off x="4993258" y="4653136"/>
            <a:ext cx="3176768" cy="369332"/>
          </a:xfrm>
          <a:prstGeom prst="rect">
            <a:avLst/>
          </a:prstGeom>
          <a:noFill/>
        </p:spPr>
        <p:txBody>
          <a:bodyPr wrap="square" rtlCol="0">
            <a:spAutoFit/>
          </a:bodyPr>
          <a:lstStyle/>
          <a:p>
            <a:pPr algn="ctr"/>
            <a:r>
              <a:rPr lang="en-US" altLang="zh-CN" dirty="0"/>
              <a:t>n-3 elements to be moved</a:t>
            </a:r>
            <a:endParaRPr lang="zh-CN" altLang="en-US" dirty="0"/>
          </a:p>
        </p:txBody>
      </p:sp>
      <p:sp>
        <p:nvSpPr>
          <p:cNvPr id="147" name="TextBox 48"/>
          <p:cNvSpPr txBox="1"/>
          <p:nvPr/>
        </p:nvSpPr>
        <p:spPr>
          <a:xfrm>
            <a:off x="3707494" y="4913292"/>
            <a:ext cx="611560" cy="369332"/>
          </a:xfrm>
          <a:prstGeom prst="rect">
            <a:avLst/>
          </a:prstGeom>
          <a:noFill/>
        </p:spPr>
        <p:txBody>
          <a:bodyPr wrap="square" rtlCol="0">
            <a:spAutoFit/>
          </a:bodyPr>
          <a:lstStyle/>
          <a:p>
            <a:r>
              <a:rPr lang="en-US" altLang="zh-CN" dirty="0"/>
              <a:t>(c)</a:t>
            </a:r>
            <a:endParaRPr lang="zh-CN" altLang="en-US" dirty="0"/>
          </a:p>
        </p:txBody>
      </p:sp>
      <p:sp>
        <p:nvSpPr>
          <p:cNvPr id="148" name="圆角矩形 147"/>
          <p:cNvSpPr/>
          <p:nvPr/>
        </p:nvSpPr>
        <p:spPr bwMode="auto">
          <a:xfrm>
            <a:off x="4638222" y="4994592"/>
            <a:ext cx="360040" cy="288032"/>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tx1"/>
                </a:solidFill>
                <a:latin typeface="黑体" pitchFamily="2" charset="-122"/>
                <a:ea typeface="黑体" pitchFamily="2" charset="-122"/>
              </a:rPr>
              <a:t>e</a:t>
            </a:r>
            <a:endParaRPr lang="zh-CN" altLang="en-US" sz="2000" b="1" dirty="0">
              <a:solidFill>
                <a:schemeClr val="tx1"/>
              </a:solidFill>
              <a:latin typeface="黑体" pitchFamily="2" charset="-122"/>
              <a:ea typeface="黑体" pitchFamily="2" charset="-122"/>
            </a:endParaRPr>
          </a:p>
        </p:txBody>
      </p:sp>
      <p:sp>
        <p:nvSpPr>
          <p:cNvPr id="149" name="圆角矩形 148"/>
          <p:cNvSpPr/>
          <p:nvPr/>
        </p:nvSpPr>
        <p:spPr bwMode="auto">
          <a:xfrm>
            <a:off x="5009052" y="4994592"/>
            <a:ext cx="360040" cy="288032"/>
          </a:xfrm>
          <a:prstGeom prst="roundRect">
            <a:avLst/>
          </a:prstGeom>
          <a:solidFill>
            <a:srgbClr val="FFFF00"/>
          </a:solidFill>
          <a:ln w="3175" algn="ctr">
            <a:solidFill>
              <a:schemeClr val="tx1"/>
            </a:solidFill>
            <a:miter lim="800000"/>
            <a:headEnd/>
            <a:tailEnd/>
          </a:ln>
          <a:effectLst/>
        </p:spPr>
        <p:txBody>
          <a:bodyPr lIns="91446" tIns="91446" rIns="91446" bIns="91446" rtlCol="0" anchor="ctr"/>
          <a:lstStyle/>
          <a:p>
            <a:pPr algn="ctr"/>
            <a:r>
              <a:rPr lang="en-US" altLang="zh-CN" sz="2000" b="1" dirty="0">
                <a:latin typeface="黑体" pitchFamily="2" charset="-122"/>
                <a:ea typeface="黑体" pitchFamily="2" charset="-122"/>
              </a:rPr>
              <a:t>e</a:t>
            </a:r>
            <a:endParaRPr lang="zh-CN" altLang="en-US" sz="2000" b="1" dirty="0">
              <a:latin typeface="黑体" pitchFamily="2" charset="-122"/>
              <a:ea typeface="黑体" pitchFamily="2" charset="-122"/>
            </a:endParaRPr>
          </a:p>
        </p:txBody>
      </p:sp>
      <p:cxnSp>
        <p:nvCxnSpPr>
          <p:cNvPr id="151" name="直接连接符 150"/>
          <p:cNvCxnSpPr/>
          <p:nvPr/>
        </p:nvCxnSpPr>
        <p:spPr bwMode="auto">
          <a:xfrm>
            <a:off x="5004048" y="5138608"/>
            <a:ext cx="0" cy="5133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直接连接符 151"/>
          <p:cNvCxnSpPr/>
          <p:nvPr/>
        </p:nvCxnSpPr>
        <p:spPr bwMode="auto">
          <a:xfrm>
            <a:off x="5369092" y="5138608"/>
            <a:ext cx="0" cy="5133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直接箭头连接符 152"/>
          <p:cNvCxnSpPr/>
          <p:nvPr/>
        </p:nvCxnSpPr>
        <p:spPr bwMode="auto">
          <a:xfrm>
            <a:off x="4998262" y="5435932"/>
            <a:ext cx="365826" cy="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154" name="TextBox 58"/>
          <p:cNvSpPr txBox="1"/>
          <p:nvPr/>
        </p:nvSpPr>
        <p:spPr>
          <a:xfrm>
            <a:off x="4998262" y="5363924"/>
            <a:ext cx="370830" cy="369332"/>
          </a:xfrm>
          <a:prstGeom prst="rect">
            <a:avLst/>
          </a:prstGeom>
          <a:noFill/>
        </p:spPr>
        <p:txBody>
          <a:bodyPr wrap="square" rtlCol="0">
            <a:spAutoFit/>
          </a:bodyPr>
          <a:lstStyle/>
          <a:p>
            <a:pPr algn="ctr"/>
            <a:r>
              <a:rPr lang="en-US" altLang="zh-CN" dirty="0"/>
              <a:t>1</a:t>
            </a:r>
            <a:endParaRPr lang="zh-CN" altLang="en-US" dirty="0"/>
          </a:p>
        </p:txBody>
      </p:sp>
      <p:sp>
        <p:nvSpPr>
          <p:cNvPr id="155" name="TextBox 60"/>
          <p:cNvSpPr txBox="1"/>
          <p:nvPr/>
        </p:nvSpPr>
        <p:spPr>
          <a:xfrm>
            <a:off x="3715948" y="5642664"/>
            <a:ext cx="611560" cy="369332"/>
          </a:xfrm>
          <a:prstGeom prst="rect">
            <a:avLst/>
          </a:prstGeom>
          <a:noFill/>
        </p:spPr>
        <p:txBody>
          <a:bodyPr wrap="square" rtlCol="0">
            <a:spAutoFit/>
          </a:bodyPr>
          <a:lstStyle/>
          <a:p>
            <a:r>
              <a:rPr lang="en-US" altLang="zh-CN" dirty="0"/>
              <a:t>(d)</a:t>
            </a:r>
            <a:endParaRPr lang="zh-CN" altLang="en-US" dirty="0"/>
          </a:p>
        </p:txBody>
      </p:sp>
      <p:sp>
        <p:nvSpPr>
          <p:cNvPr id="156" name="圆角矩形 155"/>
          <p:cNvSpPr/>
          <p:nvPr/>
        </p:nvSpPr>
        <p:spPr bwMode="auto">
          <a:xfrm>
            <a:off x="4646676" y="5723964"/>
            <a:ext cx="360040" cy="288032"/>
          </a:xfrm>
          <a:prstGeom prst="roundRect">
            <a:avLst/>
          </a:prstGeom>
          <a:solidFill>
            <a:srgbClr val="FFFF00"/>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tx1"/>
                </a:solidFill>
                <a:latin typeface="黑体" pitchFamily="2" charset="-122"/>
                <a:ea typeface="黑体" pitchFamily="2" charset="-122"/>
              </a:rPr>
              <a:t>e</a:t>
            </a:r>
            <a:endParaRPr lang="zh-CN" altLang="en-US" sz="2000" b="1" dirty="0">
              <a:solidFill>
                <a:schemeClr val="tx1"/>
              </a:solidFill>
              <a:latin typeface="黑体" pitchFamily="2" charset="-122"/>
              <a:ea typeface="黑体" pitchFamily="2" charset="-122"/>
            </a:endParaRPr>
          </a:p>
        </p:txBody>
      </p:sp>
      <p:sp>
        <p:nvSpPr>
          <p:cNvPr id="158" name="TextBox 64"/>
          <p:cNvSpPr txBox="1"/>
          <p:nvPr/>
        </p:nvSpPr>
        <p:spPr>
          <a:xfrm>
            <a:off x="3715948" y="6290736"/>
            <a:ext cx="611560" cy="369332"/>
          </a:xfrm>
          <a:prstGeom prst="rect">
            <a:avLst/>
          </a:prstGeom>
          <a:noFill/>
        </p:spPr>
        <p:txBody>
          <a:bodyPr wrap="square" rtlCol="0">
            <a:spAutoFit/>
          </a:bodyPr>
          <a:lstStyle/>
          <a:p>
            <a:r>
              <a:rPr lang="en-US" altLang="zh-CN" dirty="0"/>
              <a:t>(e)</a:t>
            </a:r>
            <a:endParaRPr lang="zh-CN" altLang="en-US" dirty="0"/>
          </a:p>
        </p:txBody>
      </p:sp>
      <p:sp>
        <p:nvSpPr>
          <p:cNvPr id="160" name="TextBox 66"/>
          <p:cNvSpPr txBox="1"/>
          <p:nvPr/>
        </p:nvSpPr>
        <p:spPr>
          <a:xfrm>
            <a:off x="5145863" y="6071910"/>
            <a:ext cx="2029682" cy="369332"/>
          </a:xfrm>
          <a:prstGeom prst="rect">
            <a:avLst/>
          </a:prstGeom>
          <a:noFill/>
        </p:spPr>
        <p:txBody>
          <a:bodyPr wrap="square" rtlCol="0">
            <a:spAutoFit/>
          </a:bodyPr>
          <a:lstStyle/>
          <a:p>
            <a:r>
              <a:rPr lang="en-US" altLang="zh-CN" dirty="0"/>
              <a:t>last duplicates</a:t>
            </a:r>
            <a:endParaRPr lang="zh-CN" altLang="en-US" dirty="0"/>
          </a:p>
        </p:txBody>
      </p:sp>
      <p:cxnSp>
        <p:nvCxnSpPr>
          <p:cNvPr id="161" name="曲线连接符 160"/>
          <p:cNvCxnSpPr>
            <a:endCxn id="156" idx="2"/>
          </p:cNvCxnSpPr>
          <p:nvPr/>
        </p:nvCxnSpPr>
        <p:spPr bwMode="auto">
          <a:xfrm rot="10800000">
            <a:off x="4826696" y="6011996"/>
            <a:ext cx="390668" cy="260156"/>
          </a:xfrm>
          <a:prstGeom prst="curvedConnector2">
            <a:avLst/>
          </a:prstGeom>
          <a:solidFill>
            <a:schemeClr val="accent1"/>
          </a:solidFill>
          <a:ln w="9525" cap="flat" cmpd="sng" algn="ctr">
            <a:solidFill>
              <a:schemeClr val="tx1"/>
            </a:solidFill>
            <a:prstDash val="solid"/>
            <a:round/>
            <a:headEnd type="none" w="med" len="med"/>
            <a:tailEnd type="arrow"/>
          </a:ln>
          <a:effectLst/>
        </p:spPr>
      </p:cxnSp>
      <p:sp>
        <p:nvSpPr>
          <p:cNvPr id="162" name="圆角矩形 161"/>
          <p:cNvSpPr/>
          <p:nvPr/>
        </p:nvSpPr>
        <p:spPr bwMode="auto">
          <a:xfrm>
            <a:off x="4273178" y="3573016"/>
            <a:ext cx="360040" cy="288032"/>
          </a:xfrm>
          <a:prstGeom prst="roundRect">
            <a:avLst/>
          </a:prstGeom>
          <a:solidFill>
            <a:schemeClr val="accent2">
              <a:lumMod val="75000"/>
            </a:schemeClr>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黑体" pitchFamily="2" charset="-122"/>
                <a:ea typeface="黑体" pitchFamily="2" charset="-122"/>
              </a:rPr>
              <a:t>e</a:t>
            </a:r>
            <a:endParaRPr lang="zh-CN" altLang="en-US" sz="2000" b="1" dirty="0">
              <a:solidFill>
                <a:schemeClr val="bg1"/>
              </a:solidFill>
              <a:latin typeface="黑体" pitchFamily="2" charset="-122"/>
              <a:ea typeface="黑体" pitchFamily="2" charset="-122"/>
            </a:endParaRPr>
          </a:p>
        </p:txBody>
      </p:sp>
      <p:sp>
        <p:nvSpPr>
          <p:cNvPr id="163" name="圆角矩形 162"/>
          <p:cNvSpPr/>
          <p:nvPr/>
        </p:nvSpPr>
        <p:spPr bwMode="auto">
          <a:xfrm>
            <a:off x="4259720" y="4293096"/>
            <a:ext cx="360040" cy="288032"/>
          </a:xfrm>
          <a:prstGeom prst="roundRect">
            <a:avLst/>
          </a:prstGeom>
          <a:solidFill>
            <a:schemeClr val="accent2">
              <a:lumMod val="75000"/>
            </a:schemeClr>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黑体" pitchFamily="2" charset="-122"/>
                <a:ea typeface="黑体" pitchFamily="2" charset="-122"/>
              </a:rPr>
              <a:t>e</a:t>
            </a:r>
            <a:endParaRPr lang="zh-CN" altLang="en-US" sz="2000" b="1" dirty="0">
              <a:solidFill>
                <a:schemeClr val="bg1"/>
              </a:solidFill>
              <a:latin typeface="黑体" pitchFamily="2" charset="-122"/>
              <a:ea typeface="黑体" pitchFamily="2" charset="-122"/>
            </a:endParaRPr>
          </a:p>
        </p:txBody>
      </p:sp>
      <p:sp>
        <p:nvSpPr>
          <p:cNvPr id="164" name="圆角矩形 163"/>
          <p:cNvSpPr/>
          <p:nvPr/>
        </p:nvSpPr>
        <p:spPr bwMode="auto">
          <a:xfrm>
            <a:off x="4264724" y="4994592"/>
            <a:ext cx="360040" cy="288032"/>
          </a:xfrm>
          <a:prstGeom prst="roundRect">
            <a:avLst/>
          </a:prstGeom>
          <a:solidFill>
            <a:schemeClr val="accent2">
              <a:lumMod val="75000"/>
            </a:schemeClr>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黑体" pitchFamily="2" charset="-122"/>
                <a:ea typeface="黑体" pitchFamily="2" charset="-122"/>
              </a:rPr>
              <a:t>e</a:t>
            </a:r>
            <a:endParaRPr lang="zh-CN" altLang="en-US" sz="2000" b="1" dirty="0">
              <a:solidFill>
                <a:schemeClr val="bg1"/>
              </a:solidFill>
              <a:latin typeface="黑体" pitchFamily="2" charset="-122"/>
              <a:ea typeface="黑体" pitchFamily="2" charset="-122"/>
            </a:endParaRPr>
          </a:p>
        </p:txBody>
      </p:sp>
      <p:sp>
        <p:nvSpPr>
          <p:cNvPr id="165" name="圆角矩形 164"/>
          <p:cNvSpPr/>
          <p:nvPr/>
        </p:nvSpPr>
        <p:spPr bwMode="auto">
          <a:xfrm>
            <a:off x="4273178" y="5723964"/>
            <a:ext cx="360040" cy="288032"/>
          </a:xfrm>
          <a:prstGeom prst="roundRect">
            <a:avLst/>
          </a:prstGeom>
          <a:solidFill>
            <a:schemeClr val="accent2">
              <a:lumMod val="75000"/>
            </a:schemeClr>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黑体" pitchFamily="2" charset="-122"/>
                <a:ea typeface="黑体" pitchFamily="2" charset="-122"/>
              </a:rPr>
              <a:t>e</a:t>
            </a:r>
            <a:endParaRPr lang="zh-CN" altLang="en-US" sz="2000" b="1" dirty="0">
              <a:solidFill>
                <a:schemeClr val="bg1"/>
              </a:solidFill>
              <a:latin typeface="黑体" pitchFamily="2" charset="-122"/>
              <a:ea typeface="黑体" pitchFamily="2" charset="-122"/>
            </a:endParaRPr>
          </a:p>
        </p:txBody>
      </p:sp>
      <p:sp>
        <p:nvSpPr>
          <p:cNvPr id="166" name="圆角矩形 165"/>
          <p:cNvSpPr/>
          <p:nvPr/>
        </p:nvSpPr>
        <p:spPr bwMode="auto">
          <a:xfrm>
            <a:off x="4273178" y="6372036"/>
            <a:ext cx="360040" cy="288032"/>
          </a:xfrm>
          <a:prstGeom prst="roundRect">
            <a:avLst/>
          </a:prstGeom>
          <a:solidFill>
            <a:schemeClr val="accent2">
              <a:lumMod val="75000"/>
            </a:schemeClr>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黑体" pitchFamily="2" charset="-122"/>
                <a:ea typeface="黑体" pitchFamily="2" charset="-122"/>
              </a:rPr>
              <a:t>e</a:t>
            </a:r>
            <a:endParaRPr lang="zh-CN" altLang="en-US" sz="2000" b="1" dirty="0">
              <a:solidFill>
                <a:schemeClr val="bg1"/>
              </a:solidFill>
              <a:latin typeface="黑体" pitchFamily="2" charset="-122"/>
              <a:ea typeface="黑体" pitchFamily="2" charset="-122"/>
            </a:endParaRPr>
          </a:p>
        </p:txBody>
      </p:sp>
      <p:sp>
        <p:nvSpPr>
          <p:cNvPr id="167" name="TextBox 9"/>
          <p:cNvSpPr txBox="1"/>
          <p:nvPr/>
        </p:nvSpPr>
        <p:spPr>
          <a:xfrm>
            <a:off x="318403" y="5400798"/>
            <a:ext cx="2880320" cy="646331"/>
          </a:xfrm>
          <a:prstGeom prst="rect">
            <a:avLst/>
          </a:prstGeom>
          <a:solidFill>
            <a:srgbClr val="C00000"/>
          </a:solidFill>
          <a:ln w="31750">
            <a:noFill/>
          </a:ln>
        </p:spPr>
        <p:txBody>
          <a:bodyPr wrap="square" rtlCol="0">
            <a:spAutoFit/>
          </a:bodyPr>
          <a:lstStyle>
            <a:defPPr>
              <a:defRPr lang="zh-CN"/>
            </a:defPPr>
            <a:lvl1pPr algn="ctr">
              <a:defRPr kumimoji="1" b="1">
                <a:solidFill>
                  <a:schemeClr val="bg1"/>
                </a:solidFill>
                <a:latin typeface="Microsoft YaHei" charset="0"/>
                <a:ea typeface="Microsoft YaHei" charset="0"/>
                <a:cs typeface="Microsoft YaHei" charset="0"/>
              </a:defRPr>
            </a:lvl1pPr>
          </a:lstStyle>
          <a:p>
            <a:r>
              <a:rPr lang="zh-CN" altLang="en-US" dirty="0"/>
              <a:t>最坏情况：复杂度</a:t>
            </a:r>
            <a:r>
              <a:rPr lang="en-US" altLang="zh-CN" dirty="0"/>
              <a:t>O(n</a:t>
            </a:r>
            <a:r>
              <a:rPr lang="en-US" altLang="zh-CN" baseline="30000" dirty="0"/>
              <a:t>2</a:t>
            </a:r>
            <a:r>
              <a:rPr lang="en-US" altLang="zh-CN" dirty="0"/>
              <a:t>)</a:t>
            </a:r>
          </a:p>
          <a:p>
            <a:r>
              <a:rPr lang="zh-CN" altLang="en-US" dirty="0"/>
              <a:t>未充分利用有序性</a:t>
            </a:r>
          </a:p>
        </p:txBody>
      </p:sp>
      <p:sp>
        <p:nvSpPr>
          <p:cNvPr id="46" name="TextBox 9">
            <a:hlinkClick r:id="rId3" action="ppaction://hlinksldjump"/>
          </p:cNvPr>
          <p:cNvSpPr txBox="1"/>
          <p:nvPr/>
        </p:nvSpPr>
        <p:spPr>
          <a:xfrm>
            <a:off x="338550" y="4143551"/>
            <a:ext cx="2880320" cy="646331"/>
          </a:xfrm>
          <a:prstGeom prst="rect">
            <a:avLst/>
          </a:prstGeom>
          <a:solidFill>
            <a:schemeClr val="accent2">
              <a:lumMod val="50000"/>
            </a:schemeClr>
          </a:solidFill>
          <a:ln w="31750">
            <a:noFill/>
          </a:ln>
        </p:spPr>
        <p:txBody>
          <a:bodyPr wrap="square" rtlCol="0">
            <a:spAutoFit/>
          </a:bodyPr>
          <a:lstStyle>
            <a:defPPr>
              <a:defRPr lang="zh-CN"/>
            </a:defPPr>
            <a:lvl1pPr algn="ctr">
              <a:defRPr kumimoji="1" b="1">
                <a:solidFill>
                  <a:schemeClr val="bg1"/>
                </a:solidFill>
                <a:latin typeface="Microsoft YaHei" charset="0"/>
                <a:ea typeface="Microsoft YaHei" charset="0"/>
                <a:cs typeface="Microsoft YaHei" charset="0"/>
              </a:defRPr>
            </a:lvl1pPr>
          </a:lstStyle>
          <a:p>
            <a:r>
              <a:rPr lang="zh-CN" altLang="en-US" dirty="0"/>
              <a:t>每次删除一个后，需要不断地移动</a:t>
            </a:r>
          </a:p>
        </p:txBody>
      </p:sp>
    </p:spTree>
    <p:extLst>
      <p:ext uri="{BB962C8B-B14F-4D97-AF65-F5344CB8AC3E}">
        <p14:creationId xmlns:p14="http://schemas.microsoft.com/office/powerpoint/2010/main" val="401004044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trips(down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strips(downLeft)">
                                      <p:cBhvr>
                                        <p:cTn id="1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1107798" y="1139908"/>
            <a:ext cx="7456895" cy="5338596"/>
            <a:chOff x="1187624" y="1186748"/>
            <a:chExt cx="7456895" cy="5338596"/>
          </a:xfrm>
        </p:grpSpPr>
        <p:cxnSp>
          <p:nvCxnSpPr>
            <p:cNvPr id="6" name="直接连接符 5"/>
            <p:cNvCxnSpPr/>
            <p:nvPr/>
          </p:nvCxnSpPr>
          <p:spPr bwMode="auto">
            <a:xfrm>
              <a:off x="1187624" y="6453336"/>
              <a:ext cx="6624736" cy="0"/>
            </a:xfrm>
            <a:prstGeom prst="line">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bwMode="auto">
            <a:xfrm flipV="1">
              <a:off x="1331640" y="1412775"/>
              <a:ext cx="5748" cy="5112569"/>
            </a:xfrm>
            <a:prstGeom prst="line">
              <a:avLst/>
            </a:prstGeom>
            <a:ln w="28575">
              <a:solidFill>
                <a:schemeClr val="tx1"/>
              </a:solidFill>
              <a:headEnd type="none"/>
              <a:tailEnd type="none"/>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bwMode="auto">
            <a:xfrm>
              <a:off x="1187624" y="6034384"/>
              <a:ext cx="6624736" cy="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bwMode="auto">
            <a:xfrm>
              <a:off x="1187624" y="5615428"/>
              <a:ext cx="6624736" cy="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bwMode="auto">
            <a:xfrm>
              <a:off x="1187624" y="5196472"/>
              <a:ext cx="6624736" cy="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bwMode="auto">
            <a:xfrm>
              <a:off x="1187624" y="4777516"/>
              <a:ext cx="6624736" cy="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bwMode="auto">
            <a:xfrm>
              <a:off x="1187624" y="4358560"/>
              <a:ext cx="6624736" cy="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bwMode="auto">
            <a:xfrm>
              <a:off x="1187624" y="3939604"/>
              <a:ext cx="6624736" cy="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bwMode="auto">
            <a:xfrm>
              <a:off x="1187624" y="3520648"/>
              <a:ext cx="6624736" cy="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bwMode="auto">
            <a:xfrm>
              <a:off x="1187624" y="3101692"/>
              <a:ext cx="6624736" cy="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bwMode="auto">
            <a:xfrm>
              <a:off x="1187624" y="2682736"/>
              <a:ext cx="6624736" cy="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bwMode="auto">
            <a:xfrm>
              <a:off x="1187624" y="2263780"/>
              <a:ext cx="6624736" cy="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bwMode="auto">
            <a:xfrm>
              <a:off x="1187624" y="1844824"/>
              <a:ext cx="6624736" cy="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bwMode="auto">
            <a:xfrm flipV="1">
              <a:off x="2113441" y="1484784"/>
              <a:ext cx="0" cy="504056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bwMode="auto">
            <a:xfrm flipV="1">
              <a:off x="2895242" y="1484784"/>
              <a:ext cx="0" cy="504056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bwMode="auto">
            <a:xfrm flipV="1">
              <a:off x="3677043" y="1484784"/>
              <a:ext cx="0" cy="504056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bwMode="auto">
            <a:xfrm flipV="1">
              <a:off x="4458844" y="1484784"/>
              <a:ext cx="0" cy="504056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bwMode="auto">
            <a:xfrm flipV="1">
              <a:off x="5240645" y="1484784"/>
              <a:ext cx="0" cy="504056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bwMode="auto">
            <a:xfrm flipV="1">
              <a:off x="6022446" y="1484784"/>
              <a:ext cx="0" cy="504056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bwMode="auto">
            <a:xfrm flipV="1">
              <a:off x="6804248" y="1484784"/>
              <a:ext cx="0" cy="5040560"/>
            </a:xfrm>
            <a:prstGeom prst="line">
              <a:avLst/>
            </a:prstGeom>
            <a:ln w="15875">
              <a:solidFill>
                <a:schemeClr val="tx1"/>
              </a:solidFill>
              <a:prstDash val="sysDot"/>
              <a:headEnd type="none"/>
              <a:tailEnd type="none"/>
            </a:ln>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bwMode="auto">
            <a:xfrm flipV="1">
              <a:off x="1259632" y="3115190"/>
              <a:ext cx="6311247" cy="3338146"/>
            </a:xfrm>
            <a:prstGeom prst="line">
              <a:avLst/>
            </a:prstGeom>
            <a:ln w="25400">
              <a:solidFill>
                <a:srgbClr val="00823B"/>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bwMode="auto">
            <a:xfrm flipV="1">
              <a:off x="1303220" y="4725144"/>
              <a:ext cx="6365124" cy="1714690"/>
            </a:xfrm>
            <a:prstGeom prst="line">
              <a:avLst/>
            </a:prstGeom>
            <a:ln w="25400">
              <a:solidFill>
                <a:srgbClr val="7030A0"/>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bwMode="auto">
            <a:xfrm flipV="1">
              <a:off x="1259632" y="1484784"/>
              <a:ext cx="4762814" cy="4968547"/>
            </a:xfrm>
            <a:prstGeom prst="line">
              <a:avLst/>
            </a:prstGeom>
            <a:ln w="25400">
              <a:solidFill>
                <a:srgbClr val="C00000"/>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bwMode="auto">
            <a:xfrm flipV="1">
              <a:off x="1259631" y="1484785"/>
              <a:ext cx="3204610" cy="4982048"/>
            </a:xfrm>
            <a:prstGeom prst="line">
              <a:avLst/>
            </a:prstGeom>
            <a:ln w="25400">
              <a:solidFill>
                <a:schemeClr val="accent2">
                  <a:lumMod val="50000"/>
                </a:schemeClr>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40" name="任意多边形 39"/>
            <p:cNvSpPr/>
            <p:nvPr/>
          </p:nvSpPr>
          <p:spPr bwMode="auto">
            <a:xfrm>
              <a:off x="1816359" y="1766814"/>
              <a:ext cx="5960534" cy="4652647"/>
            </a:xfrm>
            <a:custGeom>
              <a:avLst/>
              <a:gdLst>
                <a:gd name="connsiteX0" fmla="*/ 0 w 5960534"/>
                <a:gd name="connsiteY0" fmla="*/ 4652647 h 4652647"/>
                <a:gd name="connsiteX1" fmla="*/ 1076131 w 5960534"/>
                <a:gd name="connsiteY1" fmla="*/ 3414786 h 4652647"/>
                <a:gd name="connsiteX2" fmla="*/ 3421225 w 5960534"/>
                <a:gd name="connsiteY2" fmla="*/ 1598427 h 4652647"/>
                <a:gd name="connsiteX3" fmla="*/ 5784980 w 5960534"/>
                <a:gd name="connsiteY3" fmla="*/ 111749 h 4652647"/>
                <a:gd name="connsiteX4" fmla="*/ 5784980 w 5960534"/>
                <a:gd name="connsiteY4" fmla="*/ 105529 h 4652647"/>
                <a:gd name="connsiteX5" fmla="*/ 5772539 w 5960534"/>
                <a:gd name="connsiteY5" fmla="*/ 99308 h 465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0534" h="4652647">
                  <a:moveTo>
                    <a:pt x="0" y="4652647"/>
                  </a:moveTo>
                  <a:cubicBezTo>
                    <a:pt x="252963" y="4288235"/>
                    <a:pt x="505927" y="3923823"/>
                    <a:pt x="1076131" y="3414786"/>
                  </a:cubicBezTo>
                  <a:cubicBezTo>
                    <a:pt x="1646335" y="2905749"/>
                    <a:pt x="2636417" y="2148933"/>
                    <a:pt x="3421225" y="1598427"/>
                  </a:cubicBezTo>
                  <a:cubicBezTo>
                    <a:pt x="4206033" y="1047921"/>
                    <a:pt x="5784980" y="111749"/>
                    <a:pt x="5784980" y="111749"/>
                  </a:cubicBezTo>
                  <a:cubicBezTo>
                    <a:pt x="6178939" y="-137067"/>
                    <a:pt x="5787053" y="107602"/>
                    <a:pt x="5784980" y="105529"/>
                  </a:cubicBezTo>
                  <a:cubicBezTo>
                    <a:pt x="5782907" y="103456"/>
                    <a:pt x="5777723" y="101382"/>
                    <a:pt x="5772539" y="99308"/>
                  </a:cubicBezTo>
                </a:path>
              </a:pathLst>
            </a:custGeom>
            <a:noFill/>
            <a:ln w="25400" algn="ctr">
              <a:solidFill>
                <a:srgbClr val="996633"/>
              </a:solidFill>
              <a:miter lim="800000"/>
              <a:headEnd/>
              <a:tailEnd/>
            </a:ln>
            <a:effectLst/>
          </p:spPr>
          <p:txBody>
            <a:bodyPr rtlCol="0" anchor="ctr"/>
            <a:lstStyle/>
            <a:p>
              <a:pPr algn="ctr"/>
              <a:endParaRPr lang="zh-CN" altLang="en-US"/>
            </a:p>
          </p:txBody>
        </p:sp>
        <p:sp>
          <p:nvSpPr>
            <p:cNvPr id="41" name="任意多边形 40"/>
            <p:cNvSpPr/>
            <p:nvPr/>
          </p:nvSpPr>
          <p:spPr bwMode="auto">
            <a:xfrm>
              <a:off x="2083837" y="5200261"/>
              <a:ext cx="5598367" cy="1219200"/>
            </a:xfrm>
            <a:custGeom>
              <a:avLst/>
              <a:gdLst>
                <a:gd name="connsiteX0" fmla="*/ 0 w 5598367"/>
                <a:gd name="connsiteY0" fmla="*/ 1219200 h 1219200"/>
                <a:gd name="connsiteX1" fmla="*/ 758890 w 5598367"/>
                <a:gd name="connsiteY1" fmla="*/ 814874 h 1219200"/>
                <a:gd name="connsiteX2" fmla="*/ 2345094 w 5598367"/>
                <a:gd name="connsiteY2" fmla="*/ 391886 h 1219200"/>
                <a:gd name="connsiteX3" fmla="*/ 4136571 w 5598367"/>
                <a:gd name="connsiteY3" fmla="*/ 118188 h 1219200"/>
                <a:gd name="connsiteX4" fmla="*/ 5598367 w 5598367"/>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8367" h="1219200">
                  <a:moveTo>
                    <a:pt x="0" y="1219200"/>
                  </a:moveTo>
                  <a:cubicBezTo>
                    <a:pt x="184020" y="1085980"/>
                    <a:pt x="368041" y="952760"/>
                    <a:pt x="758890" y="814874"/>
                  </a:cubicBezTo>
                  <a:cubicBezTo>
                    <a:pt x="1149739" y="676988"/>
                    <a:pt x="1782147" y="508000"/>
                    <a:pt x="2345094" y="391886"/>
                  </a:cubicBezTo>
                  <a:cubicBezTo>
                    <a:pt x="2908041" y="275772"/>
                    <a:pt x="3594359" y="183502"/>
                    <a:pt x="4136571" y="118188"/>
                  </a:cubicBezTo>
                  <a:cubicBezTo>
                    <a:pt x="4678783" y="52874"/>
                    <a:pt x="5138575" y="26437"/>
                    <a:pt x="5598367" y="0"/>
                  </a:cubicBezTo>
                </a:path>
              </a:pathLst>
            </a:custGeom>
            <a:noFill/>
            <a:ln w="25400" algn="ctr">
              <a:solidFill>
                <a:schemeClr val="bg2">
                  <a:lumMod val="50000"/>
                </a:schemeClr>
              </a:solidFill>
              <a:miter lim="800000"/>
              <a:headEnd/>
              <a:tailEnd/>
            </a:ln>
            <a:effectLst/>
          </p:spPr>
          <p:txBody>
            <a:bodyPr rtlCol="0" anchor="ctr"/>
            <a:lstStyle/>
            <a:p>
              <a:pPr algn="ctr"/>
              <a:endParaRPr lang="zh-CN" altLang="en-US"/>
            </a:p>
          </p:txBody>
        </p:sp>
        <p:sp>
          <p:nvSpPr>
            <p:cNvPr id="42" name="任意多边形 41"/>
            <p:cNvSpPr/>
            <p:nvPr/>
          </p:nvSpPr>
          <p:spPr bwMode="auto">
            <a:xfrm>
              <a:off x="1337388" y="1349829"/>
              <a:ext cx="2855167" cy="4547118"/>
            </a:xfrm>
            <a:custGeom>
              <a:avLst/>
              <a:gdLst>
                <a:gd name="connsiteX0" fmla="*/ 0 w 2855167"/>
                <a:gd name="connsiteY0" fmla="*/ 4547118 h 4547118"/>
                <a:gd name="connsiteX1" fmla="*/ 821094 w 2855167"/>
                <a:gd name="connsiteY1" fmla="*/ 4124130 h 4547118"/>
                <a:gd name="connsiteX2" fmla="*/ 1586204 w 2855167"/>
                <a:gd name="connsiteY2" fmla="*/ 3383902 h 4547118"/>
                <a:gd name="connsiteX3" fmla="*/ 2369975 w 2855167"/>
                <a:gd name="connsiteY3" fmla="*/ 1723053 h 4547118"/>
                <a:gd name="connsiteX4" fmla="*/ 2855167 w 2855167"/>
                <a:gd name="connsiteY4" fmla="*/ 0 h 4547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5167" h="4547118">
                  <a:moveTo>
                    <a:pt x="0" y="4547118"/>
                  </a:moveTo>
                  <a:cubicBezTo>
                    <a:pt x="278363" y="4432558"/>
                    <a:pt x="556727" y="4317999"/>
                    <a:pt x="821094" y="4124130"/>
                  </a:cubicBezTo>
                  <a:cubicBezTo>
                    <a:pt x="1085461" y="3930261"/>
                    <a:pt x="1328057" y="3784081"/>
                    <a:pt x="1586204" y="3383902"/>
                  </a:cubicBezTo>
                  <a:cubicBezTo>
                    <a:pt x="1844351" y="2983723"/>
                    <a:pt x="2158481" y="2287037"/>
                    <a:pt x="2369975" y="1723053"/>
                  </a:cubicBezTo>
                  <a:cubicBezTo>
                    <a:pt x="2581469" y="1159069"/>
                    <a:pt x="2718318" y="579534"/>
                    <a:pt x="2855167" y="0"/>
                  </a:cubicBezTo>
                </a:path>
              </a:pathLst>
            </a:custGeom>
            <a:noFill/>
            <a:ln w="25400" algn="ctr">
              <a:solidFill>
                <a:srgbClr val="660033"/>
              </a:solidFill>
              <a:miter lim="800000"/>
              <a:headEnd/>
              <a:tailEnd/>
            </a:ln>
            <a:effectLst/>
          </p:spPr>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文本框 42"/>
                <p:cNvSpPr txBox="1"/>
                <p:nvPr/>
              </p:nvSpPr>
              <p:spPr>
                <a:xfrm>
                  <a:off x="7697145" y="5054184"/>
                  <a:ext cx="947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𝑶</m:t>
                        </m:r>
                        <m:r>
                          <a:rPr lang="en-US" altLang="zh-CN" b="1" i="1" smtClean="0">
                            <a:latin typeface="Cambria Math" panose="02040503050406030204" pitchFamily="18" charset="0"/>
                          </a:rPr>
                          <m:t>(</m:t>
                        </m:r>
                        <m:r>
                          <a:rPr lang="en-US" altLang="zh-CN" b="1" i="1" smtClean="0">
                            <a:latin typeface="Cambria Math" panose="02040503050406030204" pitchFamily="18" charset="0"/>
                          </a:rPr>
                          <m:t>𝒍𝒐𝒈𝒏</m:t>
                        </m:r>
                        <m:r>
                          <a:rPr lang="en-US" altLang="zh-CN" b="1" i="1" smtClean="0">
                            <a:latin typeface="Cambria Math" panose="02040503050406030204" pitchFamily="18" charset="0"/>
                          </a:rPr>
                          <m:t>)</m:t>
                        </m:r>
                      </m:oMath>
                    </m:oMathPara>
                  </a14:m>
                  <a:endParaRPr lang="zh-CN" altLang="en-US" b="1" dirty="0"/>
                </a:p>
              </p:txBody>
            </p:sp>
          </mc:Choice>
          <mc:Fallback xmlns="">
            <p:sp>
              <p:nvSpPr>
                <p:cNvPr id="43" name="文本框 42"/>
                <p:cNvSpPr txBox="1">
                  <a:spLocks noRot="1" noChangeAspect="1" noMove="1" noResize="1" noEditPoints="1" noAdjustHandles="1" noChangeArrowheads="1" noChangeShapeType="1" noTextEdit="1"/>
                </p:cNvSpPr>
                <p:nvPr/>
              </p:nvSpPr>
              <p:spPr>
                <a:xfrm>
                  <a:off x="7697145" y="5054184"/>
                  <a:ext cx="947374" cy="276999"/>
                </a:xfrm>
                <a:prstGeom prst="rect">
                  <a:avLst/>
                </a:prstGeom>
                <a:blipFill>
                  <a:blip r:embed="rId2"/>
                  <a:stretch>
                    <a:fillRect l="-5161" t="-2174" r="-8387" b="-3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7693991" y="4514024"/>
                  <a:ext cx="726161" cy="297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7030A0"/>
                            </a:solidFill>
                            <a:latin typeface="Cambria Math" panose="02040503050406030204" pitchFamily="18" charset="0"/>
                          </a:rPr>
                          <m:t>𝑶</m:t>
                        </m:r>
                        <m:r>
                          <a:rPr lang="en-US" altLang="zh-CN" b="1" i="1" smtClean="0">
                            <a:solidFill>
                              <a:srgbClr val="7030A0"/>
                            </a:solidFill>
                            <a:latin typeface="Cambria Math" panose="02040503050406030204" pitchFamily="18" charset="0"/>
                          </a:rPr>
                          <m:t>(√</m:t>
                        </m:r>
                        <m:r>
                          <a:rPr lang="en-US" altLang="zh-CN" b="1" i="1" smtClean="0">
                            <a:solidFill>
                              <a:srgbClr val="7030A0"/>
                            </a:solidFill>
                            <a:latin typeface="Cambria Math" panose="02040503050406030204" pitchFamily="18" charset="0"/>
                            <a:ea typeface="Cambria Math" panose="02040503050406030204" pitchFamily="18" charset="0"/>
                          </a:rPr>
                          <m:t>𝒏</m:t>
                        </m:r>
                        <m:r>
                          <a:rPr lang="en-US" altLang="zh-CN" b="1" i="1" smtClean="0">
                            <a:solidFill>
                              <a:srgbClr val="7030A0"/>
                            </a:solidFill>
                            <a:latin typeface="Cambria Math" panose="02040503050406030204" pitchFamily="18" charset="0"/>
                          </a:rPr>
                          <m:t>)</m:t>
                        </m:r>
                      </m:oMath>
                    </m:oMathPara>
                  </a14:m>
                  <a:endParaRPr lang="zh-CN" altLang="en-US" b="1" dirty="0">
                    <a:solidFill>
                      <a:srgbClr val="7030A0"/>
                    </a:solidFill>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7693991" y="4514024"/>
                  <a:ext cx="726161" cy="297646"/>
                </a:xfrm>
                <a:prstGeom prst="rect">
                  <a:avLst/>
                </a:prstGeom>
                <a:blipFill>
                  <a:blip r:embed="rId3"/>
                  <a:stretch>
                    <a:fillRect l="-5882" t="-10204" r="-10924" b="-346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7605572" y="2895672"/>
                  <a:ext cx="573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823B"/>
                            </a:solidFill>
                            <a:latin typeface="Cambria Math" panose="02040503050406030204" pitchFamily="18" charset="0"/>
                          </a:rPr>
                          <m:t>𝑶</m:t>
                        </m:r>
                        <m:r>
                          <a:rPr lang="en-US" altLang="zh-CN" b="1" i="1" smtClean="0">
                            <a:solidFill>
                              <a:srgbClr val="00823B"/>
                            </a:solidFill>
                            <a:latin typeface="Cambria Math" panose="02040503050406030204" pitchFamily="18" charset="0"/>
                          </a:rPr>
                          <m:t>(</m:t>
                        </m:r>
                        <m:r>
                          <a:rPr lang="en-US" altLang="zh-CN" b="1" i="1" smtClean="0">
                            <a:solidFill>
                              <a:srgbClr val="00823B"/>
                            </a:solidFill>
                            <a:latin typeface="Cambria Math" panose="02040503050406030204" pitchFamily="18" charset="0"/>
                          </a:rPr>
                          <m:t>𝒏</m:t>
                        </m:r>
                        <m:r>
                          <a:rPr lang="en-US" altLang="zh-CN" b="1" i="1" smtClean="0">
                            <a:solidFill>
                              <a:srgbClr val="00823B"/>
                            </a:solidFill>
                            <a:latin typeface="Cambria Math" panose="02040503050406030204" pitchFamily="18" charset="0"/>
                          </a:rPr>
                          <m:t>)</m:t>
                        </m:r>
                      </m:oMath>
                    </m:oMathPara>
                  </a14:m>
                  <a:endParaRPr lang="zh-CN" altLang="en-US" b="1" dirty="0">
                    <a:solidFill>
                      <a:srgbClr val="00823B"/>
                    </a:solidFill>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7605572" y="2895672"/>
                  <a:ext cx="573875" cy="276999"/>
                </a:xfrm>
                <a:prstGeom prst="rect">
                  <a:avLst/>
                </a:prstGeom>
                <a:blipFill>
                  <a:blip r:embed="rId4"/>
                  <a:stretch>
                    <a:fillRect l="-8511" r="-13830"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7483196" y="1399679"/>
                  <a:ext cx="10964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996633"/>
                            </a:solidFill>
                            <a:latin typeface="Cambria Math" panose="02040503050406030204" pitchFamily="18" charset="0"/>
                          </a:rPr>
                          <m:t>𝑶</m:t>
                        </m:r>
                        <m:r>
                          <a:rPr lang="en-US" altLang="zh-CN" b="1" i="1" smtClean="0">
                            <a:solidFill>
                              <a:srgbClr val="996633"/>
                            </a:solidFill>
                            <a:latin typeface="Cambria Math" panose="02040503050406030204" pitchFamily="18" charset="0"/>
                          </a:rPr>
                          <m:t>(</m:t>
                        </m:r>
                        <m:r>
                          <a:rPr lang="en-US" altLang="zh-CN" b="1" i="1" smtClean="0">
                            <a:solidFill>
                              <a:srgbClr val="996633"/>
                            </a:solidFill>
                            <a:latin typeface="Cambria Math" panose="02040503050406030204" pitchFamily="18" charset="0"/>
                          </a:rPr>
                          <m:t>𝒏𝒍𝒐𝒈𝒏</m:t>
                        </m:r>
                        <m:r>
                          <a:rPr lang="en-US" altLang="zh-CN" b="1" i="1" smtClean="0">
                            <a:solidFill>
                              <a:srgbClr val="996633"/>
                            </a:solidFill>
                            <a:latin typeface="Cambria Math" panose="02040503050406030204" pitchFamily="18" charset="0"/>
                          </a:rPr>
                          <m:t>)</m:t>
                        </m:r>
                      </m:oMath>
                    </m:oMathPara>
                  </a14:m>
                  <a:endParaRPr lang="zh-CN" altLang="en-US" b="1" dirty="0">
                    <a:solidFill>
                      <a:srgbClr val="996633"/>
                    </a:solidFill>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7483196" y="1399679"/>
                  <a:ext cx="1096454" cy="276999"/>
                </a:xfrm>
                <a:prstGeom prst="rect">
                  <a:avLst/>
                </a:prstGeom>
                <a:blipFill>
                  <a:blip r:embed="rId5"/>
                  <a:stretch>
                    <a:fillRect l="-3889" t="-4444" r="-7222"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6022446" y="1186748"/>
                  <a:ext cx="6652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𝑶</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𝒏</m:t>
                        </m:r>
                        <m:r>
                          <a:rPr lang="en-US" altLang="zh-CN" b="1" i="1" baseline="30000" smtClean="0">
                            <a:solidFill>
                              <a:srgbClr val="C00000"/>
                            </a:solidFill>
                            <a:latin typeface="Cambria Math" panose="02040503050406030204" pitchFamily="18" charset="0"/>
                          </a:rPr>
                          <m:t>𝟐</m:t>
                        </m:r>
                        <m:r>
                          <a:rPr lang="en-US" altLang="zh-CN" b="1" i="1" smtClean="0">
                            <a:solidFill>
                              <a:srgbClr val="C00000"/>
                            </a:solidFill>
                            <a:latin typeface="Cambria Math" panose="02040503050406030204" pitchFamily="18" charset="0"/>
                          </a:rPr>
                          <m:t>)</m:t>
                        </m:r>
                      </m:oMath>
                    </m:oMathPara>
                  </a14:m>
                  <a:endParaRPr lang="zh-CN" altLang="en-US" b="1" dirty="0">
                    <a:solidFill>
                      <a:srgbClr val="C0000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6022446" y="1186748"/>
                  <a:ext cx="665246" cy="276999"/>
                </a:xfrm>
                <a:prstGeom prst="rect">
                  <a:avLst/>
                </a:prstGeom>
                <a:blipFill>
                  <a:blip r:embed="rId6"/>
                  <a:stretch>
                    <a:fillRect l="-7339" r="-11927"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4538879" y="1295617"/>
                  <a:ext cx="6652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𝑶</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baseline="30000"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oMath>
                    </m:oMathPara>
                  </a14:m>
                  <a:endParaRPr lang="zh-CN" altLang="en-US" b="1" dirty="0">
                    <a:solidFill>
                      <a:schemeClr val="accent2">
                        <a:lumMod val="50000"/>
                      </a:schemeClr>
                    </a:solidFill>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4538879" y="1295617"/>
                  <a:ext cx="665247" cy="276999"/>
                </a:xfrm>
                <a:prstGeom prst="rect">
                  <a:avLst/>
                </a:prstGeom>
                <a:blipFill>
                  <a:blip r:embed="rId7"/>
                  <a:stretch>
                    <a:fillRect l="-6364" r="-10909"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3326500" y="1282231"/>
                  <a:ext cx="662041" cy="276999"/>
                </a:xfrm>
                <a:prstGeom prst="rect">
                  <a:avLst/>
                </a:prstGeom>
                <a:solidFill>
                  <a:schemeClr val="tx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CCCC"/>
                            </a:solidFill>
                            <a:latin typeface="Cambria Math" panose="02040503050406030204" pitchFamily="18" charset="0"/>
                          </a:rPr>
                          <m:t>𝑶</m:t>
                        </m:r>
                        <m:r>
                          <a:rPr lang="en-US" altLang="zh-CN" b="1" i="1" smtClean="0">
                            <a:solidFill>
                              <a:srgbClr val="FFCCCC"/>
                            </a:solidFill>
                            <a:latin typeface="Cambria Math" panose="02040503050406030204" pitchFamily="18" charset="0"/>
                          </a:rPr>
                          <m:t>(</m:t>
                        </m:r>
                        <m:r>
                          <a:rPr lang="en-US" altLang="zh-CN" b="1" i="1" smtClean="0">
                            <a:solidFill>
                              <a:srgbClr val="FFCCCC"/>
                            </a:solidFill>
                            <a:latin typeface="Cambria Math" panose="02040503050406030204" pitchFamily="18" charset="0"/>
                          </a:rPr>
                          <m:t>𝟐</m:t>
                        </m:r>
                        <m:r>
                          <a:rPr lang="en-US" altLang="zh-CN" b="1" i="1" baseline="30000" smtClean="0">
                            <a:solidFill>
                              <a:srgbClr val="FFCCCC"/>
                            </a:solidFill>
                            <a:latin typeface="Cambria Math" panose="02040503050406030204" pitchFamily="18" charset="0"/>
                          </a:rPr>
                          <m:t>𝒏</m:t>
                        </m:r>
                        <m:r>
                          <a:rPr lang="en-US" altLang="zh-CN" b="1" i="1" smtClean="0">
                            <a:solidFill>
                              <a:srgbClr val="FFCCCC"/>
                            </a:solidFill>
                            <a:latin typeface="Cambria Math" panose="02040503050406030204" pitchFamily="18" charset="0"/>
                          </a:rPr>
                          <m:t>)</m:t>
                        </m:r>
                      </m:oMath>
                    </m:oMathPara>
                  </a14:m>
                  <a:endParaRPr lang="zh-CN" altLang="en-US" b="1" dirty="0">
                    <a:solidFill>
                      <a:srgbClr val="FFCCCC"/>
                    </a:solidFill>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3326500" y="1282231"/>
                  <a:ext cx="662041" cy="276999"/>
                </a:xfrm>
                <a:prstGeom prst="rect">
                  <a:avLst/>
                </a:prstGeom>
                <a:blipFill>
                  <a:blip r:embed="rId8"/>
                  <a:stretch>
                    <a:fillRect l="-7407" t="-2222" r="-12963" b="-37778"/>
                  </a:stretch>
                </a:blipFill>
              </p:spPr>
              <p:txBody>
                <a:bodyPr/>
                <a:lstStyle/>
                <a:p>
                  <a:r>
                    <a:rPr lang="zh-CN" altLang="en-US">
                      <a:noFill/>
                    </a:rPr>
                    <a:t> </a:t>
                  </a:r>
                </a:p>
              </p:txBody>
            </p:sp>
          </mc:Fallback>
        </mc:AlternateContent>
      </p:grpSp>
      <p:sp>
        <p:nvSpPr>
          <p:cNvPr id="53" name="文本框 52"/>
          <p:cNvSpPr txBox="1"/>
          <p:nvPr/>
        </p:nvSpPr>
        <p:spPr>
          <a:xfrm>
            <a:off x="1170017" y="6345765"/>
            <a:ext cx="28803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sp>
        <p:nvSpPr>
          <p:cNvPr id="54" name="文本框 53"/>
          <p:cNvSpPr txBox="1"/>
          <p:nvPr/>
        </p:nvSpPr>
        <p:spPr>
          <a:xfrm>
            <a:off x="1948944" y="6345765"/>
            <a:ext cx="28803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p:txBody>
      </p:sp>
      <p:sp>
        <p:nvSpPr>
          <p:cNvPr id="55" name="文本框 54"/>
          <p:cNvSpPr txBox="1"/>
          <p:nvPr/>
        </p:nvSpPr>
        <p:spPr>
          <a:xfrm>
            <a:off x="2698464" y="6345765"/>
            <a:ext cx="28803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4</a:t>
            </a:r>
            <a:endParaRPr lang="zh-CN" altLang="en-US" b="1" dirty="0">
              <a:latin typeface="Times New Roman" panose="02020603050405020304" pitchFamily="18" charset="0"/>
              <a:cs typeface="Times New Roman" panose="02020603050405020304" pitchFamily="18" charset="0"/>
            </a:endParaRPr>
          </a:p>
        </p:txBody>
      </p:sp>
      <p:sp>
        <p:nvSpPr>
          <p:cNvPr id="56" name="文本框 55"/>
          <p:cNvSpPr txBox="1"/>
          <p:nvPr/>
        </p:nvSpPr>
        <p:spPr>
          <a:xfrm>
            <a:off x="3511392" y="6345765"/>
            <a:ext cx="28803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8</a:t>
            </a:r>
            <a:endParaRPr lang="zh-CN" altLang="en-US" b="1" dirty="0">
              <a:latin typeface="Times New Roman" panose="02020603050405020304" pitchFamily="18" charset="0"/>
              <a:cs typeface="Times New Roman" panose="02020603050405020304" pitchFamily="18" charset="0"/>
            </a:endParaRPr>
          </a:p>
        </p:txBody>
      </p:sp>
      <p:sp>
        <p:nvSpPr>
          <p:cNvPr id="57" name="文本框 56"/>
          <p:cNvSpPr txBox="1"/>
          <p:nvPr/>
        </p:nvSpPr>
        <p:spPr>
          <a:xfrm>
            <a:off x="4166877" y="6345765"/>
            <a:ext cx="44893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16</a:t>
            </a:r>
            <a:endParaRPr lang="zh-CN" altLang="en-US" b="1" dirty="0">
              <a:latin typeface="Times New Roman" panose="02020603050405020304" pitchFamily="18" charset="0"/>
              <a:cs typeface="Times New Roman" panose="02020603050405020304" pitchFamily="18" charset="0"/>
            </a:endParaRPr>
          </a:p>
        </p:txBody>
      </p:sp>
      <p:sp>
        <p:nvSpPr>
          <p:cNvPr id="58" name="文本框 57"/>
          <p:cNvSpPr txBox="1"/>
          <p:nvPr/>
        </p:nvSpPr>
        <p:spPr>
          <a:xfrm>
            <a:off x="4928428" y="6345765"/>
            <a:ext cx="44893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32</a:t>
            </a:r>
            <a:endParaRPr lang="zh-CN" altLang="en-US" b="1" dirty="0">
              <a:latin typeface="Times New Roman" panose="02020603050405020304" pitchFamily="18" charset="0"/>
              <a:cs typeface="Times New Roman" panose="02020603050405020304" pitchFamily="18" charset="0"/>
            </a:endParaRPr>
          </a:p>
        </p:txBody>
      </p:sp>
      <p:sp>
        <p:nvSpPr>
          <p:cNvPr id="59" name="文本框 58"/>
          <p:cNvSpPr txBox="1"/>
          <p:nvPr/>
        </p:nvSpPr>
        <p:spPr>
          <a:xfrm>
            <a:off x="5704355" y="6345765"/>
            <a:ext cx="44893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64</a:t>
            </a:r>
            <a:endParaRPr lang="zh-CN" altLang="en-US" b="1" dirty="0">
              <a:latin typeface="Times New Roman" panose="02020603050405020304" pitchFamily="18" charset="0"/>
              <a:cs typeface="Times New Roman" panose="02020603050405020304" pitchFamily="18" charset="0"/>
            </a:endParaRPr>
          </a:p>
        </p:txBody>
      </p:sp>
      <p:sp>
        <p:nvSpPr>
          <p:cNvPr id="60" name="文本框 59"/>
          <p:cNvSpPr txBox="1"/>
          <p:nvPr/>
        </p:nvSpPr>
        <p:spPr>
          <a:xfrm>
            <a:off x="6491012" y="6345765"/>
            <a:ext cx="75082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128</a:t>
            </a:r>
            <a:endParaRPr lang="zh-CN" altLang="en-US" b="1" dirty="0">
              <a:latin typeface="Times New Roman" panose="02020603050405020304" pitchFamily="18" charset="0"/>
              <a:cs typeface="Times New Roman" panose="02020603050405020304" pitchFamily="18" charset="0"/>
            </a:endParaRPr>
          </a:p>
        </p:txBody>
      </p:sp>
      <p:sp>
        <p:nvSpPr>
          <p:cNvPr id="61" name="文本框 60"/>
          <p:cNvSpPr txBox="1"/>
          <p:nvPr/>
        </p:nvSpPr>
        <p:spPr>
          <a:xfrm>
            <a:off x="827839" y="6187955"/>
            <a:ext cx="28803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sp>
        <p:nvSpPr>
          <p:cNvPr id="62" name="文本框 61"/>
          <p:cNvSpPr txBox="1"/>
          <p:nvPr/>
        </p:nvSpPr>
        <p:spPr>
          <a:xfrm>
            <a:off x="827839" y="5774043"/>
            <a:ext cx="28803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p:txBody>
      </p:sp>
      <p:sp>
        <p:nvSpPr>
          <p:cNvPr id="63" name="文本框 62"/>
          <p:cNvSpPr txBox="1"/>
          <p:nvPr/>
        </p:nvSpPr>
        <p:spPr>
          <a:xfrm>
            <a:off x="827839" y="5360132"/>
            <a:ext cx="28803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4</a:t>
            </a:r>
            <a:endParaRPr lang="zh-CN" altLang="en-US" b="1" dirty="0">
              <a:latin typeface="Times New Roman" panose="02020603050405020304" pitchFamily="18" charset="0"/>
              <a:cs typeface="Times New Roman" panose="02020603050405020304" pitchFamily="18" charset="0"/>
            </a:endParaRPr>
          </a:p>
        </p:txBody>
      </p:sp>
      <p:sp>
        <p:nvSpPr>
          <p:cNvPr id="64" name="文本框 63"/>
          <p:cNvSpPr txBox="1"/>
          <p:nvPr/>
        </p:nvSpPr>
        <p:spPr>
          <a:xfrm>
            <a:off x="827839" y="4946221"/>
            <a:ext cx="288032"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8</a:t>
            </a:r>
            <a:endParaRPr lang="zh-CN" altLang="en-US" b="1" dirty="0">
              <a:latin typeface="Times New Roman" panose="02020603050405020304" pitchFamily="18" charset="0"/>
              <a:cs typeface="Times New Roman" panose="02020603050405020304" pitchFamily="18" charset="0"/>
            </a:endParaRPr>
          </a:p>
        </p:txBody>
      </p:sp>
      <p:sp>
        <p:nvSpPr>
          <p:cNvPr id="65" name="文本框 64"/>
          <p:cNvSpPr txBox="1"/>
          <p:nvPr/>
        </p:nvSpPr>
        <p:spPr>
          <a:xfrm>
            <a:off x="730869" y="4532310"/>
            <a:ext cx="44893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16</a:t>
            </a:r>
            <a:endParaRPr lang="zh-CN" altLang="en-US" b="1" dirty="0">
              <a:latin typeface="Times New Roman" panose="02020603050405020304" pitchFamily="18" charset="0"/>
              <a:cs typeface="Times New Roman" panose="02020603050405020304" pitchFamily="18" charset="0"/>
            </a:endParaRPr>
          </a:p>
        </p:txBody>
      </p:sp>
      <p:sp>
        <p:nvSpPr>
          <p:cNvPr id="66" name="文本框 65"/>
          <p:cNvSpPr txBox="1"/>
          <p:nvPr/>
        </p:nvSpPr>
        <p:spPr>
          <a:xfrm>
            <a:off x="730869" y="4118399"/>
            <a:ext cx="44893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32</a:t>
            </a:r>
            <a:endParaRPr lang="zh-CN" altLang="en-US" b="1" dirty="0">
              <a:latin typeface="Times New Roman" panose="02020603050405020304" pitchFamily="18" charset="0"/>
              <a:cs typeface="Times New Roman" panose="02020603050405020304" pitchFamily="18" charset="0"/>
            </a:endParaRPr>
          </a:p>
        </p:txBody>
      </p:sp>
      <p:sp>
        <p:nvSpPr>
          <p:cNvPr id="67" name="文本框 66"/>
          <p:cNvSpPr txBox="1"/>
          <p:nvPr/>
        </p:nvSpPr>
        <p:spPr>
          <a:xfrm>
            <a:off x="730869" y="3704488"/>
            <a:ext cx="44893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64</a:t>
            </a:r>
            <a:endParaRPr lang="zh-CN" altLang="en-US" b="1" dirty="0">
              <a:latin typeface="Times New Roman" panose="02020603050405020304" pitchFamily="18" charset="0"/>
              <a:cs typeface="Times New Roman" panose="02020603050405020304" pitchFamily="18" charset="0"/>
            </a:endParaRPr>
          </a:p>
        </p:txBody>
      </p:sp>
      <p:sp>
        <p:nvSpPr>
          <p:cNvPr id="68" name="文本框 67"/>
          <p:cNvSpPr txBox="1"/>
          <p:nvPr/>
        </p:nvSpPr>
        <p:spPr>
          <a:xfrm>
            <a:off x="611560" y="3284984"/>
            <a:ext cx="568246" cy="374925"/>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128</a:t>
            </a:r>
            <a:endParaRPr lang="zh-CN" altLang="en-US" b="1" dirty="0">
              <a:latin typeface="Times New Roman" panose="02020603050405020304" pitchFamily="18" charset="0"/>
              <a:cs typeface="Times New Roman" panose="02020603050405020304" pitchFamily="18" charset="0"/>
            </a:endParaRPr>
          </a:p>
        </p:txBody>
      </p:sp>
      <p:sp>
        <p:nvSpPr>
          <p:cNvPr id="69" name="文本框 68"/>
          <p:cNvSpPr txBox="1"/>
          <p:nvPr/>
        </p:nvSpPr>
        <p:spPr>
          <a:xfrm>
            <a:off x="611560" y="2865480"/>
            <a:ext cx="568246" cy="374925"/>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256</a:t>
            </a:r>
            <a:endParaRPr lang="zh-CN" altLang="en-US" b="1" dirty="0">
              <a:latin typeface="Times New Roman" panose="02020603050405020304" pitchFamily="18" charset="0"/>
              <a:cs typeface="Times New Roman" panose="02020603050405020304" pitchFamily="18" charset="0"/>
            </a:endParaRPr>
          </a:p>
        </p:txBody>
      </p:sp>
      <p:sp>
        <p:nvSpPr>
          <p:cNvPr id="70" name="文本框 69"/>
          <p:cNvSpPr txBox="1"/>
          <p:nvPr/>
        </p:nvSpPr>
        <p:spPr>
          <a:xfrm>
            <a:off x="611560" y="2445976"/>
            <a:ext cx="568246" cy="374925"/>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512</a:t>
            </a:r>
            <a:endParaRPr lang="zh-CN" altLang="en-US" b="1" dirty="0">
              <a:latin typeface="Times New Roman" panose="02020603050405020304" pitchFamily="18" charset="0"/>
              <a:cs typeface="Times New Roman" panose="02020603050405020304" pitchFamily="18" charset="0"/>
            </a:endParaRPr>
          </a:p>
        </p:txBody>
      </p:sp>
      <p:sp>
        <p:nvSpPr>
          <p:cNvPr id="71" name="文本框 70"/>
          <p:cNvSpPr txBox="1"/>
          <p:nvPr/>
        </p:nvSpPr>
        <p:spPr>
          <a:xfrm>
            <a:off x="533947" y="2029269"/>
            <a:ext cx="717867" cy="372128"/>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1024</a:t>
            </a:r>
            <a:endParaRPr lang="zh-CN" altLang="en-US" b="1" dirty="0">
              <a:latin typeface="Times New Roman" panose="02020603050405020304" pitchFamily="18" charset="0"/>
              <a:cs typeface="Times New Roman" panose="02020603050405020304" pitchFamily="18" charset="0"/>
            </a:endParaRPr>
          </a:p>
        </p:txBody>
      </p:sp>
      <p:sp>
        <p:nvSpPr>
          <p:cNvPr id="72" name="文本框 71"/>
          <p:cNvSpPr txBox="1"/>
          <p:nvPr/>
        </p:nvSpPr>
        <p:spPr>
          <a:xfrm>
            <a:off x="533947" y="1612562"/>
            <a:ext cx="717867" cy="372128"/>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2048</a:t>
            </a:r>
            <a:endParaRPr lang="zh-CN" altLang="en-US" b="1" dirty="0">
              <a:latin typeface="Times New Roman" panose="02020603050405020304" pitchFamily="18" charset="0"/>
              <a:cs typeface="Times New Roman" panose="02020603050405020304" pitchFamily="18" charset="0"/>
            </a:endParaRPr>
          </a:p>
        </p:txBody>
      </p:sp>
      <p:sp>
        <p:nvSpPr>
          <p:cNvPr id="73"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回顾：运行时间的渐进分析</a:t>
            </a:r>
          </a:p>
        </p:txBody>
      </p:sp>
    </p:spTree>
    <p:extLst>
      <p:ext uri="{BB962C8B-B14F-4D97-AF65-F5344CB8AC3E}">
        <p14:creationId xmlns:p14="http://schemas.microsoft.com/office/powerpoint/2010/main" val="2296890938"/>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有序向量唯一化</a:t>
            </a:r>
          </a:p>
        </p:txBody>
      </p:sp>
      <p:sp>
        <p:nvSpPr>
          <p:cNvPr id="36" name="文本框 35"/>
          <p:cNvSpPr txBox="1"/>
          <p:nvPr/>
        </p:nvSpPr>
        <p:spPr>
          <a:xfrm>
            <a:off x="207792" y="1160347"/>
            <a:ext cx="3644128"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唯一化</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高效版</a:t>
            </a:r>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167" name="TextBox 9"/>
          <p:cNvSpPr txBox="1"/>
          <p:nvPr/>
        </p:nvSpPr>
        <p:spPr>
          <a:xfrm>
            <a:off x="4283968" y="1217381"/>
            <a:ext cx="3154212" cy="369332"/>
          </a:xfrm>
          <a:prstGeom prst="rect">
            <a:avLst/>
          </a:prstGeom>
          <a:solidFill>
            <a:srgbClr val="C00000"/>
          </a:solidFill>
          <a:ln w="31750">
            <a:noFill/>
          </a:ln>
        </p:spPr>
        <p:txBody>
          <a:bodyPr wrap="square" rtlCol="0">
            <a:spAutoFit/>
          </a:bodyPr>
          <a:lstStyle>
            <a:defPPr>
              <a:defRPr lang="zh-CN"/>
            </a:defPPr>
            <a:lvl1pPr algn="ctr">
              <a:defRPr kumimoji="1" b="1">
                <a:solidFill>
                  <a:schemeClr val="bg1"/>
                </a:solidFill>
                <a:latin typeface="Microsoft YaHei" charset="0"/>
                <a:ea typeface="Microsoft YaHei" charset="0"/>
                <a:cs typeface="Microsoft YaHei" charset="0"/>
              </a:defRPr>
            </a:lvl1pPr>
          </a:lstStyle>
          <a:p>
            <a:r>
              <a:rPr lang="zh-CN" altLang="en-US" dirty="0"/>
              <a:t>如何实现时间复杂度</a:t>
            </a:r>
            <a:r>
              <a:rPr lang="en-US" altLang="zh-CN" dirty="0"/>
              <a:t>O(n)</a:t>
            </a:r>
            <a:r>
              <a:rPr lang="zh-CN" altLang="en-US" dirty="0"/>
              <a:t>？</a:t>
            </a:r>
            <a:endParaRPr lang="en-US" altLang="zh-CN" dirty="0"/>
          </a:p>
        </p:txBody>
      </p:sp>
      <p:sp>
        <p:nvSpPr>
          <p:cNvPr id="46" name="矩形 45"/>
          <p:cNvSpPr/>
          <p:nvPr/>
        </p:nvSpPr>
        <p:spPr>
          <a:xfrm>
            <a:off x="262402" y="1543184"/>
            <a:ext cx="8612680" cy="2554545"/>
          </a:xfrm>
          <a:prstGeom prst="rect">
            <a:avLst/>
          </a:prstGeom>
        </p:spPr>
        <p:txBody>
          <a:bodyPr wrap="square">
            <a:spAutoFit/>
          </a:bodyPr>
          <a:lstStyle/>
          <a:p>
            <a:r>
              <a:rPr lang="en-US" altLang="zh-CN" sz="1600" b="1" kern="0" dirty="0">
                <a:solidFill>
                  <a:srgbClr val="8000FF"/>
                </a:solidFill>
                <a:latin typeface="Courier New"/>
                <a:ea typeface="宋体"/>
                <a:cs typeface="Times New Roman"/>
              </a:rPr>
              <a:t>template</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&lt;</a:t>
            </a:r>
            <a:r>
              <a:rPr lang="en-US" altLang="zh-CN" sz="1600" b="1" kern="0" dirty="0" err="1">
                <a:solidFill>
                  <a:srgbClr val="8000FF"/>
                </a:solidFill>
                <a:latin typeface="Courier New"/>
                <a:ea typeface="宋体"/>
                <a:cs typeface="Times New Roman"/>
              </a:rPr>
              <a:t>typename</a:t>
            </a:r>
            <a:r>
              <a:rPr lang="en-US" altLang="zh-CN" sz="1600" b="1" kern="0" dirty="0">
                <a:solidFill>
                  <a:srgbClr val="000000"/>
                </a:solidFill>
                <a:latin typeface="Courier New"/>
                <a:ea typeface="宋体"/>
                <a:cs typeface="Times New Roman"/>
              </a:rPr>
              <a:t> T</a:t>
            </a:r>
            <a:r>
              <a:rPr lang="en-US" altLang="zh-CN" sz="1600" b="1" kern="0" dirty="0">
                <a:solidFill>
                  <a:srgbClr val="000080"/>
                </a:solidFill>
                <a:latin typeface="Courier New"/>
                <a:ea typeface="宋体"/>
                <a:cs typeface="Times New Roman"/>
              </a:rPr>
              <a:t>&gt;</a:t>
            </a:r>
            <a:r>
              <a:rPr lang="en-US" altLang="zh-CN" sz="1600" b="1" kern="0" dirty="0">
                <a:solidFill>
                  <a:srgbClr val="000000"/>
                </a:solidFill>
                <a:latin typeface="Courier New"/>
                <a:ea typeface="宋体"/>
                <a:cs typeface="Times New Roman"/>
              </a:rPr>
              <a:t> </a:t>
            </a:r>
          </a:p>
          <a:p>
            <a:r>
              <a:rPr lang="en-US" altLang="zh-CN" sz="1600" b="1" kern="0" dirty="0" err="1">
                <a:solidFill>
                  <a:srgbClr val="8000FF"/>
                </a:solidFill>
                <a:latin typeface="Courier New"/>
                <a:ea typeface="宋体"/>
                <a:cs typeface="Times New Roman"/>
              </a:rPr>
              <a:t>int</a:t>
            </a:r>
            <a:r>
              <a:rPr lang="en-US" altLang="zh-CN" sz="1600" b="1" kern="0" dirty="0">
                <a:solidFill>
                  <a:srgbClr val="000000"/>
                </a:solidFill>
                <a:latin typeface="Courier New"/>
                <a:ea typeface="宋体"/>
                <a:cs typeface="Times New Roman"/>
              </a:rPr>
              <a:t> Vector</a:t>
            </a:r>
            <a:r>
              <a:rPr lang="en-US" altLang="zh-CN" sz="1600" b="1" kern="0" dirty="0">
                <a:solidFill>
                  <a:srgbClr val="000080"/>
                </a:solidFill>
                <a:latin typeface="Courier New"/>
                <a:ea typeface="宋体"/>
                <a:cs typeface="Times New Roman"/>
              </a:rPr>
              <a:t>&lt;</a:t>
            </a:r>
            <a:r>
              <a:rPr lang="en-US" altLang="zh-CN" sz="1600" b="1" kern="0" dirty="0">
                <a:solidFill>
                  <a:srgbClr val="000000"/>
                </a:solidFill>
                <a:latin typeface="Courier New"/>
                <a:ea typeface="宋体"/>
                <a:cs typeface="Times New Roman"/>
              </a:rPr>
              <a:t>T</a:t>
            </a:r>
            <a:r>
              <a:rPr lang="en-US" altLang="zh-CN" sz="1600" b="1" kern="0" dirty="0">
                <a:solidFill>
                  <a:srgbClr val="000080"/>
                </a:solidFill>
                <a:latin typeface="Courier New"/>
                <a:ea typeface="宋体"/>
                <a:cs typeface="Times New Roman"/>
              </a:rPr>
              <a:t>&gt;::</a:t>
            </a:r>
            <a:r>
              <a:rPr lang="en-US" altLang="zh-CN" sz="1600" b="1" kern="0" dirty="0" err="1">
                <a:solidFill>
                  <a:srgbClr val="000000"/>
                </a:solidFill>
                <a:latin typeface="Courier New"/>
                <a:ea typeface="宋体"/>
                <a:cs typeface="Times New Roman"/>
              </a:rPr>
              <a:t>uniquify</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有序向量重复元素剔除算法（高效版）</a:t>
            </a:r>
          </a:p>
          <a:p>
            <a:r>
              <a:rPr lang="en-US" altLang="zh-CN" sz="1600" b="1" kern="0" dirty="0">
                <a:solidFill>
                  <a:srgbClr val="000000"/>
                </a:solidFill>
                <a:latin typeface="Courier New"/>
                <a:ea typeface="宋体"/>
                <a:cs typeface="Times New Roman"/>
              </a:rPr>
              <a:t>   Rank </a:t>
            </a:r>
            <a:r>
              <a:rPr lang="en-US" altLang="zh-CN" sz="1600" b="1" kern="0" dirty="0" err="1">
                <a:solidFill>
                  <a:srgbClr val="000000"/>
                </a:solidFill>
                <a:latin typeface="Courier New"/>
                <a:ea typeface="宋体"/>
                <a:cs typeface="Times New Roman"/>
              </a:rPr>
              <a:t>i</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FF8000"/>
                </a:solidFill>
                <a:latin typeface="Courier New"/>
                <a:ea typeface="宋体"/>
                <a:cs typeface="Times New Roman"/>
              </a:rPr>
              <a:t>0</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j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FF8000"/>
                </a:solidFill>
                <a:latin typeface="Courier New"/>
                <a:ea typeface="宋体"/>
                <a:cs typeface="Times New Roman"/>
              </a:rPr>
              <a:t>0</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各对互异</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相邻</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元素的秩</a:t>
            </a:r>
          </a:p>
          <a:p>
            <a:r>
              <a:rPr lang="en-US" altLang="zh-CN" sz="1600" b="1"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while</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j </a:t>
            </a:r>
            <a:r>
              <a:rPr lang="en-US" altLang="zh-CN" sz="1600" b="1" kern="0" dirty="0">
                <a:solidFill>
                  <a:srgbClr val="000080"/>
                </a:solidFill>
                <a:latin typeface="Courier New"/>
                <a:ea typeface="宋体"/>
                <a:cs typeface="Times New Roman"/>
              </a:rPr>
              <a:t>&lt;</a:t>
            </a:r>
            <a:r>
              <a:rPr lang="en-US" altLang="zh-CN" sz="1600" b="1" kern="0" dirty="0">
                <a:solidFill>
                  <a:srgbClr val="000000"/>
                </a:solidFill>
                <a:latin typeface="Courier New"/>
                <a:ea typeface="宋体"/>
                <a:cs typeface="Times New Roman"/>
              </a:rPr>
              <a:t> _size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逐一扫描，直至末元素</a:t>
            </a:r>
          </a:p>
          <a:p>
            <a:r>
              <a:rPr lang="en-US" altLang="zh-CN" sz="1600" b="1"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if</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_</a:t>
            </a:r>
            <a:r>
              <a:rPr lang="en-US" altLang="zh-CN" sz="1600" b="1" kern="0" dirty="0" err="1">
                <a:solidFill>
                  <a:srgbClr val="000000"/>
                </a:solidFill>
                <a:latin typeface="Courier New"/>
                <a:ea typeface="宋体"/>
                <a:cs typeface="Times New Roman"/>
              </a:rPr>
              <a:t>elem</a:t>
            </a:r>
            <a:r>
              <a:rPr lang="en-US" altLang="zh-CN" sz="1600" b="1" kern="0" dirty="0">
                <a:solidFill>
                  <a:srgbClr val="000080"/>
                </a:solidFill>
                <a:latin typeface="Courier New"/>
                <a:ea typeface="宋体"/>
                <a:cs typeface="Times New Roman"/>
              </a:rPr>
              <a:t>[</a:t>
            </a:r>
            <a:r>
              <a:rPr lang="en-US" altLang="zh-CN" sz="1600" b="1" kern="0" dirty="0" err="1">
                <a:solidFill>
                  <a:srgbClr val="000000"/>
                </a:solidFill>
                <a:latin typeface="Courier New"/>
                <a:ea typeface="宋体"/>
                <a:cs typeface="Times New Roman"/>
              </a:rPr>
              <a:t>i</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_</a:t>
            </a:r>
            <a:r>
              <a:rPr lang="en-US" altLang="zh-CN" sz="1600" b="1" kern="0" dirty="0" err="1">
                <a:solidFill>
                  <a:srgbClr val="000000"/>
                </a:solidFill>
                <a:latin typeface="Courier New"/>
                <a:ea typeface="宋体"/>
                <a:cs typeface="Times New Roman"/>
              </a:rPr>
              <a:t>elem</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j</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跳过雷同者</a:t>
            </a:r>
          </a:p>
          <a:p>
            <a:r>
              <a:rPr lang="en-US" altLang="zh-CN" sz="1600" b="1" kern="0" dirty="0">
                <a:solidFill>
                  <a:srgbClr val="000000"/>
                </a:solidFill>
                <a:latin typeface="Courier New"/>
                <a:ea typeface="宋体"/>
                <a:cs typeface="Times New Roman"/>
              </a:rPr>
              <a:t>         _</a:t>
            </a:r>
            <a:r>
              <a:rPr lang="en-US" altLang="zh-CN" sz="1600" b="1" kern="0" dirty="0" err="1">
                <a:solidFill>
                  <a:srgbClr val="000000"/>
                </a:solidFill>
                <a:latin typeface="Courier New"/>
                <a:ea typeface="宋体"/>
                <a:cs typeface="Times New Roman"/>
              </a:rPr>
              <a:t>elem</a:t>
            </a:r>
            <a:r>
              <a:rPr lang="en-US" altLang="zh-CN" sz="1600" b="1" kern="0" dirty="0">
                <a:solidFill>
                  <a:srgbClr val="000080"/>
                </a:solidFill>
                <a:latin typeface="Courier New"/>
                <a:ea typeface="宋体"/>
                <a:cs typeface="Times New Roman"/>
              </a:rPr>
              <a:t>[++</a:t>
            </a:r>
            <a:r>
              <a:rPr lang="en-US" altLang="zh-CN" sz="1600" b="1" kern="0" dirty="0" err="1">
                <a:solidFill>
                  <a:srgbClr val="000000"/>
                </a:solidFill>
                <a:latin typeface="Courier New"/>
                <a:ea typeface="宋体"/>
                <a:cs typeface="Times New Roman"/>
              </a:rPr>
              <a:t>i</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_</a:t>
            </a:r>
            <a:r>
              <a:rPr lang="en-US" altLang="zh-CN" sz="1600" b="1" kern="0" dirty="0" err="1">
                <a:solidFill>
                  <a:srgbClr val="000000"/>
                </a:solidFill>
                <a:latin typeface="Courier New"/>
                <a:ea typeface="宋体"/>
                <a:cs typeface="Times New Roman"/>
              </a:rPr>
              <a:t>elem</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j</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发现不同元素时，向前移至紧邻于前者右侧</a:t>
            </a:r>
          </a:p>
          <a:p>
            <a:r>
              <a:rPr lang="en-US" altLang="zh-CN" sz="1600" b="1" kern="0" dirty="0">
                <a:solidFill>
                  <a:srgbClr val="000000"/>
                </a:solidFill>
                <a:latin typeface="Courier New"/>
                <a:ea typeface="宋体"/>
                <a:cs typeface="Times New Roman"/>
              </a:rPr>
              <a:t>   _size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err="1">
                <a:solidFill>
                  <a:srgbClr val="000000"/>
                </a:solidFill>
                <a:latin typeface="Courier New"/>
                <a:ea typeface="宋体"/>
                <a:cs typeface="Times New Roman"/>
              </a:rPr>
              <a:t>i</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p>
          <a:p>
            <a:r>
              <a:rPr lang="en-US" altLang="zh-CN" sz="1600" b="1" kern="0" dirty="0">
                <a:solidFill>
                  <a:srgbClr val="000000"/>
                </a:solidFill>
                <a:latin typeface="Courier New"/>
                <a:ea typeface="宋体"/>
                <a:cs typeface="Times New Roman"/>
              </a:rPr>
              <a:t>   shrink</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直接截除尾部多余元素</a:t>
            </a:r>
          </a:p>
          <a:p>
            <a:r>
              <a:rPr lang="en-US" altLang="zh-CN" sz="1600" b="1"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return</a:t>
            </a:r>
            <a:r>
              <a:rPr lang="en-US" altLang="zh-CN" sz="1600" b="1" kern="0" dirty="0">
                <a:solidFill>
                  <a:srgbClr val="000000"/>
                </a:solidFill>
                <a:latin typeface="Courier New"/>
                <a:ea typeface="宋体"/>
                <a:cs typeface="Times New Roman"/>
              </a:rPr>
              <a:t> j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err="1">
                <a:solidFill>
                  <a:srgbClr val="000000"/>
                </a:solidFill>
                <a:latin typeface="Courier New"/>
                <a:ea typeface="宋体"/>
                <a:cs typeface="Times New Roman"/>
              </a:rPr>
              <a:t>i</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向量规模变化量，即被删除元素总数</a:t>
            </a:r>
          </a:p>
          <a:p>
            <a:r>
              <a:rPr lang="en-US" altLang="zh-CN" sz="1600" b="1" kern="0" dirty="0">
                <a:solidFill>
                  <a:srgbClr val="000080"/>
                </a:solidFill>
                <a:latin typeface="Courier New"/>
                <a:ea typeface="宋体"/>
                <a:cs typeface="Times New Roman"/>
              </a:rPr>
              <a:t>}</a:t>
            </a:r>
            <a:endParaRPr lang="zh-CN" altLang="zh-CN" b="1" kern="100" dirty="0">
              <a:effectLst/>
              <a:latin typeface="Calibri"/>
              <a:ea typeface="宋体"/>
              <a:cs typeface="Times New Roman"/>
            </a:endParaRPr>
          </a:p>
        </p:txBody>
      </p:sp>
      <p:grpSp>
        <p:nvGrpSpPr>
          <p:cNvPr id="4" name="组合 3"/>
          <p:cNvGrpSpPr/>
          <p:nvPr/>
        </p:nvGrpSpPr>
        <p:grpSpPr>
          <a:xfrm>
            <a:off x="495689" y="4005064"/>
            <a:ext cx="8346056" cy="2745596"/>
            <a:chOff x="402408" y="4005064"/>
            <a:chExt cx="8346056" cy="2745596"/>
          </a:xfrm>
        </p:grpSpPr>
        <p:sp>
          <p:nvSpPr>
            <p:cNvPr id="63" name="圆角矩形 62"/>
            <p:cNvSpPr/>
            <p:nvPr/>
          </p:nvSpPr>
          <p:spPr bwMode="auto">
            <a:xfrm>
              <a:off x="1019492" y="4226123"/>
              <a:ext cx="432048" cy="202338"/>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64" name="圆角矩形 63"/>
            <p:cNvSpPr/>
            <p:nvPr/>
          </p:nvSpPr>
          <p:spPr bwMode="auto">
            <a:xfrm>
              <a:off x="8316416" y="4005064"/>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65" name="圆角矩形 64"/>
            <p:cNvSpPr/>
            <p:nvPr/>
          </p:nvSpPr>
          <p:spPr bwMode="auto">
            <a:xfrm>
              <a:off x="2965340" y="4154115"/>
              <a:ext cx="432048" cy="274346"/>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66" name="圆角矩形 65"/>
            <p:cNvSpPr/>
            <p:nvPr/>
          </p:nvSpPr>
          <p:spPr bwMode="auto">
            <a:xfrm>
              <a:off x="5884112" y="4082107"/>
              <a:ext cx="432048" cy="346354"/>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67" name="圆角矩形 66"/>
            <p:cNvSpPr/>
            <p:nvPr/>
          </p:nvSpPr>
          <p:spPr bwMode="auto">
            <a:xfrm>
              <a:off x="1505954" y="4226123"/>
              <a:ext cx="432048" cy="202338"/>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68" name="圆角矩形 67"/>
            <p:cNvSpPr/>
            <p:nvPr/>
          </p:nvSpPr>
          <p:spPr bwMode="auto">
            <a:xfrm>
              <a:off x="1992416" y="4226123"/>
              <a:ext cx="432048" cy="202338"/>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69" name="圆角矩形 68"/>
            <p:cNvSpPr/>
            <p:nvPr/>
          </p:nvSpPr>
          <p:spPr bwMode="auto">
            <a:xfrm>
              <a:off x="2478878" y="4226123"/>
              <a:ext cx="432048" cy="202338"/>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70" name="圆角矩形 69"/>
            <p:cNvSpPr/>
            <p:nvPr/>
          </p:nvSpPr>
          <p:spPr bwMode="auto">
            <a:xfrm>
              <a:off x="3451802" y="4154115"/>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71" name="圆角矩形 70"/>
            <p:cNvSpPr/>
            <p:nvPr/>
          </p:nvSpPr>
          <p:spPr bwMode="auto">
            <a:xfrm>
              <a:off x="3938264" y="4154115"/>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72" name="圆角矩形 71"/>
            <p:cNvSpPr/>
            <p:nvPr/>
          </p:nvSpPr>
          <p:spPr bwMode="auto">
            <a:xfrm>
              <a:off x="4424726" y="4154115"/>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73" name="圆角矩形 72"/>
            <p:cNvSpPr/>
            <p:nvPr/>
          </p:nvSpPr>
          <p:spPr bwMode="auto">
            <a:xfrm>
              <a:off x="4911188" y="4154115"/>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74" name="圆角矩形 73"/>
            <p:cNvSpPr/>
            <p:nvPr/>
          </p:nvSpPr>
          <p:spPr bwMode="auto">
            <a:xfrm>
              <a:off x="5397650" y="4082107"/>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75" name="圆角矩形 74"/>
            <p:cNvSpPr/>
            <p:nvPr/>
          </p:nvSpPr>
          <p:spPr bwMode="auto">
            <a:xfrm>
              <a:off x="6370574" y="4082107"/>
              <a:ext cx="432048" cy="346354"/>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76" name="圆角矩形 75"/>
            <p:cNvSpPr/>
            <p:nvPr/>
          </p:nvSpPr>
          <p:spPr bwMode="auto">
            <a:xfrm>
              <a:off x="6857036" y="4005064"/>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77" name="圆角矩形 76"/>
            <p:cNvSpPr/>
            <p:nvPr/>
          </p:nvSpPr>
          <p:spPr bwMode="auto">
            <a:xfrm>
              <a:off x="7343498" y="4005064"/>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78" name="圆角矩形 77"/>
            <p:cNvSpPr/>
            <p:nvPr/>
          </p:nvSpPr>
          <p:spPr bwMode="auto">
            <a:xfrm>
              <a:off x="7829960" y="4005064"/>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79" name="圆角矩形 78"/>
            <p:cNvSpPr/>
            <p:nvPr/>
          </p:nvSpPr>
          <p:spPr bwMode="auto">
            <a:xfrm>
              <a:off x="1019492" y="4740294"/>
              <a:ext cx="432048" cy="202338"/>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3</a:t>
              </a:r>
              <a:endParaRPr lang="zh-CN" altLang="en-US" sz="1600" b="1" dirty="0">
                <a:latin typeface="黑体" pitchFamily="2" charset="-122"/>
                <a:ea typeface="黑体" pitchFamily="2" charset="-122"/>
              </a:endParaRPr>
            </a:p>
          </p:txBody>
        </p:sp>
        <p:sp>
          <p:nvSpPr>
            <p:cNvPr id="80" name="圆角矩形 79"/>
            <p:cNvSpPr/>
            <p:nvPr/>
          </p:nvSpPr>
          <p:spPr bwMode="auto">
            <a:xfrm>
              <a:off x="8316416" y="4519235"/>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81" name="圆角矩形 80"/>
            <p:cNvSpPr/>
            <p:nvPr/>
          </p:nvSpPr>
          <p:spPr bwMode="auto">
            <a:xfrm>
              <a:off x="2965340" y="4668286"/>
              <a:ext cx="432048" cy="274346"/>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82" name="圆角矩形 81"/>
            <p:cNvSpPr/>
            <p:nvPr/>
          </p:nvSpPr>
          <p:spPr bwMode="auto">
            <a:xfrm>
              <a:off x="5884112" y="4596278"/>
              <a:ext cx="432048" cy="346354"/>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83" name="圆角矩形 82"/>
            <p:cNvSpPr/>
            <p:nvPr/>
          </p:nvSpPr>
          <p:spPr bwMode="auto">
            <a:xfrm>
              <a:off x="1505954" y="4740294"/>
              <a:ext cx="432048" cy="202338"/>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84" name="圆角矩形 83"/>
            <p:cNvSpPr/>
            <p:nvPr/>
          </p:nvSpPr>
          <p:spPr bwMode="auto">
            <a:xfrm>
              <a:off x="1992416" y="4740294"/>
              <a:ext cx="432048" cy="202338"/>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85" name="圆角矩形 84"/>
            <p:cNvSpPr/>
            <p:nvPr/>
          </p:nvSpPr>
          <p:spPr bwMode="auto">
            <a:xfrm>
              <a:off x="2478878" y="4740294"/>
              <a:ext cx="432048" cy="202338"/>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86" name="圆角矩形 85"/>
            <p:cNvSpPr/>
            <p:nvPr/>
          </p:nvSpPr>
          <p:spPr bwMode="auto">
            <a:xfrm>
              <a:off x="3451802" y="4668286"/>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87" name="圆角矩形 86"/>
            <p:cNvSpPr/>
            <p:nvPr/>
          </p:nvSpPr>
          <p:spPr bwMode="auto">
            <a:xfrm>
              <a:off x="3938264" y="4668286"/>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88" name="圆角矩形 87"/>
            <p:cNvSpPr/>
            <p:nvPr/>
          </p:nvSpPr>
          <p:spPr bwMode="auto">
            <a:xfrm>
              <a:off x="4424726" y="4668286"/>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89" name="圆角矩形 88"/>
            <p:cNvSpPr/>
            <p:nvPr/>
          </p:nvSpPr>
          <p:spPr bwMode="auto">
            <a:xfrm>
              <a:off x="4911188" y="4668286"/>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90" name="圆角矩形 89"/>
            <p:cNvSpPr/>
            <p:nvPr/>
          </p:nvSpPr>
          <p:spPr bwMode="auto">
            <a:xfrm>
              <a:off x="5397650" y="4596278"/>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8</a:t>
              </a:r>
              <a:endParaRPr lang="zh-CN" altLang="en-US" sz="1600" b="1" dirty="0">
                <a:latin typeface="黑体" pitchFamily="2" charset="-122"/>
                <a:ea typeface="黑体" pitchFamily="2" charset="-122"/>
              </a:endParaRPr>
            </a:p>
          </p:txBody>
        </p:sp>
        <p:sp>
          <p:nvSpPr>
            <p:cNvPr id="91" name="圆角矩形 90"/>
            <p:cNvSpPr/>
            <p:nvPr/>
          </p:nvSpPr>
          <p:spPr bwMode="auto">
            <a:xfrm>
              <a:off x="6370574" y="4596278"/>
              <a:ext cx="432048" cy="346354"/>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92" name="圆角矩形 91"/>
            <p:cNvSpPr/>
            <p:nvPr/>
          </p:nvSpPr>
          <p:spPr bwMode="auto">
            <a:xfrm>
              <a:off x="6857036" y="4519235"/>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13</a:t>
              </a:r>
              <a:endParaRPr lang="zh-CN" altLang="en-US" sz="1600" b="1" dirty="0">
                <a:latin typeface="黑体" pitchFamily="2" charset="-122"/>
                <a:ea typeface="黑体" pitchFamily="2" charset="-122"/>
              </a:endParaRPr>
            </a:p>
          </p:txBody>
        </p:sp>
        <p:sp>
          <p:nvSpPr>
            <p:cNvPr id="93" name="圆角矩形 92"/>
            <p:cNvSpPr/>
            <p:nvPr/>
          </p:nvSpPr>
          <p:spPr bwMode="auto">
            <a:xfrm>
              <a:off x="7343498" y="4519235"/>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94" name="圆角矩形 93"/>
            <p:cNvSpPr/>
            <p:nvPr/>
          </p:nvSpPr>
          <p:spPr bwMode="auto">
            <a:xfrm>
              <a:off x="7829960" y="4519235"/>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95" name="圆角矩形 94"/>
            <p:cNvSpPr/>
            <p:nvPr/>
          </p:nvSpPr>
          <p:spPr bwMode="auto">
            <a:xfrm>
              <a:off x="1019492" y="5244350"/>
              <a:ext cx="432048" cy="202338"/>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3</a:t>
              </a:r>
              <a:endParaRPr lang="zh-CN" altLang="en-US" sz="1600" b="1" dirty="0">
                <a:latin typeface="黑体" pitchFamily="2" charset="-122"/>
                <a:ea typeface="黑体" pitchFamily="2" charset="-122"/>
              </a:endParaRPr>
            </a:p>
          </p:txBody>
        </p:sp>
        <p:sp>
          <p:nvSpPr>
            <p:cNvPr id="96" name="圆角矩形 95"/>
            <p:cNvSpPr/>
            <p:nvPr/>
          </p:nvSpPr>
          <p:spPr bwMode="auto">
            <a:xfrm>
              <a:off x="8316416" y="5023291"/>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97" name="圆角矩形 96"/>
            <p:cNvSpPr/>
            <p:nvPr/>
          </p:nvSpPr>
          <p:spPr bwMode="auto">
            <a:xfrm>
              <a:off x="2965340" y="5172342"/>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98" name="圆角矩形 97"/>
            <p:cNvSpPr/>
            <p:nvPr/>
          </p:nvSpPr>
          <p:spPr bwMode="auto">
            <a:xfrm>
              <a:off x="5884112" y="5100334"/>
              <a:ext cx="432048" cy="346354"/>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00" name="圆角矩形 99"/>
            <p:cNvSpPr/>
            <p:nvPr/>
          </p:nvSpPr>
          <p:spPr bwMode="auto">
            <a:xfrm>
              <a:off x="1992416" y="5244350"/>
              <a:ext cx="432048" cy="202338"/>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101" name="圆角矩形 100"/>
            <p:cNvSpPr/>
            <p:nvPr/>
          </p:nvSpPr>
          <p:spPr bwMode="auto">
            <a:xfrm>
              <a:off x="2478878" y="5244350"/>
              <a:ext cx="432048" cy="202338"/>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102" name="圆角矩形 101"/>
            <p:cNvSpPr/>
            <p:nvPr/>
          </p:nvSpPr>
          <p:spPr bwMode="auto">
            <a:xfrm>
              <a:off x="3451802" y="5172342"/>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03" name="圆角矩形 102"/>
            <p:cNvSpPr/>
            <p:nvPr/>
          </p:nvSpPr>
          <p:spPr bwMode="auto">
            <a:xfrm>
              <a:off x="3938264" y="5172342"/>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04" name="圆角矩形 103"/>
            <p:cNvSpPr/>
            <p:nvPr/>
          </p:nvSpPr>
          <p:spPr bwMode="auto">
            <a:xfrm>
              <a:off x="4424726" y="5172342"/>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05" name="圆角矩形 104"/>
            <p:cNvSpPr/>
            <p:nvPr/>
          </p:nvSpPr>
          <p:spPr bwMode="auto">
            <a:xfrm>
              <a:off x="4911188" y="5172342"/>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06" name="圆角矩形 105"/>
            <p:cNvSpPr/>
            <p:nvPr/>
          </p:nvSpPr>
          <p:spPr bwMode="auto">
            <a:xfrm>
              <a:off x="5397650" y="5100334"/>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8</a:t>
              </a:r>
              <a:endParaRPr lang="zh-CN" altLang="en-US" sz="1600" b="1" dirty="0">
                <a:latin typeface="黑体" pitchFamily="2" charset="-122"/>
                <a:ea typeface="黑体" pitchFamily="2" charset="-122"/>
              </a:endParaRPr>
            </a:p>
          </p:txBody>
        </p:sp>
        <p:sp>
          <p:nvSpPr>
            <p:cNvPr id="107" name="圆角矩形 106"/>
            <p:cNvSpPr/>
            <p:nvPr/>
          </p:nvSpPr>
          <p:spPr bwMode="auto">
            <a:xfrm>
              <a:off x="6370574" y="5100334"/>
              <a:ext cx="432048" cy="346354"/>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08" name="圆角矩形 107"/>
            <p:cNvSpPr/>
            <p:nvPr/>
          </p:nvSpPr>
          <p:spPr bwMode="auto">
            <a:xfrm>
              <a:off x="6857036" y="5023291"/>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13</a:t>
              </a:r>
              <a:endParaRPr lang="zh-CN" altLang="en-US" sz="1600" b="1" dirty="0">
                <a:latin typeface="黑体" pitchFamily="2" charset="-122"/>
                <a:ea typeface="黑体" pitchFamily="2" charset="-122"/>
              </a:endParaRPr>
            </a:p>
          </p:txBody>
        </p:sp>
        <p:sp>
          <p:nvSpPr>
            <p:cNvPr id="109" name="圆角矩形 108"/>
            <p:cNvSpPr/>
            <p:nvPr/>
          </p:nvSpPr>
          <p:spPr bwMode="auto">
            <a:xfrm>
              <a:off x="7343498" y="5023291"/>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10" name="圆角矩形 109"/>
            <p:cNvSpPr/>
            <p:nvPr/>
          </p:nvSpPr>
          <p:spPr bwMode="auto">
            <a:xfrm>
              <a:off x="7829960" y="5023291"/>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11" name="圆角矩形 110"/>
            <p:cNvSpPr/>
            <p:nvPr/>
          </p:nvSpPr>
          <p:spPr bwMode="auto">
            <a:xfrm>
              <a:off x="1019492" y="5758521"/>
              <a:ext cx="432048" cy="202338"/>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3</a:t>
              </a:r>
              <a:endParaRPr lang="zh-CN" altLang="en-US" sz="1600" b="1" dirty="0">
                <a:latin typeface="黑体" pitchFamily="2" charset="-122"/>
                <a:ea typeface="黑体" pitchFamily="2" charset="-122"/>
              </a:endParaRPr>
            </a:p>
          </p:txBody>
        </p:sp>
        <p:sp>
          <p:nvSpPr>
            <p:cNvPr id="113" name="圆角矩形 112"/>
            <p:cNvSpPr/>
            <p:nvPr/>
          </p:nvSpPr>
          <p:spPr bwMode="auto">
            <a:xfrm>
              <a:off x="8316416" y="5537462"/>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14" name="圆角矩形 113"/>
            <p:cNvSpPr/>
            <p:nvPr/>
          </p:nvSpPr>
          <p:spPr bwMode="auto">
            <a:xfrm>
              <a:off x="2965340" y="5686513"/>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15" name="圆角矩形 114"/>
            <p:cNvSpPr/>
            <p:nvPr/>
          </p:nvSpPr>
          <p:spPr bwMode="auto">
            <a:xfrm>
              <a:off x="5884112" y="5614505"/>
              <a:ext cx="432048" cy="346354"/>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18" name="圆角矩形 117"/>
            <p:cNvSpPr/>
            <p:nvPr/>
          </p:nvSpPr>
          <p:spPr bwMode="auto">
            <a:xfrm>
              <a:off x="2478878" y="5758521"/>
              <a:ext cx="432048" cy="202338"/>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119" name="圆角矩形 118"/>
            <p:cNvSpPr/>
            <p:nvPr/>
          </p:nvSpPr>
          <p:spPr bwMode="auto">
            <a:xfrm>
              <a:off x="3451802" y="5686513"/>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20" name="圆角矩形 119"/>
            <p:cNvSpPr/>
            <p:nvPr/>
          </p:nvSpPr>
          <p:spPr bwMode="auto">
            <a:xfrm>
              <a:off x="3938264" y="5686513"/>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21" name="圆角矩形 120"/>
            <p:cNvSpPr/>
            <p:nvPr/>
          </p:nvSpPr>
          <p:spPr bwMode="auto">
            <a:xfrm>
              <a:off x="4424726" y="5686513"/>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28" name="圆角矩形 127"/>
            <p:cNvSpPr/>
            <p:nvPr/>
          </p:nvSpPr>
          <p:spPr bwMode="auto">
            <a:xfrm>
              <a:off x="4911188" y="5686513"/>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40" name="圆角矩形 139"/>
            <p:cNvSpPr/>
            <p:nvPr/>
          </p:nvSpPr>
          <p:spPr bwMode="auto">
            <a:xfrm>
              <a:off x="5397650" y="5614505"/>
              <a:ext cx="432048" cy="346354"/>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50" name="圆角矩形 149"/>
            <p:cNvSpPr/>
            <p:nvPr/>
          </p:nvSpPr>
          <p:spPr bwMode="auto">
            <a:xfrm>
              <a:off x="6370574" y="5614505"/>
              <a:ext cx="432048" cy="346354"/>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57" name="圆角矩形 156"/>
            <p:cNvSpPr/>
            <p:nvPr/>
          </p:nvSpPr>
          <p:spPr bwMode="auto">
            <a:xfrm>
              <a:off x="6857036" y="5537462"/>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13</a:t>
              </a:r>
              <a:endParaRPr lang="zh-CN" altLang="en-US" sz="1600" b="1" dirty="0">
                <a:latin typeface="黑体" pitchFamily="2" charset="-122"/>
                <a:ea typeface="黑体" pitchFamily="2" charset="-122"/>
              </a:endParaRPr>
            </a:p>
          </p:txBody>
        </p:sp>
        <p:sp>
          <p:nvSpPr>
            <p:cNvPr id="159" name="圆角矩形 158"/>
            <p:cNvSpPr/>
            <p:nvPr/>
          </p:nvSpPr>
          <p:spPr bwMode="auto">
            <a:xfrm>
              <a:off x="7343498" y="5537462"/>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68" name="圆角矩形 167"/>
            <p:cNvSpPr/>
            <p:nvPr/>
          </p:nvSpPr>
          <p:spPr bwMode="auto">
            <a:xfrm>
              <a:off x="7829960" y="5537462"/>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69" name="圆角矩形 168"/>
            <p:cNvSpPr/>
            <p:nvPr/>
          </p:nvSpPr>
          <p:spPr bwMode="auto">
            <a:xfrm>
              <a:off x="1019492" y="6252462"/>
              <a:ext cx="432048" cy="202338"/>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3</a:t>
              </a:r>
              <a:endParaRPr lang="zh-CN" altLang="en-US" sz="1600" b="1" dirty="0">
                <a:latin typeface="黑体" pitchFamily="2" charset="-122"/>
                <a:ea typeface="黑体" pitchFamily="2" charset="-122"/>
              </a:endParaRPr>
            </a:p>
          </p:txBody>
        </p:sp>
        <p:sp>
          <p:nvSpPr>
            <p:cNvPr id="170" name="圆角矩形 169"/>
            <p:cNvSpPr/>
            <p:nvPr/>
          </p:nvSpPr>
          <p:spPr bwMode="auto">
            <a:xfrm>
              <a:off x="8316416" y="6031403"/>
              <a:ext cx="432048" cy="423397"/>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71" name="圆角矩形 170"/>
            <p:cNvSpPr/>
            <p:nvPr/>
          </p:nvSpPr>
          <p:spPr bwMode="auto">
            <a:xfrm>
              <a:off x="2965340" y="6180454"/>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72" name="圆角矩形 171"/>
            <p:cNvSpPr/>
            <p:nvPr/>
          </p:nvSpPr>
          <p:spPr bwMode="auto">
            <a:xfrm>
              <a:off x="5884112" y="6108446"/>
              <a:ext cx="432048" cy="346354"/>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76" name="圆角矩形 175"/>
            <p:cNvSpPr/>
            <p:nvPr/>
          </p:nvSpPr>
          <p:spPr bwMode="auto">
            <a:xfrm>
              <a:off x="3451802" y="6180454"/>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77" name="圆角矩形 176"/>
            <p:cNvSpPr/>
            <p:nvPr/>
          </p:nvSpPr>
          <p:spPr bwMode="auto">
            <a:xfrm>
              <a:off x="3938264" y="6180454"/>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78" name="圆角矩形 177"/>
            <p:cNvSpPr/>
            <p:nvPr/>
          </p:nvSpPr>
          <p:spPr bwMode="auto">
            <a:xfrm>
              <a:off x="4424726" y="6180454"/>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79" name="圆角矩形 178"/>
            <p:cNvSpPr/>
            <p:nvPr/>
          </p:nvSpPr>
          <p:spPr bwMode="auto">
            <a:xfrm>
              <a:off x="4911188" y="6180454"/>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80" name="圆角矩形 179"/>
            <p:cNvSpPr/>
            <p:nvPr/>
          </p:nvSpPr>
          <p:spPr bwMode="auto">
            <a:xfrm>
              <a:off x="5397650" y="6108446"/>
              <a:ext cx="432048" cy="346354"/>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81" name="圆角矩形 180"/>
            <p:cNvSpPr/>
            <p:nvPr/>
          </p:nvSpPr>
          <p:spPr bwMode="auto">
            <a:xfrm>
              <a:off x="6370574" y="6108446"/>
              <a:ext cx="432048" cy="346354"/>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82" name="圆角矩形 181"/>
            <p:cNvSpPr/>
            <p:nvPr/>
          </p:nvSpPr>
          <p:spPr bwMode="auto">
            <a:xfrm>
              <a:off x="6857036" y="6031403"/>
              <a:ext cx="432048" cy="423397"/>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83" name="圆角矩形 182"/>
            <p:cNvSpPr/>
            <p:nvPr/>
          </p:nvSpPr>
          <p:spPr bwMode="auto">
            <a:xfrm>
              <a:off x="7343498" y="6031403"/>
              <a:ext cx="432048" cy="423397"/>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84" name="圆角矩形 183"/>
            <p:cNvSpPr/>
            <p:nvPr/>
          </p:nvSpPr>
          <p:spPr bwMode="auto">
            <a:xfrm>
              <a:off x="7829960" y="6031403"/>
              <a:ext cx="432048" cy="423397"/>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2" name="矩形 1"/>
            <p:cNvSpPr/>
            <p:nvPr/>
          </p:nvSpPr>
          <p:spPr>
            <a:xfrm>
              <a:off x="1111123" y="4367749"/>
              <a:ext cx="248786" cy="369332"/>
            </a:xfrm>
            <a:prstGeom prst="rect">
              <a:avLst/>
            </a:prstGeom>
          </p:spPr>
          <p:txBody>
            <a:bodyPr wrap="none">
              <a:spAutoFit/>
            </a:bodyPr>
            <a:lstStyle/>
            <a:p>
              <a:r>
                <a:rPr lang="en-US" altLang="zh-CN" i="1" kern="0" dirty="0" err="1">
                  <a:solidFill>
                    <a:srgbClr val="C00000"/>
                  </a:solidFill>
                  <a:latin typeface="Times New Roman" panose="02020603050405020304" pitchFamily="18" charset="0"/>
                  <a:ea typeface="宋体"/>
                  <a:cs typeface="Times New Roman" panose="02020603050405020304" pitchFamily="18" charset="0"/>
                </a:rPr>
                <a:t>i</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01" name="矩形 200"/>
            <p:cNvSpPr/>
            <p:nvPr/>
          </p:nvSpPr>
          <p:spPr>
            <a:xfrm>
              <a:off x="1617208" y="4360847"/>
              <a:ext cx="266380" cy="369332"/>
            </a:xfrm>
            <a:prstGeom prst="rect">
              <a:avLst/>
            </a:prstGeom>
          </p:spPr>
          <p:txBody>
            <a:bodyPr wrap="square">
              <a:spAutoFit/>
            </a:bodyPr>
            <a:lstStyle/>
            <a:p>
              <a:r>
                <a:rPr lang="en-US" altLang="zh-CN" i="1" kern="0" dirty="0">
                  <a:solidFill>
                    <a:srgbClr val="C00000"/>
                  </a:solidFill>
                  <a:latin typeface="Times New Roman" panose="02020603050405020304" pitchFamily="18" charset="0"/>
                  <a:ea typeface="宋体"/>
                  <a:cs typeface="Times New Roman" panose="02020603050405020304" pitchFamily="18" charset="0"/>
                </a:rPr>
                <a:t>j</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02" name="矩形 201"/>
            <p:cNvSpPr/>
            <p:nvPr/>
          </p:nvSpPr>
          <p:spPr>
            <a:xfrm>
              <a:off x="1091500" y="4869160"/>
              <a:ext cx="248786" cy="369332"/>
            </a:xfrm>
            <a:prstGeom prst="rect">
              <a:avLst/>
            </a:prstGeom>
          </p:spPr>
          <p:txBody>
            <a:bodyPr wrap="none">
              <a:spAutoFit/>
            </a:bodyPr>
            <a:lstStyle/>
            <a:p>
              <a:r>
                <a:rPr lang="en-US" altLang="zh-CN" i="1" kern="0" dirty="0" err="1">
                  <a:solidFill>
                    <a:srgbClr val="C00000"/>
                  </a:solidFill>
                  <a:latin typeface="Times New Roman" panose="02020603050405020304" pitchFamily="18" charset="0"/>
                  <a:ea typeface="宋体"/>
                  <a:cs typeface="Times New Roman" panose="02020603050405020304" pitchFamily="18" charset="0"/>
                </a:rPr>
                <a:t>i</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03" name="矩形 202"/>
            <p:cNvSpPr/>
            <p:nvPr/>
          </p:nvSpPr>
          <p:spPr>
            <a:xfrm>
              <a:off x="3057368" y="4859868"/>
              <a:ext cx="266380" cy="369332"/>
            </a:xfrm>
            <a:prstGeom prst="rect">
              <a:avLst/>
            </a:prstGeom>
          </p:spPr>
          <p:txBody>
            <a:bodyPr wrap="square">
              <a:spAutoFit/>
            </a:bodyPr>
            <a:lstStyle/>
            <a:p>
              <a:r>
                <a:rPr lang="en-US" altLang="zh-CN" i="1" kern="0" dirty="0">
                  <a:solidFill>
                    <a:srgbClr val="C00000"/>
                  </a:solidFill>
                  <a:latin typeface="Times New Roman" panose="02020603050405020304" pitchFamily="18" charset="0"/>
                  <a:ea typeface="宋体"/>
                  <a:cs typeface="Times New Roman" panose="02020603050405020304" pitchFamily="18" charset="0"/>
                </a:rPr>
                <a:t>j</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04" name="圆角矩形 203"/>
            <p:cNvSpPr/>
            <p:nvPr/>
          </p:nvSpPr>
          <p:spPr bwMode="auto">
            <a:xfrm>
              <a:off x="1495294" y="5172342"/>
              <a:ext cx="432048" cy="274346"/>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3" name="弧形 2"/>
            <p:cNvSpPr/>
            <p:nvPr/>
          </p:nvSpPr>
          <p:spPr bwMode="auto">
            <a:xfrm rot="5400000">
              <a:off x="2207622" y="4224088"/>
              <a:ext cx="388320" cy="1402546"/>
            </a:xfrm>
            <a:prstGeom prst="arc">
              <a:avLst>
                <a:gd name="adj1" fmla="val 16365143"/>
                <a:gd name="adj2" fmla="val 5253182"/>
              </a:avLst>
            </a:prstGeom>
            <a:noFill/>
            <a:ln w="9525" cap="flat" cmpd="sng" algn="ctr">
              <a:solidFill>
                <a:schemeClr val="tx1"/>
              </a:solidFill>
              <a:prstDash val="sysDash"/>
              <a:round/>
              <a:headEnd type="none"/>
              <a:tailEnd type="arrow"/>
            </a:ln>
            <a:effectLst/>
          </p:spPr>
          <p:txBody>
            <a:bodyPr rtlCol="0" anchor="ctr"/>
            <a:lstStyle/>
            <a:p>
              <a:pPr algn="ctr"/>
              <a:endParaRPr lang="zh-CN" altLang="en-US"/>
            </a:p>
          </p:txBody>
        </p:sp>
        <p:sp>
          <p:nvSpPr>
            <p:cNvPr id="205" name="弧形 204"/>
            <p:cNvSpPr/>
            <p:nvPr/>
          </p:nvSpPr>
          <p:spPr bwMode="auto">
            <a:xfrm rot="5400000">
              <a:off x="3705727" y="3576154"/>
              <a:ext cx="356245" cy="3672408"/>
            </a:xfrm>
            <a:prstGeom prst="arc">
              <a:avLst>
                <a:gd name="adj1" fmla="val 16261329"/>
                <a:gd name="adj2" fmla="val 5253182"/>
              </a:avLst>
            </a:prstGeom>
            <a:noFill/>
            <a:ln w="9525" cap="flat" cmpd="sng" algn="ctr">
              <a:solidFill>
                <a:schemeClr val="tx1"/>
              </a:solidFill>
              <a:prstDash val="sysDash"/>
              <a:round/>
              <a:headEnd type="none"/>
              <a:tailEnd type="arrow"/>
            </a:ln>
            <a:effectLst/>
          </p:spPr>
          <p:txBody>
            <a:bodyPr rtlCol="0" anchor="ctr"/>
            <a:lstStyle/>
            <a:p>
              <a:pPr algn="ctr"/>
              <a:endParaRPr lang="zh-CN" altLang="en-US"/>
            </a:p>
          </p:txBody>
        </p:sp>
        <p:sp>
          <p:nvSpPr>
            <p:cNvPr id="206" name="矩形 205"/>
            <p:cNvSpPr/>
            <p:nvPr/>
          </p:nvSpPr>
          <p:spPr>
            <a:xfrm>
              <a:off x="1597585" y="5352309"/>
              <a:ext cx="248786" cy="369332"/>
            </a:xfrm>
            <a:prstGeom prst="rect">
              <a:avLst/>
            </a:prstGeom>
          </p:spPr>
          <p:txBody>
            <a:bodyPr wrap="none">
              <a:spAutoFit/>
            </a:bodyPr>
            <a:lstStyle/>
            <a:p>
              <a:r>
                <a:rPr lang="en-US" altLang="zh-CN" i="1" kern="0" dirty="0" err="1">
                  <a:solidFill>
                    <a:srgbClr val="C00000"/>
                  </a:solidFill>
                  <a:latin typeface="Times New Roman" panose="02020603050405020304" pitchFamily="18" charset="0"/>
                  <a:ea typeface="宋体"/>
                  <a:cs typeface="Times New Roman" panose="02020603050405020304" pitchFamily="18" charset="0"/>
                </a:rPr>
                <a:t>i</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08" name="圆角矩形 207"/>
            <p:cNvSpPr/>
            <p:nvPr/>
          </p:nvSpPr>
          <p:spPr bwMode="auto">
            <a:xfrm>
              <a:off x="1495294" y="5686513"/>
              <a:ext cx="432048" cy="274346"/>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209" name="圆角矩形 208"/>
            <p:cNvSpPr/>
            <p:nvPr/>
          </p:nvSpPr>
          <p:spPr bwMode="auto">
            <a:xfrm>
              <a:off x="1981750" y="5608325"/>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8</a:t>
              </a:r>
              <a:endParaRPr lang="zh-CN" altLang="en-US" sz="1600" b="1" dirty="0">
                <a:latin typeface="黑体" pitchFamily="2" charset="-122"/>
                <a:ea typeface="黑体" pitchFamily="2" charset="-122"/>
              </a:endParaRPr>
            </a:p>
          </p:txBody>
        </p:sp>
        <p:sp>
          <p:nvSpPr>
            <p:cNvPr id="210" name="矩形 209"/>
            <p:cNvSpPr/>
            <p:nvPr/>
          </p:nvSpPr>
          <p:spPr>
            <a:xfrm>
              <a:off x="2575839" y="6381328"/>
              <a:ext cx="248786" cy="369332"/>
            </a:xfrm>
            <a:prstGeom prst="rect">
              <a:avLst/>
            </a:prstGeom>
          </p:spPr>
          <p:txBody>
            <a:bodyPr wrap="none">
              <a:spAutoFit/>
            </a:bodyPr>
            <a:lstStyle/>
            <a:p>
              <a:r>
                <a:rPr lang="en-US" altLang="zh-CN" i="1" kern="0" dirty="0" err="1">
                  <a:solidFill>
                    <a:srgbClr val="C00000"/>
                  </a:solidFill>
                  <a:latin typeface="Times New Roman" panose="02020603050405020304" pitchFamily="18" charset="0"/>
                  <a:ea typeface="宋体"/>
                  <a:cs typeface="Times New Roman" panose="02020603050405020304" pitchFamily="18" charset="0"/>
                </a:rPr>
                <a:t>i</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11" name="圆角矩形 210"/>
            <p:cNvSpPr/>
            <p:nvPr/>
          </p:nvSpPr>
          <p:spPr bwMode="auto">
            <a:xfrm>
              <a:off x="1495294" y="6182628"/>
              <a:ext cx="432048" cy="274346"/>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212" name="圆角矩形 211"/>
            <p:cNvSpPr/>
            <p:nvPr/>
          </p:nvSpPr>
          <p:spPr bwMode="auto">
            <a:xfrm>
              <a:off x="1981750" y="6105443"/>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8</a:t>
              </a:r>
              <a:endParaRPr lang="zh-CN" altLang="en-US" sz="1600" b="1" dirty="0">
                <a:latin typeface="黑体" pitchFamily="2" charset="-122"/>
                <a:ea typeface="黑体" pitchFamily="2" charset="-122"/>
              </a:endParaRPr>
            </a:p>
          </p:txBody>
        </p:sp>
        <p:sp>
          <p:nvSpPr>
            <p:cNvPr id="207" name="矩形 206"/>
            <p:cNvSpPr/>
            <p:nvPr/>
          </p:nvSpPr>
          <p:spPr>
            <a:xfrm>
              <a:off x="2066850" y="5805264"/>
              <a:ext cx="248786" cy="369332"/>
            </a:xfrm>
            <a:prstGeom prst="rect">
              <a:avLst/>
            </a:prstGeom>
          </p:spPr>
          <p:txBody>
            <a:bodyPr wrap="none">
              <a:spAutoFit/>
            </a:bodyPr>
            <a:lstStyle/>
            <a:p>
              <a:r>
                <a:rPr lang="en-US" altLang="zh-CN" i="1" kern="0" dirty="0" err="1">
                  <a:solidFill>
                    <a:srgbClr val="C00000"/>
                  </a:solidFill>
                  <a:latin typeface="Times New Roman" panose="02020603050405020304" pitchFamily="18" charset="0"/>
                  <a:ea typeface="宋体"/>
                  <a:cs typeface="Times New Roman" panose="02020603050405020304" pitchFamily="18" charset="0"/>
                </a:rPr>
                <a:t>i</a:t>
              </a:r>
              <a:endParaRPr lang="zh-CN" altLang="en-US" i="1" dirty="0">
                <a:solidFill>
                  <a:srgbClr val="C00000"/>
                </a:solidFill>
                <a:latin typeface="Times New Roman" panose="02020603050405020304" pitchFamily="18" charset="0"/>
                <a:cs typeface="Times New Roman" panose="02020603050405020304" pitchFamily="18" charset="0"/>
              </a:endParaRPr>
            </a:p>
          </p:txBody>
        </p:sp>
        <p:sp>
          <p:nvSpPr>
            <p:cNvPr id="213" name="矩形 212"/>
            <p:cNvSpPr/>
            <p:nvPr/>
          </p:nvSpPr>
          <p:spPr>
            <a:xfrm>
              <a:off x="5628004" y="5219908"/>
              <a:ext cx="266380" cy="369332"/>
            </a:xfrm>
            <a:prstGeom prst="rect">
              <a:avLst/>
            </a:prstGeom>
          </p:spPr>
          <p:txBody>
            <a:bodyPr wrap="square">
              <a:spAutoFit/>
            </a:bodyPr>
            <a:lstStyle/>
            <a:p>
              <a:r>
                <a:rPr lang="en-US" altLang="zh-CN" i="1" kern="0" dirty="0">
                  <a:solidFill>
                    <a:srgbClr val="C00000"/>
                  </a:solidFill>
                  <a:latin typeface="Times New Roman" panose="02020603050405020304" pitchFamily="18" charset="0"/>
                  <a:ea typeface="宋体"/>
                  <a:cs typeface="Times New Roman" panose="02020603050405020304" pitchFamily="18" charset="0"/>
                </a:rPr>
                <a:t>j</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14" name="矩形 213"/>
            <p:cNvSpPr/>
            <p:nvPr/>
          </p:nvSpPr>
          <p:spPr>
            <a:xfrm>
              <a:off x="7089816" y="5661248"/>
              <a:ext cx="266380" cy="369332"/>
            </a:xfrm>
            <a:prstGeom prst="rect">
              <a:avLst/>
            </a:prstGeom>
          </p:spPr>
          <p:txBody>
            <a:bodyPr wrap="square">
              <a:spAutoFit/>
            </a:bodyPr>
            <a:lstStyle/>
            <a:p>
              <a:r>
                <a:rPr lang="en-US" altLang="zh-CN" i="1" kern="0" dirty="0">
                  <a:solidFill>
                    <a:srgbClr val="C00000"/>
                  </a:solidFill>
                  <a:latin typeface="Times New Roman" panose="02020603050405020304" pitchFamily="18" charset="0"/>
                  <a:ea typeface="宋体"/>
                  <a:cs typeface="Times New Roman" panose="02020603050405020304" pitchFamily="18" charset="0"/>
                </a:rPr>
                <a:t>j</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15" name="圆角矩形 214"/>
            <p:cNvSpPr/>
            <p:nvPr/>
          </p:nvSpPr>
          <p:spPr bwMode="auto">
            <a:xfrm>
              <a:off x="2468206" y="6023492"/>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13</a:t>
              </a:r>
              <a:endParaRPr lang="zh-CN" altLang="en-US" sz="1600" b="1" dirty="0">
                <a:latin typeface="黑体" pitchFamily="2" charset="-122"/>
                <a:ea typeface="黑体" pitchFamily="2" charset="-122"/>
              </a:endParaRPr>
            </a:p>
          </p:txBody>
        </p:sp>
        <p:sp>
          <p:nvSpPr>
            <p:cNvPr id="216" name="弧形 215"/>
            <p:cNvSpPr/>
            <p:nvPr/>
          </p:nvSpPr>
          <p:spPr bwMode="auto">
            <a:xfrm rot="5400000">
              <a:off x="4664022" y="3637154"/>
              <a:ext cx="356245" cy="4596054"/>
            </a:xfrm>
            <a:prstGeom prst="arc">
              <a:avLst>
                <a:gd name="adj1" fmla="val 16261329"/>
                <a:gd name="adj2" fmla="val 5253182"/>
              </a:avLst>
            </a:prstGeom>
            <a:noFill/>
            <a:ln w="9525" cap="flat" cmpd="sng" algn="ctr">
              <a:solidFill>
                <a:schemeClr val="tx1"/>
              </a:solidFill>
              <a:prstDash val="sysDash"/>
              <a:round/>
              <a:headEnd type="none"/>
              <a:tailEnd type="arrow"/>
            </a:ln>
            <a:effectLst/>
          </p:spPr>
          <p:txBody>
            <a:bodyPr rtlCol="0" anchor="ctr"/>
            <a:lstStyle/>
            <a:p>
              <a:pPr algn="ctr"/>
              <a:endParaRPr lang="zh-CN" altLang="en-US"/>
            </a:p>
          </p:txBody>
        </p:sp>
        <p:sp>
          <p:nvSpPr>
            <p:cNvPr id="217" name="TextBox 7"/>
            <p:cNvSpPr txBox="1"/>
            <p:nvPr/>
          </p:nvSpPr>
          <p:spPr>
            <a:xfrm>
              <a:off x="407932" y="4127440"/>
              <a:ext cx="611560" cy="369332"/>
            </a:xfrm>
            <a:prstGeom prst="rect">
              <a:avLst/>
            </a:prstGeom>
            <a:noFill/>
          </p:spPr>
          <p:txBody>
            <a:bodyPr wrap="square" rtlCol="0">
              <a:spAutoFit/>
            </a:bodyPr>
            <a:lstStyle/>
            <a:p>
              <a:r>
                <a:rPr lang="en-US" altLang="zh-CN" dirty="0"/>
                <a:t>(a)</a:t>
              </a:r>
              <a:endParaRPr lang="zh-CN" altLang="en-US" dirty="0"/>
            </a:p>
          </p:txBody>
        </p:sp>
        <p:sp>
          <p:nvSpPr>
            <p:cNvPr id="218" name="TextBox 23"/>
            <p:cNvSpPr txBox="1"/>
            <p:nvPr/>
          </p:nvSpPr>
          <p:spPr>
            <a:xfrm>
              <a:off x="406719" y="4635447"/>
              <a:ext cx="611560" cy="369332"/>
            </a:xfrm>
            <a:prstGeom prst="rect">
              <a:avLst/>
            </a:prstGeom>
            <a:noFill/>
          </p:spPr>
          <p:txBody>
            <a:bodyPr wrap="square" rtlCol="0">
              <a:spAutoFit/>
            </a:bodyPr>
            <a:lstStyle/>
            <a:p>
              <a:r>
                <a:rPr lang="en-US" altLang="zh-CN" dirty="0"/>
                <a:t>(b)</a:t>
              </a:r>
              <a:endParaRPr lang="zh-CN" altLang="en-US" dirty="0"/>
            </a:p>
          </p:txBody>
        </p:sp>
        <p:sp>
          <p:nvSpPr>
            <p:cNvPr id="219" name="TextBox 48"/>
            <p:cNvSpPr txBox="1"/>
            <p:nvPr/>
          </p:nvSpPr>
          <p:spPr>
            <a:xfrm>
              <a:off x="406719" y="5124849"/>
              <a:ext cx="611560" cy="369332"/>
            </a:xfrm>
            <a:prstGeom prst="rect">
              <a:avLst/>
            </a:prstGeom>
            <a:noFill/>
          </p:spPr>
          <p:txBody>
            <a:bodyPr wrap="square" rtlCol="0">
              <a:spAutoFit/>
            </a:bodyPr>
            <a:lstStyle/>
            <a:p>
              <a:r>
                <a:rPr lang="en-US" altLang="zh-CN" dirty="0"/>
                <a:t>(c)</a:t>
              </a:r>
              <a:endParaRPr lang="zh-CN" altLang="en-US" dirty="0"/>
            </a:p>
          </p:txBody>
        </p:sp>
        <p:sp>
          <p:nvSpPr>
            <p:cNvPr id="220" name="TextBox 60"/>
            <p:cNvSpPr txBox="1"/>
            <p:nvPr/>
          </p:nvSpPr>
          <p:spPr>
            <a:xfrm>
              <a:off x="402408" y="5644712"/>
              <a:ext cx="611560" cy="369332"/>
            </a:xfrm>
            <a:prstGeom prst="rect">
              <a:avLst/>
            </a:prstGeom>
            <a:noFill/>
          </p:spPr>
          <p:txBody>
            <a:bodyPr wrap="square" rtlCol="0">
              <a:spAutoFit/>
            </a:bodyPr>
            <a:lstStyle/>
            <a:p>
              <a:r>
                <a:rPr lang="en-US" altLang="zh-CN" dirty="0"/>
                <a:t>(d)</a:t>
              </a:r>
              <a:endParaRPr lang="zh-CN" altLang="en-US" dirty="0"/>
            </a:p>
          </p:txBody>
        </p:sp>
        <p:sp>
          <p:nvSpPr>
            <p:cNvPr id="221" name="TextBox 64"/>
            <p:cNvSpPr txBox="1"/>
            <p:nvPr/>
          </p:nvSpPr>
          <p:spPr>
            <a:xfrm>
              <a:off x="402408" y="6132961"/>
              <a:ext cx="611560" cy="369332"/>
            </a:xfrm>
            <a:prstGeom prst="rect">
              <a:avLst/>
            </a:prstGeom>
            <a:noFill/>
          </p:spPr>
          <p:txBody>
            <a:bodyPr wrap="square" rtlCol="0">
              <a:spAutoFit/>
            </a:bodyPr>
            <a:lstStyle/>
            <a:p>
              <a:r>
                <a:rPr lang="en-US" altLang="zh-CN" dirty="0"/>
                <a:t>(e)</a:t>
              </a:r>
              <a:endParaRPr lang="zh-CN" altLang="en-US" dirty="0"/>
            </a:p>
          </p:txBody>
        </p:sp>
      </p:grpSp>
    </p:spTree>
    <p:extLst>
      <p:ext uri="{BB962C8B-B14F-4D97-AF65-F5344CB8AC3E}">
        <p14:creationId xmlns:p14="http://schemas.microsoft.com/office/powerpoint/2010/main" val="2277330104"/>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有序向量查找</a:t>
            </a:r>
          </a:p>
        </p:txBody>
      </p:sp>
      <p:sp>
        <p:nvSpPr>
          <p:cNvPr id="7" name="圆角矩形 6"/>
          <p:cNvSpPr/>
          <p:nvPr/>
        </p:nvSpPr>
        <p:spPr bwMode="auto">
          <a:xfrm>
            <a:off x="1640967" y="4941168"/>
            <a:ext cx="770794" cy="297324"/>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latin typeface="Cambria Math" panose="02040503050406030204" pitchFamily="18" charset="0"/>
              <a:ea typeface="Cambria Math" panose="02040503050406030204" pitchFamily="18" charset="0"/>
            </a:endParaRPr>
          </a:p>
        </p:txBody>
      </p:sp>
      <p:sp>
        <p:nvSpPr>
          <p:cNvPr id="8" name="圆角矩形 7"/>
          <p:cNvSpPr/>
          <p:nvPr/>
        </p:nvSpPr>
        <p:spPr bwMode="auto">
          <a:xfrm>
            <a:off x="4463989" y="4941168"/>
            <a:ext cx="360040" cy="288032"/>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x</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圆角矩形 8"/>
              <p:cNvSpPr/>
              <p:nvPr/>
            </p:nvSpPr>
            <p:spPr bwMode="auto">
              <a:xfrm>
                <a:off x="2411760" y="4941168"/>
                <a:ext cx="2052229" cy="297324"/>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sz="2000" b="1" i="1">
                              <a:solidFill>
                                <a:schemeClr val="tx1"/>
                              </a:solidFill>
                              <a:latin typeface="Cambria Math" panose="02040503050406030204" pitchFamily="18" charset="0"/>
                              <a:ea typeface="Cambria Math" panose="02040503050406030204" pitchFamily="18" charset="0"/>
                            </a:rPr>
                          </m:ctrlPr>
                        </m:dPr>
                        <m:e>
                          <m:r>
                            <a:rPr lang="en-US" altLang="zh-CN" sz="2000" b="1" i="1">
                              <a:solidFill>
                                <a:schemeClr val="tx1"/>
                              </a:solidFill>
                              <a:latin typeface="Cambria Math" panose="02040503050406030204" pitchFamily="18" charset="0"/>
                              <a:ea typeface="Cambria Math" panose="02040503050406030204" pitchFamily="18" charset="0"/>
                            </a:rPr>
                            <m:t>𝒍𝒐</m:t>
                          </m:r>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𝒎𝒊</m:t>
                          </m:r>
                        </m:e>
                      </m:d>
                      <m:r>
                        <a:rPr lang="en-US" altLang="zh-CN" sz="2000" b="1" i="1" smtClean="0">
                          <a:solidFill>
                            <a:schemeClr val="tx1"/>
                          </a:solidFill>
                          <a:latin typeface="Cambria Math" panose="02040503050406030204" pitchFamily="18" charset="0"/>
                          <a:ea typeface="Cambria Math" panose="02040503050406030204" pitchFamily="18" charset="0"/>
                        </a:rPr>
                        <m:t>≤</m:t>
                      </m:r>
                      <m:r>
                        <a:rPr lang="en-US" altLang="zh-CN" sz="2000" b="1" i="1" smtClean="0">
                          <a:solidFill>
                            <a:schemeClr val="tx1"/>
                          </a:solidFill>
                          <a:latin typeface="Cambria Math" panose="02040503050406030204" pitchFamily="18" charset="0"/>
                          <a:ea typeface="Cambria Math" panose="02040503050406030204" pitchFamily="18" charset="0"/>
                        </a:rPr>
                        <m:t>𝒙</m:t>
                      </m:r>
                    </m:oMath>
                  </m:oMathPara>
                </a14:m>
                <a:endParaRPr lang="zh-CN" altLang="en-US" sz="2000" b="1" dirty="0">
                  <a:solidFill>
                    <a:schemeClr val="tx1"/>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9" name="圆角矩形 8"/>
              <p:cNvSpPr>
                <a:spLocks noRot="1" noChangeAspect="1" noMove="1" noResize="1" noEditPoints="1" noAdjustHandles="1" noChangeArrowheads="1" noChangeShapeType="1" noTextEdit="1"/>
              </p:cNvSpPr>
              <p:nvPr/>
            </p:nvSpPr>
            <p:spPr bwMode="auto">
              <a:xfrm>
                <a:off x="2411760" y="4941168"/>
                <a:ext cx="2052229" cy="297324"/>
              </a:xfrm>
              <a:prstGeom prst="roundRect">
                <a:avLst/>
              </a:prstGeom>
              <a:blipFill>
                <a:blip r:embed="rId3"/>
                <a:stretch>
                  <a:fillRect b="-13462"/>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圆角矩形 10"/>
              <p:cNvSpPr/>
              <p:nvPr/>
            </p:nvSpPr>
            <p:spPr bwMode="auto">
              <a:xfrm>
                <a:off x="4824028" y="4941168"/>
                <a:ext cx="2029921" cy="297324"/>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ea typeface="Cambria Math" panose="02040503050406030204" pitchFamily="18" charset="0"/>
                        </a:rPr>
                        <m:t>𝒙</m:t>
                      </m:r>
                      <m:r>
                        <a:rPr lang="en-US" altLang="zh-CN" sz="2000" b="1">
                          <a:solidFill>
                            <a:schemeClr val="tx1"/>
                          </a:solidFill>
                          <a:latin typeface="Cambria Math" panose="02040503050406030204" pitchFamily="18" charset="0"/>
                          <a:ea typeface="黑体" pitchFamily="2" charset="-122"/>
                          <a:cs typeface="Times New Roman" panose="02020603050405020304" pitchFamily="18" charset="0"/>
                        </a:rPr>
                        <m:t>≤</m:t>
                      </m:r>
                      <m:r>
                        <a:rPr lang="en-US" altLang="zh-CN" sz="2000" b="1" i="1" smtClean="0">
                          <a:solidFill>
                            <a:schemeClr val="tx1"/>
                          </a:solidFill>
                          <a:latin typeface="Cambria Math" panose="02040503050406030204" pitchFamily="18" charset="0"/>
                          <a:ea typeface="黑体" pitchFamily="2" charset="-122"/>
                          <a:cs typeface="Times New Roman" panose="02020603050405020304" pitchFamily="18" charset="0"/>
                        </a:rPr>
                        <m:t>[</m:t>
                      </m:r>
                      <m:r>
                        <a:rPr lang="en-US" altLang="zh-CN" sz="2000" b="1">
                          <a:solidFill>
                            <a:schemeClr val="tx1"/>
                          </a:solidFill>
                          <a:latin typeface="Cambria Math" panose="02040503050406030204" pitchFamily="18" charset="0"/>
                          <a:ea typeface="黑体" pitchFamily="2" charset="-122"/>
                          <a:cs typeface="Times New Roman" panose="02020603050405020304" pitchFamily="18" charset="0"/>
                        </a:rPr>
                        <m:t>𝒎𝒊</m:t>
                      </m:r>
                      <m:r>
                        <a:rPr lang="en-US" altLang="zh-CN" sz="2000" b="1" i="0" smtClean="0">
                          <a:solidFill>
                            <a:schemeClr val="tx1"/>
                          </a:solidFill>
                          <a:latin typeface="Cambria Math" panose="02040503050406030204" pitchFamily="18" charset="0"/>
                          <a:ea typeface="黑体" pitchFamily="2" charset="-122"/>
                          <a:cs typeface="Times New Roman" panose="02020603050405020304" pitchFamily="18" charset="0"/>
                        </a:rPr>
                        <m:t>+</m:t>
                      </m:r>
                      <m:r>
                        <a:rPr lang="en-US" altLang="zh-CN" sz="2000" b="1" i="0" smtClean="0">
                          <a:solidFill>
                            <a:schemeClr val="tx1"/>
                          </a:solidFill>
                          <a:latin typeface="Cambria Math" panose="02040503050406030204" pitchFamily="18" charset="0"/>
                          <a:ea typeface="黑体" pitchFamily="2" charset="-122"/>
                          <a:cs typeface="Times New Roman" panose="02020603050405020304" pitchFamily="18" charset="0"/>
                        </a:rPr>
                        <m:t>𝟏</m:t>
                      </m:r>
                      <m:r>
                        <a:rPr lang="en-US" altLang="zh-CN" sz="2000" b="1">
                          <a:solidFill>
                            <a:schemeClr val="tx1"/>
                          </a:solidFill>
                          <a:latin typeface="Cambria Math" panose="02040503050406030204" pitchFamily="18" charset="0"/>
                          <a:ea typeface="黑体" pitchFamily="2" charset="-122"/>
                          <a:cs typeface="Times New Roman" panose="02020603050405020304" pitchFamily="18" charset="0"/>
                        </a:rPr>
                        <m:t>,</m:t>
                      </m:r>
                      <m:r>
                        <a:rPr lang="en-US" altLang="zh-CN" sz="2000" b="1">
                          <a:solidFill>
                            <a:schemeClr val="tx1"/>
                          </a:solidFill>
                          <a:latin typeface="Cambria Math" panose="02040503050406030204" pitchFamily="18" charset="0"/>
                          <a:ea typeface="黑体" pitchFamily="2" charset="-122"/>
                          <a:cs typeface="Times New Roman" panose="02020603050405020304" pitchFamily="18" charset="0"/>
                        </a:rPr>
                        <m:t>𝒉𝒊</m:t>
                      </m:r>
                      <m:r>
                        <a:rPr lang="en-US" altLang="zh-CN" sz="2000" b="1">
                          <a:solidFill>
                            <a:schemeClr val="tx1"/>
                          </a:solidFill>
                          <a:latin typeface="Cambria Math" panose="02040503050406030204" pitchFamily="18" charset="0"/>
                          <a:ea typeface="黑体" pitchFamily="2" charset="-122"/>
                          <a:cs typeface="Times New Roman" panose="02020603050405020304" pitchFamily="18" charset="0"/>
                        </a:rPr>
                        <m:t>)</m:t>
                      </m:r>
                    </m:oMath>
                  </m:oMathPara>
                </a14:m>
                <a:endParaRPr lang="zh-CN" altLang="en-US" sz="2000" b="1" dirty="0">
                  <a:solidFill>
                    <a:schemeClr val="tx1"/>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11" name="圆角矩形 10"/>
              <p:cNvSpPr>
                <a:spLocks noRot="1" noChangeAspect="1" noMove="1" noResize="1" noEditPoints="1" noAdjustHandles="1" noChangeArrowheads="1" noChangeShapeType="1" noTextEdit="1"/>
              </p:cNvSpPr>
              <p:nvPr/>
            </p:nvSpPr>
            <p:spPr bwMode="auto">
              <a:xfrm>
                <a:off x="4824028" y="4941168"/>
                <a:ext cx="2029921" cy="297324"/>
              </a:xfrm>
              <a:prstGeom prst="roundRect">
                <a:avLst/>
              </a:prstGeom>
              <a:blipFill>
                <a:blip r:embed="rId4"/>
                <a:stretch>
                  <a:fillRect b="-34615"/>
                </a:stretch>
              </a:blipFill>
              <a:ln>
                <a:headEnd/>
                <a:tailEnd/>
              </a:ln>
            </p:spPr>
            <p:txBody>
              <a:bodyPr/>
              <a:lstStyle/>
              <a:p>
                <a:r>
                  <a:rPr lang="zh-CN" altLang="en-US">
                    <a:noFill/>
                  </a:rPr>
                  <a:t> </a:t>
                </a:r>
              </a:p>
            </p:txBody>
          </p:sp>
        </mc:Fallback>
      </mc:AlternateContent>
      <p:sp>
        <p:nvSpPr>
          <p:cNvPr id="12" name="圆角矩形 11"/>
          <p:cNvSpPr/>
          <p:nvPr/>
        </p:nvSpPr>
        <p:spPr bwMode="auto">
          <a:xfrm>
            <a:off x="6853948" y="4941168"/>
            <a:ext cx="770795" cy="297324"/>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latin typeface="Cambria Math" panose="02040503050406030204" pitchFamily="18" charset="0"/>
              <a:ea typeface="Cambria Math" panose="02040503050406030204" pitchFamily="18" charset="0"/>
            </a:endParaRPr>
          </a:p>
        </p:txBody>
      </p:sp>
      <p:sp>
        <p:nvSpPr>
          <p:cNvPr id="13" name="TextBox 12"/>
          <p:cNvSpPr txBox="1"/>
          <p:nvPr/>
        </p:nvSpPr>
        <p:spPr>
          <a:xfrm>
            <a:off x="1529917" y="4586117"/>
            <a:ext cx="611560" cy="369332"/>
          </a:xfrm>
          <a:prstGeom prst="rect">
            <a:avLst/>
          </a:prstGeom>
          <a:noFill/>
        </p:spPr>
        <p:txBody>
          <a:bodyPr wrap="square" rtlCol="0">
            <a:spAutoFit/>
          </a:bodyPr>
          <a:lstStyle/>
          <a:p>
            <a:r>
              <a:rPr lang="en-US" altLang="zh-CN" dirty="0"/>
              <a:t>0</a:t>
            </a:r>
            <a:endParaRPr lang="zh-CN" altLang="en-US" dirty="0"/>
          </a:p>
        </p:txBody>
      </p:sp>
      <p:sp>
        <p:nvSpPr>
          <p:cNvPr id="14" name="TextBox 13"/>
          <p:cNvSpPr txBox="1"/>
          <p:nvPr/>
        </p:nvSpPr>
        <p:spPr>
          <a:xfrm>
            <a:off x="2591781" y="4581128"/>
            <a:ext cx="611560" cy="369332"/>
          </a:xfrm>
          <a:prstGeom prst="rect">
            <a:avLst/>
          </a:prstGeom>
          <a:noFill/>
        </p:spPr>
        <p:txBody>
          <a:bodyPr wrap="square" rtlCol="0">
            <a:spAutoFit/>
          </a:bodyPr>
          <a:lstStyle/>
          <a:p>
            <a:r>
              <a:rPr lang="en-US" altLang="zh-CN" dirty="0"/>
              <a:t>lo</a:t>
            </a:r>
            <a:endParaRPr lang="zh-CN" altLang="en-US" dirty="0"/>
          </a:p>
        </p:txBody>
      </p:sp>
      <p:sp>
        <p:nvSpPr>
          <p:cNvPr id="15" name="TextBox 14"/>
          <p:cNvSpPr txBox="1"/>
          <p:nvPr/>
        </p:nvSpPr>
        <p:spPr>
          <a:xfrm>
            <a:off x="4428493" y="4581128"/>
            <a:ext cx="611560" cy="369332"/>
          </a:xfrm>
          <a:prstGeom prst="rect">
            <a:avLst/>
          </a:prstGeom>
          <a:noFill/>
        </p:spPr>
        <p:txBody>
          <a:bodyPr wrap="square" rtlCol="0">
            <a:spAutoFit/>
          </a:bodyPr>
          <a:lstStyle/>
          <a:p>
            <a:r>
              <a:rPr lang="en-US" altLang="zh-CN" dirty="0"/>
              <a:t>mi</a:t>
            </a:r>
            <a:endParaRPr lang="zh-CN" altLang="en-US" dirty="0"/>
          </a:p>
        </p:txBody>
      </p:sp>
      <p:sp>
        <p:nvSpPr>
          <p:cNvPr id="16" name="TextBox 15"/>
          <p:cNvSpPr txBox="1"/>
          <p:nvPr/>
        </p:nvSpPr>
        <p:spPr>
          <a:xfrm>
            <a:off x="6786501" y="4571836"/>
            <a:ext cx="611560" cy="369332"/>
          </a:xfrm>
          <a:prstGeom prst="rect">
            <a:avLst/>
          </a:prstGeom>
          <a:noFill/>
        </p:spPr>
        <p:txBody>
          <a:bodyPr wrap="square" rtlCol="0">
            <a:spAutoFit/>
          </a:bodyPr>
          <a:lstStyle/>
          <a:p>
            <a:r>
              <a:rPr lang="en-US" altLang="zh-CN" dirty="0"/>
              <a:t>hi</a:t>
            </a:r>
            <a:endParaRPr lang="zh-CN" altLang="en-US" dirty="0"/>
          </a:p>
        </p:txBody>
      </p:sp>
      <p:sp>
        <p:nvSpPr>
          <p:cNvPr id="17" name="TextBox 16"/>
          <p:cNvSpPr txBox="1"/>
          <p:nvPr/>
        </p:nvSpPr>
        <p:spPr>
          <a:xfrm>
            <a:off x="7524328" y="4576482"/>
            <a:ext cx="376531" cy="369332"/>
          </a:xfrm>
          <a:prstGeom prst="rect">
            <a:avLst/>
          </a:prstGeom>
          <a:noFill/>
        </p:spPr>
        <p:txBody>
          <a:bodyPr wrap="square" rtlCol="0">
            <a:spAutoFit/>
          </a:bodyPr>
          <a:lstStyle/>
          <a:p>
            <a:r>
              <a:rPr lang="en-US" altLang="zh-CN" dirty="0"/>
              <a:t>n</a:t>
            </a:r>
            <a:endParaRPr lang="zh-CN" altLang="en-US" dirty="0"/>
          </a:p>
        </p:txBody>
      </p:sp>
      <mc:AlternateContent xmlns:mc="http://schemas.openxmlformats.org/markup-compatibility/2006" xmlns:a14="http://schemas.microsoft.com/office/drawing/2010/main">
        <mc:Choice Requires="a14">
          <p:sp>
            <p:nvSpPr>
              <p:cNvPr id="18" name="圆角矩形 17"/>
              <p:cNvSpPr/>
              <p:nvPr/>
            </p:nvSpPr>
            <p:spPr bwMode="auto">
              <a:xfrm>
                <a:off x="2411760" y="5949279"/>
                <a:ext cx="2052229" cy="295873"/>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sz="2000" b="1" i="1">
                              <a:solidFill>
                                <a:schemeClr val="tx1"/>
                              </a:solidFill>
                              <a:latin typeface="Cambria Math" panose="02040503050406030204" pitchFamily="18" charset="0"/>
                              <a:ea typeface="Cambria Math" panose="02040503050406030204" pitchFamily="18" charset="0"/>
                            </a:rPr>
                          </m:ctrlPr>
                        </m:dPr>
                        <m:e>
                          <m:r>
                            <a:rPr lang="en-US" altLang="zh-CN" sz="2000" b="1" i="1">
                              <a:solidFill>
                                <a:schemeClr val="tx1"/>
                              </a:solidFill>
                              <a:latin typeface="Cambria Math" panose="02040503050406030204" pitchFamily="18" charset="0"/>
                              <a:ea typeface="Cambria Math" panose="02040503050406030204" pitchFamily="18" charset="0"/>
                            </a:rPr>
                            <m:t>𝒍𝒐</m:t>
                          </m:r>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𝒎𝒊</m:t>
                          </m:r>
                        </m:e>
                      </m:d>
                    </m:oMath>
                  </m:oMathPara>
                </a14:m>
                <a:endParaRPr lang="zh-CN" altLang="en-US" sz="2000" b="1" i="1" dirty="0">
                  <a:solidFill>
                    <a:schemeClr val="tx1"/>
                  </a:solidFill>
                  <a:latin typeface="Cambria Math" panose="02040503050406030204" pitchFamily="18" charset="0"/>
                  <a:ea typeface="Cambria Math" panose="02040503050406030204" pitchFamily="18" charset="0"/>
                </a:endParaRPr>
              </a:p>
            </p:txBody>
          </p:sp>
        </mc:Choice>
        <mc:Fallback xmlns="">
          <p:sp>
            <p:nvSpPr>
              <p:cNvPr id="18" name="圆角矩形 17"/>
              <p:cNvSpPr>
                <a:spLocks noRot="1" noChangeAspect="1" noMove="1" noResize="1" noEditPoints="1" noAdjustHandles="1" noChangeArrowheads="1" noChangeShapeType="1" noTextEdit="1"/>
              </p:cNvSpPr>
              <p:nvPr/>
            </p:nvSpPr>
            <p:spPr bwMode="auto">
              <a:xfrm>
                <a:off x="2411760" y="5949279"/>
                <a:ext cx="2052229" cy="295873"/>
              </a:xfrm>
              <a:prstGeom prst="roundRect">
                <a:avLst/>
              </a:prstGeom>
              <a:blipFill>
                <a:blip r:embed="rId5"/>
                <a:stretch>
                  <a:fillRect b="-11538"/>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圆角矩形 18"/>
              <p:cNvSpPr/>
              <p:nvPr/>
            </p:nvSpPr>
            <p:spPr bwMode="auto">
              <a:xfrm>
                <a:off x="4824029" y="5949280"/>
                <a:ext cx="2029920" cy="295872"/>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zh-CN" altLang="en-US"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𝒎𝒊</m:t>
                      </m:r>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𝒉𝒊</m:t>
                      </m:r>
                      <m:r>
                        <a:rPr lang="en-US" altLang="zh-CN" sz="2000" b="1" i="1">
                          <a:solidFill>
                            <a:schemeClr val="tx1"/>
                          </a:solidFill>
                          <a:latin typeface="Cambria Math" panose="02040503050406030204" pitchFamily="18" charset="0"/>
                          <a:ea typeface="Cambria Math" panose="02040503050406030204" pitchFamily="18" charset="0"/>
                        </a:rPr>
                        <m:t>)</m:t>
                      </m:r>
                    </m:oMath>
                  </m:oMathPara>
                </a14:m>
                <a:endParaRPr lang="zh-CN" altLang="en-US" sz="2000" b="1" i="1" dirty="0">
                  <a:solidFill>
                    <a:schemeClr val="tx1"/>
                  </a:solidFill>
                  <a:latin typeface="Cambria Math" panose="02040503050406030204" pitchFamily="18" charset="0"/>
                  <a:ea typeface="Cambria Math" panose="02040503050406030204" pitchFamily="18" charset="0"/>
                </a:endParaRPr>
              </a:p>
            </p:txBody>
          </p:sp>
        </mc:Choice>
        <mc:Fallback xmlns="">
          <p:sp>
            <p:nvSpPr>
              <p:cNvPr id="19" name="圆角矩形 18"/>
              <p:cNvSpPr>
                <a:spLocks noRot="1" noChangeAspect="1" noMove="1" noResize="1" noEditPoints="1" noAdjustHandles="1" noChangeArrowheads="1" noChangeShapeType="1" noTextEdit="1"/>
              </p:cNvSpPr>
              <p:nvPr/>
            </p:nvSpPr>
            <p:spPr bwMode="auto">
              <a:xfrm>
                <a:off x="4824029" y="5949280"/>
                <a:ext cx="2029920" cy="295872"/>
              </a:xfrm>
              <a:prstGeom prst="roundRect">
                <a:avLst/>
              </a:prstGeom>
              <a:blipFill>
                <a:blip r:embed="rId6"/>
                <a:stretch>
                  <a:fillRect b="-36538"/>
                </a:stretch>
              </a:blipFill>
              <a:ln>
                <a:headEnd/>
                <a:tailEnd/>
              </a:ln>
            </p:spPr>
            <p:txBody>
              <a:bodyPr/>
              <a:lstStyle/>
              <a:p>
                <a:r>
                  <a:rPr lang="zh-CN" altLang="en-US">
                    <a:noFill/>
                  </a:rPr>
                  <a:t> </a:t>
                </a:r>
              </a:p>
            </p:txBody>
          </p:sp>
        </mc:Fallback>
      </mc:AlternateContent>
      <p:cxnSp>
        <p:nvCxnSpPr>
          <p:cNvPr id="21" name="曲线连接符 20"/>
          <p:cNvCxnSpPr>
            <a:stCxn id="8" idx="2"/>
            <a:endCxn id="18" idx="0"/>
          </p:cNvCxnSpPr>
          <p:nvPr/>
        </p:nvCxnSpPr>
        <p:spPr bwMode="auto">
          <a:xfrm rot="5400000">
            <a:off x="3680903" y="4986172"/>
            <a:ext cx="720079" cy="1206134"/>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 name="曲线连接符 22"/>
          <p:cNvCxnSpPr>
            <a:stCxn id="8" idx="2"/>
            <a:endCxn id="19" idx="0"/>
          </p:cNvCxnSpPr>
          <p:nvPr/>
        </p:nvCxnSpPr>
        <p:spPr bwMode="auto">
          <a:xfrm rot="16200000" flipH="1">
            <a:off x="4881459" y="4991750"/>
            <a:ext cx="720080" cy="1194980"/>
          </a:xfrm>
          <a:prstGeom prst="curvedConnector3">
            <a:avLst/>
          </a:prstGeom>
          <a:solidFill>
            <a:schemeClr val="accent1"/>
          </a:solidFill>
          <a:ln w="9525" cap="flat" cmpd="sng" algn="ctr">
            <a:solidFill>
              <a:schemeClr val="tx1"/>
            </a:solidFill>
            <a:prstDash val="sysDash"/>
            <a:round/>
            <a:headEnd type="none"/>
            <a:tailEnd type="arrow"/>
          </a:ln>
          <a:effectLst/>
        </p:spPr>
      </p:cxnSp>
      <p:sp>
        <p:nvSpPr>
          <p:cNvPr id="24" name="TextBox 23"/>
          <p:cNvSpPr txBox="1"/>
          <p:nvPr/>
        </p:nvSpPr>
        <p:spPr>
          <a:xfrm>
            <a:off x="1820603" y="5373216"/>
            <a:ext cx="2157332" cy="369332"/>
          </a:xfrm>
          <a:prstGeom prst="rect">
            <a:avLst/>
          </a:prstGeom>
          <a:noFill/>
        </p:spPr>
        <p:txBody>
          <a:bodyPr wrap="square" rtlCol="0">
            <a:spAutoFit/>
          </a:bodyPr>
          <a:lstStyle/>
          <a:p>
            <a:r>
              <a:rPr lang="en-US" altLang="zh-CN" b="1" dirty="0"/>
              <a:t>comparison x 1</a:t>
            </a:r>
            <a:endParaRPr lang="zh-CN" altLang="en-US" b="1" dirty="0"/>
          </a:p>
        </p:txBody>
      </p:sp>
      <p:sp>
        <p:nvSpPr>
          <p:cNvPr id="26" name="TextBox 25"/>
          <p:cNvSpPr txBox="1"/>
          <p:nvPr/>
        </p:nvSpPr>
        <p:spPr>
          <a:xfrm>
            <a:off x="5467412" y="5314735"/>
            <a:ext cx="2157332" cy="369332"/>
          </a:xfrm>
          <a:prstGeom prst="rect">
            <a:avLst/>
          </a:prstGeom>
          <a:noFill/>
        </p:spPr>
        <p:txBody>
          <a:bodyPr wrap="square" rtlCol="0">
            <a:spAutoFit/>
          </a:bodyPr>
          <a:lstStyle/>
          <a:p>
            <a:r>
              <a:rPr lang="en-US" altLang="zh-CN" b="1" dirty="0"/>
              <a:t>comparison x 2</a:t>
            </a:r>
            <a:endParaRPr lang="zh-CN" altLang="en-US" b="1" dirty="0"/>
          </a:p>
        </p:txBody>
      </p:sp>
      <p:sp>
        <p:nvSpPr>
          <p:cNvPr id="20" name="矩形 19"/>
          <p:cNvSpPr/>
          <p:nvPr/>
        </p:nvSpPr>
        <p:spPr>
          <a:xfrm>
            <a:off x="150885" y="1618052"/>
            <a:ext cx="9144000" cy="2739211"/>
          </a:xfrm>
          <a:prstGeom prst="rect">
            <a:avLst/>
          </a:prstGeom>
        </p:spPr>
        <p:txBody>
          <a:bodyPr wrap="square">
            <a:spAutoFit/>
          </a:bodyPr>
          <a:lstStyle/>
          <a:p>
            <a:r>
              <a:rPr lang="en-US" altLang="zh-CN" sz="1600" kern="0" dirty="0">
                <a:solidFill>
                  <a:srgbClr val="CC0000"/>
                </a:solidFill>
                <a:latin typeface="Times New Roman" pitchFamily="18" charset="0"/>
                <a:ea typeface="隶书" pitchFamily="49" charset="-122"/>
              </a:rPr>
              <a:t>// </a:t>
            </a:r>
            <a:r>
              <a:rPr lang="zh-CN" altLang="zh-CN" sz="1600" kern="0" dirty="0">
                <a:solidFill>
                  <a:srgbClr val="CC0000"/>
                </a:solidFill>
                <a:latin typeface="Times New Roman" pitchFamily="18" charset="0"/>
                <a:ea typeface="隶书" pitchFamily="49" charset="-122"/>
              </a:rPr>
              <a:t>二分查找算法（版本</a:t>
            </a:r>
            <a:r>
              <a:rPr lang="en-US" altLang="zh-CN" sz="1600" kern="0" dirty="0">
                <a:solidFill>
                  <a:srgbClr val="CC0000"/>
                </a:solidFill>
                <a:latin typeface="Times New Roman" pitchFamily="18" charset="0"/>
                <a:ea typeface="隶书" pitchFamily="49" charset="-122"/>
              </a:rPr>
              <a:t>A</a:t>
            </a:r>
            <a:r>
              <a:rPr lang="zh-CN" altLang="zh-CN" sz="1600" kern="0" dirty="0">
                <a:solidFill>
                  <a:srgbClr val="CC0000"/>
                </a:solidFill>
                <a:latin typeface="Times New Roman" pitchFamily="18" charset="0"/>
                <a:ea typeface="隶书" pitchFamily="49" charset="-122"/>
              </a:rPr>
              <a:t>）：在有序向量的区间</a:t>
            </a:r>
            <a:r>
              <a:rPr lang="en-US" altLang="zh-CN" sz="1600" kern="0" dirty="0">
                <a:solidFill>
                  <a:srgbClr val="CC0000"/>
                </a:solidFill>
                <a:latin typeface="Times New Roman" pitchFamily="18" charset="0"/>
                <a:ea typeface="隶书" pitchFamily="49" charset="-122"/>
              </a:rPr>
              <a:t>[lo, hi)</a:t>
            </a:r>
            <a:r>
              <a:rPr lang="zh-CN" altLang="zh-CN" sz="1600" kern="0" dirty="0">
                <a:solidFill>
                  <a:srgbClr val="CC0000"/>
                </a:solidFill>
                <a:latin typeface="Times New Roman" pitchFamily="18" charset="0"/>
                <a:ea typeface="隶书" pitchFamily="49" charset="-122"/>
              </a:rPr>
              <a:t>内查找元素</a:t>
            </a:r>
            <a:r>
              <a:rPr lang="en-US" altLang="zh-CN" sz="1600" kern="0" dirty="0">
                <a:solidFill>
                  <a:srgbClr val="CC0000"/>
                </a:solidFill>
                <a:latin typeface="Times New Roman" pitchFamily="18" charset="0"/>
                <a:ea typeface="隶书" pitchFamily="49" charset="-122"/>
              </a:rPr>
              <a:t>e</a:t>
            </a:r>
            <a:r>
              <a:rPr lang="zh-CN" altLang="zh-CN" sz="1600" kern="0" dirty="0">
                <a:solidFill>
                  <a:srgbClr val="CC0000"/>
                </a:solidFill>
                <a:latin typeface="Times New Roman" pitchFamily="18" charset="0"/>
                <a:ea typeface="隶书" pitchFamily="49" charset="-122"/>
              </a:rPr>
              <a:t>，</a:t>
            </a:r>
            <a:r>
              <a:rPr lang="en-US" altLang="zh-CN" sz="1600" kern="0" dirty="0">
                <a:solidFill>
                  <a:srgbClr val="CC0000"/>
                </a:solidFill>
                <a:latin typeface="Times New Roman" pitchFamily="18" charset="0"/>
                <a:ea typeface="隶书" pitchFamily="49" charset="-122"/>
              </a:rPr>
              <a:t>0 &lt;= lo &lt;= hi &lt;= _size</a:t>
            </a:r>
            <a:endParaRPr lang="zh-CN" altLang="zh-CN" sz="1600" kern="0" dirty="0">
              <a:solidFill>
                <a:srgbClr val="CC0000"/>
              </a:solidFill>
              <a:latin typeface="Times New Roman" pitchFamily="18" charset="0"/>
              <a:ea typeface="隶书" pitchFamily="49" charset="-122"/>
            </a:endParaRPr>
          </a:p>
          <a:p>
            <a:r>
              <a:rPr lang="en-US" altLang="zh-CN" sz="1400" kern="0" dirty="0">
                <a:solidFill>
                  <a:srgbClr val="8000FF"/>
                </a:solidFill>
                <a:latin typeface="Courier New"/>
                <a:ea typeface="宋体"/>
                <a:cs typeface="Times New Roman"/>
              </a:rPr>
              <a:t>template</a:t>
            </a:r>
            <a:r>
              <a:rPr lang="en-US" altLang="zh-CN" sz="1400"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&lt;</a:t>
            </a:r>
            <a:r>
              <a:rPr lang="en-US" altLang="zh-CN" sz="1400" kern="0" dirty="0" err="1">
                <a:solidFill>
                  <a:srgbClr val="8000FF"/>
                </a:solidFill>
                <a:latin typeface="Courier New"/>
                <a:ea typeface="宋体"/>
                <a:cs typeface="Times New Roman"/>
              </a:rPr>
              <a:t>typename</a:t>
            </a:r>
            <a:r>
              <a:rPr lang="en-US" altLang="zh-CN" sz="1400" kern="0" dirty="0">
                <a:solidFill>
                  <a:srgbClr val="000000"/>
                </a:solidFill>
                <a:latin typeface="Courier New"/>
                <a:ea typeface="宋体"/>
                <a:cs typeface="Times New Roman"/>
              </a:rPr>
              <a:t> T</a:t>
            </a:r>
            <a:r>
              <a:rPr lang="en-US" altLang="zh-CN" sz="1400" b="1" kern="0" dirty="0">
                <a:solidFill>
                  <a:srgbClr val="000080"/>
                </a:solidFill>
                <a:latin typeface="Courier New"/>
                <a:ea typeface="宋体"/>
                <a:cs typeface="Times New Roman"/>
              </a:rPr>
              <a:t>&gt;</a:t>
            </a:r>
            <a:r>
              <a:rPr lang="en-US" altLang="zh-CN" sz="1400" kern="0" dirty="0">
                <a:solidFill>
                  <a:srgbClr val="000000"/>
                </a:solidFill>
                <a:latin typeface="Courier New"/>
                <a:ea typeface="宋体"/>
                <a:cs typeface="Times New Roman"/>
              </a:rPr>
              <a:t> </a:t>
            </a:r>
          </a:p>
          <a:p>
            <a:r>
              <a:rPr lang="en-US" altLang="zh-CN" sz="1400" kern="0" dirty="0">
                <a:solidFill>
                  <a:srgbClr val="8000FF"/>
                </a:solidFill>
                <a:latin typeface="Courier New"/>
                <a:ea typeface="宋体"/>
                <a:cs typeface="Times New Roman"/>
              </a:rPr>
              <a:t>static</a:t>
            </a:r>
            <a:r>
              <a:rPr lang="en-US" altLang="zh-CN" sz="1400" kern="0" dirty="0">
                <a:solidFill>
                  <a:srgbClr val="000000"/>
                </a:solidFill>
                <a:latin typeface="Courier New"/>
                <a:ea typeface="宋体"/>
                <a:cs typeface="Times New Roman"/>
              </a:rPr>
              <a:t> Rank </a:t>
            </a:r>
            <a:r>
              <a:rPr lang="en-US" altLang="zh-CN" sz="1400" kern="0" dirty="0" err="1">
                <a:solidFill>
                  <a:srgbClr val="000000"/>
                </a:solidFill>
                <a:latin typeface="Courier New"/>
                <a:ea typeface="宋体"/>
                <a:cs typeface="Times New Roman"/>
              </a:rPr>
              <a:t>binSearch</a:t>
            </a:r>
            <a:r>
              <a:rPr lang="en-US" altLang="zh-CN" sz="1400"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T</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T </a:t>
            </a:r>
            <a:r>
              <a:rPr lang="en-US" altLang="zh-CN" sz="1400" kern="0" dirty="0" err="1">
                <a:solidFill>
                  <a:srgbClr val="8000FF"/>
                </a:solidFill>
                <a:latin typeface="Courier New"/>
                <a:ea typeface="宋体"/>
                <a:cs typeface="Times New Roman"/>
              </a:rPr>
              <a:t>const</a:t>
            </a:r>
            <a:r>
              <a:rPr lang="en-US" altLang="zh-CN" sz="1400" b="1" kern="0" dirty="0">
                <a:solidFill>
                  <a:srgbClr val="000080"/>
                </a:solidFill>
                <a:latin typeface="Courier New"/>
                <a:ea typeface="宋体"/>
                <a:cs typeface="Times New Roman"/>
              </a:rPr>
              <a:t>&amp;</a:t>
            </a:r>
            <a:r>
              <a:rPr lang="en-US" altLang="zh-CN" sz="1400" kern="0" dirty="0">
                <a:solidFill>
                  <a:srgbClr val="000000"/>
                </a:solidFill>
                <a:latin typeface="Courier New"/>
                <a:ea typeface="宋体"/>
                <a:cs typeface="Times New Roman"/>
              </a:rPr>
              <a:t> e</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Rank lo</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Rank hi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endParaRPr lang="zh-CN" altLang="zh-CN" sz="1600" kern="100" dirty="0">
              <a:latin typeface="Calibri"/>
              <a:ea typeface="宋体"/>
              <a:cs typeface="Times New Roman"/>
            </a:endParaRPr>
          </a:p>
          <a:p>
            <a:r>
              <a:rPr lang="en-US" altLang="zh-CN" sz="1400" b="1" kern="0" dirty="0">
                <a:solidFill>
                  <a:srgbClr val="0000FF"/>
                </a:solidFill>
                <a:latin typeface="Courier New"/>
                <a:ea typeface="宋体"/>
                <a:cs typeface="Times New Roman"/>
              </a:rPr>
              <a:t>      while</a:t>
            </a:r>
            <a:r>
              <a:rPr lang="en-US" altLang="zh-CN" sz="1400"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&lt;</a:t>
            </a:r>
            <a:r>
              <a:rPr lang="en-US" altLang="zh-CN" sz="1400"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每步迭代可能做两次比较判断，三个分支</a:t>
            </a:r>
          </a:p>
          <a:p>
            <a:r>
              <a:rPr lang="en-US" altLang="zh-CN" sz="1400" kern="0" dirty="0">
                <a:solidFill>
                  <a:srgbClr val="000000"/>
                </a:solidFill>
                <a:latin typeface="Courier New"/>
                <a:ea typeface="宋体"/>
                <a:cs typeface="Times New Roman"/>
              </a:rPr>
              <a:t>              Rank mi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&gt;&gt;</a:t>
            </a:r>
            <a:r>
              <a:rPr lang="en-US" altLang="zh-CN" sz="1400" kern="0" dirty="0">
                <a:solidFill>
                  <a:srgbClr val="000000"/>
                </a:solidFill>
                <a:latin typeface="Courier New"/>
                <a:ea typeface="宋体"/>
                <a:cs typeface="Times New Roman"/>
              </a:rPr>
              <a:t> </a:t>
            </a:r>
            <a:r>
              <a:rPr lang="en-US" altLang="zh-CN" sz="1400" kern="0" dirty="0">
                <a:solidFill>
                  <a:srgbClr val="FF8000"/>
                </a:solidFill>
                <a:latin typeface="Courier New"/>
                <a:ea typeface="宋体"/>
                <a:cs typeface="Times New Roman"/>
              </a:rPr>
              <a:t>1</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以中点为轴点</a:t>
            </a:r>
          </a:p>
          <a:p>
            <a:r>
              <a:rPr lang="en-US" altLang="zh-CN" sz="1400"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if</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e </a:t>
            </a:r>
            <a:r>
              <a:rPr lang="en-US" altLang="zh-CN" sz="1400" b="1" kern="0" dirty="0">
                <a:solidFill>
                  <a:srgbClr val="000080"/>
                </a:solidFill>
                <a:latin typeface="Courier New"/>
                <a:ea typeface="宋体"/>
                <a:cs typeface="Times New Roman"/>
              </a:rPr>
              <a:t>&lt;</a:t>
            </a:r>
            <a:r>
              <a:rPr lang="en-US" altLang="zh-CN" sz="1400" kern="0" dirty="0">
                <a:solidFill>
                  <a:srgbClr val="000000"/>
                </a:solidFill>
                <a:latin typeface="Courier New"/>
                <a:ea typeface="宋体"/>
                <a:cs typeface="Times New Roman"/>
              </a:rPr>
              <a:t> A</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mi</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mi</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深入前半段</a:t>
            </a:r>
            <a:r>
              <a:rPr lang="en-US" altLang="zh-CN" sz="1600" kern="0" dirty="0">
                <a:solidFill>
                  <a:srgbClr val="CC0000"/>
                </a:solidFill>
                <a:latin typeface="Times New Roman" pitchFamily="18" charset="0"/>
                <a:ea typeface="隶书" pitchFamily="49" charset="-122"/>
              </a:rPr>
              <a:t>[lo, mi)</a:t>
            </a:r>
            <a:r>
              <a:rPr lang="zh-CN" altLang="zh-CN" sz="1600" kern="0" dirty="0">
                <a:solidFill>
                  <a:srgbClr val="CC0000"/>
                </a:solidFill>
                <a:latin typeface="Times New Roman" pitchFamily="18" charset="0"/>
                <a:ea typeface="隶书" pitchFamily="49" charset="-122"/>
              </a:rPr>
              <a:t>继续查找</a:t>
            </a:r>
          </a:p>
          <a:p>
            <a:r>
              <a:rPr lang="en-US" altLang="zh-CN" sz="1400"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else</a:t>
            </a:r>
            <a:r>
              <a:rPr lang="en-US" altLang="zh-CN" sz="1400"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if</a:t>
            </a:r>
            <a:r>
              <a:rPr lang="en-US" altLang="zh-CN" sz="1400"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mi</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&lt;</a:t>
            </a:r>
            <a:r>
              <a:rPr lang="en-US" altLang="zh-CN" sz="1400" kern="0" dirty="0">
                <a:solidFill>
                  <a:srgbClr val="000000"/>
                </a:solidFill>
                <a:latin typeface="Courier New"/>
                <a:ea typeface="宋体"/>
                <a:cs typeface="Times New Roman"/>
              </a:rPr>
              <a:t> e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mi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400" kern="0" dirty="0">
                <a:solidFill>
                  <a:srgbClr val="FF8000"/>
                </a:solidFill>
                <a:latin typeface="Courier New"/>
                <a:ea typeface="宋体"/>
                <a:cs typeface="Times New Roman"/>
              </a:rPr>
              <a:t>1</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深入后半段</a:t>
            </a:r>
            <a:r>
              <a:rPr lang="en-US" altLang="zh-CN" sz="1600" kern="0" dirty="0">
                <a:solidFill>
                  <a:srgbClr val="CC0000"/>
                </a:solidFill>
                <a:latin typeface="Times New Roman" pitchFamily="18" charset="0"/>
                <a:ea typeface="隶书" pitchFamily="49" charset="-122"/>
              </a:rPr>
              <a:t>(mi, hi)</a:t>
            </a:r>
            <a:r>
              <a:rPr lang="zh-CN" altLang="zh-CN" sz="1600" kern="0" dirty="0">
                <a:solidFill>
                  <a:srgbClr val="CC0000"/>
                </a:solidFill>
                <a:latin typeface="Times New Roman" pitchFamily="18" charset="0"/>
                <a:ea typeface="隶书" pitchFamily="49" charset="-122"/>
              </a:rPr>
              <a:t>继续查找</a:t>
            </a:r>
          </a:p>
          <a:p>
            <a:r>
              <a:rPr lang="en-US" altLang="zh-CN" sz="1400"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else</a:t>
            </a:r>
            <a:r>
              <a:rPr lang="en-US" altLang="zh-CN" sz="1400"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return</a:t>
            </a:r>
            <a:r>
              <a:rPr lang="en-US" altLang="zh-CN" sz="1400" kern="0" dirty="0">
                <a:solidFill>
                  <a:srgbClr val="000000"/>
                </a:solidFill>
                <a:latin typeface="Courier New"/>
                <a:ea typeface="宋体"/>
                <a:cs typeface="Times New Roman"/>
              </a:rPr>
              <a:t> mi</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在</a:t>
            </a:r>
            <a:r>
              <a:rPr lang="en-US" altLang="zh-CN" sz="1600" kern="0" dirty="0">
                <a:solidFill>
                  <a:srgbClr val="CC0000"/>
                </a:solidFill>
                <a:latin typeface="Times New Roman" pitchFamily="18" charset="0"/>
                <a:ea typeface="隶书" pitchFamily="49" charset="-122"/>
              </a:rPr>
              <a:t>mi</a:t>
            </a:r>
            <a:r>
              <a:rPr lang="zh-CN" altLang="zh-CN" sz="1600" kern="0" dirty="0">
                <a:solidFill>
                  <a:srgbClr val="CC0000"/>
                </a:solidFill>
                <a:latin typeface="Times New Roman" pitchFamily="18" charset="0"/>
                <a:ea typeface="隶书" pitchFamily="49" charset="-122"/>
              </a:rPr>
              <a:t>处命中</a:t>
            </a:r>
          </a:p>
          <a:p>
            <a:r>
              <a:rPr lang="en-US" altLang="zh-CN" sz="1400"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成功查找可以提前终止</a:t>
            </a:r>
          </a:p>
          <a:p>
            <a:r>
              <a:rPr lang="en-US" altLang="zh-CN" sz="1400"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return</a:t>
            </a:r>
            <a:r>
              <a:rPr lang="en-US" altLang="zh-CN" sz="1400"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kern="0" dirty="0">
                <a:solidFill>
                  <a:srgbClr val="FF8000"/>
                </a:solidFill>
                <a:latin typeface="Courier New"/>
                <a:ea typeface="宋体"/>
                <a:cs typeface="Times New Roman"/>
              </a:rPr>
              <a:t>1</a:t>
            </a:r>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查找失败</a:t>
            </a:r>
          </a:p>
          <a:p>
            <a:r>
              <a:rPr lang="en-US" altLang="zh-CN" sz="1400" b="1" kern="0" dirty="0">
                <a:solidFill>
                  <a:srgbClr val="000080"/>
                </a:solidFill>
                <a:latin typeface="Courier New"/>
                <a:ea typeface="宋体"/>
                <a:cs typeface="Times New Roman"/>
              </a:rPr>
              <a:t>}</a:t>
            </a:r>
            <a:r>
              <a:rPr lang="en-US" altLang="zh-CN" sz="1400" kern="0" dirty="0">
                <a:solidFill>
                  <a:srgbClr val="000000"/>
                </a:solidFill>
                <a:latin typeface="Courier New"/>
                <a:ea typeface="宋体"/>
                <a:cs typeface="Times New Roman"/>
              </a:rPr>
              <a:t> </a:t>
            </a:r>
            <a:r>
              <a:rPr lang="en-US" altLang="zh-CN" sz="1600" kern="0" dirty="0">
                <a:solidFill>
                  <a:srgbClr val="CC0000"/>
                </a:solidFill>
                <a:latin typeface="Times New Roman" pitchFamily="18" charset="0"/>
                <a:ea typeface="隶书" pitchFamily="49" charset="-122"/>
              </a:rPr>
              <a:t>//</a:t>
            </a:r>
            <a:r>
              <a:rPr lang="zh-CN" altLang="zh-CN" sz="1600" kern="0" dirty="0">
                <a:solidFill>
                  <a:srgbClr val="CC0000"/>
                </a:solidFill>
                <a:latin typeface="Times New Roman" pitchFamily="18" charset="0"/>
                <a:ea typeface="隶书" pitchFamily="49" charset="-122"/>
              </a:rPr>
              <a:t>多个命中元素时，不能保证返回秩最大者；查找失败时，简单地返回</a:t>
            </a:r>
            <a:r>
              <a:rPr lang="en-US" altLang="zh-CN" sz="1600" kern="0" dirty="0">
                <a:solidFill>
                  <a:srgbClr val="CC0000"/>
                </a:solidFill>
                <a:latin typeface="Times New Roman" pitchFamily="18" charset="0"/>
                <a:ea typeface="隶书" pitchFamily="49" charset="-122"/>
              </a:rPr>
              <a:t>-1</a:t>
            </a:r>
            <a:r>
              <a:rPr lang="zh-CN" altLang="zh-CN" sz="1600" kern="0" dirty="0">
                <a:solidFill>
                  <a:srgbClr val="CC0000"/>
                </a:solidFill>
                <a:latin typeface="Times New Roman" pitchFamily="18" charset="0"/>
                <a:ea typeface="隶书" pitchFamily="49" charset="-122"/>
              </a:rPr>
              <a:t>，而不能指示失败位置</a:t>
            </a:r>
          </a:p>
        </p:txBody>
      </p:sp>
      <p:sp>
        <p:nvSpPr>
          <p:cNvPr id="22" name="文本框 21"/>
          <p:cNvSpPr txBox="1"/>
          <p:nvPr/>
        </p:nvSpPr>
        <p:spPr>
          <a:xfrm>
            <a:off x="207792" y="1160347"/>
            <a:ext cx="2131960"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二分查找</a:t>
            </a:r>
          </a:p>
        </p:txBody>
      </p:sp>
    </p:spTree>
    <p:extLst>
      <p:ext uri="{BB962C8B-B14F-4D97-AF65-F5344CB8AC3E}">
        <p14:creationId xmlns:p14="http://schemas.microsoft.com/office/powerpoint/2010/main" val="505974225"/>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有序向量查找</a:t>
            </a:r>
          </a:p>
        </p:txBody>
      </p:sp>
      <p:sp>
        <p:nvSpPr>
          <p:cNvPr id="10" name="TextBox 9"/>
          <p:cNvSpPr txBox="1"/>
          <p:nvPr/>
        </p:nvSpPr>
        <p:spPr>
          <a:xfrm>
            <a:off x="1252381" y="4736853"/>
            <a:ext cx="2286219"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search(8, 0, 7)</a:t>
            </a:r>
            <a:r>
              <a:rPr lang="zh-CN" altLang="en-US" b="1" dirty="0">
                <a:latin typeface="微软雅黑" panose="020B0503020204020204" pitchFamily="34" charset="-122"/>
                <a:ea typeface="微软雅黑" panose="020B0503020204020204" pitchFamily="34" charset="-122"/>
              </a:rPr>
              <a:t>成功                                           </a:t>
            </a:r>
          </a:p>
        </p:txBody>
      </p:sp>
      <p:sp>
        <p:nvSpPr>
          <p:cNvPr id="2" name="圆角矩形 1"/>
          <p:cNvSpPr/>
          <p:nvPr/>
        </p:nvSpPr>
        <p:spPr bwMode="auto">
          <a:xfrm>
            <a:off x="614520" y="2420888"/>
            <a:ext cx="432048" cy="432048"/>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dirty="0">
                <a:latin typeface="Cambria Math" panose="02040503050406030204" pitchFamily="18" charset="0"/>
                <a:ea typeface="Cambria Math" panose="02040503050406030204" pitchFamily="18" charset="0"/>
              </a:rPr>
              <a:t>2</a:t>
            </a:r>
            <a:endParaRPr lang="zh-CN" altLang="en-US" sz="2000" b="1" dirty="0">
              <a:latin typeface="Cambria Math" panose="02040503050406030204" pitchFamily="18" charset="0"/>
              <a:ea typeface="Cambria Math" panose="02040503050406030204" pitchFamily="18" charset="0"/>
            </a:endParaRPr>
          </a:p>
        </p:txBody>
      </p:sp>
      <p:sp>
        <p:nvSpPr>
          <p:cNvPr id="7" name="圆角矩形 6"/>
          <p:cNvSpPr/>
          <p:nvPr/>
        </p:nvSpPr>
        <p:spPr bwMode="auto">
          <a:xfrm>
            <a:off x="1148001" y="2420888"/>
            <a:ext cx="432048" cy="432048"/>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dirty="0">
                <a:latin typeface="Cambria Math" panose="02040503050406030204" pitchFamily="18" charset="0"/>
                <a:ea typeface="Cambria Math" panose="02040503050406030204" pitchFamily="18" charset="0"/>
              </a:rPr>
              <a:t>4</a:t>
            </a:r>
            <a:endParaRPr lang="zh-CN" altLang="en-US" sz="2000" b="1" dirty="0">
              <a:latin typeface="Cambria Math" panose="02040503050406030204" pitchFamily="18" charset="0"/>
              <a:ea typeface="Cambria Math" panose="02040503050406030204" pitchFamily="18" charset="0"/>
            </a:endParaRPr>
          </a:p>
        </p:txBody>
      </p:sp>
      <p:sp>
        <p:nvSpPr>
          <p:cNvPr id="9" name="圆角矩形 8"/>
          <p:cNvSpPr/>
          <p:nvPr/>
        </p:nvSpPr>
        <p:spPr bwMode="auto">
          <a:xfrm>
            <a:off x="1681482" y="2420888"/>
            <a:ext cx="432048" cy="432048"/>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dirty="0">
                <a:latin typeface="Cambria Math" panose="02040503050406030204" pitchFamily="18" charset="0"/>
                <a:ea typeface="Cambria Math" panose="02040503050406030204" pitchFamily="18" charset="0"/>
              </a:rPr>
              <a:t>5</a:t>
            </a:r>
          </a:p>
        </p:txBody>
      </p:sp>
      <p:sp>
        <p:nvSpPr>
          <p:cNvPr id="11" name="圆角矩形 10"/>
          <p:cNvSpPr/>
          <p:nvPr/>
        </p:nvSpPr>
        <p:spPr bwMode="auto">
          <a:xfrm>
            <a:off x="2214963" y="2420888"/>
            <a:ext cx="432048" cy="432048"/>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7</a:t>
            </a:r>
          </a:p>
        </p:txBody>
      </p:sp>
      <p:sp>
        <p:nvSpPr>
          <p:cNvPr id="12" name="圆角矩形 11"/>
          <p:cNvSpPr/>
          <p:nvPr/>
        </p:nvSpPr>
        <p:spPr bwMode="auto">
          <a:xfrm>
            <a:off x="2748444" y="2420888"/>
            <a:ext cx="432048" cy="432048"/>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dirty="0">
                <a:latin typeface="Cambria Math" panose="02040503050406030204" pitchFamily="18" charset="0"/>
                <a:ea typeface="Cambria Math" panose="02040503050406030204" pitchFamily="18" charset="0"/>
              </a:rPr>
              <a:t>8</a:t>
            </a:r>
          </a:p>
        </p:txBody>
      </p:sp>
      <p:sp>
        <p:nvSpPr>
          <p:cNvPr id="13" name="圆角矩形 12"/>
          <p:cNvSpPr/>
          <p:nvPr/>
        </p:nvSpPr>
        <p:spPr bwMode="auto">
          <a:xfrm>
            <a:off x="3281925" y="2420888"/>
            <a:ext cx="432048" cy="432048"/>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dirty="0">
                <a:latin typeface="Cambria Math" panose="02040503050406030204" pitchFamily="18" charset="0"/>
                <a:ea typeface="Cambria Math" panose="02040503050406030204" pitchFamily="18" charset="0"/>
              </a:rPr>
              <a:t>9</a:t>
            </a:r>
          </a:p>
        </p:txBody>
      </p:sp>
      <p:sp>
        <p:nvSpPr>
          <p:cNvPr id="14" name="圆角矩形 13"/>
          <p:cNvSpPr/>
          <p:nvPr/>
        </p:nvSpPr>
        <p:spPr bwMode="auto">
          <a:xfrm>
            <a:off x="3815408" y="2420888"/>
            <a:ext cx="432048" cy="432048"/>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CN" b="1" dirty="0">
                <a:latin typeface="Cambria Math" panose="02040503050406030204" pitchFamily="18" charset="0"/>
                <a:ea typeface="Cambria Math" panose="02040503050406030204" pitchFamily="18" charset="0"/>
              </a:rPr>
              <a:t>12</a:t>
            </a:r>
          </a:p>
        </p:txBody>
      </p:sp>
      <p:sp>
        <p:nvSpPr>
          <p:cNvPr id="15" name="圆角矩形 14"/>
          <p:cNvSpPr/>
          <p:nvPr/>
        </p:nvSpPr>
        <p:spPr bwMode="auto">
          <a:xfrm>
            <a:off x="2748442" y="3225734"/>
            <a:ext cx="432048" cy="432048"/>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dirty="0">
                <a:latin typeface="Cambria Math" panose="02040503050406030204" pitchFamily="18" charset="0"/>
                <a:ea typeface="Cambria Math" panose="02040503050406030204" pitchFamily="18" charset="0"/>
              </a:rPr>
              <a:t>8</a:t>
            </a:r>
          </a:p>
        </p:txBody>
      </p:sp>
      <p:sp>
        <p:nvSpPr>
          <p:cNvPr id="16" name="圆角矩形 15"/>
          <p:cNvSpPr/>
          <p:nvPr/>
        </p:nvSpPr>
        <p:spPr bwMode="auto">
          <a:xfrm>
            <a:off x="3281925" y="3212976"/>
            <a:ext cx="432048" cy="432048"/>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9</a:t>
            </a:r>
          </a:p>
        </p:txBody>
      </p:sp>
      <p:sp>
        <p:nvSpPr>
          <p:cNvPr id="17" name="圆角矩形 16"/>
          <p:cNvSpPr/>
          <p:nvPr/>
        </p:nvSpPr>
        <p:spPr bwMode="auto">
          <a:xfrm>
            <a:off x="3815408" y="3212976"/>
            <a:ext cx="432048" cy="432048"/>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CN" b="1" dirty="0">
                <a:latin typeface="Cambria Math" panose="02040503050406030204" pitchFamily="18" charset="0"/>
                <a:ea typeface="Cambria Math" panose="02040503050406030204" pitchFamily="18" charset="0"/>
              </a:rPr>
              <a:t>12</a:t>
            </a:r>
          </a:p>
        </p:txBody>
      </p:sp>
      <p:sp>
        <p:nvSpPr>
          <p:cNvPr id="21" name="圆角矩形 20"/>
          <p:cNvSpPr/>
          <p:nvPr/>
        </p:nvSpPr>
        <p:spPr bwMode="auto">
          <a:xfrm>
            <a:off x="2748442" y="3933056"/>
            <a:ext cx="432048" cy="432048"/>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8</a:t>
            </a:r>
          </a:p>
        </p:txBody>
      </p:sp>
      <p:sp>
        <p:nvSpPr>
          <p:cNvPr id="22" name="TextBox 21"/>
          <p:cNvSpPr txBox="1"/>
          <p:nvPr/>
        </p:nvSpPr>
        <p:spPr>
          <a:xfrm>
            <a:off x="35496" y="2441432"/>
            <a:ext cx="611560" cy="369332"/>
          </a:xfrm>
          <a:prstGeom prst="rect">
            <a:avLst/>
          </a:prstGeom>
          <a:noFill/>
        </p:spPr>
        <p:txBody>
          <a:bodyPr wrap="square" rtlCol="0">
            <a:spAutoFit/>
          </a:bodyPr>
          <a:lstStyle/>
          <a:p>
            <a:r>
              <a:rPr lang="en-US" altLang="zh-CN" dirty="0"/>
              <a:t>(a1)</a:t>
            </a:r>
            <a:endParaRPr lang="zh-CN" altLang="en-US" dirty="0"/>
          </a:p>
        </p:txBody>
      </p:sp>
      <p:sp>
        <p:nvSpPr>
          <p:cNvPr id="23" name="TextBox 22"/>
          <p:cNvSpPr txBox="1"/>
          <p:nvPr/>
        </p:nvSpPr>
        <p:spPr>
          <a:xfrm>
            <a:off x="35496" y="3263524"/>
            <a:ext cx="611560" cy="369332"/>
          </a:xfrm>
          <a:prstGeom prst="rect">
            <a:avLst/>
          </a:prstGeom>
          <a:noFill/>
        </p:spPr>
        <p:txBody>
          <a:bodyPr wrap="square" rtlCol="0">
            <a:spAutoFit/>
          </a:bodyPr>
          <a:lstStyle/>
          <a:p>
            <a:r>
              <a:rPr lang="en-US" altLang="zh-CN" dirty="0"/>
              <a:t>(a2)</a:t>
            </a:r>
            <a:endParaRPr lang="zh-CN" altLang="en-US" dirty="0"/>
          </a:p>
        </p:txBody>
      </p:sp>
      <p:sp>
        <p:nvSpPr>
          <p:cNvPr id="24" name="TextBox 23"/>
          <p:cNvSpPr txBox="1"/>
          <p:nvPr/>
        </p:nvSpPr>
        <p:spPr>
          <a:xfrm>
            <a:off x="70992" y="4059643"/>
            <a:ext cx="611560" cy="369332"/>
          </a:xfrm>
          <a:prstGeom prst="rect">
            <a:avLst/>
          </a:prstGeom>
          <a:noFill/>
        </p:spPr>
        <p:txBody>
          <a:bodyPr wrap="square" rtlCol="0">
            <a:spAutoFit/>
          </a:bodyPr>
          <a:lstStyle/>
          <a:p>
            <a:r>
              <a:rPr lang="en-US" altLang="zh-CN" dirty="0"/>
              <a:t>(a3)</a:t>
            </a:r>
            <a:endParaRPr lang="zh-CN" altLang="en-US" dirty="0"/>
          </a:p>
        </p:txBody>
      </p:sp>
      <p:sp>
        <p:nvSpPr>
          <p:cNvPr id="25" name="圆角矩形 24"/>
          <p:cNvSpPr/>
          <p:nvPr/>
        </p:nvSpPr>
        <p:spPr bwMode="auto">
          <a:xfrm>
            <a:off x="5220072" y="2421224"/>
            <a:ext cx="432048" cy="432048"/>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dirty="0">
                <a:latin typeface="Cambria Math" panose="02040503050406030204" pitchFamily="18" charset="0"/>
                <a:ea typeface="Cambria Math" panose="02040503050406030204" pitchFamily="18" charset="0"/>
              </a:rPr>
              <a:t>2</a:t>
            </a:r>
            <a:endParaRPr lang="zh-CN" altLang="en-US" sz="2000" b="1" dirty="0">
              <a:latin typeface="Cambria Math" panose="02040503050406030204" pitchFamily="18" charset="0"/>
              <a:ea typeface="Cambria Math" panose="02040503050406030204" pitchFamily="18" charset="0"/>
            </a:endParaRPr>
          </a:p>
        </p:txBody>
      </p:sp>
      <p:sp>
        <p:nvSpPr>
          <p:cNvPr id="26" name="圆角矩形 25"/>
          <p:cNvSpPr/>
          <p:nvPr/>
        </p:nvSpPr>
        <p:spPr bwMode="auto">
          <a:xfrm>
            <a:off x="5736129" y="2421224"/>
            <a:ext cx="432048" cy="432048"/>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dirty="0">
                <a:latin typeface="Cambria Math" panose="02040503050406030204" pitchFamily="18" charset="0"/>
                <a:ea typeface="Cambria Math" panose="02040503050406030204" pitchFamily="18" charset="0"/>
              </a:rPr>
              <a:t>4</a:t>
            </a:r>
            <a:endParaRPr lang="zh-CN" altLang="en-US" sz="2000" b="1" dirty="0">
              <a:latin typeface="Cambria Math" panose="02040503050406030204" pitchFamily="18" charset="0"/>
              <a:ea typeface="Cambria Math" panose="02040503050406030204" pitchFamily="18" charset="0"/>
            </a:endParaRPr>
          </a:p>
        </p:txBody>
      </p:sp>
      <p:sp>
        <p:nvSpPr>
          <p:cNvPr id="27" name="圆角矩形 26"/>
          <p:cNvSpPr/>
          <p:nvPr/>
        </p:nvSpPr>
        <p:spPr bwMode="auto">
          <a:xfrm>
            <a:off x="6252186" y="2420888"/>
            <a:ext cx="432048" cy="432048"/>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dirty="0">
                <a:latin typeface="Cambria Math" panose="02040503050406030204" pitchFamily="18" charset="0"/>
                <a:ea typeface="Cambria Math" panose="02040503050406030204" pitchFamily="18" charset="0"/>
              </a:rPr>
              <a:t>5</a:t>
            </a:r>
          </a:p>
        </p:txBody>
      </p:sp>
      <p:sp>
        <p:nvSpPr>
          <p:cNvPr id="28" name="圆角矩形 27"/>
          <p:cNvSpPr/>
          <p:nvPr/>
        </p:nvSpPr>
        <p:spPr bwMode="auto">
          <a:xfrm>
            <a:off x="6768243" y="2421224"/>
            <a:ext cx="432048" cy="432048"/>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7</a:t>
            </a:r>
          </a:p>
        </p:txBody>
      </p:sp>
      <p:sp>
        <p:nvSpPr>
          <p:cNvPr id="29" name="圆角矩形 28"/>
          <p:cNvSpPr/>
          <p:nvPr/>
        </p:nvSpPr>
        <p:spPr bwMode="auto">
          <a:xfrm>
            <a:off x="7284300" y="2421224"/>
            <a:ext cx="432048" cy="432048"/>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CN" b="1" dirty="0">
                <a:latin typeface="Cambria Math" panose="02040503050406030204" pitchFamily="18" charset="0"/>
                <a:ea typeface="Cambria Math" panose="02040503050406030204" pitchFamily="18" charset="0"/>
              </a:rPr>
              <a:t>8</a:t>
            </a:r>
          </a:p>
        </p:txBody>
      </p:sp>
      <p:sp>
        <p:nvSpPr>
          <p:cNvPr id="30" name="圆角矩形 29"/>
          <p:cNvSpPr/>
          <p:nvPr/>
        </p:nvSpPr>
        <p:spPr bwMode="auto">
          <a:xfrm>
            <a:off x="7800357" y="2421224"/>
            <a:ext cx="432048" cy="432048"/>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CN" b="1" dirty="0">
                <a:latin typeface="Cambria Math" panose="02040503050406030204" pitchFamily="18" charset="0"/>
                <a:ea typeface="Cambria Math" panose="02040503050406030204" pitchFamily="18" charset="0"/>
              </a:rPr>
              <a:t>9</a:t>
            </a:r>
          </a:p>
        </p:txBody>
      </p:sp>
      <p:sp>
        <p:nvSpPr>
          <p:cNvPr id="31" name="圆角矩形 30"/>
          <p:cNvSpPr/>
          <p:nvPr/>
        </p:nvSpPr>
        <p:spPr bwMode="auto">
          <a:xfrm>
            <a:off x="8316416" y="2421224"/>
            <a:ext cx="432048" cy="432048"/>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CN" b="1" dirty="0">
                <a:latin typeface="Cambria Math" panose="02040503050406030204" pitchFamily="18" charset="0"/>
                <a:ea typeface="Cambria Math" panose="02040503050406030204" pitchFamily="18" charset="0"/>
              </a:rPr>
              <a:t>12</a:t>
            </a:r>
          </a:p>
        </p:txBody>
      </p:sp>
      <p:sp>
        <p:nvSpPr>
          <p:cNvPr id="32" name="TextBox 31"/>
          <p:cNvSpPr txBox="1"/>
          <p:nvPr/>
        </p:nvSpPr>
        <p:spPr>
          <a:xfrm>
            <a:off x="4644008" y="2452582"/>
            <a:ext cx="611560" cy="369332"/>
          </a:xfrm>
          <a:prstGeom prst="rect">
            <a:avLst/>
          </a:prstGeom>
          <a:noFill/>
        </p:spPr>
        <p:txBody>
          <a:bodyPr wrap="square" rtlCol="0">
            <a:spAutoFit/>
          </a:bodyPr>
          <a:lstStyle/>
          <a:p>
            <a:r>
              <a:rPr lang="en-US" altLang="zh-CN" dirty="0"/>
              <a:t>(b1)</a:t>
            </a:r>
            <a:endParaRPr lang="zh-CN" altLang="en-US" dirty="0"/>
          </a:p>
        </p:txBody>
      </p:sp>
      <p:sp>
        <p:nvSpPr>
          <p:cNvPr id="33" name="圆角矩形 32"/>
          <p:cNvSpPr/>
          <p:nvPr/>
        </p:nvSpPr>
        <p:spPr bwMode="auto">
          <a:xfrm>
            <a:off x="5220072" y="3201976"/>
            <a:ext cx="432048" cy="432048"/>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dirty="0">
                <a:latin typeface="Cambria Math" panose="02040503050406030204" pitchFamily="18" charset="0"/>
                <a:ea typeface="Cambria Math" panose="02040503050406030204" pitchFamily="18" charset="0"/>
              </a:rPr>
              <a:t>2</a:t>
            </a:r>
          </a:p>
        </p:txBody>
      </p:sp>
      <p:sp>
        <p:nvSpPr>
          <p:cNvPr id="34" name="圆角矩形 33"/>
          <p:cNvSpPr/>
          <p:nvPr/>
        </p:nvSpPr>
        <p:spPr bwMode="auto">
          <a:xfrm>
            <a:off x="5736129" y="3201976"/>
            <a:ext cx="432048" cy="432048"/>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4</a:t>
            </a:r>
          </a:p>
        </p:txBody>
      </p:sp>
      <p:sp>
        <p:nvSpPr>
          <p:cNvPr id="35" name="圆角矩形 34"/>
          <p:cNvSpPr/>
          <p:nvPr/>
        </p:nvSpPr>
        <p:spPr bwMode="auto">
          <a:xfrm>
            <a:off x="6252186" y="3201976"/>
            <a:ext cx="432048" cy="432048"/>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altLang="zh-CN" b="1" dirty="0">
                <a:latin typeface="Cambria Math" panose="02040503050406030204" pitchFamily="18" charset="0"/>
                <a:ea typeface="Cambria Math" panose="02040503050406030204" pitchFamily="18" charset="0"/>
              </a:rPr>
              <a:t>5</a:t>
            </a:r>
          </a:p>
        </p:txBody>
      </p:sp>
      <p:sp>
        <p:nvSpPr>
          <p:cNvPr id="36" name="圆角矩形 35"/>
          <p:cNvSpPr/>
          <p:nvPr/>
        </p:nvSpPr>
        <p:spPr bwMode="auto">
          <a:xfrm>
            <a:off x="5220072" y="3933056"/>
            <a:ext cx="432048" cy="432048"/>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2</a:t>
            </a:r>
          </a:p>
        </p:txBody>
      </p:sp>
      <p:sp>
        <p:nvSpPr>
          <p:cNvPr id="37" name="TextBox 36"/>
          <p:cNvSpPr txBox="1"/>
          <p:nvPr/>
        </p:nvSpPr>
        <p:spPr>
          <a:xfrm>
            <a:off x="4644008" y="3212976"/>
            <a:ext cx="611560" cy="369332"/>
          </a:xfrm>
          <a:prstGeom prst="rect">
            <a:avLst/>
          </a:prstGeom>
          <a:noFill/>
        </p:spPr>
        <p:txBody>
          <a:bodyPr wrap="square" rtlCol="0">
            <a:spAutoFit/>
          </a:bodyPr>
          <a:lstStyle/>
          <a:p>
            <a:r>
              <a:rPr lang="en-US" altLang="zh-CN" dirty="0"/>
              <a:t>(b2)</a:t>
            </a:r>
            <a:endParaRPr lang="zh-CN" altLang="en-US" dirty="0"/>
          </a:p>
        </p:txBody>
      </p:sp>
      <p:sp>
        <p:nvSpPr>
          <p:cNvPr id="38" name="TextBox 37"/>
          <p:cNvSpPr txBox="1"/>
          <p:nvPr/>
        </p:nvSpPr>
        <p:spPr>
          <a:xfrm>
            <a:off x="4680520" y="3995772"/>
            <a:ext cx="611560" cy="369332"/>
          </a:xfrm>
          <a:prstGeom prst="rect">
            <a:avLst/>
          </a:prstGeom>
          <a:noFill/>
        </p:spPr>
        <p:txBody>
          <a:bodyPr wrap="square" rtlCol="0">
            <a:spAutoFit/>
          </a:bodyPr>
          <a:lstStyle/>
          <a:p>
            <a:r>
              <a:rPr lang="en-US" altLang="zh-CN" dirty="0"/>
              <a:t>(b3)</a:t>
            </a:r>
            <a:endParaRPr lang="zh-CN" altLang="en-US" dirty="0"/>
          </a:p>
        </p:txBody>
      </p:sp>
      <p:sp>
        <p:nvSpPr>
          <p:cNvPr id="39" name="文本框 38"/>
          <p:cNvSpPr txBox="1"/>
          <p:nvPr/>
        </p:nvSpPr>
        <p:spPr>
          <a:xfrm>
            <a:off x="207792" y="1160347"/>
            <a:ext cx="2131960"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二分查找</a:t>
            </a:r>
          </a:p>
        </p:txBody>
      </p:sp>
      <p:sp>
        <p:nvSpPr>
          <p:cNvPr id="40" name="TextBox 5"/>
          <p:cNvSpPr txBox="1"/>
          <p:nvPr/>
        </p:nvSpPr>
        <p:spPr>
          <a:xfrm>
            <a:off x="539552" y="1695627"/>
            <a:ext cx="1080120"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实例</a:t>
            </a:r>
            <a:endParaRPr lang="en-US" altLang="zh-CN" sz="2400" b="1" dirty="0">
              <a:latin typeface="微软雅黑" panose="020B0503020204020204" pitchFamily="34" charset="-122"/>
              <a:ea typeface="微软雅黑" panose="020B0503020204020204" pitchFamily="34" charset="-122"/>
            </a:endParaRPr>
          </a:p>
        </p:txBody>
      </p:sp>
      <p:sp>
        <p:nvSpPr>
          <p:cNvPr id="41" name="TextBox 9"/>
          <p:cNvSpPr txBox="1"/>
          <p:nvPr/>
        </p:nvSpPr>
        <p:spPr>
          <a:xfrm>
            <a:off x="6566165" y="4598789"/>
            <a:ext cx="2326818" cy="369332"/>
          </a:xfrm>
          <a:prstGeom prst="rect">
            <a:avLst/>
          </a:prstGeom>
          <a:noFill/>
        </p:spPr>
        <p:txBody>
          <a:bodyPr wrap="square" rtlCol="0">
            <a:spAutoFit/>
          </a:bodyPr>
          <a:lstStyle>
            <a:defPPr>
              <a:defRPr lang="zh-CN"/>
            </a:defPPr>
            <a:lvl1pPr>
              <a:defRPr b="1">
                <a:latin typeface="微软雅黑" panose="020B0503020204020204" pitchFamily="34" charset="-122"/>
                <a:ea typeface="微软雅黑" panose="020B0503020204020204" pitchFamily="34" charset="-122"/>
              </a:defRPr>
            </a:lvl1pPr>
          </a:lstStyle>
          <a:p>
            <a:r>
              <a:rPr lang="en-US" altLang="zh-CN" dirty="0"/>
              <a:t>search(3, 0, 7)</a:t>
            </a:r>
            <a:r>
              <a:rPr lang="zh-CN" altLang="en-US" dirty="0"/>
              <a:t>失败</a:t>
            </a:r>
          </a:p>
        </p:txBody>
      </p:sp>
      <p:sp>
        <p:nvSpPr>
          <p:cNvPr id="42" name="TextBox 37"/>
          <p:cNvSpPr txBox="1"/>
          <p:nvPr/>
        </p:nvSpPr>
        <p:spPr>
          <a:xfrm>
            <a:off x="4681959" y="4736853"/>
            <a:ext cx="611560" cy="369332"/>
          </a:xfrm>
          <a:prstGeom prst="rect">
            <a:avLst/>
          </a:prstGeom>
          <a:noFill/>
        </p:spPr>
        <p:txBody>
          <a:bodyPr wrap="square" rtlCol="0">
            <a:spAutoFit/>
          </a:bodyPr>
          <a:lstStyle/>
          <a:p>
            <a:r>
              <a:rPr lang="en-US" altLang="zh-CN" dirty="0"/>
              <a:t>(b4)</a:t>
            </a:r>
            <a:endParaRPr lang="zh-CN" altLang="en-US" dirty="0"/>
          </a:p>
        </p:txBody>
      </p:sp>
      <p:sp>
        <p:nvSpPr>
          <p:cNvPr id="43" name="TextBox 37"/>
          <p:cNvSpPr txBox="1"/>
          <p:nvPr/>
        </p:nvSpPr>
        <p:spPr>
          <a:xfrm>
            <a:off x="708779" y="2871655"/>
            <a:ext cx="359537" cy="307777"/>
          </a:xfrm>
          <a:prstGeom prst="rect">
            <a:avLst/>
          </a:prstGeom>
          <a:noFill/>
        </p:spPr>
        <p:txBody>
          <a:bodyPr wrap="square" rtlCol="0">
            <a:spAutoFit/>
          </a:bodyPr>
          <a:lstStyle/>
          <a:p>
            <a:r>
              <a:rPr lang="en-US" altLang="zh-CN" sz="1400" dirty="0"/>
              <a:t>0</a:t>
            </a:r>
            <a:endParaRPr lang="zh-CN" altLang="en-US" sz="1400" dirty="0"/>
          </a:p>
        </p:txBody>
      </p:sp>
      <p:sp>
        <p:nvSpPr>
          <p:cNvPr id="44" name="TextBox 37"/>
          <p:cNvSpPr txBox="1"/>
          <p:nvPr/>
        </p:nvSpPr>
        <p:spPr>
          <a:xfrm>
            <a:off x="1243162" y="2852936"/>
            <a:ext cx="359537" cy="307777"/>
          </a:xfrm>
          <a:prstGeom prst="rect">
            <a:avLst/>
          </a:prstGeom>
          <a:noFill/>
        </p:spPr>
        <p:txBody>
          <a:bodyPr wrap="square" rtlCol="0">
            <a:spAutoFit/>
          </a:bodyPr>
          <a:lstStyle/>
          <a:p>
            <a:r>
              <a:rPr lang="en-US" altLang="zh-CN" sz="1400" dirty="0"/>
              <a:t>1</a:t>
            </a:r>
            <a:endParaRPr lang="zh-CN" altLang="en-US" sz="1400" dirty="0"/>
          </a:p>
        </p:txBody>
      </p:sp>
      <p:sp>
        <p:nvSpPr>
          <p:cNvPr id="45" name="TextBox 37"/>
          <p:cNvSpPr txBox="1"/>
          <p:nvPr/>
        </p:nvSpPr>
        <p:spPr>
          <a:xfrm>
            <a:off x="1776717" y="2871195"/>
            <a:ext cx="359537" cy="307777"/>
          </a:xfrm>
          <a:prstGeom prst="rect">
            <a:avLst/>
          </a:prstGeom>
          <a:noFill/>
        </p:spPr>
        <p:txBody>
          <a:bodyPr wrap="square" rtlCol="0">
            <a:spAutoFit/>
          </a:bodyPr>
          <a:lstStyle/>
          <a:p>
            <a:r>
              <a:rPr lang="en-US" altLang="zh-CN" sz="1400" dirty="0"/>
              <a:t>2</a:t>
            </a:r>
            <a:endParaRPr lang="zh-CN" altLang="en-US" sz="1400" dirty="0"/>
          </a:p>
        </p:txBody>
      </p:sp>
      <p:sp>
        <p:nvSpPr>
          <p:cNvPr id="46" name="TextBox 37"/>
          <p:cNvSpPr txBox="1"/>
          <p:nvPr/>
        </p:nvSpPr>
        <p:spPr>
          <a:xfrm>
            <a:off x="2287474" y="2871195"/>
            <a:ext cx="359537" cy="307777"/>
          </a:xfrm>
          <a:prstGeom prst="rect">
            <a:avLst/>
          </a:prstGeom>
          <a:noFill/>
        </p:spPr>
        <p:txBody>
          <a:bodyPr wrap="square" rtlCol="0">
            <a:spAutoFit/>
          </a:bodyPr>
          <a:lstStyle/>
          <a:p>
            <a:r>
              <a:rPr lang="en-US" altLang="zh-CN" sz="1400" dirty="0"/>
              <a:t>3</a:t>
            </a:r>
            <a:endParaRPr lang="zh-CN" altLang="en-US" sz="1400" dirty="0"/>
          </a:p>
        </p:txBody>
      </p:sp>
      <p:sp>
        <p:nvSpPr>
          <p:cNvPr id="47" name="TextBox 37"/>
          <p:cNvSpPr txBox="1"/>
          <p:nvPr/>
        </p:nvSpPr>
        <p:spPr>
          <a:xfrm>
            <a:off x="2821931" y="2846338"/>
            <a:ext cx="359537" cy="307777"/>
          </a:xfrm>
          <a:prstGeom prst="rect">
            <a:avLst/>
          </a:prstGeom>
          <a:noFill/>
        </p:spPr>
        <p:txBody>
          <a:bodyPr wrap="square" rtlCol="0">
            <a:spAutoFit/>
          </a:bodyPr>
          <a:lstStyle/>
          <a:p>
            <a:r>
              <a:rPr lang="en-US" altLang="zh-CN" sz="1400" dirty="0"/>
              <a:t>4</a:t>
            </a:r>
            <a:endParaRPr lang="zh-CN" altLang="en-US" sz="1400" dirty="0"/>
          </a:p>
        </p:txBody>
      </p:sp>
      <p:sp>
        <p:nvSpPr>
          <p:cNvPr id="48" name="TextBox 37"/>
          <p:cNvSpPr txBox="1"/>
          <p:nvPr/>
        </p:nvSpPr>
        <p:spPr>
          <a:xfrm>
            <a:off x="3365757" y="2852936"/>
            <a:ext cx="359537" cy="307777"/>
          </a:xfrm>
          <a:prstGeom prst="rect">
            <a:avLst/>
          </a:prstGeom>
          <a:noFill/>
        </p:spPr>
        <p:txBody>
          <a:bodyPr wrap="square" rtlCol="0">
            <a:spAutoFit/>
          </a:bodyPr>
          <a:lstStyle/>
          <a:p>
            <a:r>
              <a:rPr lang="en-US" altLang="zh-CN" sz="1400" dirty="0"/>
              <a:t>5</a:t>
            </a:r>
            <a:endParaRPr lang="zh-CN" altLang="en-US" sz="1400" dirty="0"/>
          </a:p>
        </p:txBody>
      </p:sp>
      <p:sp>
        <p:nvSpPr>
          <p:cNvPr id="49" name="TextBox 37"/>
          <p:cNvSpPr txBox="1"/>
          <p:nvPr/>
        </p:nvSpPr>
        <p:spPr>
          <a:xfrm>
            <a:off x="3888893" y="2843373"/>
            <a:ext cx="359537" cy="307777"/>
          </a:xfrm>
          <a:prstGeom prst="rect">
            <a:avLst/>
          </a:prstGeom>
          <a:noFill/>
        </p:spPr>
        <p:txBody>
          <a:bodyPr wrap="square" rtlCol="0">
            <a:spAutoFit/>
          </a:bodyPr>
          <a:lstStyle/>
          <a:p>
            <a:r>
              <a:rPr lang="en-US" altLang="zh-CN" sz="1400" dirty="0"/>
              <a:t>6</a:t>
            </a:r>
            <a:endParaRPr lang="zh-CN" altLang="en-US" sz="1400" dirty="0"/>
          </a:p>
        </p:txBody>
      </p:sp>
      <p:sp>
        <p:nvSpPr>
          <p:cNvPr id="50" name="TextBox 37"/>
          <p:cNvSpPr txBox="1"/>
          <p:nvPr/>
        </p:nvSpPr>
        <p:spPr>
          <a:xfrm>
            <a:off x="4356479" y="2832914"/>
            <a:ext cx="359537" cy="307777"/>
          </a:xfrm>
          <a:prstGeom prst="rect">
            <a:avLst/>
          </a:prstGeom>
          <a:noFill/>
        </p:spPr>
        <p:txBody>
          <a:bodyPr wrap="square" rtlCol="0">
            <a:spAutoFit/>
          </a:bodyPr>
          <a:lstStyle/>
          <a:p>
            <a:r>
              <a:rPr lang="en-US" altLang="zh-CN" sz="1400" dirty="0"/>
              <a:t>7</a:t>
            </a:r>
            <a:endParaRPr lang="zh-CN" altLang="en-US" sz="1400" dirty="0"/>
          </a:p>
        </p:txBody>
      </p:sp>
      <p:sp>
        <p:nvSpPr>
          <p:cNvPr id="51" name="TextBox 37"/>
          <p:cNvSpPr txBox="1"/>
          <p:nvPr/>
        </p:nvSpPr>
        <p:spPr>
          <a:xfrm>
            <a:off x="2821931" y="3618681"/>
            <a:ext cx="359537" cy="307777"/>
          </a:xfrm>
          <a:prstGeom prst="rect">
            <a:avLst/>
          </a:prstGeom>
          <a:noFill/>
        </p:spPr>
        <p:txBody>
          <a:bodyPr wrap="square" rtlCol="0">
            <a:spAutoFit/>
          </a:bodyPr>
          <a:lstStyle/>
          <a:p>
            <a:r>
              <a:rPr lang="en-US" altLang="zh-CN" sz="1400" dirty="0"/>
              <a:t>4</a:t>
            </a:r>
            <a:endParaRPr lang="zh-CN" altLang="en-US" sz="1400" dirty="0"/>
          </a:p>
        </p:txBody>
      </p:sp>
      <p:sp>
        <p:nvSpPr>
          <p:cNvPr id="52" name="TextBox 37"/>
          <p:cNvSpPr txBox="1"/>
          <p:nvPr/>
        </p:nvSpPr>
        <p:spPr>
          <a:xfrm>
            <a:off x="3365757" y="3625279"/>
            <a:ext cx="359537" cy="307777"/>
          </a:xfrm>
          <a:prstGeom prst="rect">
            <a:avLst/>
          </a:prstGeom>
          <a:noFill/>
        </p:spPr>
        <p:txBody>
          <a:bodyPr wrap="square" rtlCol="0">
            <a:spAutoFit/>
          </a:bodyPr>
          <a:lstStyle/>
          <a:p>
            <a:r>
              <a:rPr lang="en-US" altLang="zh-CN" sz="1400" dirty="0"/>
              <a:t>5</a:t>
            </a:r>
            <a:endParaRPr lang="zh-CN" altLang="en-US" sz="1400" dirty="0"/>
          </a:p>
        </p:txBody>
      </p:sp>
      <p:sp>
        <p:nvSpPr>
          <p:cNvPr id="53" name="TextBox 37"/>
          <p:cNvSpPr txBox="1"/>
          <p:nvPr/>
        </p:nvSpPr>
        <p:spPr>
          <a:xfrm>
            <a:off x="3888893" y="3615716"/>
            <a:ext cx="359537" cy="307777"/>
          </a:xfrm>
          <a:prstGeom prst="rect">
            <a:avLst/>
          </a:prstGeom>
          <a:noFill/>
        </p:spPr>
        <p:txBody>
          <a:bodyPr wrap="square" rtlCol="0">
            <a:spAutoFit/>
          </a:bodyPr>
          <a:lstStyle/>
          <a:p>
            <a:r>
              <a:rPr lang="en-US" altLang="zh-CN" sz="1400" dirty="0"/>
              <a:t>6</a:t>
            </a:r>
            <a:endParaRPr lang="zh-CN" altLang="en-US" sz="1400" dirty="0"/>
          </a:p>
        </p:txBody>
      </p:sp>
      <p:sp>
        <p:nvSpPr>
          <p:cNvPr id="54" name="TextBox 37"/>
          <p:cNvSpPr txBox="1"/>
          <p:nvPr/>
        </p:nvSpPr>
        <p:spPr>
          <a:xfrm>
            <a:off x="4356479" y="3605257"/>
            <a:ext cx="359537" cy="307777"/>
          </a:xfrm>
          <a:prstGeom prst="rect">
            <a:avLst/>
          </a:prstGeom>
          <a:noFill/>
        </p:spPr>
        <p:txBody>
          <a:bodyPr wrap="square" rtlCol="0">
            <a:spAutoFit/>
          </a:bodyPr>
          <a:lstStyle/>
          <a:p>
            <a:r>
              <a:rPr lang="en-US" altLang="zh-CN" sz="1400" dirty="0"/>
              <a:t>7</a:t>
            </a:r>
            <a:endParaRPr lang="zh-CN" altLang="en-US" sz="1400" dirty="0"/>
          </a:p>
        </p:txBody>
      </p:sp>
      <p:sp>
        <p:nvSpPr>
          <p:cNvPr id="55" name="TextBox 37"/>
          <p:cNvSpPr txBox="1"/>
          <p:nvPr/>
        </p:nvSpPr>
        <p:spPr>
          <a:xfrm>
            <a:off x="2843808" y="4338761"/>
            <a:ext cx="359537" cy="307777"/>
          </a:xfrm>
          <a:prstGeom prst="rect">
            <a:avLst/>
          </a:prstGeom>
          <a:noFill/>
        </p:spPr>
        <p:txBody>
          <a:bodyPr wrap="square" rtlCol="0">
            <a:spAutoFit/>
          </a:bodyPr>
          <a:lstStyle/>
          <a:p>
            <a:r>
              <a:rPr lang="en-US" altLang="zh-CN" sz="1400" dirty="0"/>
              <a:t>4</a:t>
            </a:r>
            <a:endParaRPr lang="zh-CN" altLang="en-US" sz="1400" dirty="0"/>
          </a:p>
        </p:txBody>
      </p:sp>
      <p:sp>
        <p:nvSpPr>
          <p:cNvPr id="56" name="TextBox 37"/>
          <p:cNvSpPr txBox="1"/>
          <p:nvPr/>
        </p:nvSpPr>
        <p:spPr>
          <a:xfrm>
            <a:off x="3387634" y="4345359"/>
            <a:ext cx="359537" cy="307777"/>
          </a:xfrm>
          <a:prstGeom prst="rect">
            <a:avLst/>
          </a:prstGeom>
          <a:noFill/>
        </p:spPr>
        <p:txBody>
          <a:bodyPr wrap="square" rtlCol="0">
            <a:spAutoFit/>
          </a:bodyPr>
          <a:lstStyle/>
          <a:p>
            <a:r>
              <a:rPr lang="en-US" altLang="zh-CN" sz="1400" dirty="0"/>
              <a:t>5</a:t>
            </a:r>
            <a:endParaRPr lang="zh-CN" altLang="en-US" sz="1400" dirty="0"/>
          </a:p>
        </p:txBody>
      </p:sp>
      <p:sp>
        <p:nvSpPr>
          <p:cNvPr id="57" name="TextBox 37"/>
          <p:cNvSpPr txBox="1"/>
          <p:nvPr/>
        </p:nvSpPr>
        <p:spPr>
          <a:xfrm>
            <a:off x="5317291" y="2891677"/>
            <a:ext cx="359537" cy="307777"/>
          </a:xfrm>
          <a:prstGeom prst="rect">
            <a:avLst/>
          </a:prstGeom>
          <a:noFill/>
        </p:spPr>
        <p:txBody>
          <a:bodyPr wrap="square" rtlCol="0">
            <a:spAutoFit/>
          </a:bodyPr>
          <a:lstStyle/>
          <a:p>
            <a:r>
              <a:rPr lang="en-US" altLang="zh-CN" sz="1400" dirty="0"/>
              <a:t>0</a:t>
            </a:r>
            <a:endParaRPr lang="zh-CN" altLang="en-US" sz="1400" dirty="0"/>
          </a:p>
        </p:txBody>
      </p:sp>
      <p:sp>
        <p:nvSpPr>
          <p:cNvPr id="58" name="TextBox 37"/>
          <p:cNvSpPr txBox="1"/>
          <p:nvPr/>
        </p:nvSpPr>
        <p:spPr>
          <a:xfrm>
            <a:off x="5828104" y="2872958"/>
            <a:ext cx="359537" cy="307777"/>
          </a:xfrm>
          <a:prstGeom prst="rect">
            <a:avLst/>
          </a:prstGeom>
          <a:noFill/>
        </p:spPr>
        <p:txBody>
          <a:bodyPr wrap="square" rtlCol="0">
            <a:spAutoFit/>
          </a:bodyPr>
          <a:lstStyle/>
          <a:p>
            <a:r>
              <a:rPr lang="en-US" altLang="zh-CN" sz="1400" dirty="0"/>
              <a:t>1</a:t>
            </a:r>
            <a:endParaRPr lang="zh-CN" altLang="en-US" sz="1400" dirty="0"/>
          </a:p>
        </p:txBody>
      </p:sp>
      <p:sp>
        <p:nvSpPr>
          <p:cNvPr id="59" name="TextBox 37"/>
          <p:cNvSpPr txBox="1"/>
          <p:nvPr/>
        </p:nvSpPr>
        <p:spPr>
          <a:xfrm>
            <a:off x="6338917" y="2891217"/>
            <a:ext cx="359537" cy="307777"/>
          </a:xfrm>
          <a:prstGeom prst="rect">
            <a:avLst/>
          </a:prstGeom>
          <a:noFill/>
        </p:spPr>
        <p:txBody>
          <a:bodyPr wrap="square" rtlCol="0">
            <a:spAutoFit/>
          </a:bodyPr>
          <a:lstStyle/>
          <a:p>
            <a:r>
              <a:rPr lang="en-US" altLang="zh-CN" sz="1400" dirty="0"/>
              <a:t>2</a:t>
            </a:r>
            <a:endParaRPr lang="zh-CN" altLang="en-US" sz="1400" dirty="0"/>
          </a:p>
        </p:txBody>
      </p:sp>
      <p:sp>
        <p:nvSpPr>
          <p:cNvPr id="60" name="TextBox 37"/>
          <p:cNvSpPr txBox="1"/>
          <p:nvPr/>
        </p:nvSpPr>
        <p:spPr>
          <a:xfrm>
            <a:off x="6849730" y="2891217"/>
            <a:ext cx="359537" cy="307777"/>
          </a:xfrm>
          <a:prstGeom prst="rect">
            <a:avLst/>
          </a:prstGeom>
          <a:noFill/>
        </p:spPr>
        <p:txBody>
          <a:bodyPr wrap="square" rtlCol="0">
            <a:spAutoFit/>
          </a:bodyPr>
          <a:lstStyle/>
          <a:p>
            <a:r>
              <a:rPr lang="en-US" altLang="zh-CN" sz="1400" dirty="0"/>
              <a:t>3</a:t>
            </a:r>
            <a:endParaRPr lang="zh-CN" altLang="en-US" sz="1400" dirty="0"/>
          </a:p>
        </p:txBody>
      </p:sp>
      <p:sp>
        <p:nvSpPr>
          <p:cNvPr id="61" name="TextBox 37"/>
          <p:cNvSpPr txBox="1"/>
          <p:nvPr/>
        </p:nvSpPr>
        <p:spPr>
          <a:xfrm>
            <a:off x="7360543" y="2866360"/>
            <a:ext cx="359537" cy="307777"/>
          </a:xfrm>
          <a:prstGeom prst="rect">
            <a:avLst/>
          </a:prstGeom>
          <a:noFill/>
        </p:spPr>
        <p:txBody>
          <a:bodyPr wrap="square" rtlCol="0">
            <a:spAutoFit/>
          </a:bodyPr>
          <a:lstStyle/>
          <a:p>
            <a:r>
              <a:rPr lang="en-US" altLang="zh-CN" sz="1400" dirty="0"/>
              <a:t>4</a:t>
            </a:r>
            <a:endParaRPr lang="zh-CN" altLang="en-US" sz="1400" dirty="0"/>
          </a:p>
        </p:txBody>
      </p:sp>
      <p:sp>
        <p:nvSpPr>
          <p:cNvPr id="62" name="TextBox 37"/>
          <p:cNvSpPr txBox="1"/>
          <p:nvPr/>
        </p:nvSpPr>
        <p:spPr>
          <a:xfrm>
            <a:off x="7871356" y="2872958"/>
            <a:ext cx="359537" cy="307777"/>
          </a:xfrm>
          <a:prstGeom prst="rect">
            <a:avLst/>
          </a:prstGeom>
          <a:noFill/>
        </p:spPr>
        <p:txBody>
          <a:bodyPr wrap="square" rtlCol="0">
            <a:spAutoFit/>
          </a:bodyPr>
          <a:lstStyle/>
          <a:p>
            <a:r>
              <a:rPr lang="en-US" altLang="zh-CN" sz="1400" dirty="0"/>
              <a:t>5</a:t>
            </a:r>
            <a:endParaRPr lang="zh-CN" altLang="en-US" sz="1400" dirty="0"/>
          </a:p>
        </p:txBody>
      </p:sp>
      <p:sp>
        <p:nvSpPr>
          <p:cNvPr id="63" name="TextBox 37"/>
          <p:cNvSpPr txBox="1"/>
          <p:nvPr/>
        </p:nvSpPr>
        <p:spPr>
          <a:xfrm>
            <a:off x="8382169" y="2863395"/>
            <a:ext cx="359537" cy="307777"/>
          </a:xfrm>
          <a:prstGeom prst="rect">
            <a:avLst/>
          </a:prstGeom>
          <a:noFill/>
        </p:spPr>
        <p:txBody>
          <a:bodyPr wrap="square" rtlCol="0">
            <a:spAutoFit/>
          </a:bodyPr>
          <a:lstStyle/>
          <a:p>
            <a:r>
              <a:rPr lang="en-US" altLang="zh-CN" sz="1400" dirty="0"/>
              <a:t>6</a:t>
            </a:r>
            <a:endParaRPr lang="zh-CN" altLang="en-US" sz="1400" dirty="0"/>
          </a:p>
        </p:txBody>
      </p:sp>
      <p:sp>
        <p:nvSpPr>
          <p:cNvPr id="64" name="TextBox 37"/>
          <p:cNvSpPr txBox="1"/>
          <p:nvPr/>
        </p:nvSpPr>
        <p:spPr>
          <a:xfrm>
            <a:off x="8892983" y="2852936"/>
            <a:ext cx="359537" cy="307777"/>
          </a:xfrm>
          <a:prstGeom prst="rect">
            <a:avLst/>
          </a:prstGeom>
          <a:noFill/>
        </p:spPr>
        <p:txBody>
          <a:bodyPr wrap="square" rtlCol="0">
            <a:spAutoFit/>
          </a:bodyPr>
          <a:lstStyle/>
          <a:p>
            <a:r>
              <a:rPr lang="en-US" altLang="zh-CN" sz="1400" dirty="0"/>
              <a:t>7</a:t>
            </a:r>
            <a:endParaRPr lang="zh-CN" altLang="en-US" sz="1400" dirty="0"/>
          </a:p>
        </p:txBody>
      </p:sp>
      <p:sp>
        <p:nvSpPr>
          <p:cNvPr id="65" name="TextBox 37"/>
          <p:cNvSpPr txBox="1"/>
          <p:nvPr/>
        </p:nvSpPr>
        <p:spPr>
          <a:xfrm>
            <a:off x="5364088" y="3625279"/>
            <a:ext cx="359537" cy="307777"/>
          </a:xfrm>
          <a:prstGeom prst="rect">
            <a:avLst/>
          </a:prstGeom>
          <a:noFill/>
        </p:spPr>
        <p:txBody>
          <a:bodyPr wrap="square" rtlCol="0">
            <a:spAutoFit/>
          </a:bodyPr>
          <a:lstStyle/>
          <a:p>
            <a:r>
              <a:rPr lang="en-US" altLang="zh-CN" sz="1400" dirty="0"/>
              <a:t>0</a:t>
            </a:r>
            <a:endParaRPr lang="zh-CN" altLang="en-US" sz="1400" dirty="0"/>
          </a:p>
        </p:txBody>
      </p:sp>
      <p:sp>
        <p:nvSpPr>
          <p:cNvPr id="66" name="TextBox 37"/>
          <p:cNvSpPr txBox="1"/>
          <p:nvPr/>
        </p:nvSpPr>
        <p:spPr>
          <a:xfrm>
            <a:off x="5864542" y="3606560"/>
            <a:ext cx="359537" cy="307777"/>
          </a:xfrm>
          <a:prstGeom prst="rect">
            <a:avLst/>
          </a:prstGeom>
          <a:noFill/>
        </p:spPr>
        <p:txBody>
          <a:bodyPr wrap="square" rtlCol="0">
            <a:spAutoFit/>
          </a:bodyPr>
          <a:lstStyle/>
          <a:p>
            <a:r>
              <a:rPr lang="en-US" altLang="zh-CN" sz="1400" dirty="0"/>
              <a:t>1</a:t>
            </a:r>
            <a:endParaRPr lang="zh-CN" altLang="en-US" sz="1400" dirty="0"/>
          </a:p>
        </p:txBody>
      </p:sp>
      <p:sp>
        <p:nvSpPr>
          <p:cNvPr id="67" name="TextBox 37"/>
          <p:cNvSpPr txBox="1"/>
          <p:nvPr/>
        </p:nvSpPr>
        <p:spPr>
          <a:xfrm>
            <a:off x="6364996" y="3624819"/>
            <a:ext cx="359537" cy="307777"/>
          </a:xfrm>
          <a:prstGeom prst="rect">
            <a:avLst/>
          </a:prstGeom>
          <a:noFill/>
        </p:spPr>
        <p:txBody>
          <a:bodyPr wrap="square" rtlCol="0">
            <a:spAutoFit/>
          </a:bodyPr>
          <a:lstStyle/>
          <a:p>
            <a:r>
              <a:rPr lang="en-US" altLang="zh-CN" sz="1400" dirty="0"/>
              <a:t>2</a:t>
            </a:r>
            <a:endParaRPr lang="zh-CN" altLang="en-US" sz="1400" dirty="0"/>
          </a:p>
        </p:txBody>
      </p:sp>
      <p:sp>
        <p:nvSpPr>
          <p:cNvPr id="68" name="TextBox 37"/>
          <p:cNvSpPr txBox="1"/>
          <p:nvPr/>
        </p:nvSpPr>
        <p:spPr>
          <a:xfrm>
            <a:off x="6865450" y="3624819"/>
            <a:ext cx="359537" cy="307777"/>
          </a:xfrm>
          <a:prstGeom prst="rect">
            <a:avLst/>
          </a:prstGeom>
          <a:noFill/>
        </p:spPr>
        <p:txBody>
          <a:bodyPr wrap="square" rtlCol="0">
            <a:spAutoFit/>
          </a:bodyPr>
          <a:lstStyle/>
          <a:p>
            <a:r>
              <a:rPr lang="en-US" altLang="zh-CN" sz="1400" dirty="0"/>
              <a:t>3</a:t>
            </a:r>
            <a:endParaRPr lang="zh-CN" altLang="en-US" sz="1400" dirty="0"/>
          </a:p>
        </p:txBody>
      </p:sp>
      <p:sp>
        <p:nvSpPr>
          <p:cNvPr id="69" name="TextBox 37"/>
          <p:cNvSpPr txBox="1"/>
          <p:nvPr/>
        </p:nvSpPr>
        <p:spPr>
          <a:xfrm>
            <a:off x="5364088" y="4417367"/>
            <a:ext cx="359537" cy="307777"/>
          </a:xfrm>
          <a:prstGeom prst="rect">
            <a:avLst/>
          </a:prstGeom>
          <a:noFill/>
        </p:spPr>
        <p:txBody>
          <a:bodyPr wrap="square" rtlCol="0">
            <a:spAutoFit/>
          </a:bodyPr>
          <a:lstStyle/>
          <a:p>
            <a:r>
              <a:rPr lang="en-US" altLang="zh-CN" sz="1400" dirty="0"/>
              <a:t>0</a:t>
            </a:r>
            <a:endParaRPr lang="zh-CN" altLang="en-US" sz="1400" dirty="0"/>
          </a:p>
        </p:txBody>
      </p:sp>
      <p:sp>
        <p:nvSpPr>
          <p:cNvPr id="70" name="TextBox 37"/>
          <p:cNvSpPr txBox="1"/>
          <p:nvPr/>
        </p:nvSpPr>
        <p:spPr>
          <a:xfrm>
            <a:off x="5864542" y="4398648"/>
            <a:ext cx="359537" cy="307777"/>
          </a:xfrm>
          <a:prstGeom prst="rect">
            <a:avLst/>
          </a:prstGeom>
          <a:noFill/>
        </p:spPr>
        <p:txBody>
          <a:bodyPr wrap="square" rtlCol="0">
            <a:spAutoFit/>
          </a:bodyPr>
          <a:lstStyle/>
          <a:p>
            <a:r>
              <a:rPr lang="en-US" altLang="zh-CN" sz="1400" dirty="0"/>
              <a:t>1</a:t>
            </a:r>
            <a:endParaRPr lang="zh-CN" altLang="en-US" sz="1400" dirty="0"/>
          </a:p>
        </p:txBody>
      </p:sp>
      <p:sp>
        <p:nvSpPr>
          <p:cNvPr id="71" name="圆角矩形 70"/>
          <p:cNvSpPr/>
          <p:nvPr/>
        </p:nvSpPr>
        <p:spPr bwMode="auto">
          <a:xfrm>
            <a:off x="5676828" y="4692311"/>
            <a:ext cx="59301" cy="432048"/>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en-US" altLang="zh-CN" sz="2000" b="1" i="1" dirty="0">
              <a:latin typeface="Cambria Math" panose="02040503050406030204" pitchFamily="18" charset="0"/>
              <a:ea typeface="Cambria Math" panose="02040503050406030204" pitchFamily="18" charset="0"/>
            </a:endParaRPr>
          </a:p>
        </p:txBody>
      </p:sp>
      <p:sp>
        <p:nvSpPr>
          <p:cNvPr id="72" name="TextBox 37"/>
          <p:cNvSpPr txBox="1"/>
          <p:nvPr/>
        </p:nvSpPr>
        <p:spPr>
          <a:xfrm>
            <a:off x="5864542" y="5076699"/>
            <a:ext cx="207137" cy="307777"/>
          </a:xfrm>
          <a:prstGeom prst="rect">
            <a:avLst/>
          </a:prstGeom>
          <a:noFill/>
        </p:spPr>
        <p:txBody>
          <a:bodyPr wrap="square" rtlCol="0">
            <a:spAutoFit/>
          </a:bodyPr>
          <a:lstStyle/>
          <a:p>
            <a:r>
              <a:rPr lang="en-US" altLang="zh-CN" sz="1400" dirty="0"/>
              <a:t>1</a:t>
            </a:r>
            <a:endParaRPr lang="zh-CN" altLang="en-US" sz="1400" dirty="0"/>
          </a:p>
        </p:txBody>
      </p:sp>
      <p:sp>
        <p:nvSpPr>
          <p:cNvPr id="73" name="TextBox 5"/>
          <p:cNvSpPr txBox="1"/>
          <p:nvPr/>
        </p:nvSpPr>
        <p:spPr>
          <a:xfrm>
            <a:off x="509742" y="5569956"/>
            <a:ext cx="8231964" cy="1015663"/>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有效宽度按</a:t>
            </a:r>
            <a:r>
              <a:rPr lang="en-US" altLang="zh-CN" sz="2000" b="1" dirty="0">
                <a:latin typeface="微软雅黑" panose="020B0503020204020204" pitchFamily="34" charset="-122"/>
                <a:ea typeface="微软雅黑" panose="020B0503020204020204" pitchFamily="34" charset="-122"/>
              </a:rPr>
              <a:t>1/2</a:t>
            </a:r>
            <a:r>
              <a:rPr lang="zh-CN" altLang="en-US" sz="2000" b="1" dirty="0">
                <a:latin typeface="微软雅黑" panose="020B0503020204020204" pitchFamily="34" charset="-122"/>
                <a:ea typeface="微软雅黑" panose="020B0503020204020204" pitchFamily="34" charset="-122"/>
              </a:rPr>
              <a:t>比例以几何级数速度递减，至多经过</a:t>
            </a:r>
            <a:r>
              <a:rPr lang="en-US" altLang="zh-CN" sz="2000" b="1" dirty="0">
                <a:latin typeface="微软雅黑" panose="020B0503020204020204" pitchFamily="34" charset="-122"/>
                <a:ea typeface="微软雅黑" panose="020B0503020204020204" pitchFamily="34" charset="-122"/>
              </a:rPr>
              <a:t>log</a:t>
            </a:r>
            <a:r>
              <a:rPr lang="en-US" altLang="zh-CN" sz="2000" b="1" baseline="-25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(hi-lo)</a:t>
            </a:r>
            <a:r>
              <a:rPr lang="zh-CN" altLang="en-US" sz="2000" b="1" dirty="0">
                <a:latin typeface="微软雅黑" panose="020B0503020204020204" pitchFamily="34" charset="-122"/>
                <a:ea typeface="微软雅黑" panose="020B0503020204020204" pitchFamily="34" charset="-122"/>
              </a:rPr>
              <a:t>步迭代，算法终止</a:t>
            </a:r>
            <a:endParaRPr lang="en-US" altLang="zh-CN" sz="2000" b="1" dirty="0">
              <a:latin typeface="微软雅黑" panose="020B0503020204020204" pitchFamily="34" charset="-122"/>
              <a:ea typeface="微软雅黑" panose="020B0503020204020204" pitchFamily="34" charset="-122"/>
            </a:endParaRPr>
          </a:p>
          <a:p>
            <a:pPr marL="285750" indent="-285750">
              <a:buClr>
                <a:srgbClr val="FF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时间复杂度：</a:t>
            </a:r>
            <a:r>
              <a:rPr lang="en-US" altLang="zh-CN" sz="2000" b="1" dirty="0">
                <a:latin typeface="微软雅黑" panose="020B0503020204020204" pitchFamily="34" charset="-122"/>
                <a:ea typeface="微软雅黑" panose="020B0503020204020204" pitchFamily="34" charset="-122"/>
              </a:rPr>
              <a:t>O(log n)</a:t>
            </a:r>
          </a:p>
        </p:txBody>
      </p:sp>
    </p:spTree>
    <p:extLst>
      <p:ext uri="{BB962C8B-B14F-4D97-AF65-F5344CB8AC3E}">
        <p14:creationId xmlns:p14="http://schemas.microsoft.com/office/powerpoint/2010/main" val="3102787538"/>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690633" y="2035412"/>
            <a:ext cx="4536504"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有序向量查找</a:t>
            </a:r>
          </a:p>
        </p:txBody>
      </p:sp>
      <p:sp>
        <p:nvSpPr>
          <p:cNvPr id="6" name="TextBox 5"/>
          <p:cNvSpPr txBox="1"/>
          <p:nvPr/>
        </p:nvSpPr>
        <p:spPr>
          <a:xfrm>
            <a:off x="521972" y="5301208"/>
            <a:ext cx="6948772" cy="1200329"/>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成功元素：红框，失败元素：白框</a:t>
            </a:r>
            <a:endParaRPr lang="en-US" altLang="zh-CN" b="1" dirty="0">
              <a:latin typeface="微软雅黑" panose="020B0503020204020204" pitchFamily="34" charset="-122"/>
              <a:ea typeface="微软雅黑" panose="020B0503020204020204" pitchFamily="34" charset="-122"/>
            </a:endParaRPr>
          </a:p>
          <a:p>
            <a:pPr marL="285750" indent="-285750">
              <a:buClr>
                <a:srgbClr val="FF0000"/>
              </a:buClr>
              <a:buFont typeface="Wingdings" panose="05000000000000000000" pitchFamily="2" charset="2"/>
              <a:buChar char="ü"/>
            </a:pPr>
            <a:r>
              <a:rPr lang="zh-CN" altLang="en-US" b="1" dirty="0">
                <a:latin typeface="微软雅黑" panose="020B0503020204020204" pitchFamily="34" charset="-122"/>
                <a:ea typeface="微软雅黑" panose="020B0503020204020204" pitchFamily="34" charset="-122"/>
              </a:rPr>
              <a:t>平均比较次数：</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    成功</a:t>
            </a:r>
            <a:r>
              <a:rPr lang="en-US" altLang="zh-CN" b="1" dirty="0">
                <a:latin typeface="微软雅黑" panose="020B0503020204020204" pitchFamily="34" charset="-122"/>
                <a:ea typeface="微软雅黑" panose="020B0503020204020204" pitchFamily="34" charset="-122"/>
              </a:rPr>
              <a:t>=(4 + 3 + 5 + 2 + 5 + 4 + 6) / 7 = 4.14</a:t>
            </a:r>
          </a:p>
          <a:p>
            <a:r>
              <a:rPr lang="zh-CN" altLang="en-US" b="1" dirty="0">
                <a:latin typeface="微软雅黑" panose="020B0503020204020204" pitchFamily="34" charset="-122"/>
                <a:ea typeface="微软雅黑" panose="020B0503020204020204" pitchFamily="34" charset="-122"/>
              </a:rPr>
              <a:t>    失败</a:t>
            </a:r>
            <a:r>
              <a:rPr lang="en-US" altLang="zh-CN" b="1" dirty="0">
                <a:latin typeface="微软雅黑" panose="020B0503020204020204" pitchFamily="34" charset="-122"/>
                <a:ea typeface="微软雅黑" panose="020B0503020204020204" pitchFamily="34" charset="-122"/>
              </a:rPr>
              <a:t>=(3 + 4 + 4 + 5 + 4 + 5 + 5 + 6) / 8 = 4.50</a:t>
            </a:r>
            <a:endParaRPr lang="zh-CN" altLang="en-US" b="1" dirty="0">
              <a:latin typeface="微软雅黑" panose="020B0503020204020204" pitchFamily="34" charset="-122"/>
              <a:ea typeface="微软雅黑" panose="020B0503020204020204" pitchFamily="34" charset="-122"/>
            </a:endParaRPr>
          </a:p>
        </p:txBody>
      </p:sp>
      <p:sp>
        <p:nvSpPr>
          <p:cNvPr id="8" name="TextBox 7"/>
          <p:cNvSpPr txBox="1"/>
          <p:nvPr/>
        </p:nvSpPr>
        <p:spPr>
          <a:xfrm>
            <a:off x="6115727" y="2135629"/>
            <a:ext cx="2759324" cy="2677656"/>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理论证明（参考教材）：</a:t>
            </a:r>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平均查找长度为：</a:t>
            </a:r>
            <a:r>
              <a:rPr lang="en-US" altLang="zh-CN" sz="2400" b="1" dirty="0">
                <a:solidFill>
                  <a:srgbClr val="C00000"/>
                </a:solidFill>
                <a:latin typeface="微软雅黑" panose="020B0503020204020204" pitchFamily="34" charset="-122"/>
                <a:ea typeface="微软雅黑" panose="020B0503020204020204" pitchFamily="34" charset="-122"/>
              </a:rPr>
              <a:t>O(1.5*log</a:t>
            </a:r>
            <a:r>
              <a:rPr lang="en-US" altLang="zh-CN" sz="2400" b="1" baseline="-25000" dirty="0">
                <a:solidFill>
                  <a:srgbClr val="C00000"/>
                </a:solidFill>
                <a:latin typeface="微软雅黑" panose="020B0503020204020204" pitchFamily="34" charset="-122"/>
                <a:ea typeface="微软雅黑" panose="020B0503020204020204" pitchFamily="34" charset="-122"/>
              </a:rPr>
              <a:t>2 </a:t>
            </a:r>
            <a:r>
              <a:rPr lang="en-US" altLang="zh-CN" sz="2400" b="1" dirty="0">
                <a:solidFill>
                  <a:srgbClr val="C00000"/>
                </a:solidFill>
                <a:latin typeface="微软雅黑" panose="020B0503020204020204" pitchFamily="34" charset="-122"/>
                <a:ea typeface="微软雅黑" panose="020B0503020204020204" pitchFamily="34" charset="-122"/>
              </a:rPr>
              <a:t>n)</a:t>
            </a:r>
          </a:p>
          <a:p>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1.5</a:t>
            </a:r>
            <a:r>
              <a:rPr lang="zh-CN" altLang="en-US" sz="2400" b="1" dirty="0">
                <a:latin typeface="微软雅黑" panose="020B0503020204020204" pitchFamily="34" charset="-122"/>
                <a:ea typeface="微软雅黑" panose="020B0503020204020204" pitchFamily="34" charset="-122"/>
              </a:rPr>
              <a:t>的常数系数有改进空间</a:t>
            </a:r>
          </a:p>
        </p:txBody>
      </p:sp>
      <p:sp>
        <p:nvSpPr>
          <p:cNvPr id="3" name="圆角矩形 2"/>
          <p:cNvSpPr/>
          <p:nvPr/>
        </p:nvSpPr>
        <p:spPr bwMode="auto">
          <a:xfrm>
            <a:off x="834649" y="2107420"/>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圆角矩形 8"/>
          <p:cNvSpPr/>
          <p:nvPr/>
        </p:nvSpPr>
        <p:spPr bwMode="auto">
          <a:xfrm>
            <a:off x="1482721" y="2107420"/>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圆角矩形 9"/>
          <p:cNvSpPr/>
          <p:nvPr/>
        </p:nvSpPr>
        <p:spPr bwMode="auto">
          <a:xfrm>
            <a:off x="2130793" y="2107420"/>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圆角矩形 11"/>
          <p:cNvSpPr/>
          <p:nvPr/>
        </p:nvSpPr>
        <p:spPr bwMode="auto">
          <a:xfrm>
            <a:off x="3426937" y="2107420"/>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13" name="圆角矩形 12"/>
          <p:cNvSpPr/>
          <p:nvPr/>
        </p:nvSpPr>
        <p:spPr bwMode="auto">
          <a:xfrm>
            <a:off x="4075009" y="2107420"/>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14" name="圆角矩形 13"/>
          <p:cNvSpPr/>
          <p:nvPr/>
        </p:nvSpPr>
        <p:spPr bwMode="auto">
          <a:xfrm>
            <a:off x="4723081" y="2107420"/>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15" name="圆角矩形 14"/>
          <p:cNvSpPr/>
          <p:nvPr/>
        </p:nvSpPr>
        <p:spPr bwMode="auto">
          <a:xfrm>
            <a:off x="2778865" y="2107420"/>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2</a:t>
            </a:r>
            <a:endParaRPr lang="zh-CN" altLang="en-US" dirty="0">
              <a:ea typeface="黑体" pitchFamily="2" charset="-122"/>
            </a:endParaRPr>
          </a:p>
        </p:txBody>
      </p:sp>
      <p:sp>
        <p:nvSpPr>
          <p:cNvPr id="16" name="圆角矩形 15"/>
          <p:cNvSpPr/>
          <p:nvPr/>
        </p:nvSpPr>
        <p:spPr bwMode="auto">
          <a:xfrm>
            <a:off x="690633" y="2971516"/>
            <a:ext cx="1944216" cy="529897"/>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圆角矩形 16"/>
          <p:cNvSpPr/>
          <p:nvPr/>
        </p:nvSpPr>
        <p:spPr bwMode="auto">
          <a:xfrm>
            <a:off x="834649" y="3043524"/>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圆角矩形 18"/>
          <p:cNvSpPr/>
          <p:nvPr/>
        </p:nvSpPr>
        <p:spPr bwMode="auto">
          <a:xfrm>
            <a:off x="2130793" y="3043524"/>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24" name="圆角矩形 23"/>
          <p:cNvSpPr/>
          <p:nvPr/>
        </p:nvSpPr>
        <p:spPr bwMode="auto">
          <a:xfrm>
            <a:off x="3282921" y="2971516"/>
            <a:ext cx="1944216" cy="529897"/>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圆角矩形 24"/>
          <p:cNvSpPr/>
          <p:nvPr/>
        </p:nvSpPr>
        <p:spPr bwMode="auto">
          <a:xfrm>
            <a:off x="3426937" y="3043524"/>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 name="圆角矩形 25"/>
          <p:cNvSpPr/>
          <p:nvPr/>
        </p:nvSpPr>
        <p:spPr bwMode="auto">
          <a:xfrm>
            <a:off x="4075009" y="3043524"/>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4</a:t>
            </a:r>
            <a:endParaRPr lang="zh-CN" altLang="en-US" dirty="0">
              <a:ea typeface="黑体" pitchFamily="2" charset="-122"/>
            </a:endParaRPr>
          </a:p>
        </p:txBody>
      </p:sp>
      <p:sp>
        <p:nvSpPr>
          <p:cNvPr id="27" name="圆角矩形 26"/>
          <p:cNvSpPr/>
          <p:nvPr/>
        </p:nvSpPr>
        <p:spPr bwMode="auto">
          <a:xfrm>
            <a:off x="4723081" y="3043524"/>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28" name="圆角矩形 27"/>
          <p:cNvSpPr/>
          <p:nvPr/>
        </p:nvSpPr>
        <p:spPr bwMode="auto">
          <a:xfrm>
            <a:off x="690633" y="3907620"/>
            <a:ext cx="648072"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圆角矩形 29"/>
          <p:cNvSpPr/>
          <p:nvPr/>
        </p:nvSpPr>
        <p:spPr bwMode="auto">
          <a:xfrm>
            <a:off x="834649" y="3979628"/>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4</a:t>
            </a:r>
            <a:endParaRPr lang="zh-CN" altLang="en-US" dirty="0">
              <a:ea typeface="黑体" pitchFamily="2" charset="-122"/>
            </a:endParaRPr>
          </a:p>
        </p:txBody>
      </p:sp>
      <p:sp>
        <p:nvSpPr>
          <p:cNvPr id="31" name="圆角矩形 30"/>
          <p:cNvSpPr/>
          <p:nvPr/>
        </p:nvSpPr>
        <p:spPr bwMode="auto">
          <a:xfrm>
            <a:off x="1986777" y="3907620"/>
            <a:ext cx="648072"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圆角矩形 31"/>
          <p:cNvSpPr/>
          <p:nvPr/>
        </p:nvSpPr>
        <p:spPr bwMode="auto">
          <a:xfrm>
            <a:off x="2137773" y="3979137"/>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5</a:t>
            </a:r>
            <a:endParaRPr lang="zh-CN" altLang="en-US" dirty="0">
              <a:ea typeface="黑体" pitchFamily="2" charset="-122"/>
            </a:endParaRPr>
          </a:p>
        </p:txBody>
      </p:sp>
      <p:sp>
        <p:nvSpPr>
          <p:cNvPr id="33" name="圆角矩形 32"/>
          <p:cNvSpPr/>
          <p:nvPr/>
        </p:nvSpPr>
        <p:spPr bwMode="auto">
          <a:xfrm>
            <a:off x="3282921" y="3907620"/>
            <a:ext cx="648072"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4" name="圆角矩形 33"/>
          <p:cNvSpPr/>
          <p:nvPr/>
        </p:nvSpPr>
        <p:spPr bwMode="auto">
          <a:xfrm>
            <a:off x="3426937" y="3979628"/>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5</a:t>
            </a:r>
            <a:endParaRPr lang="zh-CN" altLang="en-US" dirty="0">
              <a:ea typeface="黑体" pitchFamily="2" charset="-122"/>
            </a:endParaRPr>
          </a:p>
        </p:txBody>
      </p:sp>
      <p:sp>
        <p:nvSpPr>
          <p:cNvPr id="35" name="圆角矩形 34"/>
          <p:cNvSpPr/>
          <p:nvPr/>
        </p:nvSpPr>
        <p:spPr bwMode="auto">
          <a:xfrm>
            <a:off x="4579065" y="3907620"/>
            <a:ext cx="648072"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6" name="圆角矩形 35"/>
          <p:cNvSpPr/>
          <p:nvPr/>
        </p:nvSpPr>
        <p:spPr bwMode="auto">
          <a:xfrm>
            <a:off x="4723081" y="3979628"/>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6</a:t>
            </a:r>
            <a:endParaRPr lang="zh-CN" altLang="en-US" dirty="0">
              <a:ea typeface="黑体" pitchFamily="2" charset="-122"/>
            </a:endParaRPr>
          </a:p>
        </p:txBody>
      </p:sp>
      <p:sp>
        <p:nvSpPr>
          <p:cNvPr id="37" name="圆角矩形 36"/>
          <p:cNvSpPr/>
          <p:nvPr/>
        </p:nvSpPr>
        <p:spPr bwMode="auto">
          <a:xfrm>
            <a:off x="1482721" y="3043524"/>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3</a:t>
            </a:r>
            <a:endParaRPr lang="zh-CN" altLang="en-US" dirty="0">
              <a:ea typeface="黑体" pitchFamily="2" charset="-122"/>
            </a:endParaRPr>
          </a:p>
        </p:txBody>
      </p:sp>
      <p:sp>
        <p:nvSpPr>
          <p:cNvPr id="38" name="圆角矩形 37"/>
          <p:cNvSpPr/>
          <p:nvPr/>
        </p:nvSpPr>
        <p:spPr bwMode="auto">
          <a:xfrm>
            <a:off x="546617"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3</a:t>
            </a:r>
            <a:endParaRPr lang="zh-CN" altLang="en-US" dirty="0"/>
          </a:p>
        </p:txBody>
      </p:sp>
      <p:sp>
        <p:nvSpPr>
          <p:cNvPr id="39" name="圆角矩形 38"/>
          <p:cNvSpPr/>
          <p:nvPr/>
        </p:nvSpPr>
        <p:spPr bwMode="auto">
          <a:xfrm>
            <a:off x="1122681"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4</a:t>
            </a:r>
            <a:endParaRPr lang="zh-CN" altLang="en-US" dirty="0"/>
          </a:p>
        </p:txBody>
      </p:sp>
      <p:sp>
        <p:nvSpPr>
          <p:cNvPr id="40" name="圆角矩形 39"/>
          <p:cNvSpPr/>
          <p:nvPr/>
        </p:nvSpPr>
        <p:spPr bwMode="auto">
          <a:xfrm>
            <a:off x="1842761"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4</a:t>
            </a:r>
            <a:endParaRPr lang="zh-CN" altLang="en-US" dirty="0"/>
          </a:p>
        </p:txBody>
      </p:sp>
      <p:sp>
        <p:nvSpPr>
          <p:cNvPr id="41" name="圆角矩形 40"/>
          <p:cNvSpPr/>
          <p:nvPr/>
        </p:nvSpPr>
        <p:spPr bwMode="auto">
          <a:xfrm>
            <a:off x="2418825"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5</a:t>
            </a:r>
            <a:endParaRPr lang="zh-CN" altLang="en-US" dirty="0"/>
          </a:p>
        </p:txBody>
      </p:sp>
      <p:sp>
        <p:nvSpPr>
          <p:cNvPr id="42" name="圆角矩形 41"/>
          <p:cNvSpPr/>
          <p:nvPr/>
        </p:nvSpPr>
        <p:spPr bwMode="auto">
          <a:xfrm>
            <a:off x="3138905"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4</a:t>
            </a:r>
            <a:endParaRPr lang="zh-CN" altLang="en-US" dirty="0"/>
          </a:p>
        </p:txBody>
      </p:sp>
      <p:sp>
        <p:nvSpPr>
          <p:cNvPr id="43" name="圆角矩形 42"/>
          <p:cNvSpPr/>
          <p:nvPr/>
        </p:nvSpPr>
        <p:spPr bwMode="auto">
          <a:xfrm>
            <a:off x="3714969"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5</a:t>
            </a:r>
            <a:endParaRPr lang="zh-CN" altLang="en-US" dirty="0"/>
          </a:p>
        </p:txBody>
      </p:sp>
      <p:sp>
        <p:nvSpPr>
          <p:cNvPr id="44" name="圆角矩形 43"/>
          <p:cNvSpPr/>
          <p:nvPr/>
        </p:nvSpPr>
        <p:spPr bwMode="auto">
          <a:xfrm>
            <a:off x="4435049"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5</a:t>
            </a:r>
            <a:endParaRPr lang="zh-CN" altLang="en-US" dirty="0"/>
          </a:p>
        </p:txBody>
      </p:sp>
      <p:sp>
        <p:nvSpPr>
          <p:cNvPr id="45" name="圆角矩形 44"/>
          <p:cNvSpPr/>
          <p:nvPr/>
        </p:nvSpPr>
        <p:spPr bwMode="auto">
          <a:xfrm>
            <a:off x="5011113"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6</a:t>
            </a:r>
            <a:endParaRPr lang="zh-CN" altLang="en-US" dirty="0"/>
          </a:p>
        </p:txBody>
      </p:sp>
      <p:cxnSp>
        <p:nvCxnSpPr>
          <p:cNvPr id="23552" name="直接箭头连接符 23551"/>
          <p:cNvCxnSpPr>
            <a:endCxn id="15" idx="0"/>
          </p:cNvCxnSpPr>
          <p:nvPr/>
        </p:nvCxnSpPr>
        <p:spPr bwMode="auto">
          <a:xfrm>
            <a:off x="2958885" y="1756672"/>
            <a:ext cx="0" cy="350748"/>
          </a:xfrm>
          <a:prstGeom prst="straightConnector1">
            <a:avLst/>
          </a:prstGeom>
          <a:solidFill>
            <a:schemeClr val="accent1"/>
          </a:solidFill>
          <a:ln w="9525" cap="flat" cmpd="sng" algn="ctr">
            <a:solidFill>
              <a:schemeClr val="tx1"/>
            </a:solidFill>
            <a:prstDash val="sysDash"/>
            <a:round/>
            <a:headEnd type="none"/>
            <a:tailEnd type="arrow"/>
          </a:ln>
          <a:effectLst/>
        </p:spPr>
      </p:cxnSp>
      <p:cxnSp>
        <p:nvCxnSpPr>
          <p:cNvPr id="23555" name="曲线连接符 23554"/>
          <p:cNvCxnSpPr>
            <a:stCxn id="15" idx="2"/>
            <a:endCxn id="37" idx="0"/>
          </p:cNvCxnSpPr>
          <p:nvPr/>
        </p:nvCxnSpPr>
        <p:spPr bwMode="auto">
          <a:xfrm rot="5400000">
            <a:off x="2022781" y="2107420"/>
            <a:ext cx="576064" cy="1296144"/>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57" name="曲线连接符 23556"/>
          <p:cNvCxnSpPr>
            <a:stCxn id="15" idx="2"/>
            <a:endCxn id="26" idx="0"/>
          </p:cNvCxnSpPr>
          <p:nvPr/>
        </p:nvCxnSpPr>
        <p:spPr bwMode="auto">
          <a:xfrm rot="16200000" flipH="1">
            <a:off x="3318925" y="2107420"/>
            <a:ext cx="576064" cy="1296144"/>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59" name="曲线连接符 23558"/>
          <p:cNvCxnSpPr>
            <a:stCxn id="37" idx="2"/>
            <a:endCxn id="28" idx="0"/>
          </p:cNvCxnSpPr>
          <p:nvPr/>
        </p:nvCxnSpPr>
        <p:spPr bwMode="auto">
          <a:xfrm rot="5400000">
            <a:off x="1086677" y="3331556"/>
            <a:ext cx="504056" cy="64807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61" name="曲线连接符 23560"/>
          <p:cNvCxnSpPr>
            <a:stCxn id="37" idx="2"/>
            <a:endCxn id="31" idx="0"/>
          </p:cNvCxnSpPr>
          <p:nvPr/>
        </p:nvCxnSpPr>
        <p:spPr bwMode="auto">
          <a:xfrm rot="16200000" flipH="1">
            <a:off x="1734749" y="3331556"/>
            <a:ext cx="504056" cy="64807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63" name="曲线连接符 23562"/>
          <p:cNvCxnSpPr>
            <a:stCxn id="26" idx="2"/>
            <a:endCxn id="33" idx="0"/>
          </p:cNvCxnSpPr>
          <p:nvPr/>
        </p:nvCxnSpPr>
        <p:spPr bwMode="auto">
          <a:xfrm rot="5400000">
            <a:off x="3678965" y="3331556"/>
            <a:ext cx="504056" cy="64807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65" name="曲线连接符 23564"/>
          <p:cNvCxnSpPr>
            <a:stCxn id="26" idx="2"/>
            <a:endCxn id="35" idx="0"/>
          </p:cNvCxnSpPr>
          <p:nvPr/>
        </p:nvCxnSpPr>
        <p:spPr bwMode="auto">
          <a:xfrm rot="16200000" flipH="1">
            <a:off x="4327037" y="3331556"/>
            <a:ext cx="504056" cy="64807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67" name="曲线连接符 23566"/>
          <p:cNvCxnSpPr>
            <a:stCxn id="30" idx="2"/>
            <a:endCxn id="38" idx="0"/>
          </p:cNvCxnSpPr>
          <p:nvPr/>
        </p:nvCxnSpPr>
        <p:spPr bwMode="auto">
          <a:xfrm rot="5400000">
            <a:off x="654629" y="4411676"/>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69" name="曲线连接符 23568"/>
          <p:cNvCxnSpPr>
            <a:stCxn id="30" idx="2"/>
            <a:endCxn id="39" idx="0"/>
          </p:cNvCxnSpPr>
          <p:nvPr/>
        </p:nvCxnSpPr>
        <p:spPr bwMode="auto">
          <a:xfrm rot="16200000" flipH="1">
            <a:off x="942661" y="4411676"/>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71" name="曲线连接符 23570"/>
          <p:cNvCxnSpPr>
            <a:stCxn id="32" idx="2"/>
            <a:endCxn id="40" idx="0"/>
          </p:cNvCxnSpPr>
          <p:nvPr/>
        </p:nvCxnSpPr>
        <p:spPr bwMode="auto">
          <a:xfrm rot="5400000">
            <a:off x="1954018" y="4407940"/>
            <a:ext cx="432539" cy="29501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73" name="曲线连接符 23572"/>
          <p:cNvCxnSpPr>
            <a:stCxn id="32" idx="2"/>
            <a:endCxn id="41" idx="0"/>
          </p:cNvCxnSpPr>
          <p:nvPr/>
        </p:nvCxnSpPr>
        <p:spPr bwMode="auto">
          <a:xfrm rot="16200000" flipH="1">
            <a:off x="2242050" y="4414920"/>
            <a:ext cx="432539" cy="28105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75" name="曲线连接符 23574"/>
          <p:cNvCxnSpPr>
            <a:stCxn id="34" idx="2"/>
            <a:endCxn id="42" idx="0"/>
          </p:cNvCxnSpPr>
          <p:nvPr/>
        </p:nvCxnSpPr>
        <p:spPr bwMode="auto">
          <a:xfrm rot="5400000">
            <a:off x="3246917" y="4411676"/>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77" name="曲线连接符 23576"/>
          <p:cNvCxnSpPr>
            <a:stCxn id="34" idx="2"/>
            <a:endCxn id="43" idx="0"/>
          </p:cNvCxnSpPr>
          <p:nvPr/>
        </p:nvCxnSpPr>
        <p:spPr bwMode="auto">
          <a:xfrm rot="16200000" flipH="1">
            <a:off x="3534949" y="4411676"/>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79" name="曲线连接符 23578"/>
          <p:cNvCxnSpPr>
            <a:stCxn id="36" idx="2"/>
            <a:endCxn id="44" idx="0"/>
          </p:cNvCxnSpPr>
          <p:nvPr/>
        </p:nvCxnSpPr>
        <p:spPr bwMode="auto">
          <a:xfrm rot="5400000">
            <a:off x="4543061" y="4411676"/>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3581" name="曲线连接符 23580"/>
          <p:cNvCxnSpPr>
            <a:stCxn id="36" idx="2"/>
            <a:endCxn id="45" idx="0"/>
          </p:cNvCxnSpPr>
          <p:nvPr/>
        </p:nvCxnSpPr>
        <p:spPr bwMode="auto">
          <a:xfrm rot="16200000" flipH="1">
            <a:off x="4831093" y="4411676"/>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sp>
        <p:nvSpPr>
          <p:cNvPr id="76" name="TextBox 75"/>
          <p:cNvSpPr txBox="1"/>
          <p:nvPr/>
        </p:nvSpPr>
        <p:spPr>
          <a:xfrm>
            <a:off x="1584176" y="2564904"/>
            <a:ext cx="539552" cy="369332"/>
          </a:xfrm>
          <a:prstGeom prst="rect">
            <a:avLst/>
          </a:prstGeom>
          <a:noFill/>
        </p:spPr>
        <p:txBody>
          <a:bodyPr wrap="square" rtlCol="0">
            <a:spAutoFit/>
          </a:bodyPr>
          <a:lstStyle/>
          <a:p>
            <a:r>
              <a:rPr lang="en-US" altLang="zh-CN" dirty="0"/>
              <a:t>+1</a:t>
            </a:r>
            <a:endParaRPr lang="zh-CN" altLang="en-US" dirty="0"/>
          </a:p>
        </p:txBody>
      </p:sp>
      <p:sp>
        <p:nvSpPr>
          <p:cNvPr id="77" name="TextBox 76"/>
          <p:cNvSpPr txBox="1"/>
          <p:nvPr/>
        </p:nvSpPr>
        <p:spPr>
          <a:xfrm>
            <a:off x="3995936" y="2555612"/>
            <a:ext cx="539552" cy="369332"/>
          </a:xfrm>
          <a:prstGeom prst="rect">
            <a:avLst/>
          </a:prstGeom>
          <a:noFill/>
        </p:spPr>
        <p:txBody>
          <a:bodyPr wrap="square" rtlCol="0">
            <a:spAutoFit/>
          </a:bodyPr>
          <a:lstStyle/>
          <a:p>
            <a:r>
              <a:rPr lang="en-US" altLang="zh-CN" dirty="0"/>
              <a:t>+2</a:t>
            </a:r>
            <a:endParaRPr lang="zh-CN" altLang="en-US" dirty="0"/>
          </a:p>
        </p:txBody>
      </p:sp>
      <p:sp>
        <p:nvSpPr>
          <p:cNvPr id="78" name="TextBox 77"/>
          <p:cNvSpPr txBox="1"/>
          <p:nvPr/>
        </p:nvSpPr>
        <p:spPr>
          <a:xfrm>
            <a:off x="720080" y="3501008"/>
            <a:ext cx="539552" cy="369332"/>
          </a:xfrm>
          <a:prstGeom prst="rect">
            <a:avLst/>
          </a:prstGeom>
          <a:noFill/>
        </p:spPr>
        <p:txBody>
          <a:bodyPr wrap="square" rtlCol="0">
            <a:spAutoFit/>
          </a:bodyPr>
          <a:lstStyle/>
          <a:p>
            <a:r>
              <a:rPr lang="en-US" altLang="zh-CN" dirty="0"/>
              <a:t>+1</a:t>
            </a:r>
            <a:endParaRPr lang="zh-CN" altLang="en-US" dirty="0"/>
          </a:p>
        </p:txBody>
      </p:sp>
      <p:sp>
        <p:nvSpPr>
          <p:cNvPr id="79" name="TextBox 78"/>
          <p:cNvSpPr txBox="1"/>
          <p:nvPr/>
        </p:nvSpPr>
        <p:spPr>
          <a:xfrm>
            <a:off x="2123728" y="3491716"/>
            <a:ext cx="539552" cy="369332"/>
          </a:xfrm>
          <a:prstGeom prst="rect">
            <a:avLst/>
          </a:prstGeom>
          <a:noFill/>
        </p:spPr>
        <p:txBody>
          <a:bodyPr wrap="square" rtlCol="0">
            <a:spAutoFit/>
          </a:bodyPr>
          <a:lstStyle/>
          <a:p>
            <a:r>
              <a:rPr lang="en-US" altLang="zh-CN" dirty="0"/>
              <a:t>+2</a:t>
            </a:r>
            <a:endParaRPr lang="zh-CN" altLang="en-US" dirty="0"/>
          </a:p>
        </p:txBody>
      </p:sp>
      <p:sp>
        <p:nvSpPr>
          <p:cNvPr id="80" name="TextBox 79"/>
          <p:cNvSpPr txBox="1"/>
          <p:nvPr/>
        </p:nvSpPr>
        <p:spPr>
          <a:xfrm>
            <a:off x="3312368" y="3501008"/>
            <a:ext cx="539552" cy="369332"/>
          </a:xfrm>
          <a:prstGeom prst="rect">
            <a:avLst/>
          </a:prstGeom>
          <a:noFill/>
        </p:spPr>
        <p:txBody>
          <a:bodyPr wrap="square" rtlCol="0">
            <a:spAutoFit/>
          </a:bodyPr>
          <a:lstStyle/>
          <a:p>
            <a:r>
              <a:rPr lang="en-US" altLang="zh-CN" dirty="0"/>
              <a:t>+1</a:t>
            </a:r>
            <a:endParaRPr lang="zh-CN" altLang="en-US" dirty="0"/>
          </a:p>
        </p:txBody>
      </p:sp>
      <p:sp>
        <p:nvSpPr>
          <p:cNvPr id="81" name="TextBox 80"/>
          <p:cNvSpPr txBox="1"/>
          <p:nvPr/>
        </p:nvSpPr>
        <p:spPr>
          <a:xfrm>
            <a:off x="4716016" y="3501008"/>
            <a:ext cx="539552" cy="369332"/>
          </a:xfrm>
          <a:prstGeom prst="rect">
            <a:avLst/>
          </a:prstGeom>
          <a:noFill/>
        </p:spPr>
        <p:txBody>
          <a:bodyPr wrap="square" rtlCol="0">
            <a:spAutoFit/>
          </a:bodyPr>
          <a:lstStyle/>
          <a:p>
            <a:r>
              <a:rPr lang="en-US" altLang="zh-CN" dirty="0"/>
              <a:t>+2</a:t>
            </a:r>
            <a:endParaRPr lang="zh-CN" altLang="en-US" dirty="0"/>
          </a:p>
        </p:txBody>
      </p:sp>
      <p:sp>
        <p:nvSpPr>
          <p:cNvPr id="82" name="TextBox 81"/>
          <p:cNvSpPr txBox="1"/>
          <p:nvPr/>
        </p:nvSpPr>
        <p:spPr>
          <a:xfrm>
            <a:off x="323528" y="4365104"/>
            <a:ext cx="539552" cy="369332"/>
          </a:xfrm>
          <a:prstGeom prst="rect">
            <a:avLst/>
          </a:prstGeom>
          <a:noFill/>
        </p:spPr>
        <p:txBody>
          <a:bodyPr wrap="square" rtlCol="0">
            <a:spAutoFit/>
          </a:bodyPr>
          <a:lstStyle/>
          <a:p>
            <a:r>
              <a:rPr lang="en-US" altLang="zh-CN" dirty="0"/>
              <a:t>+1</a:t>
            </a:r>
            <a:endParaRPr lang="zh-CN" altLang="en-US" dirty="0"/>
          </a:p>
        </p:txBody>
      </p:sp>
      <p:sp>
        <p:nvSpPr>
          <p:cNvPr id="83" name="TextBox 82"/>
          <p:cNvSpPr txBox="1"/>
          <p:nvPr/>
        </p:nvSpPr>
        <p:spPr>
          <a:xfrm>
            <a:off x="1259632" y="4374396"/>
            <a:ext cx="539552" cy="369332"/>
          </a:xfrm>
          <a:prstGeom prst="rect">
            <a:avLst/>
          </a:prstGeom>
          <a:noFill/>
        </p:spPr>
        <p:txBody>
          <a:bodyPr wrap="square" rtlCol="0">
            <a:spAutoFit/>
          </a:bodyPr>
          <a:lstStyle/>
          <a:p>
            <a:r>
              <a:rPr lang="en-US" altLang="zh-CN" dirty="0"/>
              <a:t>+2</a:t>
            </a:r>
            <a:endParaRPr lang="zh-CN" altLang="en-US" dirty="0"/>
          </a:p>
        </p:txBody>
      </p:sp>
      <p:sp>
        <p:nvSpPr>
          <p:cNvPr id="84" name="TextBox 83"/>
          <p:cNvSpPr txBox="1"/>
          <p:nvPr/>
        </p:nvSpPr>
        <p:spPr>
          <a:xfrm>
            <a:off x="1619672" y="4374396"/>
            <a:ext cx="539552" cy="369332"/>
          </a:xfrm>
          <a:prstGeom prst="rect">
            <a:avLst/>
          </a:prstGeom>
          <a:noFill/>
        </p:spPr>
        <p:txBody>
          <a:bodyPr wrap="square" rtlCol="0">
            <a:spAutoFit/>
          </a:bodyPr>
          <a:lstStyle/>
          <a:p>
            <a:r>
              <a:rPr lang="en-US" altLang="zh-CN" dirty="0"/>
              <a:t>+1</a:t>
            </a:r>
            <a:endParaRPr lang="zh-CN" altLang="en-US" dirty="0"/>
          </a:p>
        </p:txBody>
      </p:sp>
      <p:sp>
        <p:nvSpPr>
          <p:cNvPr id="85" name="TextBox 84"/>
          <p:cNvSpPr txBox="1"/>
          <p:nvPr/>
        </p:nvSpPr>
        <p:spPr>
          <a:xfrm>
            <a:off x="2555776" y="4374396"/>
            <a:ext cx="539552" cy="369332"/>
          </a:xfrm>
          <a:prstGeom prst="rect">
            <a:avLst/>
          </a:prstGeom>
          <a:noFill/>
        </p:spPr>
        <p:txBody>
          <a:bodyPr wrap="square" rtlCol="0">
            <a:spAutoFit/>
          </a:bodyPr>
          <a:lstStyle/>
          <a:p>
            <a:r>
              <a:rPr lang="en-US" altLang="zh-CN" dirty="0"/>
              <a:t>+2</a:t>
            </a:r>
            <a:endParaRPr lang="zh-CN" altLang="en-US" dirty="0"/>
          </a:p>
        </p:txBody>
      </p:sp>
      <p:sp>
        <p:nvSpPr>
          <p:cNvPr id="86" name="TextBox 85"/>
          <p:cNvSpPr txBox="1"/>
          <p:nvPr/>
        </p:nvSpPr>
        <p:spPr>
          <a:xfrm>
            <a:off x="2952328" y="4374396"/>
            <a:ext cx="539552" cy="369332"/>
          </a:xfrm>
          <a:prstGeom prst="rect">
            <a:avLst/>
          </a:prstGeom>
          <a:noFill/>
        </p:spPr>
        <p:txBody>
          <a:bodyPr wrap="square" rtlCol="0">
            <a:spAutoFit/>
          </a:bodyPr>
          <a:lstStyle/>
          <a:p>
            <a:r>
              <a:rPr lang="en-US" altLang="zh-CN" dirty="0"/>
              <a:t>+1</a:t>
            </a:r>
            <a:endParaRPr lang="zh-CN" altLang="en-US" dirty="0"/>
          </a:p>
        </p:txBody>
      </p:sp>
      <p:sp>
        <p:nvSpPr>
          <p:cNvPr id="87" name="TextBox 86"/>
          <p:cNvSpPr txBox="1"/>
          <p:nvPr/>
        </p:nvSpPr>
        <p:spPr>
          <a:xfrm>
            <a:off x="3851920" y="4374396"/>
            <a:ext cx="539552" cy="369332"/>
          </a:xfrm>
          <a:prstGeom prst="rect">
            <a:avLst/>
          </a:prstGeom>
          <a:noFill/>
        </p:spPr>
        <p:txBody>
          <a:bodyPr wrap="square" rtlCol="0">
            <a:spAutoFit/>
          </a:bodyPr>
          <a:lstStyle/>
          <a:p>
            <a:r>
              <a:rPr lang="en-US" altLang="zh-CN" dirty="0"/>
              <a:t>+2</a:t>
            </a:r>
            <a:endParaRPr lang="zh-CN" altLang="en-US" dirty="0"/>
          </a:p>
        </p:txBody>
      </p:sp>
      <p:sp>
        <p:nvSpPr>
          <p:cNvPr id="88" name="TextBox 87"/>
          <p:cNvSpPr txBox="1"/>
          <p:nvPr/>
        </p:nvSpPr>
        <p:spPr>
          <a:xfrm>
            <a:off x="4211960" y="4374396"/>
            <a:ext cx="539552" cy="369332"/>
          </a:xfrm>
          <a:prstGeom prst="rect">
            <a:avLst/>
          </a:prstGeom>
          <a:noFill/>
        </p:spPr>
        <p:txBody>
          <a:bodyPr wrap="square" rtlCol="0">
            <a:spAutoFit/>
          </a:bodyPr>
          <a:lstStyle/>
          <a:p>
            <a:r>
              <a:rPr lang="en-US" altLang="zh-CN" dirty="0"/>
              <a:t>+1</a:t>
            </a:r>
            <a:endParaRPr lang="zh-CN" altLang="en-US" dirty="0"/>
          </a:p>
        </p:txBody>
      </p:sp>
      <p:sp>
        <p:nvSpPr>
          <p:cNvPr id="89" name="TextBox 88"/>
          <p:cNvSpPr txBox="1"/>
          <p:nvPr/>
        </p:nvSpPr>
        <p:spPr>
          <a:xfrm>
            <a:off x="5184576" y="4374396"/>
            <a:ext cx="539552" cy="369332"/>
          </a:xfrm>
          <a:prstGeom prst="rect">
            <a:avLst/>
          </a:prstGeom>
          <a:noFill/>
        </p:spPr>
        <p:txBody>
          <a:bodyPr wrap="square" rtlCol="0">
            <a:spAutoFit/>
          </a:bodyPr>
          <a:lstStyle/>
          <a:p>
            <a:r>
              <a:rPr lang="en-US" altLang="zh-CN" dirty="0"/>
              <a:t>+2</a:t>
            </a:r>
            <a:endParaRPr lang="zh-CN" altLang="en-US" dirty="0"/>
          </a:p>
        </p:txBody>
      </p:sp>
      <p:sp>
        <p:nvSpPr>
          <p:cNvPr id="67" name="文本框 66"/>
          <p:cNvSpPr txBox="1"/>
          <p:nvPr/>
        </p:nvSpPr>
        <p:spPr>
          <a:xfrm>
            <a:off x="207792" y="1160347"/>
            <a:ext cx="2131960"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二分查找</a:t>
            </a:r>
          </a:p>
        </p:txBody>
      </p:sp>
      <p:sp>
        <p:nvSpPr>
          <p:cNvPr id="68" name="TextBox 5"/>
          <p:cNvSpPr txBox="1"/>
          <p:nvPr/>
        </p:nvSpPr>
        <p:spPr>
          <a:xfrm>
            <a:off x="2406348" y="1215954"/>
            <a:ext cx="6702155" cy="400110"/>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查找长度：元素大小比较操作的次数</a:t>
            </a:r>
            <a:r>
              <a:rPr lang="en-US" altLang="zh-CN" sz="2000" b="1" dirty="0">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框内数字为次数</a:t>
            </a:r>
          </a:p>
        </p:txBody>
      </p:sp>
    </p:spTree>
    <p:extLst>
      <p:ext uri="{BB962C8B-B14F-4D97-AF65-F5344CB8AC3E}">
        <p14:creationId xmlns:p14="http://schemas.microsoft.com/office/powerpoint/2010/main" val="2414020788"/>
      </p:ext>
    </p:extLst>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折半查找</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二分查找</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平均查找长度*</a:t>
            </a:r>
          </a:p>
        </p:txBody>
      </p:sp>
      <p:sp>
        <p:nvSpPr>
          <p:cNvPr id="42" name="文本框 41"/>
          <p:cNvSpPr txBox="1"/>
          <p:nvPr/>
        </p:nvSpPr>
        <p:spPr>
          <a:xfrm>
            <a:off x="207792" y="1160347"/>
            <a:ext cx="9044728"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此部分查找长度为</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语言教材定义的查找长度，考试使用该定义</a:t>
            </a:r>
          </a:p>
        </p:txBody>
      </p:sp>
      <p:sp>
        <p:nvSpPr>
          <p:cNvPr id="125" name="矩形 124"/>
          <p:cNvSpPr/>
          <p:nvPr/>
        </p:nvSpPr>
        <p:spPr>
          <a:xfrm>
            <a:off x="5541566" y="1821192"/>
            <a:ext cx="3470224" cy="3785652"/>
          </a:xfrm>
          <a:prstGeom prst="rect">
            <a:avLst/>
          </a:prstGeom>
          <a:solidFill>
            <a:schemeClr val="accent5">
              <a:lumMod val="90000"/>
              <a:alpha val="22000"/>
            </a:schemeClr>
          </a:solidFill>
        </p:spPr>
        <p:txBody>
          <a:bodyPr wrap="square">
            <a:spAutoFit/>
          </a:bodyPr>
          <a:lstStyle/>
          <a:p>
            <a:r>
              <a:rPr lang="en-US" altLang="zh-CN" sz="1600" b="1" kern="0" dirty="0" err="1">
                <a:solidFill>
                  <a:srgbClr val="000000"/>
                </a:solidFill>
                <a:latin typeface="Courier New"/>
                <a:ea typeface="宋体"/>
                <a:cs typeface="Times New Roman"/>
              </a:rPr>
              <a:t>int</a:t>
            </a:r>
            <a:r>
              <a:rPr lang="en-US" altLang="zh-CN" sz="1600" b="1" kern="0" dirty="0">
                <a:solidFill>
                  <a:srgbClr val="000000"/>
                </a:solidFill>
                <a:latin typeface="Courier New"/>
                <a:ea typeface="宋体"/>
                <a:cs typeface="Times New Roman"/>
              </a:rPr>
              <a:t> </a:t>
            </a:r>
            <a:r>
              <a:rPr lang="en-US" altLang="zh-CN" sz="1600" b="1" kern="0" dirty="0" err="1">
                <a:solidFill>
                  <a:srgbClr val="000000"/>
                </a:solidFill>
                <a:latin typeface="Courier New"/>
                <a:ea typeface="宋体"/>
                <a:cs typeface="Times New Roman"/>
              </a:rPr>
              <a:t>Bin_Search</a:t>
            </a:r>
            <a:endParaRPr lang="en-US" altLang="zh-CN" sz="1600" b="1" kern="0" dirty="0">
              <a:solidFill>
                <a:srgbClr val="000000"/>
              </a:solidFill>
              <a:latin typeface="Courier New"/>
              <a:ea typeface="宋体"/>
              <a:cs typeface="Times New Roman"/>
            </a:endParaRPr>
          </a:p>
          <a:p>
            <a:r>
              <a:rPr lang="en-US" altLang="zh-CN" sz="1600" b="1" kern="0" dirty="0">
                <a:solidFill>
                  <a:srgbClr val="000000"/>
                </a:solidFill>
                <a:latin typeface="Courier New"/>
                <a:ea typeface="宋体"/>
                <a:cs typeface="Times New Roman"/>
              </a:rPr>
              <a:t>(</a:t>
            </a:r>
            <a:r>
              <a:rPr lang="en-US" altLang="zh-CN" sz="1600" b="1" kern="0" dirty="0" err="1">
                <a:solidFill>
                  <a:srgbClr val="000000"/>
                </a:solidFill>
                <a:latin typeface="Courier New"/>
                <a:ea typeface="宋体"/>
                <a:cs typeface="Times New Roman"/>
              </a:rPr>
              <a:t>int</a:t>
            </a:r>
            <a:r>
              <a:rPr lang="en-US" altLang="zh-CN" sz="1600" b="1" kern="0" dirty="0">
                <a:solidFill>
                  <a:srgbClr val="000000"/>
                </a:solidFill>
                <a:latin typeface="Courier New"/>
                <a:ea typeface="宋体"/>
                <a:cs typeface="Times New Roman"/>
              </a:rPr>
              <a:t> A[],</a:t>
            </a:r>
            <a:r>
              <a:rPr lang="en-US" altLang="zh-CN" sz="1600" b="1" kern="0" dirty="0" err="1">
                <a:solidFill>
                  <a:srgbClr val="000000"/>
                </a:solidFill>
                <a:latin typeface="Courier New"/>
                <a:ea typeface="宋体"/>
                <a:cs typeface="Times New Roman"/>
              </a:rPr>
              <a:t>int</a:t>
            </a:r>
            <a:r>
              <a:rPr lang="en-US" altLang="zh-CN" sz="1600" b="1" kern="0" dirty="0">
                <a:solidFill>
                  <a:srgbClr val="000000"/>
                </a:solidFill>
                <a:latin typeface="Courier New"/>
                <a:ea typeface="宋体"/>
                <a:cs typeface="Times New Roman"/>
              </a:rPr>
              <a:t> </a:t>
            </a:r>
            <a:r>
              <a:rPr lang="en-US" altLang="zh-CN" sz="1600" b="1" kern="0" dirty="0" err="1">
                <a:solidFill>
                  <a:srgbClr val="000000"/>
                </a:solidFill>
                <a:latin typeface="Courier New"/>
                <a:ea typeface="宋体"/>
                <a:cs typeface="Times New Roman"/>
              </a:rPr>
              <a:t>n,int</a:t>
            </a:r>
            <a:r>
              <a:rPr lang="en-US" altLang="zh-CN" sz="1600" b="1" kern="0" dirty="0">
                <a:solidFill>
                  <a:srgbClr val="000000"/>
                </a:solidFill>
                <a:latin typeface="Courier New"/>
                <a:ea typeface="宋体"/>
                <a:cs typeface="Times New Roman"/>
              </a:rPr>
              <a:t> key){</a:t>
            </a:r>
            <a:endParaRPr lang="zh-CN" altLang="zh-CN" sz="1600" b="1" kern="0" dirty="0">
              <a:solidFill>
                <a:srgbClr val="000000"/>
              </a:solidFill>
              <a:latin typeface="Courier New"/>
              <a:ea typeface="宋体"/>
              <a:cs typeface="Times New Roman"/>
            </a:endParaRPr>
          </a:p>
          <a:p>
            <a:pPr indent="304800"/>
            <a:r>
              <a:rPr lang="en-US" altLang="zh-CN" sz="1600" b="1" kern="0" dirty="0" err="1">
                <a:solidFill>
                  <a:srgbClr val="000000"/>
                </a:solidFill>
                <a:latin typeface="Courier New"/>
                <a:ea typeface="宋体"/>
                <a:cs typeface="Times New Roman"/>
              </a:rPr>
              <a:t>int</a:t>
            </a:r>
            <a:r>
              <a:rPr lang="en-US" altLang="zh-CN" sz="1600" b="1" kern="0" dirty="0">
                <a:solidFill>
                  <a:srgbClr val="000000"/>
                </a:solidFill>
                <a:latin typeface="Courier New"/>
                <a:ea typeface="宋体"/>
                <a:cs typeface="Times New Roman"/>
              </a:rPr>
              <a:t> low, high, mid;</a:t>
            </a:r>
            <a:endParaRPr lang="zh-CN" altLang="zh-CN" sz="1600" b="1" kern="0" dirty="0">
              <a:solidFill>
                <a:srgbClr val="000000"/>
              </a:solidFill>
              <a:latin typeface="Courier New"/>
              <a:ea typeface="宋体"/>
              <a:cs typeface="Times New Roman"/>
            </a:endParaRPr>
          </a:p>
          <a:p>
            <a:pPr indent="304800"/>
            <a:r>
              <a:rPr lang="en-US" altLang="zh-CN" sz="1600" b="1" kern="0" dirty="0">
                <a:solidFill>
                  <a:srgbClr val="000000"/>
                </a:solidFill>
                <a:latin typeface="Courier New"/>
                <a:ea typeface="宋体"/>
                <a:cs typeface="Times New Roman"/>
              </a:rPr>
              <a:t>low = 0;</a:t>
            </a:r>
            <a:endParaRPr lang="zh-CN" altLang="zh-CN" sz="1600" b="1" kern="0" dirty="0">
              <a:solidFill>
                <a:srgbClr val="000000"/>
              </a:solidFill>
              <a:latin typeface="Courier New"/>
              <a:ea typeface="宋体"/>
              <a:cs typeface="Times New Roman"/>
            </a:endParaRPr>
          </a:p>
          <a:p>
            <a:pPr indent="304800"/>
            <a:r>
              <a:rPr lang="en-US" altLang="zh-CN" sz="1600" b="1" kern="0" dirty="0">
                <a:solidFill>
                  <a:srgbClr val="000000"/>
                </a:solidFill>
                <a:latin typeface="Courier New"/>
                <a:ea typeface="宋体"/>
                <a:cs typeface="Times New Roman"/>
              </a:rPr>
              <a:t>high = n-1;</a:t>
            </a:r>
            <a:endParaRPr lang="zh-CN" altLang="zh-CN" sz="1600" b="1" kern="0" dirty="0">
              <a:solidFill>
                <a:srgbClr val="000000"/>
              </a:solidFill>
              <a:latin typeface="Courier New"/>
              <a:ea typeface="宋体"/>
              <a:cs typeface="Times New Roman"/>
            </a:endParaRPr>
          </a:p>
          <a:p>
            <a:pPr indent="304800"/>
            <a:r>
              <a:rPr lang="en-US" altLang="zh-CN" sz="1600" b="1" kern="0" dirty="0">
                <a:solidFill>
                  <a:schemeClr val="accent2">
                    <a:lumMod val="50000"/>
                  </a:schemeClr>
                </a:solidFill>
                <a:latin typeface="Courier New"/>
                <a:ea typeface="宋体"/>
                <a:cs typeface="Times New Roman"/>
              </a:rPr>
              <a:t>while</a:t>
            </a:r>
            <a:r>
              <a:rPr lang="en-US" altLang="zh-CN" sz="1600" b="1" kern="0" dirty="0">
                <a:solidFill>
                  <a:srgbClr val="000000"/>
                </a:solidFill>
                <a:latin typeface="Courier New"/>
                <a:ea typeface="宋体"/>
                <a:cs typeface="Times New Roman"/>
              </a:rPr>
              <a:t>(low&lt;=high) {</a:t>
            </a:r>
            <a:endParaRPr lang="zh-CN" altLang="zh-CN" sz="1600" b="1" kern="0" dirty="0">
              <a:solidFill>
                <a:srgbClr val="000000"/>
              </a:solidFill>
              <a:latin typeface="Courier New"/>
              <a:ea typeface="宋体"/>
              <a:cs typeface="Times New Roman"/>
            </a:endParaRPr>
          </a:p>
          <a:p>
            <a:pPr marL="228600" indent="304800"/>
            <a:r>
              <a:rPr lang="en-US" altLang="zh-CN" sz="1600" b="1" kern="0" dirty="0">
                <a:solidFill>
                  <a:srgbClr val="000000"/>
                </a:solidFill>
                <a:latin typeface="Courier New"/>
                <a:ea typeface="宋体"/>
                <a:cs typeface="Times New Roman"/>
              </a:rPr>
              <a:t>mid =(low + high)/2;</a:t>
            </a:r>
            <a:endParaRPr lang="zh-CN" altLang="zh-CN" sz="1600" b="1" kern="0" dirty="0">
              <a:solidFill>
                <a:srgbClr val="000000"/>
              </a:solidFill>
              <a:latin typeface="Courier New"/>
              <a:ea typeface="宋体"/>
              <a:cs typeface="Times New Roman"/>
            </a:endParaRPr>
          </a:p>
          <a:p>
            <a:pPr marL="228600" indent="304800"/>
            <a:r>
              <a:rPr lang="en-US" altLang="zh-CN" sz="1600" b="1" kern="0" dirty="0">
                <a:solidFill>
                  <a:schemeClr val="accent2">
                    <a:lumMod val="50000"/>
                  </a:schemeClr>
                </a:solidFill>
                <a:latin typeface="Courier New"/>
                <a:ea typeface="宋体"/>
                <a:cs typeface="Times New Roman"/>
              </a:rPr>
              <a:t>if</a:t>
            </a:r>
            <a:r>
              <a:rPr lang="en-US" altLang="zh-CN" sz="1600" b="1" kern="0" dirty="0">
                <a:solidFill>
                  <a:srgbClr val="000000"/>
                </a:solidFill>
                <a:latin typeface="Courier New"/>
                <a:ea typeface="宋体"/>
                <a:cs typeface="Times New Roman"/>
              </a:rPr>
              <a:t>(A[mid]==key) </a:t>
            </a:r>
          </a:p>
          <a:p>
            <a:pPr marL="228600" indent="304800"/>
            <a:r>
              <a:rPr lang="en-US" altLang="zh-CN" sz="1600" b="1" kern="0" dirty="0">
                <a:solidFill>
                  <a:srgbClr val="000000"/>
                </a:solidFill>
                <a:latin typeface="Courier New"/>
                <a:ea typeface="宋体"/>
                <a:cs typeface="Times New Roman"/>
              </a:rPr>
              <a:t>   return mid;</a:t>
            </a:r>
            <a:endParaRPr lang="zh-CN" altLang="zh-CN" sz="1600" b="1" kern="0" dirty="0">
              <a:solidFill>
                <a:srgbClr val="000000"/>
              </a:solidFill>
              <a:latin typeface="Courier New"/>
              <a:ea typeface="宋体"/>
              <a:cs typeface="Times New Roman"/>
            </a:endParaRPr>
          </a:p>
          <a:p>
            <a:pPr marL="228600" indent="304800"/>
            <a:r>
              <a:rPr lang="en-US" altLang="zh-CN" sz="1600" b="1" kern="0" dirty="0">
                <a:solidFill>
                  <a:schemeClr val="accent2">
                    <a:lumMod val="50000"/>
                  </a:schemeClr>
                </a:solidFill>
                <a:latin typeface="Courier New"/>
                <a:ea typeface="宋体"/>
                <a:cs typeface="Times New Roman"/>
              </a:rPr>
              <a:t>if</a:t>
            </a:r>
            <a:r>
              <a:rPr lang="en-US" altLang="zh-CN" sz="1600" b="1" kern="0" dirty="0">
                <a:solidFill>
                  <a:srgbClr val="000000"/>
                </a:solidFill>
                <a:latin typeface="Courier New"/>
                <a:ea typeface="宋体"/>
                <a:cs typeface="Times New Roman"/>
              </a:rPr>
              <a:t>(A[mid]&lt;key) </a:t>
            </a:r>
          </a:p>
          <a:p>
            <a:pPr marL="228600" indent="304800"/>
            <a:r>
              <a:rPr lang="en-US" altLang="zh-CN" sz="1600" b="1" kern="0" dirty="0">
                <a:solidFill>
                  <a:srgbClr val="000000"/>
                </a:solidFill>
                <a:latin typeface="Courier New"/>
                <a:ea typeface="宋体"/>
                <a:cs typeface="Times New Roman"/>
              </a:rPr>
              <a:t>   low =mid + 1;</a:t>
            </a:r>
            <a:endParaRPr lang="zh-CN" altLang="zh-CN" sz="1600" b="1" kern="0" dirty="0">
              <a:solidFill>
                <a:srgbClr val="000000"/>
              </a:solidFill>
              <a:latin typeface="Courier New"/>
              <a:ea typeface="宋体"/>
              <a:cs typeface="Times New Roman"/>
            </a:endParaRPr>
          </a:p>
          <a:p>
            <a:pPr marL="400050" indent="133350"/>
            <a:r>
              <a:rPr lang="en-US" altLang="zh-CN" sz="1600" b="1" kern="0" dirty="0">
                <a:solidFill>
                  <a:schemeClr val="accent2">
                    <a:lumMod val="50000"/>
                  </a:schemeClr>
                </a:solidFill>
                <a:latin typeface="Courier New"/>
                <a:ea typeface="宋体"/>
                <a:cs typeface="Times New Roman"/>
              </a:rPr>
              <a:t>else</a:t>
            </a:r>
            <a:r>
              <a:rPr lang="en-US" altLang="zh-CN" sz="1600" b="1" kern="0" dirty="0">
                <a:solidFill>
                  <a:srgbClr val="000000"/>
                </a:solidFill>
                <a:latin typeface="Courier New"/>
                <a:ea typeface="宋体"/>
                <a:cs typeface="Times New Roman"/>
              </a:rPr>
              <a:t> high= mid - 1;</a:t>
            </a:r>
            <a:endParaRPr lang="zh-CN" altLang="zh-CN" sz="1600" b="1" kern="0" dirty="0">
              <a:solidFill>
                <a:srgbClr val="000000"/>
              </a:solidFill>
              <a:latin typeface="Courier New"/>
              <a:ea typeface="宋体"/>
              <a:cs typeface="Times New Roman"/>
            </a:endParaRPr>
          </a:p>
          <a:p>
            <a:pPr indent="304800"/>
            <a:r>
              <a:rPr lang="en-US" altLang="zh-CN" sz="1600" b="1" kern="0" dirty="0">
                <a:solidFill>
                  <a:srgbClr val="000000"/>
                </a:solidFill>
                <a:latin typeface="Courier New"/>
                <a:ea typeface="宋体"/>
                <a:cs typeface="Times New Roman"/>
              </a:rPr>
              <a:t>}</a:t>
            </a:r>
            <a:endParaRPr lang="zh-CN" altLang="zh-CN" sz="1600" b="1" kern="0" dirty="0">
              <a:solidFill>
                <a:srgbClr val="000000"/>
              </a:solidFill>
              <a:latin typeface="Courier New"/>
              <a:ea typeface="宋体"/>
              <a:cs typeface="Times New Roman"/>
            </a:endParaRPr>
          </a:p>
          <a:p>
            <a:pPr indent="304800"/>
            <a:r>
              <a:rPr lang="en-US" altLang="zh-CN" sz="1600" b="1" kern="0" dirty="0">
                <a:solidFill>
                  <a:schemeClr val="accent2">
                    <a:lumMod val="50000"/>
                  </a:schemeClr>
                </a:solidFill>
                <a:latin typeface="Courier New"/>
                <a:ea typeface="宋体"/>
                <a:cs typeface="Times New Roman"/>
              </a:rPr>
              <a:t>return</a:t>
            </a:r>
            <a:r>
              <a:rPr lang="en-US" altLang="zh-CN" sz="1600" b="1" kern="0" dirty="0">
                <a:solidFill>
                  <a:srgbClr val="000000"/>
                </a:solidFill>
                <a:latin typeface="Courier New"/>
                <a:ea typeface="宋体"/>
                <a:cs typeface="Times New Roman"/>
              </a:rPr>
              <a:t> -1;</a:t>
            </a:r>
            <a:endParaRPr lang="zh-CN" altLang="zh-CN" sz="1600" b="1" kern="0" dirty="0">
              <a:solidFill>
                <a:srgbClr val="000000"/>
              </a:solidFill>
              <a:latin typeface="Courier New"/>
              <a:ea typeface="宋体"/>
              <a:cs typeface="Times New Roman"/>
            </a:endParaRPr>
          </a:p>
          <a:p>
            <a:r>
              <a:rPr lang="en-US" altLang="zh-CN" sz="1600" b="1" kern="0" dirty="0">
                <a:solidFill>
                  <a:srgbClr val="000000"/>
                </a:solidFill>
                <a:latin typeface="Courier New"/>
                <a:ea typeface="宋体"/>
                <a:cs typeface="Times New Roman"/>
              </a:rPr>
              <a:t>}</a:t>
            </a:r>
            <a:endParaRPr lang="zh-CN" altLang="zh-CN" sz="1600" b="1" kern="0" dirty="0">
              <a:solidFill>
                <a:srgbClr val="000000"/>
              </a:solidFill>
              <a:latin typeface="Courier New"/>
              <a:ea typeface="宋体"/>
              <a:cs typeface="Times New Roman"/>
            </a:endParaRPr>
          </a:p>
        </p:txBody>
      </p:sp>
      <p:sp>
        <p:nvSpPr>
          <p:cNvPr id="69" name="圆角矩形 68"/>
          <p:cNvSpPr/>
          <p:nvPr/>
        </p:nvSpPr>
        <p:spPr bwMode="auto">
          <a:xfrm>
            <a:off x="258585" y="2035412"/>
            <a:ext cx="4536504"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TextBox 5"/>
          <p:cNvSpPr txBox="1"/>
          <p:nvPr/>
        </p:nvSpPr>
        <p:spPr>
          <a:xfrm>
            <a:off x="89924" y="5301208"/>
            <a:ext cx="6948772" cy="1200329"/>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成功元素：红框，失败元素：白框</a:t>
            </a:r>
            <a:endParaRPr lang="en-US" altLang="zh-CN" b="1" dirty="0">
              <a:latin typeface="微软雅黑" panose="020B0503020204020204" pitchFamily="34" charset="-122"/>
              <a:ea typeface="微软雅黑" panose="020B0503020204020204" pitchFamily="34" charset="-122"/>
            </a:endParaRPr>
          </a:p>
          <a:p>
            <a:pPr marL="285750" indent="-285750">
              <a:buClr>
                <a:srgbClr val="FF0000"/>
              </a:buClr>
              <a:buFont typeface="Wingdings" panose="05000000000000000000" pitchFamily="2" charset="2"/>
              <a:buChar char="ü"/>
            </a:pPr>
            <a:r>
              <a:rPr lang="zh-CN" altLang="en-US" b="1" dirty="0">
                <a:latin typeface="微软雅黑" panose="020B0503020204020204" pitchFamily="34" charset="-122"/>
                <a:ea typeface="微软雅黑" panose="020B0503020204020204" pitchFamily="34" charset="-122"/>
              </a:rPr>
              <a:t>平均查找长度：</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    成功</a:t>
            </a:r>
            <a:r>
              <a:rPr lang="en-US" altLang="zh-CN" b="1" dirty="0">
                <a:latin typeface="微软雅黑" panose="020B0503020204020204" pitchFamily="34" charset="-122"/>
                <a:ea typeface="微软雅黑" panose="020B0503020204020204" pitchFamily="34" charset="-122"/>
              </a:rPr>
              <a:t>=(1 + 3 + 3 + 5 + 5 + 5 + 5) / 7 = 3.88</a:t>
            </a:r>
          </a:p>
          <a:p>
            <a:r>
              <a:rPr lang="zh-CN" altLang="en-US" b="1" dirty="0">
                <a:latin typeface="微软雅黑" panose="020B0503020204020204" pitchFamily="34" charset="-122"/>
                <a:ea typeface="微软雅黑" panose="020B0503020204020204" pitchFamily="34" charset="-122"/>
              </a:rPr>
              <a:t>    失败</a:t>
            </a:r>
            <a:r>
              <a:rPr lang="en-US" altLang="zh-CN" b="1" dirty="0">
                <a:latin typeface="微软雅黑" panose="020B0503020204020204" pitchFamily="34" charset="-122"/>
                <a:ea typeface="微软雅黑" panose="020B0503020204020204" pitchFamily="34" charset="-122"/>
              </a:rPr>
              <a:t>=(6 + 6 + 6 + 6 + 6 + 6 + 6 + 6) / 8 = 6.00</a:t>
            </a:r>
            <a:endParaRPr lang="zh-CN" altLang="en-US" b="1" dirty="0">
              <a:latin typeface="微软雅黑" panose="020B0503020204020204" pitchFamily="34" charset="-122"/>
              <a:ea typeface="微软雅黑" panose="020B0503020204020204" pitchFamily="34" charset="-122"/>
            </a:endParaRPr>
          </a:p>
        </p:txBody>
      </p:sp>
      <p:sp>
        <p:nvSpPr>
          <p:cNvPr id="71" name="圆角矩形 70"/>
          <p:cNvSpPr/>
          <p:nvPr/>
        </p:nvSpPr>
        <p:spPr bwMode="auto">
          <a:xfrm>
            <a:off x="402601" y="2107420"/>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2" name="圆角矩形 71"/>
          <p:cNvSpPr/>
          <p:nvPr/>
        </p:nvSpPr>
        <p:spPr bwMode="auto">
          <a:xfrm>
            <a:off x="1050673" y="2107420"/>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3" name="圆角矩形 72"/>
          <p:cNvSpPr/>
          <p:nvPr/>
        </p:nvSpPr>
        <p:spPr bwMode="auto">
          <a:xfrm>
            <a:off x="1698745" y="2107420"/>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圆角矩形 73"/>
          <p:cNvSpPr/>
          <p:nvPr/>
        </p:nvSpPr>
        <p:spPr bwMode="auto">
          <a:xfrm>
            <a:off x="2994889" y="2107420"/>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75" name="圆角矩形 74"/>
          <p:cNvSpPr/>
          <p:nvPr/>
        </p:nvSpPr>
        <p:spPr bwMode="auto">
          <a:xfrm>
            <a:off x="3642961" y="2107420"/>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76" name="圆角矩形 75"/>
          <p:cNvSpPr/>
          <p:nvPr/>
        </p:nvSpPr>
        <p:spPr bwMode="auto">
          <a:xfrm>
            <a:off x="4291033" y="2107420"/>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77" name="圆角矩形 76"/>
          <p:cNvSpPr/>
          <p:nvPr/>
        </p:nvSpPr>
        <p:spPr bwMode="auto">
          <a:xfrm>
            <a:off x="2346817" y="2107420"/>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1</a:t>
            </a:r>
            <a:endParaRPr lang="zh-CN" altLang="en-US" dirty="0">
              <a:ea typeface="黑体" pitchFamily="2" charset="-122"/>
            </a:endParaRPr>
          </a:p>
        </p:txBody>
      </p:sp>
      <p:sp>
        <p:nvSpPr>
          <p:cNvPr id="78" name="圆角矩形 77"/>
          <p:cNvSpPr/>
          <p:nvPr/>
        </p:nvSpPr>
        <p:spPr bwMode="auto">
          <a:xfrm>
            <a:off x="258585" y="2971516"/>
            <a:ext cx="1944216" cy="529897"/>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圆角矩形 78"/>
          <p:cNvSpPr/>
          <p:nvPr/>
        </p:nvSpPr>
        <p:spPr bwMode="auto">
          <a:xfrm>
            <a:off x="402601" y="3043524"/>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0" name="圆角矩形 79"/>
          <p:cNvSpPr/>
          <p:nvPr/>
        </p:nvSpPr>
        <p:spPr bwMode="auto">
          <a:xfrm>
            <a:off x="1698745" y="3043524"/>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81" name="圆角矩形 80"/>
          <p:cNvSpPr/>
          <p:nvPr/>
        </p:nvSpPr>
        <p:spPr bwMode="auto">
          <a:xfrm>
            <a:off x="2850873" y="2971516"/>
            <a:ext cx="1944216" cy="529897"/>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圆角矩形 81"/>
          <p:cNvSpPr/>
          <p:nvPr/>
        </p:nvSpPr>
        <p:spPr bwMode="auto">
          <a:xfrm>
            <a:off x="2994889" y="3043524"/>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圆角矩形 82"/>
          <p:cNvSpPr/>
          <p:nvPr/>
        </p:nvSpPr>
        <p:spPr bwMode="auto">
          <a:xfrm>
            <a:off x="3642961" y="3043524"/>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3</a:t>
            </a:r>
            <a:endParaRPr lang="zh-CN" altLang="en-US" dirty="0">
              <a:ea typeface="黑体" pitchFamily="2" charset="-122"/>
            </a:endParaRPr>
          </a:p>
        </p:txBody>
      </p:sp>
      <p:sp>
        <p:nvSpPr>
          <p:cNvPr id="84" name="圆角矩形 83"/>
          <p:cNvSpPr/>
          <p:nvPr/>
        </p:nvSpPr>
        <p:spPr bwMode="auto">
          <a:xfrm>
            <a:off x="4291033" y="3043524"/>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85" name="圆角矩形 84"/>
          <p:cNvSpPr/>
          <p:nvPr/>
        </p:nvSpPr>
        <p:spPr bwMode="auto">
          <a:xfrm>
            <a:off x="258585" y="3907620"/>
            <a:ext cx="648072"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6" name="圆角矩形 85"/>
          <p:cNvSpPr/>
          <p:nvPr/>
        </p:nvSpPr>
        <p:spPr bwMode="auto">
          <a:xfrm>
            <a:off x="402601" y="3979628"/>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5</a:t>
            </a:r>
            <a:endParaRPr lang="zh-CN" altLang="en-US" dirty="0">
              <a:ea typeface="黑体" pitchFamily="2" charset="-122"/>
            </a:endParaRPr>
          </a:p>
        </p:txBody>
      </p:sp>
      <p:sp>
        <p:nvSpPr>
          <p:cNvPr id="87" name="圆角矩形 86"/>
          <p:cNvSpPr/>
          <p:nvPr/>
        </p:nvSpPr>
        <p:spPr bwMode="auto">
          <a:xfrm>
            <a:off x="1554729" y="3907620"/>
            <a:ext cx="648072"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8" name="圆角矩形 87"/>
          <p:cNvSpPr/>
          <p:nvPr/>
        </p:nvSpPr>
        <p:spPr bwMode="auto">
          <a:xfrm>
            <a:off x="1705725" y="3979137"/>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5</a:t>
            </a:r>
            <a:endParaRPr lang="zh-CN" altLang="en-US" dirty="0">
              <a:ea typeface="黑体" pitchFamily="2" charset="-122"/>
            </a:endParaRPr>
          </a:p>
        </p:txBody>
      </p:sp>
      <p:sp>
        <p:nvSpPr>
          <p:cNvPr id="89" name="圆角矩形 88"/>
          <p:cNvSpPr/>
          <p:nvPr/>
        </p:nvSpPr>
        <p:spPr bwMode="auto">
          <a:xfrm>
            <a:off x="2850873" y="3907620"/>
            <a:ext cx="648072"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圆角矩形 89"/>
          <p:cNvSpPr/>
          <p:nvPr/>
        </p:nvSpPr>
        <p:spPr bwMode="auto">
          <a:xfrm>
            <a:off x="2994889" y="3979628"/>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5</a:t>
            </a:r>
            <a:endParaRPr lang="zh-CN" altLang="en-US" dirty="0">
              <a:ea typeface="黑体" pitchFamily="2" charset="-122"/>
            </a:endParaRPr>
          </a:p>
        </p:txBody>
      </p:sp>
      <p:sp>
        <p:nvSpPr>
          <p:cNvPr id="91" name="圆角矩形 90"/>
          <p:cNvSpPr/>
          <p:nvPr/>
        </p:nvSpPr>
        <p:spPr bwMode="auto">
          <a:xfrm>
            <a:off x="4147017" y="3907620"/>
            <a:ext cx="648072"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圆角矩形 91"/>
          <p:cNvSpPr/>
          <p:nvPr/>
        </p:nvSpPr>
        <p:spPr bwMode="auto">
          <a:xfrm>
            <a:off x="4291033" y="3979628"/>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6</a:t>
            </a:r>
            <a:endParaRPr lang="zh-CN" altLang="en-US" dirty="0">
              <a:ea typeface="黑体" pitchFamily="2" charset="-122"/>
            </a:endParaRPr>
          </a:p>
        </p:txBody>
      </p:sp>
      <p:sp>
        <p:nvSpPr>
          <p:cNvPr id="93" name="圆角矩形 92"/>
          <p:cNvSpPr/>
          <p:nvPr/>
        </p:nvSpPr>
        <p:spPr bwMode="auto">
          <a:xfrm>
            <a:off x="1050673" y="3043524"/>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3</a:t>
            </a:r>
            <a:endParaRPr lang="zh-CN" altLang="en-US" dirty="0">
              <a:ea typeface="黑体" pitchFamily="2" charset="-122"/>
            </a:endParaRPr>
          </a:p>
        </p:txBody>
      </p:sp>
      <p:sp>
        <p:nvSpPr>
          <p:cNvPr id="94" name="圆角矩形 93"/>
          <p:cNvSpPr/>
          <p:nvPr/>
        </p:nvSpPr>
        <p:spPr bwMode="auto">
          <a:xfrm>
            <a:off x="114569"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6</a:t>
            </a:r>
            <a:endParaRPr lang="zh-CN" altLang="en-US" dirty="0"/>
          </a:p>
        </p:txBody>
      </p:sp>
      <p:sp>
        <p:nvSpPr>
          <p:cNvPr id="95" name="圆角矩形 94"/>
          <p:cNvSpPr/>
          <p:nvPr/>
        </p:nvSpPr>
        <p:spPr bwMode="auto">
          <a:xfrm>
            <a:off x="690633"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6</a:t>
            </a:r>
            <a:endParaRPr lang="zh-CN" altLang="en-US" dirty="0"/>
          </a:p>
        </p:txBody>
      </p:sp>
      <p:sp>
        <p:nvSpPr>
          <p:cNvPr id="96" name="圆角矩形 95"/>
          <p:cNvSpPr/>
          <p:nvPr/>
        </p:nvSpPr>
        <p:spPr bwMode="auto">
          <a:xfrm>
            <a:off x="1410713"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6</a:t>
            </a:r>
            <a:endParaRPr lang="zh-CN" altLang="en-US" dirty="0"/>
          </a:p>
        </p:txBody>
      </p:sp>
      <p:sp>
        <p:nvSpPr>
          <p:cNvPr id="97" name="圆角矩形 96"/>
          <p:cNvSpPr/>
          <p:nvPr/>
        </p:nvSpPr>
        <p:spPr bwMode="auto">
          <a:xfrm>
            <a:off x="1986777"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6</a:t>
            </a:r>
            <a:endParaRPr lang="zh-CN" altLang="en-US" dirty="0"/>
          </a:p>
        </p:txBody>
      </p:sp>
      <p:sp>
        <p:nvSpPr>
          <p:cNvPr id="98" name="圆角矩形 97"/>
          <p:cNvSpPr/>
          <p:nvPr/>
        </p:nvSpPr>
        <p:spPr bwMode="auto">
          <a:xfrm>
            <a:off x="2706857"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6</a:t>
            </a:r>
            <a:endParaRPr lang="zh-CN" altLang="en-US" dirty="0"/>
          </a:p>
        </p:txBody>
      </p:sp>
      <p:sp>
        <p:nvSpPr>
          <p:cNvPr id="99" name="圆角矩形 98"/>
          <p:cNvSpPr/>
          <p:nvPr/>
        </p:nvSpPr>
        <p:spPr bwMode="auto">
          <a:xfrm>
            <a:off x="3282921"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6</a:t>
            </a:r>
            <a:endParaRPr lang="zh-CN" altLang="en-US" dirty="0"/>
          </a:p>
        </p:txBody>
      </p:sp>
      <p:sp>
        <p:nvSpPr>
          <p:cNvPr id="100" name="圆角矩形 99"/>
          <p:cNvSpPr/>
          <p:nvPr/>
        </p:nvSpPr>
        <p:spPr bwMode="auto">
          <a:xfrm>
            <a:off x="4003001"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6</a:t>
            </a:r>
            <a:endParaRPr lang="zh-CN" altLang="en-US" dirty="0"/>
          </a:p>
        </p:txBody>
      </p:sp>
      <p:sp>
        <p:nvSpPr>
          <p:cNvPr id="101" name="圆角矩形 100"/>
          <p:cNvSpPr/>
          <p:nvPr/>
        </p:nvSpPr>
        <p:spPr bwMode="auto">
          <a:xfrm>
            <a:off x="4579065" y="4771716"/>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6</a:t>
            </a:r>
            <a:endParaRPr lang="zh-CN" altLang="en-US" dirty="0"/>
          </a:p>
        </p:txBody>
      </p:sp>
      <p:cxnSp>
        <p:nvCxnSpPr>
          <p:cNvPr id="102" name="直接箭头连接符 101"/>
          <p:cNvCxnSpPr>
            <a:endCxn id="77" idx="0"/>
          </p:cNvCxnSpPr>
          <p:nvPr/>
        </p:nvCxnSpPr>
        <p:spPr bwMode="auto">
          <a:xfrm>
            <a:off x="2526837" y="1756672"/>
            <a:ext cx="0" cy="350748"/>
          </a:xfrm>
          <a:prstGeom prst="straightConnector1">
            <a:avLst/>
          </a:prstGeom>
          <a:solidFill>
            <a:schemeClr val="accent1"/>
          </a:solidFill>
          <a:ln w="9525" cap="flat" cmpd="sng" algn="ctr">
            <a:solidFill>
              <a:schemeClr val="tx1"/>
            </a:solidFill>
            <a:prstDash val="sysDash"/>
            <a:round/>
            <a:headEnd type="none"/>
            <a:tailEnd type="arrow"/>
          </a:ln>
          <a:effectLst/>
        </p:spPr>
      </p:cxnSp>
      <p:cxnSp>
        <p:nvCxnSpPr>
          <p:cNvPr id="103" name="曲线连接符 102"/>
          <p:cNvCxnSpPr>
            <a:stCxn id="77" idx="2"/>
            <a:endCxn id="93" idx="0"/>
          </p:cNvCxnSpPr>
          <p:nvPr/>
        </p:nvCxnSpPr>
        <p:spPr bwMode="auto">
          <a:xfrm rot="5400000">
            <a:off x="1590733" y="2107420"/>
            <a:ext cx="576064" cy="1296144"/>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04" name="曲线连接符 103"/>
          <p:cNvCxnSpPr>
            <a:stCxn id="77" idx="2"/>
            <a:endCxn id="83" idx="0"/>
          </p:cNvCxnSpPr>
          <p:nvPr/>
        </p:nvCxnSpPr>
        <p:spPr bwMode="auto">
          <a:xfrm rot="16200000" flipH="1">
            <a:off x="2886877" y="2107420"/>
            <a:ext cx="576064" cy="1296144"/>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05" name="曲线连接符 104"/>
          <p:cNvCxnSpPr>
            <a:stCxn id="93" idx="2"/>
            <a:endCxn id="85" idx="0"/>
          </p:cNvCxnSpPr>
          <p:nvPr/>
        </p:nvCxnSpPr>
        <p:spPr bwMode="auto">
          <a:xfrm rot="5400000">
            <a:off x="654629" y="3331556"/>
            <a:ext cx="504056" cy="64807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06" name="曲线连接符 105"/>
          <p:cNvCxnSpPr>
            <a:stCxn id="93" idx="2"/>
            <a:endCxn id="87" idx="0"/>
          </p:cNvCxnSpPr>
          <p:nvPr/>
        </p:nvCxnSpPr>
        <p:spPr bwMode="auto">
          <a:xfrm rot="16200000" flipH="1">
            <a:off x="1302701" y="3331556"/>
            <a:ext cx="504056" cy="64807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07" name="曲线连接符 106"/>
          <p:cNvCxnSpPr>
            <a:stCxn id="83" idx="2"/>
            <a:endCxn id="89" idx="0"/>
          </p:cNvCxnSpPr>
          <p:nvPr/>
        </p:nvCxnSpPr>
        <p:spPr bwMode="auto">
          <a:xfrm rot="5400000">
            <a:off x="3246917" y="3331556"/>
            <a:ext cx="504056" cy="64807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08" name="曲线连接符 107"/>
          <p:cNvCxnSpPr>
            <a:stCxn id="83" idx="2"/>
            <a:endCxn id="91" idx="0"/>
          </p:cNvCxnSpPr>
          <p:nvPr/>
        </p:nvCxnSpPr>
        <p:spPr bwMode="auto">
          <a:xfrm rot="16200000" flipH="1">
            <a:off x="3894989" y="3331556"/>
            <a:ext cx="504056" cy="64807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09" name="曲线连接符 108"/>
          <p:cNvCxnSpPr>
            <a:stCxn id="86" idx="2"/>
            <a:endCxn id="94" idx="0"/>
          </p:cNvCxnSpPr>
          <p:nvPr/>
        </p:nvCxnSpPr>
        <p:spPr bwMode="auto">
          <a:xfrm rot="5400000">
            <a:off x="222581" y="4411676"/>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10" name="曲线连接符 109"/>
          <p:cNvCxnSpPr>
            <a:stCxn id="86" idx="2"/>
            <a:endCxn id="95" idx="0"/>
          </p:cNvCxnSpPr>
          <p:nvPr/>
        </p:nvCxnSpPr>
        <p:spPr bwMode="auto">
          <a:xfrm rot="16200000" flipH="1">
            <a:off x="510613" y="4411676"/>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11" name="曲线连接符 110"/>
          <p:cNvCxnSpPr>
            <a:stCxn id="88" idx="2"/>
            <a:endCxn id="96" idx="0"/>
          </p:cNvCxnSpPr>
          <p:nvPr/>
        </p:nvCxnSpPr>
        <p:spPr bwMode="auto">
          <a:xfrm rot="5400000">
            <a:off x="1521970" y="4407940"/>
            <a:ext cx="432539" cy="29501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12" name="曲线连接符 111"/>
          <p:cNvCxnSpPr>
            <a:stCxn id="88" idx="2"/>
            <a:endCxn id="97" idx="0"/>
          </p:cNvCxnSpPr>
          <p:nvPr/>
        </p:nvCxnSpPr>
        <p:spPr bwMode="auto">
          <a:xfrm rot="16200000" flipH="1">
            <a:off x="1810002" y="4414920"/>
            <a:ext cx="432539" cy="28105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13" name="曲线连接符 112"/>
          <p:cNvCxnSpPr>
            <a:stCxn id="90" idx="2"/>
            <a:endCxn id="98" idx="0"/>
          </p:cNvCxnSpPr>
          <p:nvPr/>
        </p:nvCxnSpPr>
        <p:spPr bwMode="auto">
          <a:xfrm rot="5400000">
            <a:off x="2814869" y="4411676"/>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14" name="曲线连接符 113"/>
          <p:cNvCxnSpPr>
            <a:stCxn id="90" idx="2"/>
            <a:endCxn id="99" idx="0"/>
          </p:cNvCxnSpPr>
          <p:nvPr/>
        </p:nvCxnSpPr>
        <p:spPr bwMode="auto">
          <a:xfrm rot="16200000" flipH="1">
            <a:off x="3102901" y="4411676"/>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15" name="曲线连接符 114"/>
          <p:cNvCxnSpPr>
            <a:stCxn id="92" idx="2"/>
            <a:endCxn id="100" idx="0"/>
          </p:cNvCxnSpPr>
          <p:nvPr/>
        </p:nvCxnSpPr>
        <p:spPr bwMode="auto">
          <a:xfrm rot="5400000">
            <a:off x="4111013" y="4411676"/>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116" name="曲线连接符 115"/>
          <p:cNvCxnSpPr>
            <a:stCxn id="92" idx="2"/>
            <a:endCxn id="101" idx="0"/>
          </p:cNvCxnSpPr>
          <p:nvPr/>
        </p:nvCxnSpPr>
        <p:spPr bwMode="auto">
          <a:xfrm rot="16200000" flipH="1">
            <a:off x="4399045" y="4411676"/>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sp>
        <p:nvSpPr>
          <p:cNvPr id="117" name="TextBox 75"/>
          <p:cNvSpPr txBox="1"/>
          <p:nvPr/>
        </p:nvSpPr>
        <p:spPr>
          <a:xfrm>
            <a:off x="1152128" y="2564904"/>
            <a:ext cx="539552" cy="369332"/>
          </a:xfrm>
          <a:prstGeom prst="rect">
            <a:avLst/>
          </a:prstGeom>
          <a:noFill/>
        </p:spPr>
        <p:txBody>
          <a:bodyPr wrap="square" rtlCol="0">
            <a:spAutoFit/>
          </a:bodyPr>
          <a:lstStyle/>
          <a:p>
            <a:r>
              <a:rPr lang="en-US" altLang="zh-CN" dirty="0"/>
              <a:t>+2</a:t>
            </a:r>
            <a:endParaRPr lang="zh-CN" altLang="en-US" dirty="0"/>
          </a:p>
        </p:txBody>
      </p:sp>
      <p:sp>
        <p:nvSpPr>
          <p:cNvPr id="118" name="TextBox 76"/>
          <p:cNvSpPr txBox="1"/>
          <p:nvPr/>
        </p:nvSpPr>
        <p:spPr>
          <a:xfrm>
            <a:off x="3563888" y="2555612"/>
            <a:ext cx="539552" cy="369332"/>
          </a:xfrm>
          <a:prstGeom prst="rect">
            <a:avLst/>
          </a:prstGeom>
          <a:noFill/>
        </p:spPr>
        <p:txBody>
          <a:bodyPr wrap="square" rtlCol="0">
            <a:spAutoFit/>
          </a:bodyPr>
          <a:lstStyle/>
          <a:p>
            <a:r>
              <a:rPr lang="en-US" altLang="zh-CN" dirty="0"/>
              <a:t>+2</a:t>
            </a:r>
            <a:endParaRPr lang="zh-CN" altLang="en-US" dirty="0"/>
          </a:p>
        </p:txBody>
      </p:sp>
      <p:sp>
        <p:nvSpPr>
          <p:cNvPr id="119" name="TextBox 77"/>
          <p:cNvSpPr txBox="1"/>
          <p:nvPr/>
        </p:nvSpPr>
        <p:spPr>
          <a:xfrm>
            <a:off x="288032" y="3501008"/>
            <a:ext cx="539552" cy="369332"/>
          </a:xfrm>
          <a:prstGeom prst="rect">
            <a:avLst/>
          </a:prstGeom>
          <a:noFill/>
        </p:spPr>
        <p:txBody>
          <a:bodyPr wrap="square" rtlCol="0">
            <a:spAutoFit/>
          </a:bodyPr>
          <a:lstStyle/>
          <a:p>
            <a:r>
              <a:rPr lang="en-US" altLang="zh-CN" dirty="0"/>
              <a:t>+2</a:t>
            </a:r>
            <a:endParaRPr lang="zh-CN" altLang="en-US" dirty="0"/>
          </a:p>
        </p:txBody>
      </p:sp>
      <p:sp>
        <p:nvSpPr>
          <p:cNvPr id="120" name="TextBox 78"/>
          <p:cNvSpPr txBox="1"/>
          <p:nvPr/>
        </p:nvSpPr>
        <p:spPr>
          <a:xfrm>
            <a:off x="1691680" y="3491716"/>
            <a:ext cx="539552" cy="369332"/>
          </a:xfrm>
          <a:prstGeom prst="rect">
            <a:avLst/>
          </a:prstGeom>
          <a:noFill/>
        </p:spPr>
        <p:txBody>
          <a:bodyPr wrap="square" rtlCol="0">
            <a:spAutoFit/>
          </a:bodyPr>
          <a:lstStyle/>
          <a:p>
            <a:r>
              <a:rPr lang="en-US" altLang="zh-CN" dirty="0"/>
              <a:t>+2</a:t>
            </a:r>
            <a:endParaRPr lang="zh-CN" altLang="en-US" dirty="0"/>
          </a:p>
        </p:txBody>
      </p:sp>
      <p:sp>
        <p:nvSpPr>
          <p:cNvPr id="121" name="TextBox 79"/>
          <p:cNvSpPr txBox="1"/>
          <p:nvPr/>
        </p:nvSpPr>
        <p:spPr>
          <a:xfrm>
            <a:off x="2880320" y="3501008"/>
            <a:ext cx="539552" cy="369332"/>
          </a:xfrm>
          <a:prstGeom prst="rect">
            <a:avLst/>
          </a:prstGeom>
          <a:noFill/>
        </p:spPr>
        <p:txBody>
          <a:bodyPr wrap="square" rtlCol="0">
            <a:spAutoFit/>
          </a:bodyPr>
          <a:lstStyle/>
          <a:p>
            <a:r>
              <a:rPr lang="en-US" altLang="zh-CN" dirty="0"/>
              <a:t>+2</a:t>
            </a:r>
            <a:endParaRPr lang="zh-CN" altLang="en-US" dirty="0"/>
          </a:p>
        </p:txBody>
      </p:sp>
      <p:sp>
        <p:nvSpPr>
          <p:cNvPr id="122" name="TextBox 80"/>
          <p:cNvSpPr txBox="1"/>
          <p:nvPr/>
        </p:nvSpPr>
        <p:spPr>
          <a:xfrm>
            <a:off x="4283968" y="3501008"/>
            <a:ext cx="539552" cy="369332"/>
          </a:xfrm>
          <a:prstGeom prst="rect">
            <a:avLst/>
          </a:prstGeom>
          <a:noFill/>
        </p:spPr>
        <p:txBody>
          <a:bodyPr wrap="square" rtlCol="0">
            <a:spAutoFit/>
          </a:bodyPr>
          <a:lstStyle/>
          <a:p>
            <a:r>
              <a:rPr lang="en-US" altLang="zh-CN" dirty="0"/>
              <a:t>+2</a:t>
            </a:r>
            <a:endParaRPr lang="zh-CN" altLang="en-US" dirty="0"/>
          </a:p>
        </p:txBody>
      </p:sp>
      <p:sp>
        <p:nvSpPr>
          <p:cNvPr id="123" name="TextBox 81"/>
          <p:cNvSpPr txBox="1"/>
          <p:nvPr/>
        </p:nvSpPr>
        <p:spPr>
          <a:xfrm>
            <a:off x="-108520" y="4365104"/>
            <a:ext cx="539552" cy="369332"/>
          </a:xfrm>
          <a:prstGeom prst="rect">
            <a:avLst/>
          </a:prstGeom>
          <a:noFill/>
        </p:spPr>
        <p:txBody>
          <a:bodyPr wrap="square" rtlCol="0">
            <a:spAutoFit/>
          </a:bodyPr>
          <a:lstStyle/>
          <a:p>
            <a:r>
              <a:rPr lang="en-US" altLang="zh-CN" dirty="0"/>
              <a:t>+2</a:t>
            </a:r>
            <a:endParaRPr lang="zh-CN" altLang="en-US" dirty="0"/>
          </a:p>
        </p:txBody>
      </p:sp>
      <p:sp>
        <p:nvSpPr>
          <p:cNvPr id="124" name="TextBox 82"/>
          <p:cNvSpPr txBox="1"/>
          <p:nvPr/>
        </p:nvSpPr>
        <p:spPr>
          <a:xfrm>
            <a:off x="827584" y="4374396"/>
            <a:ext cx="539552" cy="369332"/>
          </a:xfrm>
          <a:prstGeom prst="rect">
            <a:avLst/>
          </a:prstGeom>
          <a:noFill/>
        </p:spPr>
        <p:txBody>
          <a:bodyPr wrap="square" rtlCol="0">
            <a:spAutoFit/>
          </a:bodyPr>
          <a:lstStyle/>
          <a:p>
            <a:r>
              <a:rPr lang="en-US" altLang="zh-CN" dirty="0"/>
              <a:t>+2</a:t>
            </a:r>
            <a:endParaRPr lang="zh-CN" altLang="en-US" dirty="0"/>
          </a:p>
        </p:txBody>
      </p:sp>
      <p:sp>
        <p:nvSpPr>
          <p:cNvPr id="126" name="TextBox 83"/>
          <p:cNvSpPr txBox="1"/>
          <p:nvPr/>
        </p:nvSpPr>
        <p:spPr>
          <a:xfrm>
            <a:off x="1187624" y="4374396"/>
            <a:ext cx="539552" cy="369332"/>
          </a:xfrm>
          <a:prstGeom prst="rect">
            <a:avLst/>
          </a:prstGeom>
          <a:noFill/>
        </p:spPr>
        <p:txBody>
          <a:bodyPr wrap="square" rtlCol="0">
            <a:spAutoFit/>
          </a:bodyPr>
          <a:lstStyle/>
          <a:p>
            <a:r>
              <a:rPr lang="en-US" altLang="zh-CN" dirty="0"/>
              <a:t>+2</a:t>
            </a:r>
            <a:endParaRPr lang="zh-CN" altLang="en-US" dirty="0"/>
          </a:p>
        </p:txBody>
      </p:sp>
      <p:sp>
        <p:nvSpPr>
          <p:cNvPr id="127" name="TextBox 84"/>
          <p:cNvSpPr txBox="1"/>
          <p:nvPr/>
        </p:nvSpPr>
        <p:spPr>
          <a:xfrm>
            <a:off x="2123728" y="4374396"/>
            <a:ext cx="539552" cy="369332"/>
          </a:xfrm>
          <a:prstGeom prst="rect">
            <a:avLst/>
          </a:prstGeom>
          <a:noFill/>
        </p:spPr>
        <p:txBody>
          <a:bodyPr wrap="square" rtlCol="0">
            <a:spAutoFit/>
          </a:bodyPr>
          <a:lstStyle/>
          <a:p>
            <a:r>
              <a:rPr lang="en-US" altLang="zh-CN" dirty="0"/>
              <a:t>+2</a:t>
            </a:r>
            <a:endParaRPr lang="zh-CN" altLang="en-US" dirty="0"/>
          </a:p>
        </p:txBody>
      </p:sp>
      <p:sp>
        <p:nvSpPr>
          <p:cNvPr id="128" name="TextBox 85"/>
          <p:cNvSpPr txBox="1"/>
          <p:nvPr/>
        </p:nvSpPr>
        <p:spPr>
          <a:xfrm>
            <a:off x="2520280" y="4374396"/>
            <a:ext cx="539552" cy="369332"/>
          </a:xfrm>
          <a:prstGeom prst="rect">
            <a:avLst/>
          </a:prstGeom>
          <a:noFill/>
        </p:spPr>
        <p:txBody>
          <a:bodyPr wrap="square" rtlCol="0">
            <a:spAutoFit/>
          </a:bodyPr>
          <a:lstStyle/>
          <a:p>
            <a:r>
              <a:rPr lang="en-US" altLang="zh-CN" dirty="0"/>
              <a:t>+2</a:t>
            </a:r>
            <a:endParaRPr lang="zh-CN" altLang="en-US" dirty="0"/>
          </a:p>
        </p:txBody>
      </p:sp>
      <p:sp>
        <p:nvSpPr>
          <p:cNvPr id="129" name="TextBox 86"/>
          <p:cNvSpPr txBox="1"/>
          <p:nvPr/>
        </p:nvSpPr>
        <p:spPr>
          <a:xfrm>
            <a:off x="3419872" y="4374396"/>
            <a:ext cx="539552" cy="369332"/>
          </a:xfrm>
          <a:prstGeom prst="rect">
            <a:avLst/>
          </a:prstGeom>
          <a:noFill/>
        </p:spPr>
        <p:txBody>
          <a:bodyPr wrap="square" rtlCol="0">
            <a:spAutoFit/>
          </a:bodyPr>
          <a:lstStyle/>
          <a:p>
            <a:r>
              <a:rPr lang="en-US" altLang="zh-CN" dirty="0"/>
              <a:t>+2</a:t>
            </a:r>
            <a:endParaRPr lang="zh-CN" altLang="en-US" dirty="0"/>
          </a:p>
        </p:txBody>
      </p:sp>
      <p:sp>
        <p:nvSpPr>
          <p:cNvPr id="130" name="TextBox 87"/>
          <p:cNvSpPr txBox="1"/>
          <p:nvPr/>
        </p:nvSpPr>
        <p:spPr>
          <a:xfrm>
            <a:off x="3779912" y="4374396"/>
            <a:ext cx="539552" cy="369332"/>
          </a:xfrm>
          <a:prstGeom prst="rect">
            <a:avLst/>
          </a:prstGeom>
          <a:noFill/>
        </p:spPr>
        <p:txBody>
          <a:bodyPr wrap="square" rtlCol="0">
            <a:spAutoFit/>
          </a:bodyPr>
          <a:lstStyle/>
          <a:p>
            <a:r>
              <a:rPr lang="en-US" altLang="zh-CN" dirty="0"/>
              <a:t>+2</a:t>
            </a:r>
            <a:endParaRPr lang="zh-CN" altLang="en-US" dirty="0"/>
          </a:p>
        </p:txBody>
      </p:sp>
      <p:sp>
        <p:nvSpPr>
          <p:cNvPr id="131" name="TextBox 88"/>
          <p:cNvSpPr txBox="1"/>
          <p:nvPr/>
        </p:nvSpPr>
        <p:spPr>
          <a:xfrm>
            <a:off x="4752528" y="4374396"/>
            <a:ext cx="539552" cy="369332"/>
          </a:xfrm>
          <a:prstGeom prst="rect">
            <a:avLst/>
          </a:prstGeom>
          <a:noFill/>
        </p:spPr>
        <p:txBody>
          <a:bodyPr wrap="square" rtlCol="0">
            <a:spAutoFit/>
          </a:bodyPr>
          <a:lstStyle/>
          <a:p>
            <a:r>
              <a:rPr lang="en-US" altLang="zh-CN" dirty="0"/>
              <a:t>+2</a:t>
            </a:r>
            <a:endParaRPr lang="zh-CN" altLang="en-US" dirty="0"/>
          </a:p>
        </p:txBody>
      </p:sp>
    </p:spTree>
    <p:extLst>
      <p:ext uri="{BB962C8B-B14F-4D97-AF65-F5344CB8AC3E}">
        <p14:creationId xmlns:p14="http://schemas.microsoft.com/office/powerpoint/2010/main" val="3611804118"/>
      </p:ext>
    </p:extLst>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折半查找</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二分查找</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平均查找长度*</a:t>
            </a:r>
          </a:p>
        </p:txBody>
      </p:sp>
      <p:sp>
        <p:nvSpPr>
          <p:cNvPr id="42" name="文本框 41"/>
          <p:cNvSpPr txBox="1"/>
          <p:nvPr/>
        </p:nvSpPr>
        <p:spPr>
          <a:xfrm>
            <a:off x="207792" y="1160347"/>
            <a:ext cx="9044728"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此部分查找长度为</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语言教材定义的查找长度，考试使用该定义</a:t>
            </a:r>
          </a:p>
        </p:txBody>
      </p:sp>
      <p:sp>
        <p:nvSpPr>
          <p:cNvPr id="125" name="矩形 124"/>
          <p:cNvSpPr/>
          <p:nvPr/>
        </p:nvSpPr>
        <p:spPr>
          <a:xfrm>
            <a:off x="611560" y="1844824"/>
            <a:ext cx="7488832" cy="4524315"/>
          </a:xfrm>
          <a:prstGeom prst="rect">
            <a:avLst/>
          </a:prstGeom>
        </p:spPr>
        <p:txBody>
          <a:bodyPr wrap="square">
            <a:spAutoFit/>
          </a:bodyPr>
          <a:lstStyle/>
          <a:p>
            <a:r>
              <a:rPr lang="en-US" altLang="zh-CN" sz="2400" b="1" kern="0" dirty="0" err="1">
                <a:solidFill>
                  <a:schemeClr val="accent2">
                    <a:lumMod val="50000"/>
                  </a:schemeClr>
                </a:solidFill>
                <a:latin typeface="Courier New"/>
                <a:ea typeface="宋体"/>
                <a:cs typeface="Times New Roman"/>
              </a:rPr>
              <a:t>int</a:t>
            </a:r>
            <a:r>
              <a:rPr lang="en-US" altLang="zh-CN" sz="2400" b="1" kern="0" dirty="0">
                <a:solidFill>
                  <a:schemeClr val="accent2">
                    <a:lumMod val="50000"/>
                  </a:schemeClr>
                </a:solidFill>
                <a:latin typeface="Courier New"/>
                <a:ea typeface="宋体"/>
                <a:cs typeface="Times New Roman"/>
              </a:rPr>
              <a:t> </a:t>
            </a:r>
            <a:r>
              <a:rPr lang="en-US" altLang="zh-CN" sz="2400" b="1" kern="0" dirty="0" err="1">
                <a:solidFill>
                  <a:srgbClr val="000000"/>
                </a:solidFill>
                <a:latin typeface="Courier New"/>
                <a:ea typeface="宋体"/>
                <a:cs typeface="Times New Roman"/>
              </a:rPr>
              <a:t>bin_search</a:t>
            </a:r>
            <a:r>
              <a:rPr lang="en-US" altLang="zh-CN" sz="2400" b="1" kern="0" dirty="0">
                <a:solidFill>
                  <a:srgbClr val="000000"/>
                </a:solidFill>
                <a:latin typeface="Courier New"/>
                <a:ea typeface="宋体"/>
                <a:cs typeface="Times New Roman"/>
              </a:rPr>
              <a:t>(</a:t>
            </a:r>
            <a:r>
              <a:rPr lang="en-US" altLang="zh-CN" sz="2400" b="1" kern="0" dirty="0" err="1">
                <a:solidFill>
                  <a:srgbClr val="000000"/>
                </a:solidFill>
                <a:latin typeface="Courier New"/>
                <a:ea typeface="宋体"/>
                <a:cs typeface="Times New Roman"/>
              </a:rPr>
              <a:t>int</a:t>
            </a:r>
            <a:r>
              <a:rPr lang="en-US" altLang="zh-CN" sz="2400" b="1" kern="0" dirty="0">
                <a:solidFill>
                  <a:srgbClr val="000000"/>
                </a:solidFill>
                <a:latin typeface="Courier New"/>
                <a:ea typeface="宋体"/>
                <a:cs typeface="Times New Roman"/>
              </a:rPr>
              <a:t> A[],</a:t>
            </a:r>
            <a:r>
              <a:rPr lang="en-US" altLang="zh-CN" sz="2400" b="1" kern="0" dirty="0" err="1">
                <a:solidFill>
                  <a:srgbClr val="000000"/>
                </a:solidFill>
                <a:latin typeface="Courier New"/>
                <a:ea typeface="宋体"/>
                <a:cs typeface="Times New Roman"/>
              </a:rPr>
              <a:t>int</a:t>
            </a:r>
            <a:r>
              <a:rPr lang="en-US" altLang="zh-CN" sz="2400" b="1" kern="0" dirty="0">
                <a:solidFill>
                  <a:srgbClr val="000000"/>
                </a:solidFill>
                <a:latin typeface="Courier New"/>
                <a:ea typeface="宋体"/>
                <a:cs typeface="Times New Roman"/>
              </a:rPr>
              <a:t> </a:t>
            </a:r>
            <a:r>
              <a:rPr lang="en-US" altLang="zh-CN" sz="2400" b="1" kern="0" dirty="0" err="1">
                <a:solidFill>
                  <a:srgbClr val="000000"/>
                </a:solidFill>
                <a:latin typeface="Courier New"/>
                <a:ea typeface="宋体"/>
                <a:cs typeface="Times New Roman"/>
              </a:rPr>
              <a:t>n,int</a:t>
            </a:r>
            <a:r>
              <a:rPr lang="en-US" altLang="zh-CN" sz="2400" b="1" kern="0" dirty="0">
                <a:solidFill>
                  <a:srgbClr val="000000"/>
                </a:solidFill>
                <a:latin typeface="Courier New"/>
                <a:ea typeface="宋体"/>
                <a:cs typeface="Times New Roman"/>
              </a:rPr>
              <a:t> key){</a:t>
            </a:r>
            <a:endParaRPr lang="zh-CN" altLang="zh-CN" sz="2400" b="1" kern="0" dirty="0">
              <a:solidFill>
                <a:srgbClr val="000000"/>
              </a:solidFill>
              <a:latin typeface="Courier New"/>
              <a:ea typeface="宋体"/>
              <a:cs typeface="Times New Roman"/>
            </a:endParaRPr>
          </a:p>
          <a:p>
            <a:pPr indent="304800"/>
            <a:r>
              <a:rPr lang="en-US" altLang="zh-CN" sz="2400" b="1" kern="0" dirty="0" err="1">
                <a:solidFill>
                  <a:srgbClr val="000000"/>
                </a:solidFill>
                <a:latin typeface="Courier New"/>
                <a:ea typeface="宋体"/>
                <a:cs typeface="Times New Roman"/>
              </a:rPr>
              <a:t>int</a:t>
            </a:r>
            <a:r>
              <a:rPr lang="en-US" altLang="zh-CN" sz="2400" b="1" kern="0" dirty="0">
                <a:solidFill>
                  <a:srgbClr val="000000"/>
                </a:solidFill>
                <a:latin typeface="Courier New"/>
                <a:ea typeface="宋体"/>
                <a:cs typeface="Times New Roman"/>
              </a:rPr>
              <a:t> low, high, mid;</a:t>
            </a:r>
            <a:endParaRPr lang="zh-CN" altLang="zh-CN" sz="2400" b="1" kern="0" dirty="0">
              <a:solidFill>
                <a:srgbClr val="000000"/>
              </a:solidFill>
              <a:latin typeface="Courier New"/>
              <a:ea typeface="宋体"/>
              <a:cs typeface="Times New Roman"/>
            </a:endParaRPr>
          </a:p>
          <a:p>
            <a:pPr indent="304800"/>
            <a:r>
              <a:rPr lang="en-US" altLang="zh-CN" sz="2400" b="1" kern="0" dirty="0">
                <a:solidFill>
                  <a:srgbClr val="000000"/>
                </a:solidFill>
                <a:latin typeface="Courier New"/>
                <a:ea typeface="宋体"/>
                <a:cs typeface="Times New Roman"/>
              </a:rPr>
              <a:t>low = 0;</a:t>
            </a:r>
            <a:endParaRPr lang="zh-CN" altLang="zh-CN" sz="2400" b="1" kern="0" dirty="0">
              <a:solidFill>
                <a:srgbClr val="000000"/>
              </a:solidFill>
              <a:latin typeface="Courier New"/>
              <a:ea typeface="宋体"/>
              <a:cs typeface="Times New Roman"/>
            </a:endParaRPr>
          </a:p>
          <a:p>
            <a:pPr indent="304800"/>
            <a:r>
              <a:rPr lang="en-US" altLang="zh-CN" sz="2400" b="1" kern="0" dirty="0">
                <a:solidFill>
                  <a:srgbClr val="000000"/>
                </a:solidFill>
                <a:latin typeface="Courier New"/>
                <a:ea typeface="宋体"/>
                <a:cs typeface="Times New Roman"/>
              </a:rPr>
              <a:t>high = n-1;</a:t>
            </a:r>
            <a:endParaRPr lang="zh-CN" altLang="zh-CN" sz="2400" b="1" kern="0" dirty="0">
              <a:solidFill>
                <a:srgbClr val="000000"/>
              </a:solidFill>
              <a:latin typeface="Courier New"/>
              <a:ea typeface="宋体"/>
              <a:cs typeface="Times New Roman"/>
            </a:endParaRPr>
          </a:p>
          <a:p>
            <a:pPr indent="304800"/>
            <a:r>
              <a:rPr lang="en-US" altLang="zh-CN" sz="2400" b="1" kern="0" dirty="0">
                <a:solidFill>
                  <a:schemeClr val="accent2">
                    <a:lumMod val="50000"/>
                  </a:schemeClr>
                </a:solidFill>
                <a:latin typeface="Courier New"/>
                <a:ea typeface="宋体"/>
                <a:cs typeface="Times New Roman"/>
              </a:rPr>
              <a:t>while</a:t>
            </a:r>
            <a:r>
              <a:rPr lang="en-US" altLang="zh-CN" sz="2400" b="1" kern="0" dirty="0">
                <a:solidFill>
                  <a:srgbClr val="000000"/>
                </a:solidFill>
                <a:latin typeface="Courier New"/>
                <a:ea typeface="宋体"/>
                <a:cs typeface="Times New Roman"/>
              </a:rPr>
              <a:t>(low&lt;=high) {</a:t>
            </a:r>
            <a:endParaRPr lang="zh-CN" altLang="zh-CN" sz="2400" b="1" kern="0" dirty="0">
              <a:solidFill>
                <a:srgbClr val="000000"/>
              </a:solidFill>
              <a:latin typeface="Courier New"/>
              <a:ea typeface="宋体"/>
              <a:cs typeface="Times New Roman"/>
            </a:endParaRPr>
          </a:p>
          <a:p>
            <a:pPr marL="228600" indent="304800"/>
            <a:r>
              <a:rPr lang="en-US" altLang="zh-CN" sz="2400" b="1" kern="0" dirty="0">
                <a:solidFill>
                  <a:srgbClr val="000000"/>
                </a:solidFill>
                <a:latin typeface="Courier New"/>
                <a:ea typeface="宋体"/>
                <a:cs typeface="Times New Roman"/>
              </a:rPr>
              <a:t>mid =(low + high)/2;</a:t>
            </a:r>
            <a:endParaRPr lang="zh-CN" altLang="zh-CN" sz="2400" b="1" kern="0" dirty="0">
              <a:solidFill>
                <a:srgbClr val="000000"/>
              </a:solidFill>
              <a:latin typeface="Courier New"/>
              <a:ea typeface="宋体"/>
              <a:cs typeface="Times New Roman"/>
            </a:endParaRPr>
          </a:p>
          <a:p>
            <a:pPr marL="228600" indent="304800"/>
            <a:r>
              <a:rPr lang="en-US" altLang="zh-CN" sz="2400" b="1" kern="0" dirty="0">
                <a:solidFill>
                  <a:schemeClr val="accent2">
                    <a:lumMod val="50000"/>
                  </a:schemeClr>
                </a:solidFill>
                <a:latin typeface="Courier New"/>
                <a:ea typeface="宋体"/>
                <a:cs typeface="Times New Roman"/>
              </a:rPr>
              <a:t>if</a:t>
            </a:r>
            <a:r>
              <a:rPr lang="en-US" altLang="zh-CN" sz="2400" b="1" kern="0" dirty="0">
                <a:solidFill>
                  <a:srgbClr val="000000"/>
                </a:solidFill>
                <a:latin typeface="Courier New"/>
                <a:ea typeface="宋体"/>
                <a:cs typeface="Times New Roman"/>
              </a:rPr>
              <a:t>(A[mid]==key) return mid;</a:t>
            </a:r>
            <a:endParaRPr lang="zh-CN" altLang="zh-CN" sz="2400" b="1" kern="0" dirty="0">
              <a:solidFill>
                <a:srgbClr val="000000"/>
              </a:solidFill>
              <a:latin typeface="Courier New"/>
              <a:ea typeface="宋体"/>
              <a:cs typeface="Times New Roman"/>
            </a:endParaRPr>
          </a:p>
          <a:p>
            <a:pPr marL="228600" indent="304800"/>
            <a:r>
              <a:rPr lang="en-US" altLang="zh-CN" sz="2400" b="1" kern="0" dirty="0">
                <a:solidFill>
                  <a:schemeClr val="accent2">
                    <a:lumMod val="50000"/>
                  </a:schemeClr>
                </a:solidFill>
                <a:latin typeface="Courier New"/>
                <a:ea typeface="宋体"/>
                <a:cs typeface="Times New Roman"/>
              </a:rPr>
              <a:t>if</a:t>
            </a:r>
            <a:r>
              <a:rPr lang="en-US" altLang="zh-CN" sz="2400" b="1" kern="0" dirty="0">
                <a:solidFill>
                  <a:srgbClr val="000000"/>
                </a:solidFill>
                <a:latin typeface="Courier New"/>
                <a:ea typeface="宋体"/>
                <a:cs typeface="Times New Roman"/>
              </a:rPr>
              <a:t>(A[mid]&lt;key) low =mid + 1;</a:t>
            </a:r>
            <a:endParaRPr lang="zh-CN" altLang="zh-CN" sz="2400" b="1" kern="0" dirty="0">
              <a:solidFill>
                <a:srgbClr val="000000"/>
              </a:solidFill>
              <a:latin typeface="Courier New"/>
              <a:ea typeface="宋体"/>
              <a:cs typeface="Times New Roman"/>
            </a:endParaRPr>
          </a:p>
          <a:p>
            <a:pPr marL="400050" indent="133350"/>
            <a:r>
              <a:rPr lang="en-US" altLang="zh-CN" sz="2400" b="1" kern="0" dirty="0">
                <a:solidFill>
                  <a:schemeClr val="accent2">
                    <a:lumMod val="50000"/>
                  </a:schemeClr>
                </a:solidFill>
                <a:latin typeface="Courier New"/>
                <a:ea typeface="宋体"/>
                <a:cs typeface="Times New Roman"/>
              </a:rPr>
              <a:t>else</a:t>
            </a:r>
            <a:r>
              <a:rPr lang="en-US" altLang="zh-CN" sz="2400" b="1" kern="0" dirty="0">
                <a:solidFill>
                  <a:srgbClr val="000000"/>
                </a:solidFill>
                <a:latin typeface="Courier New"/>
                <a:ea typeface="宋体"/>
                <a:cs typeface="Times New Roman"/>
              </a:rPr>
              <a:t> high= mid - 1;</a:t>
            </a:r>
            <a:endParaRPr lang="zh-CN" altLang="zh-CN" sz="2400" b="1" kern="0" dirty="0">
              <a:solidFill>
                <a:srgbClr val="000000"/>
              </a:solidFill>
              <a:latin typeface="Courier New"/>
              <a:ea typeface="宋体"/>
              <a:cs typeface="Times New Roman"/>
            </a:endParaRPr>
          </a:p>
          <a:p>
            <a:pPr indent="304800"/>
            <a:r>
              <a:rPr lang="en-US" altLang="zh-CN" sz="2400" b="1" kern="0" dirty="0">
                <a:solidFill>
                  <a:srgbClr val="000000"/>
                </a:solidFill>
                <a:latin typeface="Courier New"/>
                <a:ea typeface="宋体"/>
                <a:cs typeface="Times New Roman"/>
              </a:rPr>
              <a:t>}</a:t>
            </a:r>
            <a:endParaRPr lang="zh-CN" altLang="zh-CN" sz="2400" b="1" kern="0" dirty="0">
              <a:solidFill>
                <a:srgbClr val="000000"/>
              </a:solidFill>
              <a:latin typeface="Courier New"/>
              <a:ea typeface="宋体"/>
              <a:cs typeface="Times New Roman"/>
            </a:endParaRPr>
          </a:p>
          <a:p>
            <a:pPr indent="304800"/>
            <a:r>
              <a:rPr lang="en-US" altLang="zh-CN" sz="2400" b="1" kern="0" dirty="0">
                <a:solidFill>
                  <a:schemeClr val="accent2">
                    <a:lumMod val="50000"/>
                  </a:schemeClr>
                </a:solidFill>
                <a:latin typeface="Courier New"/>
                <a:ea typeface="宋体"/>
                <a:cs typeface="Times New Roman"/>
              </a:rPr>
              <a:t>return</a:t>
            </a:r>
            <a:r>
              <a:rPr lang="en-US" altLang="zh-CN" sz="2400" b="1" kern="0" dirty="0">
                <a:solidFill>
                  <a:srgbClr val="000000"/>
                </a:solidFill>
                <a:latin typeface="Courier New"/>
                <a:ea typeface="宋体"/>
                <a:cs typeface="Times New Roman"/>
              </a:rPr>
              <a:t> -1;</a:t>
            </a:r>
            <a:endParaRPr lang="zh-CN" altLang="zh-CN" sz="2400" b="1" kern="0" dirty="0">
              <a:solidFill>
                <a:srgbClr val="000000"/>
              </a:solidFill>
              <a:latin typeface="Courier New"/>
              <a:ea typeface="宋体"/>
              <a:cs typeface="Times New Roman"/>
            </a:endParaRPr>
          </a:p>
          <a:p>
            <a:r>
              <a:rPr lang="en-US" altLang="zh-CN" sz="2400" b="1" kern="0" dirty="0">
                <a:solidFill>
                  <a:srgbClr val="000000"/>
                </a:solidFill>
                <a:latin typeface="Courier New"/>
                <a:ea typeface="宋体"/>
                <a:cs typeface="Times New Roman"/>
              </a:rPr>
              <a:t>}</a:t>
            </a:r>
            <a:endParaRPr lang="zh-CN" altLang="zh-CN" sz="2400" b="1" kern="0" dirty="0">
              <a:solidFill>
                <a:srgbClr val="000000"/>
              </a:solidFill>
              <a:latin typeface="Courier New"/>
              <a:ea typeface="宋体"/>
              <a:cs typeface="Times New Roman"/>
            </a:endParaRPr>
          </a:p>
        </p:txBody>
      </p:sp>
    </p:spTree>
    <p:extLst>
      <p:ext uri="{BB962C8B-B14F-4D97-AF65-F5344CB8AC3E}">
        <p14:creationId xmlns:p14="http://schemas.microsoft.com/office/powerpoint/2010/main" val="4057820309"/>
      </p:ext>
    </p:extLst>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bwMode="auto">
          <a:xfrm>
            <a:off x="683568" y="4983560"/>
            <a:ext cx="648072"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有序向量查找</a:t>
            </a:r>
          </a:p>
        </p:txBody>
      </p:sp>
      <p:sp>
        <p:nvSpPr>
          <p:cNvPr id="6" name="圆角矩形 5"/>
          <p:cNvSpPr/>
          <p:nvPr/>
        </p:nvSpPr>
        <p:spPr bwMode="auto">
          <a:xfrm>
            <a:off x="683568" y="2319264"/>
            <a:ext cx="4536504"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 name="圆角矩形 6"/>
          <p:cNvSpPr/>
          <p:nvPr/>
        </p:nvSpPr>
        <p:spPr bwMode="auto">
          <a:xfrm>
            <a:off x="827584" y="2391272"/>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 name="圆角矩形 8"/>
          <p:cNvSpPr/>
          <p:nvPr/>
        </p:nvSpPr>
        <p:spPr bwMode="auto">
          <a:xfrm>
            <a:off x="1475656" y="2391272"/>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圆角矩形 9"/>
          <p:cNvSpPr/>
          <p:nvPr/>
        </p:nvSpPr>
        <p:spPr bwMode="auto">
          <a:xfrm>
            <a:off x="2123728" y="2391272"/>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圆角矩形 10"/>
          <p:cNvSpPr/>
          <p:nvPr/>
        </p:nvSpPr>
        <p:spPr bwMode="auto">
          <a:xfrm>
            <a:off x="2771800" y="2391272"/>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圆角矩形 11"/>
          <p:cNvSpPr/>
          <p:nvPr/>
        </p:nvSpPr>
        <p:spPr bwMode="auto">
          <a:xfrm>
            <a:off x="4067944" y="2391272"/>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13" name="圆角矩形 12"/>
          <p:cNvSpPr/>
          <p:nvPr/>
        </p:nvSpPr>
        <p:spPr bwMode="auto">
          <a:xfrm>
            <a:off x="4716016" y="2391272"/>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15" name="圆角矩形 14"/>
          <p:cNvSpPr/>
          <p:nvPr/>
        </p:nvSpPr>
        <p:spPr bwMode="auto">
          <a:xfrm>
            <a:off x="683568" y="3255368"/>
            <a:ext cx="2592288" cy="529897"/>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圆角矩形 15"/>
          <p:cNvSpPr/>
          <p:nvPr/>
        </p:nvSpPr>
        <p:spPr bwMode="auto">
          <a:xfrm>
            <a:off x="827584" y="3327376"/>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圆角矩形 16"/>
          <p:cNvSpPr/>
          <p:nvPr/>
        </p:nvSpPr>
        <p:spPr bwMode="auto">
          <a:xfrm>
            <a:off x="1475656" y="3327376"/>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圆角矩形 17"/>
          <p:cNvSpPr/>
          <p:nvPr/>
        </p:nvSpPr>
        <p:spPr bwMode="auto">
          <a:xfrm>
            <a:off x="3923928" y="3255368"/>
            <a:ext cx="1296144" cy="529897"/>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圆角矩形 18"/>
          <p:cNvSpPr/>
          <p:nvPr/>
        </p:nvSpPr>
        <p:spPr bwMode="auto">
          <a:xfrm>
            <a:off x="2771800" y="3327376"/>
            <a:ext cx="360040" cy="360040"/>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20" name="圆角矩形 19"/>
          <p:cNvSpPr/>
          <p:nvPr/>
        </p:nvSpPr>
        <p:spPr bwMode="auto">
          <a:xfrm>
            <a:off x="4716016" y="3327376"/>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4</a:t>
            </a:r>
            <a:endParaRPr lang="zh-CN" altLang="en-US" dirty="0">
              <a:ea typeface="黑体" pitchFamily="2" charset="-122"/>
            </a:endParaRPr>
          </a:p>
        </p:txBody>
      </p:sp>
      <p:sp>
        <p:nvSpPr>
          <p:cNvPr id="22" name="圆角矩形 21"/>
          <p:cNvSpPr/>
          <p:nvPr/>
        </p:nvSpPr>
        <p:spPr bwMode="auto">
          <a:xfrm>
            <a:off x="683568" y="4191472"/>
            <a:ext cx="1296144"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 name="圆角矩形 22"/>
          <p:cNvSpPr/>
          <p:nvPr/>
        </p:nvSpPr>
        <p:spPr bwMode="auto">
          <a:xfrm>
            <a:off x="1475656" y="4263480"/>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4</a:t>
            </a:r>
            <a:endParaRPr lang="zh-CN" altLang="en-US" dirty="0">
              <a:ea typeface="黑体" pitchFamily="2" charset="-122"/>
            </a:endParaRPr>
          </a:p>
        </p:txBody>
      </p:sp>
      <p:sp>
        <p:nvSpPr>
          <p:cNvPr id="24" name="圆角矩形 23"/>
          <p:cNvSpPr/>
          <p:nvPr/>
        </p:nvSpPr>
        <p:spPr bwMode="auto">
          <a:xfrm>
            <a:off x="2664296" y="4191472"/>
            <a:ext cx="648072"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圆角矩形 24"/>
          <p:cNvSpPr/>
          <p:nvPr/>
        </p:nvSpPr>
        <p:spPr bwMode="auto">
          <a:xfrm>
            <a:off x="2808312" y="4263480"/>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5</a:t>
            </a:r>
            <a:endParaRPr lang="zh-CN" altLang="en-US" dirty="0">
              <a:ea typeface="黑体" pitchFamily="2" charset="-122"/>
            </a:endParaRPr>
          </a:p>
        </p:txBody>
      </p:sp>
      <p:sp>
        <p:nvSpPr>
          <p:cNvPr id="26" name="圆角矩形 25"/>
          <p:cNvSpPr/>
          <p:nvPr/>
        </p:nvSpPr>
        <p:spPr bwMode="auto">
          <a:xfrm>
            <a:off x="3923928" y="4191472"/>
            <a:ext cx="648072" cy="504056"/>
          </a:xfrm>
          <a:prstGeom prst="roundRect">
            <a:avLst/>
          </a:prstGeom>
          <a:solidFill>
            <a:schemeClr val="accent2"/>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圆角矩形 26"/>
          <p:cNvSpPr/>
          <p:nvPr/>
        </p:nvSpPr>
        <p:spPr bwMode="auto">
          <a:xfrm>
            <a:off x="4067944" y="4263480"/>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5</a:t>
            </a:r>
            <a:endParaRPr lang="zh-CN" altLang="en-US" dirty="0">
              <a:ea typeface="黑体" pitchFamily="2" charset="-122"/>
            </a:endParaRPr>
          </a:p>
        </p:txBody>
      </p:sp>
      <p:sp>
        <p:nvSpPr>
          <p:cNvPr id="29" name="圆角矩形 28"/>
          <p:cNvSpPr/>
          <p:nvPr/>
        </p:nvSpPr>
        <p:spPr bwMode="auto">
          <a:xfrm>
            <a:off x="5076056" y="4263480"/>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4</a:t>
            </a:r>
            <a:endParaRPr lang="zh-CN" altLang="en-US" dirty="0"/>
          </a:p>
        </p:txBody>
      </p:sp>
      <p:sp>
        <p:nvSpPr>
          <p:cNvPr id="30" name="圆角矩形 29"/>
          <p:cNvSpPr/>
          <p:nvPr/>
        </p:nvSpPr>
        <p:spPr bwMode="auto">
          <a:xfrm>
            <a:off x="2123728" y="3327376"/>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3</a:t>
            </a:r>
            <a:endParaRPr lang="zh-CN" altLang="en-US" dirty="0">
              <a:ea typeface="黑体" pitchFamily="2" charset="-122"/>
            </a:endParaRPr>
          </a:p>
        </p:txBody>
      </p:sp>
      <p:sp>
        <p:nvSpPr>
          <p:cNvPr id="31" name="圆角矩形 30"/>
          <p:cNvSpPr/>
          <p:nvPr/>
        </p:nvSpPr>
        <p:spPr bwMode="auto">
          <a:xfrm>
            <a:off x="827584" y="5055568"/>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5</a:t>
            </a:r>
            <a:endParaRPr lang="zh-CN" altLang="en-US" dirty="0">
              <a:ea typeface="黑体" pitchFamily="2" charset="-122"/>
            </a:endParaRPr>
          </a:p>
        </p:txBody>
      </p:sp>
      <p:sp>
        <p:nvSpPr>
          <p:cNvPr id="33" name="圆角矩形 32"/>
          <p:cNvSpPr/>
          <p:nvPr/>
        </p:nvSpPr>
        <p:spPr bwMode="auto">
          <a:xfrm>
            <a:off x="2520280" y="5055568"/>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4</a:t>
            </a:r>
            <a:endParaRPr lang="zh-CN" altLang="en-US" dirty="0"/>
          </a:p>
        </p:txBody>
      </p:sp>
      <p:sp>
        <p:nvSpPr>
          <p:cNvPr id="34" name="圆角矩形 33"/>
          <p:cNvSpPr/>
          <p:nvPr/>
        </p:nvSpPr>
        <p:spPr bwMode="auto">
          <a:xfrm>
            <a:off x="3096344" y="5055568"/>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5</a:t>
            </a:r>
            <a:endParaRPr lang="zh-CN" altLang="en-US" dirty="0"/>
          </a:p>
        </p:txBody>
      </p:sp>
      <p:sp>
        <p:nvSpPr>
          <p:cNvPr id="35" name="圆角矩形 34"/>
          <p:cNvSpPr/>
          <p:nvPr/>
        </p:nvSpPr>
        <p:spPr bwMode="auto">
          <a:xfrm>
            <a:off x="3707904" y="5055568"/>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4</a:t>
            </a:r>
            <a:endParaRPr lang="zh-CN" altLang="en-US" dirty="0"/>
          </a:p>
        </p:txBody>
      </p:sp>
      <p:sp>
        <p:nvSpPr>
          <p:cNvPr id="36" name="圆角矩形 35"/>
          <p:cNvSpPr/>
          <p:nvPr/>
        </p:nvSpPr>
        <p:spPr bwMode="auto">
          <a:xfrm>
            <a:off x="4427984" y="5055568"/>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5</a:t>
            </a:r>
            <a:endParaRPr lang="zh-CN" altLang="en-US" dirty="0"/>
          </a:p>
        </p:txBody>
      </p:sp>
      <p:cxnSp>
        <p:nvCxnSpPr>
          <p:cNvPr id="39" name="曲线连接符 38"/>
          <p:cNvCxnSpPr>
            <a:stCxn id="67" idx="2"/>
            <a:endCxn id="30" idx="0"/>
          </p:cNvCxnSpPr>
          <p:nvPr/>
        </p:nvCxnSpPr>
        <p:spPr bwMode="auto">
          <a:xfrm rot="5400000">
            <a:off x="2663788" y="2391272"/>
            <a:ext cx="576064" cy="1296144"/>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40" name="曲线连接符 39"/>
          <p:cNvCxnSpPr>
            <a:stCxn id="67" idx="2"/>
            <a:endCxn id="20" idx="0"/>
          </p:cNvCxnSpPr>
          <p:nvPr/>
        </p:nvCxnSpPr>
        <p:spPr bwMode="auto">
          <a:xfrm rot="16200000" flipH="1">
            <a:off x="3959932" y="2391272"/>
            <a:ext cx="576064" cy="1296144"/>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41" name="曲线连接符 40"/>
          <p:cNvCxnSpPr>
            <a:stCxn id="30" idx="2"/>
            <a:endCxn id="23" idx="0"/>
          </p:cNvCxnSpPr>
          <p:nvPr/>
        </p:nvCxnSpPr>
        <p:spPr bwMode="auto">
          <a:xfrm rot="5400000">
            <a:off x="1691680" y="3651412"/>
            <a:ext cx="576064" cy="64807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42" name="曲线连接符 41"/>
          <p:cNvCxnSpPr>
            <a:stCxn id="30" idx="2"/>
            <a:endCxn id="24" idx="0"/>
          </p:cNvCxnSpPr>
          <p:nvPr/>
        </p:nvCxnSpPr>
        <p:spPr bwMode="auto">
          <a:xfrm rot="16200000" flipH="1">
            <a:off x="2394012" y="3597152"/>
            <a:ext cx="504056" cy="684584"/>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43" name="曲线连接符 42"/>
          <p:cNvCxnSpPr>
            <a:stCxn id="20" idx="2"/>
            <a:endCxn id="27" idx="0"/>
          </p:cNvCxnSpPr>
          <p:nvPr/>
        </p:nvCxnSpPr>
        <p:spPr bwMode="auto">
          <a:xfrm rot="5400000">
            <a:off x="4283968" y="3651412"/>
            <a:ext cx="576064" cy="64807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44" name="曲线连接符 43"/>
          <p:cNvCxnSpPr>
            <a:stCxn id="20" idx="2"/>
            <a:endCxn id="29" idx="0"/>
          </p:cNvCxnSpPr>
          <p:nvPr/>
        </p:nvCxnSpPr>
        <p:spPr bwMode="auto">
          <a:xfrm rot="16200000" flipH="1">
            <a:off x="4788024" y="3795428"/>
            <a:ext cx="576064" cy="360040"/>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45" name="曲线连接符 44"/>
          <p:cNvCxnSpPr>
            <a:stCxn id="23" idx="2"/>
            <a:endCxn id="31" idx="0"/>
          </p:cNvCxnSpPr>
          <p:nvPr/>
        </p:nvCxnSpPr>
        <p:spPr bwMode="auto">
          <a:xfrm rot="5400000">
            <a:off x="1115616" y="4515508"/>
            <a:ext cx="432048" cy="64807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47" name="曲线连接符 46"/>
          <p:cNvCxnSpPr>
            <a:stCxn id="25" idx="2"/>
            <a:endCxn id="33" idx="0"/>
          </p:cNvCxnSpPr>
          <p:nvPr/>
        </p:nvCxnSpPr>
        <p:spPr bwMode="auto">
          <a:xfrm rot="5400000">
            <a:off x="2628292" y="4695528"/>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48" name="曲线连接符 47"/>
          <p:cNvCxnSpPr>
            <a:stCxn id="25" idx="2"/>
            <a:endCxn id="34" idx="0"/>
          </p:cNvCxnSpPr>
          <p:nvPr/>
        </p:nvCxnSpPr>
        <p:spPr bwMode="auto">
          <a:xfrm rot="16200000" flipH="1">
            <a:off x="2916324" y="4695528"/>
            <a:ext cx="432048" cy="288032"/>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49" name="曲线连接符 48"/>
          <p:cNvCxnSpPr>
            <a:stCxn id="27" idx="2"/>
            <a:endCxn id="35" idx="0"/>
          </p:cNvCxnSpPr>
          <p:nvPr/>
        </p:nvCxnSpPr>
        <p:spPr bwMode="auto">
          <a:xfrm rot="5400000">
            <a:off x="3851920" y="4659524"/>
            <a:ext cx="432048" cy="360040"/>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50" name="曲线连接符 49"/>
          <p:cNvCxnSpPr>
            <a:stCxn id="27" idx="2"/>
            <a:endCxn id="36" idx="0"/>
          </p:cNvCxnSpPr>
          <p:nvPr/>
        </p:nvCxnSpPr>
        <p:spPr bwMode="auto">
          <a:xfrm rot="16200000" flipH="1">
            <a:off x="4211960" y="4659524"/>
            <a:ext cx="432048" cy="360040"/>
          </a:xfrm>
          <a:prstGeom prst="curvedConnector3">
            <a:avLst/>
          </a:prstGeom>
          <a:solidFill>
            <a:schemeClr val="accent1"/>
          </a:solidFill>
          <a:ln w="9525" cap="flat" cmpd="sng" algn="ctr">
            <a:solidFill>
              <a:schemeClr val="tx1"/>
            </a:solidFill>
            <a:prstDash val="sysDash"/>
            <a:round/>
            <a:headEnd type="none"/>
            <a:tailEnd type="arrow"/>
          </a:ln>
          <a:effectLst/>
        </p:spPr>
      </p:cxnSp>
      <p:sp>
        <p:nvSpPr>
          <p:cNvPr id="53" name="TextBox 52"/>
          <p:cNvSpPr txBox="1"/>
          <p:nvPr/>
        </p:nvSpPr>
        <p:spPr>
          <a:xfrm>
            <a:off x="2016224" y="2886036"/>
            <a:ext cx="539552" cy="369332"/>
          </a:xfrm>
          <a:prstGeom prst="rect">
            <a:avLst/>
          </a:prstGeom>
          <a:noFill/>
        </p:spPr>
        <p:txBody>
          <a:bodyPr wrap="square" rtlCol="0">
            <a:spAutoFit/>
          </a:bodyPr>
          <a:lstStyle/>
          <a:p>
            <a:r>
              <a:rPr lang="en-US" altLang="zh-CN" dirty="0"/>
              <a:t>+1</a:t>
            </a:r>
            <a:endParaRPr lang="zh-CN" altLang="en-US" dirty="0"/>
          </a:p>
        </p:txBody>
      </p:sp>
      <p:sp>
        <p:nvSpPr>
          <p:cNvPr id="54" name="TextBox 53"/>
          <p:cNvSpPr txBox="1"/>
          <p:nvPr/>
        </p:nvSpPr>
        <p:spPr>
          <a:xfrm>
            <a:off x="4752528" y="2895328"/>
            <a:ext cx="539552" cy="369332"/>
          </a:xfrm>
          <a:prstGeom prst="rect">
            <a:avLst/>
          </a:prstGeom>
          <a:noFill/>
        </p:spPr>
        <p:txBody>
          <a:bodyPr wrap="square" rtlCol="0">
            <a:spAutoFit/>
          </a:bodyPr>
          <a:lstStyle/>
          <a:p>
            <a:r>
              <a:rPr lang="en-US" altLang="zh-CN" dirty="0"/>
              <a:t>+2</a:t>
            </a:r>
            <a:endParaRPr lang="zh-CN" altLang="en-US" dirty="0"/>
          </a:p>
        </p:txBody>
      </p:sp>
      <p:sp>
        <p:nvSpPr>
          <p:cNvPr id="55" name="TextBox 54"/>
          <p:cNvSpPr txBox="1"/>
          <p:nvPr/>
        </p:nvSpPr>
        <p:spPr>
          <a:xfrm>
            <a:off x="1259632" y="3789040"/>
            <a:ext cx="539552" cy="369332"/>
          </a:xfrm>
          <a:prstGeom prst="rect">
            <a:avLst/>
          </a:prstGeom>
          <a:noFill/>
        </p:spPr>
        <p:txBody>
          <a:bodyPr wrap="square" rtlCol="0">
            <a:spAutoFit/>
          </a:bodyPr>
          <a:lstStyle/>
          <a:p>
            <a:r>
              <a:rPr lang="en-US" altLang="zh-CN" dirty="0"/>
              <a:t>+1</a:t>
            </a:r>
            <a:endParaRPr lang="zh-CN" altLang="en-US" dirty="0"/>
          </a:p>
        </p:txBody>
      </p:sp>
      <p:sp>
        <p:nvSpPr>
          <p:cNvPr id="56" name="TextBox 55"/>
          <p:cNvSpPr txBox="1"/>
          <p:nvPr/>
        </p:nvSpPr>
        <p:spPr>
          <a:xfrm>
            <a:off x="2952328" y="3798332"/>
            <a:ext cx="539552" cy="369332"/>
          </a:xfrm>
          <a:prstGeom prst="rect">
            <a:avLst/>
          </a:prstGeom>
          <a:noFill/>
        </p:spPr>
        <p:txBody>
          <a:bodyPr wrap="square" rtlCol="0">
            <a:spAutoFit/>
          </a:bodyPr>
          <a:lstStyle/>
          <a:p>
            <a:r>
              <a:rPr lang="en-US" altLang="zh-CN" dirty="0"/>
              <a:t>+2</a:t>
            </a:r>
            <a:endParaRPr lang="zh-CN" altLang="en-US" dirty="0"/>
          </a:p>
        </p:txBody>
      </p:sp>
      <p:sp>
        <p:nvSpPr>
          <p:cNvPr id="57" name="TextBox 56"/>
          <p:cNvSpPr txBox="1"/>
          <p:nvPr/>
        </p:nvSpPr>
        <p:spPr>
          <a:xfrm>
            <a:off x="3923928" y="3798332"/>
            <a:ext cx="539552" cy="369332"/>
          </a:xfrm>
          <a:prstGeom prst="rect">
            <a:avLst/>
          </a:prstGeom>
          <a:noFill/>
        </p:spPr>
        <p:txBody>
          <a:bodyPr wrap="square" rtlCol="0">
            <a:spAutoFit/>
          </a:bodyPr>
          <a:lstStyle/>
          <a:p>
            <a:r>
              <a:rPr lang="en-US" altLang="zh-CN" dirty="0"/>
              <a:t>+1</a:t>
            </a:r>
            <a:endParaRPr lang="zh-CN" altLang="en-US" dirty="0"/>
          </a:p>
        </p:txBody>
      </p:sp>
      <p:sp>
        <p:nvSpPr>
          <p:cNvPr id="58" name="TextBox 57"/>
          <p:cNvSpPr txBox="1"/>
          <p:nvPr/>
        </p:nvSpPr>
        <p:spPr>
          <a:xfrm>
            <a:off x="5148064" y="3798332"/>
            <a:ext cx="539552" cy="369332"/>
          </a:xfrm>
          <a:prstGeom prst="rect">
            <a:avLst/>
          </a:prstGeom>
          <a:noFill/>
        </p:spPr>
        <p:txBody>
          <a:bodyPr wrap="square" rtlCol="0">
            <a:spAutoFit/>
          </a:bodyPr>
          <a:lstStyle/>
          <a:p>
            <a:r>
              <a:rPr lang="en-US" altLang="zh-CN" dirty="0"/>
              <a:t>+2</a:t>
            </a:r>
            <a:endParaRPr lang="zh-CN" altLang="en-US" dirty="0"/>
          </a:p>
        </p:txBody>
      </p:sp>
      <p:sp>
        <p:nvSpPr>
          <p:cNvPr id="59" name="TextBox 58"/>
          <p:cNvSpPr txBox="1"/>
          <p:nvPr/>
        </p:nvSpPr>
        <p:spPr>
          <a:xfrm>
            <a:off x="648072" y="4653136"/>
            <a:ext cx="539552" cy="369332"/>
          </a:xfrm>
          <a:prstGeom prst="rect">
            <a:avLst/>
          </a:prstGeom>
          <a:noFill/>
        </p:spPr>
        <p:txBody>
          <a:bodyPr wrap="square" rtlCol="0">
            <a:spAutoFit/>
          </a:bodyPr>
          <a:lstStyle/>
          <a:p>
            <a:r>
              <a:rPr lang="en-US" altLang="zh-CN" dirty="0"/>
              <a:t>+1</a:t>
            </a:r>
            <a:endParaRPr lang="zh-CN" altLang="en-US" dirty="0"/>
          </a:p>
        </p:txBody>
      </p:sp>
      <p:sp>
        <p:nvSpPr>
          <p:cNvPr id="61" name="TextBox 60"/>
          <p:cNvSpPr txBox="1"/>
          <p:nvPr/>
        </p:nvSpPr>
        <p:spPr>
          <a:xfrm>
            <a:off x="2304256" y="4662428"/>
            <a:ext cx="539552" cy="369332"/>
          </a:xfrm>
          <a:prstGeom prst="rect">
            <a:avLst/>
          </a:prstGeom>
          <a:noFill/>
        </p:spPr>
        <p:txBody>
          <a:bodyPr wrap="square" rtlCol="0">
            <a:spAutoFit/>
          </a:bodyPr>
          <a:lstStyle/>
          <a:p>
            <a:r>
              <a:rPr lang="en-US" altLang="zh-CN" dirty="0"/>
              <a:t>+1</a:t>
            </a:r>
            <a:endParaRPr lang="zh-CN" altLang="en-US" dirty="0"/>
          </a:p>
        </p:txBody>
      </p:sp>
      <p:sp>
        <p:nvSpPr>
          <p:cNvPr id="62" name="TextBox 61"/>
          <p:cNvSpPr txBox="1"/>
          <p:nvPr/>
        </p:nvSpPr>
        <p:spPr>
          <a:xfrm>
            <a:off x="3240360" y="4662428"/>
            <a:ext cx="539552" cy="369332"/>
          </a:xfrm>
          <a:prstGeom prst="rect">
            <a:avLst/>
          </a:prstGeom>
          <a:noFill/>
        </p:spPr>
        <p:txBody>
          <a:bodyPr wrap="square" rtlCol="0">
            <a:spAutoFit/>
          </a:bodyPr>
          <a:lstStyle/>
          <a:p>
            <a:r>
              <a:rPr lang="en-US" altLang="zh-CN" dirty="0"/>
              <a:t>+2</a:t>
            </a:r>
            <a:endParaRPr lang="zh-CN" altLang="en-US" dirty="0"/>
          </a:p>
        </p:txBody>
      </p:sp>
      <p:sp>
        <p:nvSpPr>
          <p:cNvPr id="63" name="TextBox 62"/>
          <p:cNvSpPr txBox="1"/>
          <p:nvPr/>
        </p:nvSpPr>
        <p:spPr>
          <a:xfrm>
            <a:off x="3528392" y="4662428"/>
            <a:ext cx="539552" cy="369332"/>
          </a:xfrm>
          <a:prstGeom prst="rect">
            <a:avLst/>
          </a:prstGeom>
          <a:noFill/>
        </p:spPr>
        <p:txBody>
          <a:bodyPr wrap="square" rtlCol="0">
            <a:spAutoFit/>
          </a:bodyPr>
          <a:lstStyle/>
          <a:p>
            <a:r>
              <a:rPr lang="en-US" altLang="zh-CN" dirty="0"/>
              <a:t>+1</a:t>
            </a:r>
            <a:endParaRPr lang="zh-CN" altLang="en-US" dirty="0"/>
          </a:p>
        </p:txBody>
      </p:sp>
      <p:sp>
        <p:nvSpPr>
          <p:cNvPr id="64" name="TextBox 63"/>
          <p:cNvSpPr txBox="1"/>
          <p:nvPr/>
        </p:nvSpPr>
        <p:spPr>
          <a:xfrm>
            <a:off x="4536504" y="4662428"/>
            <a:ext cx="539552" cy="369332"/>
          </a:xfrm>
          <a:prstGeom prst="rect">
            <a:avLst/>
          </a:prstGeom>
          <a:noFill/>
        </p:spPr>
        <p:txBody>
          <a:bodyPr wrap="square" rtlCol="0">
            <a:spAutoFit/>
          </a:bodyPr>
          <a:lstStyle/>
          <a:p>
            <a:r>
              <a:rPr lang="en-US" altLang="zh-CN" dirty="0"/>
              <a:t>+2</a:t>
            </a:r>
            <a:endParaRPr lang="zh-CN" altLang="en-US" dirty="0"/>
          </a:p>
        </p:txBody>
      </p:sp>
      <p:sp>
        <p:nvSpPr>
          <p:cNvPr id="67" name="圆角矩形 66"/>
          <p:cNvSpPr/>
          <p:nvPr/>
        </p:nvSpPr>
        <p:spPr bwMode="auto">
          <a:xfrm>
            <a:off x="3419872" y="2391272"/>
            <a:ext cx="360040" cy="360040"/>
          </a:xfrm>
          <a:prstGeom prst="roundRect">
            <a:avLst/>
          </a:prstGeom>
          <a:solidFill>
            <a:srgbClr val="FFCCCC"/>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dirty="0">
                <a:ea typeface="黑体" pitchFamily="2" charset="-122"/>
              </a:rPr>
              <a:t>2</a:t>
            </a:r>
            <a:endParaRPr lang="zh-CN" altLang="en-US" dirty="0">
              <a:ea typeface="黑体" pitchFamily="2" charset="-122"/>
            </a:endParaRPr>
          </a:p>
        </p:txBody>
      </p:sp>
      <p:cxnSp>
        <p:nvCxnSpPr>
          <p:cNvPr id="69" name="直接箭头连接符 68"/>
          <p:cNvCxnSpPr/>
          <p:nvPr/>
        </p:nvCxnSpPr>
        <p:spPr bwMode="auto">
          <a:xfrm>
            <a:off x="3590374" y="2065258"/>
            <a:ext cx="0" cy="350748"/>
          </a:xfrm>
          <a:prstGeom prst="straightConnector1">
            <a:avLst/>
          </a:prstGeom>
          <a:solidFill>
            <a:schemeClr val="accent1"/>
          </a:solidFill>
          <a:ln w="9525" cap="flat" cmpd="sng" algn="ctr">
            <a:solidFill>
              <a:schemeClr val="tx1"/>
            </a:solidFill>
            <a:prstDash val="sysDash"/>
            <a:round/>
            <a:headEnd type="none"/>
            <a:tailEnd type="arrow"/>
          </a:ln>
          <a:effectLst/>
        </p:spPr>
      </p:cxnSp>
      <p:sp>
        <p:nvSpPr>
          <p:cNvPr id="70" name="圆角矩形 69"/>
          <p:cNvSpPr/>
          <p:nvPr/>
        </p:nvSpPr>
        <p:spPr bwMode="auto">
          <a:xfrm>
            <a:off x="4067944" y="3327376"/>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3" name="圆角矩形 72"/>
          <p:cNvSpPr/>
          <p:nvPr/>
        </p:nvSpPr>
        <p:spPr bwMode="auto">
          <a:xfrm>
            <a:off x="827584" y="4263480"/>
            <a:ext cx="360040" cy="360040"/>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圆角矩形 75"/>
          <p:cNvSpPr/>
          <p:nvPr/>
        </p:nvSpPr>
        <p:spPr bwMode="auto">
          <a:xfrm>
            <a:off x="539552" y="5775648"/>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4</a:t>
            </a:r>
            <a:endParaRPr lang="zh-CN" altLang="en-US" dirty="0"/>
          </a:p>
        </p:txBody>
      </p:sp>
      <p:sp>
        <p:nvSpPr>
          <p:cNvPr id="77" name="圆角矩形 76"/>
          <p:cNvSpPr/>
          <p:nvPr/>
        </p:nvSpPr>
        <p:spPr bwMode="auto">
          <a:xfrm>
            <a:off x="1115616" y="5775648"/>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5</a:t>
            </a:r>
            <a:endParaRPr lang="zh-CN" altLang="en-US" dirty="0"/>
          </a:p>
        </p:txBody>
      </p:sp>
      <p:sp>
        <p:nvSpPr>
          <p:cNvPr id="78" name="TextBox 77"/>
          <p:cNvSpPr txBox="1"/>
          <p:nvPr/>
        </p:nvSpPr>
        <p:spPr>
          <a:xfrm>
            <a:off x="323528" y="5487616"/>
            <a:ext cx="539552" cy="369332"/>
          </a:xfrm>
          <a:prstGeom prst="rect">
            <a:avLst/>
          </a:prstGeom>
          <a:noFill/>
        </p:spPr>
        <p:txBody>
          <a:bodyPr wrap="square" rtlCol="0">
            <a:spAutoFit/>
          </a:bodyPr>
          <a:lstStyle/>
          <a:p>
            <a:r>
              <a:rPr lang="en-US" altLang="zh-CN" dirty="0"/>
              <a:t>+1</a:t>
            </a:r>
            <a:endParaRPr lang="zh-CN" altLang="en-US" dirty="0"/>
          </a:p>
        </p:txBody>
      </p:sp>
      <p:sp>
        <p:nvSpPr>
          <p:cNvPr id="79" name="TextBox 78"/>
          <p:cNvSpPr txBox="1"/>
          <p:nvPr/>
        </p:nvSpPr>
        <p:spPr>
          <a:xfrm>
            <a:off x="1296144" y="5487616"/>
            <a:ext cx="539552" cy="369332"/>
          </a:xfrm>
          <a:prstGeom prst="rect">
            <a:avLst/>
          </a:prstGeom>
          <a:noFill/>
        </p:spPr>
        <p:txBody>
          <a:bodyPr wrap="square" rtlCol="0">
            <a:spAutoFit/>
          </a:bodyPr>
          <a:lstStyle/>
          <a:p>
            <a:r>
              <a:rPr lang="en-US" altLang="zh-CN" dirty="0"/>
              <a:t>+2</a:t>
            </a:r>
            <a:endParaRPr lang="zh-CN" altLang="en-US" dirty="0"/>
          </a:p>
        </p:txBody>
      </p:sp>
      <p:cxnSp>
        <p:nvCxnSpPr>
          <p:cNvPr id="80" name="曲线连接符 79"/>
          <p:cNvCxnSpPr>
            <a:stCxn id="31" idx="2"/>
            <a:endCxn id="76" idx="0"/>
          </p:cNvCxnSpPr>
          <p:nvPr/>
        </p:nvCxnSpPr>
        <p:spPr bwMode="auto">
          <a:xfrm rot="5400000">
            <a:off x="683568" y="5451612"/>
            <a:ext cx="360040" cy="288032"/>
          </a:xfrm>
          <a:prstGeom prst="curvedConnector3">
            <a:avLst>
              <a:gd name="adj1" fmla="val 50000"/>
            </a:avLst>
          </a:prstGeom>
          <a:solidFill>
            <a:schemeClr val="accent1"/>
          </a:solidFill>
          <a:ln w="9525" cap="flat" cmpd="sng" algn="ctr">
            <a:solidFill>
              <a:schemeClr val="tx1"/>
            </a:solidFill>
            <a:prstDash val="sysDash"/>
            <a:round/>
            <a:headEnd type="none"/>
            <a:tailEnd type="arrow"/>
          </a:ln>
          <a:effectLst/>
        </p:spPr>
      </p:cxnSp>
      <p:cxnSp>
        <p:nvCxnSpPr>
          <p:cNvPr id="85" name="曲线连接符 84"/>
          <p:cNvCxnSpPr>
            <a:stCxn id="31" idx="2"/>
          </p:cNvCxnSpPr>
          <p:nvPr/>
        </p:nvCxnSpPr>
        <p:spPr bwMode="auto">
          <a:xfrm rot="16200000" flipH="1">
            <a:off x="971600" y="5451612"/>
            <a:ext cx="360040" cy="288032"/>
          </a:xfrm>
          <a:prstGeom prst="curvedConnector3">
            <a:avLst/>
          </a:prstGeom>
          <a:solidFill>
            <a:schemeClr val="accent1"/>
          </a:solidFill>
          <a:ln w="9525" cap="flat" cmpd="sng" algn="ctr">
            <a:solidFill>
              <a:schemeClr val="tx1"/>
            </a:solidFill>
            <a:prstDash val="sysDash"/>
            <a:round/>
            <a:headEnd type="none"/>
            <a:tailEnd type="arrow"/>
          </a:ln>
          <a:effectLst/>
        </p:spPr>
      </p:cxnSp>
      <p:sp>
        <p:nvSpPr>
          <p:cNvPr id="88" name="圆角矩形 87"/>
          <p:cNvSpPr/>
          <p:nvPr/>
        </p:nvSpPr>
        <p:spPr bwMode="auto">
          <a:xfrm>
            <a:off x="1835696" y="5055568"/>
            <a:ext cx="360040" cy="360040"/>
          </a:xfrm>
          <a:prstGeom prst="roundRect">
            <a:avLst/>
          </a:prstGeom>
          <a:solidFill>
            <a:schemeClr val="bg1"/>
          </a:solidFill>
          <a:ln w="3175" algn="ctr">
            <a:solidFill>
              <a:schemeClr val="tx1"/>
            </a:solidFill>
            <a:miter lim="800000"/>
            <a:headEnd/>
            <a:tailEnd/>
          </a:ln>
          <a:effectLst>
            <a:outerShdw dist="57150" dir="2700000" algn="ctr" rotWithShape="0">
              <a:srgbClr val="888888">
                <a:alpha val="50000"/>
              </a:srgbClr>
            </a:outerShdw>
          </a:effectLst>
        </p:spPr>
        <p:txBody>
          <a:bodyPr lIns="91446" tIns="91446" rIns="91446" bIns="91446" rtlCol="0" anchor="ctr"/>
          <a:lstStyle/>
          <a:p>
            <a:r>
              <a:rPr lang="en-US" altLang="zh-CN" dirty="0"/>
              <a:t>4</a:t>
            </a:r>
            <a:endParaRPr lang="zh-CN" altLang="en-US" dirty="0"/>
          </a:p>
        </p:txBody>
      </p:sp>
      <p:cxnSp>
        <p:nvCxnSpPr>
          <p:cNvPr id="89" name="曲线连接符 88"/>
          <p:cNvCxnSpPr>
            <a:stCxn id="23" idx="2"/>
            <a:endCxn id="88" idx="0"/>
          </p:cNvCxnSpPr>
          <p:nvPr/>
        </p:nvCxnSpPr>
        <p:spPr bwMode="auto">
          <a:xfrm rot="16200000" flipH="1">
            <a:off x="1619672" y="4659524"/>
            <a:ext cx="432048" cy="360040"/>
          </a:xfrm>
          <a:prstGeom prst="curvedConnector3">
            <a:avLst/>
          </a:prstGeom>
          <a:solidFill>
            <a:schemeClr val="accent1"/>
          </a:solidFill>
          <a:ln w="9525" cap="flat" cmpd="sng" algn="ctr">
            <a:solidFill>
              <a:schemeClr val="tx1"/>
            </a:solidFill>
            <a:prstDash val="sysDash"/>
            <a:round/>
            <a:headEnd type="none"/>
            <a:tailEnd type="arrow"/>
          </a:ln>
          <a:effectLst/>
        </p:spPr>
      </p:cxnSp>
      <p:sp>
        <p:nvSpPr>
          <p:cNvPr id="92" name="TextBox 91"/>
          <p:cNvSpPr txBox="1"/>
          <p:nvPr/>
        </p:nvSpPr>
        <p:spPr>
          <a:xfrm>
            <a:off x="1475656" y="4758244"/>
            <a:ext cx="539552" cy="369332"/>
          </a:xfrm>
          <a:prstGeom prst="rect">
            <a:avLst/>
          </a:prstGeom>
          <a:noFill/>
        </p:spPr>
        <p:txBody>
          <a:bodyPr wrap="square" rtlCol="0">
            <a:spAutoFit/>
          </a:bodyPr>
          <a:lstStyle/>
          <a:p>
            <a:r>
              <a:rPr lang="en-US" altLang="zh-CN" dirty="0"/>
              <a:t>+1</a:t>
            </a:r>
            <a:endParaRPr lang="zh-CN" altLang="en-US" dirty="0"/>
          </a:p>
        </p:txBody>
      </p:sp>
      <p:sp>
        <p:nvSpPr>
          <p:cNvPr id="68" name="文本框 67"/>
          <p:cNvSpPr txBox="1"/>
          <p:nvPr/>
        </p:nvSpPr>
        <p:spPr>
          <a:xfrm>
            <a:off x="207792" y="1160347"/>
            <a:ext cx="2672528"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Fibonacci </a:t>
            </a:r>
            <a:r>
              <a:rPr lang="zh-CN" altLang="en-US" sz="2400" b="1" dirty="0">
                <a:latin typeface="微软雅黑" panose="020B0503020204020204" pitchFamily="34" charset="-122"/>
                <a:ea typeface="微软雅黑" panose="020B0503020204020204" pitchFamily="34" charset="-122"/>
              </a:rPr>
              <a:t>查找</a:t>
            </a:r>
          </a:p>
        </p:txBody>
      </p:sp>
      <p:sp>
        <p:nvSpPr>
          <p:cNvPr id="71" name="TextBox 5"/>
          <p:cNvSpPr txBox="1"/>
          <p:nvPr/>
        </p:nvSpPr>
        <p:spPr>
          <a:xfrm>
            <a:off x="3131840" y="1185659"/>
            <a:ext cx="5220852" cy="400110"/>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适当加长前区域长度，而减少后区域长度</a:t>
            </a:r>
          </a:p>
        </p:txBody>
      </p:sp>
      <p:sp>
        <p:nvSpPr>
          <p:cNvPr id="72" name="TextBox 7"/>
          <p:cNvSpPr txBox="1"/>
          <p:nvPr/>
        </p:nvSpPr>
        <p:spPr>
          <a:xfrm>
            <a:off x="5838901" y="2295164"/>
            <a:ext cx="3348881" cy="156966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理论证明</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参考教材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平均查找长度为：</a:t>
            </a:r>
            <a:r>
              <a:rPr lang="en-US" altLang="zh-CN" sz="2400" b="1" dirty="0">
                <a:solidFill>
                  <a:srgbClr val="C00000"/>
                </a:solidFill>
                <a:latin typeface="微软雅黑" panose="020B0503020204020204" pitchFamily="34" charset="-122"/>
                <a:ea typeface="微软雅黑" panose="020B0503020204020204" pitchFamily="34" charset="-122"/>
              </a:rPr>
              <a:t>O(1.44*log</a:t>
            </a:r>
            <a:r>
              <a:rPr lang="en-US" altLang="zh-CN" sz="2400" b="1" baseline="-25000" dirty="0">
                <a:solidFill>
                  <a:srgbClr val="C00000"/>
                </a:solidFill>
                <a:latin typeface="微软雅黑" panose="020B0503020204020204" pitchFamily="34" charset="-122"/>
                <a:ea typeface="微软雅黑" panose="020B0503020204020204" pitchFamily="34" charset="-122"/>
              </a:rPr>
              <a:t>2 </a:t>
            </a:r>
            <a:r>
              <a:rPr lang="en-US" altLang="zh-CN" sz="2400" b="1" dirty="0">
                <a:solidFill>
                  <a:srgbClr val="C00000"/>
                </a:solidFill>
                <a:latin typeface="微软雅黑" panose="020B0503020204020204" pitchFamily="34" charset="-122"/>
                <a:ea typeface="微软雅黑" panose="020B0503020204020204" pitchFamily="34" charset="-122"/>
              </a:rPr>
              <a:t>n)</a:t>
            </a:r>
          </a:p>
          <a:p>
            <a:r>
              <a:rPr lang="zh-CN" altLang="en-US" sz="2400" b="1" dirty="0">
                <a:latin typeface="微软雅黑" panose="020B0503020204020204" pitchFamily="34" charset="-122"/>
                <a:ea typeface="微软雅黑" panose="020B0503020204020204" pitchFamily="34" charset="-122"/>
              </a:rPr>
              <a:t>优于二分查找</a:t>
            </a:r>
            <a:endParaRPr lang="en-US" altLang="zh-CN" sz="2400" b="1" dirty="0">
              <a:latin typeface="微软雅黑" panose="020B0503020204020204" pitchFamily="34" charset="-122"/>
              <a:ea typeface="微软雅黑" panose="020B0503020204020204" pitchFamily="34" charset="-122"/>
            </a:endParaRPr>
          </a:p>
        </p:txBody>
      </p:sp>
      <p:sp>
        <p:nvSpPr>
          <p:cNvPr id="74" name="TextBox 5"/>
          <p:cNvSpPr txBox="1"/>
          <p:nvPr/>
        </p:nvSpPr>
        <p:spPr>
          <a:xfrm>
            <a:off x="2069219" y="5674022"/>
            <a:ext cx="6521736" cy="1015663"/>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2000" b="1">
                <a:latin typeface="微软雅黑" panose="020B0503020204020204" pitchFamily="34" charset="-122"/>
                <a:ea typeface="微软雅黑" panose="020B0503020204020204" pitchFamily="34" charset="-122"/>
              </a:rPr>
              <a:t>平均比较次数：</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    成功</a:t>
            </a:r>
            <a:r>
              <a:rPr lang="en-US" altLang="zh-CN" sz="2000" b="1" dirty="0">
                <a:latin typeface="微软雅黑" panose="020B0503020204020204" pitchFamily="34" charset="-122"/>
                <a:ea typeface="微软雅黑" panose="020B0503020204020204" pitchFamily="34" charset="-122"/>
              </a:rPr>
              <a:t>=( 5 + 4 + 3 + 5 + 2 + 5 + 4 ) / 7 = 4</a:t>
            </a:r>
          </a:p>
          <a:p>
            <a:r>
              <a:rPr lang="zh-CN" altLang="en-US" sz="2000" b="1" dirty="0">
                <a:latin typeface="微软雅黑" panose="020B0503020204020204" pitchFamily="34" charset="-122"/>
                <a:ea typeface="微软雅黑" panose="020B0503020204020204" pitchFamily="34" charset="-122"/>
              </a:rPr>
              <a:t>    失败</a:t>
            </a:r>
            <a:r>
              <a:rPr lang="en-US" altLang="zh-CN" sz="2000" b="1" dirty="0">
                <a:latin typeface="微软雅黑" panose="020B0503020204020204" pitchFamily="34" charset="-122"/>
                <a:ea typeface="微软雅黑" panose="020B0503020204020204" pitchFamily="34" charset="-122"/>
              </a:rPr>
              <a:t>=( 4 + 5 +4 + 4 + 5 + 4 + 5 + 4) / 8 = 4.38</a:t>
            </a:r>
            <a:endParaRPr lang="zh-CN" altLang="en-US" sz="2000" b="1" dirty="0">
              <a:latin typeface="微软雅黑" panose="020B0503020204020204" pitchFamily="34" charset="-122"/>
              <a:ea typeface="微软雅黑" panose="020B0503020204020204" pitchFamily="34" charset="-122"/>
            </a:endParaRPr>
          </a:p>
        </p:txBody>
      </p:sp>
      <p:sp>
        <p:nvSpPr>
          <p:cNvPr id="75" name="左大括号 74"/>
          <p:cNvSpPr/>
          <p:nvPr/>
        </p:nvSpPr>
        <p:spPr bwMode="auto">
          <a:xfrm rot="5400000">
            <a:off x="1939150" y="1049681"/>
            <a:ext cx="218694" cy="2261299"/>
          </a:xfrm>
          <a:prstGeom prst="leftBrace">
            <a:avLst>
              <a:gd name="adj1" fmla="val 113005"/>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81" name="左大括号 80"/>
          <p:cNvSpPr/>
          <p:nvPr/>
        </p:nvSpPr>
        <p:spPr bwMode="auto">
          <a:xfrm rot="5400000">
            <a:off x="4416992" y="1751632"/>
            <a:ext cx="239022" cy="867541"/>
          </a:xfrm>
          <a:prstGeom prst="leftBrace">
            <a:avLst>
              <a:gd name="adj1" fmla="val 113005"/>
              <a:gd name="adj2" fmla="val 50000"/>
            </a:avLst>
          </a:prstGeom>
          <a:noFill/>
          <a:ln w="15875" cap="flat" cmpd="sng" algn="ctr">
            <a:solidFill>
              <a:srgbClr val="FF0000"/>
            </a:solidFill>
            <a:prstDash val="solid"/>
            <a:round/>
            <a:headEnd type="none"/>
            <a:tailEnd type="none"/>
          </a:ln>
          <a:effectLst/>
        </p:spPr>
        <p:txBody>
          <a:bodyPr rtlCol="0" anchor="ctr"/>
          <a:lstStyle/>
          <a:p>
            <a:pPr algn="ctr"/>
            <a:endParaRPr lang="zh-CN" altLang="en-US"/>
          </a:p>
        </p:txBody>
      </p:sp>
      <p:sp>
        <p:nvSpPr>
          <p:cNvPr id="2" name="矩形 1"/>
          <p:cNvSpPr/>
          <p:nvPr/>
        </p:nvSpPr>
        <p:spPr>
          <a:xfrm>
            <a:off x="5111549" y="5066756"/>
            <a:ext cx="3647152"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成功元素：红框，失败元素：白框</a:t>
            </a:r>
            <a:endParaRPr lang="en-US" altLang="zh-CN" b="1" dirty="0">
              <a:latin typeface="微软雅黑" panose="020B0503020204020204" pitchFamily="34" charset="-122"/>
              <a:ea typeface="微软雅黑" panose="020B0503020204020204" pitchFamily="34" charset="-122"/>
            </a:endParaRPr>
          </a:p>
        </p:txBody>
      </p:sp>
      <p:sp>
        <p:nvSpPr>
          <p:cNvPr id="82" name="矩形 81"/>
          <p:cNvSpPr/>
          <p:nvPr/>
        </p:nvSpPr>
        <p:spPr>
          <a:xfrm>
            <a:off x="1167382" y="1671351"/>
            <a:ext cx="1316386" cy="369332"/>
          </a:xfrm>
          <a:prstGeom prst="rect">
            <a:avLst/>
          </a:prstGeom>
        </p:spPr>
        <p:txBody>
          <a:bodyPr wrap="none">
            <a:spAutoFit/>
          </a:bodyPr>
          <a:lstStyle/>
          <a:p>
            <a:r>
              <a:rPr lang="en-US" altLang="zh-CN" b="1" dirty="0">
                <a:solidFill>
                  <a:srgbClr val="C00000"/>
                </a:solidFill>
                <a:latin typeface="微软雅黑" panose="020B0503020204020204" pitchFamily="34" charset="-122"/>
                <a:ea typeface="微软雅黑" panose="020B0503020204020204" pitchFamily="34" charset="-122"/>
              </a:rPr>
              <a:t>fib(n-1)-1</a:t>
            </a:r>
          </a:p>
        </p:txBody>
      </p:sp>
      <p:sp>
        <p:nvSpPr>
          <p:cNvPr id="83" name="矩形 82"/>
          <p:cNvSpPr/>
          <p:nvPr/>
        </p:nvSpPr>
        <p:spPr>
          <a:xfrm>
            <a:off x="3904364" y="1695727"/>
            <a:ext cx="1316386" cy="369332"/>
          </a:xfrm>
          <a:prstGeom prst="rect">
            <a:avLst/>
          </a:prstGeom>
        </p:spPr>
        <p:txBody>
          <a:bodyPr wrap="none">
            <a:spAutoFit/>
          </a:bodyPr>
          <a:lstStyle/>
          <a:p>
            <a:r>
              <a:rPr lang="en-US" altLang="zh-CN" b="1" dirty="0">
                <a:solidFill>
                  <a:srgbClr val="C00000"/>
                </a:solidFill>
                <a:latin typeface="微软雅黑" panose="020B0503020204020204" pitchFamily="34" charset="-122"/>
                <a:ea typeface="微软雅黑" panose="020B0503020204020204" pitchFamily="34" charset="-122"/>
              </a:rPr>
              <a:t>fib(n-2)-1</a:t>
            </a:r>
          </a:p>
        </p:txBody>
      </p:sp>
    </p:spTree>
    <p:extLst>
      <p:ext uri="{BB962C8B-B14F-4D97-AF65-F5344CB8AC3E}">
        <p14:creationId xmlns:p14="http://schemas.microsoft.com/office/powerpoint/2010/main" val="114361175"/>
      </p:ext>
    </p:extLst>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有序向量查找</a:t>
            </a:r>
          </a:p>
        </p:txBody>
      </p:sp>
      <p:sp>
        <p:nvSpPr>
          <p:cNvPr id="8" name="圆角矩形 7"/>
          <p:cNvSpPr/>
          <p:nvPr/>
        </p:nvSpPr>
        <p:spPr bwMode="auto">
          <a:xfrm>
            <a:off x="1301452" y="4177392"/>
            <a:ext cx="678260" cy="28803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9" name="圆角矩形 8"/>
          <p:cNvSpPr/>
          <p:nvPr/>
        </p:nvSpPr>
        <p:spPr bwMode="auto">
          <a:xfrm>
            <a:off x="4283968" y="4177392"/>
            <a:ext cx="360040" cy="288032"/>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x</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圆角矩形 9"/>
              <p:cNvSpPr/>
              <p:nvPr/>
            </p:nvSpPr>
            <p:spPr bwMode="auto">
              <a:xfrm>
                <a:off x="1979712" y="4177392"/>
                <a:ext cx="2304256" cy="288032"/>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d>
                        <m:dPr>
                          <m:begChr m:val="["/>
                          <m:ctrlPr>
                            <a:rPr lang="en-US" altLang="zh-CN" sz="2000" b="1" i="1" smtClean="0">
                              <a:solidFill>
                                <a:schemeClr val="tx1"/>
                              </a:solidFill>
                              <a:latin typeface="Cambria Math" panose="02040503050406030204" pitchFamily="18" charset="0"/>
                              <a:ea typeface="Cambria Math" panose="02040503050406030204" pitchFamily="18" charset="0"/>
                            </a:rPr>
                          </m:ctrlPr>
                        </m:dPr>
                        <m:e>
                          <m:r>
                            <a:rPr lang="en-US" altLang="zh-CN" sz="2000" b="1" i="1" smtClean="0">
                              <a:solidFill>
                                <a:schemeClr val="tx1"/>
                              </a:solidFill>
                              <a:latin typeface="Cambria Math" panose="02040503050406030204" pitchFamily="18" charset="0"/>
                              <a:ea typeface="Cambria Math" panose="02040503050406030204" pitchFamily="18" charset="0"/>
                            </a:rPr>
                            <m:t>𝒍𝒐</m:t>
                          </m:r>
                          <m:r>
                            <a:rPr lang="en-US" altLang="zh-CN" sz="2000" b="1" i="1" smtClean="0">
                              <a:solidFill>
                                <a:schemeClr val="tx1"/>
                              </a:solidFill>
                              <a:latin typeface="Cambria Math" panose="02040503050406030204" pitchFamily="18" charset="0"/>
                              <a:ea typeface="Cambria Math" panose="02040503050406030204" pitchFamily="18" charset="0"/>
                            </a:rPr>
                            <m:t>,</m:t>
                          </m:r>
                          <m:r>
                            <a:rPr lang="en-US" altLang="zh-CN" sz="2000" b="1" i="1" smtClean="0">
                              <a:solidFill>
                                <a:schemeClr val="tx1"/>
                              </a:solidFill>
                              <a:latin typeface="Cambria Math" panose="02040503050406030204" pitchFamily="18" charset="0"/>
                              <a:ea typeface="Cambria Math" panose="02040503050406030204" pitchFamily="18" charset="0"/>
                            </a:rPr>
                            <m:t>𝒎𝒊</m:t>
                          </m:r>
                        </m:e>
                      </m:d>
                      <m:r>
                        <a:rPr lang="en-US" altLang="zh-CN" sz="2000" b="1" i="1" smtClean="0">
                          <a:solidFill>
                            <a:schemeClr val="tx1"/>
                          </a:solidFill>
                          <a:latin typeface="Cambria Math" panose="02040503050406030204" pitchFamily="18" charset="0"/>
                          <a:ea typeface="Cambria Math" panose="02040503050406030204" pitchFamily="18" charset="0"/>
                        </a:rPr>
                        <m:t>&lt;</m:t>
                      </m:r>
                      <m:r>
                        <a:rPr lang="en-US" altLang="zh-CN" sz="2000" b="1" i="1" smtClean="0">
                          <a:solidFill>
                            <a:schemeClr val="tx1"/>
                          </a:solidFill>
                          <a:latin typeface="Cambria Math" panose="02040503050406030204" pitchFamily="18" charset="0"/>
                          <a:ea typeface="Cambria Math" panose="02040503050406030204" pitchFamily="18" charset="0"/>
                        </a:rPr>
                        <m:t>𝒙</m:t>
                      </m:r>
                    </m:oMath>
                  </m:oMathPara>
                </a14:m>
                <a:endParaRPr lang="zh-CN" altLang="en-US" sz="2000" b="1" i="1" dirty="0">
                  <a:solidFill>
                    <a:schemeClr val="tx1"/>
                  </a:solidFill>
                  <a:latin typeface="Cambria Math" panose="02040503050406030204" pitchFamily="18" charset="0"/>
                  <a:ea typeface="Cambria Math" panose="02040503050406030204" pitchFamily="18" charset="0"/>
                </a:endParaRPr>
              </a:p>
            </p:txBody>
          </p:sp>
        </mc:Choice>
        <mc:Fallback xmlns="">
          <p:sp>
            <p:nvSpPr>
              <p:cNvPr id="10" name="圆角矩形 9"/>
              <p:cNvSpPr>
                <a:spLocks noRot="1" noChangeAspect="1" noMove="1" noResize="1" noEditPoints="1" noAdjustHandles="1" noChangeArrowheads="1" noChangeShapeType="1" noTextEdit="1"/>
              </p:cNvSpPr>
              <p:nvPr/>
            </p:nvSpPr>
            <p:spPr bwMode="auto">
              <a:xfrm>
                <a:off x="1979712" y="4177392"/>
                <a:ext cx="2304256" cy="288032"/>
              </a:xfrm>
              <a:prstGeom prst="roundRect">
                <a:avLst/>
              </a:prstGeom>
              <a:blipFill>
                <a:blip r:embed="rId3"/>
                <a:stretch>
                  <a:fillRect b="-9615"/>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圆角矩形 10"/>
              <p:cNvSpPr/>
              <p:nvPr/>
            </p:nvSpPr>
            <p:spPr bwMode="auto">
              <a:xfrm>
                <a:off x="4644008" y="4177392"/>
                <a:ext cx="2304256" cy="288032"/>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ea typeface="Cambria Math" panose="02040503050406030204" pitchFamily="18" charset="0"/>
                        </a:rPr>
                        <m:t>𝒙</m:t>
                      </m:r>
                      <m:r>
                        <a:rPr lang="en-US" altLang="zh-CN" sz="2000" b="1" i="1" smtClean="0">
                          <a:solidFill>
                            <a:schemeClr val="tx1"/>
                          </a:solidFill>
                          <a:latin typeface="Cambria Math" panose="02040503050406030204" pitchFamily="18" charset="0"/>
                          <a:ea typeface="Cambria Math" panose="02040503050406030204" pitchFamily="18" charset="0"/>
                        </a:rPr>
                        <m:t>≤(</m:t>
                      </m:r>
                      <m:r>
                        <a:rPr lang="en-US" altLang="zh-CN" sz="2000" b="1" i="1" smtClean="0">
                          <a:solidFill>
                            <a:schemeClr val="tx1"/>
                          </a:solidFill>
                          <a:latin typeface="Cambria Math" panose="02040503050406030204" pitchFamily="18" charset="0"/>
                          <a:ea typeface="Cambria Math" panose="02040503050406030204" pitchFamily="18" charset="0"/>
                        </a:rPr>
                        <m:t>𝒎𝒊</m:t>
                      </m:r>
                      <m:r>
                        <a:rPr lang="en-US" altLang="zh-CN" sz="2000" b="1" i="1" smtClean="0">
                          <a:solidFill>
                            <a:schemeClr val="tx1"/>
                          </a:solidFill>
                          <a:latin typeface="Cambria Math" panose="02040503050406030204" pitchFamily="18" charset="0"/>
                          <a:ea typeface="Cambria Math" panose="02040503050406030204" pitchFamily="18" charset="0"/>
                        </a:rPr>
                        <m:t>,</m:t>
                      </m:r>
                      <m:r>
                        <a:rPr lang="en-US" altLang="zh-CN" sz="2000" b="1" i="1" smtClean="0">
                          <a:solidFill>
                            <a:schemeClr val="tx1"/>
                          </a:solidFill>
                          <a:latin typeface="Cambria Math" panose="02040503050406030204" pitchFamily="18" charset="0"/>
                          <a:ea typeface="Cambria Math" panose="02040503050406030204" pitchFamily="18" charset="0"/>
                        </a:rPr>
                        <m:t>𝒉𝒊</m:t>
                      </m:r>
                      <m:r>
                        <a:rPr lang="en-US" altLang="zh-CN" sz="2000" b="1" i="1" smtClean="0">
                          <a:solidFill>
                            <a:schemeClr val="tx1"/>
                          </a:solidFill>
                          <a:latin typeface="Cambria Math" panose="02040503050406030204" pitchFamily="18" charset="0"/>
                          <a:ea typeface="Cambria Math" panose="02040503050406030204" pitchFamily="18" charset="0"/>
                        </a:rPr>
                        <m:t>)</m:t>
                      </m:r>
                    </m:oMath>
                  </m:oMathPara>
                </a14:m>
                <a:endParaRPr lang="zh-CN" altLang="en-US" sz="2000" b="1" i="1" dirty="0">
                  <a:solidFill>
                    <a:schemeClr val="tx1"/>
                  </a:solidFill>
                  <a:latin typeface="Cambria Math" panose="02040503050406030204" pitchFamily="18" charset="0"/>
                  <a:ea typeface="Cambria Math" panose="02040503050406030204" pitchFamily="18" charset="0"/>
                </a:endParaRPr>
              </a:p>
            </p:txBody>
          </p:sp>
        </mc:Choice>
        <mc:Fallback xmlns="">
          <p:sp>
            <p:nvSpPr>
              <p:cNvPr id="11" name="圆角矩形 10"/>
              <p:cNvSpPr>
                <a:spLocks noRot="1" noChangeAspect="1" noMove="1" noResize="1" noEditPoints="1" noAdjustHandles="1" noChangeArrowheads="1" noChangeShapeType="1" noTextEdit="1"/>
              </p:cNvSpPr>
              <p:nvPr/>
            </p:nvSpPr>
            <p:spPr bwMode="auto">
              <a:xfrm>
                <a:off x="4644008" y="4177392"/>
                <a:ext cx="2304256" cy="288032"/>
              </a:xfrm>
              <a:prstGeom prst="roundRect">
                <a:avLst/>
              </a:prstGeom>
              <a:blipFill>
                <a:blip r:embed="rId4"/>
                <a:stretch>
                  <a:fillRect b="-36538"/>
                </a:stretch>
              </a:blipFill>
              <a:ln>
                <a:headEnd/>
                <a:tailEnd/>
              </a:ln>
            </p:spPr>
            <p:txBody>
              <a:bodyPr/>
              <a:lstStyle/>
              <a:p>
                <a:r>
                  <a:rPr lang="zh-CN" altLang="en-US">
                    <a:noFill/>
                  </a:rPr>
                  <a:t> </a:t>
                </a:r>
              </a:p>
            </p:txBody>
          </p:sp>
        </mc:Fallback>
      </mc:AlternateContent>
      <p:sp>
        <p:nvSpPr>
          <p:cNvPr id="12" name="圆角矩形 11"/>
          <p:cNvSpPr/>
          <p:nvPr/>
        </p:nvSpPr>
        <p:spPr bwMode="auto">
          <a:xfrm>
            <a:off x="6951820" y="4177392"/>
            <a:ext cx="785623" cy="288031"/>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13" name="TextBox 12"/>
          <p:cNvSpPr txBox="1"/>
          <p:nvPr/>
        </p:nvSpPr>
        <p:spPr>
          <a:xfrm>
            <a:off x="1224136" y="3817352"/>
            <a:ext cx="611560" cy="338554"/>
          </a:xfrm>
          <a:prstGeom prst="rect">
            <a:avLst/>
          </a:prstGeom>
          <a:noFill/>
        </p:spPr>
        <p:txBody>
          <a:bodyPr wrap="square" rtlCol="0">
            <a:spAutoFit/>
          </a:bodyPr>
          <a:lstStyle>
            <a:defPPr>
              <a:defRPr lang="zh-CN"/>
            </a:defPPr>
            <a:lvl1pPr>
              <a:defRPr sz="1600" b="1"/>
            </a:lvl1pPr>
          </a:lstStyle>
          <a:p>
            <a:r>
              <a:rPr lang="en-US" altLang="zh-CN" dirty="0"/>
              <a:t>0</a:t>
            </a:r>
            <a:endParaRPr lang="zh-CN" altLang="en-US" dirty="0"/>
          </a:p>
        </p:txBody>
      </p:sp>
      <p:sp>
        <p:nvSpPr>
          <p:cNvPr id="14" name="TextBox 13"/>
          <p:cNvSpPr txBox="1"/>
          <p:nvPr/>
        </p:nvSpPr>
        <p:spPr>
          <a:xfrm>
            <a:off x="1944216" y="3817352"/>
            <a:ext cx="611560" cy="338554"/>
          </a:xfrm>
          <a:prstGeom prst="rect">
            <a:avLst/>
          </a:prstGeom>
          <a:noFill/>
        </p:spPr>
        <p:txBody>
          <a:bodyPr wrap="square" rtlCol="0">
            <a:spAutoFit/>
          </a:bodyPr>
          <a:lstStyle>
            <a:defPPr>
              <a:defRPr lang="zh-CN"/>
            </a:defPPr>
            <a:lvl1pPr>
              <a:defRPr sz="1600" b="1"/>
            </a:lvl1pPr>
          </a:lstStyle>
          <a:p>
            <a:r>
              <a:rPr lang="en-US" altLang="zh-CN" dirty="0"/>
              <a:t>lo</a:t>
            </a:r>
            <a:endParaRPr lang="zh-CN" altLang="en-US" dirty="0"/>
          </a:p>
        </p:txBody>
      </p:sp>
      <p:sp>
        <p:nvSpPr>
          <p:cNvPr id="15" name="TextBox 14"/>
          <p:cNvSpPr txBox="1"/>
          <p:nvPr/>
        </p:nvSpPr>
        <p:spPr>
          <a:xfrm>
            <a:off x="4248472" y="3817352"/>
            <a:ext cx="611560" cy="338554"/>
          </a:xfrm>
          <a:prstGeom prst="rect">
            <a:avLst/>
          </a:prstGeom>
          <a:noFill/>
        </p:spPr>
        <p:txBody>
          <a:bodyPr wrap="square" rtlCol="0">
            <a:spAutoFit/>
          </a:bodyPr>
          <a:lstStyle>
            <a:defPPr>
              <a:defRPr lang="zh-CN"/>
            </a:defPPr>
            <a:lvl1pPr>
              <a:defRPr sz="1600" b="1"/>
            </a:lvl1pPr>
          </a:lstStyle>
          <a:p>
            <a:r>
              <a:rPr lang="en-US" altLang="zh-CN" dirty="0"/>
              <a:t>mi</a:t>
            </a:r>
            <a:endParaRPr lang="zh-CN" altLang="en-US" dirty="0"/>
          </a:p>
        </p:txBody>
      </p:sp>
      <p:sp>
        <p:nvSpPr>
          <p:cNvPr id="16" name="TextBox 15"/>
          <p:cNvSpPr txBox="1"/>
          <p:nvPr/>
        </p:nvSpPr>
        <p:spPr>
          <a:xfrm>
            <a:off x="6912768" y="3817352"/>
            <a:ext cx="611560" cy="338554"/>
          </a:xfrm>
          <a:prstGeom prst="rect">
            <a:avLst/>
          </a:prstGeom>
          <a:noFill/>
        </p:spPr>
        <p:txBody>
          <a:bodyPr wrap="square" rtlCol="0">
            <a:spAutoFit/>
          </a:bodyPr>
          <a:lstStyle>
            <a:defPPr>
              <a:defRPr lang="zh-CN"/>
            </a:defPPr>
            <a:lvl1pPr>
              <a:defRPr sz="1600" b="1"/>
            </a:lvl1pPr>
          </a:lstStyle>
          <a:p>
            <a:r>
              <a:rPr lang="en-US" altLang="zh-CN" dirty="0"/>
              <a:t>hi</a:t>
            </a:r>
            <a:endParaRPr lang="zh-CN" altLang="en-US" dirty="0"/>
          </a:p>
        </p:txBody>
      </p:sp>
      <p:sp>
        <p:nvSpPr>
          <p:cNvPr id="17" name="TextBox 16"/>
          <p:cNvSpPr txBox="1"/>
          <p:nvPr/>
        </p:nvSpPr>
        <p:spPr>
          <a:xfrm>
            <a:off x="7632848" y="3817352"/>
            <a:ext cx="611560" cy="338554"/>
          </a:xfrm>
          <a:prstGeom prst="rect">
            <a:avLst/>
          </a:prstGeom>
          <a:noFill/>
        </p:spPr>
        <p:txBody>
          <a:bodyPr wrap="square" rtlCol="0">
            <a:spAutoFit/>
          </a:bodyPr>
          <a:lstStyle>
            <a:defPPr>
              <a:defRPr lang="zh-CN"/>
            </a:defPPr>
            <a:lvl1pPr>
              <a:defRPr sz="1600" b="1"/>
            </a:lvl1pPr>
          </a:lstStyle>
          <a:p>
            <a:r>
              <a:rPr lang="en-US" altLang="zh-CN" dirty="0"/>
              <a:t>n</a:t>
            </a:r>
            <a:endParaRPr lang="zh-CN" altLang="en-US" dirty="0"/>
          </a:p>
        </p:txBody>
      </p:sp>
      <mc:AlternateContent xmlns:mc="http://schemas.openxmlformats.org/markup-compatibility/2006" xmlns:a14="http://schemas.microsoft.com/office/drawing/2010/main">
        <mc:Choice Requires="a14">
          <p:sp>
            <p:nvSpPr>
              <p:cNvPr id="18" name="圆角矩形 17"/>
              <p:cNvSpPr/>
              <p:nvPr/>
            </p:nvSpPr>
            <p:spPr bwMode="auto">
              <a:xfrm>
                <a:off x="1979712" y="5039829"/>
                <a:ext cx="2304256" cy="288032"/>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d>
                        <m:dPr>
                          <m:begChr m:val="["/>
                          <m:ctrlPr>
                            <a:rPr lang="en-US" altLang="zh-CN" sz="2000" b="1" i="1">
                              <a:solidFill>
                                <a:schemeClr val="tx1"/>
                              </a:solidFill>
                              <a:latin typeface="Cambria Math" panose="02040503050406030204" pitchFamily="18" charset="0"/>
                              <a:ea typeface="Cambria Math" panose="02040503050406030204" pitchFamily="18" charset="0"/>
                            </a:rPr>
                          </m:ctrlPr>
                        </m:dPr>
                        <m:e>
                          <m:r>
                            <a:rPr lang="en-US" altLang="zh-CN" sz="2000" b="1" i="1">
                              <a:solidFill>
                                <a:schemeClr val="tx1"/>
                              </a:solidFill>
                              <a:latin typeface="Cambria Math" panose="02040503050406030204" pitchFamily="18" charset="0"/>
                              <a:ea typeface="Cambria Math" panose="02040503050406030204" pitchFamily="18" charset="0"/>
                            </a:rPr>
                            <m:t>𝒍𝒐</m:t>
                          </m:r>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𝒎𝒊</m:t>
                          </m:r>
                        </m:e>
                      </m:d>
                    </m:oMath>
                  </m:oMathPara>
                </a14:m>
                <a:endParaRPr lang="zh-CN" altLang="en-US" sz="2000" b="1" i="1" dirty="0">
                  <a:solidFill>
                    <a:schemeClr val="tx1"/>
                  </a:solidFill>
                  <a:latin typeface="Cambria Math" panose="02040503050406030204" pitchFamily="18" charset="0"/>
                  <a:ea typeface="Cambria Math" panose="02040503050406030204" pitchFamily="18" charset="0"/>
                </a:endParaRPr>
              </a:p>
            </p:txBody>
          </p:sp>
        </mc:Choice>
        <mc:Fallback xmlns="">
          <p:sp>
            <p:nvSpPr>
              <p:cNvPr id="18" name="圆角矩形 17"/>
              <p:cNvSpPr>
                <a:spLocks noRot="1" noChangeAspect="1" noMove="1" noResize="1" noEditPoints="1" noAdjustHandles="1" noChangeArrowheads="1" noChangeShapeType="1" noTextEdit="1"/>
              </p:cNvSpPr>
              <p:nvPr/>
            </p:nvSpPr>
            <p:spPr bwMode="auto">
              <a:xfrm>
                <a:off x="1979712" y="5039829"/>
                <a:ext cx="2304256" cy="288032"/>
              </a:xfrm>
              <a:prstGeom prst="roundRect">
                <a:avLst/>
              </a:prstGeom>
              <a:blipFill>
                <a:blip r:embed="rId5"/>
                <a:stretch>
                  <a:fillRect b="-11765"/>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圆角矩形 18"/>
              <p:cNvSpPr/>
              <p:nvPr/>
            </p:nvSpPr>
            <p:spPr bwMode="auto">
              <a:xfrm>
                <a:off x="4283968" y="5039829"/>
                <a:ext cx="2664296" cy="288032"/>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𝒎𝒊</m:t>
                      </m:r>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𝒉𝒊</m:t>
                      </m:r>
                      <m:r>
                        <a:rPr lang="en-US" altLang="zh-CN" sz="2000" b="1" i="1">
                          <a:solidFill>
                            <a:schemeClr val="tx1"/>
                          </a:solidFill>
                          <a:latin typeface="Cambria Math" panose="02040503050406030204" pitchFamily="18" charset="0"/>
                          <a:ea typeface="Cambria Math" panose="02040503050406030204" pitchFamily="18" charset="0"/>
                        </a:rPr>
                        <m:t>)</m:t>
                      </m:r>
                    </m:oMath>
                  </m:oMathPara>
                </a14:m>
                <a:endParaRPr lang="zh-CN" altLang="en-US" sz="2000" b="1" i="1" dirty="0">
                  <a:solidFill>
                    <a:schemeClr val="tx1"/>
                  </a:solidFill>
                  <a:latin typeface="Cambria Math" panose="02040503050406030204" pitchFamily="18" charset="0"/>
                  <a:ea typeface="Cambria Math" panose="02040503050406030204" pitchFamily="18" charset="0"/>
                </a:endParaRPr>
              </a:p>
            </p:txBody>
          </p:sp>
        </mc:Choice>
        <mc:Fallback xmlns="">
          <p:sp>
            <p:nvSpPr>
              <p:cNvPr id="19" name="圆角矩形 18"/>
              <p:cNvSpPr>
                <a:spLocks noRot="1" noChangeAspect="1" noMove="1" noResize="1" noEditPoints="1" noAdjustHandles="1" noChangeArrowheads="1" noChangeShapeType="1" noTextEdit="1"/>
              </p:cNvSpPr>
              <p:nvPr/>
            </p:nvSpPr>
            <p:spPr bwMode="auto">
              <a:xfrm>
                <a:off x="4283968" y="5039829"/>
                <a:ext cx="2664296" cy="288032"/>
              </a:xfrm>
              <a:prstGeom prst="roundRect">
                <a:avLst/>
              </a:prstGeom>
              <a:blipFill>
                <a:blip r:embed="rId6"/>
                <a:stretch>
                  <a:fillRect b="-37255"/>
                </a:stretch>
              </a:blipFill>
              <a:ln>
                <a:headEnd/>
                <a:tailEnd/>
              </a:ln>
            </p:spPr>
            <p:txBody>
              <a:bodyPr/>
              <a:lstStyle/>
              <a:p>
                <a:r>
                  <a:rPr lang="zh-CN" altLang="en-US">
                    <a:noFill/>
                  </a:rPr>
                  <a:t> </a:t>
                </a:r>
              </a:p>
            </p:txBody>
          </p:sp>
        </mc:Fallback>
      </mc:AlternateContent>
      <p:cxnSp>
        <p:nvCxnSpPr>
          <p:cNvPr id="20" name="曲线连接符 19"/>
          <p:cNvCxnSpPr>
            <a:stCxn id="9" idx="2"/>
            <a:endCxn id="18" idx="0"/>
          </p:cNvCxnSpPr>
          <p:nvPr/>
        </p:nvCxnSpPr>
        <p:spPr bwMode="auto">
          <a:xfrm rot="5400000">
            <a:off x="3510712" y="4086552"/>
            <a:ext cx="574405" cy="1332148"/>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1" name="曲线连接符 20"/>
          <p:cNvCxnSpPr>
            <a:stCxn id="9" idx="2"/>
            <a:endCxn id="19" idx="0"/>
          </p:cNvCxnSpPr>
          <p:nvPr/>
        </p:nvCxnSpPr>
        <p:spPr bwMode="auto">
          <a:xfrm rot="16200000" flipH="1">
            <a:off x="4752850" y="4176562"/>
            <a:ext cx="574405" cy="1152128"/>
          </a:xfrm>
          <a:prstGeom prst="curvedConnector3">
            <a:avLst/>
          </a:prstGeom>
          <a:solidFill>
            <a:schemeClr val="accent1"/>
          </a:solidFill>
          <a:ln w="9525" cap="flat" cmpd="sng" algn="ctr">
            <a:solidFill>
              <a:schemeClr val="tx1"/>
            </a:solidFill>
            <a:prstDash val="sysDash"/>
            <a:round/>
            <a:headEnd type="none"/>
            <a:tailEnd type="arrow"/>
          </a:ln>
          <a:effectLst/>
        </p:spPr>
      </p:cxnSp>
      <p:sp>
        <p:nvSpPr>
          <p:cNvPr id="22" name="TextBox 21"/>
          <p:cNvSpPr txBox="1"/>
          <p:nvPr/>
        </p:nvSpPr>
        <p:spPr>
          <a:xfrm>
            <a:off x="1730592" y="4519429"/>
            <a:ext cx="2157332" cy="338554"/>
          </a:xfrm>
          <a:prstGeom prst="rect">
            <a:avLst/>
          </a:prstGeom>
          <a:noFill/>
        </p:spPr>
        <p:txBody>
          <a:bodyPr wrap="square" rtlCol="0">
            <a:spAutoFit/>
          </a:bodyPr>
          <a:lstStyle/>
          <a:p>
            <a:r>
              <a:rPr lang="en-US" altLang="zh-CN" sz="1600" b="1" dirty="0"/>
              <a:t>comparison x 1</a:t>
            </a:r>
            <a:endParaRPr lang="zh-CN" altLang="en-US" sz="1600" b="1" dirty="0"/>
          </a:p>
        </p:txBody>
      </p:sp>
      <p:sp>
        <p:nvSpPr>
          <p:cNvPr id="23" name="TextBox 22"/>
          <p:cNvSpPr txBox="1"/>
          <p:nvPr/>
        </p:nvSpPr>
        <p:spPr>
          <a:xfrm>
            <a:off x="5318603" y="4541405"/>
            <a:ext cx="2157332" cy="338554"/>
          </a:xfrm>
          <a:prstGeom prst="rect">
            <a:avLst/>
          </a:prstGeom>
          <a:noFill/>
        </p:spPr>
        <p:txBody>
          <a:bodyPr wrap="square" rtlCol="0">
            <a:spAutoFit/>
          </a:bodyPr>
          <a:lstStyle/>
          <a:p>
            <a:r>
              <a:rPr lang="en-US" altLang="zh-CN" sz="1600" b="1" dirty="0"/>
              <a:t>comparison x 1</a:t>
            </a:r>
            <a:endParaRPr lang="zh-CN" altLang="en-US" sz="1600" b="1" dirty="0"/>
          </a:p>
        </p:txBody>
      </p:sp>
      <p:sp>
        <p:nvSpPr>
          <p:cNvPr id="3" name="矩形 2"/>
          <p:cNvSpPr/>
          <p:nvPr/>
        </p:nvSpPr>
        <p:spPr>
          <a:xfrm>
            <a:off x="207792" y="1624172"/>
            <a:ext cx="8910228" cy="2185214"/>
          </a:xfrm>
          <a:prstGeom prst="rect">
            <a:avLst/>
          </a:prstGeom>
        </p:spPr>
        <p:txBody>
          <a:bodyPr wrap="square">
            <a:spAutoFit/>
          </a:bodyPr>
          <a:lstStyle/>
          <a:p>
            <a:r>
              <a:rPr lang="en-US" altLang="zh-CN" sz="1600" b="1" kern="0" dirty="0">
                <a:solidFill>
                  <a:srgbClr val="CC0000"/>
                </a:solidFill>
                <a:latin typeface="Times New Roman" pitchFamily="18" charset="0"/>
                <a:ea typeface="隶书" pitchFamily="49" charset="-122"/>
              </a:rPr>
              <a:t>// </a:t>
            </a:r>
            <a:r>
              <a:rPr lang="zh-CN" altLang="zh-CN" sz="1600" b="1" kern="0" dirty="0">
                <a:solidFill>
                  <a:srgbClr val="CC0000"/>
                </a:solidFill>
                <a:latin typeface="Times New Roman" pitchFamily="18" charset="0"/>
                <a:ea typeface="隶书" pitchFamily="49" charset="-122"/>
              </a:rPr>
              <a:t>二分查找算法（版本</a:t>
            </a:r>
            <a:r>
              <a:rPr lang="en-US" altLang="zh-CN" sz="1600" b="1" kern="0" dirty="0">
                <a:solidFill>
                  <a:srgbClr val="CC0000"/>
                </a:solidFill>
                <a:latin typeface="Times New Roman" pitchFamily="18" charset="0"/>
                <a:ea typeface="隶书" pitchFamily="49" charset="-122"/>
              </a:rPr>
              <a:t>B</a:t>
            </a:r>
            <a:r>
              <a:rPr lang="zh-CN" altLang="zh-CN" sz="1600" b="1" kern="0" dirty="0">
                <a:solidFill>
                  <a:srgbClr val="CC0000"/>
                </a:solidFill>
                <a:latin typeface="Times New Roman" pitchFamily="18" charset="0"/>
                <a:ea typeface="隶书" pitchFamily="49" charset="-122"/>
              </a:rPr>
              <a:t>）：在有序向量的区间</a:t>
            </a:r>
            <a:r>
              <a:rPr lang="en-US" altLang="zh-CN" sz="1600" b="1" kern="0" dirty="0">
                <a:solidFill>
                  <a:srgbClr val="CC0000"/>
                </a:solidFill>
                <a:latin typeface="Times New Roman" pitchFamily="18" charset="0"/>
                <a:ea typeface="隶书" pitchFamily="49" charset="-122"/>
              </a:rPr>
              <a:t>[lo, hi)</a:t>
            </a:r>
            <a:r>
              <a:rPr lang="zh-CN" altLang="zh-CN" sz="1600" b="1" kern="0" dirty="0">
                <a:solidFill>
                  <a:srgbClr val="CC0000"/>
                </a:solidFill>
                <a:latin typeface="Times New Roman" pitchFamily="18" charset="0"/>
                <a:ea typeface="隶书" pitchFamily="49" charset="-122"/>
              </a:rPr>
              <a:t>内查找元素</a:t>
            </a:r>
            <a:r>
              <a:rPr lang="en-US" altLang="zh-CN" sz="1600" b="1" kern="0" dirty="0">
                <a:solidFill>
                  <a:srgbClr val="CC0000"/>
                </a:solidFill>
                <a:latin typeface="Times New Roman" pitchFamily="18" charset="0"/>
                <a:ea typeface="隶书" pitchFamily="49" charset="-122"/>
              </a:rPr>
              <a:t>e</a:t>
            </a:r>
            <a:r>
              <a:rPr lang="zh-CN" altLang="zh-CN" sz="1600" b="1" kern="0" dirty="0">
                <a:solidFill>
                  <a:srgbClr val="CC0000"/>
                </a:solidFill>
                <a:latin typeface="Times New Roman" pitchFamily="18" charset="0"/>
                <a:ea typeface="隶书" pitchFamily="49" charset="-122"/>
              </a:rPr>
              <a:t>，</a:t>
            </a:r>
            <a:r>
              <a:rPr lang="en-US" altLang="zh-CN" sz="1600" b="1" kern="0" dirty="0">
                <a:solidFill>
                  <a:srgbClr val="CC0000"/>
                </a:solidFill>
                <a:latin typeface="Times New Roman" pitchFamily="18" charset="0"/>
                <a:ea typeface="隶书" pitchFamily="49" charset="-122"/>
              </a:rPr>
              <a:t>0 &lt;= lo &lt;= hi &lt;= _size</a:t>
            </a:r>
            <a:endParaRPr lang="zh-CN" altLang="zh-CN" sz="1600" b="1" kern="0" dirty="0">
              <a:solidFill>
                <a:srgbClr val="CC0000"/>
              </a:solidFill>
              <a:latin typeface="Times New Roman" pitchFamily="18" charset="0"/>
              <a:ea typeface="隶书" pitchFamily="49" charset="-122"/>
            </a:endParaRPr>
          </a:p>
          <a:p>
            <a:r>
              <a:rPr lang="en-US" altLang="zh-CN" sz="1400" b="1" kern="0" dirty="0">
                <a:solidFill>
                  <a:srgbClr val="8000FF"/>
                </a:solidFill>
                <a:latin typeface="Courier New"/>
                <a:ea typeface="宋体"/>
                <a:cs typeface="Times New Roman"/>
              </a:rPr>
              <a:t>template</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&lt;</a:t>
            </a:r>
            <a:r>
              <a:rPr lang="en-US" altLang="zh-CN" sz="1400" b="1" kern="0" dirty="0" err="1">
                <a:solidFill>
                  <a:srgbClr val="8000FF"/>
                </a:solidFill>
                <a:latin typeface="Courier New"/>
                <a:ea typeface="宋体"/>
                <a:cs typeface="Times New Roman"/>
              </a:rPr>
              <a:t>typename</a:t>
            </a:r>
            <a:r>
              <a:rPr lang="en-US" altLang="zh-CN" sz="1400" b="1" kern="0" dirty="0">
                <a:solidFill>
                  <a:srgbClr val="000000"/>
                </a:solidFill>
                <a:latin typeface="Courier New"/>
                <a:ea typeface="宋体"/>
                <a:cs typeface="Times New Roman"/>
              </a:rPr>
              <a:t> T</a:t>
            </a:r>
            <a:r>
              <a:rPr lang="en-US" altLang="zh-CN" sz="1400" b="1" kern="0" dirty="0">
                <a:solidFill>
                  <a:srgbClr val="000080"/>
                </a:solidFill>
                <a:latin typeface="Courier New"/>
                <a:ea typeface="宋体"/>
                <a:cs typeface="Times New Roman"/>
              </a:rPr>
              <a:t>&gt;</a:t>
            </a:r>
            <a:r>
              <a:rPr lang="en-US" altLang="zh-CN" sz="1400" b="1" kern="0" dirty="0">
                <a:solidFill>
                  <a:srgbClr val="000000"/>
                </a:solidFill>
                <a:latin typeface="Courier New"/>
                <a:ea typeface="宋体"/>
                <a:cs typeface="Times New Roman"/>
              </a:rPr>
              <a:t> </a:t>
            </a:r>
          </a:p>
          <a:p>
            <a:r>
              <a:rPr lang="en-US" altLang="zh-CN" sz="1400" b="1" kern="0" dirty="0">
                <a:solidFill>
                  <a:srgbClr val="8000FF"/>
                </a:solidFill>
                <a:latin typeface="Courier New"/>
                <a:ea typeface="宋体"/>
                <a:cs typeface="Times New Roman"/>
              </a:rPr>
              <a:t>static</a:t>
            </a:r>
            <a:r>
              <a:rPr lang="en-US" altLang="zh-CN" sz="1400" b="1" kern="0" dirty="0">
                <a:solidFill>
                  <a:srgbClr val="000000"/>
                </a:solidFill>
                <a:latin typeface="Courier New"/>
                <a:ea typeface="宋体"/>
                <a:cs typeface="Times New Roman"/>
              </a:rPr>
              <a:t> Rank </a:t>
            </a:r>
            <a:r>
              <a:rPr lang="en-US" altLang="zh-CN" sz="1400" b="1" kern="0" dirty="0" err="1">
                <a:solidFill>
                  <a:srgbClr val="000000"/>
                </a:solidFill>
                <a:latin typeface="Courier New"/>
                <a:ea typeface="宋体"/>
                <a:cs typeface="Times New Roman"/>
              </a:rPr>
              <a:t>binSearch</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T</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T </a:t>
            </a:r>
            <a:r>
              <a:rPr lang="en-US" altLang="zh-CN" sz="1400" b="1" kern="0" dirty="0" err="1">
                <a:solidFill>
                  <a:srgbClr val="8000FF"/>
                </a:solidFill>
                <a:latin typeface="Courier New"/>
                <a:ea typeface="宋体"/>
                <a:cs typeface="Times New Roman"/>
              </a:rPr>
              <a:t>const</a:t>
            </a:r>
            <a:r>
              <a:rPr lang="en-US" altLang="zh-CN" sz="1400" b="1" kern="0" dirty="0">
                <a:solidFill>
                  <a:srgbClr val="000080"/>
                </a:solidFill>
                <a:latin typeface="Courier New"/>
                <a:ea typeface="宋体"/>
                <a:cs typeface="Times New Roman"/>
              </a:rPr>
              <a:t>&amp;</a:t>
            </a:r>
            <a:r>
              <a:rPr lang="en-US" altLang="zh-CN" sz="1400" b="1" kern="0" dirty="0">
                <a:solidFill>
                  <a:srgbClr val="000000"/>
                </a:solidFill>
                <a:latin typeface="Courier New"/>
                <a:ea typeface="宋体"/>
                <a:cs typeface="Times New Roman"/>
              </a:rPr>
              <a:t> e</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Rank lo</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Rank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endParaRPr lang="zh-CN" altLang="zh-CN" sz="1600" b="1" kern="100" dirty="0">
              <a:latin typeface="Calibri"/>
              <a:ea typeface="宋体"/>
              <a:cs typeface="Times New Roman"/>
            </a:endParaRPr>
          </a:p>
          <a:p>
            <a:r>
              <a:rPr lang="en-US" altLang="zh-CN" sz="1400" b="1"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while</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FF8000"/>
                </a:solidFill>
                <a:latin typeface="Courier New"/>
                <a:ea typeface="宋体"/>
                <a:cs typeface="Times New Roman"/>
              </a:rPr>
              <a:t>1</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每步迭代仅有两个分支；成功查找不能提前终止</a:t>
            </a:r>
            <a:endParaRPr lang="zh-CN" altLang="zh-CN" sz="1600" b="1" kern="0" dirty="0">
              <a:solidFill>
                <a:srgbClr val="CC0000"/>
              </a:solidFill>
              <a:latin typeface="Times New Roman" pitchFamily="18" charset="0"/>
              <a:ea typeface="隶书" pitchFamily="49" charset="-122"/>
            </a:endParaRPr>
          </a:p>
          <a:p>
            <a:r>
              <a:rPr lang="en-US" altLang="zh-CN" sz="1400" b="1" kern="0" dirty="0">
                <a:solidFill>
                  <a:srgbClr val="000000"/>
                </a:solidFill>
                <a:latin typeface="Courier New"/>
                <a:ea typeface="宋体"/>
                <a:cs typeface="Times New Roman"/>
              </a:rPr>
              <a:t>                 Rank mi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&gt;&gt;</a:t>
            </a:r>
            <a:r>
              <a:rPr lang="en-US" altLang="zh-CN" sz="1400" b="1" kern="0" dirty="0">
                <a:solidFill>
                  <a:srgbClr val="000000"/>
                </a:solidFill>
                <a:latin typeface="Courier New"/>
                <a:ea typeface="宋体"/>
                <a:cs typeface="Times New Roman"/>
              </a:rPr>
              <a:t> </a:t>
            </a:r>
            <a:r>
              <a:rPr lang="en-US" altLang="zh-CN" sz="1400" b="1" kern="0" dirty="0">
                <a:solidFill>
                  <a:srgbClr val="FF8000"/>
                </a:solidFill>
                <a:latin typeface="Courier New"/>
                <a:ea typeface="宋体"/>
                <a:cs typeface="Times New Roman"/>
              </a:rPr>
              <a:t>1</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以中点为轴点</a:t>
            </a:r>
          </a:p>
          <a:p>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e </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 A</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mi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mi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mi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经比较后确定深入</a:t>
            </a:r>
            <a:r>
              <a:rPr lang="en-US" altLang="zh-CN" sz="1600" b="1" kern="0" dirty="0">
                <a:solidFill>
                  <a:srgbClr val="CC0000"/>
                </a:solidFill>
                <a:latin typeface="Times New Roman" pitchFamily="18" charset="0"/>
                <a:ea typeface="隶书" pitchFamily="49" charset="-122"/>
              </a:rPr>
              <a:t>[lo, mi)</a:t>
            </a:r>
            <a:r>
              <a:rPr lang="zh-CN" altLang="zh-CN" sz="1600" b="1" kern="0" dirty="0">
                <a:solidFill>
                  <a:srgbClr val="CC0000"/>
                </a:solidFill>
                <a:latin typeface="Times New Roman" pitchFamily="18" charset="0"/>
                <a:ea typeface="隶书" pitchFamily="49" charset="-122"/>
              </a:rPr>
              <a:t>或</a:t>
            </a:r>
            <a:r>
              <a:rPr lang="en-US" altLang="zh-CN" sz="1600" b="1" kern="0" dirty="0">
                <a:solidFill>
                  <a:srgbClr val="CC0000"/>
                </a:solidFill>
                <a:latin typeface="Times New Roman" pitchFamily="18" charset="0"/>
                <a:ea typeface="隶书" pitchFamily="49" charset="-122"/>
              </a:rPr>
              <a:t>[mi, hi)</a:t>
            </a:r>
            <a:endParaRPr lang="zh-CN" altLang="zh-CN" sz="1600" b="1" kern="0" dirty="0">
              <a:solidFill>
                <a:srgbClr val="CC0000"/>
              </a:solidFill>
              <a:latin typeface="Times New Roman" pitchFamily="18" charset="0"/>
              <a:ea typeface="隶书" pitchFamily="49" charset="-122"/>
            </a:endParaRPr>
          </a:p>
          <a:p>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出口时</a:t>
            </a:r>
            <a:r>
              <a:rPr lang="en-US" altLang="zh-CN" sz="1600" b="1" kern="0" dirty="0">
                <a:solidFill>
                  <a:srgbClr val="CC0000"/>
                </a:solidFill>
                <a:latin typeface="Times New Roman" pitchFamily="18" charset="0"/>
                <a:ea typeface="隶书" pitchFamily="49" charset="-122"/>
              </a:rPr>
              <a:t>hi = lo + 1</a:t>
            </a:r>
            <a:r>
              <a:rPr lang="zh-CN" altLang="zh-CN" sz="1600" b="1" kern="0" dirty="0">
                <a:solidFill>
                  <a:srgbClr val="CC0000"/>
                </a:solidFill>
                <a:latin typeface="Times New Roman" pitchFamily="18" charset="0"/>
                <a:ea typeface="隶书" pitchFamily="49" charset="-122"/>
              </a:rPr>
              <a:t>，查找区间仅含一个元素</a:t>
            </a:r>
            <a:r>
              <a:rPr lang="en-US" altLang="zh-CN" sz="1600" b="1" kern="0" dirty="0">
                <a:solidFill>
                  <a:srgbClr val="CC0000"/>
                </a:solidFill>
                <a:latin typeface="Times New Roman" pitchFamily="18" charset="0"/>
                <a:ea typeface="隶书" pitchFamily="49" charset="-122"/>
              </a:rPr>
              <a:t>A[lo]</a:t>
            </a:r>
            <a:endParaRPr lang="zh-CN" altLang="zh-CN" sz="1600" b="1" kern="0" dirty="0">
              <a:solidFill>
                <a:srgbClr val="CC0000"/>
              </a:solidFill>
              <a:latin typeface="Times New Roman" pitchFamily="18" charset="0"/>
              <a:ea typeface="隶书" pitchFamily="49" charset="-122"/>
            </a:endParaRPr>
          </a:p>
          <a:p>
            <a:r>
              <a:rPr lang="en-US" altLang="zh-CN" sz="1400" b="1"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return</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e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lo</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FF8000"/>
                </a:solidFill>
                <a:latin typeface="Courier New"/>
                <a:ea typeface="宋体"/>
                <a:cs typeface="Times New Roman"/>
              </a:rPr>
              <a:t>1</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查找成功时返回对应的秩；否则统一返回</a:t>
            </a:r>
            <a:r>
              <a:rPr lang="en-US" altLang="zh-CN" sz="1600" b="1" kern="0" dirty="0">
                <a:solidFill>
                  <a:srgbClr val="CC0000"/>
                </a:solidFill>
                <a:latin typeface="Times New Roman" pitchFamily="18" charset="0"/>
                <a:ea typeface="隶书" pitchFamily="49" charset="-122"/>
              </a:rPr>
              <a:t>-1</a:t>
            </a:r>
            <a:endParaRPr lang="zh-CN" altLang="zh-CN" sz="1600" b="1" kern="0" dirty="0">
              <a:solidFill>
                <a:srgbClr val="CC0000"/>
              </a:solidFill>
              <a:latin typeface="Times New Roman" pitchFamily="18" charset="0"/>
              <a:ea typeface="隶书" pitchFamily="49" charset="-122"/>
            </a:endParaRPr>
          </a:p>
          <a:p>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p>
        </p:txBody>
      </p:sp>
      <p:sp>
        <p:nvSpPr>
          <p:cNvPr id="27" name="文本框 26"/>
          <p:cNvSpPr txBox="1"/>
          <p:nvPr/>
        </p:nvSpPr>
        <p:spPr>
          <a:xfrm>
            <a:off x="207792" y="1160347"/>
            <a:ext cx="2636016"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二分查找改进</a:t>
            </a:r>
          </a:p>
        </p:txBody>
      </p:sp>
      <p:sp>
        <p:nvSpPr>
          <p:cNvPr id="4" name="矩形 3"/>
          <p:cNvSpPr/>
          <p:nvPr/>
        </p:nvSpPr>
        <p:spPr>
          <a:xfrm>
            <a:off x="2812660" y="1191124"/>
            <a:ext cx="6007812" cy="400110"/>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：统一两个深入方向比较次数，三分支变两分支</a:t>
            </a:r>
          </a:p>
        </p:txBody>
      </p:sp>
      <p:sp>
        <p:nvSpPr>
          <p:cNvPr id="28" name="矩形 27"/>
          <p:cNvSpPr/>
          <p:nvPr/>
        </p:nvSpPr>
        <p:spPr>
          <a:xfrm>
            <a:off x="97988" y="5541587"/>
            <a:ext cx="8722484"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b="1" dirty="0">
                <a:latin typeface="微软雅黑" panose="020B0503020204020204" pitchFamily="34" charset="-122"/>
                <a:ea typeface="微软雅黑" panose="020B0503020204020204" pitchFamily="34" charset="-122"/>
              </a:rPr>
              <a:t>相比于三分支结构，最好情况的效率有所下降，最坏情况效率提升。整体更加稳定。</a:t>
            </a:r>
          </a:p>
        </p:txBody>
      </p:sp>
      <p:sp>
        <p:nvSpPr>
          <p:cNvPr id="6" name="矩形 5"/>
          <p:cNvSpPr/>
          <p:nvPr/>
        </p:nvSpPr>
        <p:spPr>
          <a:xfrm>
            <a:off x="97988" y="5961718"/>
            <a:ext cx="8722484" cy="646331"/>
          </a:xfrm>
          <a:prstGeom prst="rect">
            <a:avLst/>
          </a:prstGeom>
        </p:spPr>
        <p:txBody>
          <a:bodyPr wrap="square">
            <a:spAutoFit/>
          </a:bodyPr>
          <a:lstStyle/>
          <a:p>
            <a:pPr marL="285750" indent="-285750">
              <a:buClr>
                <a:srgbClr val="FF0000"/>
              </a:buClr>
              <a:buFont typeface="Wingdings" panose="05000000000000000000" pitchFamily="2" charset="2"/>
              <a:buChar char="ü"/>
            </a:pPr>
            <a:r>
              <a:rPr lang="zh-CN" altLang="zh-CN" b="1" dirty="0">
                <a:latin typeface="微软雅黑" panose="020B0503020204020204" pitchFamily="34" charset="-122"/>
                <a:ea typeface="微软雅黑" panose="020B0503020204020204" pitchFamily="34" charset="-122"/>
              </a:rPr>
              <a:t>有多个命中元素时，不能保证返回秩最大者；查找失败时，简单地返回</a:t>
            </a:r>
            <a:r>
              <a:rPr lang="en-US" altLang="zh-CN" b="1" dirty="0">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rPr>
              <a:t>，不能指示失败的位置</a:t>
            </a:r>
          </a:p>
        </p:txBody>
      </p:sp>
    </p:spTree>
    <p:extLst>
      <p:ext uri="{BB962C8B-B14F-4D97-AF65-F5344CB8AC3E}">
        <p14:creationId xmlns:p14="http://schemas.microsoft.com/office/powerpoint/2010/main" val="183719815"/>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280" y="1975983"/>
            <a:ext cx="8972720" cy="2062103"/>
          </a:xfrm>
          <a:prstGeom prst="rect">
            <a:avLst/>
          </a:prstGeom>
        </p:spPr>
        <p:txBody>
          <a:bodyPr wrap="square">
            <a:spAutoFit/>
          </a:bodyPr>
          <a:lstStyle/>
          <a:p>
            <a:r>
              <a:rPr lang="en-US" altLang="zh-CN" sz="1600" b="1" kern="0" dirty="0">
                <a:solidFill>
                  <a:srgbClr val="8000FF"/>
                </a:solidFill>
                <a:latin typeface="Courier New"/>
                <a:ea typeface="宋体"/>
                <a:cs typeface="Times New Roman"/>
              </a:rPr>
              <a:t>template</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&lt;</a:t>
            </a:r>
            <a:r>
              <a:rPr lang="en-US" altLang="zh-CN" sz="1600" b="1" kern="0" dirty="0" err="1">
                <a:solidFill>
                  <a:srgbClr val="8000FF"/>
                </a:solidFill>
                <a:latin typeface="Courier New"/>
                <a:ea typeface="宋体"/>
                <a:cs typeface="Times New Roman"/>
              </a:rPr>
              <a:t>typename</a:t>
            </a:r>
            <a:r>
              <a:rPr lang="en-US" altLang="zh-CN" sz="1600" b="1" kern="0" dirty="0">
                <a:solidFill>
                  <a:srgbClr val="000000"/>
                </a:solidFill>
                <a:latin typeface="Courier New"/>
                <a:ea typeface="宋体"/>
                <a:cs typeface="Times New Roman"/>
              </a:rPr>
              <a:t> T</a:t>
            </a:r>
            <a:r>
              <a:rPr lang="en-US" altLang="zh-CN" sz="1600" b="1" kern="0" dirty="0">
                <a:solidFill>
                  <a:srgbClr val="000080"/>
                </a:solidFill>
                <a:latin typeface="Courier New"/>
                <a:ea typeface="宋体"/>
                <a:cs typeface="Times New Roman"/>
              </a:rPr>
              <a:t>&gt;</a:t>
            </a:r>
            <a:r>
              <a:rPr lang="en-US" altLang="zh-CN" sz="1600" b="1" kern="0" dirty="0">
                <a:solidFill>
                  <a:srgbClr val="000000"/>
                </a:solidFill>
                <a:latin typeface="Courier New"/>
                <a:ea typeface="宋体"/>
                <a:cs typeface="Times New Roman"/>
              </a:rPr>
              <a:t> </a:t>
            </a:r>
          </a:p>
          <a:p>
            <a:r>
              <a:rPr lang="en-US" altLang="zh-CN" sz="1600" b="1" kern="0" dirty="0">
                <a:solidFill>
                  <a:srgbClr val="8000FF"/>
                </a:solidFill>
                <a:latin typeface="Courier New"/>
                <a:ea typeface="宋体"/>
                <a:cs typeface="Times New Roman"/>
              </a:rPr>
              <a:t>static</a:t>
            </a:r>
            <a:r>
              <a:rPr lang="en-US" altLang="zh-CN" sz="1600" b="1" kern="0" dirty="0">
                <a:solidFill>
                  <a:srgbClr val="000000"/>
                </a:solidFill>
                <a:latin typeface="Courier New"/>
                <a:ea typeface="宋体"/>
                <a:cs typeface="Times New Roman"/>
              </a:rPr>
              <a:t> Rank </a:t>
            </a:r>
            <a:r>
              <a:rPr lang="en-US" altLang="zh-CN" sz="1600" b="1" kern="0" dirty="0" err="1">
                <a:solidFill>
                  <a:srgbClr val="000000"/>
                </a:solidFill>
                <a:latin typeface="Courier New"/>
                <a:ea typeface="宋体"/>
                <a:cs typeface="Times New Roman"/>
              </a:rPr>
              <a:t>binSearch</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T</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T </a:t>
            </a:r>
            <a:r>
              <a:rPr lang="en-US" altLang="zh-CN" sz="1600" b="1" kern="0" dirty="0" err="1">
                <a:solidFill>
                  <a:srgbClr val="8000FF"/>
                </a:solidFill>
                <a:latin typeface="Courier New"/>
                <a:ea typeface="宋体"/>
                <a:cs typeface="Times New Roman"/>
              </a:rPr>
              <a:t>const</a:t>
            </a:r>
            <a:r>
              <a:rPr lang="en-US" altLang="zh-CN" sz="1600" b="1" kern="0" dirty="0">
                <a:solidFill>
                  <a:srgbClr val="000080"/>
                </a:solidFill>
                <a:latin typeface="Courier New"/>
                <a:ea typeface="宋体"/>
                <a:cs typeface="Times New Roman"/>
              </a:rPr>
              <a:t>&amp;</a:t>
            </a:r>
            <a:r>
              <a:rPr lang="en-US" altLang="zh-CN" sz="1600" b="1" kern="0" dirty="0">
                <a:solidFill>
                  <a:srgbClr val="000000"/>
                </a:solidFill>
                <a:latin typeface="Courier New"/>
                <a:ea typeface="宋体"/>
                <a:cs typeface="Times New Roman"/>
              </a:rPr>
              <a:t> e</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Rank lo</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Rank hi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endParaRPr lang="zh-CN" altLang="zh-CN" b="1" kern="100" dirty="0">
              <a:latin typeface="Calibri"/>
              <a:ea typeface="宋体"/>
              <a:cs typeface="Times New Roman"/>
            </a:endParaRPr>
          </a:p>
          <a:p>
            <a:r>
              <a:rPr lang="en-US" altLang="zh-CN" sz="1600" b="1"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while</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lo </a:t>
            </a:r>
            <a:r>
              <a:rPr lang="en-US" altLang="zh-CN" sz="1600" b="1" kern="0" dirty="0">
                <a:solidFill>
                  <a:srgbClr val="000080"/>
                </a:solidFill>
                <a:latin typeface="Courier New"/>
                <a:ea typeface="宋体"/>
                <a:cs typeface="Times New Roman"/>
              </a:rPr>
              <a:t>&lt;</a:t>
            </a:r>
            <a:r>
              <a:rPr lang="en-US" altLang="zh-CN" sz="1600" b="1" kern="0" dirty="0">
                <a:solidFill>
                  <a:srgbClr val="000000"/>
                </a:solidFill>
                <a:latin typeface="Courier New"/>
                <a:ea typeface="宋体"/>
                <a:cs typeface="Times New Roman"/>
              </a:rPr>
              <a:t> hi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每步迭代仅需做一次比较判断，有两个分支</a:t>
            </a:r>
          </a:p>
          <a:p>
            <a:r>
              <a:rPr lang="en-US" altLang="zh-CN" sz="1600" b="1" kern="0" dirty="0">
                <a:solidFill>
                  <a:srgbClr val="000000"/>
                </a:solidFill>
                <a:latin typeface="Courier New"/>
                <a:ea typeface="宋体"/>
                <a:cs typeface="Times New Roman"/>
              </a:rPr>
              <a:t>      Rank mi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lo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hi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&gt;&gt;</a:t>
            </a:r>
            <a:r>
              <a:rPr lang="en-US" altLang="zh-CN" sz="1600" b="1" kern="0" dirty="0">
                <a:solidFill>
                  <a:srgbClr val="000000"/>
                </a:solidFill>
                <a:latin typeface="Courier New"/>
                <a:ea typeface="宋体"/>
                <a:cs typeface="Times New Roman"/>
              </a:rPr>
              <a:t> </a:t>
            </a:r>
            <a:r>
              <a:rPr lang="en-US" altLang="zh-CN" sz="1600" b="1" kern="0" dirty="0">
                <a:solidFill>
                  <a:srgbClr val="FF8000"/>
                </a:solidFill>
                <a:latin typeface="Courier New"/>
                <a:ea typeface="宋体"/>
                <a:cs typeface="Times New Roman"/>
              </a:rPr>
              <a:t>1</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以中点为轴点</a:t>
            </a:r>
          </a:p>
          <a:p>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e </a:t>
            </a:r>
            <a:r>
              <a:rPr lang="en-US" altLang="zh-CN" sz="1600" b="1" kern="0" dirty="0">
                <a:solidFill>
                  <a:srgbClr val="000080"/>
                </a:solidFill>
                <a:latin typeface="Courier New"/>
                <a:ea typeface="宋体"/>
                <a:cs typeface="Times New Roman"/>
              </a:rPr>
              <a:t>&lt;</a:t>
            </a:r>
            <a:r>
              <a:rPr lang="en-US" altLang="zh-CN" sz="1600" b="1" kern="0" dirty="0">
                <a:solidFill>
                  <a:srgbClr val="000000"/>
                </a:solidFill>
                <a:latin typeface="Courier New"/>
                <a:ea typeface="宋体"/>
                <a:cs typeface="Times New Roman"/>
              </a:rPr>
              <a:t> A</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mi</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hi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mi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lo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mi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FF8000"/>
                </a:solidFill>
                <a:latin typeface="Courier New"/>
                <a:ea typeface="宋体"/>
                <a:cs typeface="Times New Roman"/>
              </a:rPr>
              <a:t>1</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经比较后确定深入</a:t>
            </a:r>
            <a:r>
              <a:rPr lang="en-US" altLang="zh-CN" sz="1600" b="1" kern="0" dirty="0">
                <a:solidFill>
                  <a:srgbClr val="CC0000"/>
                </a:solidFill>
                <a:latin typeface="Times New Roman" pitchFamily="18" charset="0"/>
                <a:ea typeface="隶书" pitchFamily="49" charset="-122"/>
              </a:rPr>
              <a:t>[lo, mi)</a:t>
            </a:r>
            <a:r>
              <a:rPr lang="zh-CN" altLang="zh-CN" sz="1600" b="1" kern="0" dirty="0">
                <a:solidFill>
                  <a:srgbClr val="CC0000"/>
                </a:solidFill>
                <a:latin typeface="Times New Roman" pitchFamily="18" charset="0"/>
                <a:ea typeface="隶书" pitchFamily="49" charset="-122"/>
              </a:rPr>
              <a:t>或</a:t>
            </a:r>
            <a:r>
              <a:rPr lang="en-US" altLang="zh-CN" sz="1600" b="1" kern="0" dirty="0">
                <a:solidFill>
                  <a:srgbClr val="CC0000"/>
                </a:solidFill>
                <a:latin typeface="Times New Roman" pitchFamily="18" charset="0"/>
                <a:ea typeface="隶书" pitchFamily="49" charset="-122"/>
              </a:rPr>
              <a:t>(mi, hi)</a:t>
            </a:r>
            <a:endParaRPr lang="zh-CN" altLang="zh-CN" sz="1600" b="1" kern="0" dirty="0">
              <a:solidFill>
                <a:srgbClr val="CC0000"/>
              </a:solidFill>
              <a:latin typeface="Times New Roman" pitchFamily="18" charset="0"/>
              <a:ea typeface="隶书" pitchFamily="49" charset="-122"/>
            </a:endParaRPr>
          </a:p>
          <a:p>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成功查找不能提前终止</a:t>
            </a:r>
          </a:p>
          <a:p>
            <a:r>
              <a:rPr lang="en-US" altLang="zh-CN" sz="1600" b="1" kern="0" dirty="0">
                <a:solidFill>
                  <a:srgbClr val="000000"/>
                </a:solidFill>
                <a:latin typeface="Courier New"/>
                <a:ea typeface="宋体"/>
                <a:cs typeface="Times New Roman"/>
              </a:rPr>
              <a:t>   </a:t>
            </a:r>
            <a:r>
              <a:rPr lang="en-US" altLang="zh-CN" sz="1600" b="1" kern="0" dirty="0">
                <a:solidFill>
                  <a:srgbClr val="0000FF"/>
                </a:solidFill>
                <a:latin typeface="Courier New"/>
                <a:ea typeface="宋体"/>
                <a:cs typeface="Times New Roman"/>
              </a:rPr>
              <a:t>return</a:t>
            </a:r>
            <a:r>
              <a:rPr lang="en-US" altLang="zh-CN" sz="1600" b="1" kern="0" dirty="0">
                <a:solidFill>
                  <a:srgbClr val="000000"/>
                </a:solidFill>
                <a:latin typeface="Courier New"/>
                <a:ea typeface="宋体"/>
                <a:cs typeface="Times New Roman"/>
              </a:rPr>
              <a:t> </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lo</a:t>
            </a:r>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循环结束时，</a:t>
            </a:r>
            <a:r>
              <a:rPr lang="en-US" altLang="zh-CN" sz="1600" b="1" kern="0" dirty="0">
                <a:solidFill>
                  <a:srgbClr val="CC0000"/>
                </a:solidFill>
                <a:latin typeface="Times New Roman" pitchFamily="18" charset="0"/>
                <a:ea typeface="隶书" pitchFamily="49" charset="-122"/>
              </a:rPr>
              <a:t>lo</a:t>
            </a:r>
            <a:r>
              <a:rPr lang="zh-CN" altLang="zh-CN" sz="1600" b="1" kern="0" dirty="0">
                <a:solidFill>
                  <a:srgbClr val="CC0000"/>
                </a:solidFill>
                <a:latin typeface="Times New Roman" pitchFamily="18" charset="0"/>
                <a:ea typeface="隶书" pitchFamily="49" charset="-122"/>
              </a:rPr>
              <a:t>为大于</a:t>
            </a:r>
            <a:r>
              <a:rPr lang="en-US" altLang="zh-CN" sz="1600" b="1" kern="0" dirty="0">
                <a:solidFill>
                  <a:srgbClr val="CC0000"/>
                </a:solidFill>
                <a:latin typeface="Times New Roman" pitchFamily="18" charset="0"/>
                <a:ea typeface="隶书" pitchFamily="49" charset="-122"/>
              </a:rPr>
              <a:t>e</a:t>
            </a:r>
            <a:r>
              <a:rPr lang="zh-CN" altLang="zh-CN" sz="1600" b="1" kern="0" dirty="0">
                <a:solidFill>
                  <a:srgbClr val="CC0000"/>
                </a:solidFill>
                <a:latin typeface="Times New Roman" pitchFamily="18" charset="0"/>
                <a:ea typeface="隶书" pitchFamily="49" charset="-122"/>
              </a:rPr>
              <a:t>的元素的最小秩，故</a:t>
            </a:r>
            <a:r>
              <a:rPr lang="en-US" altLang="zh-CN" sz="1600" b="1" kern="0" dirty="0">
                <a:solidFill>
                  <a:srgbClr val="CC0000"/>
                </a:solidFill>
                <a:latin typeface="Times New Roman" pitchFamily="18" charset="0"/>
                <a:ea typeface="隶书" pitchFamily="49" charset="-122"/>
              </a:rPr>
              <a:t>lo - 1</a:t>
            </a:r>
            <a:r>
              <a:rPr lang="zh-CN" altLang="zh-CN" sz="1600" b="1" kern="0" dirty="0">
                <a:solidFill>
                  <a:srgbClr val="CC0000"/>
                </a:solidFill>
                <a:latin typeface="Times New Roman" pitchFamily="18" charset="0"/>
                <a:ea typeface="隶书" pitchFamily="49" charset="-122"/>
              </a:rPr>
              <a:t>即不大于</a:t>
            </a:r>
            <a:r>
              <a:rPr lang="en-US" altLang="zh-CN" sz="1600" b="1" kern="0" dirty="0">
                <a:solidFill>
                  <a:srgbClr val="CC0000"/>
                </a:solidFill>
                <a:latin typeface="Times New Roman" pitchFamily="18" charset="0"/>
                <a:ea typeface="隶书" pitchFamily="49" charset="-122"/>
              </a:rPr>
              <a:t>e</a:t>
            </a:r>
            <a:r>
              <a:rPr lang="zh-CN" altLang="zh-CN" sz="1600" b="1" kern="0" dirty="0">
                <a:solidFill>
                  <a:srgbClr val="CC0000"/>
                </a:solidFill>
                <a:latin typeface="Times New Roman" pitchFamily="18" charset="0"/>
                <a:ea typeface="隶书" pitchFamily="49" charset="-122"/>
              </a:rPr>
              <a:t>的元素的最大秩</a:t>
            </a:r>
          </a:p>
          <a:p>
            <a:r>
              <a:rPr lang="en-US" altLang="zh-CN" sz="1600" b="1" kern="0" dirty="0">
                <a:solidFill>
                  <a:srgbClr val="000080"/>
                </a:solidFill>
                <a:latin typeface="Courier New"/>
                <a:ea typeface="宋体"/>
                <a:cs typeface="Times New Roman"/>
              </a:rPr>
              <a:t>}</a:t>
            </a:r>
            <a:r>
              <a:rPr lang="en-US" altLang="zh-CN" sz="16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有多个命中元素时，总能保证返回秩最大者；查找失败时，能够返回失败的位置</a:t>
            </a:r>
          </a:p>
        </p:txBody>
      </p:sp>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二分查找改进</a:t>
            </a:r>
            <a:r>
              <a:rPr lang="en-US" altLang="zh-CN" sz="3600" dirty="0">
                <a:solidFill>
                  <a:srgbClr val="003366"/>
                </a:solidFill>
                <a:latin typeface="微软雅黑" pitchFamily="34" charset="-122"/>
                <a:ea typeface="微软雅黑" pitchFamily="34" charset="-122"/>
              </a:rPr>
              <a:t>C</a:t>
            </a:r>
            <a:endParaRPr lang="zh-CN" altLang="en-US" sz="3600" dirty="0">
              <a:solidFill>
                <a:srgbClr val="003366"/>
              </a:solidFill>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6" name="圆角矩形 5"/>
              <p:cNvSpPr/>
              <p:nvPr/>
            </p:nvSpPr>
            <p:spPr bwMode="auto">
              <a:xfrm>
                <a:off x="1673359" y="5388159"/>
                <a:ext cx="1891664" cy="288032"/>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 xmlns:m="http://schemas.openxmlformats.org/officeDocument/2006/math">
                    <m:r>
                      <a:rPr lang="en-US" altLang="zh-CN" sz="2000" b="1" i="1">
                        <a:solidFill>
                          <a:schemeClr val="tx1"/>
                        </a:solidFill>
                        <a:latin typeface="Cambria Math" panose="02040503050406030204" pitchFamily="18" charset="0"/>
                        <a:ea typeface="Cambria Math" panose="02040503050406030204" pitchFamily="18" charset="0"/>
                      </a:rPr>
                      <m:t>≤ </m:t>
                    </m:r>
                  </m:oMath>
                </a14:m>
                <a:r>
                  <a:rPr lang="en-US" altLang="zh-CN" sz="2000" b="1" i="1" dirty="0">
                    <a:latin typeface="Cambria Math" panose="02040503050406030204" pitchFamily="18" charset="0"/>
                    <a:ea typeface="Cambria Math" panose="02040503050406030204" pitchFamily="18" charset="0"/>
                  </a:rPr>
                  <a:t>e</a:t>
                </a:r>
                <a:endParaRPr lang="zh-CN" altLang="en-US" sz="2000" b="1" i="1" dirty="0">
                  <a:latin typeface="Cambria Math" panose="02040503050406030204" pitchFamily="18" charset="0"/>
                  <a:ea typeface="Cambria Math" panose="02040503050406030204" pitchFamily="18" charset="0"/>
                </a:endParaRPr>
              </a:p>
            </p:txBody>
          </p:sp>
        </mc:Choice>
        <mc:Fallback xmlns="">
          <p:sp>
            <p:nvSpPr>
              <p:cNvPr id="6" name="圆角矩形 5"/>
              <p:cNvSpPr>
                <a:spLocks noRot="1" noChangeAspect="1" noMove="1" noResize="1" noEditPoints="1" noAdjustHandles="1" noChangeArrowheads="1" noChangeShapeType="1" noTextEdit="1"/>
              </p:cNvSpPr>
              <p:nvPr/>
            </p:nvSpPr>
            <p:spPr bwMode="auto">
              <a:xfrm>
                <a:off x="1673359" y="5388159"/>
                <a:ext cx="1891664" cy="288032"/>
              </a:xfrm>
              <a:prstGeom prst="roundRect">
                <a:avLst/>
              </a:prstGeom>
              <a:blipFill>
                <a:blip r:embed="rId3"/>
                <a:stretch>
                  <a:fillRect t="-23529" b="-49020"/>
                </a:stretch>
              </a:blipFill>
              <a:ln>
                <a:headEnd/>
                <a:tailEnd/>
              </a:ln>
            </p:spPr>
            <p:txBody>
              <a:bodyPr/>
              <a:lstStyle/>
              <a:p>
                <a:r>
                  <a:rPr lang="zh-CN" altLang="en-US">
                    <a:noFill/>
                  </a:rPr>
                  <a:t> </a:t>
                </a:r>
              </a:p>
            </p:txBody>
          </p:sp>
        </mc:Fallback>
      </mc:AlternateContent>
      <p:sp>
        <p:nvSpPr>
          <p:cNvPr id="7" name="圆角矩形 6"/>
          <p:cNvSpPr/>
          <p:nvPr/>
        </p:nvSpPr>
        <p:spPr bwMode="auto">
          <a:xfrm>
            <a:off x="5129743" y="5388159"/>
            <a:ext cx="360040" cy="288032"/>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x</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8" name="圆角矩形 7"/>
          <p:cNvSpPr/>
          <p:nvPr/>
        </p:nvSpPr>
        <p:spPr bwMode="auto">
          <a:xfrm>
            <a:off x="3565023" y="5388159"/>
            <a:ext cx="1564720" cy="288032"/>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dirty="0">
              <a:solidFill>
                <a:schemeClr val="tx1"/>
              </a:solidFill>
              <a:latin typeface="Cambria Math" panose="02040503050406030204" pitchFamily="18" charset="0"/>
              <a:ea typeface="Cambria Math" panose="02040503050406030204" pitchFamily="18" charset="0"/>
            </a:endParaRPr>
          </a:p>
        </p:txBody>
      </p:sp>
      <p:sp>
        <p:nvSpPr>
          <p:cNvPr id="9" name="圆角矩形 8"/>
          <p:cNvSpPr/>
          <p:nvPr/>
        </p:nvSpPr>
        <p:spPr bwMode="auto">
          <a:xfrm>
            <a:off x="5489783" y="5388159"/>
            <a:ext cx="1512168" cy="288032"/>
          </a:xfrm>
          <a:prstGeom prst="roundRect">
            <a:avLst/>
          </a:prstGeom>
          <a:solidFill>
            <a:srgbClr val="FFFF99"/>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dirty="0">
              <a:solidFill>
                <a:schemeClr val="tx1"/>
              </a:solidFill>
              <a:latin typeface="黑体" pitchFamily="2" charset="-122"/>
              <a:ea typeface="黑体" pitchFamily="2" charset="-122"/>
            </a:endParaRPr>
          </a:p>
        </p:txBody>
      </p:sp>
      <p:sp>
        <p:nvSpPr>
          <p:cNvPr id="11" name="TextBox 10"/>
          <p:cNvSpPr txBox="1"/>
          <p:nvPr/>
        </p:nvSpPr>
        <p:spPr>
          <a:xfrm>
            <a:off x="1601351" y="5052401"/>
            <a:ext cx="611560" cy="369332"/>
          </a:xfrm>
          <a:prstGeom prst="rect">
            <a:avLst/>
          </a:prstGeom>
          <a:noFill/>
        </p:spPr>
        <p:txBody>
          <a:bodyPr wrap="square" rtlCol="0">
            <a:spAutoFit/>
          </a:bodyPr>
          <a:lstStyle>
            <a:defPPr>
              <a:defRPr lang="zh-CN"/>
            </a:defPPr>
            <a:lvl1pPr>
              <a:defRPr b="1"/>
            </a:lvl1pPr>
          </a:lstStyle>
          <a:p>
            <a:r>
              <a:rPr lang="en-US" altLang="zh-CN" dirty="0"/>
              <a:t>0</a:t>
            </a:r>
            <a:endParaRPr lang="zh-CN" altLang="en-US" dirty="0"/>
          </a:p>
        </p:txBody>
      </p:sp>
      <p:sp>
        <p:nvSpPr>
          <p:cNvPr id="12" name="TextBox 11"/>
          <p:cNvSpPr txBox="1"/>
          <p:nvPr/>
        </p:nvSpPr>
        <p:spPr>
          <a:xfrm>
            <a:off x="3510071" y="5052401"/>
            <a:ext cx="611560" cy="369332"/>
          </a:xfrm>
          <a:prstGeom prst="rect">
            <a:avLst/>
          </a:prstGeom>
          <a:noFill/>
        </p:spPr>
        <p:txBody>
          <a:bodyPr wrap="square" rtlCol="0">
            <a:spAutoFit/>
          </a:bodyPr>
          <a:lstStyle>
            <a:defPPr>
              <a:defRPr lang="zh-CN"/>
            </a:defPPr>
            <a:lvl1pPr>
              <a:defRPr b="1"/>
            </a:lvl1pPr>
          </a:lstStyle>
          <a:p>
            <a:r>
              <a:rPr lang="en-US" altLang="zh-CN" dirty="0"/>
              <a:t>lo</a:t>
            </a:r>
            <a:endParaRPr lang="zh-CN" altLang="en-US" dirty="0"/>
          </a:p>
        </p:txBody>
      </p:sp>
      <p:sp>
        <p:nvSpPr>
          <p:cNvPr id="13" name="TextBox 12"/>
          <p:cNvSpPr txBox="1"/>
          <p:nvPr/>
        </p:nvSpPr>
        <p:spPr>
          <a:xfrm>
            <a:off x="5094247" y="5052401"/>
            <a:ext cx="611560" cy="369332"/>
          </a:xfrm>
          <a:prstGeom prst="rect">
            <a:avLst/>
          </a:prstGeom>
          <a:noFill/>
        </p:spPr>
        <p:txBody>
          <a:bodyPr wrap="square" rtlCol="0">
            <a:spAutoFit/>
          </a:bodyPr>
          <a:lstStyle>
            <a:defPPr>
              <a:defRPr lang="zh-CN"/>
            </a:defPPr>
            <a:lvl1pPr>
              <a:defRPr b="1"/>
            </a:lvl1pPr>
          </a:lstStyle>
          <a:p>
            <a:r>
              <a:rPr lang="en-US" altLang="zh-CN" dirty="0"/>
              <a:t>mi</a:t>
            </a:r>
            <a:endParaRPr lang="zh-CN" altLang="en-US" dirty="0"/>
          </a:p>
        </p:txBody>
      </p:sp>
      <p:sp>
        <p:nvSpPr>
          <p:cNvPr id="14" name="TextBox 13"/>
          <p:cNvSpPr txBox="1"/>
          <p:nvPr/>
        </p:nvSpPr>
        <p:spPr>
          <a:xfrm>
            <a:off x="6929943" y="5052401"/>
            <a:ext cx="611560" cy="369332"/>
          </a:xfrm>
          <a:prstGeom prst="rect">
            <a:avLst/>
          </a:prstGeom>
          <a:noFill/>
        </p:spPr>
        <p:txBody>
          <a:bodyPr wrap="square" rtlCol="0">
            <a:spAutoFit/>
          </a:bodyPr>
          <a:lstStyle>
            <a:defPPr>
              <a:defRPr lang="zh-CN"/>
            </a:defPPr>
            <a:lvl1pPr>
              <a:defRPr b="1"/>
            </a:lvl1pPr>
          </a:lstStyle>
          <a:p>
            <a:r>
              <a:rPr lang="en-US" altLang="zh-CN" dirty="0"/>
              <a:t>hi</a:t>
            </a:r>
            <a:endParaRPr lang="zh-CN" altLang="en-US" dirty="0"/>
          </a:p>
        </p:txBody>
      </p:sp>
      <p:sp>
        <p:nvSpPr>
          <p:cNvPr id="15" name="TextBox 14"/>
          <p:cNvSpPr txBox="1"/>
          <p:nvPr/>
        </p:nvSpPr>
        <p:spPr>
          <a:xfrm>
            <a:off x="8838663" y="5043109"/>
            <a:ext cx="611560" cy="369332"/>
          </a:xfrm>
          <a:prstGeom prst="rect">
            <a:avLst/>
          </a:prstGeom>
          <a:noFill/>
        </p:spPr>
        <p:txBody>
          <a:bodyPr wrap="square" rtlCol="0">
            <a:spAutoFit/>
          </a:bodyPr>
          <a:lstStyle>
            <a:defPPr>
              <a:defRPr lang="zh-CN"/>
            </a:defPPr>
            <a:lvl1pPr>
              <a:defRPr b="1"/>
            </a:lvl1pPr>
          </a:lstStyle>
          <a:p>
            <a:r>
              <a:rPr lang="en-US" altLang="zh-CN" dirty="0"/>
              <a:t>n</a:t>
            </a:r>
            <a:endParaRPr lang="zh-CN" altLang="en-US" dirty="0"/>
          </a:p>
        </p:txBody>
      </p:sp>
      <p:sp>
        <p:nvSpPr>
          <p:cNvPr id="18" name="圆角矩形 17"/>
          <p:cNvSpPr/>
          <p:nvPr/>
        </p:nvSpPr>
        <p:spPr bwMode="auto">
          <a:xfrm>
            <a:off x="7001951" y="5388159"/>
            <a:ext cx="1891664" cy="288032"/>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i="1" dirty="0">
                <a:latin typeface="Cambria Math" panose="02040503050406030204" pitchFamily="18" charset="0"/>
                <a:ea typeface="Cambria Math" panose="02040503050406030204" pitchFamily="18" charset="0"/>
              </a:rPr>
              <a:t> &gt; e</a:t>
            </a:r>
            <a:endParaRPr lang="zh-CN" altLang="en-US" sz="2000" b="1" i="1" dirty="0">
              <a:latin typeface="Cambria Math" panose="02040503050406030204" pitchFamily="18" charset="0"/>
              <a:ea typeface="Cambria Math" panose="02040503050406030204" pitchFamily="18" charset="0"/>
            </a:endParaRPr>
          </a:p>
        </p:txBody>
      </p:sp>
      <p:sp>
        <p:nvSpPr>
          <p:cNvPr id="35" name="文本框 34"/>
          <p:cNvSpPr txBox="1"/>
          <p:nvPr/>
        </p:nvSpPr>
        <p:spPr>
          <a:xfrm>
            <a:off x="207792" y="1160347"/>
            <a:ext cx="2636016"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二分查找改进</a:t>
            </a:r>
            <a:r>
              <a:rPr lang="en-US" altLang="zh-CN" sz="2400" b="1" dirty="0">
                <a:latin typeface="微软雅黑" panose="020B0503020204020204" pitchFamily="34" charset="-122"/>
                <a:ea typeface="微软雅黑" panose="020B0503020204020204" pitchFamily="34" charset="-122"/>
              </a:rPr>
              <a:t>2</a:t>
            </a:r>
            <a:endParaRPr lang="zh-CN" altLang="en-US" sz="2400" b="1" dirty="0">
              <a:latin typeface="微软雅黑" panose="020B0503020204020204" pitchFamily="34" charset="-122"/>
              <a:ea typeface="微软雅黑" panose="020B0503020204020204" pitchFamily="34" charset="-122"/>
            </a:endParaRPr>
          </a:p>
        </p:txBody>
      </p:sp>
      <p:sp>
        <p:nvSpPr>
          <p:cNvPr id="40" name="矩形 39"/>
          <p:cNvSpPr/>
          <p:nvPr/>
        </p:nvSpPr>
        <p:spPr>
          <a:xfrm>
            <a:off x="3136547" y="1440400"/>
            <a:ext cx="6007812" cy="1015663"/>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：多个命中返回秩最大者，</a:t>
            </a:r>
            <a:endParaRPr lang="en-US" altLang="zh-CN" sz="2000" b="1" dirty="0">
              <a:latin typeface="微软雅黑" panose="020B0503020204020204" pitchFamily="34" charset="-122"/>
              <a:ea typeface="微软雅黑" panose="020B0503020204020204" pitchFamily="34" charset="-122"/>
            </a:endParaRPr>
          </a:p>
          <a:p>
            <a:pPr marL="285750" indent="-285750">
              <a:buClr>
                <a:srgbClr val="FF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：查找失败返回位置</a:t>
            </a:r>
            <a:r>
              <a:rPr lang="zh-CN" altLang="zh-CN" sz="2000" b="1" dirty="0">
                <a:latin typeface="微软雅黑" panose="020B0503020204020204" pitchFamily="34" charset="-122"/>
                <a:ea typeface="微软雅黑" panose="020B0503020204020204" pitchFamily="34" charset="-122"/>
              </a:rPr>
              <a:t>不大于</a:t>
            </a:r>
            <a:r>
              <a:rPr lang="en-US" altLang="zh-CN" sz="2000" b="1" dirty="0">
                <a:latin typeface="微软雅黑" panose="020B0503020204020204" pitchFamily="34" charset="-122"/>
                <a:ea typeface="微软雅黑" panose="020B0503020204020204" pitchFamily="34" charset="-122"/>
              </a:rPr>
              <a:t>e</a:t>
            </a:r>
            <a:r>
              <a:rPr lang="zh-CN" altLang="zh-CN" sz="2000" b="1" dirty="0">
                <a:latin typeface="微软雅黑" panose="020B0503020204020204" pitchFamily="34" charset="-122"/>
                <a:ea typeface="微软雅黑" panose="020B0503020204020204" pitchFamily="34" charset="-122"/>
              </a:rPr>
              <a:t>的元素的最大秩</a:t>
            </a:r>
          </a:p>
          <a:p>
            <a:pPr marL="285750" indent="-285750">
              <a:buClr>
                <a:srgbClr val="FF0000"/>
              </a:buClr>
              <a:buFont typeface="Wingdings" panose="05000000000000000000" pitchFamily="2" charset="2"/>
              <a:buChar char="ü"/>
            </a:pPr>
            <a:endParaRPr lang="zh-CN" altLang="en-US" sz="2000" b="1" dirty="0">
              <a:latin typeface="微软雅黑" panose="020B0503020204020204" pitchFamily="34" charset="-122"/>
              <a:ea typeface="微软雅黑" panose="020B0503020204020204" pitchFamily="34" charset="-122"/>
            </a:endParaRPr>
          </a:p>
        </p:txBody>
      </p:sp>
      <p:sp>
        <p:nvSpPr>
          <p:cNvPr id="38" name="矩形 37"/>
          <p:cNvSpPr/>
          <p:nvPr/>
        </p:nvSpPr>
        <p:spPr>
          <a:xfrm>
            <a:off x="3136188" y="1102634"/>
            <a:ext cx="6007812" cy="400110"/>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：统一两个深入方向比较次数，三分支变两分支</a:t>
            </a:r>
          </a:p>
        </p:txBody>
      </p:sp>
      <p:grpSp>
        <p:nvGrpSpPr>
          <p:cNvPr id="20" name="组合 19"/>
          <p:cNvGrpSpPr/>
          <p:nvPr/>
        </p:nvGrpSpPr>
        <p:grpSpPr>
          <a:xfrm>
            <a:off x="221905" y="4443202"/>
            <a:ext cx="9161977" cy="1160982"/>
            <a:chOff x="226523" y="3501008"/>
            <a:chExt cx="9161977" cy="1160982"/>
          </a:xfrm>
        </p:grpSpPr>
        <p:sp>
          <p:nvSpPr>
            <p:cNvPr id="27" name="TextBox 26"/>
            <p:cNvSpPr txBox="1"/>
            <p:nvPr/>
          </p:nvSpPr>
          <p:spPr>
            <a:xfrm>
              <a:off x="8843281" y="3501008"/>
              <a:ext cx="545219" cy="369332"/>
            </a:xfrm>
            <a:prstGeom prst="rect">
              <a:avLst/>
            </a:prstGeom>
            <a:noFill/>
          </p:spPr>
          <p:txBody>
            <a:bodyPr wrap="square" rtlCol="0">
              <a:spAutoFit/>
            </a:bodyPr>
            <a:lstStyle>
              <a:defPPr>
                <a:defRPr lang="zh-CN"/>
              </a:defPPr>
              <a:lvl1pPr>
                <a:defRPr b="1"/>
              </a:lvl1pPr>
            </a:lstStyle>
            <a:p>
              <a:r>
                <a:rPr lang="en-US" altLang="zh-CN" dirty="0"/>
                <a:t>n</a:t>
              </a:r>
              <a:endParaRPr lang="zh-CN" altLang="en-US" dirty="0"/>
            </a:p>
          </p:txBody>
        </p:sp>
        <p:grpSp>
          <p:nvGrpSpPr>
            <p:cNvPr id="4" name="组合 3"/>
            <p:cNvGrpSpPr/>
            <p:nvPr/>
          </p:nvGrpSpPr>
          <p:grpSpPr>
            <a:xfrm>
              <a:off x="226523" y="3542346"/>
              <a:ext cx="8671710" cy="1119644"/>
              <a:chOff x="226523" y="3542346"/>
              <a:chExt cx="8671710" cy="1119644"/>
            </a:xfrm>
          </p:grpSpPr>
          <mc:AlternateContent xmlns:mc="http://schemas.openxmlformats.org/markup-compatibility/2006" xmlns:a14="http://schemas.microsoft.com/office/drawing/2010/main">
            <mc:Choice Requires="a14">
              <p:sp>
                <p:nvSpPr>
                  <p:cNvPr id="19" name="圆角矩形 18"/>
                  <p:cNvSpPr/>
                  <p:nvPr/>
                </p:nvSpPr>
                <p:spPr bwMode="auto">
                  <a:xfrm>
                    <a:off x="1677977" y="3878104"/>
                    <a:ext cx="1891664" cy="288032"/>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 xmlns:m="http://schemas.openxmlformats.org/officeDocument/2006/math">
                        <m:r>
                          <a:rPr lang="en-US" altLang="zh-CN" sz="2000" b="1" i="1">
                            <a:solidFill>
                              <a:schemeClr val="tx1"/>
                            </a:solidFill>
                            <a:latin typeface="Cambria Math" panose="02040503050406030204" pitchFamily="18" charset="0"/>
                            <a:ea typeface="Cambria Math" panose="02040503050406030204" pitchFamily="18" charset="0"/>
                          </a:rPr>
                          <m:t>≤</m:t>
                        </m:r>
                      </m:oMath>
                    </a14:m>
                    <a:r>
                      <a:rPr lang="en-US" altLang="zh-CN" sz="2000" b="1" i="1" dirty="0">
                        <a:latin typeface="Cambria Math" panose="02040503050406030204" pitchFamily="18" charset="0"/>
                        <a:ea typeface="Cambria Math" panose="02040503050406030204" pitchFamily="18" charset="0"/>
                      </a:rPr>
                      <a:t> e</a:t>
                    </a:r>
                    <a:endParaRPr lang="zh-CN" altLang="en-US" sz="2000" b="1" i="1" dirty="0">
                      <a:latin typeface="Cambria Math" panose="02040503050406030204" pitchFamily="18" charset="0"/>
                      <a:ea typeface="Cambria Math" panose="02040503050406030204" pitchFamily="18" charset="0"/>
                    </a:endParaRPr>
                  </a:p>
                </p:txBody>
              </p:sp>
            </mc:Choice>
            <mc:Fallback xmlns="">
              <p:sp>
                <p:nvSpPr>
                  <p:cNvPr id="19" name="圆角矩形 18"/>
                  <p:cNvSpPr>
                    <a:spLocks noRot="1" noChangeAspect="1" noMove="1" noResize="1" noEditPoints="1" noAdjustHandles="1" noChangeArrowheads="1" noChangeShapeType="1" noTextEdit="1"/>
                  </p:cNvSpPr>
                  <p:nvPr/>
                </p:nvSpPr>
                <p:spPr bwMode="auto">
                  <a:xfrm>
                    <a:off x="1677977" y="3878104"/>
                    <a:ext cx="1891664" cy="288032"/>
                  </a:xfrm>
                  <a:prstGeom prst="roundRect">
                    <a:avLst/>
                  </a:prstGeom>
                  <a:blipFill>
                    <a:blip r:embed="rId4"/>
                    <a:stretch>
                      <a:fillRect t="-23529" b="-49020"/>
                    </a:stretch>
                  </a:blipFill>
                  <a:ln>
                    <a:headEnd/>
                    <a:tailEnd/>
                  </a:ln>
                </p:spPr>
                <p:txBody>
                  <a:bodyPr/>
                  <a:lstStyle/>
                  <a:p>
                    <a:r>
                      <a:rPr lang="zh-CN" altLang="en-US">
                        <a:noFill/>
                      </a:rPr>
                      <a:t> </a:t>
                    </a:r>
                  </a:p>
                </p:txBody>
              </p:sp>
            </mc:Fallback>
          </mc:AlternateContent>
          <p:sp>
            <p:nvSpPr>
              <p:cNvPr id="21" name="圆角矩形 20"/>
              <p:cNvSpPr/>
              <p:nvPr/>
            </p:nvSpPr>
            <p:spPr bwMode="auto">
              <a:xfrm>
                <a:off x="3569641" y="3878104"/>
                <a:ext cx="1564720" cy="288032"/>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dirty="0">
                  <a:solidFill>
                    <a:schemeClr val="tx1"/>
                  </a:solidFill>
                  <a:latin typeface="Cambria Math" panose="02040503050406030204" pitchFamily="18" charset="0"/>
                  <a:ea typeface="Cambria Math" panose="02040503050406030204" pitchFamily="18" charset="0"/>
                </a:endParaRPr>
              </a:p>
            </p:txBody>
          </p:sp>
          <p:sp>
            <p:nvSpPr>
              <p:cNvPr id="23" name="TextBox 22"/>
              <p:cNvSpPr txBox="1"/>
              <p:nvPr/>
            </p:nvSpPr>
            <p:spPr>
              <a:xfrm>
                <a:off x="1605969" y="3542346"/>
                <a:ext cx="611560" cy="369332"/>
              </a:xfrm>
              <a:prstGeom prst="rect">
                <a:avLst/>
              </a:prstGeom>
              <a:noFill/>
            </p:spPr>
            <p:txBody>
              <a:bodyPr wrap="square" rtlCol="0">
                <a:spAutoFit/>
              </a:bodyPr>
              <a:lstStyle>
                <a:defPPr>
                  <a:defRPr lang="zh-CN"/>
                </a:defPPr>
                <a:lvl1pPr>
                  <a:defRPr b="1"/>
                </a:lvl1pPr>
              </a:lstStyle>
              <a:p>
                <a:r>
                  <a:rPr lang="en-US" altLang="zh-CN" dirty="0"/>
                  <a:t>0</a:t>
                </a:r>
                <a:endParaRPr lang="zh-CN" altLang="en-US" dirty="0"/>
              </a:p>
            </p:txBody>
          </p:sp>
          <p:sp>
            <p:nvSpPr>
              <p:cNvPr id="24" name="TextBox 23"/>
              <p:cNvSpPr txBox="1"/>
              <p:nvPr/>
            </p:nvSpPr>
            <p:spPr>
              <a:xfrm>
                <a:off x="3514689" y="3542346"/>
                <a:ext cx="611560" cy="369332"/>
              </a:xfrm>
              <a:prstGeom prst="rect">
                <a:avLst/>
              </a:prstGeom>
              <a:noFill/>
            </p:spPr>
            <p:txBody>
              <a:bodyPr wrap="square" rtlCol="0">
                <a:spAutoFit/>
              </a:bodyPr>
              <a:lstStyle>
                <a:defPPr>
                  <a:defRPr lang="zh-CN"/>
                </a:defPPr>
                <a:lvl1pPr>
                  <a:defRPr b="1"/>
                </a:lvl1pPr>
              </a:lstStyle>
              <a:p>
                <a:r>
                  <a:rPr lang="en-US" altLang="zh-CN" dirty="0"/>
                  <a:t>lo</a:t>
                </a:r>
                <a:endParaRPr lang="zh-CN" altLang="en-US" dirty="0"/>
              </a:p>
            </p:txBody>
          </p:sp>
          <p:sp>
            <p:nvSpPr>
              <p:cNvPr id="26" name="TextBox 25"/>
              <p:cNvSpPr txBox="1"/>
              <p:nvPr/>
            </p:nvSpPr>
            <p:spPr>
              <a:xfrm>
                <a:off x="5134361" y="3542346"/>
                <a:ext cx="611560" cy="369332"/>
              </a:xfrm>
              <a:prstGeom prst="rect">
                <a:avLst/>
              </a:prstGeom>
              <a:noFill/>
            </p:spPr>
            <p:txBody>
              <a:bodyPr wrap="square" rtlCol="0">
                <a:spAutoFit/>
              </a:bodyPr>
              <a:lstStyle>
                <a:defPPr>
                  <a:defRPr lang="zh-CN"/>
                </a:defPPr>
                <a:lvl1pPr>
                  <a:defRPr b="1"/>
                </a:lvl1pPr>
              </a:lstStyle>
              <a:p>
                <a:r>
                  <a:rPr lang="en-US" altLang="zh-CN" dirty="0"/>
                  <a:t>hi</a:t>
                </a:r>
                <a:endParaRPr lang="zh-CN" altLang="en-US" dirty="0"/>
              </a:p>
            </p:txBody>
          </p:sp>
          <p:sp>
            <p:nvSpPr>
              <p:cNvPr id="28" name="圆角矩形 27"/>
              <p:cNvSpPr/>
              <p:nvPr/>
            </p:nvSpPr>
            <p:spPr bwMode="auto">
              <a:xfrm>
                <a:off x="5134361" y="3878104"/>
                <a:ext cx="3763872" cy="288032"/>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i="1" dirty="0">
                    <a:latin typeface="Cambria Math" panose="02040503050406030204" pitchFamily="18" charset="0"/>
                    <a:ea typeface="Cambria Math" panose="02040503050406030204" pitchFamily="18" charset="0"/>
                  </a:rPr>
                  <a:t> &gt; e</a:t>
                </a:r>
                <a:endParaRPr lang="zh-CN" altLang="en-US" sz="2000" b="1" i="1" dirty="0">
                  <a:latin typeface="Cambria Math" panose="02040503050406030204" pitchFamily="18" charset="0"/>
                  <a:ea typeface="Cambria Math" panose="02040503050406030204" pitchFamily="18" charset="0"/>
                </a:endParaRPr>
              </a:p>
            </p:txBody>
          </p:sp>
          <p:cxnSp>
            <p:nvCxnSpPr>
              <p:cNvPr id="39" name="曲线连接符 38"/>
              <p:cNvCxnSpPr>
                <a:stCxn id="7" idx="1"/>
                <a:endCxn id="21" idx="2"/>
              </p:cNvCxnSpPr>
              <p:nvPr/>
            </p:nvCxnSpPr>
            <p:spPr bwMode="auto">
              <a:xfrm rot="10800000">
                <a:off x="4352001" y="4166137"/>
                <a:ext cx="782360" cy="495853"/>
              </a:xfrm>
              <a:prstGeom prst="curvedConnector2">
                <a:avLst/>
              </a:prstGeom>
              <a:solidFill>
                <a:schemeClr val="accent1"/>
              </a:solidFill>
              <a:ln w="9525" cap="flat" cmpd="sng" algn="ctr">
                <a:solidFill>
                  <a:schemeClr val="tx1"/>
                </a:solidFill>
                <a:prstDash val="sysDash"/>
                <a:round/>
                <a:headEnd type="none"/>
                <a:tailEnd type="arrow"/>
              </a:ln>
              <a:effectLst/>
            </p:spPr>
          </p:cxnSp>
          <p:sp>
            <p:nvSpPr>
              <p:cNvPr id="3" name="矩形 2"/>
              <p:cNvSpPr/>
              <p:nvPr/>
            </p:nvSpPr>
            <p:spPr>
              <a:xfrm>
                <a:off x="226523" y="3705574"/>
                <a:ext cx="1149674" cy="646331"/>
              </a:xfrm>
              <a:prstGeom prst="rect">
                <a:avLst/>
              </a:prstGeom>
            </p:spPr>
            <p:txBody>
              <a:bodyPr wrap="none">
                <a:spAutoFit/>
              </a:bodyPr>
              <a:lstStyle/>
              <a:p>
                <a:pPr algn="ctr"/>
                <a:r>
                  <a:rPr lang="en-US" altLang="zh-CN" b="1" kern="0" dirty="0">
                    <a:solidFill>
                      <a:srgbClr val="000000"/>
                    </a:solidFill>
                    <a:latin typeface="Courier New"/>
                    <a:ea typeface="宋体"/>
                    <a:cs typeface="Times New Roman"/>
                  </a:rPr>
                  <a:t>A</a:t>
                </a:r>
                <a:r>
                  <a:rPr lang="en-US" altLang="zh-CN" b="1" kern="0" dirty="0">
                    <a:solidFill>
                      <a:srgbClr val="000080"/>
                    </a:solidFill>
                    <a:latin typeface="Courier New"/>
                    <a:ea typeface="宋体"/>
                    <a:cs typeface="Times New Roman"/>
                  </a:rPr>
                  <a:t>[</a:t>
                </a:r>
                <a:r>
                  <a:rPr lang="en-US" altLang="zh-CN" b="1" kern="0" dirty="0">
                    <a:solidFill>
                      <a:srgbClr val="000000"/>
                    </a:solidFill>
                    <a:latin typeface="Courier New"/>
                    <a:ea typeface="宋体"/>
                    <a:cs typeface="Times New Roman"/>
                  </a:rPr>
                  <a:t>mi</a:t>
                </a:r>
                <a:r>
                  <a:rPr lang="en-US" altLang="zh-CN" b="1" kern="0" dirty="0">
                    <a:solidFill>
                      <a:srgbClr val="000080"/>
                    </a:solidFill>
                    <a:latin typeface="Courier New"/>
                    <a:ea typeface="宋体"/>
                    <a:cs typeface="Times New Roman"/>
                  </a:rPr>
                  <a:t>]&gt;e</a:t>
                </a:r>
              </a:p>
              <a:p>
                <a:pPr algn="ctr"/>
                <a:r>
                  <a:rPr lang="zh-CN" altLang="en-US" b="1" kern="0" dirty="0">
                    <a:solidFill>
                      <a:srgbClr val="000080"/>
                    </a:solidFill>
                    <a:latin typeface="Courier New"/>
                    <a:ea typeface="宋体"/>
                    <a:cs typeface="Times New Roman"/>
                  </a:rPr>
                  <a:t>情况</a:t>
                </a:r>
                <a:r>
                  <a:rPr lang="en-US" altLang="zh-CN" b="1" kern="0" dirty="0">
                    <a:solidFill>
                      <a:srgbClr val="000000"/>
                    </a:solidFill>
                    <a:latin typeface="Courier New"/>
                    <a:ea typeface="宋体"/>
                    <a:cs typeface="Times New Roman"/>
                  </a:rPr>
                  <a:t> </a:t>
                </a:r>
                <a:endParaRPr lang="zh-CN" altLang="en-US" dirty="0"/>
              </a:p>
            </p:txBody>
          </p:sp>
        </p:grpSp>
      </p:grpSp>
      <p:grpSp>
        <p:nvGrpSpPr>
          <p:cNvPr id="10" name="组合 9"/>
          <p:cNvGrpSpPr/>
          <p:nvPr/>
        </p:nvGrpSpPr>
        <p:grpSpPr>
          <a:xfrm>
            <a:off x="56489" y="5604183"/>
            <a:ext cx="9397239" cy="705137"/>
            <a:chOff x="61107" y="4661989"/>
            <a:chExt cx="9397239" cy="705137"/>
          </a:xfrm>
        </p:grpSpPr>
        <mc:AlternateContent xmlns:mc="http://schemas.openxmlformats.org/markup-compatibility/2006" xmlns:a14="http://schemas.microsoft.com/office/drawing/2010/main">
          <mc:Choice Requires="a14">
            <p:sp>
              <p:nvSpPr>
                <p:cNvPr id="29" name="圆角矩形 28"/>
                <p:cNvSpPr/>
                <p:nvPr/>
              </p:nvSpPr>
              <p:spPr bwMode="auto">
                <a:xfrm>
                  <a:off x="1661429" y="5010387"/>
                  <a:ext cx="3816424" cy="288032"/>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 xmlns:m="http://schemas.openxmlformats.org/officeDocument/2006/math">
                      <m:r>
                        <a:rPr lang="en-US" altLang="zh-CN" sz="2000" b="1" i="1">
                          <a:solidFill>
                            <a:schemeClr val="tx1"/>
                          </a:solidFill>
                          <a:latin typeface="Cambria Math" panose="02040503050406030204" pitchFamily="18" charset="0"/>
                          <a:ea typeface="Cambria Math" panose="02040503050406030204" pitchFamily="18" charset="0"/>
                        </a:rPr>
                        <m:t>≤ </m:t>
                      </m:r>
                    </m:oMath>
                  </a14:m>
                  <a:r>
                    <a:rPr lang="en-US" altLang="zh-CN" sz="2000" b="1" i="1" dirty="0">
                      <a:latin typeface="Cambria Math" panose="02040503050406030204" pitchFamily="18" charset="0"/>
                      <a:ea typeface="Cambria Math" panose="02040503050406030204" pitchFamily="18" charset="0"/>
                    </a:rPr>
                    <a:t>e</a:t>
                  </a:r>
                  <a:endParaRPr lang="zh-CN" altLang="en-US" sz="2000" b="1" i="1" dirty="0">
                    <a:latin typeface="Cambria Math" panose="02040503050406030204" pitchFamily="18" charset="0"/>
                    <a:ea typeface="Cambria Math" panose="02040503050406030204" pitchFamily="18" charset="0"/>
                  </a:endParaRPr>
                </a:p>
              </p:txBody>
            </p:sp>
          </mc:Choice>
          <mc:Fallback xmlns="">
            <p:sp>
              <p:nvSpPr>
                <p:cNvPr id="29" name="圆角矩形 28"/>
                <p:cNvSpPr>
                  <a:spLocks noRot="1" noChangeAspect="1" noMove="1" noResize="1" noEditPoints="1" noAdjustHandles="1" noChangeArrowheads="1" noChangeShapeType="1" noTextEdit="1"/>
                </p:cNvSpPr>
                <p:nvPr/>
              </p:nvSpPr>
              <p:spPr bwMode="auto">
                <a:xfrm>
                  <a:off x="1661429" y="5010387"/>
                  <a:ext cx="3816424" cy="288032"/>
                </a:xfrm>
                <a:prstGeom prst="roundRect">
                  <a:avLst/>
                </a:prstGeom>
                <a:blipFill>
                  <a:blip r:embed="rId5"/>
                  <a:stretch>
                    <a:fillRect t="-23529" b="-49020"/>
                  </a:stretch>
                </a:blipFill>
                <a:ln>
                  <a:headEnd/>
                  <a:tailEnd/>
                </a:ln>
              </p:spPr>
              <p:txBody>
                <a:bodyPr/>
                <a:lstStyle/>
                <a:p>
                  <a:r>
                    <a:rPr lang="zh-CN" altLang="en-US">
                      <a:noFill/>
                    </a:rPr>
                    <a:t> </a:t>
                  </a:r>
                </a:p>
              </p:txBody>
            </p:sp>
          </mc:Fallback>
        </mc:AlternateContent>
        <p:sp>
          <p:nvSpPr>
            <p:cNvPr id="32" name="圆角矩形 31"/>
            <p:cNvSpPr/>
            <p:nvPr/>
          </p:nvSpPr>
          <p:spPr bwMode="auto">
            <a:xfrm>
              <a:off x="5477853" y="5010387"/>
              <a:ext cx="1512168" cy="288032"/>
            </a:xfrm>
            <a:prstGeom prst="roundRect">
              <a:avLst/>
            </a:prstGeom>
            <a:solidFill>
              <a:srgbClr val="FFFF99"/>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dirty="0">
                <a:solidFill>
                  <a:schemeClr val="tx1"/>
                </a:solidFill>
                <a:latin typeface="黑体" pitchFamily="2" charset="-122"/>
                <a:ea typeface="黑体" pitchFamily="2" charset="-122"/>
              </a:endParaRPr>
            </a:p>
          </p:txBody>
        </p:sp>
        <p:sp>
          <p:nvSpPr>
            <p:cNvPr id="33" name="TextBox 32"/>
            <p:cNvSpPr txBox="1"/>
            <p:nvPr/>
          </p:nvSpPr>
          <p:spPr>
            <a:xfrm>
              <a:off x="1589421" y="4674629"/>
              <a:ext cx="611560" cy="369332"/>
            </a:xfrm>
            <a:prstGeom prst="rect">
              <a:avLst/>
            </a:prstGeom>
            <a:noFill/>
          </p:spPr>
          <p:txBody>
            <a:bodyPr wrap="square" rtlCol="0">
              <a:spAutoFit/>
            </a:bodyPr>
            <a:lstStyle>
              <a:defPPr>
                <a:defRPr lang="zh-CN"/>
              </a:defPPr>
              <a:lvl1pPr>
                <a:defRPr b="1"/>
              </a:lvl1pPr>
            </a:lstStyle>
            <a:p>
              <a:r>
                <a:rPr lang="en-US" altLang="zh-CN" dirty="0"/>
                <a:t>0</a:t>
              </a:r>
              <a:endParaRPr lang="zh-CN" altLang="en-US" dirty="0"/>
            </a:p>
          </p:txBody>
        </p:sp>
        <p:sp>
          <p:nvSpPr>
            <p:cNvPr id="34" name="TextBox 33"/>
            <p:cNvSpPr txBox="1"/>
            <p:nvPr/>
          </p:nvSpPr>
          <p:spPr>
            <a:xfrm>
              <a:off x="5370349" y="4674629"/>
              <a:ext cx="611560" cy="369332"/>
            </a:xfrm>
            <a:prstGeom prst="rect">
              <a:avLst/>
            </a:prstGeom>
            <a:noFill/>
          </p:spPr>
          <p:txBody>
            <a:bodyPr wrap="square" rtlCol="0">
              <a:spAutoFit/>
            </a:bodyPr>
            <a:lstStyle>
              <a:defPPr>
                <a:defRPr lang="zh-CN"/>
              </a:defPPr>
              <a:lvl1pPr>
                <a:defRPr b="1"/>
              </a:lvl1pPr>
            </a:lstStyle>
            <a:p>
              <a:r>
                <a:rPr lang="en-US" altLang="zh-CN" dirty="0"/>
                <a:t>lo</a:t>
              </a:r>
              <a:endParaRPr lang="zh-CN" altLang="en-US" dirty="0"/>
            </a:p>
          </p:txBody>
        </p:sp>
        <p:sp>
          <p:nvSpPr>
            <p:cNvPr id="36" name="TextBox 35"/>
            <p:cNvSpPr txBox="1"/>
            <p:nvPr/>
          </p:nvSpPr>
          <p:spPr>
            <a:xfrm>
              <a:off x="6918013" y="4674629"/>
              <a:ext cx="611560" cy="369332"/>
            </a:xfrm>
            <a:prstGeom prst="rect">
              <a:avLst/>
            </a:prstGeom>
            <a:noFill/>
          </p:spPr>
          <p:txBody>
            <a:bodyPr wrap="square" rtlCol="0">
              <a:spAutoFit/>
            </a:bodyPr>
            <a:lstStyle>
              <a:defPPr>
                <a:defRPr lang="zh-CN"/>
              </a:defPPr>
              <a:lvl1pPr>
                <a:defRPr b="1"/>
              </a:lvl1pPr>
            </a:lstStyle>
            <a:p>
              <a:r>
                <a:rPr lang="en-US" altLang="zh-CN" dirty="0"/>
                <a:t>hi</a:t>
              </a:r>
              <a:endParaRPr lang="zh-CN" altLang="en-US" dirty="0"/>
            </a:p>
          </p:txBody>
        </p:sp>
        <p:sp>
          <p:nvSpPr>
            <p:cNvPr id="37" name="圆角矩形 36"/>
            <p:cNvSpPr/>
            <p:nvPr/>
          </p:nvSpPr>
          <p:spPr bwMode="auto">
            <a:xfrm>
              <a:off x="6990021" y="5010387"/>
              <a:ext cx="1891664" cy="288032"/>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r>
                <a:rPr lang="en-US" altLang="zh-CN" sz="2000" b="1" i="1" dirty="0">
                  <a:latin typeface="Cambria Math" panose="02040503050406030204" pitchFamily="18" charset="0"/>
                  <a:ea typeface="Cambria Math" panose="02040503050406030204" pitchFamily="18" charset="0"/>
                </a:rPr>
                <a:t> &gt; e</a:t>
              </a:r>
              <a:endParaRPr lang="zh-CN" altLang="en-US" sz="2000" b="1" i="1" dirty="0">
                <a:latin typeface="Cambria Math" panose="02040503050406030204" pitchFamily="18" charset="0"/>
                <a:ea typeface="Cambria Math" panose="02040503050406030204" pitchFamily="18" charset="0"/>
              </a:endParaRPr>
            </a:p>
          </p:txBody>
        </p:sp>
        <p:cxnSp>
          <p:nvCxnSpPr>
            <p:cNvPr id="44" name="曲线连接符 43"/>
            <p:cNvCxnSpPr>
              <a:stCxn id="7" idx="3"/>
              <a:endCxn id="32" idx="0"/>
            </p:cNvCxnSpPr>
            <p:nvPr/>
          </p:nvCxnSpPr>
          <p:spPr bwMode="auto">
            <a:xfrm>
              <a:off x="5494401" y="4661989"/>
              <a:ext cx="739536" cy="348398"/>
            </a:xfrm>
            <a:prstGeom prst="curvedConnector2">
              <a:avLst/>
            </a:prstGeom>
            <a:solidFill>
              <a:schemeClr val="accent1"/>
            </a:solidFill>
            <a:ln w="9525" cap="flat" cmpd="sng" algn="ctr">
              <a:solidFill>
                <a:schemeClr val="tx1"/>
              </a:solidFill>
              <a:prstDash val="sysDash"/>
              <a:round/>
              <a:headEnd type="none"/>
              <a:tailEnd type="arrow"/>
            </a:ln>
            <a:effectLst/>
          </p:spPr>
        </p:cxnSp>
        <p:sp>
          <p:nvSpPr>
            <p:cNvPr id="51" name="TextBox 50"/>
            <p:cNvSpPr txBox="1"/>
            <p:nvPr/>
          </p:nvSpPr>
          <p:spPr>
            <a:xfrm>
              <a:off x="8846786" y="4744571"/>
              <a:ext cx="611560" cy="369332"/>
            </a:xfrm>
            <a:prstGeom prst="rect">
              <a:avLst/>
            </a:prstGeom>
            <a:noFill/>
          </p:spPr>
          <p:txBody>
            <a:bodyPr wrap="square" rtlCol="0">
              <a:spAutoFit/>
            </a:bodyPr>
            <a:lstStyle>
              <a:defPPr>
                <a:defRPr lang="zh-CN"/>
              </a:defPPr>
              <a:lvl1pPr>
                <a:defRPr b="1"/>
              </a:lvl1pPr>
            </a:lstStyle>
            <a:p>
              <a:r>
                <a:rPr lang="en-US" altLang="zh-CN" dirty="0"/>
                <a:t>n</a:t>
              </a:r>
              <a:endParaRPr lang="zh-CN" altLang="en-US" dirty="0"/>
            </a:p>
          </p:txBody>
        </p:sp>
        <p:sp>
          <p:nvSpPr>
            <p:cNvPr id="41" name="矩形 40"/>
            <p:cNvSpPr/>
            <p:nvPr/>
          </p:nvSpPr>
          <p:spPr>
            <a:xfrm>
              <a:off x="61107" y="4720795"/>
              <a:ext cx="1425390" cy="646331"/>
            </a:xfrm>
            <a:prstGeom prst="rect">
              <a:avLst/>
            </a:prstGeom>
          </p:spPr>
          <p:txBody>
            <a:bodyPr wrap="none">
              <a:spAutoFit/>
            </a:bodyPr>
            <a:lstStyle/>
            <a:p>
              <a:pPr algn="ctr"/>
              <a:r>
                <a:rPr lang="en-US" altLang="zh-CN" b="1" kern="0" dirty="0">
                  <a:solidFill>
                    <a:srgbClr val="000000"/>
                  </a:solidFill>
                  <a:latin typeface="Courier New"/>
                  <a:ea typeface="宋体"/>
                  <a:cs typeface="Times New Roman"/>
                </a:rPr>
                <a:t>A</a:t>
              </a:r>
              <a:r>
                <a:rPr lang="en-US" altLang="zh-CN" b="1" kern="0" dirty="0">
                  <a:solidFill>
                    <a:srgbClr val="000080"/>
                  </a:solidFill>
                  <a:latin typeface="Courier New"/>
                  <a:ea typeface="宋体"/>
                  <a:cs typeface="Times New Roman"/>
                </a:rPr>
                <a:t>[</a:t>
              </a:r>
              <a:r>
                <a:rPr lang="en-US" altLang="zh-CN" b="1" kern="0" dirty="0">
                  <a:solidFill>
                    <a:srgbClr val="000000"/>
                  </a:solidFill>
                  <a:latin typeface="Courier New"/>
                  <a:ea typeface="宋体"/>
                  <a:cs typeface="Times New Roman"/>
                </a:rPr>
                <a:t>mi</a:t>
              </a:r>
              <a:r>
                <a:rPr lang="en-US" altLang="zh-CN" b="1" kern="0" dirty="0">
                  <a:solidFill>
                    <a:srgbClr val="000080"/>
                  </a:solidFill>
                  <a:latin typeface="Courier New"/>
                  <a:ea typeface="宋体"/>
                  <a:cs typeface="Times New Roman"/>
                </a:rPr>
                <a:t>]&lt;=e</a:t>
              </a:r>
              <a:r>
                <a:rPr lang="en-US" altLang="zh-CN" b="1" kern="0" dirty="0">
                  <a:solidFill>
                    <a:srgbClr val="000000"/>
                  </a:solidFill>
                  <a:latin typeface="Courier New"/>
                  <a:ea typeface="宋体"/>
                  <a:cs typeface="Times New Roman"/>
                </a:rPr>
                <a:t> </a:t>
              </a:r>
              <a:endParaRPr lang="en-US" altLang="zh-CN" b="1" kern="0" dirty="0">
                <a:solidFill>
                  <a:srgbClr val="000080"/>
                </a:solidFill>
                <a:latin typeface="Courier New"/>
                <a:ea typeface="宋体"/>
                <a:cs typeface="Times New Roman"/>
              </a:endParaRPr>
            </a:p>
            <a:p>
              <a:pPr algn="ctr"/>
              <a:r>
                <a:rPr lang="zh-CN" altLang="en-US" b="1" kern="0" dirty="0">
                  <a:solidFill>
                    <a:srgbClr val="000080"/>
                  </a:solidFill>
                  <a:latin typeface="Courier New"/>
                  <a:ea typeface="宋体"/>
                  <a:cs typeface="Times New Roman"/>
                </a:rPr>
                <a:t>情况</a:t>
              </a:r>
              <a:r>
                <a:rPr lang="en-US" altLang="zh-CN" b="1" kern="0" dirty="0">
                  <a:solidFill>
                    <a:srgbClr val="000000"/>
                  </a:solidFill>
                  <a:latin typeface="Courier New"/>
                  <a:ea typeface="宋体"/>
                  <a:cs typeface="Times New Roman"/>
                </a:rPr>
                <a:t> </a:t>
              </a:r>
              <a:endParaRPr lang="zh-CN" altLang="en-US" dirty="0"/>
            </a:p>
          </p:txBody>
        </p:sp>
      </p:grpSp>
      <p:sp>
        <p:nvSpPr>
          <p:cNvPr id="43" name="文本框 42"/>
          <p:cNvSpPr txBox="1"/>
          <p:nvPr/>
        </p:nvSpPr>
        <p:spPr>
          <a:xfrm>
            <a:off x="275181" y="4120869"/>
            <a:ext cx="8764918" cy="400110"/>
          </a:xfrm>
          <a:prstGeom prst="rect">
            <a:avLst/>
          </a:prstGeom>
          <a:solidFill>
            <a:srgbClr val="C00000"/>
          </a:solidFill>
          <a:ln w="31750">
            <a:noFill/>
          </a:ln>
        </p:spPr>
        <p:txBody>
          <a:bodyPr wrap="square" rtlCol="0">
            <a:spAutoFit/>
          </a:bodyPr>
          <a:lstStyle/>
          <a:p>
            <a:pPr algn="ctr"/>
            <a:r>
              <a:rPr kumimoji="1" lang="zh-CN" altLang="en-US" sz="2000" b="1" dirty="0">
                <a:solidFill>
                  <a:schemeClr val="bg1"/>
                </a:solidFill>
                <a:latin typeface="Microsoft YaHei" charset="0"/>
                <a:ea typeface="Microsoft YaHei" charset="0"/>
                <a:cs typeface="Microsoft YaHei" charset="0"/>
              </a:rPr>
              <a:t>所有不大于</a:t>
            </a:r>
            <a:r>
              <a:rPr kumimoji="1" lang="en-US" altLang="zh-CN" sz="2000" b="1" dirty="0">
                <a:solidFill>
                  <a:schemeClr val="bg1"/>
                </a:solidFill>
                <a:latin typeface="Microsoft YaHei" charset="0"/>
                <a:ea typeface="Microsoft YaHei" charset="0"/>
                <a:cs typeface="Microsoft YaHei" charset="0"/>
              </a:rPr>
              <a:t>e</a:t>
            </a:r>
            <a:r>
              <a:rPr kumimoji="1" lang="zh-CN" altLang="en-US" sz="2000" b="1" dirty="0">
                <a:solidFill>
                  <a:schemeClr val="bg1"/>
                </a:solidFill>
                <a:latin typeface="Microsoft YaHei" charset="0"/>
                <a:ea typeface="Microsoft YaHei" charset="0"/>
                <a:cs typeface="Microsoft YaHei" charset="0"/>
              </a:rPr>
              <a:t>的元素的最大者肯定落于蓝色区域</a:t>
            </a:r>
          </a:p>
        </p:txBody>
      </p:sp>
      <p:sp>
        <p:nvSpPr>
          <p:cNvPr id="45" name="文本框 44"/>
          <p:cNvSpPr txBox="1"/>
          <p:nvPr/>
        </p:nvSpPr>
        <p:spPr>
          <a:xfrm>
            <a:off x="207792" y="6367136"/>
            <a:ext cx="8764918" cy="400110"/>
          </a:xfrm>
          <a:prstGeom prst="rect">
            <a:avLst/>
          </a:prstGeom>
          <a:solidFill>
            <a:srgbClr val="C00000"/>
          </a:solidFill>
          <a:ln w="31750">
            <a:noFill/>
          </a:ln>
        </p:spPr>
        <p:txBody>
          <a:bodyPr wrap="square" rtlCol="0">
            <a:spAutoFit/>
          </a:bodyPr>
          <a:lstStyle/>
          <a:p>
            <a:pPr algn="ctr"/>
            <a:r>
              <a:rPr kumimoji="1" lang="zh-CN" altLang="en-US" sz="2000" b="1" dirty="0">
                <a:solidFill>
                  <a:schemeClr val="bg1"/>
                </a:solidFill>
                <a:latin typeface="Microsoft YaHei" charset="0"/>
                <a:ea typeface="Microsoft YaHei" charset="0"/>
                <a:cs typeface="Microsoft YaHei" charset="0"/>
              </a:rPr>
              <a:t>黄色区域还有可能存在</a:t>
            </a:r>
            <a:r>
              <a:rPr kumimoji="1" lang="en-US" altLang="zh-CN" sz="2000" b="1" dirty="0">
                <a:solidFill>
                  <a:schemeClr val="bg1"/>
                </a:solidFill>
                <a:latin typeface="Microsoft YaHei" charset="0"/>
                <a:ea typeface="Microsoft YaHei" charset="0"/>
                <a:cs typeface="Microsoft YaHei" charset="0"/>
              </a:rPr>
              <a:t>&lt;=e</a:t>
            </a:r>
            <a:r>
              <a:rPr kumimoji="1" lang="zh-CN" altLang="en-US" sz="2000" b="1" dirty="0">
                <a:solidFill>
                  <a:schemeClr val="bg1"/>
                </a:solidFill>
                <a:latin typeface="Microsoft YaHei" charset="0"/>
                <a:ea typeface="Microsoft YaHei" charset="0"/>
                <a:cs typeface="Microsoft YaHei" charset="0"/>
              </a:rPr>
              <a:t>的元素，在该区域内寻找</a:t>
            </a:r>
          </a:p>
        </p:txBody>
      </p:sp>
    </p:spTree>
    <p:extLst>
      <p:ext uri="{BB962C8B-B14F-4D97-AF65-F5344CB8AC3E}">
        <p14:creationId xmlns:p14="http://schemas.microsoft.com/office/powerpoint/2010/main" val="53539647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3">
                                            <p:txEl>
                                              <p:pRg st="0" end="0"/>
                                            </p:txEl>
                                          </p:spTgt>
                                        </p:tgtEl>
                                        <p:attrNameLst>
                                          <p:attrName>style.visibility</p:attrName>
                                        </p:attrNameLst>
                                      </p:cBhvr>
                                      <p:to>
                                        <p:strVal val="visible"/>
                                      </p:to>
                                    </p:set>
                                    <p:anim calcmode="lin" valueType="num">
                                      <p:cBhvr additive="base">
                                        <p:cTn id="23"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xEl>
                                              <p:pRg st="0" end="0"/>
                                            </p:txEl>
                                          </p:spTgt>
                                        </p:tgtEl>
                                        <p:attrNameLst>
                                          <p:attrName>style.visibility</p:attrName>
                                        </p:attrNameLst>
                                      </p:cBhvr>
                                      <p:to>
                                        <p:strVal val="visible"/>
                                      </p:to>
                                    </p:set>
                                    <p:anim calcmode="lin" valueType="num">
                                      <p:cBhvr additive="base">
                                        <p:cTn id="33"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组合 121"/>
          <p:cNvGrpSpPr/>
          <p:nvPr/>
        </p:nvGrpSpPr>
        <p:grpSpPr>
          <a:xfrm>
            <a:off x="7778430" y="5021698"/>
            <a:ext cx="252396" cy="736764"/>
            <a:chOff x="5043305" y="5057120"/>
            <a:chExt cx="252396" cy="736764"/>
          </a:xfrm>
        </p:grpSpPr>
        <p:sp>
          <p:nvSpPr>
            <p:cNvPr id="123" name="Line 39"/>
            <p:cNvSpPr>
              <a:spLocks noChangeShapeType="1"/>
            </p:cNvSpPr>
            <p:nvPr/>
          </p:nvSpPr>
          <p:spPr bwMode="auto">
            <a:xfrm flipH="1">
              <a:off x="5144522" y="5057120"/>
              <a:ext cx="151179" cy="357470"/>
            </a:xfrm>
            <a:prstGeom prst="line">
              <a:avLst/>
            </a:prstGeom>
            <a:noFill/>
            <a:ln w="38100">
              <a:solidFill>
                <a:schemeClr val="accent2">
                  <a:lumMod val="50000"/>
                </a:schemeClr>
              </a:solidFill>
              <a:prstDash val="sysDot"/>
              <a:round/>
              <a:headEnd/>
              <a:tailEnd/>
            </a:ln>
            <a:effectLst/>
          </p:spPr>
          <p:txBody>
            <a:bodyPr wrap="none" anchor="ctr"/>
            <a:lstStyle/>
            <a:p>
              <a:endParaRPr lang="zh-CN" altLang="en-US"/>
            </a:p>
          </p:txBody>
        </p:sp>
        <p:sp>
          <p:nvSpPr>
            <p:cNvPr id="124" name="矩形 123"/>
            <p:cNvSpPr/>
            <p:nvPr/>
          </p:nvSpPr>
          <p:spPr bwMode="auto">
            <a:xfrm>
              <a:off x="5043305" y="5413224"/>
              <a:ext cx="240364" cy="380660"/>
            </a:xfrm>
            <a:prstGeom prst="rect">
              <a:avLst/>
            </a:prstGeom>
            <a:noFill/>
            <a:ln w="158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19" name="组合 118"/>
          <p:cNvGrpSpPr/>
          <p:nvPr/>
        </p:nvGrpSpPr>
        <p:grpSpPr>
          <a:xfrm>
            <a:off x="6884273" y="5057120"/>
            <a:ext cx="252396" cy="736764"/>
            <a:chOff x="5043305" y="5057120"/>
            <a:chExt cx="252396" cy="736764"/>
          </a:xfrm>
        </p:grpSpPr>
        <p:sp>
          <p:nvSpPr>
            <p:cNvPr id="120" name="Line 39"/>
            <p:cNvSpPr>
              <a:spLocks noChangeShapeType="1"/>
            </p:cNvSpPr>
            <p:nvPr/>
          </p:nvSpPr>
          <p:spPr bwMode="auto">
            <a:xfrm flipH="1">
              <a:off x="5144522" y="5057120"/>
              <a:ext cx="151179" cy="357470"/>
            </a:xfrm>
            <a:prstGeom prst="line">
              <a:avLst/>
            </a:prstGeom>
            <a:noFill/>
            <a:ln w="38100">
              <a:solidFill>
                <a:schemeClr val="accent2">
                  <a:lumMod val="50000"/>
                </a:schemeClr>
              </a:solidFill>
              <a:prstDash val="sysDot"/>
              <a:round/>
              <a:headEnd/>
              <a:tailEnd/>
            </a:ln>
            <a:effectLst/>
          </p:spPr>
          <p:txBody>
            <a:bodyPr wrap="none" anchor="ctr"/>
            <a:lstStyle/>
            <a:p>
              <a:endParaRPr lang="zh-CN" altLang="en-US"/>
            </a:p>
          </p:txBody>
        </p:sp>
        <p:sp>
          <p:nvSpPr>
            <p:cNvPr id="121" name="矩形 120"/>
            <p:cNvSpPr/>
            <p:nvPr/>
          </p:nvSpPr>
          <p:spPr bwMode="auto">
            <a:xfrm>
              <a:off x="5043305" y="5413224"/>
              <a:ext cx="240364" cy="380660"/>
            </a:xfrm>
            <a:prstGeom prst="rect">
              <a:avLst/>
            </a:prstGeom>
            <a:noFill/>
            <a:ln w="158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16" name="组合 115"/>
          <p:cNvGrpSpPr/>
          <p:nvPr/>
        </p:nvGrpSpPr>
        <p:grpSpPr>
          <a:xfrm>
            <a:off x="5794120" y="5060649"/>
            <a:ext cx="252396" cy="736764"/>
            <a:chOff x="5043305" y="5057120"/>
            <a:chExt cx="252396" cy="736764"/>
          </a:xfrm>
        </p:grpSpPr>
        <p:sp>
          <p:nvSpPr>
            <p:cNvPr id="117" name="Line 39"/>
            <p:cNvSpPr>
              <a:spLocks noChangeShapeType="1"/>
            </p:cNvSpPr>
            <p:nvPr/>
          </p:nvSpPr>
          <p:spPr bwMode="auto">
            <a:xfrm flipH="1">
              <a:off x="5144522" y="5057120"/>
              <a:ext cx="151179" cy="357470"/>
            </a:xfrm>
            <a:prstGeom prst="line">
              <a:avLst/>
            </a:prstGeom>
            <a:noFill/>
            <a:ln w="38100">
              <a:solidFill>
                <a:schemeClr val="accent2">
                  <a:lumMod val="50000"/>
                </a:schemeClr>
              </a:solidFill>
              <a:prstDash val="sysDot"/>
              <a:round/>
              <a:headEnd/>
              <a:tailEnd/>
            </a:ln>
            <a:effectLst/>
          </p:spPr>
          <p:txBody>
            <a:bodyPr wrap="none" anchor="ctr"/>
            <a:lstStyle/>
            <a:p>
              <a:endParaRPr lang="zh-CN" altLang="en-US"/>
            </a:p>
          </p:txBody>
        </p:sp>
        <p:sp>
          <p:nvSpPr>
            <p:cNvPr id="118" name="矩形 117"/>
            <p:cNvSpPr/>
            <p:nvPr/>
          </p:nvSpPr>
          <p:spPr bwMode="auto">
            <a:xfrm>
              <a:off x="5043305" y="5413224"/>
              <a:ext cx="240364" cy="380660"/>
            </a:xfrm>
            <a:prstGeom prst="rect">
              <a:avLst/>
            </a:prstGeom>
            <a:noFill/>
            <a:ln w="158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04" name="组合 103"/>
          <p:cNvGrpSpPr/>
          <p:nvPr/>
        </p:nvGrpSpPr>
        <p:grpSpPr>
          <a:xfrm>
            <a:off x="7165488" y="5707223"/>
            <a:ext cx="252396" cy="736764"/>
            <a:chOff x="5043305" y="5057120"/>
            <a:chExt cx="252396" cy="736764"/>
          </a:xfrm>
        </p:grpSpPr>
        <p:sp>
          <p:nvSpPr>
            <p:cNvPr id="105" name="Line 39"/>
            <p:cNvSpPr>
              <a:spLocks noChangeShapeType="1"/>
            </p:cNvSpPr>
            <p:nvPr/>
          </p:nvSpPr>
          <p:spPr bwMode="auto">
            <a:xfrm flipH="1">
              <a:off x="5144522" y="5057120"/>
              <a:ext cx="151179" cy="357470"/>
            </a:xfrm>
            <a:prstGeom prst="line">
              <a:avLst/>
            </a:prstGeom>
            <a:noFill/>
            <a:ln w="38100">
              <a:solidFill>
                <a:schemeClr val="accent2">
                  <a:lumMod val="50000"/>
                </a:schemeClr>
              </a:solidFill>
              <a:prstDash val="sysDot"/>
              <a:round/>
              <a:headEnd/>
              <a:tailEnd/>
            </a:ln>
            <a:effectLst/>
          </p:spPr>
          <p:txBody>
            <a:bodyPr wrap="none" anchor="ctr"/>
            <a:lstStyle/>
            <a:p>
              <a:endParaRPr lang="zh-CN" altLang="en-US"/>
            </a:p>
          </p:txBody>
        </p:sp>
        <p:sp>
          <p:nvSpPr>
            <p:cNvPr id="106" name="矩形 105"/>
            <p:cNvSpPr/>
            <p:nvPr/>
          </p:nvSpPr>
          <p:spPr bwMode="auto">
            <a:xfrm>
              <a:off x="5043305" y="5413224"/>
              <a:ext cx="240364" cy="380660"/>
            </a:xfrm>
            <a:prstGeom prst="rect">
              <a:avLst/>
            </a:prstGeom>
            <a:noFill/>
            <a:ln w="158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10" name="组合 109"/>
          <p:cNvGrpSpPr/>
          <p:nvPr/>
        </p:nvGrpSpPr>
        <p:grpSpPr>
          <a:xfrm>
            <a:off x="8033436" y="5707223"/>
            <a:ext cx="252396" cy="736764"/>
            <a:chOff x="5043305" y="5057120"/>
            <a:chExt cx="252396" cy="736764"/>
          </a:xfrm>
        </p:grpSpPr>
        <p:sp>
          <p:nvSpPr>
            <p:cNvPr id="111" name="Line 39"/>
            <p:cNvSpPr>
              <a:spLocks noChangeShapeType="1"/>
            </p:cNvSpPr>
            <p:nvPr/>
          </p:nvSpPr>
          <p:spPr bwMode="auto">
            <a:xfrm flipH="1">
              <a:off x="5144522" y="5057120"/>
              <a:ext cx="151179" cy="357470"/>
            </a:xfrm>
            <a:prstGeom prst="line">
              <a:avLst/>
            </a:prstGeom>
            <a:noFill/>
            <a:ln w="38100">
              <a:solidFill>
                <a:schemeClr val="accent2">
                  <a:lumMod val="50000"/>
                </a:schemeClr>
              </a:solidFill>
              <a:prstDash val="sysDot"/>
              <a:round/>
              <a:headEnd/>
              <a:tailEnd/>
            </a:ln>
            <a:effectLst/>
          </p:spPr>
          <p:txBody>
            <a:bodyPr wrap="none" anchor="ctr"/>
            <a:lstStyle/>
            <a:p>
              <a:endParaRPr lang="zh-CN" altLang="en-US"/>
            </a:p>
          </p:txBody>
        </p:sp>
        <p:sp>
          <p:nvSpPr>
            <p:cNvPr id="112" name="矩形 111"/>
            <p:cNvSpPr/>
            <p:nvPr/>
          </p:nvSpPr>
          <p:spPr bwMode="auto">
            <a:xfrm>
              <a:off x="5043305" y="5413224"/>
              <a:ext cx="240364" cy="380660"/>
            </a:xfrm>
            <a:prstGeom prst="rect">
              <a:avLst/>
            </a:prstGeom>
            <a:noFill/>
            <a:ln w="158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31" name="组合 30"/>
          <p:cNvGrpSpPr/>
          <p:nvPr/>
        </p:nvGrpSpPr>
        <p:grpSpPr>
          <a:xfrm>
            <a:off x="5043305" y="5057120"/>
            <a:ext cx="252396" cy="736764"/>
            <a:chOff x="5043305" y="5057120"/>
            <a:chExt cx="252396" cy="736764"/>
          </a:xfrm>
        </p:grpSpPr>
        <p:sp>
          <p:nvSpPr>
            <p:cNvPr id="88" name="Line 39"/>
            <p:cNvSpPr>
              <a:spLocks noChangeShapeType="1"/>
            </p:cNvSpPr>
            <p:nvPr/>
          </p:nvSpPr>
          <p:spPr bwMode="auto">
            <a:xfrm flipH="1">
              <a:off x="5144522" y="5057120"/>
              <a:ext cx="151179" cy="357470"/>
            </a:xfrm>
            <a:prstGeom prst="line">
              <a:avLst/>
            </a:prstGeom>
            <a:noFill/>
            <a:ln w="38100">
              <a:solidFill>
                <a:schemeClr val="accent2">
                  <a:lumMod val="50000"/>
                </a:schemeClr>
              </a:solidFill>
              <a:prstDash val="sysDot"/>
              <a:round/>
              <a:headEnd/>
              <a:tailEnd/>
            </a:ln>
            <a:effectLst/>
          </p:spPr>
          <p:txBody>
            <a:bodyPr wrap="none" anchor="ctr"/>
            <a:lstStyle/>
            <a:p>
              <a:endParaRPr lang="zh-CN" altLang="en-US"/>
            </a:p>
          </p:txBody>
        </p:sp>
        <p:sp>
          <p:nvSpPr>
            <p:cNvPr id="30" name="矩形 29"/>
            <p:cNvSpPr/>
            <p:nvPr/>
          </p:nvSpPr>
          <p:spPr bwMode="auto">
            <a:xfrm>
              <a:off x="5043305" y="5413224"/>
              <a:ext cx="240364" cy="380660"/>
            </a:xfrm>
            <a:prstGeom prst="rect">
              <a:avLst/>
            </a:prstGeom>
            <a:noFill/>
            <a:ln w="158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89" name="组合 88"/>
          <p:cNvGrpSpPr/>
          <p:nvPr/>
        </p:nvGrpSpPr>
        <p:grpSpPr>
          <a:xfrm>
            <a:off x="6109469" y="5728251"/>
            <a:ext cx="252396" cy="736764"/>
            <a:chOff x="5043305" y="5057120"/>
            <a:chExt cx="252396" cy="736764"/>
          </a:xfrm>
        </p:grpSpPr>
        <p:sp>
          <p:nvSpPr>
            <p:cNvPr id="90" name="Line 39"/>
            <p:cNvSpPr>
              <a:spLocks noChangeShapeType="1"/>
            </p:cNvSpPr>
            <p:nvPr/>
          </p:nvSpPr>
          <p:spPr bwMode="auto">
            <a:xfrm flipH="1">
              <a:off x="5144522" y="5057120"/>
              <a:ext cx="151179" cy="357470"/>
            </a:xfrm>
            <a:prstGeom prst="line">
              <a:avLst/>
            </a:prstGeom>
            <a:noFill/>
            <a:ln w="38100">
              <a:solidFill>
                <a:schemeClr val="accent2">
                  <a:lumMod val="50000"/>
                </a:schemeClr>
              </a:solidFill>
              <a:prstDash val="sysDot"/>
              <a:round/>
              <a:headEnd/>
              <a:tailEnd/>
            </a:ln>
            <a:effectLst/>
          </p:spPr>
          <p:txBody>
            <a:bodyPr wrap="none" anchor="ctr"/>
            <a:lstStyle/>
            <a:p>
              <a:endParaRPr lang="zh-CN" altLang="en-US"/>
            </a:p>
          </p:txBody>
        </p:sp>
        <p:sp>
          <p:nvSpPr>
            <p:cNvPr id="91" name="矩形 90"/>
            <p:cNvSpPr/>
            <p:nvPr/>
          </p:nvSpPr>
          <p:spPr bwMode="auto">
            <a:xfrm>
              <a:off x="5043305" y="5413224"/>
              <a:ext cx="240364" cy="380660"/>
            </a:xfrm>
            <a:prstGeom prst="rect">
              <a:avLst/>
            </a:prstGeom>
            <a:noFill/>
            <a:ln w="158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85" name="Line 43"/>
          <p:cNvSpPr>
            <a:spLocks noChangeShapeType="1"/>
          </p:cNvSpPr>
          <p:nvPr/>
        </p:nvSpPr>
        <p:spPr bwMode="auto">
          <a:xfrm>
            <a:off x="8183226" y="5003566"/>
            <a:ext cx="138113" cy="414338"/>
          </a:xfrm>
          <a:prstGeom prst="line">
            <a:avLst/>
          </a:prstGeom>
          <a:noFill/>
          <a:ln w="38100">
            <a:solidFill>
              <a:srgbClr val="C00000"/>
            </a:solidFill>
            <a:round/>
            <a:headEnd/>
            <a:tailEnd/>
          </a:ln>
          <a:effectLst/>
        </p:spPr>
        <p:txBody>
          <a:bodyPr wrap="none" anchor="ctr"/>
          <a:lstStyle/>
          <a:p>
            <a:endParaRPr lang="zh-CN" altLang="en-US"/>
          </a:p>
        </p:txBody>
      </p:sp>
      <p:sp>
        <p:nvSpPr>
          <p:cNvPr id="86" name="Oval 107"/>
          <p:cNvSpPr>
            <a:spLocks noChangeArrowheads="1"/>
          </p:cNvSpPr>
          <p:nvPr/>
        </p:nvSpPr>
        <p:spPr bwMode="auto">
          <a:xfrm>
            <a:off x="8107026" y="530836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87" name="Text Box 108"/>
          <p:cNvSpPr txBox="1">
            <a:spLocks noChangeArrowheads="1"/>
          </p:cNvSpPr>
          <p:nvPr/>
        </p:nvSpPr>
        <p:spPr bwMode="auto">
          <a:xfrm>
            <a:off x="8047340" y="5265831"/>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10</a:t>
            </a:r>
          </a:p>
        </p:txBody>
      </p:sp>
      <p:sp>
        <p:nvSpPr>
          <p:cNvPr id="82" name="Line 43"/>
          <p:cNvSpPr>
            <a:spLocks noChangeShapeType="1"/>
          </p:cNvSpPr>
          <p:nvPr/>
        </p:nvSpPr>
        <p:spPr bwMode="auto">
          <a:xfrm>
            <a:off x="7312689" y="5003566"/>
            <a:ext cx="138113" cy="414338"/>
          </a:xfrm>
          <a:prstGeom prst="line">
            <a:avLst/>
          </a:prstGeom>
          <a:noFill/>
          <a:ln w="38100">
            <a:solidFill>
              <a:srgbClr val="C00000"/>
            </a:solidFill>
            <a:round/>
            <a:headEnd/>
            <a:tailEnd/>
          </a:ln>
          <a:effectLst/>
        </p:spPr>
        <p:txBody>
          <a:bodyPr wrap="none" anchor="ctr"/>
          <a:lstStyle/>
          <a:p>
            <a:endParaRPr lang="zh-CN" altLang="en-US"/>
          </a:p>
        </p:txBody>
      </p:sp>
      <p:sp>
        <p:nvSpPr>
          <p:cNvPr id="83" name="Oval 107"/>
          <p:cNvSpPr>
            <a:spLocks noChangeArrowheads="1"/>
          </p:cNvSpPr>
          <p:nvPr/>
        </p:nvSpPr>
        <p:spPr bwMode="auto">
          <a:xfrm>
            <a:off x="7236489" y="530836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84" name="Text Box 108"/>
          <p:cNvSpPr txBox="1">
            <a:spLocks noChangeArrowheads="1"/>
          </p:cNvSpPr>
          <p:nvPr/>
        </p:nvSpPr>
        <p:spPr bwMode="auto">
          <a:xfrm>
            <a:off x="7266572" y="5265831"/>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79" name="Line 43"/>
          <p:cNvSpPr>
            <a:spLocks noChangeShapeType="1"/>
          </p:cNvSpPr>
          <p:nvPr/>
        </p:nvSpPr>
        <p:spPr bwMode="auto">
          <a:xfrm>
            <a:off x="6237129" y="5071167"/>
            <a:ext cx="138113" cy="414338"/>
          </a:xfrm>
          <a:prstGeom prst="line">
            <a:avLst/>
          </a:prstGeom>
          <a:noFill/>
          <a:ln w="38100">
            <a:solidFill>
              <a:srgbClr val="C00000"/>
            </a:solidFill>
            <a:round/>
            <a:headEnd/>
            <a:tailEnd/>
          </a:ln>
          <a:effectLst/>
        </p:spPr>
        <p:txBody>
          <a:bodyPr wrap="none" anchor="ctr"/>
          <a:lstStyle/>
          <a:p>
            <a:endParaRPr lang="zh-CN" altLang="en-US"/>
          </a:p>
        </p:txBody>
      </p:sp>
      <p:sp>
        <p:nvSpPr>
          <p:cNvPr id="80" name="Oval 107"/>
          <p:cNvSpPr>
            <a:spLocks noChangeArrowheads="1"/>
          </p:cNvSpPr>
          <p:nvPr/>
        </p:nvSpPr>
        <p:spPr bwMode="auto">
          <a:xfrm>
            <a:off x="6160929" y="537596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81" name="Text Box 108"/>
          <p:cNvSpPr txBox="1">
            <a:spLocks noChangeArrowheads="1"/>
          </p:cNvSpPr>
          <p:nvPr/>
        </p:nvSpPr>
        <p:spPr bwMode="auto">
          <a:xfrm>
            <a:off x="6191012" y="5333432"/>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76" name="Line 43"/>
          <p:cNvSpPr>
            <a:spLocks noChangeShapeType="1"/>
          </p:cNvSpPr>
          <p:nvPr/>
        </p:nvSpPr>
        <p:spPr bwMode="auto">
          <a:xfrm>
            <a:off x="5977959" y="4403377"/>
            <a:ext cx="138113" cy="414338"/>
          </a:xfrm>
          <a:prstGeom prst="line">
            <a:avLst/>
          </a:prstGeom>
          <a:noFill/>
          <a:ln w="38100">
            <a:solidFill>
              <a:srgbClr val="C00000"/>
            </a:solidFill>
            <a:round/>
            <a:headEnd/>
            <a:tailEnd/>
          </a:ln>
          <a:effectLst/>
        </p:spPr>
        <p:txBody>
          <a:bodyPr wrap="none" anchor="ctr"/>
          <a:lstStyle/>
          <a:p>
            <a:endParaRPr lang="zh-CN" altLang="en-US"/>
          </a:p>
        </p:txBody>
      </p:sp>
      <p:sp>
        <p:nvSpPr>
          <p:cNvPr id="77" name="Oval 107"/>
          <p:cNvSpPr>
            <a:spLocks noChangeArrowheads="1"/>
          </p:cNvSpPr>
          <p:nvPr/>
        </p:nvSpPr>
        <p:spPr bwMode="auto">
          <a:xfrm>
            <a:off x="5901759" y="4708177"/>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8" name="Text Box 108"/>
          <p:cNvSpPr txBox="1">
            <a:spLocks noChangeArrowheads="1"/>
          </p:cNvSpPr>
          <p:nvPr/>
        </p:nvSpPr>
        <p:spPr bwMode="auto">
          <a:xfrm>
            <a:off x="5931842" y="4665642"/>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折半查找</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二分查找</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平均查找长度*</a:t>
            </a:r>
          </a:p>
        </p:txBody>
      </p:sp>
      <p:sp>
        <p:nvSpPr>
          <p:cNvPr id="42" name="文本框 41"/>
          <p:cNvSpPr txBox="1"/>
          <p:nvPr/>
        </p:nvSpPr>
        <p:spPr>
          <a:xfrm>
            <a:off x="207792" y="1160347"/>
            <a:ext cx="9044728"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此部分查找长度为</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语言教材定义的查找长度，考试使用该定义</a:t>
            </a:r>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7" y="1638814"/>
            <a:ext cx="8547088" cy="2216390"/>
          </a:xfrm>
          <a:prstGeom prst="rect">
            <a:avLst/>
          </a:prstGeom>
        </p:spPr>
      </p:pic>
      <p:sp>
        <p:nvSpPr>
          <p:cNvPr id="46" name="Line 36"/>
          <p:cNvSpPr>
            <a:spLocks noChangeShapeType="1"/>
          </p:cNvSpPr>
          <p:nvPr/>
        </p:nvSpPr>
        <p:spPr bwMode="auto">
          <a:xfrm>
            <a:off x="7709610" y="4481606"/>
            <a:ext cx="304800" cy="381000"/>
          </a:xfrm>
          <a:prstGeom prst="line">
            <a:avLst/>
          </a:prstGeom>
          <a:noFill/>
          <a:ln w="38100">
            <a:solidFill>
              <a:srgbClr val="C00000"/>
            </a:solidFill>
            <a:round/>
            <a:headEnd/>
            <a:tailEnd/>
          </a:ln>
          <a:effectLst/>
        </p:spPr>
        <p:txBody>
          <a:bodyPr wrap="none" anchor="ctr"/>
          <a:lstStyle/>
          <a:p>
            <a:endParaRPr lang="zh-CN" altLang="en-US"/>
          </a:p>
        </p:txBody>
      </p:sp>
      <p:sp>
        <p:nvSpPr>
          <p:cNvPr id="47" name="Line 37"/>
          <p:cNvSpPr>
            <a:spLocks noChangeShapeType="1"/>
          </p:cNvSpPr>
          <p:nvPr/>
        </p:nvSpPr>
        <p:spPr bwMode="auto">
          <a:xfrm flipH="1">
            <a:off x="7252410" y="4438743"/>
            <a:ext cx="354013" cy="423863"/>
          </a:xfrm>
          <a:prstGeom prst="line">
            <a:avLst/>
          </a:prstGeom>
          <a:noFill/>
          <a:ln w="38100">
            <a:solidFill>
              <a:srgbClr val="C00000"/>
            </a:solidFill>
            <a:round/>
            <a:headEnd/>
            <a:tailEnd/>
          </a:ln>
          <a:effectLst/>
        </p:spPr>
        <p:txBody>
          <a:bodyPr wrap="none" anchor="ctr"/>
          <a:lstStyle/>
          <a:p>
            <a:endParaRPr lang="zh-CN" altLang="en-US"/>
          </a:p>
        </p:txBody>
      </p:sp>
      <p:sp>
        <p:nvSpPr>
          <p:cNvPr id="49" name="Line 39"/>
          <p:cNvSpPr>
            <a:spLocks noChangeShapeType="1"/>
          </p:cNvSpPr>
          <p:nvPr/>
        </p:nvSpPr>
        <p:spPr bwMode="auto">
          <a:xfrm flipH="1">
            <a:off x="5347410" y="4481606"/>
            <a:ext cx="381000" cy="457200"/>
          </a:xfrm>
          <a:prstGeom prst="line">
            <a:avLst/>
          </a:prstGeom>
          <a:noFill/>
          <a:ln w="38100">
            <a:solidFill>
              <a:srgbClr val="C00000"/>
            </a:solidFill>
            <a:round/>
            <a:headEnd/>
            <a:tailEnd/>
          </a:ln>
          <a:effectLst/>
        </p:spPr>
        <p:txBody>
          <a:bodyPr wrap="none" anchor="ctr"/>
          <a:lstStyle/>
          <a:p>
            <a:endParaRPr lang="zh-CN" altLang="en-US"/>
          </a:p>
        </p:txBody>
      </p:sp>
      <p:sp>
        <p:nvSpPr>
          <p:cNvPr id="50" name="Line 40"/>
          <p:cNvSpPr>
            <a:spLocks noChangeShapeType="1"/>
          </p:cNvSpPr>
          <p:nvPr/>
        </p:nvSpPr>
        <p:spPr bwMode="auto">
          <a:xfrm>
            <a:off x="6871410" y="3872006"/>
            <a:ext cx="723900" cy="434975"/>
          </a:xfrm>
          <a:prstGeom prst="line">
            <a:avLst/>
          </a:prstGeom>
          <a:noFill/>
          <a:ln w="38100">
            <a:solidFill>
              <a:srgbClr val="C00000"/>
            </a:solidFill>
            <a:round/>
            <a:headEnd/>
            <a:tailEnd/>
          </a:ln>
          <a:effectLst/>
        </p:spPr>
        <p:txBody>
          <a:bodyPr wrap="none" anchor="ctr"/>
          <a:lstStyle/>
          <a:p>
            <a:endParaRPr lang="zh-CN" altLang="en-US"/>
          </a:p>
        </p:txBody>
      </p:sp>
      <p:sp>
        <p:nvSpPr>
          <p:cNvPr id="52" name="Line 41"/>
          <p:cNvSpPr>
            <a:spLocks noChangeShapeType="1"/>
          </p:cNvSpPr>
          <p:nvPr/>
        </p:nvSpPr>
        <p:spPr bwMode="auto">
          <a:xfrm flipH="1">
            <a:off x="5880810" y="3872006"/>
            <a:ext cx="762000" cy="457200"/>
          </a:xfrm>
          <a:prstGeom prst="line">
            <a:avLst/>
          </a:prstGeom>
          <a:noFill/>
          <a:ln w="38100">
            <a:solidFill>
              <a:srgbClr val="C00000"/>
            </a:solidFill>
            <a:round/>
            <a:headEnd/>
            <a:tailEnd/>
          </a:ln>
          <a:effectLst/>
        </p:spPr>
        <p:txBody>
          <a:bodyPr wrap="none" anchor="ctr"/>
          <a:lstStyle/>
          <a:p>
            <a:endParaRPr lang="zh-CN" altLang="en-US"/>
          </a:p>
        </p:txBody>
      </p:sp>
      <p:sp>
        <p:nvSpPr>
          <p:cNvPr id="58" name="Oval 93"/>
          <p:cNvSpPr>
            <a:spLocks noChangeArrowheads="1"/>
          </p:cNvSpPr>
          <p:nvPr/>
        </p:nvSpPr>
        <p:spPr bwMode="auto">
          <a:xfrm>
            <a:off x="6566610" y="35672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59" name="Oval 94"/>
          <p:cNvSpPr>
            <a:spLocks noChangeArrowheads="1"/>
          </p:cNvSpPr>
          <p:nvPr/>
        </p:nvSpPr>
        <p:spPr bwMode="auto">
          <a:xfrm>
            <a:off x="5652210" y="41006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0" name="Oval 95"/>
          <p:cNvSpPr>
            <a:spLocks noChangeArrowheads="1"/>
          </p:cNvSpPr>
          <p:nvPr/>
        </p:nvSpPr>
        <p:spPr bwMode="auto">
          <a:xfrm>
            <a:off x="7404810" y="41006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1" name="Text Box 96"/>
          <p:cNvSpPr txBox="1">
            <a:spLocks noChangeArrowheads="1"/>
          </p:cNvSpPr>
          <p:nvPr/>
        </p:nvSpPr>
        <p:spPr bwMode="auto">
          <a:xfrm>
            <a:off x="6594059" y="3522017"/>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62" name="Text Box 97"/>
          <p:cNvSpPr txBox="1">
            <a:spLocks noChangeArrowheads="1"/>
          </p:cNvSpPr>
          <p:nvPr/>
        </p:nvSpPr>
        <p:spPr bwMode="auto">
          <a:xfrm>
            <a:off x="5701477" y="4069001"/>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63" name="Text Box 98"/>
          <p:cNvSpPr txBox="1">
            <a:spLocks noChangeArrowheads="1"/>
          </p:cNvSpPr>
          <p:nvPr/>
        </p:nvSpPr>
        <p:spPr bwMode="auto">
          <a:xfrm>
            <a:off x="7404810" y="4134241"/>
            <a:ext cx="441146" cy="369332"/>
          </a:xfrm>
          <a:prstGeom prst="rect">
            <a:avLst/>
          </a:prstGeom>
          <a:noFill/>
          <a:ln w="38100">
            <a:noFill/>
            <a:round/>
            <a:headEnd/>
            <a:tailEnd/>
          </a:ln>
          <a:effectLst/>
        </p:spPr>
        <p:txBody>
          <a:bodyPr wrap="none" anchor="ctr"/>
          <a:lstStyle>
            <a:defPPr>
              <a:defRPr lang="zh-CN"/>
            </a:defPPr>
          </a:lstStyle>
          <a:p>
            <a:pPr algn="ctr"/>
            <a:r>
              <a:rPr kumimoji="1" lang="en-US" altLang="zh-CN" sz="2800" b="1" dirty="0">
                <a:latin typeface="Times New Roman" pitchFamily="18" charset="0"/>
              </a:rPr>
              <a:t>8</a:t>
            </a:r>
          </a:p>
        </p:txBody>
      </p:sp>
      <p:sp>
        <p:nvSpPr>
          <p:cNvPr id="64" name="Oval 99"/>
          <p:cNvSpPr>
            <a:spLocks noChangeArrowheads="1"/>
          </p:cNvSpPr>
          <p:nvPr/>
        </p:nvSpPr>
        <p:spPr bwMode="auto">
          <a:xfrm>
            <a:off x="7023810" y="47102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5" name="Oval 100"/>
          <p:cNvSpPr>
            <a:spLocks noChangeArrowheads="1"/>
          </p:cNvSpPr>
          <p:nvPr/>
        </p:nvSpPr>
        <p:spPr bwMode="auto">
          <a:xfrm>
            <a:off x="7862010" y="47102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6" name="Text Box 101"/>
          <p:cNvSpPr txBox="1">
            <a:spLocks noChangeArrowheads="1"/>
          </p:cNvSpPr>
          <p:nvPr/>
        </p:nvSpPr>
        <p:spPr bwMode="auto">
          <a:xfrm>
            <a:off x="7939079" y="4672106"/>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67" name="Text Box 102"/>
          <p:cNvSpPr txBox="1">
            <a:spLocks noChangeArrowheads="1"/>
          </p:cNvSpPr>
          <p:nvPr/>
        </p:nvSpPr>
        <p:spPr bwMode="auto">
          <a:xfrm>
            <a:off x="7023810" y="4754140"/>
            <a:ext cx="441146" cy="369332"/>
          </a:xfrm>
          <a:prstGeom prst="rect">
            <a:avLst/>
          </a:prstGeom>
          <a:noFill/>
          <a:ln w="38100">
            <a:noFill/>
            <a:round/>
            <a:headEnd/>
            <a:tailEnd/>
          </a:ln>
          <a:effectLst/>
        </p:spPr>
        <p:txBody>
          <a:bodyPr wrap="none" anchor="ctr"/>
          <a:lstStyle>
            <a:defPPr>
              <a:defRPr lang="zh-CN"/>
            </a:defPPr>
          </a:lstStyle>
          <a:p>
            <a:pPr algn="ctr"/>
            <a:r>
              <a:rPr kumimoji="1" lang="en-US" altLang="zh-CN" sz="2800" b="1" dirty="0">
                <a:latin typeface="Times New Roman" pitchFamily="18" charset="0"/>
              </a:rPr>
              <a:t>6</a:t>
            </a:r>
          </a:p>
        </p:txBody>
      </p:sp>
      <p:sp>
        <p:nvSpPr>
          <p:cNvPr id="68" name="Oval 103"/>
          <p:cNvSpPr>
            <a:spLocks noChangeArrowheads="1"/>
          </p:cNvSpPr>
          <p:nvPr/>
        </p:nvSpPr>
        <p:spPr bwMode="auto">
          <a:xfrm>
            <a:off x="5118810" y="4710206"/>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69" name="Text Box 104"/>
          <p:cNvSpPr txBox="1">
            <a:spLocks noChangeArrowheads="1"/>
          </p:cNvSpPr>
          <p:nvPr/>
        </p:nvSpPr>
        <p:spPr bwMode="auto">
          <a:xfrm>
            <a:off x="5151213" y="4662769"/>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grpSp>
        <p:nvGrpSpPr>
          <p:cNvPr id="98" name="组合 97"/>
          <p:cNvGrpSpPr/>
          <p:nvPr/>
        </p:nvGrpSpPr>
        <p:grpSpPr>
          <a:xfrm>
            <a:off x="5441632" y="5152727"/>
            <a:ext cx="241251" cy="639347"/>
            <a:chOff x="5005416" y="5119944"/>
            <a:chExt cx="241251" cy="639347"/>
          </a:xfrm>
        </p:grpSpPr>
        <p:sp>
          <p:nvSpPr>
            <p:cNvPr id="99" name="Line 39"/>
            <p:cNvSpPr>
              <a:spLocks noChangeShapeType="1"/>
            </p:cNvSpPr>
            <p:nvPr/>
          </p:nvSpPr>
          <p:spPr bwMode="auto">
            <a:xfrm>
              <a:off x="5005416" y="5119944"/>
              <a:ext cx="139106" cy="294645"/>
            </a:xfrm>
            <a:prstGeom prst="line">
              <a:avLst/>
            </a:prstGeom>
            <a:noFill/>
            <a:ln w="38100">
              <a:solidFill>
                <a:schemeClr val="accent2">
                  <a:lumMod val="50000"/>
                </a:schemeClr>
              </a:solidFill>
              <a:prstDash val="sysDot"/>
              <a:round/>
              <a:headEnd/>
              <a:tailEnd/>
            </a:ln>
            <a:effectLst/>
          </p:spPr>
          <p:txBody>
            <a:bodyPr wrap="none" anchor="ctr"/>
            <a:lstStyle/>
            <a:p>
              <a:endParaRPr lang="zh-CN" altLang="en-US"/>
            </a:p>
          </p:txBody>
        </p:sp>
        <p:sp>
          <p:nvSpPr>
            <p:cNvPr id="100" name="矩形 99"/>
            <p:cNvSpPr/>
            <p:nvPr/>
          </p:nvSpPr>
          <p:spPr bwMode="auto">
            <a:xfrm>
              <a:off x="5006303" y="5378631"/>
              <a:ext cx="240364" cy="380660"/>
            </a:xfrm>
            <a:prstGeom prst="rect">
              <a:avLst/>
            </a:prstGeom>
            <a:solidFill>
              <a:schemeClr val="bg1"/>
            </a:solidFill>
            <a:ln w="158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01" name="组合 100"/>
          <p:cNvGrpSpPr/>
          <p:nvPr/>
        </p:nvGrpSpPr>
        <p:grpSpPr>
          <a:xfrm>
            <a:off x="6521763" y="5791834"/>
            <a:ext cx="278577" cy="685459"/>
            <a:chOff x="4968090" y="5073832"/>
            <a:chExt cx="278577" cy="685459"/>
          </a:xfrm>
        </p:grpSpPr>
        <p:sp>
          <p:nvSpPr>
            <p:cNvPr id="102" name="Line 39"/>
            <p:cNvSpPr>
              <a:spLocks noChangeShapeType="1"/>
            </p:cNvSpPr>
            <p:nvPr/>
          </p:nvSpPr>
          <p:spPr bwMode="auto">
            <a:xfrm>
              <a:off x="4968090" y="5073832"/>
              <a:ext cx="176432" cy="340758"/>
            </a:xfrm>
            <a:prstGeom prst="line">
              <a:avLst/>
            </a:prstGeom>
            <a:noFill/>
            <a:ln w="38100">
              <a:solidFill>
                <a:schemeClr val="accent2">
                  <a:lumMod val="50000"/>
                </a:schemeClr>
              </a:solidFill>
              <a:prstDash val="sysDot"/>
              <a:round/>
              <a:headEnd/>
              <a:tailEnd/>
            </a:ln>
            <a:effectLst/>
          </p:spPr>
          <p:txBody>
            <a:bodyPr wrap="none" anchor="ctr"/>
            <a:lstStyle/>
            <a:p>
              <a:endParaRPr lang="zh-CN" altLang="en-US"/>
            </a:p>
          </p:txBody>
        </p:sp>
        <p:sp>
          <p:nvSpPr>
            <p:cNvPr id="103" name="矩形 102"/>
            <p:cNvSpPr/>
            <p:nvPr/>
          </p:nvSpPr>
          <p:spPr bwMode="auto">
            <a:xfrm>
              <a:off x="5006303" y="5378631"/>
              <a:ext cx="240364" cy="380660"/>
            </a:xfrm>
            <a:prstGeom prst="rect">
              <a:avLst/>
            </a:prstGeom>
            <a:solidFill>
              <a:schemeClr val="bg1"/>
            </a:solidFill>
            <a:ln w="158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07" name="组合 106"/>
          <p:cNvGrpSpPr/>
          <p:nvPr/>
        </p:nvGrpSpPr>
        <p:grpSpPr>
          <a:xfrm>
            <a:off x="7577782" y="5770806"/>
            <a:ext cx="278577" cy="685459"/>
            <a:chOff x="4968090" y="5073832"/>
            <a:chExt cx="278577" cy="685459"/>
          </a:xfrm>
        </p:grpSpPr>
        <p:sp>
          <p:nvSpPr>
            <p:cNvPr id="108" name="Line 39"/>
            <p:cNvSpPr>
              <a:spLocks noChangeShapeType="1"/>
            </p:cNvSpPr>
            <p:nvPr/>
          </p:nvSpPr>
          <p:spPr bwMode="auto">
            <a:xfrm>
              <a:off x="4968090" y="5073832"/>
              <a:ext cx="176432" cy="340758"/>
            </a:xfrm>
            <a:prstGeom prst="line">
              <a:avLst/>
            </a:prstGeom>
            <a:noFill/>
            <a:ln w="38100">
              <a:solidFill>
                <a:schemeClr val="accent2">
                  <a:lumMod val="50000"/>
                </a:schemeClr>
              </a:solidFill>
              <a:prstDash val="sysDot"/>
              <a:round/>
              <a:headEnd/>
              <a:tailEnd/>
            </a:ln>
            <a:effectLst/>
          </p:spPr>
          <p:txBody>
            <a:bodyPr wrap="none" anchor="ctr"/>
            <a:lstStyle/>
            <a:p>
              <a:endParaRPr lang="zh-CN" altLang="en-US"/>
            </a:p>
          </p:txBody>
        </p:sp>
        <p:sp>
          <p:nvSpPr>
            <p:cNvPr id="109" name="矩形 108"/>
            <p:cNvSpPr/>
            <p:nvPr/>
          </p:nvSpPr>
          <p:spPr bwMode="auto">
            <a:xfrm>
              <a:off x="5006303" y="5378631"/>
              <a:ext cx="240364" cy="380660"/>
            </a:xfrm>
            <a:prstGeom prst="rect">
              <a:avLst/>
            </a:prstGeom>
            <a:solidFill>
              <a:schemeClr val="bg1"/>
            </a:solidFill>
            <a:ln w="158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13" name="组合 112"/>
          <p:cNvGrpSpPr/>
          <p:nvPr/>
        </p:nvGrpSpPr>
        <p:grpSpPr>
          <a:xfrm>
            <a:off x="8445730" y="5770806"/>
            <a:ext cx="278577" cy="685459"/>
            <a:chOff x="4968090" y="5073832"/>
            <a:chExt cx="278577" cy="685459"/>
          </a:xfrm>
        </p:grpSpPr>
        <p:sp>
          <p:nvSpPr>
            <p:cNvPr id="114" name="Line 39"/>
            <p:cNvSpPr>
              <a:spLocks noChangeShapeType="1"/>
            </p:cNvSpPr>
            <p:nvPr/>
          </p:nvSpPr>
          <p:spPr bwMode="auto">
            <a:xfrm>
              <a:off x="4968090" y="5073832"/>
              <a:ext cx="176432" cy="340758"/>
            </a:xfrm>
            <a:prstGeom prst="line">
              <a:avLst/>
            </a:prstGeom>
            <a:noFill/>
            <a:ln w="38100">
              <a:solidFill>
                <a:schemeClr val="accent2">
                  <a:lumMod val="50000"/>
                </a:schemeClr>
              </a:solidFill>
              <a:prstDash val="sysDot"/>
              <a:round/>
              <a:headEnd/>
              <a:tailEnd/>
            </a:ln>
            <a:effectLst/>
          </p:spPr>
          <p:txBody>
            <a:bodyPr wrap="none" anchor="ctr"/>
            <a:lstStyle/>
            <a:p>
              <a:endParaRPr lang="zh-CN" altLang="en-US"/>
            </a:p>
          </p:txBody>
        </p:sp>
        <p:sp>
          <p:nvSpPr>
            <p:cNvPr id="115" name="矩形 114"/>
            <p:cNvSpPr/>
            <p:nvPr/>
          </p:nvSpPr>
          <p:spPr bwMode="auto">
            <a:xfrm>
              <a:off x="5006303" y="5378631"/>
              <a:ext cx="240364" cy="380660"/>
            </a:xfrm>
            <a:prstGeom prst="rect">
              <a:avLst/>
            </a:prstGeom>
            <a:solidFill>
              <a:schemeClr val="bg1"/>
            </a:solidFill>
            <a:ln w="158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 name="矩形 1"/>
          <p:cNvSpPr/>
          <p:nvPr/>
        </p:nvSpPr>
        <p:spPr>
          <a:xfrm>
            <a:off x="223995" y="3948043"/>
            <a:ext cx="4572000" cy="738664"/>
          </a:xfrm>
          <a:prstGeom prst="rect">
            <a:avLst/>
          </a:prstGeom>
        </p:spPr>
        <p:txBody>
          <a:bodyPr>
            <a:spAutoFit/>
          </a:bodyPr>
          <a:lstStyle/>
          <a:p>
            <a:r>
              <a:rPr lang="zh-CN" altLang="en-US" sz="1400" b="1" dirty="0">
                <a:solidFill>
                  <a:srgbClr val="FF0000"/>
                </a:solidFill>
                <a:latin typeface="Microsoft YaHei" panose="020B0503020204020204" pitchFamily="34" charset="-122"/>
                <a:ea typeface="Microsoft YaHei" panose="020B0503020204020204" pitchFamily="34" charset="-122"/>
              </a:rPr>
              <a:t>折半查找判定数中，某结点所在的层数就是即将要比较的次数，整个判定树代表的有序表的平均查找长度即为查找每个结点的比较次数之和除以有序表的长度。</a:t>
            </a:r>
            <a:endParaRPr lang="en-US" altLang="zh-CN" sz="1400" dirty="0">
              <a:solidFill>
                <a:srgbClr val="333333"/>
              </a:solidFill>
              <a:latin typeface="-apple-system"/>
            </a:endParaRPr>
          </a:p>
        </p:txBody>
      </p:sp>
      <p:sp>
        <p:nvSpPr>
          <p:cNvPr id="4" name="矩形 3"/>
          <p:cNvSpPr/>
          <p:nvPr/>
        </p:nvSpPr>
        <p:spPr>
          <a:xfrm>
            <a:off x="230007" y="5285191"/>
            <a:ext cx="4572000" cy="523220"/>
          </a:xfrm>
          <a:prstGeom prst="rect">
            <a:avLst/>
          </a:prstGeom>
        </p:spPr>
        <p:txBody>
          <a:bodyPr>
            <a:spAutoFit/>
          </a:bodyPr>
          <a:lstStyle/>
          <a:p>
            <a:r>
              <a:rPr lang="zh-CN" altLang="en-US" sz="1400" b="1" dirty="0">
                <a:solidFill>
                  <a:srgbClr val="FF0000"/>
                </a:solidFill>
                <a:latin typeface="Microsoft YaHei" panose="020B0503020204020204" pitchFamily="34" charset="-122"/>
                <a:ea typeface="Microsoft YaHei" panose="020B0503020204020204" pitchFamily="34" charset="-122"/>
              </a:rPr>
              <a:t>查找失败时的有序表的平均查找长度即为查找每个外结点的比较次数之和除以外结点的个数。</a:t>
            </a:r>
          </a:p>
        </p:txBody>
      </p:sp>
      <p:sp>
        <p:nvSpPr>
          <p:cNvPr id="6" name="矩形 5"/>
          <p:cNvSpPr/>
          <p:nvPr/>
        </p:nvSpPr>
        <p:spPr>
          <a:xfrm>
            <a:off x="186606" y="6132249"/>
            <a:ext cx="3272730" cy="338554"/>
          </a:xfrm>
          <a:prstGeom prst="rect">
            <a:avLst/>
          </a:prstGeom>
        </p:spPr>
        <p:txBody>
          <a:bodyPr wrap="square">
            <a:spAutoFit/>
          </a:bodyPr>
          <a:lstStyle/>
          <a:p>
            <a:r>
              <a:rPr lang="en-US" altLang="zh-CN" sz="1600" b="1" dirty="0">
                <a:solidFill>
                  <a:srgbClr val="333333"/>
                </a:solidFill>
                <a:latin typeface="Microsoft YaHei" panose="020B0503020204020204" pitchFamily="34" charset="-122"/>
                <a:ea typeface="Microsoft YaHei" panose="020B0503020204020204" pitchFamily="34" charset="-122"/>
              </a:rPr>
              <a:t>ASL=(3*5+4*6)/11=39/11;</a:t>
            </a:r>
            <a:endParaRPr lang="zh-CN" altLang="en-US" sz="1600" dirty="0"/>
          </a:p>
        </p:txBody>
      </p:sp>
      <p:sp>
        <p:nvSpPr>
          <p:cNvPr id="7" name="矩形 6"/>
          <p:cNvSpPr/>
          <p:nvPr/>
        </p:nvSpPr>
        <p:spPr>
          <a:xfrm>
            <a:off x="179180" y="5812452"/>
            <a:ext cx="3781805" cy="338554"/>
          </a:xfrm>
          <a:prstGeom prst="rect">
            <a:avLst/>
          </a:prstGeom>
        </p:spPr>
        <p:txBody>
          <a:bodyPr wrap="none">
            <a:spAutoFit/>
          </a:bodyPr>
          <a:lstStyle/>
          <a:p>
            <a:r>
              <a:rPr lang="zh-CN" altLang="en-US" sz="1600" b="1" dirty="0">
                <a:solidFill>
                  <a:srgbClr val="333333"/>
                </a:solidFill>
                <a:latin typeface="Microsoft YaHei" panose="020B0503020204020204" pitchFamily="34" charset="-122"/>
                <a:ea typeface="Microsoft YaHei" panose="020B0503020204020204" pitchFamily="34" charset="-122"/>
              </a:rPr>
              <a:t>长度为</a:t>
            </a:r>
            <a:r>
              <a:rPr lang="en-US" altLang="zh-CN" sz="1600" b="1" dirty="0">
                <a:solidFill>
                  <a:srgbClr val="333333"/>
                </a:solidFill>
                <a:latin typeface="Microsoft YaHei" panose="020B0503020204020204" pitchFamily="34" charset="-122"/>
                <a:ea typeface="Microsoft YaHei" panose="020B0503020204020204" pitchFamily="34" charset="-122"/>
              </a:rPr>
              <a:t>10</a:t>
            </a:r>
            <a:r>
              <a:rPr lang="zh-CN" altLang="en-US" sz="1600" b="1" dirty="0">
                <a:solidFill>
                  <a:srgbClr val="333333"/>
                </a:solidFill>
                <a:latin typeface="Microsoft YaHei" panose="020B0503020204020204" pitchFamily="34" charset="-122"/>
                <a:ea typeface="Microsoft YaHei" panose="020B0503020204020204" pitchFamily="34" charset="-122"/>
              </a:rPr>
              <a:t>的有序表平均失败查找长度为 </a:t>
            </a:r>
          </a:p>
        </p:txBody>
      </p:sp>
      <p:sp>
        <p:nvSpPr>
          <p:cNvPr id="73" name="矩形 72"/>
          <p:cNvSpPr/>
          <p:nvPr/>
        </p:nvSpPr>
        <p:spPr>
          <a:xfrm>
            <a:off x="192913" y="4693561"/>
            <a:ext cx="4572000" cy="584775"/>
          </a:xfrm>
          <a:prstGeom prst="rect">
            <a:avLst/>
          </a:prstGeom>
        </p:spPr>
        <p:txBody>
          <a:bodyPr>
            <a:spAutoFit/>
          </a:bodyPr>
          <a:lstStyle/>
          <a:p>
            <a:r>
              <a:rPr lang="zh-CN" altLang="en-US" sz="1600" b="1" dirty="0">
                <a:solidFill>
                  <a:srgbClr val="333333"/>
                </a:solidFill>
                <a:latin typeface="Microsoft YaHei" panose="020B0503020204020204" pitchFamily="34" charset="-122"/>
                <a:ea typeface="Microsoft YaHei" panose="020B0503020204020204" pitchFamily="34" charset="-122"/>
              </a:rPr>
              <a:t>例如：长度为</a:t>
            </a:r>
            <a:r>
              <a:rPr lang="en-US" altLang="zh-CN" sz="1600" b="1" dirty="0">
                <a:solidFill>
                  <a:srgbClr val="333333"/>
                </a:solidFill>
                <a:latin typeface="Microsoft YaHei" panose="020B0503020204020204" pitchFamily="34" charset="-122"/>
                <a:ea typeface="Microsoft YaHei" panose="020B0503020204020204" pitchFamily="34" charset="-122"/>
              </a:rPr>
              <a:t>10</a:t>
            </a:r>
            <a:r>
              <a:rPr lang="zh-CN" altLang="en-US" sz="1600" b="1" dirty="0">
                <a:solidFill>
                  <a:srgbClr val="333333"/>
                </a:solidFill>
                <a:latin typeface="Microsoft YaHei" panose="020B0503020204020204" pitchFamily="34" charset="-122"/>
                <a:ea typeface="Microsoft YaHei" panose="020B0503020204020204" pitchFamily="34" charset="-122"/>
              </a:rPr>
              <a:t>的有序表平均成果查找长度为 </a:t>
            </a:r>
            <a:r>
              <a:rPr lang="en-US" altLang="zh-CN" sz="1600" b="1" dirty="0">
                <a:solidFill>
                  <a:srgbClr val="333333"/>
                </a:solidFill>
                <a:latin typeface="Microsoft YaHei" panose="020B0503020204020204" pitchFamily="34" charset="-122"/>
                <a:ea typeface="Microsoft YaHei" panose="020B0503020204020204" pitchFamily="34" charset="-122"/>
              </a:rPr>
              <a:t>ASL=(1*1+2*2+3*4+4*3)/10=29/10;</a:t>
            </a:r>
            <a:endParaRPr lang="zh-CN" altLang="en-US" sz="1600" b="0" i="0" dirty="0">
              <a:solidFill>
                <a:srgbClr val="333333"/>
              </a:solidFill>
              <a:effectLst/>
              <a:latin typeface="-apple-system"/>
            </a:endParaRPr>
          </a:p>
        </p:txBody>
      </p:sp>
    </p:spTree>
    <p:extLst>
      <p:ext uri="{BB962C8B-B14F-4D97-AF65-F5344CB8AC3E}">
        <p14:creationId xmlns:p14="http://schemas.microsoft.com/office/powerpoint/2010/main" val="202830187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3900" y="194181"/>
            <a:ext cx="8668580" cy="642531"/>
          </a:xfrm>
        </p:spPr>
        <p:txBody>
          <a:bodyPr/>
          <a:lstStyle/>
          <a:p>
            <a:pPr>
              <a:defRPr/>
            </a:pPr>
            <a:r>
              <a:rPr lang="zh-CN" altLang="en-US" dirty="0">
                <a:solidFill>
                  <a:srgbClr val="003366"/>
                </a:solidFill>
                <a:latin typeface="微软雅黑" pitchFamily="34" charset="-122"/>
                <a:ea typeface="微软雅黑" pitchFamily="34" charset="-122"/>
              </a:rPr>
              <a:t>回顾：小 结</a:t>
            </a:r>
            <a:endParaRPr lang="zh-CN" altLang="en-US" dirty="0">
              <a:latin typeface="微软雅黑" pitchFamily="34" charset="-122"/>
              <a:ea typeface="微软雅黑" pitchFamily="34" charset="-122"/>
            </a:endParaRPr>
          </a:p>
        </p:txBody>
      </p:sp>
      <p:sp>
        <p:nvSpPr>
          <p:cNvPr id="25" name="椭圆 24"/>
          <p:cNvSpPr/>
          <p:nvPr/>
        </p:nvSpPr>
        <p:spPr bwMode="auto">
          <a:xfrm>
            <a:off x="2612674" y="2852936"/>
            <a:ext cx="3721027" cy="1156284"/>
          </a:xfrm>
          <a:prstGeom prst="ellipse">
            <a:avLst/>
          </a:prstGeom>
          <a:noFill/>
          <a:ln w="25400">
            <a:solidFill>
              <a:srgbClr val="FF0000"/>
            </a:solidFill>
            <a:miter lim="800000"/>
            <a:headEnd/>
            <a:tailEnd/>
          </a:ln>
          <a:effectLst/>
        </p:spPr>
        <p:txBody>
          <a:bodyPr lIns="91446" tIns="91446" rIns="91446" bIns="91446" rtlCol="0" anchor="ctr"/>
          <a:lstStyle/>
          <a:p>
            <a:pPr algn="ctr"/>
            <a:r>
              <a:rPr lang="zh-CN" altLang="en-US" sz="3200" b="1" dirty="0">
                <a:latin typeface="微软雅黑" pitchFamily="34" charset="-122"/>
                <a:ea typeface="微软雅黑" pitchFamily="34" charset="-122"/>
                <a:cs typeface="Arial Unicode MS" pitchFamily="34" charset="-122"/>
              </a:rPr>
              <a:t>研究数据关系与计算规律</a:t>
            </a:r>
          </a:p>
        </p:txBody>
      </p:sp>
      <p:sp>
        <p:nvSpPr>
          <p:cNvPr id="31" name="右箭头 30"/>
          <p:cNvSpPr/>
          <p:nvPr/>
        </p:nvSpPr>
        <p:spPr bwMode="auto">
          <a:xfrm>
            <a:off x="6117677" y="3197934"/>
            <a:ext cx="768222" cy="500198"/>
          </a:xfrm>
          <a:prstGeom prst="rightArrow">
            <a:avLst/>
          </a:prstGeom>
          <a:solidFill>
            <a:srgbClr val="FF0000"/>
          </a:solidFill>
          <a:ln w="9525">
            <a:noFill/>
            <a:miter lim="800000"/>
            <a:headEnd/>
            <a:tailEnd/>
          </a:ln>
        </p:spPr>
        <p:txBody>
          <a:bodyPr lIns="91446" tIns="91446" rIns="91446" bIns="91446" rtlCol="0" anchor="ctr"/>
          <a:lstStyle/>
          <a:p>
            <a:pPr algn="ctr"/>
            <a:endParaRPr kumimoji="1"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 name="椭圆 9"/>
          <p:cNvSpPr/>
          <p:nvPr/>
        </p:nvSpPr>
        <p:spPr bwMode="auto">
          <a:xfrm>
            <a:off x="6708855" y="2852936"/>
            <a:ext cx="2217134" cy="1152128"/>
          </a:xfrm>
          <a:prstGeom prst="ellipse">
            <a:avLst/>
          </a:prstGeom>
          <a:noFill/>
          <a:ln w="25400">
            <a:solidFill>
              <a:srgbClr val="FF0000"/>
            </a:solidFill>
            <a:miter lim="800000"/>
            <a:headEnd/>
            <a:tailEnd/>
          </a:ln>
          <a:effectLst/>
        </p:spPr>
        <p:txBody>
          <a:bodyPr lIns="91446" tIns="91446" rIns="91446" bIns="91446" rtlCol="0" anchor="ctr"/>
          <a:lstStyle/>
          <a:p>
            <a:pPr algn="ctr"/>
            <a:r>
              <a:rPr lang="zh-CN" altLang="en-US" sz="3200" b="1" dirty="0">
                <a:latin typeface="微软雅黑" pitchFamily="34" charset="-122"/>
                <a:ea typeface="微软雅黑" pitchFamily="34" charset="-122"/>
                <a:cs typeface="Arial Unicode MS" pitchFamily="34" charset="-122"/>
              </a:rPr>
              <a:t>提高</a:t>
            </a:r>
          </a:p>
          <a:p>
            <a:pPr algn="ctr"/>
            <a:r>
              <a:rPr lang="zh-CN" altLang="en-US" sz="3200" b="1" dirty="0">
                <a:latin typeface="微软雅黑" pitchFamily="34" charset="-122"/>
                <a:ea typeface="微软雅黑" pitchFamily="34" charset="-122"/>
                <a:cs typeface="Arial Unicode MS" pitchFamily="34" charset="-122"/>
              </a:rPr>
              <a:t>效率</a:t>
            </a:r>
            <a:endParaRPr lang="zh-CN" altLang="en-US" sz="3200" b="1" dirty="0">
              <a:solidFill>
                <a:srgbClr val="FF0000"/>
              </a:solidFill>
              <a:latin typeface="微软雅黑" pitchFamily="34" charset="-122"/>
              <a:ea typeface="微软雅黑" pitchFamily="34" charset="-122"/>
              <a:cs typeface="Arial Unicode MS" pitchFamily="34" charset="-122"/>
            </a:endParaRPr>
          </a:p>
        </p:txBody>
      </p:sp>
      <p:sp>
        <p:nvSpPr>
          <p:cNvPr id="11" name="椭圆 10"/>
          <p:cNvSpPr/>
          <p:nvPr/>
        </p:nvSpPr>
        <p:spPr bwMode="auto">
          <a:xfrm>
            <a:off x="141013" y="2924944"/>
            <a:ext cx="2217134" cy="1128439"/>
          </a:xfrm>
          <a:prstGeom prst="ellipse">
            <a:avLst/>
          </a:prstGeom>
          <a:noFill/>
          <a:ln w="25400">
            <a:solidFill>
              <a:srgbClr val="FF0000"/>
            </a:solidFill>
            <a:miter lim="800000"/>
            <a:headEnd/>
            <a:tailEnd/>
          </a:ln>
          <a:effectLst/>
        </p:spPr>
        <p:txBody>
          <a:bodyPr lIns="91446" tIns="91446" rIns="91446" bIns="91446" rtlCol="0" anchor="ctr"/>
          <a:lstStyle/>
          <a:p>
            <a:pPr algn="ctr"/>
            <a:r>
              <a:rPr lang="zh-CN" altLang="en-US" sz="3200" b="1" dirty="0">
                <a:latin typeface="微软雅黑" pitchFamily="34" charset="-122"/>
                <a:ea typeface="微软雅黑" pitchFamily="34" charset="-122"/>
                <a:cs typeface="Arial Unicode MS" pitchFamily="34" charset="-122"/>
              </a:rPr>
              <a:t>复杂度</a:t>
            </a:r>
          </a:p>
          <a:p>
            <a:pPr algn="ctr"/>
            <a:r>
              <a:rPr lang="zh-CN" altLang="en-US" sz="3200" b="1" dirty="0">
                <a:latin typeface="微软雅黑" pitchFamily="34" charset="-122"/>
                <a:ea typeface="微软雅黑" pitchFamily="34" charset="-122"/>
                <a:cs typeface="Arial Unicode MS" pitchFamily="34" charset="-122"/>
              </a:rPr>
              <a:t>分析</a:t>
            </a:r>
          </a:p>
        </p:txBody>
      </p:sp>
      <p:sp>
        <p:nvSpPr>
          <p:cNvPr id="12" name="右箭头 11"/>
          <p:cNvSpPr/>
          <p:nvPr/>
        </p:nvSpPr>
        <p:spPr bwMode="auto">
          <a:xfrm>
            <a:off x="2229245" y="3170089"/>
            <a:ext cx="768222" cy="500198"/>
          </a:xfrm>
          <a:prstGeom prst="rightArrow">
            <a:avLst/>
          </a:prstGeom>
          <a:solidFill>
            <a:srgbClr val="FF0000"/>
          </a:solidFill>
          <a:ln w="9525">
            <a:noFill/>
            <a:miter lim="800000"/>
            <a:headEnd/>
            <a:tailEnd/>
          </a:ln>
        </p:spPr>
        <p:txBody>
          <a:bodyPr lIns="91446" tIns="91446" rIns="91446" bIns="91446" rtlCol="0" anchor="ctr"/>
          <a:lstStyle/>
          <a:p>
            <a:pPr algn="ctr"/>
            <a:endParaRPr kumimoji="1"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 name="矩形 2"/>
          <p:cNvSpPr/>
          <p:nvPr/>
        </p:nvSpPr>
        <p:spPr>
          <a:xfrm>
            <a:off x="323526" y="1247088"/>
            <a:ext cx="8784977" cy="1231106"/>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数据结构基本概念：数据结构、抽象数据类型</a:t>
            </a:r>
            <a:endParaRPr lang="en-US" altLang="zh-CN" sz="3200" b="1" dirty="0">
              <a:latin typeface="微软雅黑" panose="020B0503020204020204" pitchFamily="34" charset="-122"/>
              <a:ea typeface="微软雅黑" panose="020B0503020204020204" pitchFamily="34" charset="-122"/>
            </a:endParaRPr>
          </a:p>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算法与算法复杂度</a:t>
            </a:r>
            <a:endParaRPr lang="en-US" altLang="zh-CN" sz="3200" b="1" dirty="0">
              <a:latin typeface="微软雅黑" panose="020B0503020204020204" pitchFamily="34" charset="-122"/>
              <a:ea typeface="微软雅黑" panose="020B0503020204020204" pitchFamily="34" charset="-122"/>
            </a:endParaRPr>
          </a:p>
        </p:txBody>
      </p:sp>
      <p:sp>
        <p:nvSpPr>
          <p:cNvPr id="14" name="矩形 13"/>
          <p:cNvSpPr/>
          <p:nvPr/>
        </p:nvSpPr>
        <p:spPr>
          <a:xfrm>
            <a:off x="323526" y="4601418"/>
            <a:ext cx="8344747" cy="584775"/>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算法的复杂度分析：调用实例图与递推方程</a:t>
            </a:r>
            <a:endParaRPr lang="en-US" altLang="zh-CN" sz="3200" b="1" dirty="0">
              <a:latin typeface="微软雅黑" panose="020B0503020204020204" pitchFamily="34" charset="-122"/>
              <a:ea typeface="微软雅黑" panose="020B0503020204020204" pitchFamily="34" charset="-122"/>
            </a:endParaRPr>
          </a:p>
        </p:txBody>
      </p:sp>
      <p:sp>
        <p:nvSpPr>
          <p:cNvPr id="15" name="矩形 14"/>
          <p:cNvSpPr/>
          <p:nvPr/>
        </p:nvSpPr>
        <p:spPr>
          <a:xfrm>
            <a:off x="323526" y="5441840"/>
            <a:ext cx="8344747" cy="584775"/>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迭代与递归（分治与减治）</a:t>
            </a:r>
            <a:endParaRPr lang="en-US" altLang="zh-CN"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4808918"/>
      </p:ext>
    </p:extLst>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 序</a:t>
            </a:r>
          </a:p>
        </p:txBody>
      </p:sp>
      <p:sp>
        <p:nvSpPr>
          <p:cNvPr id="4" name="文本框 3"/>
          <p:cNvSpPr txBox="1"/>
          <p:nvPr/>
        </p:nvSpPr>
        <p:spPr>
          <a:xfrm>
            <a:off x="0" y="4746754"/>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504552" y="3924544"/>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801121" y="2909262"/>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827584" y="6310481"/>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259632" y="1628800"/>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1584824" y="134096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1584824" y="2763706"/>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1584824" y="4059850"/>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1578821" y="5004665"/>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1594554" y="564402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208597" y="1232668"/>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3495868" y="1077248"/>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3485037" y="1729645"/>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3463617" y="2382042"/>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3452786" y="3686836"/>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3468444" y="4339233"/>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3739061" y="3034439"/>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280845" y="6366518"/>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69169" y="2124319"/>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7728" y="1128460"/>
            <a:ext cx="1053985" cy="564741"/>
          </a:xfrm>
          <a:prstGeom prst="rect">
            <a:avLst/>
          </a:prstGeom>
        </p:spPr>
      </p:pic>
      <p:sp>
        <p:nvSpPr>
          <p:cNvPr id="57" name="文本框 56"/>
          <p:cNvSpPr txBox="1"/>
          <p:nvPr/>
        </p:nvSpPr>
        <p:spPr>
          <a:xfrm>
            <a:off x="3452786" y="5013176"/>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3463617" y="5679949"/>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203848" y="5243078"/>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203848" y="5877272"/>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3197" y="1763817"/>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5202" y="3049777"/>
            <a:ext cx="1041046" cy="553005"/>
          </a:xfrm>
          <a:prstGeom prst="rect">
            <a:avLst/>
          </a:prstGeom>
        </p:spPr>
      </p:pic>
      <p:sp>
        <p:nvSpPr>
          <p:cNvPr id="70" name="文本框 69"/>
          <p:cNvSpPr txBox="1"/>
          <p:nvPr/>
        </p:nvSpPr>
        <p:spPr>
          <a:xfrm>
            <a:off x="6079829" y="1225126"/>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71" name="文本框 70"/>
          <p:cNvSpPr txBox="1"/>
          <p:nvPr/>
        </p:nvSpPr>
        <p:spPr>
          <a:xfrm>
            <a:off x="6079829" y="1870323"/>
            <a:ext cx="1804539"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O(nlogn~n</a:t>
            </a:r>
            <a:r>
              <a:rPr lang="en-US" altLang="zh-CN" sz="2000" baseline="30000" dirty="0"/>
              <a:t>2</a:t>
            </a:r>
            <a:r>
              <a:rPr lang="en-US" altLang="zh-CN" sz="2000" dirty="0"/>
              <a:t>)</a:t>
            </a:r>
            <a:endParaRPr lang="zh-CN" altLang="en-US" sz="2000" dirty="0"/>
          </a:p>
        </p:txBody>
      </p:sp>
      <p:sp>
        <p:nvSpPr>
          <p:cNvPr id="72" name="文本框 71"/>
          <p:cNvSpPr txBox="1"/>
          <p:nvPr/>
        </p:nvSpPr>
        <p:spPr>
          <a:xfrm>
            <a:off x="6079829" y="380591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73" name="文本框 72"/>
          <p:cNvSpPr txBox="1"/>
          <p:nvPr/>
        </p:nvSpPr>
        <p:spPr>
          <a:xfrm>
            <a:off x="6079829" y="5741504"/>
            <a:ext cx="1547664"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O(d(</a:t>
            </a:r>
            <a:r>
              <a:rPr lang="en-US" altLang="zh-CN" dirty="0" err="1"/>
              <a:t>n+r</a:t>
            </a:r>
            <a:r>
              <a:rPr lang="en-US" altLang="zh-CN" dirty="0"/>
              <a:t>))</a:t>
            </a:r>
            <a:endParaRPr lang="zh-CN" altLang="en-US" dirty="0"/>
          </a:p>
        </p:txBody>
      </p:sp>
      <p:sp>
        <p:nvSpPr>
          <p:cNvPr id="74" name="文本框 73"/>
          <p:cNvSpPr txBox="1"/>
          <p:nvPr/>
        </p:nvSpPr>
        <p:spPr>
          <a:xfrm>
            <a:off x="6079829" y="5096307"/>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75" name="文本框 74"/>
          <p:cNvSpPr txBox="1"/>
          <p:nvPr/>
        </p:nvSpPr>
        <p:spPr>
          <a:xfrm>
            <a:off x="6079829" y="2515520"/>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76" name="文本框 75"/>
          <p:cNvSpPr txBox="1"/>
          <p:nvPr/>
        </p:nvSpPr>
        <p:spPr>
          <a:xfrm>
            <a:off x="6079829" y="4451111"/>
            <a:ext cx="1547664"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77" name="文本框 76"/>
          <p:cNvSpPr txBox="1"/>
          <p:nvPr/>
        </p:nvSpPr>
        <p:spPr>
          <a:xfrm>
            <a:off x="6079829" y="3160717"/>
            <a:ext cx="125963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nlogn</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0674" y="3673398"/>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72187" y="4929235"/>
            <a:ext cx="1063049" cy="622378"/>
          </a:xfrm>
          <a:prstGeom prst="rect">
            <a:avLst/>
          </a:prstGeom>
        </p:spPr>
      </p:pic>
      <p:sp>
        <p:nvSpPr>
          <p:cNvPr id="78" name="左大括号 77"/>
          <p:cNvSpPr/>
          <p:nvPr/>
        </p:nvSpPr>
        <p:spPr bwMode="auto">
          <a:xfrm>
            <a:off x="3172383" y="2609071"/>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158225" y="3886465"/>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4980673" y="4292350"/>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58252" y="5616366"/>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58252" y="2361140"/>
            <a:ext cx="1063460" cy="633441"/>
          </a:xfrm>
          <a:prstGeom prst="rect">
            <a:avLst/>
          </a:prstGeom>
        </p:spPr>
      </p:pic>
      <p:sp>
        <p:nvSpPr>
          <p:cNvPr id="52" name="文本框 51"/>
          <p:cNvSpPr txBox="1"/>
          <p:nvPr/>
        </p:nvSpPr>
        <p:spPr>
          <a:xfrm>
            <a:off x="7945829" y="184558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13</a:t>
            </a:r>
            <a:r>
              <a:rPr lang="zh-CN" altLang="en-US" sz="2000" dirty="0">
                <a:solidFill>
                  <a:srgbClr val="7030A0"/>
                </a:solidFill>
              </a:rPr>
              <a:t>讲</a:t>
            </a:r>
          </a:p>
        </p:txBody>
      </p:sp>
      <p:sp>
        <p:nvSpPr>
          <p:cNvPr id="53" name="文本框 52"/>
          <p:cNvSpPr txBox="1"/>
          <p:nvPr/>
        </p:nvSpPr>
        <p:spPr>
          <a:xfrm>
            <a:off x="7945829" y="443736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13</a:t>
            </a:r>
            <a:r>
              <a:rPr lang="zh-CN" altLang="en-US" sz="2000" dirty="0">
                <a:solidFill>
                  <a:srgbClr val="7030A0"/>
                </a:solidFill>
              </a:rPr>
              <a:t>讲</a:t>
            </a:r>
          </a:p>
        </p:txBody>
      </p:sp>
      <p:sp>
        <p:nvSpPr>
          <p:cNvPr id="58" name="文本框 57"/>
          <p:cNvSpPr txBox="1"/>
          <p:nvPr/>
        </p:nvSpPr>
        <p:spPr>
          <a:xfrm>
            <a:off x="7945829" y="314147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12</a:t>
            </a:r>
            <a:r>
              <a:rPr lang="zh-CN" altLang="en-US" sz="2000" dirty="0">
                <a:solidFill>
                  <a:srgbClr val="7030A0"/>
                </a:solidFill>
              </a:rPr>
              <a:t>讲</a:t>
            </a:r>
          </a:p>
        </p:txBody>
      </p:sp>
      <p:sp>
        <p:nvSpPr>
          <p:cNvPr id="69" name="文本框 68"/>
          <p:cNvSpPr txBox="1"/>
          <p:nvPr/>
        </p:nvSpPr>
        <p:spPr>
          <a:xfrm>
            <a:off x="7575243" y="1225126"/>
            <a:ext cx="1749285"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1,2,3 </a:t>
            </a:r>
            <a:r>
              <a:rPr lang="zh-CN" altLang="en-US" sz="2000" dirty="0">
                <a:solidFill>
                  <a:srgbClr val="7030A0"/>
                </a:solidFill>
              </a:rPr>
              <a:t>讲</a:t>
            </a:r>
          </a:p>
        </p:txBody>
      </p:sp>
      <p:sp>
        <p:nvSpPr>
          <p:cNvPr id="80" name="文本框 79"/>
          <p:cNvSpPr txBox="1"/>
          <p:nvPr/>
        </p:nvSpPr>
        <p:spPr>
          <a:xfrm>
            <a:off x="7801813" y="378941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81" name="文本框 80"/>
          <p:cNvSpPr txBox="1"/>
          <p:nvPr/>
        </p:nvSpPr>
        <p:spPr>
          <a:xfrm>
            <a:off x="7801813" y="508530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82" name="文本框 81"/>
          <p:cNvSpPr txBox="1"/>
          <p:nvPr/>
        </p:nvSpPr>
        <p:spPr>
          <a:xfrm>
            <a:off x="7801813" y="249352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83" name="文本框 82"/>
          <p:cNvSpPr txBox="1"/>
          <p:nvPr/>
        </p:nvSpPr>
        <p:spPr>
          <a:xfrm>
            <a:off x="7945829" y="5765194"/>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11</a:t>
            </a:r>
            <a:r>
              <a:rPr lang="zh-CN" altLang="en-US" sz="2000" dirty="0">
                <a:solidFill>
                  <a:srgbClr val="7030A0"/>
                </a:solidFill>
              </a:rPr>
              <a:t>讲</a:t>
            </a:r>
          </a:p>
        </p:txBody>
      </p:sp>
    </p:spTree>
    <p:extLst>
      <p:ext uri="{BB962C8B-B14F-4D97-AF65-F5344CB8AC3E}">
        <p14:creationId xmlns:p14="http://schemas.microsoft.com/office/powerpoint/2010/main" val="1706150518"/>
      </p:ext>
    </p:extLst>
  </p:cSld>
  <p:clrMapOvr>
    <a:masterClrMapping/>
  </p:clrMapOvr>
  <p:transition advTm="157">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查 找</a:t>
            </a:r>
          </a:p>
        </p:txBody>
      </p:sp>
      <p:sp>
        <p:nvSpPr>
          <p:cNvPr id="36" name="文本框 35"/>
          <p:cNvSpPr txBox="1"/>
          <p:nvPr/>
        </p:nvSpPr>
        <p:spPr>
          <a:xfrm>
            <a:off x="-170056" y="3213930"/>
            <a:ext cx="1578663" cy="954107"/>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查找</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（搜索）</a:t>
            </a:r>
            <a:endParaRPr lang="zh-CN" altLang="en-US" sz="3200" b="1" dirty="0">
              <a:latin typeface="微软雅黑" panose="020B0503020204020204" pitchFamily="34" charset="-122"/>
              <a:ea typeface="微软雅黑" panose="020B0503020204020204" pitchFamily="34" charset="-122"/>
            </a:endParaRPr>
          </a:p>
        </p:txBody>
      </p:sp>
      <p:sp>
        <p:nvSpPr>
          <p:cNvPr id="38" name="左大括号 37"/>
          <p:cNvSpPr/>
          <p:nvPr/>
        </p:nvSpPr>
        <p:spPr bwMode="auto">
          <a:xfrm>
            <a:off x="1195963" y="1484785"/>
            <a:ext cx="373036" cy="4399872"/>
          </a:xfrm>
          <a:prstGeom prst="leftBrace">
            <a:avLst>
              <a:gd name="adj1" fmla="val 3180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1580879" y="1223894"/>
            <a:ext cx="180770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顺序查找</a:t>
            </a:r>
          </a:p>
        </p:txBody>
      </p:sp>
      <p:sp>
        <p:nvSpPr>
          <p:cNvPr id="40" name="文本框 39"/>
          <p:cNvSpPr txBox="1"/>
          <p:nvPr/>
        </p:nvSpPr>
        <p:spPr>
          <a:xfrm>
            <a:off x="1580879" y="2749093"/>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二分查找</a:t>
            </a:r>
          </a:p>
        </p:txBody>
      </p:sp>
      <p:sp>
        <p:nvSpPr>
          <p:cNvPr id="42" name="文本框 41"/>
          <p:cNvSpPr txBox="1"/>
          <p:nvPr/>
        </p:nvSpPr>
        <p:spPr>
          <a:xfrm>
            <a:off x="1580879" y="558346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哈希查找</a:t>
            </a:r>
          </a:p>
        </p:txBody>
      </p:sp>
      <p:sp>
        <p:nvSpPr>
          <p:cNvPr id="47" name="文本框 46"/>
          <p:cNvSpPr txBox="1"/>
          <p:nvPr/>
        </p:nvSpPr>
        <p:spPr>
          <a:xfrm>
            <a:off x="3885135" y="2276872"/>
            <a:ext cx="170867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折半查找</a:t>
            </a:r>
          </a:p>
        </p:txBody>
      </p:sp>
      <p:sp>
        <p:nvSpPr>
          <p:cNvPr id="51" name="文本框 50"/>
          <p:cNvSpPr txBox="1"/>
          <p:nvPr/>
        </p:nvSpPr>
        <p:spPr>
          <a:xfrm>
            <a:off x="3635896" y="3193501"/>
            <a:ext cx="1975807"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二叉树查找</a:t>
            </a:r>
          </a:p>
        </p:txBody>
      </p:sp>
      <p:sp>
        <p:nvSpPr>
          <p:cNvPr id="52" name="左大括号 51"/>
          <p:cNvSpPr/>
          <p:nvPr/>
        </p:nvSpPr>
        <p:spPr bwMode="auto">
          <a:xfrm>
            <a:off x="3176800" y="2466475"/>
            <a:ext cx="423570" cy="1080120"/>
          </a:xfrm>
          <a:prstGeom prst="leftBrace">
            <a:avLst>
              <a:gd name="adj1" fmla="val 3538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0" name="文本框 69"/>
          <p:cNvSpPr txBox="1"/>
          <p:nvPr/>
        </p:nvSpPr>
        <p:spPr>
          <a:xfrm>
            <a:off x="5724128" y="130069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endParaRPr lang="zh-CN" altLang="en-US" sz="2000" dirty="0"/>
          </a:p>
        </p:txBody>
      </p:sp>
      <p:sp>
        <p:nvSpPr>
          <p:cNvPr id="73" name="文本框 72"/>
          <p:cNvSpPr txBox="1"/>
          <p:nvPr/>
        </p:nvSpPr>
        <p:spPr>
          <a:xfrm>
            <a:off x="5724128" y="5661248"/>
            <a:ext cx="1305777"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O(1)</a:t>
            </a:r>
            <a:endParaRPr lang="zh-CN" altLang="en-US" dirty="0"/>
          </a:p>
        </p:txBody>
      </p:sp>
      <p:sp>
        <p:nvSpPr>
          <p:cNvPr id="76" name="文本框 75"/>
          <p:cNvSpPr txBox="1"/>
          <p:nvPr/>
        </p:nvSpPr>
        <p:spPr>
          <a:xfrm>
            <a:off x="5696307" y="4181599"/>
            <a:ext cx="1728192" cy="707886"/>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dirty="0"/>
              <a:t>顺序查找和</a:t>
            </a:r>
            <a:endParaRPr lang="en-US" altLang="zh-CN" dirty="0"/>
          </a:p>
          <a:p>
            <a:r>
              <a:rPr lang="zh-CN" altLang="en-US" dirty="0"/>
              <a:t>二分查找之间</a:t>
            </a:r>
          </a:p>
        </p:txBody>
      </p:sp>
      <p:sp>
        <p:nvSpPr>
          <p:cNvPr id="77" name="文本框 76"/>
          <p:cNvSpPr txBox="1"/>
          <p:nvPr/>
        </p:nvSpPr>
        <p:spPr>
          <a:xfrm>
            <a:off x="5724128" y="3316922"/>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logn</a:t>
            </a:r>
            <a:r>
              <a:rPr lang="en-US" altLang="zh-CN" sz="2000" dirty="0"/>
              <a:t>)</a:t>
            </a:r>
            <a:endParaRPr lang="zh-CN" altLang="en-US" sz="2000" dirty="0"/>
          </a:p>
        </p:txBody>
      </p:sp>
      <p:sp>
        <p:nvSpPr>
          <p:cNvPr id="50" name="文本框 49"/>
          <p:cNvSpPr txBox="1"/>
          <p:nvPr/>
        </p:nvSpPr>
        <p:spPr>
          <a:xfrm>
            <a:off x="1580879" y="4273932"/>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分块查找</a:t>
            </a:r>
          </a:p>
        </p:txBody>
      </p:sp>
      <p:sp>
        <p:nvSpPr>
          <p:cNvPr id="58" name="文本框 57"/>
          <p:cNvSpPr txBox="1"/>
          <p:nvPr/>
        </p:nvSpPr>
        <p:spPr>
          <a:xfrm>
            <a:off x="5724128" y="2348880"/>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logn</a:t>
            </a:r>
            <a:r>
              <a:rPr lang="en-US" altLang="zh-CN" sz="2000" dirty="0"/>
              <a:t>)</a:t>
            </a:r>
            <a:endParaRPr lang="zh-CN" altLang="en-US" sz="2000" dirty="0"/>
          </a:p>
        </p:txBody>
      </p:sp>
      <p:sp>
        <p:nvSpPr>
          <p:cNvPr id="60" name="文本框 59"/>
          <p:cNvSpPr txBox="1"/>
          <p:nvPr/>
        </p:nvSpPr>
        <p:spPr>
          <a:xfrm>
            <a:off x="3059832" y="1284730"/>
            <a:ext cx="2363163" cy="400110"/>
          </a:xfrm>
          <a:prstGeom prst="rect">
            <a:avLst/>
          </a:prstGeom>
          <a:noFill/>
        </p:spPr>
        <p:txBody>
          <a:bodyPr wrap="square" rtlCol="0">
            <a:spAutoFit/>
          </a:bodyPr>
          <a:lstStyle/>
          <a:p>
            <a:r>
              <a:rPr lang="en-US" altLang="zh-CN" sz="2000" b="1" dirty="0">
                <a:solidFill>
                  <a:srgbClr val="00823B"/>
                </a:solidFill>
                <a:latin typeface="微软雅黑" panose="020B0503020204020204" pitchFamily="34" charset="-122"/>
                <a:ea typeface="微软雅黑" panose="020B0503020204020204" pitchFamily="34" charset="-122"/>
              </a:rPr>
              <a:t>(</a:t>
            </a:r>
            <a:r>
              <a:rPr lang="zh-CN" altLang="en-US" sz="2000" b="1" dirty="0">
                <a:solidFill>
                  <a:srgbClr val="00823B"/>
                </a:solidFill>
                <a:latin typeface="微软雅黑" panose="020B0503020204020204" pitchFamily="34" charset="-122"/>
                <a:ea typeface="微软雅黑" panose="020B0503020204020204" pitchFamily="34" charset="-122"/>
              </a:rPr>
              <a:t>适合无序序列</a:t>
            </a:r>
            <a:r>
              <a:rPr lang="en-US" altLang="zh-CN" sz="2000" b="1" dirty="0">
                <a:solidFill>
                  <a:srgbClr val="00823B"/>
                </a:solidFill>
                <a:latin typeface="微软雅黑" panose="020B0503020204020204" pitchFamily="34" charset="-122"/>
                <a:ea typeface="微软雅黑" panose="020B0503020204020204" pitchFamily="34" charset="-122"/>
              </a:rPr>
              <a:t>)</a:t>
            </a:r>
            <a:endParaRPr lang="zh-CN" altLang="en-US" sz="2000" b="1" dirty="0">
              <a:solidFill>
                <a:srgbClr val="00823B"/>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7946120" y="2407240"/>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2 </a:t>
            </a:r>
            <a:r>
              <a:rPr lang="zh-CN" altLang="en-US" sz="2000" dirty="0">
                <a:solidFill>
                  <a:srgbClr val="7030A0"/>
                </a:solidFill>
              </a:rPr>
              <a:t>讲</a:t>
            </a:r>
          </a:p>
        </p:txBody>
      </p:sp>
      <p:sp>
        <p:nvSpPr>
          <p:cNvPr id="62" name="文本框 61"/>
          <p:cNvSpPr txBox="1"/>
          <p:nvPr/>
        </p:nvSpPr>
        <p:spPr>
          <a:xfrm>
            <a:off x="7864762" y="131032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 </a:t>
            </a:r>
            <a:r>
              <a:rPr lang="en-US" altLang="zh-CN" sz="2000" dirty="0">
                <a:solidFill>
                  <a:srgbClr val="7030A0"/>
                </a:solidFill>
              </a:rPr>
              <a:t>2 </a:t>
            </a:r>
            <a:r>
              <a:rPr lang="zh-CN" altLang="en-US" sz="2000" dirty="0">
                <a:solidFill>
                  <a:srgbClr val="7030A0"/>
                </a:solidFill>
              </a:rPr>
              <a:t>讲</a:t>
            </a:r>
          </a:p>
        </p:txBody>
      </p:sp>
      <p:sp>
        <p:nvSpPr>
          <p:cNvPr id="63" name="文本框 62"/>
          <p:cNvSpPr txBox="1"/>
          <p:nvPr/>
        </p:nvSpPr>
        <p:spPr>
          <a:xfrm>
            <a:off x="7524328" y="3311406"/>
            <a:ext cx="1512168"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7,8,9 </a:t>
            </a:r>
            <a:r>
              <a:rPr lang="zh-CN" altLang="en-US" sz="2000" dirty="0">
                <a:solidFill>
                  <a:srgbClr val="7030A0"/>
                </a:solidFill>
              </a:rPr>
              <a:t>讲</a:t>
            </a:r>
          </a:p>
        </p:txBody>
      </p:sp>
      <p:sp>
        <p:nvSpPr>
          <p:cNvPr id="80" name="文本框 79"/>
          <p:cNvSpPr txBox="1"/>
          <p:nvPr/>
        </p:nvSpPr>
        <p:spPr>
          <a:xfrm>
            <a:off x="7668344" y="5645021"/>
            <a:ext cx="1285888"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11 </a:t>
            </a:r>
            <a:r>
              <a:rPr lang="zh-CN" altLang="en-US" sz="2000" dirty="0">
                <a:solidFill>
                  <a:srgbClr val="7030A0"/>
                </a:solidFill>
              </a:rPr>
              <a:t>讲</a:t>
            </a:r>
          </a:p>
        </p:txBody>
      </p:sp>
    </p:spTree>
    <p:extLst>
      <p:ext uri="{BB962C8B-B14F-4D97-AF65-F5344CB8AC3E}">
        <p14:creationId xmlns:p14="http://schemas.microsoft.com/office/powerpoint/2010/main" val="1590931358"/>
      </p:ext>
    </p:extLst>
  </p:cSld>
  <p:clrMapOvr>
    <a:masterClrMapping/>
  </p:clrMapOvr>
  <p:transition advTm="157">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数据结构分类</a:t>
            </a:r>
          </a:p>
        </p:txBody>
      </p:sp>
      <p:sp>
        <p:nvSpPr>
          <p:cNvPr id="5" name="矩形 4"/>
          <p:cNvSpPr/>
          <p:nvPr/>
        </p:nvSpPr>
        <p:spPr bwMode="auto">
          <a:xfrm>
            <a:off x="199775" y="3284984"/>
            <a:ext cx="1080120" cy="136815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数据结构</a:t>
            </a:r>
          </a:p>
        </p:txBody>
      </p:sp>
      <p:sp>
        <p:nvSpPr>
          <p:cNvPr id="6" name="左大括号 5"/>
          <p:cNvSpPr/>
          <p:nvPr/>
        </p:nvSpPr>
        <p:spPr bwMode="auto">
          <a:xfrm>
            <a:off x="1329180" y="2262377"/>
            <a:ext cx="576064" cy="3413366"/>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sp>
        <p:nvSpPr>
          <p:cNvPr id="7" name="矩形 6"/>
          <p:cNvSpPr/>
          <p:nvPr/>
        </p:nvSpPr>
        <p:spPr bwMode="auto">
          <a:xfrm>
            <a:off x="1867320" y="1912665"/>
            <a:ext cx="1296144"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线性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结构</a:t>
            </a:r>
          </a:p>
        </p:txBody>
      </p:sp>
      <p:sp>
        <p:nvSpPr>
          <p:cNvPr id="8" name="矩形 7"/>
          <p:cNvSpPr/>
          <p:nvPr/>
        </p:nvSpPr>
        <p:spPr bwMode="auto">
          <a:xfrm>
            <a:off x="1867320" y="3427816"/>
            <a:ext cx="1296144"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半线性结构</a:t>
            </a:r>
          </a:p>
        </p:txBody>
      </p:sp>
      <p:sp>
        <p:nvSpPr>
          <p:cNvPr id="9" name="矩形 8"/>
          <p:cNvSpPr/>
          <p:nvPr/>
        </p:nvSpPr>
        <p:spPr bwMode="auto">
          <a:xfrm>
            <a:off x="1873796" y="4939984"/>
            <a:ext cx="1289668"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非线性结构</a:t>
            </a:r>
          </a:p>
        </p:txBody>
      </p:sp>
      <p:sp>
        <p:nvSpPr>
          <p:cNvPr id="10" name="左大括号 9"/>
          <p:cNvSpPr/>
          <p:nvPr/>
        </p:nvSpPr>
        <p:spPr bwMode="auto">
          <a:xfrm>
            <a:off x="5482976" y="1643380"/>
            <a:ext cx="576064" cy="1546681"/>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cxnSp>
        <p:nvCxnSpPr>
          <p:cNvPr id="12" name="直接连接符 11"/>
          <p:cNvCxnSpPr>
            <a:stCxn id="7" idx="3"/>
            <a:endCxn id="13" idx="1"/>
          </p:cNvCxnSpPr>
          <p:nvPr/>
        </p:nvCxnSpPr>
        <p:spPr bwMode="auto">
          <a:xfrm>
            <a:off x="3163464" y="2418213"/>
            <a:ext cx="600275" cy="0"/>
          </a:xfrm>
          <a:prstGeom prst="line">
            <a:avLst/>
          </a:prstGeom>
          <a:noFill/>
          <a:ln w="25400" cap="flat" cmpd="sng" algn="ctr">
            <a:solidFill>
              <a:srgbClr val="FF0000"/>
            </a:solidFill>
            <a:prstDash val="dash"/>
            <a:round/>
            <a:headEnd type="none"/>
            <a:tailEnd type="none"/>
          </a:ln>
          <a:effectLst/>
        </p:spPr>
      </p:cxnSp>
      <p:sp>
        <p:nvSpPr>
          <p:cNvPr id="13" name="矩形 12"/>
          <p:cNvSpPr/>
          <p:nvPr/>
        </p:nvSpPr>
        <p:spPr bwMode="auto">
          <a:xfrm>
            <a:off x="3763739" y="1912665"/>
            <a:ext cx="1707930"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   序列</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（线性表）</a:t>
            </a:r>
          </a:p>
        </p:txBody>
      </p:sp>
      <p:sp>
        <p:nvSpPr>
          <p:cNvPr id="14" name="矩形 13"/>
          <p:cNvSpPr/>
          <p:nvPr/>
        </p:nvSpPr>
        <p:spPr bwMode="auto">
          <a:xfrm>
            <a:off x="6093123" y="1342135"/>
            <a:ext cx="2799357"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向量（顺序表）</a:t>
            </a:r>
          </a:p>
        </p:txBody>
      </p:sp>
      <p:sp>
        <p:nvSpPr>
          <p:cNvPr id="15" name="矩形 14"/>
          <p:cNvSpPr/>
          <p:nvPr/>
        </p:nvSpPr>
        <p:spPr bwMode="auto">
          <a:xfrm>
            <a:off x="6093124" y="2825326"/>
            <a:ext cx="2799355"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列表（链表）</a:t>
            </a:r>
          </a:p>
        </p:txBody>
      </p:sp>
      <p:sp>
        <p:nvSpPr>
          <p:cNvPr id="17" name="矩形 16"/>
          <p:cNvSpPr/>
          <p:nvPr/>
        </p:nvSpPr>
        <p:spPr bwMode="auto">
          <a:xfrm>
            <a:off x="1257412" y="6038962"/>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逻辑结构分类</a:t>
            </a:r>
          </a:p>
        </p:txBody>
      </p:sp>
      <p:sp>
        <p:nvSpPr>
          <p:cNvPr id="18" name="矩形 17"/>
          <p:cNvSpPr/>
          <p:nvPr/>
        </p:nvSpPr>
        <p:spPr bwMode="auto">
          <a:xfrm>
            <a:off x="6101107" y="3501008"/>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存储结构分类</a:t>
            </a:r>
          </a:p>
        </p:txBody>
      </p:sp>
      <p:pic>
        <p:nvPicPr>
          <p:cNvPr id="3" name="图片 2"/>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57645"/>
          <a:stretch/>
        </p:blipFill>
        <p:spPr>
          <a:xfrm>
            <a:off x="2707620" y="1189952"/>
            <a:ext cx="2256793" cy="460358"/>
          </a:xfrm>
          <a:prstGeom prst="rect">
            <a:avLst/>
          </a:prstGeom>
          <a:noFill/>
          <a:ln>
            <a:noFill/>
          </a:ln>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b="17920"/>
          <a:stretch/>
        </p:blipFill>
        <p:spPr>
          <a:xfrm>
            <a:off x="3463601" y="3263012"/>
            <a:ext cx="1792599" cy="1497632"/>
          </a:xfrm>
          <a:prstGeom prst="rect">
            <a:avLst/>
          </a:prstGeom>
          <a:solidFill>
            <a:schemeClr val="accent1"/>
          </a:solidFill>
          <a:ln>
            <a:noFill/>
          </a:ln>
        </p:spPr>
      </p:pic>
      <p:pic>
        <p:nvPicPr>
          <p:cNvPr id="11" name="图片 10"/>
          <p:cNvPicPr>
            <a:picLocks noChangeAspect="1"/>
          </p:cNvPicPr>
          <p:nvPr/>
        </p:nvPicPr>
        <p:blipFill rotWithShape="1">
          <a:blip r:embed="rId5" cstate="print">
            <a:extLst>
              <a:ext uri="{28A0092B-C50C-407E-A947-70E740481C1C}">
                <a14:useLocalDpi xmlns:a14="http://schemas.microsoft.com/office/drawing/2010/main" val="0"/>
              </a:ext>
            </a:extLst>
          </a:blip>
          <a:srcRect b="20728"/>
          <a:stretch/>
        </p:blipFill>
        <p:spPr>
          <a:xfrm>
            <a:off x="3763739" y="4891323"/>
            <a:ext cx="1819348" cy="1446861"/>
          </a:xfrm>
          <a:prstGeom prst="rect">
            <a:avLst/>
          </a:prstGeom>
          <a:solidFill>
            <a:schemeClr val="accent1"/>
          </a:solidFill>
          <a:ln>
            <a:noFill/>
          </a:ln>
        </p:spPr>
      </p:pic>
    </p:spTree>
    <p:extLst>
      <p:ext uri="{BB962C8B-B14F-4D97-AF65-F5344CB8AC3E}">
        <p14:creationId xmlns:p14="http://schemas.microsoft.com/office/powerpoint/2010/main" val="2961635301"/>
      </p:ext>
    </p:extLst>
  </p:cSld>
  <p:clrMapOvr>
    <a:masterClrMapping/>
  </p:clrMapOvr>
  <p:transition advTm="157">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20"/>
          <p:cNvSpPr txBox="1">
            <a:spLocks noChangeArrowheads="1"/>
          </p:cNvSpPr>
          <p:nvPr/>
        </p:nvSpPr>
        <p:spPr bwMode="auto">
          <a:xfrm>
            <a:off x="359024" y="1124835"/>
            <a:ext cx="8029400" cy="5078313"/>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线性表：是由</a:t>
            </a:r>
            <a:r>
              <a:rPr lang="en-US" altLang="zh-CN" sz="2400" b="1" dirty="0">
                <a:latin typeface="微软雅黑" panose="020B0503020204020204" pitchFamily="34" charset="-122"/>
                <a:ea typeface="微软雅黑" panose="020B0503020204020204" pitchFamily="34" charset="-122"/>
              </a:rPr>
              <a:t>n (≥0) </a:t>
            </a:r>
            <a:r>
              <a:rPr lang="zh-CN" altLang="en-US" sz="2400" b="1" dirty="0">
                <a:latin typeface="微软雅黑" panose="020B0503020204020204" pitchFamily="34" charset="-122"/>
                <a:ea typeface="微软雅黑" panose="020B0503020204020204" pitchFamily="34" charset="-122"/>
              </a:rPr>
              <a:t>个数据元素的</a:t>
            </a:r>
            <a:r>
              <a:rPr lang="zh-CN" altLang="en-US" sz="2400" b="1" dirty="0">
                <a:solidFill>
                  <a:srgbClr val="FF0000"/>
                </a:solidFill>
                <a:latin typeface="微软雅黑" panose="020B0503020204020204" pitchFamily="34" charset="-122"/>
                <a:ea typeface="微软雅黑" panose="020B0503020204020204" pitchFamily="34" charset="-122"/>
              </a:rPr>
              <a:t>有限</a:t>
            </a:r>
            <a:r>
              <a:rPr lang="zh-CN" altLang="en-US" sz="2400" b="1" dirty="0">
                <a:latin typeface="微软雅黑" panose="020B0503020204020204" pitchFamily="34" charset="-122"/>
                <a:ea typeface="微软雅黑" panose="020B0503020204020204" pitchFamily="34" charset="-122"/>
              </a:rPr>
              <a:t>序列，记作</a:t>
            </a:r>
          </a:p>
          <a:p>
            <a:pPr>
              <a:spcAft>
                <a:spcPts val="600"/>
              </a:spcAft>
              <a:buClr>
                <a:srgbClr val="C00000"/>
              </a:buClr>
              <a:defRP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 a</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n-1</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除第一个元素外，其它每个元素有且仅有一个直接前驱</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除最后一个元素外，其它每个元素有且仅有一个直接后继</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直接前驱和直接后继描述了结点之间的逻辑关系（即邻接关系） </a:t>
            </a:r>
          </a:p>
          <a:p>
            <a:pPr marL="342900" indent="-342900">
              <a:spcAft>
                <a:spcPts val="600"/>
              </a:spcAft>
              <a:buClr>
                <a:srgbClr val="C00000"/>
              </a:buClr>
              <a:buFont typeface="Wingdings" panose="05000000000000000000" pitchFamily="2" charset="2"/>
              <a:buChar char="n"/>
              <a:defRPr/>
            </a:pPr>
            <a:endParaRPr lang="en-US" altLang="zh-CN" sz="16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线性表（序列）</a:t>
            </a:r>
          </a:p>
        </p:txBody>
      </p:sp>
      <p:sp>
        <p:nvSpPr>
          <p:cNvPr id="20" name="Oval 4"/>
          <p:cNvSpPr>
            <a:spLocks noChangeArrowheads="1"/>
          </p:cNvSpPr>
          <p:nvPr/>
        </p:nvSpPr>
        <p:spPr bwMode="auto">
          <a:xfrm>
            <a:off x="827088" y="2384822"/>
            <a:ext cx="609600" cy="609600"/>
          </a:xfrm>
          <a:prstGeom prst="ellipse">
            <a:avLst/>
          </a:prstGeom>
          <a:gradFill rotWithShape="0">
            <a:gsLst>
              <a:gs pos="0">
                <a:schemeClr val="accent1"/>
              </a:gs>
              <a:gs pos="100000">
                <a:schemeClr val="accent2">
                  <a:lumMod val="50000"/>
                </a:schemeClr>
              </a:gs>
            </a:gsLst>
            <a:path path="shape">
              <a:fillToRect l="50000" t="50000" r="50000" b="50000"/>
            </a:path>
          </a:gradFill>
          <a:ln w="9525">
            <a:noFill/>
            <a:round/>
            <a:headEnd/>
            <a:tailEnd/>
          </a:ln>
          <a:effectLst>
            <a:outerShdw dist="35921" dir="2700000" algn="ctr" rotWithShape="0">
              <a:schemeClr val="bg2"/>
            </a:outerShdw>
          </a:effectLst>
        </p:spPr>
        <p:txBody>
          <a:bodyPr wrap="none" anchor="ctr"/>
          <a:lstStyle/>
          <a:p>
            <a:endParaRPr lang="zh-CN" altLang="en-US"/>
          </a:p>
        </p:txBody>
      </p:sp>
      <p:sp>
        <p:nvSpPr>
          <p:cNvPr id="21" name="AutoShape 5"/>
          <p:cNvSpPr>
            <a:spLocks noChangeArrowheads="1"/>
          </p:cNvSpPr>
          <p:nvPr/>
        </p:nvSpPr>
        <p:spPr bwMode="auto">
          <a:xfrm>
            <a:off x="1436688" y="2580085"/>
            <a:ext cx="609600" cy="152400"/>
          </a:xfrm>
          <a:prstGeom prst="leftRightArrow">
            <a:avLst>
              <a:gd name="adj1" fmla="val 50000"/>
              <a:gd name="adj2" fmla="val 80000"/>
            </a:avLst>
          </a:prstGeom>
          <a:solidFill>
            <a:schemeClr val="accent1">
              <a:lumMod val="75000"/>
            </a:schemeClr>
          </a:solidFill>
          <a:ln w="9525">
            <a:solidFill>
              <a:schemeClr val="accent1"/>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FF7C80"/>
              </a:solidFill>
              <a:latin typeface="Times New Roman" pitchFamily="18" charset="0"/>
            </a:endParaRPr>
          </a:p>
        </p:txBody>
      </p:sp>
      <p:sp>
        <p:nvSpPr>
          <p:cNvPr id="22" name="Oval 6"/>
          <p:cNvSpPr>
            <a:spLocks noChangeArrowheads="1"/>
          </p:cNvSpPr>
          <p:nvPr/>
        </p:nvSpPr>
        <p:spPr bwMode="auto">
          <a:xfrm>
            <a:off x="2046288" y="2384822"/>
            <a:ext cx="609600" cy="609600"/>
          </a:xfrm>
          <a:prstGeom prst="ellipse">
            <a:avLst/>
          </a:prstGeom>
          <a:gradFill rotWithShape="0">
            <a:gsLst>
              <a:gs pos="0">
                <a:schemeClr val="accent1"/>
              </a:gs>
              <a:gs pos="100000">
                <a:schemeClr val="accent2">
                  <a:lumMod val="50000"/>
                </a:schemeClr>
              </a:gs>
            </a:gsLst>
            <a:path path="shape">
              <a:fillToRect l="50000" t="50000" r="50000" b="50000"/>
            </a:path>
          </a:gradFill>
          <a:ln w="9525">
            <a:noFill/>
            <a:round/>
            <a:headEnd/>
            <a:tailEnd/>
          </a:ln>
          <a:effectLst>
            <a:outerShdw dist="35921" dir="2700000" algn="ctr" rotWithShape="0">
              <a:schemeClr val="bg2"/>
            </a:outerShdw>
          </a:effectLst>
        </p:spPr>
        <p:txBody>
          <a:bodyPr wrap="none" anchor="ctr"/>
          <a:lstStyle/>
          <a:p>
            <a:endParaRPr lang="zh-CN" altLang="en-US"/>
          </a:p>
        </p:txBody>
      </p:sp>
      <p:sp>
        <p:nvSpPr>
          <p:cNvPr id="23" name="AutoShape 7"/>
          <p:cNvSpPr>
            <a:spLocks noChangeArrowheads="1"/>
          </p:cNvSpPr>
          <p:nvPr/>
        </p:nvSpPr>
        <p:spPr bwMode="auto">
          <a:xfrm>
            <a:off x="2655888" y="2580085"/>
            <a:ext cx="609600" cy="152400"/>
          </a:xfrm>
          <a:prstGeom prst="leftRightArrow">
            <a:avLst>
              <a:gd name="adj1" fmla="val 50000"/>
              <a:gd name="adj2" fmla="val 80000"/>
            </a:avLst>
          </a:prstGeom>
          <a:solidFill>
            <a:schemeClr val="accent1">
              <a:lumMod val="75000"/>
            </a:schemeClr>
          </a:solidFill>
          <a:ln w="9525">
            <a:solidFill>
              <a:schemeClr val="accent1"/>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FF7C80"/>
              </a:solidFill>
              <a:latin typeface="Times New Roman" pitchFamily="18" charset="0"/>
            </a:endParaRPr>
          </a:p>
        </p:txBody>
      </p:sp>
      <p:sp>
        <p:nvSpPr>
          <p:cNvPr id="24" name="Oval 8"/>
          <p:cNvSpPr>
            <a:spLocks noChangeArrowheads="1"/>
          </p:cNvSpPr>
          <p:nvPr/>
        </p:nvSpPr>
        <p:spPr bwMode="auto">
          <a:xfrm>
            <a:off x="3265488" y="2384822"/>
            <a:ext cx="609600" cy="609600"/>
          </a:xfrm>
          <a:prstGeom prst="ellipse">
            <a:avLst/>
          </a:prstGeom>
          <a:gradFill rotWithShape="0">
            <a:gsLst>
              <a:gs pos="0">
                <a:schemeClr val="accent1"/>
              </a:gs>
              <a:gs pos="100000">
                <a:schemeClr val="accent2">
                  <a:lumMod val="50000"/>
                </a:schemeClr>
              </a:gs>
            </a:gsLst>
            <a:path path="shape">
              <a:fillToRect l="50000" t="50000" r="50000" b="50000"/>
            </a:path>
          </a:gradFill>
          <a:ln w="9525">
            <a:noFill/>
            <a:round/>
            <a:headEnd/>
            <a:tailEnd/>
          </a:ln>
          <a:effectLst>
            <a:outerShdw dist="35921" dir="2700000" algn="ctr" rotWithShape="0">
              <a:schemeClr val="bg2"/>
            </a:outerShdw>
          </a:effectLst>
        </p:spPr>
        <p:txBody>
          <a:bodyPr wrap="none" anchor="ctr"/>
          <a:lstStyle/>
          <a:p>
            <a:endParaRPr lang="zh-CN" altLang="en-US"/>
          </a:p>
        </p:txBody>
      </p:sp>
      <p:sp>
        <p:nvSpPr>
          <p:cNvPr id="25" name="AutoShape 9"/>
          <p:cNvSpPr>
            <a:spLocks noChangeArrowheads="1"/>
          </p:cNvSpPr>
          <p:nvPr/>
        </p:nvSpPr>
        <p:spPr bwMode="auto">
          <a:xfrm>
            <a:off x="3875088" y="2580085"/>
            <a:ext cx="609600" cy="152400"/>
          </a:xfrm>
          <a:prstGeom prst="leftRightArrow">
            <a:avLst>
              <a:gd name="adj1" fmla="val 50000"/>
              <a:gd name="adj2" fmla="val 80000"/>
            </a:avLst>
          </a:prstGeom>
          <a:solidFill>
            <a:schemeClr val="accent1">
              <a:lumMod val="75000"/>
            </a:schemeClr>
          </a:solidFill>
          <a:ln w="9525">
            <a:solidFill>
              <a:schemeClr val="accent1"/>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FF7C80"/>
              </a:solidFill>
              <a:latin typeface="Times New Roman" pitchFamily="18" charset="0"/>
            </a:endParaRPr>
          </a:p>
        </p:txBody>
      </p:sp>
      <p:sp>
        <p:nvSpPr>
          <p:cNvPr id="26" name="Oval 10"/>
          <p:cNvSpPr>
            <a:spLocks noChangeArrowheads="1"/>
          </p:cNvSpPr>
          <p:nvPr/>
        </p:nvSpPr>
        <p:spPr bwMode="auto">
          <a:xfrm>
            <a:off x="4484688" y="2384822"/>
            <a:ext cx="609600" cy="609600"/>
          </a:xfrm>
          <a:prstGeom prst="ellipse">
            <a:avLst/>
          </a:prstGeom>
          <a:gradFill rotWithShape="0">
            <a:gsLst>
              <a:gs pos="0">
                <a:schemeClr val="accent1"/>
              </a:gs>
              <a:gs pos="100000">
                <a:schemeClr val="accent2">
                  <a:lumMod val="50000"/>
                </a:schemeClr>
              </a:gs>
            </a:gsLst>
            <a:path path="shape">
              <a:fillToRect l="50000" t="50000" r="50000" b="50000"/>
            </a:path>
          </a:gradFill>
          <a:ln w="9525">
            <a:noFill/>
            <a:round/>
            <a:headEnd/>
            <a:tailEnd/>
          </a:ln>
          <a:effectLst>
            <a:outerShdw dist="35921" dir="2700000" algn="ctr" rotWithShape="0">
              <a:schemeClr val="bg2"/>
            </a:outerShdw>
          </a:effectLst>
        </p:spPr>
        <p:txBody>
          <a:bodyPr wrap="none" anchor="ctr"/>
          <a:lstStyle/>
          <a:p>
            <a:endParaRPr lang="zh-CN" altLang="en-US"/>
          </a:p>
        </p:txBody>
      </p:sp>
      <p:sp>
        <p:nvSpPr>
          <p:cNvPr id="27" name="AutoShape 11"/>
          <p:cNvSpPr>
            <a:spLocks noChangeArrowheads="1"/>
          </p:cNvSpPr>
          <p:nvPr/>
        </p:nvSpPr>
        <p:spPr bwMode="auto">
          <a:xfrm>
            <a:off x="5094288" y="2580085"/>
            <a:ext cx="609600" cy="152400"/>
          </a:xfrm>
          <a:prstGeom prst="leftRightArrow">
            <a:avLst>
              <a:gd name="adj1" fmla="val 50000"/>
              <a:gd name="adj2" fmla="val 80000"/>
            </a:avLst>
          </a:prstGeom>
          <a:solidFill>
            <a:schemeClr val="accent1">
              <a:lumMod val="75000"/>
            </a:schemeClr>
          </a:solidFill>
          <a:ln w="9525">
            <a:solidFill>
              <a:schemeClr val="accent1"/>
            </a:solidFill>
            <a:miter lim="800000"/>
            <a:headEnd/>
            <a:tailEnd/>
          </a:ln>
          <a:effectLst>
            <a:outerShdw dist="35921" dir="2700000" algn="ctr" rotWithShape="0">
              <a:schemeClr val="bg2"/>
            </a:outerShdw>
          </a:effectLst>
        </p:spPr>
        <p:txBody>
          <a:bodyPr wrap="none" anchor="ctr"/>
          <a:lstStyle/>
          <a:p>
            <a:pPr algn="ctr"/>
            <a:endParaRPr kumimoji="1" lang="zh-CN" altLang="zh-CN" sz="2400" b="0">
              <a:solidFill>
                <a:srgbClr val="FF7C80"/>
              </a:solidFill>
              <a:latin typeface="Times New Roman" pitchFamily="18" charset="0"/>
            </a:endParaRPr>
          </a:p>
        </p:txBody>
      </p:sp>
      <p:sp>
        <p:nvSpPr>
          <p:cNvPr id="28" name="Oval 12"/>
          <p:cNvSpPr>
            <a:spLocks noChangeArrowheads="1"/>
          </p:cNvSpPr>
          <p:nvPr/>
        </p:nvSpPr>
        <p:spPr bwMode="auto">
          <a:xfrm>
            <a:off x="5703888" y="2384822"/>
            <a:ext cx="609600" cy="609600"/>
          </a:xfrm>
          <a:prstGeom prst="ellipse">
            <a:avLst/>
          </a:prstGeom>
          <a:gradFill rotWithShape="0">
            <a:gsLst>
              <a:gs pos="0">
                <a:schemeClr val="accent1"/>
              </a:gs>
              <a:gs pos="100000">
                <a:schemeClr val="accent2">
                  <a:lumMod val="50000"/>
                </a:schemeClr>
              </a:gs>
            </a:gsLst>
            <a:path path="shape">
              <a:fillToRect l="50000" t="50000" r="50000" b="50000"/>
            </a:path>
          </a:gradFill>
          <a:ln w="9525">
            <a:noFill/>
            <a:round/>
            <a:headEnd/>
            <a:tailEnd/>
          </a:ln>
          <a:effectLst>
            <a:outerShdw dist="35921" dir="2700000" algn="ctr" rotWithShape="0">
              <a:schemeClr val="bg2"/>
            </a:outerShdw>
          </a:effectLst>
        </p:spPr>
        <p:txBody>
          <a:bodyPr wrap="none" anchor="ctr"/>
          <a:lstStyle/>
          <a:p>
            <a:endParaRPr lang="zh-CN" altLang="en-US"/>
          </a:p>
        </p:txBody>
      </p:sp>
      <p:sp>
        <p:nvSpPr>
          <p:cNvPr id="29" name="AutoShape 13"/>
          <p:cNvSpPr>
            <a:spLocks noChangeArrowheads="1"/>
          </p:cNvSpPr>
          <p:nvPr/>
        </p:nvSpPr>
        <p:spPr bwMode="auto">
          <a:xfrm>
            <a:off x="6313488" y="2580085"/>
            <a:ext cx="609600" cy="152400"/>
          </a:xfrm>
          <a:prstGeom prst="leftRightArrow">
            <a:avLst>
              <a:gd name="adj1" fmla="val 50000"/>
              <a:gd name="adj2" fmla="val 80000"/>
            </a:avLst>
          </a:prstGeom>
          <a:solidFill>
            <a:schemeClr val="accent1">
              <a:lumMod val="75000"/>
            </a:schemeClr>
          </a:solidFill>
          <a:ln w="9525">
            <a:solidFill>
              <a:schemeClr val="accent1"/>
            </a:solidFill>
            <a:miter lim="800000"/>
            <a:headEnd/>
            <a:tailEnd/>
          </a:ln>
          <a:effectLst>
            <a:outerShdw dist="35921" dir="2700000" algn="ctr" rotWithShape="0">
              <a:schemeClr val="bg2"/>
            </a:outerShdw>
          </a:effectLst>
        </p:spPr>
        <p:txBody>
          <a:bodyPr wrap="none" anchor="ctr"/>
          <a:lstStyle/>
          <a:p>
            <a:pPr algn="ctr"/>
            <a:endParaRPr kumimoji="1" lang="zh-CN" altLang="zh-CN" sz="2400">
              <a:solidFill>
                <a:srgbClr val="FF7C80"/>
              </a:solidFill>
              <a:latin typeface="Times New Roman" pitchFamily="18" charset="0"/>
            </a:endParaRPr>
          </a:p>
        </p:txBody>
      </p:sp>
      <p:sp>
        <p:nvSpPr>
          <p:cNvPr id="30" name="Oval 14"/>
          <p:cNvSpPr>
            <a:spLocks noChangeArrowheads="1"/>
          </p:cNvSpPr>
          <p:nvPr/>
        </p:nvSpPr>
        <p:spPr bwMode="auto">
          <a:xfrm>
            <a:off x="6923088" y="2384822"/>
            <a:ext cx="609600" cy="609600"/>
          </a:xfrm>
          <a:prstGeom prst="ellipse">
            <a:avLst/>
          </a:prstGeom>
          <a:gradFill rotWithShape="0">
            <a:gsLst>
              <a:gs pos="0">
                <a:schemeClr val="accent1"/>
              </a:gs>
              <a:gs pos="100000">
                <a:schemeClr val="accent2">
                  <a:lumMod val="50000"/>
                </a:schemeClr>
              </a:gs>
            </a:gsLst>
            <a:path path="shape">
              <a:fillToRect l="50000" t="50000" r="50000" b="50000"/>
            </a:path>
          </a:gradFill>
          <a:ln w="9525">
            <a:noFill/>
            <a:round/>
            <a:headEnd/>
            <a:tailEnd/>
          </a:ln>
          <a:effectLst>
            <a:outerShdw dist="35921" dir="2700000" algn="ctr" rotWithShape="0">
              <a:schemeClr val="bg2"/>
            </a:outerShdw>
          </a:effectLst>
        </p:spPr>
        <p:txBody>
          <a:bodyPr wrap="none" anchor="ctr"/>
          <a:lstStyle/>
          <a:p>
            <a:endParaRPr lang="zh-CN" altLang="en-US"/>
          </a:p>
        </p:txBody>
      </p:sp>
      <p:sp>
        <p:nvSpPr>
          <p:cNvPr id="31" name="Text Box 15"/>
          <p:cNvSpPr txBox="1">
            <a:spLocks noChangeArrowheads="1"/>
          </p:cNvSpPr>
          <p:nvPr/>
        </p:nvSpPr>
        <p:spPr bwMode="auto">
          <a:xfrm>
            <a:off x="871538" y="2276872"/>
            <a:ext cx="565150" cy="641350"/>
          </a:xfrm>
          <a:prstGeom prst="rect">
            <a:avLst/>
          </a:prstGeom>
          <a:noFill/>
          <a:ln w="9525">
            <a:noFill/>
            <a:miter lim="800000"/>
            <a:headEnd/>
            <a:tailEnd/>
          </a:ln>
          <a:effectLst/>
        </p:spPr>
        <p:txBody>
          <a:bodyPr wrap="none">
            <a:spAutoFit/>
          </a:bodyPr>
          <a:lstStyle/>
          <a:p>
            <a:r>
              <a:rPr kumimoji="1" lang="en-US" altLang="zh-CN" sz="3600" i="1" dirty="0">
                <a:solidFill>
                  <a:schemeClr val="bg1"/>
                </a:solidFill>
                <a:latin typeface="Times New Roman" pitchFamily="18" charset="0"/>
              </a:rPr>
              <a:t>a</a:t>
            </a:r>
            <a:r>
              <a:rPr kumimoji="1" lang="en-US" altLang="zh-CN" sz="3600" baseline="-25000" dirty="0">
                <a:solidFill>
                  <a:schemeClr val="bg1"/>
                </a:solidFill>
                <a:latin typeface="Times New Roman" pitchFamily="18" charset="0"/>
              </a:rPr>
              <a:t>1</a:t>
            </a:r>
            <a:endParaRPr kumimoji="1" lang="en-US" altLang="zh-CN" sz="2400" b="0" dirty="0">
              <a:solidFill>
                <a:schemeClr val="bg1"/>
              </a:solidFill>
              <a:latin typeface="Times New Roman" pitchFamily="18" charset="0"/>
            </a:endParaRPr>
          </a:p>
        </p:txBody>
      </p:sp>
      <p:sp>
        <p:nvSpPr>
          <p:cNvPr id="32" name="Text Box 16"/>
          <p:cNvSpPr txBox="1">
            <a:spLocks noChangeArrowheads="1"/>
          </p:cNvSpPr>
          <p:nvPr/>
        </p:nvSpPr>
        <p:spPr bwMode="auto">
          <a:xfrm>
            <a:off x="2046288" y="2276872"/>
            <a:ext cx="565150" cy="641350"/>
          </a:xfrm>
          <a:prstGeom prst="rect">
            <a:avLst/>
          </a:prstGeom>
          <a:noFill/>
          <a:ln w="9525">
            <a:noFill/>
            <a:miter lim="800000"/>
            <a:headEnd/>
            <a:tailEnd/>
          </a:ln>
          <a:effectLst/>
        </p:spPr>
        <p:txBody>
          <a:bodyPr wrap="none">
            <a:spAutoFit/>
          </a:bodyPr>
          <a:lstStyle/>
          <a:p>
            <a:r>
              <a:rPr kumimoji="1" lang="en-US" altLang="zh-CN" sz="3600" i="1" dirty="0">
                <a:solidFill>
                  <a:schemeClr val="bg1"/>
                </a:solidFill>
                <a:latin typeface="Times New Roman" pitchFamily="18" charset="0"/>
              </a:rPr>
              <a:t>a</a:t>
            </a:r>
            <a:r>
              <a:rPr kumimoji="1" lang="en-US" altLang="zh-CN" sz="3600" baseline="-25000" dirty="0">
                <a:solidFill>
                  <a:schemeClr val="bg1"/>
                </a:solidFill>
                <a:latin typeface="Times New Roman" pitchFamily="18" charset="0"/>
              </a:rPr>
              <a:t>2</a:t>
            </a:r>
            <a:endParaRPr kumimoji="1" lang="en-US" altLang="zh-CN" sz="2400" b="0" dirty="0">
              <a:solidFill>
                <a:schemeClr val="bg1"/>
              </a:solidFill>
              <a:latin typeface="Times New Roman" pitchFamily="18" charset="0"/>
            </a:endParaRPr>
          </a:p>
        </p:txBody>
      </p:sp>
      <p:sp>
        <p:nvSpPr>
          <p:cNvPr id="33" name="Text Box 17"/>
          <p:cNvSpPr txBox="1">
            <a:spLocks noChangeArrowheads="1"/>
          </p:cNvSpPr>
          <p:nvPr/>
        </p:nvSpPr>
        <p:spPr bwMode="auto">
          <a:xfrm>
            <a:off x="3309938" y="2259410"/>
            <a:ext cx="565150" cy="641350"/>
          </a:xfrm>
          <a:prstGeom prst="rect">
            <a:avLst/>
          </a:prstGeom>
          <a:noFill/>
          <a:ln w="9525">
            <a:noFill/>
            <a:miter lim="800000"/>
            <a:headEnd/>
            <a:tailEnd/>
          </a:ln>
          <a:effectLst/>
        </p:spPr>
        <p:txBody>
          <a:bodyPr wrap="none">
            <a:spAutoFit/>
          </a:bodyPr>
          <a:lstStyle/>
          <a:p>
            <a:r>
              <a:rPr kumimoji="1" lang="en-US" altLang="zh-CN" sz="3600" i="1" dirty="0">
                <a:solidFill>
                  <a:schemeClr val="bg1"/>
                </a:solidFill>
                <a:latin typeface="Times New Roman" pitchFamily="18" charset="0"/>
              </a:rPr>
              <a:t>a</a:t>
            </a:r>
            <a:r>
              <a:rPr kumimoji="1" lang="en-US" altLang="zh-CN" sz="3600" baseline="-25000" dirty="0">
                <a:solidFill>
                  <a:schemeClr val="bg1"/>
                </a:solidFill>
                <a:latin typeface="Times New Roman" pitchFamily="18" charset="0"/>
              </a:rPr>
              <a:t>3</a:t>
            </a:r>
            <a:endParaRPr kumimoji="1" lang="en-US" altLang="zh-CN" sz="2400" b="0" dirty="0">
              <a:solidFill>
                <a:schemeClr val="bg1"/>
              </a:solidFill>
              <a:latin typeface="Times New Roman" pitchFamily="18" charset="0"/>
            </a:endParaRPr>
          </a:p>
        </p:txBody>
      </p:sp>
      <p:sp>
        <p:nvSpPr>
          <p:cNvPr id="34" name="Text Box 18"/>
          <p:cNvSpPr txBox="1">
            <a:spLocks noChangeArrowheads="1"/>
          </p:cNvSpPr>
          <p:nvPr/>
        </p:nvSpPr>
        <p:spPr bwMode="auto">
          <a:xfrm>
            <a:off x="4484688" y="2276872"/>
            <a:ext cx="565150" cy="641350"/>
          </a:xfrm>
          <a:prstGeom prst="rect">
            <a:avLst/>
          </a:prstGeom>
          <a:noFill/>
          <a:ln w="9525">
            <a:noFill/>
            <a:miter lim="800000"/>
            <a:headEnd/>
            <a:tailEnd/>
          </a:ln>
          <a:effectLst/>
        </p:spPr>
        <p:txBody>
          <a:bodyPr wrap="none">
            <a:spAutoFit/>
          </a:bodyPr>
          <a:lstStyle/>
          <a:p>
            <a:r>
              <a:rPr kumimoji="1" lang="en-US" altLang="zh-CN" sz="3600" i="1" dirty="0">
                <a:solidFill>
                  <a:schemeClr val="bg1"/>
                </a:solidFill>
                <a:latin typeface="Times New Roman" pitchFamily="18" charset="0"/>
              </a:rPr>
              <a:t>a</a:t>
            </a:r>
            <a:r>
              <a:rPr kumimoji="1" lang="en-US" altLang="zh-CN" sz="3600" baseline="-25000" dirty="0">
                <a:solidFill>
                  <a:schemeClr val="bg1"/>
                </a:solidFill>
                <a:latin typeface="Times New Roman" pitchFamily="18" charset="0"/>
              </a:rPr>
              <a:t>4</a:t>
            </a:r>
            <a:endParaRPr kumimoji="1" lang="en-US" altLang="zh-CN" sz="2400" b="0" dirty="0">
              <a:solidFill>
                <a:schemeClr val="bg1"/>
              </a:solidFill>
              <a:latin typeface="Times New Roman" pitchFamily="18" charset="0"/>
            </a:endParaRPr>
          </a:p>
        </p:txBody>
      </p:sp>
      <p:sp>
        <p:nvSpPr>
          <p:cNvPr id="35" name="Text Box 19"/>
          <p:cNvSpPr txBox="1">
            <a:spLocks noChangeArrowheads="1"/>
          </p:cNvSpPr>
          <p:nvPr/>
        </p:nvSpPr>
        <p:spPr bwMode="auto">
          <a:xfrm>
            <a:off x="5703888" y="2276872"/>
            <a:ext cx="565150" cy="641350"/>
          </a:xfrm>
          <a:prstGeom prst="rect">
            <a:avLst/>
          </a:prstGeom>
          <a:noFill/>
          <a:ln w="9525">
            <a:noFill/>
            <a:miter lim="800000"/>
            <a:headEnd/>
            <a:tailEnd/>
          </a:ln>
          <a:effectLst/>
        </p:spPr>
        <p:txBody>
          <a:bodyPr wrap="none">
            <a:spAutoFit/>
          </a:bodyPr>
          <a:lstStyle/>
          <a:p>
            <a:r>
              <a:rPr kumimoji="1" lang="en-US" altLang="zh-CN" sz="3600" i="1" dirty="0">
                <a:solidFill>
                  <a:schemeClr val="bg1"/>
                </a:solidFill>
                <a:latin typeface="Times New Roman" pitchFamily="18" charset="0"/>
              </a:rPr>
              <a:t>a</a:t>
            </a:r>
            <a:r>
              <a:rPr kumimoji="1" lang="en-US" altLang="zh-CN" sz="3600" baseline="-25000" dirty="0">
                <a:solidFill>
                  <a:schemeClr val="bg1"/>
                </a:solidFill>
                <a:latin typeface="Times New Roman" pitchFamily="18" charset="0"/>
              </a:rPr>
              <a:t>5</a:t>
            </a:r>
            <a:endParaRPr kumimoji="1" lang="en-US" altLang="zh-CN" sz="2400" b="0" dirty="0">
              <a:solidFill>
                <a:schemeClr val="bg1"/>
              </a:solidFill>
              <a:latin typeface="Times New Roman" pitchFamily="18" charset="0"/>
            </a:endParaRPr>
          </a:p>
        </p:txBody>
      </p:sp>
      <p:sp>
        <p:nvSpPr>
          <p:cNvPr id="36" name="Text Box 20"/>
          <p:cNvSpPr txBox="1">
            <a:spLocks noChangeArrowheads="1"/>
          </p:cNvSpPr>
          <p:nvPr/>
        </p:nvSpPr>
        <p:spPr bwMode="auto">
          <a:xfrm>
            <a:off x="6923088" y="2276872"/>
            <a:ext cx="565150" cy="641350"/>
          </a:xfrm>
          <a:prstGeom prst="rect">
            <a:avLst/>
          </a:prstGeom>
          <a:noFill/>
          <a:ln w="9525">
            <a:noFill/>
            <a:miter lim="800000"/>
            <a:headEnd/>
            <a:tailEnd/>
          </a:ln>
          <a:effectLst/>
        </p:spPr>
        <p:txBody>
          <a:bodyPr wrap="none">
            <a:spAutoFit/>
          </a:bodyPr>
          <a:lstStyle/>
          <a:p>
            <a:r>
              <a:rPr kumimoji="1" lang="en-US" altLang="zh-CN" sz="3600" i="1" dirty="0">
                <a:solidFill>
                  <a:schemeClr val="bg1"/>
                </a:solidFill>
                <a:latin typeface="Times New Roman" pitchFamily="18" charset="0"/>
              </a:rPr>
              <a:t>a</a:t>
            </a:r>
            <a:r>
              <a:rPr kumimoji="1" lang="en-US" altLang="zh-CN" sz="3600" baseline="-25000" dirty="0">
                <a:solidFill>
                  <a:schemeClr val="bg1"/>
                </a:solidFill>
                <a:latin typeface="Times New Roman" pitchFamily="18" charset="0"/>
              </a:rPr>
              <a:t>6</a:t>
            </a:r>
            <a:endParaRPr kumimoji="1" lang="en-US" altLang="zh-CN" sz="2400" b="0" dirty="0">
              <a:solidFill>
                <a:schemeClr val="bg1"/>
              </a:solidFill>
              <a:latin typeface="Times New Roman" pitchFamily="18" charset="0"/>
            </a:endParaRPr>
          </a:p>
        </p:txBody>
      </p:sp>
    </p:spTree>
    <p:extLst>
      <p:ext uri="{BB962C8B-B14F-4D97-AF65-F5344CB8AC3E}">
        <p14:creationId xmlns:p14="http://schemas.microsoft.com/office/powerpoint/2010/main" val="1229756751"/>
      </p:ext>
    </p:extLst>
  </p:cSld>
  <p:clrMapOvr>
    <a:masterClrMapping/>
  </p:clrMapOvr>
  <p:transition advTm="157">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20"/>
          <p:cNvSpPr txBox="1">
            <a:spLocks noChangeArrowheads="1"/>
          </p:cNvSpPr>
          <p:nvPr/>
        </p:nvSpPr>
        <p:spPr bwMode="auto">
          <a:xfrm>
            <a:off x="397050" y="1268760"/>
            <a:ext cx="8279406" cy="4093428"/>
          </a:xfrm>
          <a:prstGeom prst="rect">
            <a:avLst/>
          </a:prstGeom>
          <a:solidFill>
            <a:schemeClr val="bg1"/>
          </a:solidFill>
          <a:ln w="9525">
            <a:noFill/>
            <a:miter lim="800000"/>
            <a:headEnd/>
            <a:tailEnd/>
          </a:ln>
        </p:spPr>
        <p:txBody>
          <a:bodyPr wrap="square">
            <a:spAutoFit/>
          </a:bodyPr>
          <a:lstStyle/>
          <a:p>
            <a:pPr marL="342900" indent="-342900">
              <a:lnSpc>
                <a:spcPct val="150000"/>
              </a:lnSpc>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将线性表中的元素相继存放在一片连续的存储空间中（线性表基于数组的存储表示）           </a:t>
            </a:r>
          </a:p>
          <a:p>
            <a:pPr marL="342900" indent="-342900">
              <a:lnSpc>
                <a:spcPct val="150000"/>
              </a:lnSpc>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可利用一维数组描述存储结构顺序表</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所有元素的逻辑顺序与其物理存放顺序一致，即第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rPr>
              <a:t>个表项存储于第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rPr>
              <a:t>个物理位置</a:t>
            </a:r>
          </a:p>
          <a:p>
            <a:pPr marL="342900" indent="-342900">
              <a:lnSpc>
                <a:spcPct val="150000"/>
              </a:lnSpc>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既可顺序访问</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也可随机访问</a:t>
            </a:r>
          </a:p>
          <a:p>
            <a:pPr>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a:solidFill>
                  <a:srgbClr val="003366"/>
                </a:solidFill>
                <a:latin typeface="微软雅黑" pitchFamily="34" charset="-122"/>
                <a:ea typeface="微软雅黑" pitchFamily="34" charset="-122"/>
              </a:rPr>
              <a:t>向 量</a:t>
            </a:r>
            <a:endParaRPr lang="zh-CN" altLang="en-US" sz="3600" dirty="0">
              <a:solidFill>
                <a:srgbClr val="003366"/>
              </a:solidFill>
              <a:latin typeface="微软雅黑" pitchFamily="34" charset="-122"/>
              <a:ea typeface="微软雅黑" pitchFamily="34" charset="-122"/>
            </a:endParaRPr>
          </a:p>
        </p:txBody>
      </p:sp>
      <p:sp>
        <p:nvSpPr>
          <p:cNvPr id="39" name="矩形 38"/>
          <p:cNvSpPr/>
          <p:nvPr/>
        </p:nvSpPr>
        <p:spPr bwMode="auto">
          <a:xfrm>
            <a:off x="198070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矩形 39"/>
          <p:cNvSpPr/>
          <p:nvPr/>
        </p:nvSpPr>
        <p:spPr bwMode="auto">
          <a:xfrm>
            <a:off x="212472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1" name="矩形 40"/>
          <p:cNvSpPr/>
          <p:nvPr/>
        </p:nvSpPr>
        <p:spPr bwMode="auto">
          <a:xfrm>
            <a:off x="226923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矩形 41"/>
          <p:cNvSpPr/>
          <p:nvPr/>
        </p:nvSpPr>
        <p:spPr bwMode="auto">
          <a:xfrm>
            <a:off x="241324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3" name="矩形 42"/>
          <p:cNvSpPr/>
          <p:nvPr/>
        </p:nvSpPr>
        <p:spPr bwMode="auto">
          <a:xfrm>
            <a:off x="255676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4" name="矩形 43"/>
          <p:cNvSpPr/>
          <p:nvPr/>
        </p:nvSpPr>
        <p:spPr bwMode="auto">
          <a:xfrm>
            <a:off x="270078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5" name="矩形 44"/>
          <p:cNvSpPr/>
          <p:nvPr/>
        </p:nvSpPr>
        <p:spPr bwMode="auto">
          <a:xfrm>
            <a:off x="284529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矩形 45"/>
          <p:cNvSpPr/>
          <p:nvPr/>
        </p:nvSpPr>
        <p:spPr bwMode="auto">
          <a:xfrm>
            <a:off x="298931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7" name="矩形 46"/>
          <p:cNvSpPr/>
          <p:nvPr/>
        </p:nvSpPr>
        <p:spPr bwMode="auto">
          <a:xfrm>
            <a:off x="313283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矩形 47"/>
          <p:cNvSpPr/>
          <p:nvPr/>
        </p:nvSpPr>
        <p:spPr bwMode="auto">
          <a:xfrm>
            <a:off x="327684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9" name="矩形 48"/>
          <p:cNvSpPr/>
          <p:nvPr/>
        </p:nvSpPr>
        <p:spPr bwMode="auto">
          <a:xfrm>
            <a:off x="342136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356537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矩形 50"/>
          <p:cNvSpPr/>
          <p:nvPr/>
        </p:nvSpPr>
        <p:spPr bwMode="auto">
          <a:xfrm>
            <a:off x="370889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2" name="矩形 51"/>
          <p:cNvSpPr/>
          <p:nvPr/>
        </p:nvSpPr>
        <p:spPr bwMode="auto">
          <a:xfrm>
            <a:off x="385291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399742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矩形 53"/>
          <p:cNvSpPr/>
          <p:nvPr/>
        </p:nvSpPr>
        <p:spPr bwMode="auto">
          <a:xfrm>
            <a:off x="414144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5" name="矩形 54"/>
          <p:cNvSpPr/>
          <p:nvPr/>
        </p:nvSpPr>
        <p:spPr bwMode="auto">
          <a:xfrm>
            <a:off x="428496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矩形 55"/>
          <p:cNvSpPr/>
          <p:nvPr/>
        </p:nvSpPr>
        <p:spPr bwMode="auto">
          <a:xfrm>
            <a:off x="442897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矩形 56"/>
          <p:cNvSpPr/>
          <p:nvPr/>
        </p:nvSpPr>
        <p:spPr bwMode="auto">
          <a:xfrm>
            <a:off x="457348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矩形 57"/>
          <p:cNvSpPr/>
          <p:nvPr/>
        </p:nvSpPr>
        <p:spPr bwMode="auto">
          <a:xfrm>
            <a:off x="471750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486102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矩形 59"/>
          <p:cNvSpPr/>
          <p:nvPr/>
        </p:nvSpPr>
        <p:spPr bwMode="auto">
          <a:xfrm>
            <a:off x="500504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矩形 60"/>
          <p:cNvSpPr/>
          <p:nvPr/>
        </p:nvSpPr>
        <p:spPr bwMode="auto">
          <a:xfrm>
            <a:off x="514955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矩形 61"/>
          <p:cNvSpPr/>
          <p:nvPr/>
        </p:nvSpPr>
        <p:spPr bwMode="auto">
          <a:xfrm>
            <a:off x="529356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矩形 62"/>
          <p:cNvSpPr/>
          <p:nvPr/>
        </p:nvSpPr>
        <p:spPr bwMode="auto">
          <a:xfrm>
            <a:off x="543708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矩形 63"/>
          <p:cNvSpPr/>
          <p:nvPr/>
        </p:nvSpPr>
        <p:spPr bwMode="auto">
          <a:xfrm>
            <a:off x="558110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5" name="矩形 64"/>
          <p:cNvSpPr/>
          <p:nvPr/>
        </p:nvSpPr>
        <p:spPr bwMode="auto">
          <a:xfrm>
            <a:off x="572561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586963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7" name="矩形 66"/>
          <p:cNvSpPr/>
          <p:nvPr/>
        </p:nvSpPr>
        <p:spPr bwMode="auto">
          <a:xfrm>
            <a:off x="601315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8" name="矩形 67"/>
          <p:cNvSpPr/>
          <p:nvPr/>
        </p:nvSpPr>
        <p:spPr bwMode="auto">
          <a:xfrm>
            <a:off x="615716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9" name="矩形 68"/>
          <p:cNvSpPr/>
          <p:nvPr/>
        </p:nvSpPr>
        <p:spPr bwMode="auto">
          <a:xfrm>
            <a:off x="630168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44569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1" name="矩形 70"/>
          <p:cNvSpPr/>
          <p:nvPr/>
        </p:nvSpPr>
        <p:spPr bwMode="auto">
          <a:xfrm>
            <a:off x="658255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2" name="矩形 71"/>
          <p:cNvSpPr/>
          <p:nvPr/>
        </p:nvSpPr>
        <p:spPr bwMode="auto">
          <a:xfrm>
            <a:off x="672657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3" name="矩形 72"/>
          <p:cNvSpPr/>
          <p:nvPr/>
        </p:nvSpPr>
        <p:spPr bwMode="auto">
          <a:xfrm>
            <a:off x="687108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01510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5" name="矩形 74"/>
          <p:cNvSpPr/>
          <p:nvPr/>
        </p:nvSpPr>
        <p:spPr bwMode="auto">
          <a:xfrm>
            <a:off x="715862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6" name="矩形 75"/>
          <p:cNvSpPr/>
          <p:nvPr/>
        </p:nvSpPr>
        <p:spPr bwMode="auto">
          <a:xfrm>
            <a:off x="730263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矩形 76"/>
          <p:cNvSpPr/>
          <p:nvPr/>
        </p:nvSpPr>
        <p:spPr bwMode="auto">
          <a:xfrm>
            <a:off x="744715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759116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矩形 78"/>
          <p:cNvSpPr/>
          <p:nvPr/>
        </p:nvSpPr>
        <p:spPr bwMode="auto">
          <a:xfrm>
            <a:off x="773468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0" name="矩形 79"/>
          <p:cNvSpPr/>
          <p:nvPr/>
        </p:nvSpPr>
        <p:spPr bwMode="auto">
          <a:xfrm>
            <a:off x="7878702"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矩形 80"/>
          <p:cNvSpPr/>
          <p:nvPr/>
        </p:nvSpPr>
        <p:spPr bwMode="auto">
          <a:xfrm>
            <a:off x="802321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矩形 81"/>
          <p:cNvSpPr/>
          <p:nvPr/>
        </p:nvSpPr>
        <p:spPr bwMode="auto">
          <a:xfrm>
            <a:off x="816723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8310750"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矩形 83"/>
          <p:cNvSpPr/>
          <p:nvPr/>
        </p:nvSpPr>
        <p:spPr bwMode="auto">
          <a:xfrm>
            <a:off x="8454766"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5" name="矩形 84"/>
          <p:cNvSpPr/>
          <p:nvPr/>
        </p:nvSpPr>
        <p:spPr bwMode="auto">
          <a:xfrm>
            <a:off x="8599278"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6" name="矩形 85"/>
          <p:cNvSpPr/>
          <p:nvPr/>
        </p:nvSpPr>
        <p:spPr bwMode="auto">
          <a:xfrm>
            <a:off x="1837184" y="5373216"/>
            <a:ext cx="143520" cy="504056"/>
          </a:xfrm>
          <a:prstGeom prst="rect">
            <a:avLst/>
          </a:prstGeom>
          <a:no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bwMode="auto">
          <a:xfrm>
            <a:off x="2981662" y="5373216"/>
            <a:ext cx="576064" cy="504056"/>
          </a:xfrm>
          <a:prstGeom prst="rect">
            <a:avLst/>
          </a:prstGeom>
          <a:solidFill>
            <a:schemeClr val="accent1">
              <a:lumMod val="90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2</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8" name="矩形 87"/>
          <p:cNvSpPr/>
          <p:nvPr/>
        </p:nvSpPr>
        <p:spPr bwMode="auto">
          <a:xfrm>
            <a:off x="3557726" y="5373216"/>
            <a:ext cx="576064" cy="504056"/>
          </a:xfrm>
          <a:prstGeom prst="rect">
            <a:avLst/>
          </a:prstGeom>
          <a:solidFill>
            <a:schemeClr val="accent2"/>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9" name="矩形 88"/>
          <p:cNvSpPr/>
          <p:nvPr/>
        </p:nvSpPr>
        <p:spPr bwMode="auto">
          <a:xfrm>
            <a:off x="4133790" y="5373216"/>
            <a:ext cx="576064"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1</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90" name="矩形 89"/>
          <p:cNvSpPr/>
          <p:nvPr/>
        </p:nvSpPr>
        <p:spPr bwMode="auto">
          <a:xfrm>
            <a:off x="4716016" y="5373216"/>
            <a:ext cx="576064" cy="504056"/>
          </a:xfrm>
          <a:prstGeom prst="rect">
            <a:avLst/>
          </a:prstGeom>
          <a:solidFill>
            <a:schemeClr val="bg1">
              <a:lumMod val="65000"/>
            </a:schemeClr>
          </a:solidFill>
          <a:ln w="25400" algn="ctr">
            <a:solidFill>
              <a:schemeClr val="tx1"/>
            </a:solidFill>
            <a:miter lim="800000"/>
            <a:headEnd/>
            <a:tailEnd/>
          </a:ln>
          <a:effectLst/>
        </p:spPr>
        <p:txBody>
          <a:bodyPr lIns="91446" tIns="91446" rIns="91446" bIns="91446" rtlCol="0" anchor="ctr"/>
          <a:lstStyle/>
          <a:p>
            <a:pPr algn="ctr"/>
            <a:r>
              <a:rPr lang="en-US" altLang="zh-CN" sz="2800" dirty="0">
                <a:solidFill>
                  <a:srgbClr val="C00000"/>
                </a:solidFill>
                <a:latin typeface="Times New Roman" panose="02020603050405020304" pitchFamily="18" charset="0"/>
                <a:ea typeface="黑体" pitchFamily="2" charset="-122"/>
                <a:cs typeface="Times New Roman" panose="02020603050405020304" pitchFamily="18" charset="0"/>
              </a:rPr>
              <a:t>6</a:t>
            </a:r>
            <a:endParaRPr lang="zh-CN" altLang="en-US" sz="28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cxnSp>
        <p:nvCxnSpPr>
          <p:cNvPr id="91" name="直接连接符 90"/>
          <p:cNvCxnSpPr/>
          <p:nvPr/>
        </p:nvCxnSpPr>
        <p:spPr bwMode="auto">
          <a:xfrm>
            <a:off x="3054716" y="5786661"/>
            <a:ext cx="0" cy="144016"/>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92" name="矩形 91"/>
          <p:cNvSpPr/>
          <p:nvPr/>
        </p:nvSpPr>
        <p:spPr bwMode="auto">
          <a:xfrm>
            <a:off x="2772792" y="5930677"/>
            <a:ext cx="535083" cy="234627"/>
          </a:xfrm>
          <a:prstGeom prst="rect">
            <a:avLst/>
          </a:prstGeom>
          <a:solidFill>
            <a:schemeClr val="bg1"/>
          </a:solidFill>
          <a:ln w="25400" algn="ctr">
            <a:solidFill>
              <a:schemeClr val="bg1"/>
            </a:solidFill>
            <a:miter lim="800000"/>
            <a:headEnd/>
            <a:tailEnd/>
          </a:ln>
          <a:effectLst/>
        </p:spPr>
        <p:txBody>
          <a:bodyPr lIns="91446" tIns="91446" rIns="91446" bIns="91446" rtlCol="0" anchor="ctr"/>
          <a:lstStyle/>
          <a:p>
            <a:pPr algn="ctr"/>
            <a:r>
              <a:rPr lang="en-US" altLang="zh-CN"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208</a:t>
            </a:r>
            <a:endParaRPr lang="zh-CN" altLang="en-US"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93" name="矩形 92"/>
          <p:cNvSpPr/>
          <p:nvPr/>
        </p:nvSpPr>
        <p:spPr>
          <a:xfrm>
            <a:off x="633412" y="5425906"/>
            <a:ext cx="1107996"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顺序：</a:t>
            </a:r>
          </a:p>
        </p:txBody>
      </p:sp>
    </p:spTree>
    <p:extLst>
      <p:ext uri="{BB962C8B-B14F-4D97-AF65-F5344CB8AC3E}">
        <p14:creationId xmlns:p14="http://schemas.microsoft.com/office/powerpoint/2010/main" val="686900546"/>
      </p:ext>
    </p:extLst>
  </p:cSld>
  <p:clrMapOvr>
    <a:masterClrMapping/>
  </p:clrMapOvr>
  <p:transition advTm="157">
    <p:zoom/>
  </p:transition>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11108</TotalTime>
  <Words>8965</Words>
  <Application>Microsoft Office PowerPoint</Application>
  <PresentationFormat>全屏显示(4:3)</PresentationFormat>
  <Paragraphs>1758</Paragraphs>
  <Slides>61</Slides>
  <Notes>52</Notes>
  <HiddenSlides>2</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61</vt:i4>
      </vt:variant>
    </vt:vector>
  </HeadingPairs>
  <TitlesOfParts>
    <vt:vector size="77" baseType="lpstr">
      <vt:lpstr>-apple-system</vt:lpstr>
      <vt:lpstr>黑体</vt:lpstr>
      <vt:lpstr>隶书</vt:lpstr>
      <vt:lpstr>宋体</vt:lpstr>
      <vt:lpstr>Microsoft YaHei</vt:lpstr>
      <vt:lpstr>Microsoft YaHei</vt:lpstr>
      <vt:lpstr>Arial</vt:lpstr>
      <vt:lpstr>Arial Black</vt:lpstr>
      <vt:lpstr>Calibri</vt:lpstr>
      <vt:lpstr>Cambria Math</vt:lpstr>
      <vt:lpstr>Consolas</vt:lpstr>
      <vt:lpstr>Courier New</vt:lpstr>
      <vt:lpstr>Tahoma</vt:lpstr>
      <vt:lpstr>Times New Roman</vt:lpstr>
      <vt:lpstr>Wingdings</vt:lpstr>
      <vt:lpstr>Tsinghua</vt:lpstr>
      <vt:lpstr>PowerPoint 演示文稿</vt:lpstr>
      <vt:lpstr>回顾：数据结构基本概念</vt:lpstr>
      <vt:lpstr>回顾：数据结构基本概念</vt:lpstr>
      <vt:lpstr>回顾：数据结构基本概念</vt:lpstr>
      <vt:lpstr>回顾：运行时间的渐进分析</vt:lpstr>
      <vt:lpstr>回顾：小 结</vt:lpstr>
      <vt:lpstr>数据结构分类</vt:lpstr>
      <vt:lpstr>线性表（序列）</vt:lpstr>
      <vt:lpstr>向 量</vt:lpstr>
      <vt:lpstr>从数组到向量</vt:lpstr>
      <vt:lpstr>回顾：数据结构基本概念</vt:lpstr>
      <vt:lpstr>数据结构基本概念</vt:lpstr>
      <vt:lpstr>操作实例</vt:lpstr>
      <vt:lpstr>排 序</vt:lpstr>
      <vt:lpstr>查 找</vt:lpstr>
      <vt:lpstr>排序与查找</vt:lpstr>
      <vt:lpstr>Vector模板类</vt:lpstr>
      <vt:lpstr>构造与析构</vt:lpstr>
      <vt:lpstr>构造与析构</vt:lpstr>
      <vt:lpstr>可扩充向量</vt:lpstr>
      <vt:lpstr>动态空间管理</vt:lpstr>
      <vt:lpstr>扩容的时间复杂度分析</vt:lpstr>
      <vt:lpstr>常规向量</vt:lpstr>
      <vt:lpstr>常规向量（无序）查找</vt:lpstr>
      <vt:lpstr>向量插入</vt:lpstr>
      <vt:lpstr>向量删除</vt:lpstr>
      <vt:lpstr>向量去重（唯一化）</vt:lpstr>
      <vt:lpstr>向量遍历</vt:lpstr>
      <vt:lpstr>向量遍历</vt:lpstr>
      <vt:lpstr>向量排序（归并排序）</vt:lpstr>
      <vt:lpstr>向量排序（归并排序）</vt:lpstr>
      <vt:lpstr>向量排序（归并排序）</vt:lpstr>
      <vt:lpstr>向量排序（归并排序）</vt:lpstr>
      <vt:lpstr>向量排序（归并排序）</vt:lpstr>
      <vt:lpstr>向量排序（归并排序）</vt:lpstr>
      <vt:lpstr>向量排序（回顾：插入排序）</vt:lpstr>
      <vt:lpstr>向量排序（起泡排序）</vt:lpstr>
      <vt:lpstr>向量排序（起泡排序）</vt:lpstr>
      <vt:lpstr>向量排序（起泡排序）</vt:lpstr>
      <vt:lpstr>向量排序（起泡排序）</vt:lpstr>
      <vt:lpstr>向量排序（起泡排序）</vt:lpstr>
      <vt:lpstr>向量排序（选择排序）</vt:lpstr>
      <vt:lpstr>向量排序（选择排序）</vt:lpstr>
      <vt:lpstr>向量排序（选择排序）</vt:lpstr>
      <vt:lpstr>向量排序（选择排序）</vt:lpstr>
      <vt:lpstr>向量排序（选择排序）</vt:lpstr>
      <vt:lpstr>向量排序总结</vt:lpstr>
      <vt:lpstr>数据结构基本概念</vt:lpstr>
      <vt:lpstr>有序向量唯一化</vt:lpstr>
      <vt:lpstr>有序向量唯一化</vt:lpstr>
      <vt:lpstr>有序向量查找</vt:lpstr>
      <vt:lpstr>有序向量查找</vt:lpstr>
      <vt:lpstr>有序向量查找</vt:lpstr>
      <vt:lpstr>折半查找(二分查找)平均查找长度*</vt:lpstr>
      <vt:lpstr>折半查找(二分查找)平均查找长度*</vt:lpstr>
      <vt:lpstr>有序向量查找</vt:lpstr>
      <vt:lpstr>有序向量查找</vt:lpstr>
      <vt:lpstr>二分查找改进C</vt:lpstr>
      <vt:lpstr>折半查找(二分查找)平均查找长度*</vt:lpstr>
      <vt:lpstr>排 序</vt:lpstr>
      <vt:lpstr>查 找</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彭 程</cp:lastModifiedBy>
  <cp:revision>1014</cp:revision>
  <dcterms:created xsi:type="dcterms:W3CDTF">2011-01-31T10:16:12Z</dcterms:created>
  <dcterms:modified xsi:type="dcterms:W3CDTF">2021-12-29T06:52:39Z</dcterms:modified>
</cp:coreProperties>
</file>