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609" r:id="rId3"/>
    <p:sldId id="595" r:id="rId4"/>
    <p:sldId id="613" r:id="rId5"/>
    <p:sldId id="614" r:id="rId6"/>
    <p:sldId id="598" r:id="rId7"/>
    <p:sldId id="604" r:id="rId8"/>
    <p:sldId id="605" r:id="rId9"/>
    <p:sldId id="606" r:id="rId10"/>
    <p:sldId id="555" r:id="rId11"/>
    <p:sldId id="558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626" r:id="rId21"/>
    <p:sldId id="568" r:id="rId22"/>
    <p:sldId id="631" r:id="rId23"/>
    <p:sldId id="619" r:id="rId24"/>
    <p:sldId id="627" r:id="rId25"/>
    <p:sldId id="575" r:id="rId26"/>
    <p:sldId id="621" r:id="rId27"/>
    <p:sldId id="628" r:id="rId28"/>
    <p:sldId id="622" r:id="rId29"/>
    <p:sldId id="577" r:id="rId30"/>
    <p:sldId id="580" r:id="rId31"/>
    <p:sldId id="581" r:id="rId32"/>
    <p:sldId id="556" r:id="rId33"/>
    <p:sldId id="582" r:id="rId34"/>
    <p:sldId id="588" r:id="rId35"/>
    <p:sldId id="583" r:id="rId36"/>
    <p:sldId id="584" r:id="rId37"/>
    <p:sldId id="585" r:id="rId38"/>
    <p:sldId id="587" r:id="rId39"/>
    <p:sldId id="586" r:id="rId40"/>
    <p:sldId id="617" r:id="rId41"/>
    <p:sldId id="590" r:id="rId42"/>
    <p:sldId id="616" r:id="rId43"/>
    <p:sldId id="589" r:id="rId44"/>
    <p:sldId id="612" r:id="rId45"/>
    <p:sldId id="630" r:id="rId46"/>
    <p:sldId id="591" r:id="rId47"/>
    <p:sldId id="611" r:id="rId48"/>
    <p:sldId id="592" r:id="rId49"/>
    <p:sldId id="593" r:id="rId50"/>
    <p:sldId id="594" r:id="rId51"/>
    <p:sldId id="610" r:id="rId52"/>
    <p:sldId id="623" r:id="rId53"/>
    <p:sldId id="624" r:id="rId54"/>
    <p:sldId id="625" r:id="rId5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99FF33"/>
    <a:srgbClr val="99FFCC"/>
    <a:srgbClr val="FFFFCC"/>
    <a:srgbClr val="FFFF99"/>
    <a:srgbClr val="00823B"/>
    <a:srgbClr val="CCFF33"/>
    <a:srgbClr val="99CC00"/>
    <a:srgbClr val="2E45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1" autoAdjust="0"/>
    <p:restoredTop sz="94653" autoAdjust="0"/>
  </p:normalViewPr>
  <p:slideViewPr>
    <p:cSldViewPr>
      <p:cViewPr varScale="1">
        <p:scale>
          <a:sx n="102" d="100"/>
          <a:sy n="102" d="100"/>
        </p:scale>
        <p:origin x="582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651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90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76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88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84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37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459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013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515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89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3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83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19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932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894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786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35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179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27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856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25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96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96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794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449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14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68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130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54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987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1859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19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390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181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138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036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2573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1685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1055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15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18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6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814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2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13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gif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第三讲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  列表</a:t>
            </a:r>
            <a:endParaRPr lang="en-US" altLang="zh-CN" sz="4800" b="1" dirty="0" smtClean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0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数据结构分类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99775" y="3284984"/>
            <a:ext cx="1080120" cy="136815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29180" y="2262377"/>
            <a:ext cx="576064" cy="3413366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867320" y="1912665"/>
            <a:ext cx="1296144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867320" y="3427816"/>
            <a:ext cx="1296144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半线性结构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73796" y="4939984"/>
            <a:ext cx="1289668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非线性结构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5482976" y="1643380"/>
            <a:ext cx="576064" cy="1546681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3"/>
            <a:endCxn id="13" idx="1"/>
          </p:cNvCxnSpPr>
          <p:nvPr/>
        </p:nvCxnSpPr>
        <p:spPr bwMode="auto">
          <a:xfrm>
            <a:off x="3163464" y="2418213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763739" y="1912665"/>
            <a:ext cx="1707930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序列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（线性表）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093123" y="1342135"/>
            <a:ext cx="2799357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向量（顺序表）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093124" y="2825326"/>
            <a:ext cx="2799355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列表（链表）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257412" y="6038962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逻辑结构分类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134864" y="2117498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存储结构分类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5"/>
          <a:stretch/>
        </p:blipFill>
        <p:spPr>
          <a:xfrm>
            <a:off x="2707620" y="1189952"/>
            <a:ext cx="2256793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3463601" y="3263012"/>
            <a:ext cx="1792599" cy="149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3763739" y="4891323"/>
            <a:ext cx="1819348" cy="1446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6" name="矩形 15"/>
          <p:cNvSpPr/>
          <p:nvPr/>
        </p:nvSpPr>
        <p:spPr bwMode="auto">
          <a:xfrm>
            <a:off x="6303911" y="3965859"/>
            <a:ext cx="2377779" cy="104731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数据元素的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物理存放位置不是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线性，可以任意</a:t>
            </a: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7473754" y="3473785"/>
            <a:ext cx="1" cy="53804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642923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列表基础介绍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4067944" y="623731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067944" y="609329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067944" y="594928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067944" y="580526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067944" y="566124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067944" y="551723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067944" y="537321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067944" y="522920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067944" y="508518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067944" y="494116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067944" y="479715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067944" y="465313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067944" y="450912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67944" y="436510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067944" y="422108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067944" y="407707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067944" y="393305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067944" y="378904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67944" y="364502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067944" y="350100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067944" y="335699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67944" y="321297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067944" y="306896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067944" y="292494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067944" y="278092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067944" y="263691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067944" y="249289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067944" y="234888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067944" y="220486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5076056" y="1916832"/>
            <a:ext cx="0" cy="468052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4067944" y="1916832"/>
            <a:ext cx="0" cy="468052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56" name="下箭头 55"/>
          <p:cNvSpPr/>
          <p:nvPr/>
        </p:nvSpPr>
        <p:spPr bwMode="auto">
          <a:xfrm>
            <a:off x="4355976" y="6453336"/>
            <a:ext cx="432048" cy="288032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下箭头 56"/>
          <p:cNvSpPr/>
          <p:nvPr/>
        </p:nvSpPr>
        <p:spPr bwMode="auto">
          <a:xfrm flipV="1">
            <a:off x="4335354" y="1798958"/>
            <a:ext cx="432048" cy="296416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851920" y="1270779"/>
            <a:ext cx="1101432" cy="44740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cxnSp>
        <p:nvCxnSpPr>
          <p:cNvPr id="62" name="直接连接符 61"/>
          <p:cNvCxnSpPr/>
          <p:nvPr/>
        </p:nvCxnSpPr>
        <p:spPr bwMode="auto">
          <a:xfrm flipH="1">
            <a:off x="3995744" y="6309320"/>
            <a:ext cx="147716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3597873" y="6187225"/>
            <a:ext cx="459568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200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 flipH="1">
            <a:off x="3992236" y="6165304"/>
            <a:ext cx="147716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608376" y="6021288"/>
            <a:ext cx="459568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201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608376" y="2132856"/>
            <a:ext cx="459568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228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flipH="1">
            <a:off x="3995936" y="2276872"/>
            <a:ext cx="147716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884552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列表基础介绍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251520" y="2348880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200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490189" y="2204864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4" name="矩形 243"/>
          <p:cNvSpPr/>
          <p:nvPr/>
        </p:nvSpPr>
        <p:spPr bwMode="auto">
          <a:xfrm>
            <a:off x="4231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56719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71121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552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9992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114324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128725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143127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1574818" y="1753256"/>
            <a:ext cx="576048" cy="504056"/>
            <a:chOff x="1907720" y="2636912"/>
            <a:chExt cx="576048" cy="504056"/>
          </a:xfrm>
        </p:grpSpPr>
        <p:sp>
          <p:nvSpPr>
            <p:cNvPr id="256" name="矩形 255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7" name="矩形 256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8" name="矩形 257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60" name="矩形 259"/>
          <p:cNvSpPr/>
          <p:nvPr/>
        </p:nvSpPr>
        <p:spPr bwMode="auto">
          <a:xfrm>
            <a:off x="215086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229488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43889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258291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272693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287094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301496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31589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33029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344699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359101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37350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3878570" y="1753256"/>
            <a:ext cx="576048" cy="504056"/>
            <a:chOff x="1907720" y="2636912"/>
            <a:chExt cx="576048" cy="504056"/>
          </a:xfrm>
        </p:grpSpPr>
        <p:sp>
          <p:nvSpPr>
            <p:cNvPr id="274" name="矩形 273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8" name="矩形 277"/>
          <p:cNvSpPr/>
          <p:nvPr/>
        </p:nvSpPr>
        <p:spPr bwMode="auto">
          <a:xfrm>
            <a:off x="445461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459863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474265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488666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82" name="组合 281"/>
          <p:cNvGrpSpPr/>
          <p:nvPr/>
        </p:nvGrpSpPr>
        <p:grpSpPr>
          <a:xfrm>
            <a:off x="5031194" y="1753256"/>
            <a:ext cx="576048" cy="504056"/>
            <a:chOff x="1907720" y="2636912"/>
            <a:chExt cx="576048" cy="504056"/>
          </a:xfrm>
        </p:grpSpPr>
        <p:sp>
          <p:nvSpPr>
            <p:cNvPr id="283" name="矩形 282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87" name="矩形 286"/>
          <p:cNvSpPr/>
          <p:nvPr/>
        </p:nvSpPr>
        <p:spPr bwMode="auto">
          <a:xfrm>
            <a:off x="560724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575125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589527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603929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91" name="组合 290"/>
          <p:cNvGrpSpPr/>
          <p:nvPr/>
        </p:nvGrpSpPr>
        <p:grpSpPr>
          <a:xfrm>
            <a:off x="6182834" y="1753256"/>
            <a:ext cx="576048" cy="504056"/>
            <a:chOff x="1907720" y="2636912"/>
            <a:chExt cx="576048" cy="504056"/>
          </a:xfrm>
        </p:grpSpPr>
        <p:sp>
          <p:nvSpPr>
            <p:cNvPr id="292" name="矩形 291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96" name="矩形 295"/>
          <p:cNvSpPr/>
          <p:nvPr/>
        </p:nvSpPr>
        <p:spPr bwMode="auto">
          <a:xfrm>
            <a:off x="675888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690289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704691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719093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00" name="直接连接符 299"/>
          <p:cNvCxnSpPr/>
          <p:nvPr/>
        </p:nvCxnSpPr>
        <p:spPr bwMode="auto">
          <a:xfrm>
            <a:off x="8343010" y="1752894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1" name="直接连接符 300"/>
          <p:cNvCxnSpPr/>
          <p:nvPr/>
        </p:nvCxnSpPr>
        <p:spPr bwMode="auto">
          <a:xfrm>
            <a:off x="8394532" y="2258588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2" name="直接连接符 301"/>
          <p:cNvCxnSpPr/>
          <p:nvPr/>
        </p:nvCxnSpPr>
        <p:spPr bwMode="auto">
          <a:xfrm>
            <a:off x="278634" y="1754811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3" name="直接连接符 302"/>
          <p:cNvCxnSpPr/>
          <p:nvPr/>
        </p:nvCxnSpPr>
        <p:spPr bwMode="auto">
          <a:xfrm>
            <a:off x="274145" y="2256950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05" name="矩形 304"/>
          <p:cNvSpPr/>
          <p:nvPr/>
        </p:nvSpPr>
        <p:spPr bwMode="auto">
          <a:xfrm>
            <a:off x="444907" y="145970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" name="下箭头 308"/>
          <p:cNvSpPr/>
          <p:nvPr/>
        </p:nvSpPr>
        <p:spPr bwMode="auto">
          <a:xfrm rot="5400000" flipV="1">
            <a:off x="8751554" y="1839712"/>
            <a:ext cx="325312" cy="296416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0" name="下箭头 309"/>
          <p:cNvSpPr/>
          <p:nvPr/>
        </p:nvSpPr>
        <p:spPr bwMode="auto">
          <a:xfrm rot="5400000">
            <a:off x="13576" y="1876258"/>
            <a:ext cx="325312" cy="281472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574771" y="234692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3" name="矩形 312"/>
          <p:cNvSpPr/>
          <p:nvPr/>
        </p:nvSpPr>
        <p:spPr bwMode="auto">
          <a:xfrm>
            <a:off x="3374978" y="1227679"/>
            <a:ext cx="995450" cy="416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内存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r="13644" b="3866"/>
          <a:stretch/>
        </p:blipFill>
        <p:spPr>
          <a:xfrm>
            <a:off x="323528" y="2636912"/>
            <a:ext cx="2299145" cy="230795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755863" y="2636912"/>
            <a:ext cx="2280633" cy="2468493"/>
            <a:chOff x="6768558" y="2580227"/>
            <a:chExt cx="1895917" cy="189591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558" y="2580227"/>
              <a:ext cx="1895917" cy="18959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06" y="2852936"/>
              <a:ext cx="514557" cy="432048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454776" y="2769689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14" name="矩形 313"/>
          <p:cNvSpPr/>
          <p:nvPr/>
        </p:nvSpPr>
        <p:spPr bwMode="auto">
          <a:xfrm>
            <a:off x="2864274" y="1751709"/>
            <a:ext cx="576064" cy="504000"/>
          </a:xfrm>
          <a:prstGeom prst="rect">
            <a:avLst/>
          </a:prstGeom>
          <a:solidFill>
            <a:schemeClr val="accent1">
              <a:lumMod val="90000"/>
              <a:alpha val="90000"/>
            </a:schemeClr>
          </a:solidFill>
          <a:ln w="25400" algn="ctr">
            <a:solidFill>
              <a:srgbClr val="00823B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52658" y="2193625"/>
            <a:ext cx="360040" cy="36004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i="1" dirty="0" smtClean="0">
                <a:solidFill>
                  <a:srgbClr val="00823B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800" i="1" dirty="0" smtClean="0">
              <a:solidFill>
                <a:srgbClr val="00823B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2749163" y="145970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7" name="直接连接符 316"/>
          <p:cNvCxnSpPr/>
          <p:nvPr/>
        </p:nvCxnSpPr>
        <p:spPr bwMode="auto">
          <a:xfrm>
            <a:off x="2948804" y="1700808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8" name="矩形 317"/>
          <p:cNvSpPr/>
          <p:nvPr/>
        </p:nvSpPr>
        <p:spPr>
          <a:xfrm>
            <a:off x="3440719" y="3307553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3;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3440719" y="3845417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A[4];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554658" y="1754582"/>
            <a:ext cx="2309624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431898" y="4383280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A[3] = 9;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3438051" y="5001937"/>
            <a:ext cx="989822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62" name="矩形 361"/>
          <p:cNvSpPr/>
          <p:nvPr/>
        </p:nvSpPr>
        <p:spPr>
          <a:xfrm>
            <a:off x="3446466" y="5066020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924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201+3x4=213;</a:t>
            </a:r>
            <a:endParaRPr lang="en-US" altLang="zh-CN" sz="2800" b="1" dirty="0">
              <a:solidFill>
                <a:srgbClr val="009242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6814" y="1751709"/>
            <a:ext cx="1728000" cy="504000"/>
            <a:chOff x="566814" y="1751709"/>
            <a:chExt cx="1728000" cy="504000"/>
          </a:xfrm>
        </p:grpSpPr>
        <p:sp>
          <p:nvSpPr>
            <p:cNvPr id="363" name="矩形 362"/>
            <p:cNvSpPr/>
            <p:nvPr/>
          </p:nvSpPr>
          <p:spPr bwMode="auto">
            <a:xfrm>
              <a:off x="566814" y="1751709"/>
              <a:ext cx="576000" cy="50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1142814" y="1751709"/>
              <a:ext cx="576000" cy="504000"/>
            </a:xfrm>
            <a:prstGeom prst="rect">
              <a:avLst/>
            </a:prstGeom>
            <a:solidFill>
              <a:srgbClr val="92D05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1718814" y="1751709"/>
              <a:ext cx="576000" cy="504000"/>
            </a:xfrm>
            <a:prstGeom prst="rect">
              <a:avLst/>
            </a:prstGeom>
            <a:solidFill>
              <a:srgbClr val="FFFFCC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6" name="矩形 365"/>
          <p:cNvSpPr/>
          <p:nvPr/>
        </p:nvSpPr>
        <p:spPr bwMode="auto">
          <a:xfrm>
            <a:off x="2294814" y="1751709"/>
            <a:ext cx="576000" cy="504000"/>
          </a:xfrm>
          <a:prstGeom prst="rect">
            <a:avLst/>
          </a:prstGeom>
          <a:solidFill>
            <a:schemeClr val="accent3">
              <a:lumMod val="75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2" name="组合 371"/>
          <p:cNvGrpSpPr/>
          <p:nvPr/>
        </p:nvGrpSpPr>
        <p:grpSpPr>
          <a:xfrm>
            <a:off x="7334930" y="1752894"/>
            <a:ext cx="576048" cy="504056"/>
            <a:chOff x="1907720" y="2636912"/>
            <a:chExt cx="576048" cy="504056"/>
          </a:xfrm>
        </p:grpSpPr>
        <p:sp>
          <p:nvSpPr>
            <p:cNvPr id="373" name="矩形 372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4" name="矩形 373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5" name="矩形 374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6" name="矩形 375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77" name="矩形 376"/>
          <p:cNvSpPr/>
          <p:nvPr/>
        </p:nvSpPr>
        <p:spPr bwMode="auto">
          <a:xfrm>
            <a:off x="7910978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" name="矩形 377"/>
          <p:cNvSpPr/>
          <p:nvPr/>
        </p:nvSpPr>
        <p:spPr bwMode="auto">
          <a:xfrm>
            <a:off x="8054994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9" name="矩形 378"/>
          <p:cNvSpPr/>
          <p:nvPr/>
        </p:nvSpPr>
        <p:spPr bwMode="auto">
          <a:xfrm>
            <a:off x="8199010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0" name="矩形 379"/>
          <p:cNvSpPr/>
          <p:nvPr/>
        </p:nvSpPr>
        <p:spPr bwMode="auto">
          <a:xfrm>
            <a:off x="8343026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1" name="矩形 380"/>
          <p:cNvSpPr/>
          <p:nvPr/>
        </p:nvSpPr>
        <p:spPr bwMode="auto">
          <a:xfrm>
            <a:off x="3725954" y="1755948"/>
            <a:ext cx="4597978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36178" y="1754345"/>
            <a:ext cx="2304000" cy="504000"/>
            <a:chOff x="3591362" y="1628788"/>
            <a:chExt cx="2304000" cy="504000"/>
          </a:xfrm>
        </p:grpSpPr>
        <p:sp>
          <p:nvSpPr>
            <p:cNvPr id="368" name="矩形 367"/>
            <p:cNvSpPr/>
            <p:nvPr/>
          </p:nvSpPr>
          <p:spPr bwMode="auto">
            <a:xfrm>
              <a:off x="3591362" y="1628788"/>
              <a:ext cx="576000" cy="50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" name="矩形 368"/>
            <p:cNvSpPr/>
            <p:nvPr/>
          </p:nvSpPr>
          <p:spPr bwMode="auto">
            <a:xfrm>
              <a:off x="4167362" y="1628788"/>
              <a:ext cx="576000" cy="504000"/>
            </a:xfrm>
            <a:prstGeom prst="rect">
              <a:avLst/>
            </a:prstGeom>
            <a:solidFill>
              <a:srgbClr val="92D05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0" name="矩形 369"/>
            <p:cNvSpPr/>
            <p:nvPr/>
          </p:nvSpPr>
          <p:spPr bwMode="auto">
            <a:xfrm>
              <a:off x="4743362" y="1628788"/>
              <a:ext cx="576000" cy="504000"/>
            </a:xfrm>
            <a:prstGeom prst="rect">
              <a:avLst/>
            </a:prstGeom>
            <a:solidFill>
              <a:srgbClr val="FFFFCC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1" name="矩形 370"/>
            <p:cNvSpPr/>
            <p:nvPr/>
          </p:nvSpPr>
          <p:spPr bwMode="auto">
            <a:xfrm>
              <a:off x="5319362" y="1628788"/>
              <a:ext cx="576000" cy="504000"/>
            </a:xfrm>
            <a:prstGeom prst="rect">
              <a:avLst/>
            </a:prstGeom>
            <a:solidFill>
              <a:schemeClr val="accent3">
                <a:lumMod val="75000"/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2" name="矩形 381"/>
          <p:cNvSpPr/>
          <p:nvPr/>
        </p:nvSpPr>
        <p:spPr bwMode="auto">
          <a:xfrm>
            <a:off x="6045419" y="1755410"/>
            <a:ext cx="576064" cy="504000"/>
          </a:xfrm>
          <a:prstGeom prst="rect">
            <a:avLst/>
          </a:prstGeom>
          <a:solidFill>
            <a:srgbClr val="99FFCC">
              <a:alpha val="89804"/>
            </a:srgb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1048831" y="5876862"/>
            <a:ext cx="6696256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向量不适合动态扩展，资源浪费</a:t>
            </a:r>
            <a:endParaRPr kumimoji="1" lang="zh-CN" altLang="en-US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07" name="直接连接符 306"/>
          <p:cNvCxnSpPr/>
          <p:nvPr/>
        </p:nvCxnSpPr>
        <p:spPr bwMode="auto">
          <a:xfrm>
            <a:off x="644548" y="1700808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2" name="直接连接符 311"/>
          <p:cNvCxnSpPr/>
          <p:nvPr/>
        </p:nvCxnSpPr>
        <p:spPr bwMode="auto">
          <a:xfrm>
            <a:off x="790795" y="2202911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矩形 104"/>
          <p:cNvSpPr/>
          <p:nvPr/>
        </p:nvSpPr>
        <p:spPr bwMode="auto">
          <a:xfrm>
            <a:off x="2165409" y="2307139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/>
          <p:cNvCxnSpPr/>
          <p:nvPr/>
        </p:nvCxnSpPr>
        <p:spPr bwMode="auto">
          <a:xfrm>
            <a:off x="2365050" y="2204864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矩形 106"/>
          <p:cNvSpPr/>
          <p:nvPr/>
        </p:nvSpPr>
        <p:spPr>
          <a:xfrm>
            <a:off x="554658" y="5168021"/>
            <a:ext cx="2024648" cy="400110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我要更大空间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755863" y="5132886"/>
            <a:ext cx="2024648" cy="400110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重新开辟空间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511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305" grpId="0"/>
      <p:bldP spid="311" grpId="0"/>
      <p:bldP spid="12" grpId="0"/>
      <p:bldP spid="314" grpId="0" animBg="1"/>
      <p:bldP spid="13" grpId="0"/>
      <p:bldP spid="316" grpId="0"/>
      <p:bldP spid="318" grpId="0"/>
      <p:bldP spid="319" grpId="0"/>
      <p:bldP spid="320" grpId="0" animBg="1"/>
      <p:bldP spid="321" grpId="0"/>
      <p:bldP spid="362" grpId="0"/>
      <p:bldP spid="366" grpId="0" animBg="1"/>
      <p:bldP spid="381" grpId="0" animBg="1"/>
      <p:bldP spid="382" grpId="0" animBg="1"/>
      <p:bldP spid="383" grpId="0" animBg="1"/>
      <p:bldP spid="105" grpId="0"/>
      <p:bldP spid="107" grpId="0"/>
      <p:bldP spid="1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列表基础介绍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256509" y="2330596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200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495178" y="2186580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4" name="矩形 243"/>
          <p:cNvSpPr/>
          <p:nvPr/>
        </p:nvSpPr>
        <p:spPr bwMode="auto">
          <a:xfrm>
            <a:off x="4231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56719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71121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552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9992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114324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128725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143127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1574818" y="1753256"/>
            <a:ext cx="576048" cy="504056"/>
            <a:chOff x="1907720" y="2636912"/>
            <a:chExt cx="576048" cy="504056"/>
          </a:xfrm>
        </p:grpSpPr>
        <p:sp>
          <p:nvSpPr>
            <p:cNvPr id="256" name="矩形 255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7" name="矩形 256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8" name="矩形 257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60" name="矩形 259"/>
          <p:cNvSpPr/>
          <p:nvPr/>
        </p:nvSpPr>
        <p:spPr bwMode="auto">
          <a:xfrm>
            <a:off x="215086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229488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43889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258291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272693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287094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301496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31589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33029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344699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359101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37350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3878570" y="1753256"/>
            <a:ext cx="576048" cy="504056"/>
            <a:chOff x="1907720" y="2636912"/>
            <a:chExt cx="576048" cy="504056"/>
          </a:xfrm>
        </p:grpSpPr>
        <p:sp>
          <p:nvSpPr>
            <p:cNvPr id="274" name="矩形 273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8" name="矩形 277"/>
          <p:cNvSpPr/>
          <p:nvPr/>
        </p:nvSpPr>
        <p:spPr bwMode="auto">
          <a:xfrm>
            <a:off x="445461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459863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474265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488666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82" name="组合 281"/>
          <p:cNvGrpSpPr/>
          <p:nvPr/>
        </p:nvGrpSpPr>
        <p:grpSpPr>
          <a:xfrm>
            <a:off x="5031194" y="1753256"/>
            <a:ext cx="576048" cy="504056"/>
            <a:chOff x="1907720" y="2636912"/>
            <a:chExt cx="576048" cy="504056"/>
          </a:xfrm>
        </p:grpSpPr>
        <p:sp>
          <p:nvSpPr>
            <p:cNvPr id="283" name="矩形 282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87" name="矩形 286"/>
          <p:cNvSpPr/>
          <p:nvPr/>
        </p:nvSpPr>
        <p:spPr bwMode="auto">
          <a:xfrm>
            <a:off x="560724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575125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589527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603929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91" name="组合 290"/>
          <p:cNvGrpSpPr/>
          <p:nvPr/>
        </p:nvGrpSpPr>
        <p:grpSpPr>
          <a:xfrm>
            <a:off x="6182834" y="1753256"/>
            <a:ext cx="576048" cy="504056"/>
            <a:chOff x="1907720" y="2636912"/>
            <a:chExt cx="576048" cy="504056"/>
          </a:xfrm>
        </p:grpSpPr>
        <p:sp>
          <p:nvSpPr>
            <p:cNvPr id="292" name="矩形 291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96" name="矩形 295"/>
          <p:cNvSpPr/>
          <p:nvPr/>
        </p:nvSpPr>
        <p:spPr bwMode="auto">
          <a:xfrm>
            <a:off x="675888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690289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704691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719093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00" name="直接连接符 299"/>
          <p:cNvCxnSpPr/>
          <p:nvPr/>
        </p:nvCxnSpPr>
        <p:spPr bwMode="auto">
          <a:xfrm>
            <a:off x="8343010" y="1752894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1" name="直接连接符 300"/>
          <p:cNvCxnSpPr/>
          <p:nvPr/>
        </p:nvCxnSpPr>
        <p:spPr bwMode="auto">
          <a:xfrm>
            <a:off x="8394532" y="2258588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2" name="直接连接符 301"/>
          <p:cNvCxnSpPr/>
          <p:nvPr/>
        </p:nvCxnSpPr>
        <p:spPr bwMode="auto">
          <a:xfrm>
            <a:off x="278634" y="1754811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3" name="直接连接符 302"/>
          <p:cNvCxnSpPr/>
          <p:nvPr/>
        </p:nvCxnSpPr>
        <p:spPr bwMode="auto">
          <a:xfrm>
            <a:off x="278634" y="2258588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05" name="矩形 304"/>
          <p:cNvSpPr/>
          <p:nvPr/>
        </p:nvSpPr>
        <p:spPr bwMode="auto">
          <a:xfrm>
            <a:off x="439033" y="144014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7" name="直接连接符 306"/>
          <p:cNvCxnSpPr/>
          <p:nvPr/>
        </p:nvCxnSpPr>
        <p:spPr bwMode="auto">
          <a:xfrm>
            <a:off x="638674" y="1681248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" name="下箭头 308"/>
          <p:cNvSpPr/>
          <p:nvPr/>
        </p:nvSpPr>
        <p:spPr bwMode="auto">
          <a:xfrm rot="5400000" flipV="1">
            <a:off x="8751554" y="1839712"/>
            <a:ext cx="325312" cy="296416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0" name="下箭头 309"/>
          <p:cNvSpPr/>
          <p:nvPr/>
        </p:nvSpPr>
        <p:spPr bwMode="auto">
          <a:xfrm rot="5400000">
            <a:off x="13576" y="1876258"/>
            <a:ext cx="325312" cy="281472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566674" y="2330596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2" name="直接连接符 311"/>
          <p:cNvCxnSpPr/>
          <p:nvPr/>
        </p:nvCxnSpPr>
        <p:spPr bwMode="auto">
          <a:xfrm>
            <a:off x="782698" y="2186580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3" name="矩形 312"/>
          <p:cNvSpPr/>
          <p:nvPr/>
        </p:nvSpPr>
        <p:spPr bwMode="auto">
          <a:xfrm>
            <a:off x="3374978" y="1227679"/>
            <a:ext cx="995450" cy="416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内存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r="13644" b="3866"/>
          <a:stretch/>
        </p:blipFill>
        <p:spPr>
          <a:xfrm>
            <a:off x="323528" y="2636912"/>
            <a:ext cx="2299145" cy="230795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755863" y="2636912"/>
            <a:ext cx="2280633" cy="2468493"/>
            <a:chOff x="6768558" y="2580227"/>
            <a:chExt cx="1895917" cy="189591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558" y="2580227"/>
              <a:ext cx="1895917" cy="18959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06" y="2852936"/>
              <a:ext cx="514557" cy="432048"/>
            </a:xfrm>
            <a:prstGeom prst="rect">
              <a:avLst/>
            </a:prstGeom>
          </p:spPr>
        </p:pic>
      </p:grpSp>
      <p:sp>
        <p:nvSpPr>
          <p:cNvPr id="316" name="矩形 315"/>
          <p:cNvSpPr/>
          <p:nvPr/>
        </p:nvSpPr>
        <p:spPr bwMode="auto">
          <a:xfrm>
            <a:off x="2721164" y="144014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2952658" y="2492896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2, 0, 1, 9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3" name="矩形 362"/>
          <p:cNvSpPr/>
          <p:nvPr/>
        </p:nvSpPr>
        <p:spPr bwMode="auto">
          <a:xfrm>
            <a:off x="999977" y="1754170"/>
            <a:ext cx="576000" cy="504000"/>
          </a:xfrm>
          <a:prstGeom prst="rect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4" name="矩形 363"/>
          <p:cNvSpPr/>
          <p:nvPr/>
        </p:nvSpPr>
        <p:spPr bwMode="auto">
          <a:xfrm>
            <a:off x="2880018" y="1760456"/>
            <a:ext cx="576000" cy="504000"/>
          </a:xfrm>
          <a:prstGeom prst="rect">
            <a:avLst/>
          </a:prstGeom>
          <a:solidFill>
            <a:srgbClr val="92D05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5" name="矩形 364"/>
          <p:cNvSpPr/>
          <p:nvPr/>
        </p:nvSpPr>
        <p:spPr bwMode="auto">
          <a:xfrm>
            <a:off x="4607690" y="1752894"/>
            <a:ext cx="576000" cy="504000"/>
          </a:xfrm>
          <a:prstGeom prst="rect">
            <a:avLst/>
          </a:prstGeom>
          <a:solidFill>
            <a:srgbClr val="FFFF99">
              <a:alpha val="87843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6" name="矩形 365"/>
          <p:cNvSpPr/>
          <p:nvPr/>
        </p:nvSpPr>
        <p:spPr bwMode="auto">
          <a:xfrm>
            <a:off x="5898750" y="1752894"/>
            <a:ext cx="576000" cy="504000"/>
          </a:xfrm>
          <a:prstGeom prst="rect">
            <a:avLst/>
          </a:prstGeom>
          <a:solidFill>
            <a:schemeClr val="accent3">
              <a:lumMod val="75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2" name="组合 371"/>
          <p:cNvGrpSpPr/>
          <p:nvPr/>
        </p:nvGrpSpPr>
        <p:grpSpPr>
          <a:xfrm>
            <a:off x="7334930" y="1752894"/>
            <a:ext cx="576048" cy="504056"/>
            <a:chOff x="1907720" y="2636912"/>
            <a:chExt cx="576048" cy="504056"/>
          </a:xfrm>
        </p:grpSpPr>
        <p:sp>
          <p:nvSpPr>
            <p:cNvPr id="373" name="矩形 372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4" name="矩形 373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5" name="矩形 374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6" name="矩形 375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77" name="矩形 376"/>
          <p:cNvSpPr/>
          <p:nvPr/>
        </p:nvSpPr>
        <p:spPr bwMode="auto">
          <a:xfrm>
            <a:off x="7910978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" name="矩形 377"/>
          <p:cNvSpPr/>
          <p:nvPr/>
        </p:nvSpPr>
        <p:spPr bwMode="auto">
          <a:xfrm>
            <a:off x="8054994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9" name="矩形 378"/>
          <p:cNvSpPr/>
          <p:nvPr/>
        </p:nvSpPr>
        <p:spPr bwMode="auto">
          <a:xfrm>
            <a:off x="8199010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0" name="矩形 379"/>
          <p:cNvSpPr/>
          <p:nvPr/>
        </p:nvSpPr>
        <p:spPr bwMode="auto">
          <a:xfrm>
            <a:off x="8343026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862803" y="2331998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7" name="直接连接符 106"/>
          <p:cNvCxnSpPr/>
          <p:nvPr/>
        </p:nvCxnSpPr>
        <p:spPr bwMode="auto">
          <a:xfrm>
            <a:off x="1078827" y="2187982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直接连接符 316"/>
          <p:cNvCxnSpPr/>
          <p:nvPr/>
        </p:nvCxnSpPr>
        <p:spPr bwMode="auto">
          <a:xfrm>
            <a:off x="2952658" y="1680886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矩形 107"/>
          <p:cNvSpPr/>
          <p:nvPr/>
        </p:nvSpPr>
        <p:spPr bwMode="auto">
          <a:xfrm>
            <a:off x="4427984" y="1460069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/>
          <p:cNvCxnSpPr/>
          <p:nvPr/>
        </p:nvCxnSpPr>
        <p:spPr bwMode="auto">
          <a:xfrm>
            <a:off x="4659478" y="1700808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5728149" y="2330596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/>
          <p:cNvCxnSpPr/>
          <p:nvPr/>
        </p:nvCxnSpPr>
        <p:spPr bwMode="auto">
          <a:xfrm>
            <a:off x="5955491" y="2184886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矩形 111"/>
          <p:cNvSpPr/>
          <p:nvPr/>
        </p:nvSpPr>
        <p:spPr bwMode="auto">
          <a:xfrm>
            <a:off x="1576540" y="1753959"/>
            <a:ext cx="576000" cy="504000"/>
          </a:xfrm>
          <a:prstGeom prst="rect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451393" y="1760456"/>
            <a:ext cx="576000" cy="504000"/>
          </a:xfrm>
          <a:prstGeom prst="rect">
            <a:avLst/>
          </a:prstGeom>
          <a:solidFill>
            <a:srgbClr val="92D05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187166" y="1752894"/>
            <a:ext cx="576000" cy="504000"/>
          </a:xfrm>
          <a:prstGeom prst="rect">
            <a:avLst/>
          </a:prstGeom>
          <a:solidFill>
            <a:srgbClr val="FFFF99">
              <a:alpha val="87843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478128" y="1752894"/>
            <a:ext cx="576000" cy="504000"/>
          </a:xfrm>
          <a:prstGeom prst="rect">
            <a:avLst/>
          </a:prstGeom>
          <a:solidFill>
            <a:schemeClr val="accent3">
              <a:lumMod val="75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870930" y="3016644"/>
            <a:ext cx="4219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  <a:endParaRPr lang="en-US" altLang="zh-CN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data;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//4</a:t>
            </a:r>
            <a:r>
              <a:rPr lang="zh-CN" altLang="en-US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字节</a:t>
            </a:r>
            <a:endParaRPr lang="en-US" altLang="zh-CN" sz="2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Node*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next;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//4</a:t>
            </a:r>
            <a:r>
              <a:rPr lang="zh-CN" altLang="en-US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字节</a:t>
            </a:r>
            <a:endParaRPr lang="en-US" altLang="zh-CN" sz="2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744437" y="1572561"/>
            <a:ext cx="1655688" cy="860781"/>
          </a:xfrm>
          <a:prstGeom prst="ellipse">
            <a:avLst/>
          </a:prstGeom>
          <a:noFill/>
          <a:ln w="25400" algn="ctr">
            <a:solidFill>
              <a:srgbClr val="7030A0"/>
            </a:solidFill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1893204" y="5341136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2469204" y="5341136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201047" y="5341136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3777047" y="5341136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4536229" y="533472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112229" y="5334723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5844072" y="533472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420072" y="5334723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119" idx="3"/>
            <a:endCxn id="120" idx="1"/>
          </p:cNvCxnSpPr>
          <p:nvPr/>
        </p:nvCxnSpPr>
        <p:spPr bwMode="auto">
          <a:xfrm>
            <a:off x="2757236" y="5593136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8" name="直接箭头连接符 127"/>
          <p:cNvCxnSpPr/>
          <p:nvPr/>
        </p:nvCxnSpPr>
        <p:spPr bwMode="auto">
          <a:xfrm>
            <a:off x="4079934" y="5593136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9" name="直接箭头连接符 128"/>
          <p:cNvCxnSpPr/>
          <p:nvPr/>
        </p:nvCxnSpPr>
        <p:spPr bwMode="auto">
          <a:xfrm>
            <a:off x="5400261" y="5593136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30" name="直接箭头连接符 129"/>
          <p:cNvCxnSpPr/>
          <p:nvPr/>
        </p:nvCxnSpPr>
        <p:spPr bwMode="auto">
          <a:xfrm>
            <a:off x="1449393" y="5593136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1" name="矩形 130"/>
          <p:cNvSpPr/>
          <p:nvPr/>
        </p:nvSpPr>
        <p:spPr bwMode="auto">
          <a:xfrm>
            <a:off x="1147660" y="5334723"/>
            <a:ext cx="288032" cy="504000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/>
          <p:cNvCxnSpPr/>
          <p:nvPr/>
        </p:nvCxnSpPr>
        <p:spPr bwMode="auto">
          <a:xfrm>
            <a:off x="6708797" y="5586723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>
            <a:off x="6972009" y="5586723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>
            <a:off x="6828009" y="5989208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42" name="直接箭头连接符 141"/>
          <p:cNvCxnSpPr/>
          <p:nvPr/>
        </p:nvCxnSpPr>
        <p:spPr bwMode="auto">
          <a:xfrm>
            <a:off x="6900009" y="6061216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6900009" y="6133224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126" name="矩形 125"/>
          <p:cNvSpPr/>
          <p:nvPr/>
        </p:nvSpPr>
        <p:spPr>
          <a:xfrm>
            <a:off x="1844243" y="497307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204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097866" y="496050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217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427984" y="49411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229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724128" y="49411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238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414564" y="530920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217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711393" y="531745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229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043227" y="529471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238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088795" y="53105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204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7116009" y="5328409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7692009" y="5328409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4" name="直接箭头连接符 153"/>
          <p:cNvCxnSpPr/>
          <p:nvPr/>
        </p:nvCxnSpPr>
        <p:spPr bwMode="auto">
          <a:xfrm flipV="1">
            <a:off x="6708104" y="5517232"/>
            <a:ext cx="407905" cy="631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63" name="直接箭头连接符 162"/>
          <p:cNvCxnSpPr/>
          <p:nvPr/>
        </p:nvCxnSpPr>
        <p:spPr bwMode="auto">
          <a:xfrm>
            <a:off x="7981196" y="5593136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64" name="直接箭头连接符 163"/>
          <p:cNvCxnSpPr/>
          <p:nvPr/>
        </p:nvCxnSpPr>
        <p:spPr bwMode="auto">
          <a:xfrm>
            <a:off x="8244408" y="5593136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65" name="直接箭头连接符 164"/>
          <p:cNvCxnSpPr/>
          <p:nvPr/>
        </p:nvCxnSpPr>
        <p:spPr bwMode="auto">
          <a:xfrm>
            <a:off x="8100408" y="5995621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66" name="直接箭头连接符 165"/>
          <p:cNvCxnSpPr/>
          <p:nvPr/>
        </p:nvCxnSpPr>
        <p:spPr bwMode="auto">
          <a:xfrm>
            <a:off x="8172408" y="6067629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>
            <a:off x="8172408" y="6139637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3" name="直接箭头连接符 42"/>
          <p:cNvCxnSpPr>
            <a:stCxn id="3" idx="4"/>
          </p:cNvCxnSpPr>
          <p:nvPr/>
        </p:nvCxnSpPr>
        <p:spPr bwMode="auto">
          <a:xfrm>
            <a:off x="1572281" y="2433342"/>
            <a:ext cx="1397267" cy="761544"/>
          </a:xfrm>
          <a:prstGeom prst="straightConnector1">
            <a:avLst/>
          </a:prstGeom>
          <a:noFill/>
          <a:ln w="25400" algn="ctr">
            <a:solidFill>
              <a:srgbClr val="7030A0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145" name="矩形 144"/>
          <p:cNvSpPr/>
          <p:nvPr/>
        </p:nvSpPr>
        <p:spPr>
          <a:xfrm>
            <a:off x="6366500" y="5233968"/>
            <a:ext cx="748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4010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13924 -0.00486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318" grpId="0"/>
      <p:bldP spid="363" grpId="0" animBg="1"/>
      <p:bldP spid="364" grpId="0" animBg="1"/>
      <p:bldP spid="365" grpId="0" animBg="1"/>
      <p:bldP spid="366" grpId="0" animBg="1"/>
      <p:bldP spid="106" grpId="0"/>
      <p:bldP spid="108" grpId="0"/>
      <p:bldP spid="110" grpId="0"/>
      <p:bldP spid="112" grpId="0" animBg="1"/>
      <p:bldP spid="113" grpId="0" animBg="1"/>
      <p:bldP spid="114" grpId="0" animBg="1"/>
      <p:bldP spid="115" grpId="0" animBg="1"/>
      <p:bldP spid="116" grpId="0"/>
      <p:bldP spid="3" grpId="0" animBg="1"/>
      <p:bldP spid="118" grpId="1" animBg="1"/>
      <p:bldP spid="119" grpId="1" animBg="1"/>
      <p:bldP spid="120" grpId="1" animBg="1"/>
      <p:bldP spid="121" grpId="1" animBg="1"/>
      <p:bldP spid="122" grpId="1" animBg="1"/>
      <p:bldP spid="123" grpId="1" animBg="1"/>
      <p:bldP spid="124" grpId="1" animBg="1"/>
      <p:bldP spid="125" grpId="1" animBg="1"/>
      <p:bldP spid="131" grpId="1" animBg="1"/>
      <p:bldP spid="126" grpId="0"/>
      <p:bldP spid="127" grpId="0"/>
      <p:bldP spid="132" grpId="0"/>
      <p:bldP spid="133" grpId="0"/>
      <p:bldP spid="136" grpId="0"/>
      <p:bldP spid="138" grpId="0"/>
      <p:bldP spid="139" grpId="0"/>
      <p:bldP spid="147" grpId="0"/>
      <p:bldP spid="152" grpId="1" animBg="1"/>
      <p:bldP spid="153" grpId="1" animBg="1"/>
      <p:bldP spid="145" grpId="0"/>
      <p:bldP spid="14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向量与列表比较</a:t>
            </a:r>
          </a:p>
        </p:txBody>
      </p:sp>
      <p:sp>
        <p:nvSpPr>
          <p:cNvPr id="155" name="TextBox 20"/>
          <p:cNvSpPr txBox="1">
            <a:spLocks noChangeArrowheads="1"/>
          </p:cNvSpPr>
          <p:nvPr/>
        </p:nvSpPr>
        <p:spPr bwMode="auto">
          <a:xfrm>
            <a:off x="323528" y="2348880"/>
            <a:ext cx="2484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元素访问时间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09459"/>
              </p:ext>
            </p:extLst>
          </p:nvPr>
        </p:nvGraphicFramePr>
        <p:xfrm>
          <a:off x="631484" y="1308487"/>
          <a:ext cx="799057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130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 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 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坐标地址访问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局部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邻域关系访问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48579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989339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1492887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996435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49998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300353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50517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69346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444143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224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588" y="4495950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0" name="直接箭头连接符 169"/>
          <p:cNvCxnSpPr/>
          <p:nvPr/>
        </p:nvCxnSpPr>
        <p:spPr bwMode="auto">
          <a:xfrm flipH="1" flipV="1">
            <a:off x="498557" y="3919886"/>
            <a:ext cx="318" cy="53811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171" name="矩形 170"/>
          <p:cNvSpPr/>
          <p:nvPr/>
        </p:nvSpPr>
        <p:spPr>
          <a:xfrm>
            <a:off x="581913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087697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593481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2099265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605048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110831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616614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/>
              <p:cNvSpPr/>
              <p:nvPr/>
            </p:nvSpPr>
            <p:spPr>
              <a:xfrm>
                <a:off x="154858" y="4990045"/>
                <a:ext cx="28772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A[</a:t>
                </a:r>
                <a:r>
                  <a:rPr lang="en-US" altLang="zh-CN" b="1" dirty="0" err="1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]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的地址：</a:t>
                </a:r>
                <a:r>
                  <a:rPr lang="en-US" altLang="zh-CN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200+i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4</a:t>
                </a:r>
                <a:endPara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8" name="矩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8" y="4990045"/>
                <a:ext cx="2877246" cy="369332"/>
              </a:xfrm>
              <a:prstGeom prst="rect">
                <a:avLst/>
              </a:prstGeom>
              <a:blipFill>
                <a:blip r:embed="rId3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20"/>
          <p:cNvSpPr txBox="1">
            <a:spLocks noChangeArrowheads="1"/>
          </p:cNvSpPr>
          <p:nvPr/>
        </p:nvSpPr>
        <p:spPr bwMode="auto">
          <a:xfrm>
            <a:off x="737565" y="5650892"/>
            <a:ext cx="28497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</p:txBody>
      </p:sp>
      <p:sp>
        <p:nvSpPr>
          <p:cNvPr id="182" name="矩形 181"/>
          <p:cNvSpPr/>
          <p:nvPr/>
        </p:nvSpPr>
        <p:spPr bwMode="auto">
          <a:xfrm>
            <a:off x="5400447" y="3402361"/>
            <a:ext cx="4176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5818047" y="3402361"/>
            <a:ext cx="2484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427106" y="3400023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47999" y="3401324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468327" y="3395877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7879702" y="3395877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 bwMode="auto">
          <a:xfrm flipV="1">
            <a:off x="5126366" y="3613974"/>
            <a:ext cx="271148" cy="233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89" name="直接箭头连接符 188"/>
          <p:cNvCxnSpPr/>
          <p:nvPr/>
        </p:nvCxnSpPr>
        <p:spPr bwMode="auto">
          <a:xfrm>
            <a:off x="6066447" y="361397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7101443" y="361280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8128102" y="3598150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92" name="矩形 191"/>
          <p:cNvSpPr/>
          <p:nvPr/>
        </p:nvSpPr>
        <p:spPr>
          <a:xfrm>
            <a:off x="8459298" y="34133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489697" y="339587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4" name="TextBox 20"/>
          <p:cNvSpPr txBox="1">
            <a:spLocks noChangeArrowheads="1"/>
          </p:cNvSpPr>
          <p:nvPr/>
        </p:nvSpPr>
        <p:spPr bwMode="auto">
          <a:xfrm>
            <a:off x="4967544" y="5650891"/>
            <a:ext cx="3336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195" name="矩形 194"/>
          <p:cNvSpPr/>
          <p:nvPr/>
        </p:nvSpPr>
        <p:spPr>
          <a:xfrm>
            <a:off x="6339326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5959977" y="276328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814778" y="276424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98" name="直接箭头连接符 197"/>
          <p:cNvCxnSpPr>
            <a:endCxn id="196" idx="2"/>
          </p:cNvCxnSpPr>
          <p:nvPr/>
        </p:nvCxnSpPr>
        <p:spPr bwMode="auto">
          <a:xfrm flipH="1" flipV="1">
            <a:off x="6305585" y="3132613"/>
            <a:ext cx="358110" cy="3600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cxnSp>
        <p:nvCxnSpPr>
          <p:cNvPr id="199" name="直接箭头连接符 198"/>
          <p:cNvCxnSpPr>
            <a:endCxn id="197" idx="2"/>
          </p:cNvCxnSpPr>
          <p:nvPr/>
        </p:nvCxnSpPr>
        <p:spPr bwMode="auto">
          <a:xfrm flipV="1">
            <a:off x="6948248" y="3133575"/>
            <a:ext cx="212138" cy="38386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5327758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429959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619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向量与列表比较</a:t>
            </a:r>
          </a:p>
        </p:txBody>
      </p:sp>
      <p:sp>
        <p:nvSpPr>
          <p:cNvPr id="155" name="TextBox 20"/>
          <p:cNvSpPr txBox="1">
            <a:spLocks noChangeArrowheads="1"/>
          </p:cNvSpPr>
          <p:nvPr/>
        </p:nvSpPr>
        <p:spPr bwMode="auto">
          <a:xfrm>
            <a:off x="323528" y="2348880"/>
            <a:ext cx="2484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内存占用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6" name="表格 155"/>
          <p:cNvGraphicFramePr>
            <a:graphicFrameLocks noGrp="1"/>
          </p:cNvGraphicFramePr>
          <p:nvPr/>
        </p:nvGraphicFramePr>
        <p:xfrm>
          <a:off x="631484" y="1308487"/>
          <a:ext cx="799057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130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 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 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坐标地址访问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局部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邻域关系访问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48579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989339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1492887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996435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49998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300353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50517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69346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444143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224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/>
              <p:cNvSpPr/>
              <p:nvPr/>
            </p:nvSpPr>
            <p:spPr>
              <a:xfrm>
                <a:off x="1571447" y="5311786"/>
                <a:ext cx="22569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7=2</a:t>
                </a:r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8</a:t>
                </a:r>
                <a:r>
                  <a:rPr lang="zh-CN" altLang="en-US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字节</a:t>
                </a:r>
                <a:endParaRPr lang="zh-CN" altLang="en-US" sz="2400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8" name="矩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47" y="5311786"/>
                <a:ext cx="2256902" cy="461665"/>
              </a:xfrm>
              <a:prstGeom prst="rect">
                <a:avLst/>
              </a:prstGeom>
              <a:blipFill>
                <a:blip r:embed="rId3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/>
          <p:cNvSpPr/>
          <p:nvPr/>
        </p:nvSpPr>
        <p:spPr bwMode="auto">
          <a:xfrm>
            <a:off x="5400447" y="3402361"/>
            <a:ext cx="4176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5818047" y="3402361"/>
            <a:ext cx="2484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427106" y="3400023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47999" y="3401324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468327" y="3395877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7879702" y="3395877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 bwMode="auto">
          <a:xfrm flipV="1">
            <a:off x="5126366" y="3613974"/>
            <a:ext cx="271148" cy="233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89" name="直接箭头连接符 188"/>
          <p:cNvCxnSpPr/>
          <p:nvPr/>
        </p:nvCxnSpPr>
        <p:spPr bwMode="auto">
          <a:xfrm>
            <a:off x="6066447" y="361397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7101443" y="361280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8128102" y="3598150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92" name="矩形 191"/>
          <p:cNvSpPr/>
          <p:nvPr/>
        </p:nvSpPr>
        <p:spPr>
          <a:xfrm>
            <a:off x="8459298" y="34133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489697" y="339587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339326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5959977" y="276328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814778" y="276424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98" name="直接箭头连接符 197"/>
          <p:cNvCxnSpPr>
            <a:endCxn id="196" idx="2"/>
          </p:cNvCxnSpPr>
          <p:nvPr/>
        </p:nvCxnSpPr>
        <p:spPr bwMode="auto">
          <a:xfrm flipH="1" flipV="1">
            <a:off x="6305585" y="3132613"/>
            <a:ext cx="358110" cy="3600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cxnSp>
        <p:nvCxnSpPr>
          <p:cNvPr id="199" name="直接箭头连接符 198"/>
          <p:cNvCxnSpPr>
            <a:endCxn id="197" idx="2"/>
          </p:cNvCxnSpPr>
          <p:nvPr/>
        </p:nvCxnSpPr>
        <p:spPr bwMode="auto">
          <a:xfrm flipV="1">
            <a:off x="6948248" y="3133575"/>
            <a:ext cx="212138" cy="38386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5327758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429959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 bwMode="auto">
          <a:xfrm rot="16200000">
            <a:off x="1101093" y="3331342"/>
            <a:ext cx="278234" cy="1512450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755576" y="4236662"/>
            <a:ext cx="10363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已占用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左大括号 46"/>
          <p:cNvSpPr/>
          <p:nvPr/>
        </p:nvSpPr>
        <p:spPr bwMode="auto">
          <a:xfrm rot="16200000">
            <a:off x="2863463" y="3084998"/>
            <a:ext cx="278234" cy="2012284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2555776" y="4233829"/>
            <a:ext cx="10363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未占用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904089" y="5314235"/>
                <a:ext cx="304603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(4+4</a:t>
                </a:r>
                <a:r>
                  <a:rPr lang="en-US" altLang="zh-CN" sz="2400" b="1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3=24</a:t>
                </a:r>
                <a:r>
                  <a:rPr lang="zh-CN" altLang="en-US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字节</a:t>
                </a:r>
                <a:endParaRPr lang="zh-CN" altLang="en-US" sz="2400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089" y="5314235"/>
                <a:ext cx="3046034" cy="461665"/>
              </a:xfrm>
              <a:prstGeom prst="rect">
                <a:avLst/>
              </a:prstGeom>
              <a:blipFill>
                <a:blip r:embed="rId4"/>
                <a:stretch>
                  <a:fillRect t="-1200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5397514" y="4391553"/>
            <a:ext cx="219662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没有空间浪费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需要指针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9184" y="5821420"/>
            <a:ext cx="1326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若</a:t>
            </a:r>
            <a:r>
              <a:rPr lang="en-US" altLang="zh-CN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data</a:t>
            </a:r>
            <a:r>
              <a:rPr lang="zh-CN" altLang="en-US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16</a:t>
            </a:r>
            <a:r>
              <a:rPr lang="zh-CN" altLang="en-US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字节</a:t>
            </a:r>
            <a:endParaRPr lang="zh-CN" altLang="en-US" b="1" dirty="0">
              <a:solidFill>
                <a:srgbClr val="00823B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565920" y="5913752"/>
                <a:ext cx="22569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16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7=112</a:t>
                </a:r>
                <a:r>
                  <a:rPr lang="zh-CN" altLang="en-US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字节</a:t>
                </a:r>
                <a:endParaRPr lang="zh-CN" altLang="en-US" sz="2400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5913752"/>
                <a:ext cx="2256902" cy="461665"/>
              </a:xfrm>
              <a:prstGeom prst="rect">
                <a:avLst/>
              </a:prstGeom>
              <a:blipFill>
                <a:blip r:embed="rId5"/>
                <a:stretch>
                  <a:fillRect l="-2432" t="-11842" r="-189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939278" y="5913752"/>
                <a:ext cx="2874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(16+4)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3=60</a:t>
                </a:r>
                <a:r>
                  <a:rPr lang="zh-CN" altLang="en-US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字节</a:t>
                </a:r>
                <a:endParaRPr lang="zh-CN" altLang="en-US" sz="2400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78" y="5913752"/>
                <a:ext cx="2874364" cy="461665"/>
              </a:xfrm>
              <a:prstGeom prst="rect">
                <a:avLst/>
              </a:prstGeom>
              <a:blipFill>
                <a:blip r:embed="rId6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9369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向量与列表比较</a:t>
            </a:r>
          </a:p>
        </p:txBody>
      </p:sp>
      <p:sp>
        <p:nvSpPr>
          <p:cNvPr id="155" name="TextBox 20"/>
          <p:cNvSpPr txBox="1">
            <a:spLocks noChangeArrowheads="1"/>
          </p:cNvSpPr>
          <p:nvPr/>
        </p:nvSpPr>
        <p:spPr bwMode="auto">
          <a:xfrm>
            <a:off x="323528" y="2348880"/>
            <a:ext cx="2484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元素插入时间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6" name="表格 155"/>
          <p:cNvGraphicFramePr>
            <a:graphicFrameLocks noGrp="1"/>
          </p:cNvGraphicFramePr>
          <p:nvPr/>
        </p:nvGraphicFramePr>
        <p:xfrm>
          <a:off x="631484" y="1308487"/>
          <a:ext cx="799057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130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 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 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坐标地址访问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局部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邻域关系访问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48579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989339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1492887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996435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49998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300353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50517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69578" y="292006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444143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224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5400447" y="3402361"/>
            <a:ext cx="4176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5818047" y="3402361"/>
            <a:ext cx="2484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427106" y="3400023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47999" y="3401324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468327" y="3395877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7879702" y="3395877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9" name="直接箭头连接符 188"/>
          <p:cNvCxnSpPr/>
          <p:nvPr/>
        </p:nvCxnSpPr>
        <p:spPr bwMode="auto">
          <a:xfrm>
            <a:off x="6066447" y="361397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7101443" y="361280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8128102" y="3598150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92" name="矩形 191"/>
          <p:cNvSpPr/>
          <p:nvPr/>
        </p:nvSpPr>
        <p:spPr>
          <a:xfrm>
            <a:off x="8459298" y="34133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489697" y="335699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5959977" y="276328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814778" y="276424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98" name="直接箭头连接符 197"/>
          <p:cNvCxnSpPr>
            <a:endCxn id="196" idx="2"/>
          </p:cNvCxnSpPr>
          <p:nvPr/>
        </p:nvCxnSpPr>
        <p:spPr bwMode="auto">
          <a:xfrm flipH="1" flipV="1">
            <a:off x="6305585" y="3132613"/>
            <a:ext cx="358110" cy="3600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cxnSp>
        <p:nvCxnSpPr>
          <p:cNvPr id="199" name="直接箭头连接符 198"/>
          <p:cNvCxnSpPr>
            <a:endCxn id="197" idx="2"/>
          </p:cNvCxnSpPr>
          <p:nvPr/>
        </p:nvCxnSpPr>
        <p:spPr bwMode="auto">
          <a:xfrm flipV="1">
            <a:off x="6948248" y="3133575"/>
            <a:ext cx="212138" cy="38386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1402840" y="4570676"/>
            <a:ext cx="158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在开头插入：</a:t>
            </a:r>
            <a:endParaRPr lang="zh-CN" altLang="en-US" sz="2000" b="1" dirty="0">
              <a:solidFill>
                <a:srgbClr val="00823B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449" y="3369449"/>
            <a:ext cx="300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弧形 6"/>
          <p:cNvSpPr/>
          <p:nvPr/>
        </p:nvSpPr>
        <p:spPr bwMode="auto">
          <a:xfrm rot="18288111">
            <a:off x="2261826" y="3252929"/>
            <a:ext cx="542772" cy="554631"/>
          </a:xfrm>
          <a:prstGeom prst="arc">
            <a:avLst>
              <a:gd name="adj1" fmla="val 16200000"/>
              <a:gd name="adj2" fmla="val 13645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/>
          <p:cNvSpPr/>
          <p:nvPr/>
        </p:nvSpPr>
        <p:spPr bwMode="auto">
          <a:xfrm rot="18288111">
            <a:off x="1710974" y="3252928"/>
            <a:ext cx="542772" cy="554631"/>
          </a:xfrm>
          <a:prstGeom prst="arc">
            <a:avLst>
              <a:gd name="adj1" fmla="val 16200000"/>
              <a:gd name="adj2" fmla="val 13645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 bwMode="auto">
          <a:xfrm rot="18288111">
            <a:off x="1193583" y="3234235"/>
            <a:ext cx="542772" cy="554631"/>
          </a:xfrm>
          <a:prstGeom prst="arc">
            <a:avLst>
              <a:gd name="adj1" fmla="val 16200000"/>
              <a:gd name="adj2" fmla="val 13645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 bwMode="auto">
          <a:xfrm rot="18288111">
            <a:off x="651070" y="3230040"/>
            <a:ext cx="542772" cy="554631"/>
          </a:xfrm>
          <a:prstGeom prst="arc">
            <a:avLst>
              <a:gd name="adj1" fmla="val 16200000"/>
              <a:gd name="adj2" fmla="val 13645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 bwMode="auto">
          <a:xfrm>
            <a:off x="5390674" y="4150778"/>
            <a:ext cx="4176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808274" y="4150778"/>
            <a:ext cx="2484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曲线连接符 8"/>
          <p:cNvCxnSpPr>
            <a:stCxn id="55" idx="3"/>
            <a:endCxn id="182" idx="1"/>
          </p:cNvCxnSpPr>
          <p:nvPr/>
        </p:nvCxnSpPr>
        <p:spPr bwMode="auto">
          <a:xfrm flipH="1" flipV="1">
            <a:off x="5400447" y="3613974"/>
            <a:ext cx="656227" cy="748417"/>
          </a:xfrm>
          <a:prstGeom prst="curvedConnector5">
            <a:avLst>
              <a:gd name="adj1" fmla="val -34836"/>
              <a:gd name="adj2" fmla="val 50000"/>
              <a:gd name="adj3" fmla="val 13483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88" name="直接箭头连接符 187"/>
          <p:cNvCxnSpPr/>
          <p:nvPr/>
        </p:nvCxnSpPr>
        <p:spPr bwMode="auto">
          <a:xfrm flipV="1">
            <a:off x="5126366" y="3575089"/>
            <a:ext cx="271148" cy="233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9" name="TextBox 20"/>
          <p:cNvSpPr txBox="1">
            <a:spLocks noChangeArrowheads="1"/>
          </p:cNvSpPr>
          <p:nvPr/>
        </p:nvSpPr>
        <p:spPr bwMode="auto">
          <a:xfrm>
            <a:off x="3143010" y="4509121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6597047" y="4509120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</p:txBody>
      </p:sp>
      <p:sp>
        <p:nvSpPr>
          <p:cNvPr id="61" name="矩形 60"/>
          <p:cNvSpPr/>
          <p:nvPr/>
        </p:nvSpPr>
        <p:spPr>
          <a:xfrm>
            <a:off x="1390076" y="5146740"/>
            <a:ext cx="158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在尾部插入：</a:t>
            </a:r>
            <a:endParaRPr lang="zh-CN" altLang="en-US" sz="2000" b="1" dirty="0">
              <a:solidFill>
                <a:srgbClr val="00823B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3111797" y="5115962"/>
            <a:ext cx="2696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O(1),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向量未满时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20"/>
          <p:cNvSpPr txBox="1">
            <a:spLocks noChangeArrowheads="1"/>
          </p:cNvSpPr>
          <p:nvPr/>
        </p:nvSpPr>
        <p:spPr bwMode="auto">
          <a:xfrm>
            <a:off x="6597047" y="5085185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64" name="矩形 63"/>
          <p:cNvSpPr/>
          <p:nvPr/>
        </p:nvSpPr>
        <p:spPr>
          <a:xfrm>
            <a:off x="1381080" y="5733238"/>
            <a:ext cx="158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</a:t>
            </a:r>
            <a:r>
              <a:rPr lang="zh-CN" altLang="en-US" sz="2000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部插入：</a:t>
            </a:r>
            <a:endParaRPr lang="zh-CN" altLang="en-US" sz="2000" b="1" dirty="0">
              <a:solidFill>
                <a:srgbClr val="00823B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5" name="TextBox 20"/>
          <p:cNvSpPr txBox="1">
            <a:spLocks noChangeArrowheads="1"/>
          </p:cNvSpPr>
          <p:nvPr/>
        </p:nvSpPr>
        <p:spPr bwMode="auto">
          <a:xfrm>
            <a:off x="3111797" y="5722803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66" name="TextBox 20"/>
          <p:cNvSpPr txBox="1">
            <a:spLocks noChangeArrowheads="1"/>
          </p:cNvSpPr>
          <p:nvPr/>
        </p:nvSpPr>
        <p:spPr bwMode="auto">
          <a:xfrm>
            <a:off x="6583207" y="5733238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47" name="矩形 46"/>
          <p:cNvSpPr/>
          <p:nvPr/>
        </p:nvSpPr>
        <p:spPr>
          <a:xfrm>
            <a:off x="1402840" y="6247900"/>
            <a:ext cx="2859949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插入后的移动时间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84803" y="6249557"/>
            <a:ext cx="2859949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插入前的访问时间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9951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0.00156 0.119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597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243 0.1148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42" grpId="0"/>
      <p:bldP spid="3" grpId="0"/>
      <p:bldP spid="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</a:p>
        </p:txBody>
      </p:sp>
      <p:sp>
        <p:nvSpPr>
          <p:cNvPr id="155" name="TextBox 20"/>
          <p:cNvSpPr txBox="1">
            <a:spLocks noChangeArrowheads="1"/>
          </p:cNvSpPr>
          <p:nvPr/>
        </p:nvSpPr>
        <p:spPr bwMode="auto">
          <a:xfrm>
            <a:off x="342637" y="1208083"/>
            <a:ext cx="854499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方法，需使用多个类表达列表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列表结点类（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268970"/>
            <a:ext cx="662473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struct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ListNode 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{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	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列表结点类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kumimoji="1"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int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data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;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		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kumimoji="1"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ListNode</a:t>
            </a:r>
            <a:r>
              <a:rPr kumimoji="1"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*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 next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itchFamily="49" charset="-122"/>
              </a:rPr>
              <a:t>;          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 };</a:t>
            </a:r>
            <a:endParaRPr kumimoji="1" lang="en-US" altLang="zh-CN" sz="2400" dirty="0"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637" y="4661974"/>
            <a:ext cx="851726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 class 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List 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itchFamily="49" charset="-122"/>
              </a:rPr>
              <a:t>{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单向列表类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使用列表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结点类的数据和操作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kumimoji="1"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ListNode*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first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;      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itchFamily="49" charset="-122"/>
              </a:rPr>
              <a:t>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表头指针、不分配结点内存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};    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314908" y="2749070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单向列表、无头节点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831143" y="6457455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2529410" y="6199042"/>
            <a:ext cx="288032" cy="504000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760" y="614527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first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490435" y="6519778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4137671" y="614352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first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088" y="62178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0164" y="61934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1479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314455" y="1176211"/>
            <a:ext cx="84340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表头插入（无表头节点）：在列表最前端插入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289761" y="210857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377144" y="210667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3767" y="1960113"/>
            <a:ext cx="154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3923348" y="2256757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37" name="组合 136"/>
          <p:cNvGrpSpPr/>
          <p:nvPr/>
        </p:nvGrpSpPr>
        <p:grpSpPr>
          <a:xfrm>
            <a:off x="2075861" y="3464060"/>
            <a:ext cx="1202517" cy="523220"/>
            <a:chOff x="2075861" y="3348771"/>
            <a:chExt cx="1202517" cy="523220"/>
          </a:xfrm>
        </p:grpSpPr>
        <p:sp>
          <p:nvSpPr>
            <p:cNvPr id="51" name="矩形 50"/>
            <p:cNvSpPr/>
            <p:nvPr/>
          </p:nvSpPr>
          <p:spPr>
            <a:xfrm>
              <a:off x="2075861" y="3348771"/>
              <a:ext cx="8226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</a:t>
              </a:r>
              <a:endParaRPr lang="zh-CN" alt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>
              <a:off x="2914787" y="3619826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57" name="矩形 56"/>
          <p:cNvSpPr/>
          <p:nvPr/>
        </p:nvSpPr>
        <p:spPr bwMode="auto">
          <a:xfrm>
            <a:off x="3280048" y="3404241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367431" y="3402346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369761" y="3407708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457144" y="3405813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60" idx="3"/>
          </p:cNvCxnSpPr>
          <p:nvPr/>
        </p:nvCxnSpPr>
        <p:spPr bwMode="auto">
          <a:xfrm flipV="1">
            <a:off x="6961144" y="373894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flipV="1">
            <a:off x="4878814" y="3735479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V="1">
            <a:off x="7539237" y="3735115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cxnSp>
        <p:nvCxnSpPr>
          <p:cNvPr id="136" name="曲线连接符 135"/>
          <p:cNvCxnSpPr>
            <a:stCxn id="46" idx="3"/>
            <a:endCxn id="57" idx="1"/>
          </p:cNvCxnSpPr>
          <p:nvPr/>
        </p:nvCxnSpPr>
        <p:spPr bwMode="auto">
          <a:xfrm flipH="1">
            <a:off x="3280048" y="2443278"/>
            <a:ext cx="2601096" cy="1296856"/>
          </a:xfrm>
          <a:prstGeom prst="curvedConnector5">
            <a:avLst>
              <a:gd name="adj1" fmla="val -8789"/>
              <a:gd name="adj2" fmla="val 50027"/>
              <a:gd name="adj3" fmla="val 108789"/>
            </a:avLst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8" name="矩形 137"/>
          <p:cNvSpPr/>
          <p:nvPr/>
        </p:nvSpPr>
        <p:spPr>
          <a:xfrm>
            <a:off x="1986078" y="4725288"/>
            <a:ext cx="4438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-&gt;next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first;    </a:t>
            </a:r>
          </a:p>
        </p:txBody>
      </p:sp>
      <p:sp>
        <p:nvSpPr>
          <p:cNvPr id="79" name="矩形 78"/>
          <p:cNvSpPr/>
          <p:nvPr/>
        </p:nvSpPr>
        <p:spPr>
          <a:xfrm>
            <a:off x="3563888" y="5426060"/>
            <a:ext cx="3496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 = </a:t>
            </a:r>
            <a:r>
              <a:rPr lang="en-US" altLang="zh-CN" sz="28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endParaRPr lang="en-US" altLang="zh-CN" sz="28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958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-0.0831 C 1.66667E-6 -0.12037 0.03107 -0.16621 0.0566 -0.16621 L 0.11319 -0.16621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831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314455" y="1176211"/>
            <a:ext cx="90100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中间插入（无表头节点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）：在列表中间插入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140072" y="2129865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227455" y="2127970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4078" y="1981405"/>
            <a:ext cx="154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3773659" y="2278049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3130359" y="342553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217742" y="342363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20072" y="342900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307455" y="342710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60" idx="3"/>
          </p:cNvCxnSpPr>
          <p:nvPr/>
        </p:nvCxnSpPr>
        <p:spPr bwMode="auto">
          <a:xfrm flipV="1">
            <a:off x="6811455" y="376023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flipV="1">
            <a:off x="4729125" y="375677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V="1">
            <a:off x="7389548" y="3756407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138" name="矩形 137"/>
          <p:cNvSpPr/>
          <p:nvPr/>
        </p:nvSpPr>
        <p:spPr>
          <a:xfrm>
            <a:off x="1836389" y="4746580"/>
            <a:ext cx="625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-&gt;next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current-&gt;next;    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836389" y="5447352"/>
            <a:ext cx="507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 = </a:t>
            </a:r>
            <a:r>
              <a:rPr lang="en-US" altLang="zh-CN" sz="2800" b="1" dirty="0" err="1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2632029" y="377520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1965051" y="4126095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3298965" y="4408248"/>
            <a:ext cx="362307" cy="3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9" name="直接箭头连接符 28"/>
          <p:cNvCxnSpPr>
            <a:endCxn id="57" idx="2"/>
          </p:cNvCxnSpPr>
          <p:nvPr/>
        </p:nvCxnSpPr>
        <p:spPr bwMode="auto">
          <a:xfrm flipV="1">
            <a:off x="3670359" y="4097319"/>
            <a:ext cx="0" cy="3183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8" name="曲线连接符 17"/>
          <p:cNvCxnSpPr>
            <a:stCxn id="46" idx="3"/>
            <a:endCxn id="59" idx="1"/>
          </p:cNvCxnSpPr>
          <p:nvPr/>
        </p:nvCxnSpPr>
        <p:spPr bwMode="auto">
          <a:xfrm flipH="1">
            <a:off x="5220072" y="2464570"/>
            <a:ext cx="511383" cy="1300323"/>
          </a:xfrm>
          <a:prstGeom prst="curvedConnector5">
            <a:avLst>
              <a:gd name="adj1" fmla="val -44702"/>
              <a:gd name="adj2" fmla="val 50027"/>
              <a:gd name="adj3" fmla="val 132467"/>
            </a:avLst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3" name="曲线连接符 22"/>
          <p:cNvCxnSpPr>
            <a:stCxn id="58" idx="3"/>
            <a:endCxn id="45" idx="1"/>
          </p:cNvCxnSpPr>
          <p:nvPr/>
        </p:nvCxnSpPr>
        <p:spPr bwMode="auto">
          <a:xfrm flipH="1" flipV="1">
            <a:off x="4140072" y="2465758"/>
            <a:ext cx="581670" cy="1294480"/>
          </a:xfrm>
          <a:prstGeom prst="curvedConnector5">
            <a:avLst>
              <a:gd name="adj1" fmla="val -26890"/>
              <a:gd name="adj2" fmla="val 50027"/>
              <a:gd name="adj3" fmla="val 139301"/>
            </a:avLst>
          </a:prstGeom>
          <a:solidFill>
            <a:schemeClr val="accent1"/>
          </a:solidFill>
          <a:ln w="25400" cap="flat" cmpd="sng" algn="ctr">
            <a:solidFill>
              <a:srgbClr val="00823B"/>
            </a:solidFill>
            <a:prstDash val="solid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7517419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回顾：数据结构分类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63955" y="3686525"/>
            <a:ext cx="1080120" cy="136815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93360" y="2663918"/>
            <a:ext cx="576064" cy="3413366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931500" y="2314206"/>
            <a:ext cx="1296144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931500" y="3829357"/>
            <a:ext cx="1296144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半线性结构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937976" y="5341525"/>
            <a:ext cx="1289668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非线性结构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5547156" y="2044921"/>
            <a:ext cx="576064" cy="1546681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3"/>
            <a:endCxn id="13" idx="1"/>
          </p:cNvCxnSpPr>
          <p:nvPr/>
        </p:nvCxnSpPr>
        <p:spPr bwMode="auto">
          <a:xfrm>
            <a:off x="3227644" y="2819754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827919" y="2314206"/>
            <a:ext cx="1707930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序列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（线性表）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157303" y="1743676"/>
            <a:ext cx="2799357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向量（顺序表）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157304" y="3226867"/>
            <a:ext cx="2799355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列表（链表）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344075" y="6323638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逻辑结构分类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165287" y="3902549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存储结构分类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5"/>
          <a:stretch/>
        </p:blipFill>
        <p:spPr>
          <a:xfrm>
            <a:off x="3390474" y="1744775"/>
            <a:ext cx="2256793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3527781" y="3664553"/>
            <a:ext cx="1792599" cy="149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3827919" y="5292864"/>
            <a:ext cx="1819348" cy="1446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1069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314455" y="1176211"/>
            <a:ext cx="8217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末端插入（无表头节点） ：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在列表末尾插入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289761" y="1993284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377144" y="1991389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3767" y="1844824"/>
            <a:ext cx="154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3923348" y="2141468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3280048" y="3288952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367431" y="3287057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369761" y="3292419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457144" y="3290524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flipV="1">
            <a:off x="4878814" y="3620190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8" name="矩形 137"/>
          <p:cNvSpPr/>
          <p:nvPr/>
        </p:nvSpPr>
        <p:spPr>
          <a:xfrm>
            <a:off x="1986078" y="4609999"/>
            <a:ext cx="625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-&gt;next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current-&gt;next;    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86078" y="5310771"/>
            <a:ext cx="507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 = </a:t>
            </a:r>
            <a:r>
              <a:rPr lang="en-US" altLang="zh-CN" sz="2800" b="1" dirty="0" err="1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2781718" y="3638627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4211836" y="3992500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5545750" y="4274653"/>
            <a:ext cx="362307" cy="3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V="1">
            <a:off x="5917144" y="3963724"/>
            <a:ext cx="0" cy="3183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6" name="直接箭头连接符 65"/>
          <p:cNvCxnSpPr>
            <a:stCxn id="60" idx="3"/>
          </p:cNvCxnSpPr>
          <p:nvPr/>
        </p:nvCxnSpPr>
        <p:spPr bwMode="auto">
          <a:xfrm flipV="1">
            <a:off x="6961144" y="3623657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7459474" y="3620190"/>
            <a:ext cx="0" cy="5027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7210309" y="4122912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7351462" y="4230609"/>
            <a:ext cx="216024" cy="53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7351462" y="4340188"/>
            <a:ext cx="216024" cy="53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3" name="曲线连接符 12"/>
          <p:cNvCxnSpPr>
            <a:stCxn id="60" idx="3"/>
            <a:endCxn id="45" idx="1"/>
          </p:cNvCxnSpPr>
          <p:nvPr/>
        </p:nvCxnSpPr>
        <p:spPr bwMode="auto">
          <a:xfrm flipH="1" flipV="1">
            <a:off x="4289761" y="2329177"/>
            <a:ext cx="2671383" cy="1297947"/>
          </a:xfrm>
          <a:prstGeom prst="curvedConnector5">
            <a:avLst>
              <a:gd name="adj1" fmla="val -8557"/>
              <a:gd name="adj2" fmla="val 50027"/>
              <a:gd name="adj3" fmla="val 108557"/>
            </a:avLst>
          </a:prstGeom>
          <a:solidFill>
            <a:schemeClr val="accent1"/>
          </a:solidFill>
          <a:ln w="25400" cap="flat" cmpd="sng" algn="ctr">
            <a:solidFill>
              <a:srgbClr val="00823B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5881144" y="2304349"/>
            <a:ext cx="1578330" cy="1334278"/>
            <a:chOff x="5881144" y="2304349"/>
            <a:chExt cx="1578330" cy="1334278"/>
          </a:xfrm>
        </p:grpSpPr>
        <p:cxnSp>
          <p:nvCxnSpPr>
            <p:cNvPr id="31" name="直接箭头连接符 30"/>
            <p:cNvCxnSpPr>
              <a:stCxn id="46" idx="3"/>
            </p:cNvCxnSpPr>
            <p:nvPr/>
          </p:nvCxnSpPr>
          <p:spPr bwMode="auto">
            <a:xfrm flipV="1">
              <a:off x="5881144" y="2322400"/>
              <a:ext cx="1578330" cy="558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7459474" y="2304349"/>
              <a:ext cx="0" cy="133427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5935217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16585" r="12557" b="13655"/>
          <a:stretch/>
        </p:blipFill>
        <p:spPr>
          <a:xfrm>
            <a:off x="179512" y="1196753"/>
            <a:ext cx="4248472" cy="252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6926" r="16137"/>
          <a:stretch/>
        </p:blipFill>
        <p:spPr>
          <a:xfrm>
            <a:off x="4636041" y="1184293"/>
            <a:ext cx="4104456" cy="30385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6926" r="16926" b="13815"/>
          <a:stretch/>
        </p:blipFill>
        <p:spPr>
          <a:xfrm>
            <a:off x="4640977" y="4077072"/>
            <a:ext cx="4040415" cy="25202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11469" y="3807328"/>
            <a:ext cx="3982425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后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两种情况插入操作相同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但在表前端插入需单独处理</a:t>
            </a:r>
          </a:p>
        </p:txBody>
      </p:sp>
      <p:sp>
        <p:nvSpPr>
          <p:cNvPr id="34" name="矩形 33"/>
          <p:cNvSpPr/>
          <p:nvPr/>
        </p:nvSpPr>
        <p:spPr>
          <a:xfrm>
            <a:off x="107504" y="4869160"/>
            <a:ext cx="4968552" cy="156966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归根结底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，列表需定位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被</a:t>
            </a:r>
            <a:r>
              <a:rPr kumimoji="1" lang="zh-CN" altLang="en-US" sz="24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节点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（即插入节点的后一节点）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的前一节点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current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，但在无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表头节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点的表头插入情况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下，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该节点在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不存在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9798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221" y="1577517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000" dirty="0" smtClean="0">
                <a:latin typeface="Consolas" panose="020B0609020204030204" pitchFamily="49" charset="0"/>
                <a:ea typeface="隶书" pitchFamily="49" charset="-122"/>
              </a:rPr>
              <a:t>ListNode 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	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列表结点类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000" b="1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data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;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		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ListNode*</a:t>
            </a:r>
            <a:r>
              <a:rPr kumimoji="1" lang="en-US" altLang="zh-CN" sz="2000" dirty="0" smtClean="0">
                <a:latin typeface="Consolas" panose="020B0609020204030204" pitchFamily="49" charset="0"/>
                <a:ea typeface="隶书" pitchFamily="49" charset="-122"/>
              </a:rPr>
              <a:t> next</a:t>
            </a:r>
            <a:r>
              <a:rPr kumimoji="1" lang="en-US" altLang="zh-CN" sz="2000" b="1" dirty="0" smtClean="0">
                <a:latin typeface="Consolas" panose="020B0609020204030204" pitchFamily="49" charset="0"/>
                <a:ea typeface="隶书" pitchFamily="49" charset="-122"/>
              </a:rPr>
              <a:t>;          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 };</a:t>
            </a:r>
            <a:endParaRPr kumimoji="1" lang="en-US" altLang="zh-CN" sz="2000" dirty="0"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9962" y="2736932"/>
            <a:ext cx="8957388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class 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List </a:t>
            </a:r>
            <a:r>
              <a:rPr kumimoji="1" lang="en-US" altLang="zh-CN" sz="2000" b="1" dirty="0" smtClean="0">
                <a:latin typeface="Consolas" panose="020B0609020204030204" pitchFamily="49" charset="0"/>
                <a:ea typeface="隶书" pitchFamily="49" charset="-122"/>
              </a:rPr>
              <a:t>{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单向列表类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使用列表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结点类的数据和操作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ListNode* </a:t>
            </a:r>
            <a:r>
              <a:rPr kumimoji="1" lang="en-US" altLang="zh-CN" sz="2000" dirty="0" smtClean="0">
                <a:latin typeface="Consolas" panose="020B0609020204030204" pitchFamily="49" charset="0"/>
                <a:ea typeface="隶书" pitchFamily="49" charset="-122"/>
              </a:rPr>
              <a:t>first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;      </a:t>
            </a:r>
            <a:r>
              <a:rPr kumimoji="1" lang="en-US" altLang="zh-CN" sz="2000" b="1" dirty="0" smtClean="0">
                <a:latin typeface="Consolas" panose="020B0609020204030204" pitchFamily="49" charset="0"/>
                <a:ea typeface="隶书" pitchFamily="49" charset="-122"/>
              </a:rPr>
              <a:t>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表头指针</a:t>
            </a:r>
            <a:endParaRPr lang="en-US" altLang="zh-CN" sz="2000" kern="0" dirty="0" smtClean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 smtClean="0">
                <a:latin typeface="Consolas" panose="020B0609020204030204" pitchFamily="49" charset="0"/>
                <a:ea typeface="隶书" pitchFamily="49" charset="-122"/>
              </a:rPr>
              <a:t>   List(){first 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=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000" dirty="0" err="1" smtClean="0">
                <a:latin typeface="Consolas" panose="020B0609020204030204" pitchFamily="49" charset="0"/>
                <a:ea typeface="隶书" pitchFamily="49" charset="-122"/>
              </a:rPr>
              <a:t>LinkNode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;}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构造函数分配节点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内存</a:t>
            </a:r>
            <a:endParaRPr kumimoji="1" lang="en-US" altLang="zh-CN" sz="2000" b="1" dirty="0"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};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单向列表、带表头节点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873072" y="4878899"/>
            <a:ext cx="417600" cy="415210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284447" y="4878899"/>
            <a:ext cx="248400" cy="41521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2532847" y="5081171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2878341" y="489650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69833" y="429775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endParaRPr lang="zh-CN" altLang="en-US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/>
          <p:cNvCxnSpPr>
            <a:stCxn id="34" idx="2"/>
          </p:cNvCxnSpPr>
          <p:nvPr/>
        </p:nvCxnSpPr>
        <p:spPr bwMode="auto">
          <a:xfrm>
            <a:off x="2078760" y="4667085"/>
            <a:ext cx="2249" cy="23155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3611879" y="4344547"/>
            <a:ext cx="5424617" cy="109260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表头结点位于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表最</a:t>
            </a:r>
            <a:r>
              <a:rPr kumimoji="1" lang="zh-CN" altLang="en-US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前端，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本身数据无关紧要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kumimoji="1" lang="zh-CN" altLang="en-U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设置表头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结点：使得表头插入与非表头插入具有相同的操作</a:t>
            </a:r>
            <a:r>
              <a:rPr kumimoji="1" lang="zh-CN" altLang="en-US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简化实现</a:t>
            </a:r>
            <a:endParaRPr kumimoji="1" lang="zh-CN" altLang="en-U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9962" y="48324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5661248"/>
            <a:ext cx="9144000" cy="1196752"/>
            <a:chOff x="0" y="5661248"/>
            <a:chExt cx="9144000" cy="119675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5661248"/>
              <a:ext cx="9144000" cy="1196752"/>
            </a:xfrm>
            <a:prstGeom prst="rect">
              <a:avLst/>
            </a:prstGeom>
            <a:solidFill>
              <a:srgbClr val="99FF33">
                <a:alpha val="44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1547292" y="6329619"/>
              <a:ext cx="417600" cy="412929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1964892" y="6329619"/>
              <a:ext cx="248400" cy="412929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2573951" y="6327282"/>
              <a:ext cx="4176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994844" y="6328583"/>
              <a:ext cx="2484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615172" y="6323136"/>
              <a:ext cx="4176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4026547" y="6323136"/>
              <a:ext cx="2484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>
              <a:off x="2213292" y="6541231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3248288" y="6540061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4274947" y="6525408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0" name="矩形 69"/>
            <p:cNvSpPr/>
            <p:nvPr/>
          </p:nvSpPr>
          <p:spPr>
            <a:xfrm>
              <a:off x="4606143" y="634060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highlight>
                    <a:srgbClr val="FFFFFF"/>
                  </a:highlight>
                  <a:latin typeface="Consolas" panose="020B0609020204030204" pitchFamily="49" charset="0"/>
                </a:rPr>
                <a:t>Null</a:t>
              </a:r>
              <a:endParaRPr lang="en-US" altLang="zh-CN" b="1" dirty="0"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377289" y="5727723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highlight>
                    <a:srgbClr val="FFFFFF"/>
                  </a:highlight>
                  <a:latin typeface="Consolas" panose="020B0609020204030204" pitchFamily="49" charset="0"/>
                </a:rPr>
                <a:t>first</a:t>
              </a:r>
              <a:endParaRPr lang="zh-CN" altLang="en-US" b="1" dirty="0"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cxnSp>
          <p:nvCxnSpPr>
            <p:cNvPr id="72" name="直接箭头连接符 71"/>
            <p:cNvCxnSpPr>
              <a:stCxn id="71" idx="2"/>
            </p:cNvCxnSpPr>
            <p:nvPr/>
          </p:nvCxnSpPr>
          <p:spPr bwMode="auto">
            <a:xfrm>
              <a:off x="1786216" y="6097055"/>
              <a:ext cx="2249" cy="2315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3" name="矩形 72"/>
            <p:cNvSpPr/>
            <p:nvPr/>
          </p:nvSpPr>
          <p:spPr bwMode="auto">
            <a:xfrm>
              <a:off x="7132993" y="6288671"/>
              <a:ext cx="417600" cy="41521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7544368" y="6288671"/>
              <a:ext cx="2484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>
              <a:off x="7792768" y="6490943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6" name="矩形 75"/>
            <p:cNvSpPr/>
            <p:nvPr/>
          </p:nvSpPr>
          <p:spPr>
            <a:xfrm>
              <a:off x="8123964" y="6306141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highlight>
                    <a:srgbClr val="FFFFFF"/>
                  </a:highlight>
                  <a:latin typeface="Consolas" panose="020B0609020204030204" pitchFamily="49" charset="0"/>
                </a:rPr>
                <a:t>Null</a:t>
              </a:r>
              <a:endParaRPr lang="en-US" altLang="zh-CN" b="1" dirty="0"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929754" y="5707525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highlight>
                    <a:srgbClr val="FFFFFF"/>
                  </a:highlight>
                  <a:latin typeface="Consolas" panose="020B0609020204030204" pitchFamily="49" charset="0"/>
                </a:rPr>
                <a:t>first</a:t>
              </a:r>
              <a:endParaRPr lang="zh-CN" altLang="en-US" b="1" dirty="0"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cxnSp>
          <p:nvCxnSpPr>
            <p:cNvPr id="78" name="直接箭头连接符 77"/>
            <p:cNvCxnSpPr>
              <a:stCxn id="77" idx="2"/>
            </p:cNvCxnSpPr>
            <p:nvPr/>
          </p:nvCxnSpPr>
          <p:spPr bwMode="auto">
            <a:xfrm>
              <a:off x="7338681" y="6076857"/>
              <a:ext cx="2249" cy="2315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57847" y="6326097"/>
              <a:ext cx="1072142" cy="42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12947" tIns="56473" rIns="112947" bIns="56473">
              <a:spAutoFit/>
            </a:bodyPr>
            <a:lstStyle/>
            <a:p>
              <a:pPr defTabSz="1128713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非空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4"/>
            <p:cNvSpPr txBox="1">
              <a:spLocks noChangeArrowheads="1"/>
            </p:cNvSpPr>
            <p:nvPr/>
          </p:nvSpPr>
          <p:spPr bwMode="auto">
            <a:xfrm>
              <a:off x="6232171" y="6316520"/>
              <a:ext cx="822786" cy="42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12947" tIns="56473" rIns="112947" bIns="56473">
              <a:spAutoFit/>
            </a:bodyPr>
            <a:lstStyle/>
            <a:p>
              <a:pPr defTabSz="1128713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7265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/>
      <p:bldP spid="34" grpId="0"/>
      <p:bldP spid="28" grpId="0" animBg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251520" y="119765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带表头节点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的最前端和最末端插入新节点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252512" y="2198208"/>
            <a:ext cx="504111" cy="50405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756623" y="2198208"/>
            <a:ext cx="207867" cy="50405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3514" y="2111826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1886098" y="2346392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42" name="组合 41"/>
          <p:cNvGrpSpPr/>
          <p:nvPr/>
        </p:nvGrpSpPr>
        <p:grpSpPr>
          <a:xfrm>
            <a:off x="904667" y="3533074"/>
            <a:ext cx="1069676" cy="400110"/>
            <a:chOff x="2202460" y="3470888"/>
            <a:chExt cx="1069676" cy="400110"/>
          </a:xfrm>
        </p:grpSpPr>
        <p:sp>
          <p:nvSpPr>
            <p:cNvPr id="43" name="矩形 42"/>
            <p:cNvSpPr/>
            <p:nvPr/>
          </p:nvSpPr>
          <p:spPr>
            <a:xfrm>
              <a:off x="2202460" y="3470888"/>
              <a:ext cx="6383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</a:t>
              </a:r>
              <a:endParaRPr lang="zh-CN" alt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2908545" y="3670943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45" name="矩形 44"/>
          <p:cNvSpPr/>
          <p:nvPr/>
        </p:nvSpPr>
        <p:spPr bwMode="auto">
          <a:xfrm>
            <a:off x="1992249" y="3343870"/>
            <a:ext cx="453754" cy="480871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446003" y="3344970"/>
            <a:ext cx="232519" cy="480871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958940" y="3344970"/>
            <a:ext cx="469033" cy="480871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427973" y="3344078"/>
            <a:ext cx="207868" cy="4806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3632357" y="3569465"/>
            <a:ext cx="360040" cy="2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2699318" y="3584097"/>
            <a:ext cx="28041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V="1">
            <a:off x="4084078" y="3569465"/>
            <a:ext cx="271898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931718" y="5080748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587578" y="3169355"/>
            <a:ext cx="1392134" cy="400110"/>
            <a:chOff x="1219749" y="5400391"/>
            <a:chExt cx="1392134" cy="400110"/>
          </a:xfrm>
        </p:grpSpPr>
        <p:sp>
          <p:nvSpPr>
            <p:cNvPr id="64" name="矩形 63"/>
            <p:cNvSpPr/>
            <p:nvPr/>
          </p:nvSpPr>
          <p:spPr>
            <a:xfrm>
              <a:off x="1219749" y="5400391"/>
              <a:ext cx="10055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>
              <a:off x="2251843" y="5661248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82" name="直接箭头连接符 81"/>
          <p:cNvCxnSpPr>
            <a:endCxn id="47" idx="0"/>
          </p:cNvCxnSpPr>
          <p:nvPr/>
        </p:nvCxnSpPr>
        <p:spPr bwMode="auto">
          <a:xfrm>
            <a:off x="2958940" y="2450236"/>
            <a:ext cx="234517" cy="894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7" name="曲线连接符 86"/>
          <p:cNvCxnSpPr>
            <a:stCxn id="46" idx="3"/>
            <a:endCxn id="38" idx="1"/>
          </p:cNvCxnSpPr>
          <p:nvPr/>
        </p:nvCxnSpPr>
        <p:spPr bwMode="auto">
          <a:xfrm flipH="1" flipV="1">
            <a:off x="2252512" y="2450236"/>
            <a:ext cx="426010" cy="1135170"/>
          </a:xfrm>
          <a:prstGeom prst="curvedConnector5">
            <a:avLst>
              <a:gd name="adj1" fmla="val -53661"/>
              <a:gd name="adj2" fmla="val 49489"/>
              <a:gd name="adj3" fmla="val 153661"/>
            </a:avLst>
          </a:prstGeom>
          <a:solidFill>
            <a:schemeClr val="accent1"/>
          </a:solidFill>
          <a:ln w="25400" cap="flat" cmpd="sng" algn="ctr">
            <a:solidFill>
              <a:srgbClr val="00823B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0" name="矩形 89"/>
          <p:cNvSpPr/>
          <p:nvPr/>
        </p:nvSpPr>
        <p:spPr bwMode="auto">
          <a:xfrm>
            <a:off x="6812998" y="2198080"/>
            <a:ext cx="504111" cy="50405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317109" y="2198080"/>
            <a:ext cx="207867" cy="50405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14000" y="2111698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>
            <a:off x="6446584" y="2346264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6552735" y="3343742"/>
            <a:ext cx="453754" cy="480871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7006489" y="3344842"/>
            <a:ext cx="232519" cy="480871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5148064" y="3284984"/>
            <a:ext cx="1392134" cy="400110"/>
            <a:chOff x="1219749" y="5400391"/>
            <a:chExt cx="1392134" cy="400110"/>
          </a:xfrm>
        </p:grpSpPr>
        <p:sp>
          <p:nvSpPr>
            <p:cNvPr id="105" name="矩形 104"/>
            <p:cNvSpPr/>
            <p:nvPr/>
          </p:nvSpPr>
          <p:spPr>
            <a:xfrm>
              <a:off x="1219749" y="5400391"/>
              <a:ext cx="10055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>
              <a:off x="2251843" y="5661248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09" name="组合 108"/>
          <p:cNvGrpSpPr/>
          <p:nvPr/>
        </p:nvGrpSpPr>
        <p:grpSpPr>
          <a:xfrm>
            <a:off x="7239008" y="3560729"/>
            <a:ext cx="747495" cy="725347"/>
            <a:chOff x="6961144" y="3620190"/>
            <a:chExt cx="747495" cy="725347"/>
          </a:xfrm>
        </p:grpSpPr>
        <p:cxnSp>
          <p:nvCxnSpPr>
            <p:cNvPr id="110" name="直接箭头连接符 109"/>
            <p:cNvCxnSpPr/>
            <p:nvPr/>
          </p:nvCxnSpPr>
          <p:spPr bwMode="auto">
            <a:xfrm flipV="1">
              <a:off x="6961144" y="3623657"/>
              <a:ext cx="498330" cy="34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7459474" y="3620190"/>
              <a:ext cx="0" cy="5027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7210309" y="4122912"/>
              <a:ext cx="498330" cy="34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351462" y="4230609"/>
              <a:ext cx="216024" cy="53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7351462" y="4340188"/>
              <a:ext cx="216024" cy="53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</p:grpSp>
      <p:cxnSp>
        <p:nvCxnSpPr>
          <p:cNvPr id="115" name="曲线连接符 114"/>
          <p:cNvCxnSpPr/>
          <p:nvPr/>
        </p:nvCxnSpPr>
        <p:spPr bwMode="auto">
          <a:xfrm flipH="1" flipV="1">
            <a:off x="6823399" y="2425559"/>
            <a:ext cx="426010" cy="1135170"/>
          </a:xfrm>
          <a:prstGeom prst="curvedConnector5">
            <a:avLst>
              <a:gd name="adj1" fmla="val -53661"/>
              <a:gd name="adj2" fmla="val 49489"/>
              <a:gd name="adj3" fmla="val 153661"/>
            </a:avLst>
          </a:prstGeom>
          <a:solidFill>
            <a:schemeClr val="accent1"/>
          </a:solidFill>
          <a:ln w="25400" cap="flat" cmpd="sng" algn="ctr">
            <a:solidFill>
              <a:srgbClr val="00823B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6" name="矩形 115"/>
          <p:cNvSpPr/>
          <p:nvPr/>
        </p:nvSpPr>
        <p:spPr>
          <a:xfrm>
            <a:off x="1140355" y="4469758"/>
            <a:ext cx="625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-&gt;next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current-&gt;next;    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40355" y="5170530"/>
            <a:ext cx="507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 = </a:t>
            </a:r>
            <a:r>
              <a:rPr lang="en-US" altLang="zh-CN" sz="2800" b="1" dirty="0" err="1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73778" y="6093814"/>
            <a:ext cx="7489042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处理操作皆与表中插入操作一致</a:t>
            </a:r>
            <a:endParaRPr kumimoji="1" lang="zh-CN" altLang="en-US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236296" y="3573016"/>
            <a:ext cx="747495" cy="725347"/>
            <a:chOff x="6961144" y="3620190"/>
            <a:chExt cx="747495" cy="725347"/>
          </a:xfrm>
        </p:grpSpPr>
        <p:cxnSp>
          <p:nvCxnSpPr>
            <p:cNvPr id="53" name="直接箭头连接符 52"/>
            <p:cNvCxnSpPr/>
            <p:nvPr/>
          </p:nvCxnSpPr>
          <p:spPr bwMode="auto">
            <a:xfrm flipV="1">
              <a:off x="6961144" y="3623657"/>
              <a:ext cx="498330" cy="34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7459474" y="3620190"/>
              <a:ext cx="0" cy="5027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V="1">
              <a:off x="7210309" y="4122912"/>
              <a:ext cx="498330" cy="34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7351462" y="4230609"/>
              <a:ext cx="216024" cy="53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7351462" y="4340188"/>
              <a:ext cx="216024" cy="53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111319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-0.08333 C 4.72222E-6 -0.12083 0.00885 -0.16643 0.01614 -0.16643 L 0.03246 -0.1664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单向列表的插入实现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501" y="1070734"/>
            <a:ext cx="88990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List::Insert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将新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元素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在链表中第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个结点之后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current = Locate(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(current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无插入位置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创建新结点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newNode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-&gt;next = current-&gt;next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链入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核心操作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current-&gt;next = </a:t>
            </a:r>
            <a:r>
              <a:rPr lang="en-US" altLang="zh-CN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newNode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插入成功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个结点之后插入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只需定位第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结点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</a:t>
            </a:r>
            <a:r>
              <a:rPr lang="en-US" altLang="zh-CN" kern="0" dirty="0" err="1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=0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则插在表头结点之后，作为新的首元。</a:t>
            </a:r>
          </a:p>
        </p:txBody>
      </p:sp>
      <p:sp>
        <p:nvSpPr>
          <p:cNvPr id="3" name="矩形 2"/>
          <p:cNvSpPr/>
          <p:nvPr/>
        </p:nvSpPr>
        <p:spPr>
          <a:xfrm>
            <a:off x="209501" y="3573016"/>
            <a:ext cx="874953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LinkNode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List::Locate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函数返回表中第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个元素的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地址，若</a:t>
            </a:r>
            <a:r>
              <a:rPr lang="en-US" altLang="zh-CN" kern="0" dirty="0" err="1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&lt;0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kern="0" dirty="0" err="1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超出表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中结点个数，则返回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NULL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。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=0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返回表头结点地址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0)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不合理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current = first;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见下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(current !=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&amp;&amp; k &lt;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{ current = current-&gt;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next;k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current;  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号结点地址或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NULL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初始为*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current = first-&gt;link;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int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k = 1;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是否可以</a:t>
            </a:r>
          </a:p>
          <a:p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考察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=0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情形如何，插入和删除有时需要定位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=0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i-1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10" y="6188806"/>
            <a:ext cx="9109520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定位当前节点并在其后插入，表头插入与表中及表尾插入一致处理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676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371052" y="4302155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314455" y="1176211"/>
            <a:ext cx="25210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表头节点的首节点删除：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单向列表的删除实现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3006292" y="1345702"/>
            <a:ext cx="822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800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845218" y="1616757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210479" y="128588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97862" y="128398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300192" y="128935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387575" y="128745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 bwMode="auto">
          <a:xfrm flipV="1">
            <a:off x="7891575" y="162058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5809245" y="161712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8469668" y="1616757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2" name="矩形 1"/>
          <p:cNvSpPr/>
          <p:nvPr/>
        </p:nvSpPr>
        <p:spPr>
          <a:xfrm>
            <a:off x="761991" y="2415850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 = first;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2226" y="2415850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 </a:t>
            </a:r>
            <a:r>
              <a:rPr lang="en-US" altLang="zh-CN" sz="24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first-</a:t>
            </a:r>
            <a:r>
              <a:rPr lang="en-US" altLang="zh-CN" sz="24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&gt;next; </a:t>
            </a:r>
            <a:endParaRPr lang="zh-CN" altLang="en-US" sz="24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91538" y="1899781"/>
            <a:ext cx="662475" cy="523220"/>
            <a:chOff x="2320811" y="2629408"/>
            <a:chExt cx="662475" cy="523220"/>
          </a:xfrm>
        </p:grpSpPr>
        <p:sp>
          <p:nvSpPr>
            <p:cNvPr id="18" name="矩形 17"/>
            <p:cNvSpPr/>
            <p:nvPr/>
          </p:nvSpPr>
          <p:spPr>
            <a:xfrm>
              <a:off x="2320811" y="2629408"/>
              <a:ext cx="643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del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flipV="1">
              <a:off x="2983286" y="2734368"/>
              <a:ext cx="0" cy="2957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35" name="矩形 34"/>
          <p:cNvSpPr/>
          <p:nvPr/>
        </p:nvSpPr>
        <p:spPr>
          <a:xfrm>
            <a:off x="6840192" y="241585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338458" y="2886035"/>
            <a:ext cx="33825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表头节点的表中或表尾删除：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204950" y="374059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292333" y="373869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294663" y="374406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382046" y="374216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3803716" y="407183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1706620" y="409026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矩形 42"/>
          <p:cNvSpPr/>
          <p:nvPr/>
        </p:nvSpPr>
        <p:spPr bwMode="auto">
          <a:xfrm>
            <a:off x="6384376" y="3740112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71759" y="3738217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5893429" y="4067883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3077748" y="4821389"/>
            <a:ext cx="430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current-</a:t>
            </a:r>
            <a:r>
              <a:rPr lang="en-US" altLang="zh-CN" sz="24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&gt;next=del-&gt;next;  </a:t>
            </a:r>
            <a:endParaRPr lang="zh-CN" altLang="en-US" sz="24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496" y="4823026"/>
            <a:ext cx="3234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del=current-&gt;next;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225585" y="4349187"/>
            <a:ext cx="658131" cy="523220"/>
            <a:chOff x="2325155" y="2639812"/>
            <a:chExt cx="658131" cy="523220"/>
          </a:xfrm>
        </p:grpSpPr>
        <p:sp>
          <p:nvSpPr>
            <p:cNvPr id="49" name="矩形 48"/>
            <p:cNvSpPr/>
            <p:nvPr/>
          </p:nvSpPr>
          <p:spPr>
            <a:xfrm>
              <a:off x="2325155" y="2639812"/>
              <a:ext cx="643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del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2983286" y="2734368"/>
              <a:ext cx="0" cy="2957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52" name="直接箭头连接符 51"/>
          <p:cNvCxnSpPr/>
          <p:nvPr/>
        </p:nvCxnSpPr>
        <p:spPr bwMode="auto">
          <a:xfrm flipV="1">
            <a:off x="2745404" y="4408773"/>
            <a:ext cx="3892" cy="3300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3779912" y="3140968"/>
            <a:ext cx="2597081" cy="716523"/>
            <a:chOff x="3845218" y="908720"/>
            <a:chExt cx="2454974" cy="716523"/>
          </a:xfrm>
        </p:grpSpPr>
        <p:cxnSp>
          <p:nvCxnSpPr>
            <p:cNvPr id="56" name="曲线连接符 55"/>
            <p:cNvCxnSpPr/>
            <p:nvPr/>
          </p:nvCxnSpPr>
          <p:spPr bwMode="auto">
            <a:xfrm flipV="1">
              <a:off x="3845218" y="908720"/>
              <a:ext cx="1158830" cy="69859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7" name="曲线连接符 56"/>
            <p:cNvCxnSpPr/>
            <p:nvPr/>
          </p:nvCxnSpPr>
          <p:spPr bwMode="auto">
            <a:xfrm>
              <a:off x="5004048" y="908720"/>
              <a:ext cx="1296144" cy="716523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34" name="组合 33"/>
          <p:cNvGrpSpPr/>
          <p:nvPr/>
        </p:nvGrpSpPr>
        <p:grpSpPr>
          <a:xfrm>
            <a:off x="3845218" y="908720"/>
            <a:ext cx="2454974" cy="716523"/>
            <a:chOff x="3845218" y="908720"/>
            <a:chExt cx="2454974" cy="716523"/>
          </a:xfrm>
        </p:grpSpPr>
        <p:cxnSp>
          <p:nvCxnSpPr>
            <p:cNvPr id="29" name="曲线连接符 28"/>
            <p:cNvCxnSpPr/>
            <p:nvPr/>
          </p:nvCxnSpPr>
          <p:spPr bwMode="auto">
            <a:xfrm flipV="1">
              <a:off x="3845218" y="908720"/>
              <a:ext cx="1158830" cy="69859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33" name="曲线连接符 32"/>
            <p:cNvCxnSpPr>
              <a:endCxn id="12" idx="1"/>
            </p:cNvCxnSpPr>
            <p:nvPr/>
          </p:nvCxnSpPr>
          <p:spPr bwMode="auto">
            <a:xfrm>
              <a:off x="5004048" y="908720"/>
              <a:ext cx="1296144" cy="716523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58" name="直接箭头连接符 57"/>
          <p:cNvCxnSpPr/>
          <p:nvPr/>
        </p:nvCxnSpPr>
        <p:spPr bwMode="auto">
          <a:xfrm flipV="1">
            <a:off x="7971338" y="405295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V="1">
            <a:off x="8549431" y="4049123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60" name="矩形 59"/>
          <p:cNvSpPr/>
          <p:nvPr/>
        </p:nvSpPr>
        <p:spPr>
          <a:xfrm>
            <a:off x="7158449" y="4821389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2900" y="5484877"/>
            <a:ext cx="8785098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列表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插入和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删除，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需移动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元素，只需修改结点指针，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比向量简易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中没有表头结点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,  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则操作稍复杂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要专门处理空表和在表头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插入特殊情形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寻找插入或删除位置只能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沿着表链检测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98262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0" grpId="0" animBg="1"/>
      <p:bldP spid="11" grpId="0" animBg="1"/>
      <p:bldP spid="2" grpId="0"/>
      <p:bldP spid="17" grpId="0"/>
      <p:bldP spid="35" grpId="0"/>
      <p:bldP spid="36" grpId="0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3" grpId="0" animBg="1"/>
      <p:bldP spid="44" grpId="0" animBg="1"/>
      <p:bldP spid="46" grpId="0"/>
      <p:bldP spid="47" grpId="0"/>
      <p:bldP spid="60" grpId="0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214860" y="2970675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单向列表的删除实现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251520" y="1274014"/>
            <a:ext cx="5313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表头节点的删除操作可统一：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048758" y="240911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136141" y="240721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138471" y="241258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225854" y="241068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3647524" y="274035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1550428" y="275878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矩形 42"/>
          <p:cNvSpPr/>
          <p:nvPr/>
        </p:nvSpPr>
        <p:spPr bwMode="auto">
          <a:xfrm>
            <a:off x="6228184" y="2408632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315567" y="2406737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5737237" y="2736403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555677" y="4643028"/>
            <a:ext cx="430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current-</a:t>
            </a:r>
            <a:r>
              <a:rPr lang="en-US" altLang="zh-CN" sz="24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&gt;next=del-&gt;next;  </a:t>
            </a:r>
            <a:endParaRPr lang="zh-CN" altLang="en-US" sz="24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5677" y="3933056"/>
            <a:ext cx="3234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del=current-&gt;next;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69393" y="3017707"/>
            <a:ext cx="658131" cy="523220"/>
            <a:chOff x="2325155" y="2639812"/>
            <a:chExt cx="658131" cy="523220"/>
          </a:xfrm>
        </p:grpSpPr>
        <p:sp>
          <p:nvSpPr>
            <p:cNvPr id="49" name="矩形 48"/>
            <p:cNvSpPr/>
            <p:nvPr/>
          </p:nvSpPr>
          <p:spPr>
            <a:xfrm>
              <a:off x="2325155" y="2639812"/>
              <a:ext cx="643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del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2983286" y="2734368"/>
              <a:ext cx="0" cy="2957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52" name="直接箭头连接符 51"/>
          <p:cNvCxnSpPr/>
          <p:nvPr/>
        </p:nvCxnSpPr>
        <p:spPr bwMode="auto">
          <a:xfrm flipV="1">
            <a:off x="2589212" y="3077293"/>
            <a:ext cx="3892" cy="3300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3623720" y="1809488"/>
            <a:ext cx="2597081" cy="716523"/>
            <a:chOff x="3845218" y="908720"/>
            <a:chExt cx="2454974" cy="716523"/>
          </a:xfrm>
        </p:grpSpPr>
        <p:cxnSp>
          <p:nvCxnSpPr>
            <p:cNvPr id="56" name="曲线连接符 55"/>
            <p:cNvCxnSpPr/>
            <p:nvPr/>
          </p:nvCxnSpPr>
          <p:spPr bwMode="auto">
            <a:xfrm flipV="1">
              <a:off x="3845218" y="908720"/>
              <a:ext cx="1158830" cy="69859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7" name="曲线连接符 56"/>
            <p:cNvCxnSpPr/>
            <p:nvPr/>
          </p:nvCxnSpPr>
          <p:spPr bwMode="auto">
            <a:xfrm>
              <a:off x="5004048" y="908720"/>
              <a:ext cx="1296144" cy="716523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58" name="直接箭头连接符 57"/>
          <p:cNvCxnSpPr/>
          <p:nvPr/>
        </p:nvCxnSpPr>
        <p:spPr bwMode="auto">
          <a:xfrm flipV="1">
            <a:off x="7815146" y="272147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V="1">
            <a:off x="8393239" y="2717643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60" name="矩形 59"/>
          <p:cNvSpPr/>
          <p:nvPr/>
        </p:nvSpPr>
        <p:spPr>
          <a:xfrm>
            <a:off x="555677" y="5405027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49629" y="3765865"/>
            <a:ext cx="3816424" cy="267765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需定位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被删除节点的前一节点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current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endParaRPr kumimoji="1" lang="en-US" altLang="zh-CN" sz="24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在无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表头节点情况下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，（删除首元素时），该节点在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不存在，操作复杂</a:t>
            </a:r>
            <a:endParaRPr kumimoji="1" lang="en-US" altLang="zh-CN" sz="2400" b="1" dirty="0" smtClean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在有表头节点的情况下，该节点存在，操作统一</a:t>
            </a:r>
          </a:p>
        </p:txBody>
      </p:sp>
    </p:spTree>
    <p:extLst>
      <p:ext uri="{BB962C8B-B14F-4D97-AF65-F5344CB8AC3E}">
        <p14:creationId xmlns:p14="http://schemas.microsoft.com/office/powerpoint/2010/main" val="8302379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6" grpId="0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3" grpId="0" animBg="1"/>
      <p:bldP spid="44" grpId="0" animBg="1"/>
      <p:bldP spid="46" grpId="0"/>
      <p:bldP spid="47" grpId="0"/>
      <p:bldP spid="60" grpId="0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单向列表的删除实现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285" y="1205463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List::Remove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删除链表第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通过引用参数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返回元素值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current = Locate(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-1);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current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|| current-&gt;link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表中无第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个元素，无法删除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del = current-&gt;next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核心操作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current-&gt;next = del-&gt;next;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del-&gt;data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删除第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个结点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需定位第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i-1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结点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303" y="5499263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59201" y="4937701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46584" y="4935806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48914" y="4941168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36297" y="4939273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3257967" y="5268939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1160871" y="528737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5838627" y="493722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926010" y="493532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5347680" y="526499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3679836" y="5546295"/>
            <a:ext cx="658131" cy="523220"/>
            <a:chOff x="2325155" y="2639812"/>
            <a:chExt cx="658131" cy="523220"/>
          </a:xfrm>
        </p:grpSpPr>
        <p:sp>
          <p:nvSpPr>
            <p:cNvPr id="17" name="矩形 16"/>
            <p:cNvSpPr/>
            <p:nvPr/>
          </p:nvSpPr>
          <p:spPr>
            <a:xfrm>
              <a:off x="2325155" y="2639812"/>
              <a:ext cx="643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del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V="1">
              <a:off x="2983286" y="2734368"/>
              <a:ext cx="0" cy="2957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19" name="直接箭头连接符 18"/>
          <p:cNvCxnSpPr/>
          <p:nvPr/>
        </p:nvCxnSpPr>
        <p:spPr bwMode="auto">
          <a:xfrm flipV="1">
            <a:off x="2199655" y="5605881"/>
            <a:ext cx="3892" cy="3300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20" name="组合 19"/>
          <p:cNvGrpSpPr/>
          <p:nvPr/>
        </p:nvGrpSpPr>
        <p:grpSpPr>
          <a:xfrm>
            <a:off x="3230148" y="4493021"/>
            <a:ext cx="2597081" cy="716523"/>
            <a:chOff x="3845218" y="908720"/>
            <a:chExt cx="2454974" cy="716523"/>
          </a:xfrm>
        </p:grpSpPr>
        <p:cxnSp>
          <p:nvCxnSpPr>
            <p:cNvPr id="21" name="曲线连接符 20"/>
            <p:cNvCxnSpPr/>
            <p:nvPr/>
          </p:nvCxnSpPr>
          <p:spPr bwMode="auto">
            <a:xfrm flipV="1">
              <a:off x="3845218" y="908720"/>
              <a:ext cx="1158830" cy="69859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22" name="曲线连接符 21"/>
            <p:cNvCxnSpPr/>
            <p:nvPr/>
          </p:nvCxnSpPr>
          <p:spPr bwMode="auto">
            <a:xfrm>
              <a:off x="5004048" y="908720"/>
              <a:ext cx="1296144" cy="716523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23" name="直接箭头连接符 22"/>
          <p:cNvCxnSpPr/>
          <p:nvPr/>
        </p:nvCxnSpPr>
        <p:spPr bwMode="auto">
          <a:xfrm flipV="1">
            <a:off x="7425589" y="5250062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8003682" y="5246231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021286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随堂习题</a:t>
            </a:r>
          </a:p>
        </p:txBody>
      </p: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306646" y="1268760"/>
            <a:ext cx="85449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为带表头节点的链表，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不为首元素，请排序以下代码删除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的直接前驱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4354" y="2276872"/>
            <a:ext cx="860495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28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P-&gt;next = P-&gt;next-&gt;next;</a:t>
            </a:r>
          </a:p>
          <a:p>
            <a:pPr marL="342900" indent="-342900">
              <a:buAutoNum type="alphaLcParenBoth"/>
            </a:pPr>
            <a:r>
              <a:rPr lang="en-US" altLang="zh-CN" sz="28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While(P-&gt;next-&gt;next!=Q) P=P-&gt;next;</a:t>
            </a:r>
          </a:p>
          <a:p>
            <a:pPr marL="342900" indent="-342900">
              <a:buAutoNum type="alphaLcParenBoth"/>
            </a:pPr>
            <a:r>
              <a:rPr lang="en-US" altLang="zh-CN" sz="28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Q=P;</a:t>
            </a:r>
          </a:p>
          <a:p>
            <a:pPr marL="342900" indent="-342900">
              <a:buAutoNum type="alphaLcParenBoth"/>
            </a:pP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free(Q);</a:t>
            </a:r>
          </a:p>
          <a:p>
            <a:pPr marL="342900" indent="-342900">
              <a:buAutoNum type="alphaLcParenBoth"/>
            </a:pP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Q=P-&gt;next;</a:t>
            </a:r>
          </a:p>
          <a:p>
            <a:pPr marL="342900" indent="-342900">
              <a:buAutoNum type="alphaLcParenBoth"/>
            </a:pPr>
            <a:r>
              <a:rPr lang="en-US" altLang="zh-CN" sz="28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P=L;</a:t>
            </a:r>
          </a:p>
          <a:p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574354" y="5301208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(c)(f)(b)(e)(a)(d)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0210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（教材方法）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双向列表、带表头节点方式、节点成员函数插入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293" y="1623598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秩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位置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列表节点模板类（以双向链表形式实现）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数值、前驱、后继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的构造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: data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默认构造器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操作接口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紧靠当前节点之前插入新节点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紧随当前节点之后插入新节点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305233" y="5066020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列表节点模板类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37022"/>
              </p:ext>
            </p:extLst>
          </p:nvPr>
        </p:nvGraphicFramePr>
        <p:xfrm>
          <a:off x="204522" y="5589240"/>
          <a:ext cx="8844494" cy="113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94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1149607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6384394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12824343"/>
                    </a:ext>
                  </a:extLst>
                </a:gridCol>
                <a:gridCol w="2899969">
                  <a:extLst>
                    <a:ext uri="{9D8B030D-6E8A-4147-A177-3AD203B41FA5}">
                      <a16:colId xmlns:a16="http://schemas.microsoft.com/office/drawing/2014/main" val="292389961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pred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succ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insertAsPred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(e)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insertAsSucc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(e)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返回节点数据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当前节点前驱位置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当前节点后继位置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当前节点插入前驱节点，存入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，返回新节点位置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当前节点插入后继节点，存入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，返回新节点位置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65912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755576" y="1556792"/>
            <a:ext cx="7848872" cy="20162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784976" cy="448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：建立向量数据结构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把某个指定的数据结构置为空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：报告向量当前的规模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isempty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isfull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：判定向量是否达到存储最大允许容量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get(r)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：获取向量中秩为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元素插入，原后继元素一次后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remove(r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的元素，返回该元素中原存放的对象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查找等于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traverse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：遍历向量中所有元素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，处理方法由函数对象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disordered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所有元素是否已按非降序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各元素的位置，使之按非降序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deduplicate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剔除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51255" y="3573016"/>
            <a:ext cx="7848872" cy="2016224"/>
          </a:xfrm>
          <a:prstGeom prst="rect">
            <a:avLst/>
          </a:prstGeom>
          <a:solidFill>
            <a:srgbClr val="FFFF00">
              <a:alpha val="14000"/>
            </a:srgb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回顾：向量的基本运算</a:t>
            </a:r>
          </a:p>
        </p:txBody>
      </p:sp>
      <p:sp>
        <p:nvSpPr>
          <p:cNvPr id="123" name="TextBox 20"/>
          <p:cNvSpPr txBox="1">
            <a:spLocks noChangeArrowheads="1"/>
          </p:cNvSpPr>
          <p:nvPr/>
        </p:nvSpPr>
        <p:spPr bwMode="auto">
          <a:xfrm>
            <a:off x="359024" y="5599836"/>
            <a:ext cx="8784976" cy="10695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针对有序向量的额外运算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unify()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，返回不大于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0152" y="2035778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实现简易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490346" y="4052002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4912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（教材方法）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列表模板类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463" y="1567560"/>
            <a:ext cx="903649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列表模板类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规模、头哨兵、尾</a:t>
            </a:r>
            <a:r>
              <a:rPr lang="zh-CN" altLang="en-US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哨兵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_size;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header;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trailer;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列表创建时的初始化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clear();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清除所有节点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copyNodes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复制列表中自位置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起的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项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List() {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默认</a:t>
            </a:r>
          </a:p>
          <a:p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List ( </a:t>
            </a:r>
            <a:r>
              <a:rPr lang="fr-FR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L); </a:t>
            </a:r>
            <a:r>
              <a:rPr lang="fr-FR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fr-FR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整体复制列表</a:t>
            </a:r>
            <a:r>
              <a:rPr lang="fr-FR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List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L,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n);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复制列表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中自第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项起的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List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复制列表中自位置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起的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项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析构函数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~List();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释放（包含头、尾哨兵在内的）所有节点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9752" y="5589240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0045" y="5704102"/>
            <a:ext cx="1519882" cy="580296"/>
            <a:chOff x="-296438" y="2122984"/>
            <a:chExt cx="1519882" cy="580296"/>
          </a:xfrm>
        </p:grpSpPr>
        <p:sp>
          <p:nvSpPr>
            <p:cNvPr id="7" name="平行四边形 6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1461075" y="5942963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632524" y="6095363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75788" y="5558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705151" y="60700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417196" y="5913598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630407" y="6070080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41045" y="55531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833209" y="605242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584299" y="5704097"/>
            <a:ext cx="1316127" cy="580301"/>
            <a:chOff x="2621193" y="1737339"/>
            <a:chExt cx="1316127" cy="580301"/>
          </a:xfrm>
        </p:grpSpPr>
        <p:sp>
          <p:nvSpPr>
            <p:cNvPr id="19" name="直角三角形 18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98793" y="5704096"/>
            <a:ext cx="1334427" cy="580295"/>
            <a:chOff x="5335687" y="1737338"/>
            <a:chExt cx="1334427" cy="580295"/>
          </a:xfrm>
        </p:grpSpPr>
        <p:sp>
          <p:nvSpPr>
            <p:cNvPr id="23" name="直角三角形 22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550666" y="5667553"/>
            <a:ext cx="1448936" cy="580932"/>
            <a:chOff x="7433662" y="2086435"/>
            <a:chExt cx="1448936" cy="580932"/>
          </a:xfrm>
        </p:grpSpPr>
        <p:sp>
          <p:nvSpPr>
            <p:cNvPr id="27" name="直角三角形 26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>
            <a:off x="3830590" y="5933438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868687" y="6089496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0597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头、尾、首、末节点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3906497" y="379535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可见部分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86688" y="4293096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6981" y="4407958"/>
            <a:ext cx="1519882" cy="580296"/>
            <a:chOff x="-296438" y="2122984"/>
            <a:chExt cx="1519882" cy="580296"/>
          </a:xfrm>
        </p:grpSpPr>
        <p:sp>
          <p:nvSpPr>
            <p:cNvPr id="6" name="平行四边形 5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1508011" y="4646819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679460" y="4799219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22724" y="426240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2087" y="47739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64132" y="4617454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677343" y="4773936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787981" y="425702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6880145" y="47562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631235" y="4407953"/>
            <a:ext cx="1316127" cy="580301"/>
            <a:chOff x="2621193" y="1737339"/>
            <a:chExt cx="1316127" cy="580301"/>
          </a:xfrm>
        </p:grpSpPr>
        <p:sp>
          <p:nvSpPr>
            <p:cNvPr id="9" name="直角三角形 8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45729" y="4407952"/>
            <a:ext cx="1334427" cy="580295"/>
            <a:chOff x="5335687" y="1737338"/>
            <a:chExt cx="1334427" cy="580295"/>
          </a:xfrm>
        </p:grpSpPr>
        <p:sp>
          <p:nvSpPr>
            <p:cNvPr id="15" name="直角三角形 14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97602" y="4371409"/>
            <a:ext cx="1448936" cy="580932"/>
            <a:chOff x="7433662" y="2086435"/>
            <a:chExt cx="1448936" cy="580932"/>
          </a:xfrm>
        </p:grpSpPr>
        <p:sp>
          <p:nvSpPr>
            <p:cNvPr id="17" name="直角三角形 16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3877526" y="4637294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3915623" y="4793352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673827" y="5019494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3050785" y="5205901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859097" y="5205901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8091345" y="4989877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215514" y="1214228"/>
            <a:ext cx="85449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哨兵节点（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node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包括头节点与尾节点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对外部不可见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对外部可见的任一节点，其前驱和后继都必然存在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算法不必对各种边界情况进行特殊处理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993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702333" y="2996952"/>
            <a:ext cx="7848872" cy="144016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06735"/>
            <a:ext cx="860546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：建立列表数据结构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把某个指定的数据结构置为空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：返回列表当前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的规模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首节点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返回首节点位置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末节点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last()] 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返回末节点位置</a:t>
            </a:r>
            <a:endParaRPr lang="en-US" altLang="zh-CN" sz="16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节点插入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insertAsFisrt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作为首节点插入</a:t>
            </a:r>
            <a:endParaRPr lang="en-US" altLang="zh-CN" sz="16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末节点插入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insertAsLast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作为末节点插入</a:t>
            </a:r>
            <a:endParaRPr lang="en-US" altLang="zh-CN" sz="16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前插入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insertB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作为当前节点的前驱插入</a:t>
            </a:r>
            <a:endParaRPr lang="en-US" altLang="zh-CN" sz="16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后插入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insertA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作为当前节点的后继插入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remove(p)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删除位置为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的节点，返回其数值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：查找目标元素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，失败时返回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traverse()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：遍历向量中所有元素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，处理方法由函数对象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disordered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所有元素是否已按非降序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各元素的位置，使之按非降序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deduplicate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剔除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列表的基本运算接口</a:t>
            </a:r>
          </a:p>
        </p:txBody>
      </p:sp>
      <p:sp>
        <p:nvSpPr>
          <p:cNvPr id="123" name="TextBox 20"/>
          <p:cNvSpPr txBox="1">
            <a:spLocks noChangeArrowheads="1"/>
          </p:cNvSpPr>
          <p:nvPr/>
        </p:nvSpPr>
        <p:spPr bwMode="auto">
          <a:xfrm>
            <a:off x="359024" y="5815860"/>
            <a:ext cx="8784976" cy="10695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针对有序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的额外运算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unify()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，返回不大于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90346" y="3239978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插入删除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12447" y="4420026"/>
            <a:ext cx="7848872" cy="2437974"/>
          </a:xfrm>
          <a:prstGeom prst="rect">
            <a:avLst/>
          </a:prstGeom>
          <a:solidFill>
            <a:srgbClr val="FFFF00">
              <a:alpha val="14000"/>
            </a:srgb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48504" y="4982641"/>
            <a:ext cx="936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查找排序去重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9095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2897571" y="4112713"/>
            <a:ext cx="3299497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默认构造函数</a:t>
            </a:r>
          </a:p>
        </p:txBody>
      </p: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646811" y="4831834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8081835" y="4785550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631" y="1650749"/>
            <a:ext cx="75897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init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列表初始化，在创建列表对象时统一调用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header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创建头哨兵节点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trailer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创建尾哨兵节点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header-&gt;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trailer; header-&gt;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trailer-&gt;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header; trailer-&gt;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_size = 0;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75172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默认构造函数调用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8043" y="4251541"/>
            <a:ext cx="1519882" cy="580296"/>
            <a:chOff x="-296438" y="2122984"/>
            <a:chExt cx="1519882" cy="580296"/>
          </a:xfrm>
        </p:grpSpPr>
        <p:sp>
          <p:nvSpPr>
            <p:cNvPr id="58" name="平行四边形 57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59" name="直角三角形 58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直角三角形 59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133087" y="40770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44122" y="46008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77" name="组合 76"/>
          <p:cNvGrpSpPr/>
          <p:nvPr/>
        </p:nvGrpSpPr>
        <p:grpSpPr>
          <a:xfrm>
            <a:off x="7568664" y="4214992"/>
            <a:ext cx="1448936" cy="580932"/>
            <a:chOff x="7433662" y="2086435"/>
            <a:chExt cx="1448936" cy="580932"/>
          </a:xfrm>
        </p:grpSpPr>
        <p:sp>
          <p:nvSpPr>
            <p:cNvPr id="78" name="直角三角形 77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直角三角形 78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平行四边形 79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81" name="直接箭头连接符 80"/>
          <p:cNvCxnSpPr/>
          <p:nvPr/>
        </p:nvCxnSpPr>
        <p:spPr>
          <a:xfrm>
            <a:off x="1714383" y="4459156"/>
            <a:ext cx="5855975" cy="1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 flipV="1">
            <a:off x="1702553" y="4603172"/>
            <a:ext cx="5819057" cy="696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3940955" y="4582826"/>
            <a:ext cx="135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empty list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9692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数据元素访问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重载下标操作符以访问（转化为秩的访问）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00808"/>
            <a:ext cx="8444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重载下标操作符，以通过秩直接访问列表节点（虽方便，效率低，需慎用）</a:t>
            </a: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&gt;::operator[]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first();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从首节点出发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 ) p = p-&gt;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顺数第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个节点即是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p-&gt;data;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目标节点，返回其中所存元素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104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转化为节点对象的前插入或后插入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680" y="1653910"/>
            <a:ext cx="90741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&gt;::insertAsFirst (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_size++;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header-&gt;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}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当作首节点插入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&gt;::insertAsLast (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_size++;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trailer-&gt;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}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当作末节点插入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&gt;::insertA (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_size++;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}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当作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的后继插入（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After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&gt;::insertB (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_size++;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当作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的前驱插入（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Before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251520" y="6021288"/>
            <a:ext cx="4032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多种接口，灵活运用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2223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转化为节点对象的前插入或后插入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0786" y="1556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937130" y="1809469"/>
            <a:ext cx="1108324" cy="583331"/>
            <a:chOff x="7709515" y="2091119"/>
            <a:chExt cx="1108324" cy="583331"/>
          </a:xfrm>
        </p:grpSpPr>
        <p:sp>
          <p:nvSpPr>
            <p:cNvPr id="16" name="直角三角形 15"/>
            <p:cNvSpPr/>
            <p:nvPr/>
          </p:nvSpPr>
          <p:spPr>
            <a:xfrm>
              <a:off x="7711209" y="209111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10800000">
              <a:off x="8493988" y="2094157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7709515" y="2091758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this</a:t>
              </a:r>
              <a:endParaRPr lang="zh-CN" altLang="en-US" sz="2000" b="1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 flipV="1">
            <a:off x="1547664" y="2244533"/>
            <a:ext cx="1533482" cy="232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39340" y="1806027"/>
            <a:ext cx="1108324" cy="583331"/>
            <a:chOff x="7709515" y="2091119"/>
            <a:chExt cx="1108324" cy="583331"/>
          </a:xfrm>
        </p:grpSpPr>
        <p:sp>
          <p:nvSpPr>
            <p:cNvPr id="25" name="直角三角形 24"/>
            <p:cNvSpPr/>
            <p:nvPr/>
          </p:nvSpPr>
          <p:spPr>
            <a:xfrm>
              <a:off x="7711209" y="209111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/>
          </p:nvSpPr>
          <p:spPr>
            <a:xfrm rot="10800000">
              <a:off x="8493988" y="2094157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 flipH="1">
              <a:off x="7709515" y="2091758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H="1" flipV="1">
            <a:off x="200826" y="2244533"/>
            <a:ext cx="349879" cy="232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430534" y="1968912"/>
            <a:ext cx="1506596" cy="5927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09911" y="22368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948713" y="1968912"/>
            <a:ext cx="377883" cy="0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8562" y="22213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3674843" y="158084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grpSp>
        <p:nvGrpSpPr>
          <p:cNvPr id="182" name="组合 181"/>
          <p:cNvGrpSpPr/>
          <p:nvPr/>
        </p:nvGrpSpPr>
        <p:grpSpPr>
          <a:xfrm>
            <a:off x="78562" y="2852936"/>
            <a:ext cx="4356745" cy="1895582"/>
            <a:chOff x="78562" y="2852936"/>
            <a:chExt cx="4356745" cy="1895582"/>
          </a:xfrm>
        </p:grpSpPr>
        <p:grpSp>
          <p:nvGrpSpPr>
            <p:cNvPr id="178" name="组合 177"/>
            <p:cNvGrpSpPr/>
            <p:nvPr/>
          </p:nvGrpSpPr>
          <p:grpSpPr>
            <a:xfrm>
              <a:off x="78562" y="2852936"/>
              <a:ext cx="4248034" cy="1895582"/>
              <a:chOff x="78562" y="2852936"/>
              <a:chExt cx="4248034" cy="189558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937130" y="3087444"/>
                <a:ext cx="1108324" cy="583331"/>
                <a:chOff x="7709515" y="2091119"/>
                <a:chExt cx="1108324" cy="583331"/>
              </a:xfrm>
            </p:grpSpPr>
            <p:sp>
              <p:nvSpPr>
                <p:cNvPr id="56" name="直角三角形 55"/>
                <p:cNvSpPr/>
                <p:nvPr/>
              </p:nvSpPr>
              <p:spPr>
                <a:xfrm>
                  <a:off x="7711209" y="2091119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直角三角形 56"/>
                <p:cNvSpPr/>
                <p:nvPr/>
              </p:nvSpPr>
              <p:spPr>
                <a:xfrm rot="10800000">
                  <a:off x="8493988" y="2094157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平行四边形 57"/>
                <p:cNvSpPr/>
                <p:nvPr/>
              </p:nvSpPr>
              <p:spPr>
                <a:xfrm flipH="1">
                  <a:off x="7709515" y="2091758"/>
                  <a:ext cx="1108324" cy="580293"/>
                </a:xfrm>
                <a:prstGeom prst="parallelogram">
                  <a:avLst>
                    <a:gd name="adj" fmla="val 56692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 smtClean="0"/>
                    <a:t>this</a:t>
                  </a:r>
                  <a:endParaRPr lang="zh-CN" altLang="en-US" sz="2000" b="1" dirty="0"/>
                </a:p>
              </p:txBody>
            </p:sp>
          </p:grpSp>
          <p:cxnSp>
            <p:nvCxnSpPr>
              <p:cNvPr id="59" name="直接箭头连接符 58"/>
              <p:cNvCxnSpPr/>
              <p:nvPr/>
            </p:nvCxnSpPr>
            <p:spPr>
              <a:xfrm flipH="1" flipV="1">
                <a:off x="1547664" y="3522508"/>
                <a:ext cx="1533482" cy="23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/>
              <p:cNvGrpSpPr/>
              <p:nvPr/>
            </p:nvGrpSpPr>
            <p:grpSpPr>
              <a:xfrm>
                <a:off x="439340" y="3084002"/>
                <a:ext cx="1108324" cy="583331"/>
                <a:chOff x="7709515" y="2091119"/>
                <a:chExt cx="1108324" cy="583331"/>
              </a:xfrm>
            </p:grpSpPr>
            <p:sp>
              <p:nvSpPr>
                <p:cNvPr id="61" name="直角三角形 60"/>
                <p:cNvSpPr/>
                <p:nvPr/>
              </p:nvSpPr>
              <p:spPr>
                <a:xfrm>
                  <a:off x="7711209" y="2091119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直角三角形 61"/>
                <p:cNvSpPr/>
                <p:nvPr/>
              </p:nvSpPr>
              <p:spPr>
                <a:xfrm rot="10800000">
                  <a:off x="8493988" y="2094157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平行四边形 62"/>
                <p:cNvSpPr/>
                <p:nvPr/>
              </p:nvSpPr>
              <p:spPr>
                <a:xfrm flipH="1">
                  <a:off x="7709515" y="2091758"/>
                  <a:ext cx="1108324" cy="580293"/>
                </a:xfrm>
                <a:prstGeom prst="parallelogram">
                  <a:avLst>
                    <a:gd name="adj" fmla="val 56692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/>
                </a:p>
              </p:txBody>
            </p:sp>
          </p:grpSp>
          <p:cxnSp>
            <p:nvCxnSpPr>
              <p:cNvPr id="64" name="直接箭头连接符 63"/>
              <p:cNvCxnSpPr/>
              <p:nvPr/>
            </p:nvCxnSpPr>
            <p:spPr>
              <a:xfrm flipH="1" flipV="1">
                <a:off x="200826" y="3522508"/>
                <a:ext cx="349879" cy="23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>
                <a:off x="1430534" y="3246887"/>
                <a:ext cx="1506596" cy="592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409911" y="351486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pred</a:t>
                </a:r>
                <a:endParaRPr lang="zh-CN" altLang="en-US" b="1" dirty="0"/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>
                <a:off x="3948713" y="3246887"/>
                <a:ext cx="377883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本框 67"/>
              <p:cNvSpPr txBox="1"/>
              <p:nvPr/>
            </p:nvSpPr>
            <p:spPr>
              <a:xfrm>
                <a:off x="78562" y="3499276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pred</a:t>
                </a:r>
                <a:endParaRPr lang="zh-CN" altLang="en-US" b="1" dirty="0"/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1698624" y="4158372"/>
                <a:ext cx="1108324" cy="590146"/>
                <a:chOff x="1698624" y="4648907"/>
                <a:chExt cx="1108324" cy="590146"/>
              </a:xfrm>
            </p:grpSpPr>
            <p:sp>
              <p:nvSpPr>
                <p:cNvPr id="70" name="直角三角形 69"/>
                <p:cNvSpPr/>
                <p:nvPr/>
              </p:nvSpPr>
              <p:spPr>
                <a:xfrm>
                  <a:off x="1700318" y="4655722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直角三角形 70"/>
                <p:cNvSpPr/>
                <p:nvPr/>
              </p:nvSpPr>
              <p:spPr>
                <a:xfrm rot="10800000">
                  <a:off x="2483097" y="4658760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平行四边形 71"/>
                <p:cNvSpPr/>
                <p:nvPr/>
              </p:nvSpPr>
              <p:spPr>
                <a:xfrm flipH="1">
                  <a:off x="1698624" y="4648907"/>
                  <a:ext cx="1108324" cy="580293"/>
                </a:xfrm>
                <a:prstGeom prst="parallelogram">
                  <a:avLst>
                    <a:gd name="adj" fmla="val 56692"/>
                  </a:avLst>
                </a:prstGeom>
                <a:solidFill>
                  <a:srgbClr val="00823B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/>
                    <a:t>x</a:t>
                  </a:r>
                  <a:endParaRPr lang="zh-CN" altLang="en-US" b="1" dirty="0"/>
                </a:p>
              </p:txBody>
            </p:sp>
          </p:grpSp>
          <p:cxnSp>
            <p:nvCxnSpPr>
              <p:cNvPr id="73" name="直接箭头连接符 72"/>
              <p:cNvCxnSpPr/>
              <p:nvPr/>
            </p:nvCxnSpPr>
            <p:spPr>
              <a:xfrm>
                <a:off x="2679939" y="4374396"/>
                <a:ext cx="811941" cy="592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1505744" y="2852936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succ</a:t>
                </a:r>
                <a:endParaRPr lang="zh-CN" altLang="en-US" b="1" dirty="0"/>
              </a:p>
            </p:txBody>
          </p:sp>
          <p:cxnSp>
            <p:nvCxnSpPr>
              <p:cNvPr id="76" name="直接箭头连接符 75"/>
              <p:cNvCxnSpPr>
                <a:endCxn id="58" idx="4"/>
              </p:cNvCxnSpPr>
              <p:nvPr/>
            </p:nvCxnSpPr>
            <p:spPr>
              <a:xfrm flipH="1" flipV="1">
                <a:off x="3491292" y="3668376"/>
                <a:ext cx="588" cy="70602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1043608" y="4539108"/>
                <a:ext cx="755698" cy="415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/>
              <p:nvPr/>
            </p:nvCxnSpPr>
            <p:spPr>
              <a:xfrm flipV="1">
                <a:off x="1043608" y="3670777"/>
                <a:ext cx="0" cy="86833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806948" y="4335166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succ</a:t>
                </a:r>
                <a:endParaRPr lang="zh-CN" altLang="en-US" b="1" dirty="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036164" y="415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pred</a:t>
                </a:r>
                <a:endParaRPr lang="zh-CN" altLang="en-US" b="1" dirty="0"/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3673307" y="286073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4788024" y="2862228"/>
            <a:ext cx="4356745" cy="1895582"/>
            <a:chOff x="4788024" y="2862228"/>
            <a:chExt cx="4356745" cy="1895582"/>
          </a:xfrm>
        </p:grpSpPr>
        <p:grpSp>
          <p:nvGrpSpPr>
            <p:cNvPr id="94" name="组合 93"/>
            <p:cNvGrpSpPr/>
            <p:nvPr/>
          </p:nvGrpSpPr>
          <p:grpSpPr>
            <a:xfrm>
              <a:off x="7646592" y="3096736"/>
              <a:ext cx="1108324" cy="583331"/>
              <a:chOff x="7709515" y="2091119"/>
              <a:chExt cx="1108324" cy="583331"/>
            </a:xfrm>
          </p:grpSpPr>
          <p:sp>
            <p:nvSpPr>
              <p:cNvPr id="95" name="直角三角形 9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直角三角形 9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平行四边形 9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this</a:t>
                </a:r>
                <a:endParaRPr lang="zh-CN" altLang="en-US" sz="2000" b="1" dirty="0"/>
              </a:p>
            </p:txBody>
          </p:sp>
        </p:grpSp>
        <p:cxnSp>
          <p:nvCxnSpPr>
            <p:cNvPr id="98" name="直接箭头连接符 97"/>
            <p:cNvCxnSpPr/>
            <p:nvPr/>
          </p:nvCxnSpPr>
          <p:spPr>
            <a:xfrm flipH="1">
              <a:off x="7028609" y="3532032"/>
              <a:ext cx="761999" cy="524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>
              <a:off x="5148802" y="3093294"/>
              <a:ext cx="1108324" cy="583331"/>
              <a:chOff x="7709515" y="2091119"/>
              <a:chExt cx="1108324" cy="583331"/>
            </a:xfrm>
          </p:grpSpPr>
          <p:sp>
            <p:nvSpPr>
              <p:cNvPr id="100" name="直角三角形 99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直角三角形 100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平行四边形 101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103" name="直接箭头连接符 102"/>
            <p:cNvCxnSpPr/>
            <p:nvPr/>
          </p:nvCxnSpPr>
          <p:spPr>
            <a:xfrm flipH="1" flipV="1">
              <a:off x="4910288" y="3531800"/>
              <a:ext cx="349879" cy="23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6136581" y="3233714"/>
              <a:ext cx="469580" cy="338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/>
            <p:cNvSpPr txBox="1"/>
            <p:nvPr/>
          </p:nvSpPr>
          <p:spPr>
            <a:xfrm>
              <a:off x="7008401" y="348401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8658175" y="3256179"/>
              <a:ext cx="37788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4788024" y="35085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6408086" y="4167664"/>
              <a:ext cx="1108324" cy="590146"/>
              <a:chOff x="1698624" y="4648907"/>
              <a:chExt cx="1108324" cy="590146"/>
            </a:xfrm>
          </p:grpSpPr>
          <p:sp>
            <p:nvSpPr>
              <p:cNvPr id="109" name="直角三角形 108"/>
              <p:cNvSpPr/>
              <p:nvPr/>
            </p:nvSpPr>
            <p:spPr>
              <a:xfrm>
                <a:off x="1700318" y="4655722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直角三角形 109"/>
              <p:cNvSpPr/>
              <p:nvPr/>
            </p:nvSpPr>
            <p:spPr>
              <a:xfrm rot="10800000">
                <a:off x="2483097" y="4658760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平行四边形 110"/>
              <p:cNvSpPr/>
              <p:nvPr/>
            </p:nvSpPr>
            <p:spPr>
              <a:xfrm flipH="1">
                <a:off x="1698624" y="4648907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00823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</a:t>
                </a:r>
                <a:endParaRPr lang="zh-CN" altLang="en-US" b="1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89401" y="4383688"/>
              <a:ext cx="811941" cy="5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6215206" y="28622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cxnSp>
          <p:nvCxnSpPr>
            <p:cNvPr id="114" name="直接箭头连接符 113"/>
            <p:cNvCxnSpPr>
              <a:endCxn id="97" idx="4"/>
            </p:cNvCxnSpPr>
            <p:nvPr/>
          </p:nvCxnSpPr>
          <p:spPr>
            <a:xfrm flipH="1" flipV="1">
              <a:off x="8200754" y="3677668"/>
              <a:ext cx="588" cy="70602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V="1">
              <a:off x="5753070" y="4548400"/>
              <a:ext cx="755698" cy="415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V="1">
              <a:off x="5753070" y="3680069"/>
              <a:ext cx="0" cy="86833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7516410" y="434445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745626" y="416459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8382769" y="28700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7030793" y="3539672"/>
              <a:ext cx="4572" cy="63480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13" idx="2"/>
            </p:cNvCxnSpPr>
            <p:nvPr/>
          </p:nvCxnSpPr>
          <p:spPr>
            <a:xfrm flipH="1">
              <a:off x="6595736" y="3231560"/>
              <a:ext cx="470" cy="92374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4355976" y="1592570"/>
            <a:ext cx="4907440" cy="1010617"/>
            <a:chOff x="4355976" y="1592570"/>
            <a:chExt cx="4907440" cy="1010617"/>
          </a:xfrm>
        </p:grpSpPr>
        <p:grpSp>
          <p:nvGrpSpPr>
            <p:cNvPr id="136" name="组合 135"/>
            <p:cNvGrpSpPr/>
            <p:nvPr/>
          </p:nvGrpSpPr>
          <p:grpSpPr>
            <a:xfrm>
              <a:off x="4753941" y="1838228"/>
              <a:ext cx="1108324" cy="583331"/>
              <a:chOff x="7709515" y="2091119"/>
              <a:chExt cx="1108324" cy="583331"/>
            </a:xfrm>
          </p:grpSpPr>
          <p:sp>
            <p:nvSpPr>
              <p:cNvPr id="137" name="直角三角形 136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直角三角形 137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平行四边形 138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sp>
          <p:nvSpPr>
            <p:cNvPr id="141" name="直角三角形 140"/>
            <p:cNvSpPr/>
            <p:nvPr/>
          </p:nvSpPr>
          <p:spPr>
            <a:xfrm>
              <a:off x="6275823" y="185079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直角三角形 141"/>
            <p:cNvSpPr/>
            <p:nvPr/>
          </p:nvSpPr>
          <p:spPr>
            <a:xfrm rot="10800000">
              <a:off x="7065852" y="184422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平行四边形 142"/>
            <p:cNvSpPr/>
            <p:nvPr/>
          </p:nvSpPr>
          <p:spPr>
            <a:xfrm flipH="1">
              <a:off x="6277299" y="1847511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0082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x</a:t>
              </a:r>
              <a:endParaRPr lang="zh-CN" altLang="en-US" b="1" dirty="0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7781940" y="1853834"/>
              <a:ext cx="1108324" cy="583331"/>
              <a:chOff x="7709515" y="2091119"/>
              <a:chExt cx="1108324" cy="583331"/>
            </a:xfrm>
          </p:grpSpPr>
          <p:sp>
            <p:nvSpPr>
              <p:cNvPr id="145" name="直角三角形 14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直角三角形 14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平行四边形 14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this</a:t>
                </a:r>
                <a:endParaRPr lang="zh-CN" altLang="en-US" sz="2000" b="1" dirty="0"/>
              </a:p>
            </p:txBody>
          </p:sp>
        </p:grpSp>
        <p:cxnSp>
          <p:nvCxnSpPr>
            <p:cNvPr id="148" name="直接箭头连接符 147"/>
            <p:cNvCxnSpPr/>
            <p:nvPr/>
          </p:nvCxnSpPr>
          <p:spPr>
            <a:xfrm>
              <a:off x="5797135" y="2039409"/>
              <a:ext cx="47868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7283475" y="2039409"/>
              <a:ext cx="50403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 flipH="1">
              <a:off x="7388580" y="225543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 flipH="1">
              <a:off x="5862265" y="225543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H="1">
              <a:off x="4545035" y="2255433"/>
              <a:ext cx="337020" cy="1628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8728338" y="2039409"/>
              <a:ext cx="34465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/>
            <p:cNvSpPr txBox="1"/>
            <p:nvPr/>
          </p:nvSpPr>
          <p:spPr>
            <a:xfrm>
              <a:off x="8501416" y="159257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055849" y="160145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5546262" y="160138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5891430" y="222407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355976" y="223385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7438754" y="222217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</p:grpSp>
      <p:sp>
        <p:nvSpPr>
          <p:cNvPr id="171" name="右箭头 170"/>
          <p:cNvSpPr/>
          <p:nvPr/>
        </p:nvSpPr>
        <p:spPr bwMode="auto">
          <a:xfrm rot="5400000">
            <a:off x="2035623" y="2688442"/>
            <a:ext cx="367368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右箭头 171"/>
          <p:cNvSpPr/>
          <p:nvPr/>
        </p:nvSpPr>
        <p:spPr bwMode="auto">
          <a:xfrm>
            <a:off x="4195602" y="4145264"/>
            <a:ext cx="667705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右箭头 172"/>
          <p:cNvSpPr/>
          <p:nvPr/>
        </p:nvSpPr>
        <p:spPr bwMode="auto">
          <a:xfrm rot="16200000">
            <a:off x="6875937" y="2597929"/>
            <a:ext cx="318856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58568" y="4841346"/>
            <a:ext cx="357908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192590" y="4967644"/>
            <a:ext cx="335059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x;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x;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59562" y="5564558"/>
            <a:ext cx="84839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&gt;::insertAsPred ( </a:t>
            </a:r>
            <a:r>
              <a:rPr lang="fr-FR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x;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x;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设置正向链接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返回新节点的位置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823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  <p:bldP spid="174" grpId="0" animBg="1"/>
      <p:bldP spid="176" grpId="0" animBg="1"/>
      <p:bldP spid="1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转化为节点对象的前插入或后插入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31680" y="1659487"/>
            <a:ext cx="4358281" cy="1049433"/>
            <a:chOff x="4831680" y="1659487"/>
            <a:chExt cx="4358281" cy="1049433"/>
          </a:xfrm>
        </p:grpSpPr>
        <p:sp>
          <p:nvSpPr>
            <p:cNvPr id="13" name="文本框 12"/>
            <p:cNvSpPr txBox="1"/>
            <p:nvPr/>
          </p:nvSpPr>
          <p:spPr>
            <a:xfrm>
              <a:off x="6243904" y="165948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690248" y="1912164"/>
              <a:ext cx="1108324" cy="583331"/>
              <a:chOff x="7709515" y="2091119"/>
              <a:chExt cx="1108324" cy="583331"/>
            </a:xfrm>
          </p:grpSpPr>
          <p:sp>
            <p:nvSpPr>
              <p:cNvPr id="16" name="直角三角形 15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 flipH="1" flipV="1">
              <a:off x="6300782" y="2347228"/>
              <a:ext cx="1533482" cy="23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5192458" y="1908722"/>
              <a:ext cx="1108324" cy="583331"/>
              <a:chOff x="7709515" y="2091119"/>
              <a:chExt cx="1108324" cy="583331"/>
            </a:xfrm>
          </p:grpSpPr>
          <p:sp>
            <p:nvSpPr>
              <p:cNvPr id="25" name="直角三角形 2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直角三角形 2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flipH="1" flipV="1">
              <a:off x="4953944" y="2347228"/>
              <a:ext cx="349879" cy="23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183652" y="2071607"/>
              <a:ext cx="1506596" cy="5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163029" y="233958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8701831" y="2071607"/>
              <a:ext cx="37788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4831680" y="232399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427961" y="168353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-6424" y="1619438"/>
            <a:ext cx="4814724" cy="1089482"/>
            <a:chOff x="4448692" y="1592570"/>
            <a:chExt cx="4814724" cy="1089482"/>
          </a:xfrm>
        </p:grpSpPr>
        <p:grpSp>
          <p:nvGrpSpPr>
            <p:cNvPr id="136" name="组合 135"/>
            <p:cNvGrpSpPr/>
            <p:nvPr/>
          </p:nvGrpSpPr>
          <p:grpSpPr>
            <a:xfrm>
              <a:off x="4753941" y="1838228"/>
              <a:ext cx="1108324" cy="583331"/>
              <a:chOff x="7709515" y="2091119"/>
              <a:chExt cx="1108324" cy="583331"/>
            </a:xfrm>
          </p:grpSpPr>
          <p:sp>
            <p:nvSpPr>
              <p:cNvPr id="137" name="直角三角形 136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直角三角形 137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平行四边形 138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sp>
          <p:nvSpPr>
            <p:cNvPr id="141" name="直角三角形 140"/>
            <p:cNvSpPr/>
            <p:nvPr/>
          </p:nvSpPr>
          <p:spPr>
            <a:xfrm>
              <a:off x="6275823" y="185079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直角三角形 141"/>
            <p:cNvSpPr/>
            <p:nvPr/>
          </p:nvSpPr>
          <p:spPr>
            <a:xfrm rot="10800000">
              <a:off x="7065852" y="184422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平行四边形 142"/>
            <p:cNvSpPr/>
            <p:nvPr/>
          </p:nvSpPr>
          <p:spPr>
            <a:xfrm flipH="1">
              <a:off x="6277299" y="1847511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0082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p</a:t>
              </a:r>
              <a:endParaRPr lang="zh-CN" altLang="en-US" b="1" dirty="0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7781940" y="1853834"/>
              <a:ext cx="1108324" cy="583331"/>
              <a:chOff x="7709515" y="2091119"/>
              <a:chExt cx="1108324" cy="583331"/>
            </a:xfrm>
          </p:grpSpPr>
          <p:sp>
            <p:nvSpPr>
              <p:cNvPr id="145" name="直角三角形 14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直角三角形 14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平行四边形 14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148" name="直接箭头连接符 147"/>
            <p:cNvCxnSpPr/>
            <p:nvPr/>
          </p:nvCxnSpPr>
          <p:spPr>
            <a:xfrm>
              <a:off x="5797135" y="2039409"/>
              <a:ext cx="47868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7283475" y="2039409"/>
              <a:ext cx="50403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 flipH="1">
              <a:off x="7388580" y="225543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 flipH="1">
              <a:off x="5862265" y="225543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H="1">
              <a:off x="4545035" y="2255433"/>
              <a:ext cx="337020" cy="1628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8728338" y="2039409"/>
              <a:ext cx="34465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/>
            <p:cNvSpPr txBox="1"/>
            <p:nvPr/>
          </p:nvSpPr>
          <p:spPr>
            <a:xfrm>
              <a:off x="8501416" y="159257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055849" y="160145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5546262" y="160138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5891430" y="222407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448692" y="231272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7438754" y="222217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</p:grpSp>
      <p:sp>
        <p:nvSpPr>
          <p:cNvPr id="171" name="右箭头 170"/>
          <p:cNvSpPr/>
          <p:nvPr/>
        </p:nvSpPr>
        <p:spPr bwMode="auto">
          <a:xfrm rot="5400000">
            <a:off x="2119081" y="2749782"/>
            <a:ext cx="367368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右箭头 171"/>
          <p:cNvSpPr/>
          <p:nvPr/>
        </p:nvSpPr>
        <p:spPr bwMode="auto">
          <a:xfrm>
            <a:off x="4676029" y="3483412"/>
            <a:ext cx="446756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右箭头 172"/>
          <p:cNvSpPr/>
          <p:nvPr/>
        </p:nvSpPr>
        <p:spPr bwMode="auto">
          <a:xfrm rot="16200000">
            <a:off x="6606924" y="2697402"/>
            <a:ext cx="433625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3519538" y="40116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45199" y="3115401"/>
            <a:ext cx="4812494" cy="1188734"/>
            <a:chOff x="59744" y="3115401"/>
            <a:chExt cx="4812494" cy="118873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394388" y="3449818"/>
              <a:ext cx="1108324" cy="583331"/>
              <a:chOff x="7709515" y="2091119"/>
              <a:chExt cx="1108324" cy="583331"/>
            </a:xfrm>
          </p:grpSpPr>
          <p:sp>
            <p:nvSpPr>
              <p:cNvPr id="157" name="直角三角形 156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直角三角形 160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平行四边形 161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sp>
          <p:nvSpPr>
            <p:cNvPr id="124" name="直角三角形 123"/>
            <p:cNvSpPr/>
            <p:nvPr/>
          </p:nvSpPr>
          <p:spPr>
            <a:xfrm>
              <a:off x="1916270" y="346238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直角三角形 124"/>
            <p:cNvSpPr/>
            <p:nvPr/>
          </p:nvSpPr>
          <p:spPr>
            <a:xfrm rot="10800000">
              <a:off x="2706299" y="345581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平行四边形 125"/>
            <p:cNvSpPr/>
            <p:nvPr/>
          </p:nvSpPr>
          <p:spPr>
            <a:xfrm flipH="1">
              <a:off x="1917746" y="3459101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0082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p</a:t>
              </a:r>
              <a:endParaRPr lang="zh-CN" altLang="en-US" b="1" dirty="0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3422387" y="3465424"/>
              <a:ext cx="1108324" cy="583331"/>
              <a:chOff x="7709515" y="2091119"/>
              <a:chExt cx="1108324" cy="583331"/>
            </a:xfrm>
          </p:grpSpPr>
          <p:sp>
            <p:nvSpPr>
              <p:cNvPr id="153" name="直角三角形 152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直角三角形 153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平行四边形 155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128" name="直接箭头连接符 127"/>
            <p:cNvCxnSpPr/>
            <p:nvPr/>
          </p:nvCxnSpPr>
          <p:spPr>
            <a:xfrm>
              <a:off x="1394786" y="3202013"/>
              <a:ext cx="2445747" cy="6743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/>
            <p:nvPr/>
          </p:nvCxnSpPr>
          <p:spPr>
            <a:xfrm>
              <a:off x="2923922" y="3650999"/>
              <a:ext cx="50403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1502712" y="386702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>
              <a:off x="185482" y="3867023"/>
              <a:ext cx="337020" cy="1628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368785" y="3650999"/>
              <a:ext cx="34465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4110238" y="31409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696296" y="31409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360226" y="311540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531877" y="383566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9744" y="387782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cxnSp>
          <p:nvCxnSpPr>
            <p:cNvPr id="163" name="直接箭头连接符 162"/>
            <p:cNvCxnSpPr/>
            <p:nvPr/>
          </p:nvCxnSpPr>
          <p:spPr>
            <a:xfrm flipH="1" flipV="1">
              <a:off x="1414197" y="3212976"/>
              <a:ext cx="7375" cy="417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/>
            <p:nvPr/>
          </p:nvCxnSpPr>
          <p:spPr>
            <a:xfrm>
              <a:off x="3823954" y="3193617"/>
              <a:ext cx="4647" cy="278835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1080658" y="4296614"/>
              <a:ext cx="2445747" cy="6743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flipH="1" flipV="1">
              <a:off x="3533212" y="3886208"/>
              <a:ext cx="7375" cy="417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/>
            <p:nvPr/>
          </p:nvCxnSpPr>
          <p:spPr>
            <a:xfrm flipV="1">
              <a:off x="1090594" y="4020332"/>
              <a:ext cx="2297" cy="27119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文本框 198"/>
          <p:cNvSpPr txBox="1"/>
          <p:nvPr/>
        </p:nvSpPr>
        <p:spPr>
          <a:xfrm>
            <a:off x="4903863" y="40677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092922" y="3175637"/>
            <a:ext cx="4143799" cy="1187782"/>
            <a:chOff x="5092922" y="3175637"/>
            <a:chExt cx="4143799" cy="1187782"/>
          </a:xfrm>
        </p:grpSpPr>
        <p:grpSp>
          <p:nvGrpSpPr>
            <p:cNvPr id="185" name="组合 184"/>
            <p:cNvGrpSpPr/>
            <p:nvPr/>
          </p:nvGrpSpPr>
          <p:grpSpPr>
            <a:xfrm>
              <a:off x="5301828" y="3510054"/>
              <a:ext cx="1108324" cy="583331"/>
              <a:chOff x="7709515" y="2091119"/>
              <a:chExt cx="1108324" cy="583331"/>
            </a:xfrm>
          </p:grpSpPr>
          <p:sp>
            <p:nvSpPr>
              <p:cNvPr id="208" name="直角三角形 207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直角三角形 208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平行四边形 209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7726683" y="3523567"/>
              <a:ext cx="1108324" cy="583331"/>
              <a:chOff x="7709515" y="2091119"/>
              <a:chExt cx="1108324" cy="583331"/>
            </a:xfrm>
          </p:grpSpPr>
          <p:sp>
            <p:nvSpPr>
              <p:cNvPr id="205" name="直角三角形 20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直角三角形 20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平行四边形 20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190" name="直接箭头连接符 189"/>
            <p:cNvCxnSpPr/>
            <p:nvPr/>
          </p:nvCxnSpPr>
          <p:spPr>
            <a:xfrm>
              <a:off x="6302226" y="3262249"/>
              <a:ext cx="1882591" cy="303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H="1">
              <a:off x="5092922" y="3927259"/>
              <a:ext cx="337020" cy="1628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/>
            <p:nvPr/>
          </p:nvCxnSpPr>
          <p:spPr>
            <a:xfrm>
              <a:off x="8718445" y="3682287"/>
              <a:ext cx="34465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/>
            <p:cNvSpPr txBox="1"/>
            <p:nvPr/>
          </p:nvSpPr>
          <p:spPr>
            <a:xfrm>
              <a:off x="8474721" y="318292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6267666" y="317563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flipH="1" flipV="1">
              <a:off x="6321637" y="3273212"/>
              <a:ext cx="7375" cy="417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>
              <a:off x="8184106" y="3248572"/>
              <a:ext cx="5358" cy="30368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>
              <a:off x="5976931" y="4342901"/>
              <a:ext cx="1868584" cy="202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/>
            <p:nvPr/>
          </p:nvCxnSpPr>
          <p:spPr>
            <a:xfrm flipV="1">
              <a:off x="7845515" y="3944854"/>
              <a:ext cx="1" cy="418565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 flipV="1">
              <a:off x="5998034" y="4080568"/>
              <a:ext cx="2297" cy="27119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矩形 210"/>
          <p:cNvSpPr/>
          <p:nvPr/>
        </p:nvSpPr>
        <p:spPr>
          <a:xfrm>
            <a:off x="744284" y="4564195"/>
            <a:ext cx="32239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p-&gt;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p-&gt;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dirty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75099" y="4617193"/>
            <a:ext cx="1832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p;</a:t>
            </a:r>
            <a:endParaRPr lang="zh-CN" altLang="en-US" dirty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267" y="5313228"/>
            <a:ext cx="8766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zh-CN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备份待删除节点的数值（假定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类型可直接赋值）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后继、前驱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_size--;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释放节点，更新规模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返回备份的数值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5702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  <p:bldP spid="151" grpId="0"/>
      <p:bldP spid="199" grpId="0"/>
      <p:bldP spid="211" grpId="0" animBg="1"/>
      <p:bldP spid="30" grpId="0" animBg="1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析构函数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析构函数反复调用删除节点函数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41083"/>
            <a:ext cx="7301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&gt;::~List()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列表析构器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_size;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( 0 &lt; _size ) 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 ( header-&gt;</a:t>
            </a:r>
            <a:r>
              <a:rPr lang="en-US" altLang="zh-CN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en-US" altLang="zh-CN" u="sn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反复删除首节点，直至列表变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空</a:t>
            </a:r>
            <a:endParaRPr lang="en-US" altLang="zh-CN" kern="0" dirty="0" smtClean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delete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header;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trailer;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清空列表，释放头、尾哨兵节点</a:t>
            </a:r>
          </a:p>
        </p:txBody>
      </p:sp>
      <p:sp>
        <p:nvSpPr>
          <p:cNvPr id="23" name="矩形 22"/>
          <p:cNvSpPr/>
          <p:nvPr/>
        </p:nvSpPr>
        <p:spPr>
          <a:xfrm>
            <a:off x="755576" y="4149080"/>
            <a:ext cx="5760640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逐个删除，</a:t>
            </a:r>
            <a:endParaRPr kumimoji="1" lang="en-US" altLang="zh-CN" sz="24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线性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正比于列表的规模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2463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641083"/>
            <a:ext cx="91450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sz="2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在无序列表内节点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（可能是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个（真）前驱中，找到等于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的最后者</a:t>
            </a:r>
          </a:p>
          <a:p>
            <a:r>
              <a:rPr lang="fr-FR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&gt;::find 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sz="2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</a:t>
            </a:r>
            <a:r>
              <a:rPr lang="fr-FR" altLang="zh-CN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&lt;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 )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的最近的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个前驱，从右向左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==(</a:t>
            </a:r>
            <a:r>
              <a:rPr lang="en-US" altLang="zh-CN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)-&gt;data)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逐个比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对直至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命中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或越界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越出左边界意味着区间内不含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，查找失败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失败时，返回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NULL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31840" y="1127242"/>
            <a:ext cx="582390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，正比于序列查找区间规模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233026" y="3769876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序列表查找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4227209"/>
            <a:ext cx="8964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&gt;::search (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( 0 &lt;=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的最近的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</a:t>
            </a:r>
            <a:r>
              <a:rPr lang="zh-CN" altLang="en-US" b="1" u="sng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前驱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，从右向左逐个比较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)-&gt;data)&lt;=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assert: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至此位置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必符合输出语义约定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——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尽管此前最后一次关键码比较可能没有意义（等效于与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-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inf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比较）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返回查找终止的位置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失败时，返回区间左边界的前驱（可能是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header),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可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valid()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判断成功与否</a:t>
            </a:r>
          </a:p>
        </p:txBody>
      </p:sp>
      <p:sp>
        <p:nvSpPr>
          <p:cNvPr id="103" name="矩形 102"/>
          <p:cNvSpPr/>
          <p:nvPr/>
        </p:nvSpPr>
        <p:spPr>
          <a:xfrm>
            <a:off x="666329" y="6271307"/>
            <a:ext cx="7920880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物理地址不连续，无法类似有序向量那样进行二分查找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!!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6372200" y="4821191"/>
            <a:ext cx="576064" cy="351242"/>
          </a:xfrm>
          <a:prstGeom prst="ellipse">
            <a:avLst/>
          </a:prstGeom>
          <a:noFill/>
          <a:ln w="254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8524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回顾：排 序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746754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/>
          <p:cNvSpPr/>
          <p:nvPr/>
        </p:nvSpPr>
        <p:spPr bwMode="auto">
          <a:xfrm>
            <a:off x="504552" y="3924544"/>
            <a:ext cx="355845" cy="2672807"/>
          </a:xfrm>
          <a:prstGeom prst="leftBrace">
            <a:avLst>
              <a:gd name="adj1" fmla="val 37037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1121" y="2909262"/>
            <a:ext cx="864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7584" y="631048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外部排序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259632" y="1628800"/>
            <a:ext cx="373036" cy="432047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84824" y="13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84824" y="2763706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584824" y="405985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交换排序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78821" y="500466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594554" y="564402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sp>
        <p:nvSpPr>
          <p:cNvPr id="44" name="左大括号 43"/>
          <p:cNvSpPr/>
          <p:nvPr/>
        </p:nvSpPr>
        <p:spPr bwMode="auto">
          <a:xfrm>
            <a:off x="3208597" y="1232668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495868" y="1077248"/>
            <a:ext cx="193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485037" y="1729645"/>
            <a:ext cx="19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希尔排序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463617" y="2382042"/>
            <a:ext cx="144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452786" y="368683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冒泡排序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468444" y="4339233"/>
            <a:ext cx="142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快速排序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739061" y="3034439"/>
            <a:ext cx="11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堆排序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280845" y="6366518"/>
            <a:ext cx="29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内外存结合使用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9169" y="2124319"/>
            <a:ext cx="91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28" y="1128460"/>
            <a:ext cx="1053985" cy="56474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452786" y="501317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463617" y="5679949"/>
            <a:ext cx="153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203848" y="5243078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V="1">
            <a:off x="3203848" y="5877272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7" y="1763817"/>
            <a:ext cx="1063049" cy="5515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2" y="3049777"/>
            <a:ext cx="1041046" cy="5530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902945" y="1225126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74" y="3673398"/>
            <a:ext cx="1046076" cy="584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87" y="4929235"/>
            <a:ext cx="1063049" cy="62237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7729805" y="184558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13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729805" y="443736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13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729805" y="314147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12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59219" y="1225126"/>
            <a:ext cx="174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1,2,3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585789" y="378941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585789" y="508530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585789" y="24935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8" name="左大括号 77"/>
          <p:cNvSpPr/>
          <p:nvPr/>
        </p:nvSpPr>
        <p:spPr bwMode="auto">
          <a:xfrm>
            <a:off x="3172383" y="2609071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 bwMode="auto">
          <a:xfrm>
            <a:off x="3158225" y="3886465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0469"/>
          <a:stretch/>
        </p:blipFill>
        <p:spPr>
          <a:xfrm>
            <a:off x="4980673" y="4292350"/>
            <a:ext cx="1041039" cy="545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5616366"/>
            <a:ext cx="1071426" cy="6596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2361140"/>
            <a:ext cx="1063460" cy="633441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079829" y="3805914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079829" y="5096307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079829" y="251552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729805" y="576519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11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688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回顾：向量唯一化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405908" y="5099928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4454" y="501862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3101652" y="5099928"/>
            <a:ext cx="230425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[0,i)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65948" y="5099928"/>
            <a:ext cx="305452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0148" y="47971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5765948" y="5742548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54" y="566124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3101652" y="5742548"/>
            <a:ext cx="266429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0,i+1)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125988" y="5742548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1932" y="5445224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i+1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4454" y="630932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101652" y="6390620"/>
            <a:ext cx="230425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[0,i)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414292" y="6390620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5774332" y="6390620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73674" y="6041127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460432" y="6390620"/>
            <a:ext cx="360040" cy="288032"/>
          </a:xfrm>
          <a:prstGeom prst="roundRect">
            <a:avLst/>
          </a:prstGeom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" name="曲线连接符 2"/>
          <p:cNvCxnSpPr>
            <a:stCxn id="16" idx="2"/>
            <a:endCxn id="24" idx="0"/>
          </p:cNvCxnSpPr>
          <p:nvPr/>
        </p:nvCxnSpPr>
        <p:spPr bwMode="auto">
          <a:xfrm rot="5400000">
            <a:off x="7117382" y="6034772"/>
            <a:ext cx="360040" cy="35165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03051" y="6118003"/>
            <a:ext cx="160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left shift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去重、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、判序、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323528" y="209529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93" y="2499861"/>
            <a:ext cx="94379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deduplicate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删除无序向量中重复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</a:t>
            </a:r>
            <a:endParaRPr lang="zh-CN" altLang="en-US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记录原规模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[1]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开始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_size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自前向后逐一考查各元素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( find (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0,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&lt; 0 ) ?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在其前缀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中找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与之雷同者（至多一个）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: remove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若无雷同则继续考查其后继，否则删除雷同者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_size;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向量规模变化量，即被删除元素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总数</a:t>
            </a:r>
            <a:endParaRPr lang="en-US" altLang="zh-CN" kern="0" dirty="0" smtClean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1689" y="5364776"/>
            <a:ext cx="2122877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每步迭代复杂度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，总体复杂度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sz="2000" b="1" baseline="30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右箭头 3">
            <a:hlinkClick r:id="rId3" action="ppaction://hlinksldjump"/>
          </p:cNvPr>
          <p:cNvSpPr/>
          <p:nvPr/>
        </p:nvSpPr>
        <p:spPr bwMode="auto">
          <a:xfrm>
            <a:off x="8398865" y="4513766"/>
            <a:ext cx="611560" cy="4375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0285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无序列表唯一化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229" y="1567725"/>
            <a:ext cx="855697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deduplicate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剔除无序列表中的重复节点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_size &lt; 2 )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平凡列表自然无重复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记录原规模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header;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 =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从首节点开始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trailer != ( p = p-&gt;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依次直到末节点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q = find ( p-&gt;data, r, p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个（真）前驱中查找雷同者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q ? remove ( q ) : r++;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若的确存在，则删除之；否则秩加一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列表规模变化量，即被删除元素总数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376" y="6368348"/>
            <a:ext cx="8736207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外层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步迭代，内层查找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复杂度，总体执行时间：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sz="2000" b="1" baseline="30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1838980" y="5286828"/>
            <a:ext cx="2863942" cy="662000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1065997" y="5331166"/>
            <a:ext cx="692297" cy="596385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920305" y="5320683"/>
            <a:ext cx="1917761" cy="596385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943106" y="5302859"/>
            <a:ext cx="2857951" cy="662000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1187713" y="5424527"/>
            <a:ext cx="432048" cy="423397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994571" y="5424527"/>
            <a:ext cx="432048" cy="423397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091142" y="5424527"/>
            <a:ext cx="432048" cy="42339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898000" y="5424527"/>
            <a:ext cx="432048" cy="423397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4801429" y="5424527"/>
            <a:ext cx="432048" cy="42339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6608287" y="5424527"/>
            <a:ext cx="432048" cy="42339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5704858" y="5424527"/>
            <a:ext cx="432048" cy="4233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7511719" y="5424527"/>
            <a:ext cx="432048" cy="4233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>
            <a:off x="1619761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>
            <a:off x="2523190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>
            <a:off x="3426619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4330048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5233477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6123588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7040338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83" name="圆角矩形 82"/>
          <p:cNvSpPr/>
          <p:nvPr/>
        </p:nvSpPr>
        <p:spPr bwMode="auto">
          <a:xfrm>
            <a:off x="244330" y="5492209"/>
            <a:ext cx="648072" cy="288032"/>
          </a:xfrm>
          <a:prstGeom prst="round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Head</a:t>
            </a:r>
            <a:endParaRPr lang="zh-CN" altLang="en-US" sz="1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8276615" y="5502956"/>
            <a:ext cx="778772" cy="288032"/>
          </a:xfrm>
          <a:prstGeom prst="round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Trail</a:t>
            </a:r>
            <a:endParaRPr lang="zh-CN" altLang="en-US" sz="1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7943767" y="5628067"/>
            <a:ext cx="3328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892402" y="5628067"/>
            <a:ext cx="2880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grpSp>
        <p:nvGrpSpPr>
          <p:cNvPr id="87" name="组合 86"/>
          <p:cNvGrpSpPr/>
          <p:nvPr/>
        </p:nvGrpSpPr>
        <p:grpSpPr>
          <a:xfrm>
            <a:off x="116781" y="4838037"/>
            <a:ext cx="332142" cy="649778"/>
            <a:chOff x="5752026" y="4074425"/>
            <a:chExt cx="332142" cy="649778"/>
          </a:xfrm>
        </p:grpSpPr>
        <p:sp>
          <p:nvSpPr>
            <p:cNvPr id="88" name="矩形 87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1495474" y="4831862"/>
            <a:ext cx="357064" cy="575025"/>
            <a:chOff x="6084168" y="4149178"/>
            <a:chExt cx="357064" cy="575025"/>
          </a:xfrm>
        </p:grpSpPr>
        <p:sp>
          <p:nvSpPr>
            <p:cNvPr id="91" name="矩形 90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>
            <a:off x="1014363" y="4766591"/>
            <a:ext cx="332142" cy="649778"/>
            <a:chOff x="5752026" y="4074425"/>
            <a:chExt cx="332142" cy="649778"/>
          </a:xfrm>
        </p:grpSpPr>
        <p:sp>
          <p:nvSpPr>
            <p:cNvPr id="94" name="矩形 93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96" name="椭圆 95"/>
          <p:cNvSpPr/>
          <p:nvPr/>
        </p:nvSpPr>
        <p:spPr bwMode="auto">
          <a:xfrm>
            <a:off x="950609" y="5374125"/>
            <a:ext cx="165243" cy="507883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7" name="直接连接符 96"/>
          <p:cNvCxnSpPr/>
          <p:nvPr/>
        </p:nvCxnSpPr>
        <p:spPr bwMode="auto">
          <a:xfrm>
            <a:off x="3406920" y="4055344"/>
            <a:ext cx="60064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C00000"/>
            </a:solidFill>
            <a:prstDash val="solid"/>
            <a:round/>
            <a:headEnd type="none"/>
            <a:tailEnd type="none" w="lg" len="lg"/>
          </a:ln>
          <a:effectLst/>
        </p:spPr>
      </p:cxnSp>
      <p:grpSp>
        <p:nvGrpSpPr>
          <p:cNvPr id="98" name="组合 97"/>
          <p:cNvGrpSpPr/>
          <p:nvPr/>
        </p:nvGrpSpPr>
        <p:grpSpPr>
          <a:xfrm>
            <a:off x="1918412" y="4766668"/>
            <a:ext cx="332142" cy="649778"/>
            <a:chOff x="5752026" y="4074425"/>
            <a:chExt cx="332142" cy="649778"/>
          </a:xfrm>
        </p:grpSpPr>
        <p:sp>
          <p:nvSpPr>
            <p:cNvPr id="99" name="矩形 98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1" name="组合 100"/>
          <p:cNvGrpSpPr/>
          <p:nvPr/>
        </p:nvGrpSpPr>
        <p:grpSpPr>
          <a:xfrm>
            <a:off x="2838772" y="4771708"/>
            <a:ext cx="332142" cy="649778"/>
            <a:chOff x="5752026" y="4074425"/>
            <a:chExt cx="332142" cy="649778"/>
          </a:xfrm>
        </p:grpSpPr>
        <p:sp>
          <p:nvSpPr>
            <p:cNvPr id="102" name="矩形 101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4" name="组合 103"/>
          <p:cNvGrpSpPr/>
          <p:nvPr/>
        </p:nvGrpSpPr>
        <p:grpSpPr>
          <a:xfrm>
            <a:off x="3733410" y="4782771"/>
            <a:ext cx="332142" cy="649778"/>
            <a:chOff x="5752026" y="4074425"/>
            <a:chExt cx="332142" cy="649778"/>
          </a:xfrm>
        </p:grpSpPr>
        <p:sp>
          <p:nvSpPr>
            <p:cNvPr id="105" name="矩形 104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cxnSp>
        <p:nvCxnSpPr>
          <p:cNvPr id="107" name="直接连接符 106"/>
          <p:cNvCxnSpPr/>
          <p:nvPr/>
        </p:nvCxnSpPr>
        <p:spPr bwMode="auto">
          <a:xfrm flipV="1">
            <a:off x="1551014" y="4065822"/>
            <a:ext cx="1512304" cy="750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C00000"/>
            </a:solidFill>
            <a:prstDash val="solid"/>
            <a:round/>
            <a:headEnd type="none"/>
            <a:tailEnd type="none" w="lg" len="lg"/>
          </a:ln>
          <a:effectLst/>
        </p:spPr>
      </p:cxnSp>
      <p:grpSp>
        <p:nvGrpSpPr>
          <p:cNvPr id="108" name="组合 107"/>
          <p:cNvGrpSpPr/>
          <p:nvPr/>
        </p:nvGrpSpPr>
        <p:grpSpPr>
          <a:xfrm>
            <a:off x="877165" y="5676353"/>
            <a:ext cx="1213974" cy="413164"/>
            <a:chOff x="5385453" y="5544532"/>
            <a:chExt cx="1692646" cy="413164"/>
          </a:xfrm>
        </p:grpSpPr>
        <p:cxnSp>
          <p:nvCxnSpPr>
            <p:cNvPr id="109" name="曲线连接符 108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10" name="曲线连接符 109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11" name="组合 110"/>
          <p:cNvGrpSpPr/>
          <p:nvPr/>
        </p:nvGrpSpPr>
        <p:grpSpPr>
          <a:xfrm>
            <a:off x="4635358" y="4766591"/>
            <a:ext cx="332142" cy="649778"/>
            <a:chOff x="5752026" y="4074425"/>
            <a:chExt cx="332142" cy="649778"/>
          </a:xfrm>
        </p:grpSpPr>
        <p:sp>
          <p:nvSpPr>
            <p:cNvPr id="112" name="矩形 111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14" name="组合 113"/>
          <p:cNvGrpSpPr/>
          <p:nvPr/>
        </p:nvGrpSpPr>
        <p:grpSpPr>
          <a:xfrm>
            <a:off x="2397421" y="4845097"/>
            <a:ext cx="357064" cy="575025"/>
            <a:chOff x="6084168" y="4149178"/>
            <a:chExt cx="357064" cy="575025"/>
          </a:xfrm>
        </p:grpSpPr>
        <p:sp>
          <p:nvSpPr>
            <p:cNvPr id="115" name="矩形 114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888666" y="5688300"/>
            <a:ext cx="2105902" cy="413164"/>
            <a:chOff x="5385453" y="5544532"/>
            <a:chExt cx="1692646" cy="413164"/>
          </a:xfrm>
        </p:grpSpPr>
        <p:cxnSp>
          <p:nvCxnSpPr>
            <p:cNvPr id="118" name="曲线连接符 117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19" name="曲线连接符 118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35110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70" grpId="0" animBg="1"/>
      <p:bldP spid="96" grpId="0" animBg="1"/>
      <p:bldP spid="96" grpId="1" animBg="1"/>
      <p:bldP spid="96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回顾：有序向量唯一化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7792" y="1160347"/>
            <a:ext cx="364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TextBox 9"/>
          <p:cNvSpPr txBox="1"/>
          <p:nvPr/>
        </p:nvSpPr>
        <p:spPr>
          <a:xfrm>
            <a:off x="4283968" y="1217381"/>
            <a:ext cx="3154212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如何实现时间复杂度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395536" y="1633520"/>
            <a:ext cx="8612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8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template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&lt;</a:t>
            </a:r>
            <a:r>
              <a:rPr lang="en-US" altLang="zh-CN" sz="1600" kern="0" dirty="0" err="1">
                <a:solidFill>
                  <a:srgbClr val="8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typename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&gt;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endParaRPr lang="en-US" altLang="zh-CN" sz="1600" kern="0" dirty="0" smtClean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r>
              <a:rPr lang="en-US" altLang="zh-CN" sz="1600" kern="0" dirty="0" err="1" smtClean="0">
                <a:solidFill>
                  <a:srgbClr val="8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int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Vector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&gt;::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uniquify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()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{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有序向量重复元素剔除算法（高效版）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Rank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各对互异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“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相邻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”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元素的秩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while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++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j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_size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逐一扫描，直至末元素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_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[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_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j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跳过雷同者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_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[++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_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j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];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发现不同元素时，向前移至紧邻于前者右侧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_size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++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endParaRPr lang="en-US" altLang="zh-CN" sz="1600" kern="0" dirty="0" smtClean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shrink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直接截除尾部多余元素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-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向量规模变化量，即被删除元素总数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}</a:t>
            </a:r>
            <a:endParaRPr lang="zh-CN" altLang="zh-CN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5689" y="4005064"/>
            <a:ext cx="8346056" cy="2745596"/>
            <a:chOff x="402408" y="4005064"/>
            <a:chExt cx="8346056" cy="2745596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1019492" y="4226123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 bwMode="auto">
            <a:xfrm>
              <a:off x="8316416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 bwMode="auto">
            <a:xfrm>
              <a:off x="2965340" y="4154115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5884112" y="4082107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 bwMode="auto">
            <a:xfrm>
              <a:off x="1505954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 bwMode="auto">
            <a:xfrm>
              <a:off x="1992416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2478878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 bwMode="auto">
            <a:xfrm>
              <a:off x="3451802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3938264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 bwMode="auto">
            <a:xfrm>
              <a:off x="4424726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 bwMode="auto">
            <a:xfrm>
              <a:off x="4911188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 bwMode="auto">
            <a:xfrm>
              <a:off x="5397650" y="4082107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 bwMode="auto">
            <a:xfrm>
              <a:off x="6370574" y="4082107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6857036" y="4005064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7" name="圆角矩形 76"/>
            <p:cNvSpPr/>
            <p:nvPr/>
          </p:nvSpPr>
          <p:spPr bwMode="auto">
            <a:xfrm>
              <a:off x="7343498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7829960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 bwMode="auto">
            <a:xfrm>
              <a:off x="1019492" y="4740294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8316416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 bwMode="auto">
            <a:xfrm>
              <a:off x="2965340" y="4668286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 bwMode="auto">
            <a:xfrm>
              <a:off x="5884112" y="4596278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3" name="圆角矩形 82"/>
            <p:cNvSpPr/>
            <p:nvPr/>
          </p:nvSpPr>
          <p:spPr bwMode="auto">
            <a:xfrm>
              <a:off x="1505954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1992416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 bwMode="auto">
            <a:xfrm>
              <a:off x="2478878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3451802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3938264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4424726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 bwMode="auto">
            <a:xfrm>
              <a:off x="4911188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5397650" y="4596278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 bwMode="auto">
            <a:xfrm>
              <a:off x="6370574" y="4596278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6857036" y="4519235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7343498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7829960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 bwMode="auto">
            <a:xfrm>
              <a:off x="1019492" y="5244350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 bwMode="auto">
            <a:xfrm>
              <a:off x="8316416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 bwMode="auto">
            <a:xfrm>
              <a:off x="2965340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 bwMode="auto">
            <a:xfrm>
              <a:off x="5884112" y="5100334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1992416" y="5244350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 bwMode="auto">
            <a:xfrm>
              <a:off x="2478878" y="5244350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" name="圆角矩形 101"/>
            <p:cNvSpPr/>
            <p:nvPr/>
          </p:nvSpPr>
          <p:spPr bwMode="auto">
            <a:xfrm>
              <a:off x="3451802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3" name="圆角矩形 102"/>
            <p:cNvSpPr/>
            <p:nvPr/>
          </p:nvSpPr>
          <p:spPr bwMode="auto">
            <a:xfrm>
              <a:off x="3938264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4" name="圆角矩形 103"/>
            <p:cNvSpPr/>
            <p:nvPr/>
          </p:nvSpPr>
          <p:spPr bwMode="auto">
            <a:xfrm>
              <a:off x="4424726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5" name="圆角矩形 104"/>
            <p:cNvSpPr/>
            <p:nvPr/>
          </p:nvSpPr>
          <p:spPr bwMode="auto">
            <a:xfrm>
              <a:off x="4911188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5397650" y="5100334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6370574" y="5100334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 bwMode="auto">
            <a:xfrm>
              <a:off x="6857036" y="5023291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 bwMode="auto">
            <a:xfrm>
              <a:off x="7343498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 bwMode="auto">
            <a:xfrm>
              <a:off x="7829960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1019492" y="5758521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8316416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4" name="圆角矩形 113"/>
            <p:cNvSpPr/>
            <p:nvPr/>
          </p:nvSpPr>
          <p:spPr bwMode="auto">
            <a:xfrm>
              <a:off x="2965340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5" name="圆角矩形 114"/>
            <p:cNvSpPr/>
            <p:nvPr/>
          </p:nvSpPr>
          <p:spPr bwMode="auto">
            <a:xfrm>
              <a:off x="5884112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8" name="圆角矩形 117"/>
            <p:cNvSpPr/>
            <p:nvPr/>
          </p:nvSpPr>
          <p:spPr bwMode="auto">
            <a:xfrm>
              <a:off x="2478878" y="5758521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 bwMode="auto">
            <a:xfrm>
              <a:off x="3451802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 bwMode="auto">
            <a:xfrm>
              <a:off x="3938264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 bwMode="auto">
            <a:xfrm>
              <a:off x="4424726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8" name="圆角矩形 127"/>
            <p:cNvSpPr/>
            <p:nvPr/>
          </p:nvSpPr>
          <p:spPr bwMode="auto">
            <a:xfrm>
              <a:off x="4911188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5397650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0" name="圆角矩形 149"/>
            <p:cNvSpPr/>
            <p:nvPr/>
          </p:nvSpPr>
          <p:spPr bwMode="auto">
            <a:xfrm>
              <a:off x="6370574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7" name="圆角矩形 156"/>
            <p:cNvSpPr/>
            <p:nvPr/>
          </p:nvSpPr>
          <p:spPr bwMode="auto">
            <a:xfrm>
              <a:off x="6857036" y="5537462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7343498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8" name="圆角矩形 167"/>
            <p:cNvSpPr/>
            <p:nvPr/>
          </p:nvSpPr>
          <p:spPr bwMode="auto">
            <a:xfrm>
              <a:off x="7829960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019492" y="6252462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8316416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1" name="圆角矩形 170"/>
            <p:cNvSpPr/>
            <p:nvPr/>
          </p:nvSpPr>
          <p:spPr bwMode="auto">
            <a:xfrm>
              <a:off x="2965340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2" name="圆角矩形 171"/>
            <p:cNvSpPr/>
            <p:nvPr/>
          </p:nvSpPr>
          <p:spPr bwMode="auto">
            <a:xfrm>
              <a:off x="5884112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3451802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7" name="圆角矩形 176"/>
            <p:cNvSpPr/>
            <p:nvPr/>
          </p:nvSpPr>
          <p:spPr bwMode="auto">
            <a:xfrm>
              <a:off x="3938264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8" name="圆角矩形 177"/>
            <p:cNvSpPr/>
            <p:nvPr/>
          </p:nvSpPr>
          <p:spPr bwMode="auto">
            <a:xfrm>
              <a:off x="4424726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9" name="圆角矩形 178"/>
            <p:cNvSpPr/>
            <p:nvPr/>
          </p:nvSpPr>
          <p:spPr bwMode="auto">
            <a:xfrm>
              <a:off x="4911188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0" name="圆角矩形 179"/>
            <p:cNvSpPr/>
            <p:nvPr/>
          </p:nvSpPr>
          <p:spPr bwMode="auto">
            <a:xfrm>
              <a:off x="5397650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1" name="圆角矩形 180"/>
            <p:cNvSpPr/>
            <p:nvPr/>
          </p:nvSpPr>
          <p:spPr bwMode="auto">
            <a:xfrm>
              <a:off x="6370574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6857036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3" name="圆角矩形 182"/>
            <p:cNvSpPr/>
            <p:nvPr/>
          </p:nvSpPr>
          <p:spPr bwMode="auto">
            <a:xfrm>
              <a:off x="7343498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4" name="圆角矩形 183"/>
            <p:cNvSpPr/>
            <p:nvPr/>
          </p:nvSpPr>
          <p:spPr bwMode="auto">
            <a:xfrm>
              <a:off x="7829960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11123" y="4367749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1617208" y="4360847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1091500" y="4869160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3057368" y="485986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4" name="圆角矩形 203"/>
            <p:cNvSpPr/>
            <p:nvPr/>
          </p:nvSpPr>
          <p:spPr bwMode="auto">
            <a:xfrm>
              <a:off x="1495294" y="5172342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" name="弧形 2"/>
            <p:cNvSpPr/>
            <p:nvPr/>
          </p:nvSpPr>
          <p:spPr bwMode="auto">
            <a:xfrm rot="5400000">
              <a:off x="2207622" y="4224088"/>
              <a:ext cx="388320" cy="1402546"/>
            </a:xfrm>
            <a:prstGeom prst="arc">
              <a:avLst>
                <a:gd name="adj1" fmla="val 16365143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弧形 204"/>
            <p:cNvSpPr/>
            <p:nvPr/>
          </p:nvSpPr>
          <p:spPr bwMode="auto">
            <a:xfrm rot="5400000">
              <a:off x="3705727" y="3576154"/>
              <a:ext cx="356245" cy="3672408"/>
            </a:xfrm>
            <a:prstGeom prst="arc">
              <a:avLst>
                <a:gd name="adj1" fmla="val 16261329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597585" y="5352309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8" name="圆角矩形 207"/>
            <p:cNvSpPr/>
            <p:nvPr/>
          </p:nvSpPr>
          <p:spPr bwMode="auto">
            <a:xfrm>
              <a:off x="1495294" y="5686513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9" name="圆角矩形 208"/>
            <p:cNvSpPr/>
            <p:nvPr/>
          </p:nvSpPr>
          <p:spPr bwMode="auto">
            <a:xfrm>
              <a:off x="1981750" y="5608325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575839" y="6381328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1" name="圆角矩形 210"/>
            <p:cNvSpPr/>
            <p:nvPr/>
          </p:nvSpPr>
          <p:spPr bwMode="auto">
            <a:xfrm>
              <a:off x="1495294" y="6182628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2" name="圆角矩形 211"/>
            <p:cNvSpPr/>
            <p:nvPr/>
          </p:nvSpPr>
          <p:spPr bwMode="auto">
            <a:xfrm>
              <a:off x="1981750" y="6105443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2066850" y="5805264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5628004" y="521990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7089816" y="566124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5" name="圆角矩形 214"/>
            <p:cNvSpPr/>
            <p:nvPr/>
          </p:nvSpPr>
          <p:spPr bwMode="auto">
            <a:xfrm>
              <a:off x="2468206" y="6023492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6" name="弧形 215"/>
            <p:cNvSpPr/>
            <p:nvPr/>
          </p:nvSpPr>
          <p:spPr bwMode="auto">
            <a:xfrm rot="5400000">
              <a:off x="4664022" y="3637154"/>
              <a:ext cx="356245" cy="4596054"/>
            </a:xfrm>
            <a:prstGeom prst="arc">
              <a:avLst>
                <a:gd name="adj1" fmla="val 16261329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Box 7"/>
            <p:cNvSpPr txBox="1"/>
            <p:nvPr/>
          </p:nvSpPr>
          <p:spPr>
            <a:xfrm>
              <a:off x="407932" y="4127440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218" name="TextBox 23"/>
            <p:cNvSpPr txBox="1"/>
            <p:nvPr/>
          </p:nvSpPr>
          <p:spPr>
            <a:xfrm>
              <a:off x="406719" y="4635447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  <p:sp>
          <p:nvSpPr>
            <p:cNvPr id="219" name="TextBox 48"/>
            <p:cNvSpPr txBox="1"/>
            <p:nvPr/>
          </p:nvSpPr>
          <p:spPr>
            <a:xfrm>
              <a:off x="406719" y="512484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(c)</a:t>
              </a:r>
              <a:endParaRPr lang="zh-CN" altLang="en-US" dirty="0"/>
            </a:p>
          </p:txBody>
        </p:sp>
        <p:sp>
          <p:nvSpPr>
            <p:cNvPr id="220" name="TextBox 60"/>
            <p:cNvSpPr txBox="1"/>
            <p:nvPr/>
          </p:nvSpPr>
          <p:spPr>
            <a:xfrm>
              <a:off x="402408" y="56447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(d)</a:t>
              </a:r>
              <a:endParaRPr lang="zh-CN" altLang="en-US" dirty="0"/>
            </a:p>
          </p:txBody>
        </p:sp>
        <p:sp>
          <p:nvSpPr>
            <p:cNvPr id="221" name="TextBox 64"/>
            <p:cNvSpPr txBox="1"/>
            <p:nvPr/>
          </p:nvSpPr>
          <p:spPr>
            <a:xfrm>
              <a:off x="402408" y="6132961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(e)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4898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序列表唯一化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786" y="6086317"/>
            <a:ext cx="8937240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比较相邻两元素是否一致，指针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分别指向相邻节点，若二者相同则删除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，否则转向下一对邻节点，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782" y="1619685"/>
            <a:ext cx="86907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&gt;::uniquify() { 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fr-FR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fr-FR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成批剔除重复元素，效率更高</a:t>
            </a:r>
            <a:endParaRPr lang="fr-FR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_size &lt; 2 )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平凡列表自然无重复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记录原规模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first();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q;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为各区段起点，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为其后继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trailer != ( q = p-&gt;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反复考查紧邻的节点对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(p, q)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p-&gt;data != q-&gt;data ) p = q;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若互异，则转向下一区段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q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否则（雷同），删除后者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列表规模变化量，即被删除元素总数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156381" y="5367183"/>
            <a:ext cx="432048" cy="202338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963239" y="5295175"/>
            <a:ext cx="432048" cy="27434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770097" y="5223167"/>
            <a:ext cx="432048" cy="34635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2059810" y="5367183"/>
            <a:ext cx="432048" cy="202338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866668" y="5223167"/>
            <a:ext cx="432048" cy="34635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673526" y="5223167"/>
            <a:ext cx="432048" cy="34635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576955" y="5146124"/>
            <a:ext cx="432048" cy="4233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480387" y="5146124"/>
            <a:ext cx="432048" cy="4233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2" name="直接箭头连接符 31"/>
          <p:cNvCxnSpPr>
            <a:stCxn id="24" idx="3"/>
            <a:endCxn id="27" idx="1"/>
          </p:cNvCxnSpPr>
          <p:nvPr/>
        </p:nvCxnSpPr>
        <p:spPr bwMode="auto">
          <a:xfrm>
            <a:off x="1588429" y="5468352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2491858" y="5468352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>
            <a:off x="3395287" y="5468352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4298716" y="5466836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5202145" y="5466836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6105574" y="5466836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7009006" y="5460182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40" name="圆角矩形 39"/>
          <p:cNvSpPr/>
          <p:nvPr/>
        </p:nvSpPr>
        <p:spPr bwMode="auto">
          <a:xfrm>
            <a:off x="220274" y="5286936"/>
            <a:ext cx="648072" cy="288032"/>
          </a:xfrm>
          <a:prstGeom prst="round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Head</a:t>
            </a:r>
            <a:endParaRPr lang="zh-CN" altLang="en-US" sz="1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8245283" y="5281489"/>
            <a:ext cx="778772" cy="288032"/>
          </a:xfrm>
          <a:prstGeom prst="round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Trail</a:t>
            </a:r>
            <a:endParaRPr lang="zh-CN" altLang="en-US" sz="1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7912435" y="5432348"/>
            <a:ext cx="3328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868349" y="5475342"/>
            <a:ext cx="2880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1048054" y="4708044"/>
            <a:ext cx="332142" cy="649778"/>
            <a:chOff x="5752026" y="4074425"/>
            <a:chExt cx="332142" cy="649778"/>
          </a:xfrm>
        </p:grpSpPr>
        <p:sp>
          <p:nvSpPr>
            <p:cNvPr id="45" name="矩形 44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>
            <a:off x="2231126" y="4779631"/>
            <a:ext cx="357064" cy="575025"/>
            <a:chOff x="6084168" y="4149178"/>
            <a:chExt cx="357064" cy="575025"/>
          </a:xfrm>
        </p:grpSpPr>
        <p:sp>
          <p:nvSpPr>
            <p:cNvPr id="48" name="矩形 47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1559232" y="5536116"/>
            <a:ext cx="1404004" cy="413164"/>
            <a:chOff x="5385453" y="5544532"/>
            <a:chExt cx="1692646" cy="413164"/>
          </a:xfrm>
        </p:grpSpPr>
        <p:cxnSp>
          <p:nvCxnSpPr>
            <p:cNvPr id="51" name="曲线连接符 50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52" name="曲线连接符 51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>
            <a:off x="3257929" y="4708044"/>
            <a:ext cx="357064" cy="575025"/>
            <a:chOff x="6084168" y="4149178"/>
            <a:chExt cx="357064" cy="575025"/>
          </a:xfrm>
        </p:grpSpPr>
        <p:sp>
          <p:nvSpPr>
            <p:cNvPr id="54" name="矩形 53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2786545" y="4639746"/>
            <a:ext cx="332142" cy="649778"/>
            <a:chOff x="5752026" y="4074425"/>
            <a:chExt cx="332142" cy="649778"/>
          </a:xfrm>
        </p:grpSpPr>
        <p:sp>
          <p:nvSpPr>
            <p:cNvPr id="57" name="矩形 56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59" name="组合 58"/>
          <p:cNvGrpSpPr/>
          <p:nvPr/>
        </p:nvGrpSpPr>
        <p:grpSpPr>
          <a:xfrm>
            <a:off x="4151324" y="4636457"/>
            <a:ext cx="357064" cy="575025"/>
            <a:chOff x="6084168" y="4149178"/>
            <a:chExt cx="357064" cy="575025"/>
          </a:xfrm>
        </p:grpSpPr>
        <p:sp>
          <p:nvSpPr>
            <p:cNvPr id="60" name="矩形 59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62" name="组合 61"/>
          <p:cNvGrpSpPr/>
          <p:nvPr/>
        </p:nvGrpSpPr>
        <p:grpSpPr>
          <a:xfrm>
            <a:off x="3704627" y="4561704"/>
            <a:ext cx="332142" cy="649778"/>
            <a:chOff x="5752026" y="4074425"/>
            <a:chExt cx="332142" cy="649778"/>
          </a:xfrm>
        </p:grpSpPr>
        <p:sp>
          <p:nvSpPr>
            <p:cNvPr id="63" name="矩形 62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5060720" y="4636457"/>
            <a:ext cx="357064" cy="575025"/>
            <a:chOff x="6084168" y="4149178"/>
            <a:chExt cx="357064" cy="575025"/>
          </a:xfrm>
        </p:grpSpPr>
        <p:sp>
          <p:nvSpPr>
            <p:cNvPr id="66" name="矩形 65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4269519" y="5503613"/>
            <a:ext cx="1404004" cy="413164"/>
            <a:chOff x="5385453" y="5544532"/>
            <a:chExt cx="1692646" cy="413164"/>
          </a:xfrm>
        </p:grpSpPr>
        <p:cxnSp>
          <p:nvCxnSpPr>
            <p:cNvPr id="69" name="曲线连接符 68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70" name="曲线连接符 69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5984199" y="4626393"/>
            <a:ext cx="357064" cy="575025"/>
            <a:chOff x="6084168" y="4149178"/>
            <a:chExt cx="357064" cy="575025"/>
          </a:xfrm>
        </p:grpSpPr>
        <p:sp>
          <p:nvSpPr>
            <p:cNvPr id="72" name="矩形 71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74" name="组合 73"/>
          <p:cNvGrpSpPr/>
          <p:nvPr/>
        </p:nvGrpSpPr>
        <p:grpSpPr>
          <a:xfrm>
            <a:off x="4298716" y="5516900"/>
            <a:ext cx="2278236" cy="413164"/>
            <a:chOff x="5385453" y="5544532"/>
            <a:chExt cx="1692646" cy="413164"/>
          </a:xfrm>
        </p:grpSpPr>
        <p:cxnSp>
          <p:nvCxnSpPr>
            <p:cNvPr id="75" name="曲线连接符 74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76" name="曲线连接符 75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>
            <a:off x="6887631" y="4571099"/>
            <a:ext cx="357064" cy="575025"/>
            <a:chOff x="6084168" y="4149178"/>
            <a:chExt cx="357064" cy="575025"/>
          </a:xfrm>
        </p:grpSpPr>
        <p:sp>
          <p:nvSpPr>
            <p:cNvPr id="78" name="矩形 77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6409466" y="4485526"/>
            <a:ext cx="332142" cy="649778"/>
            <a:chOff x="5752026" y="4074425"/>
            <a:chExt cx="332142" cy="649778"/>
          </a:xfrm>
        </p:grpSpPr>
        <p:sp>
          <p:nvSpPr>
            <p:cNvPr id="81" name="矩形 80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>
            <a:off x="7778020" y="4564870"/>
            <a:ext cx="357064" cy="575025"/>
            <a:chOff x="6084168" y="4149178"/>
            <a:chExt cx="357064" cy="575025"/>
          </a:xfrm>
        </p:grpSpPr>
        <p:sp>
          <p:nvSpPr>
            <p:cNvPr id="84" name="矩形 83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6976814" y="5486151"/>
            <a:ext cx="1268469" cy="413164"/>
            <a:chOff x="5385453" y="5544532"/>
            <a:chExt cx="1692646" cy="413164"/>
          </a:xfrm>
        </p:grpSpPr>
        <p:cxnSp>
          <p:nvCxnSpPr>
            <p:cNvPr id="87" name="曲线连接符 86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8" name="曲线连接符 87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555686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29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 bwMode="auto">
          <a:xfrm>
            <a:off x="948169" y="4984777"/>
            <a:ext cx="4697101" cy="1044927"/>
          </a:xfrm>
          <a:prstGeom prst="ellipse">
            <a:avLst/>
          </a:prstGeom>
          <a:solidFill>
            <a:srgbClr val="92D050">
              <a:alpha val="4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80667" y="5374699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671613" y="5377224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678816" y="554205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3540544" y="5381632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851756" y="5380691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V="1">
            <a:off x="1858959" y="554551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2369261" y="5380645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031899" y="5384157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3039102" y="554898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4721096" y="5385099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212042" y="5387624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4219245" y="555245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5897956" y="5373712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388902" y="5376237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5396105" y="554106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7078099" y="5377179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569045" y="5379704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V="1">
            <a:off x="6576248" y="554453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7742456" y="554106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5701193" y="4998822"/>
            <a:ext cx="3065" cy="359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216747" y="183553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-&gt;data, r,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362286" y="5850272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个已排序，从小至大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64468" y="1563166"/>
            <a:ext cx="5241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节点开始往前搜索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个，返回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为最早得到的小于等于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k=p-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最大元素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205249" y="4805666"/>
            <a:ext cx="357064" cy="575025"/>
            <a:chOff x="6084168" y="4149178"/>
            <a:chExt cx="357064" cy="575025"/>
          </a:xfrm>
        </p:grpSpPr>
        <p:sp>
          <p:nvSpPr>
            <p:cNvPr id="9" name="矩形 8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50" name="矩形 49"/>
          <p:cNvSpPr/>
          <p:nvPr/>
        </p:nvSpPr>
        <p:spPr>
          <a:xfrm>
            <a:off x="216747" y="235807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search(…),p-&gt;data)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 bwMode="auto">
          <a:xfrm>
            <a:off x="3025149" y="4648809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516095" y="4651334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>
            <a:endCxn id="51" idx="1"/>
          </p:cNvCxnSpPr>
          <p:nvPr/>
        </p:nvCxnSpPr>
        <p:spPr bwMode="auto">
          <a:xfrm flipV="1">
            <a:off x="2938461" y="4816162"/>
            <a:ext cx="86688" cy="5610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flipH="1" flipV="1">
            <a:off x="3692880" y="4793091"/>
            <a:ext cx="120355" cy="5610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964468" y="2375861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已排序结果中插入节点元素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k=p-&gt;data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6747" y="288061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964468" y="2911557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已排序元素个数增加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16747" y="340315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964468" y="3447253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指针（未排序指针外后移动一个）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6747" y="392569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379958" y="5604341"/>
            <a:ext cx="1692646" cy="413164"/>
            <a:chOff x="5385453" y="5544532"/>
            <a:chExt cx="1692646" cy="413164"/>
          </a:xfrm>
        </p:grpSpPr>
        <p:cxnSp>
          <p:nvCxnSpPr>
            <p:cNvPr id="68" name="曲线连接符 67"/>
            <p:cNvCxnSpPr>
              <a:endCxn id="29" idx="3"/>
            </p:cNvCxnSpPr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70" name="曲线连接符 69"/>
            <p:cNvCxnSpPr>
              <a:endCxn id="34" idx="1"/>
            </p:cNvCxnSpPr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74" name="矩形 73"/>
          <p:cNvSpPr/>
          <p:nvPr/>
        </p:nvSpPr>
        <p:spPr>
          <a:xfrm>
            <a:off x="3964468" y="39829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删除已插入节点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78655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0.33038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12222 0.0025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/>
      <p:bldP spid="44" grpId="0"/>
      <p:bldP spid="50" grpId="0"/>
      <p:bldP spid="51" grpId="0" animBg="1"/>
      <p:bldP spid="52" grpId="0" animBg="1"/>
      <p:bldP spid="57" grpId="0"/>
      <p:bldP spid="58" grpId="0"/>
      <p:bldP spid="59" grpId="0"/>
      <p:bldP spid="60" grpId="0"/>
      <p:bldP spid="62" grpId="0"/>
      <p:bldP spid="63" grpId="0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6732240" y="4945229"/>
            <a:ext cx="743198" cy="504056"/>
          </a:xfrm>
          <a:prstGeom prst="downArrow">
            <a:avLst/>
          </a:prstGeom>
          <a:solidFill>
            <a:srgbClr val="00924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292" y="1624349"/>
            <a:ext cx="84129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列表的插入排序算法：对起始于位置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个元素排序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insertionSort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 = 0; r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r++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逐一为各节点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search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-&gt;data, r,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查找适当的位置并插入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remove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转向下一节点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68" y="3665471"/>
            <a:ext cx="4032448" cy="116825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97" y="5453287"/>
            <a:ext cx="3951990" cy="114953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63501" y="4365104"/>
            <a:ext cx="4536504" cy="203132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有多个元素命中时，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接口总返回其中最大者，故排序之后重复元素保持其顺序，属稳定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算法所需复杂度在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，最坏情况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6075" y="321139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050409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6732240" y="4945229"/>
            <a:ext cx="743198" cy="504056"/>
          </a:xfrm>
          <a:prstGeom prst="downArrow">
            <a:avLst/>
          </a:prstGeom>
          <a:solidFill>
            <a:srgbClr val="00924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292" y="1624349"/>
            <a:ext cx="84129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列表的插入排序算法：对起始于位置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个元素排序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insertionSort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 = 0; r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r++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逐一为各节点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search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-&gt;data, r,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查找适当的位置并插入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remove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转向下一节点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68" y="3665471"/>
            <a:ext cx="4032448" cy="116825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97" y="5453287"/>
            <a:ext cx="3951990" cy="114953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63501" y="4365104"/>
            <a:ext cx="4536504" cy="203132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有多个元素命中时，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接口总返回其中最大者，故排序之后重复元素保持其顺序，属稳定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算法所需复杂度在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，最坏情况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6885" y="3340305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7571952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 bwMode="auto">
          <a:xfrm>
            <a:off x="1352797" y="5025573"/>
            <a:ext cx="5930247" cy="1044927"/>
          </a:xfrm>
          <a:prstGeom prst="ellipse">
            <a:avLst/>
          </a:prstGeom>
          <a:solidFill>
            <a:schemeClr val="accent5">
              <a:lumMod val="90000"/>
              <a:alpha val="48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46088" y="5367224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37034" y="5369749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1144237" y="553457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2826231" y="5370691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317177" y="5373216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V="1">
            <a:off x="2324380" y="5538043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4006374" y="5374157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497320" y="5376682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3504523" y="5541509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5186517" y="5377624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677463" y="5380149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4684666" y="554497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6363377" y="5366237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4323" y="5368762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5861526" y="5533589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7543520" y="5369704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034467" y="5366237"/>
            <a:ext cx="171198" cy="338172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V="1">
            <a:off x="7041669" y="553705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216747" y="1630541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max =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selectMax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head-&gt;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03848" y="5904784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个未排序，从中选最大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47255" y="1613090"/>
            <a:ext cx="5241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之前）找最大，返回最大元素指针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788993" y="4810506"/>
            <a:ext cx="575383" cy="558256"/>
            <a:chOff x="7788993" y="4810506"/>
            <a:chExt cx="575383" cy="558256"/>
          </a:xfrm>
        </p:grpSpPr>
        <p:sp>
          <p:nvSpPr>
            <p:cNvPr id="9" name="矩形 8"/>
            <p:cNvSpPr/>
            <p:nvPr/>
          </p:nvSpPr>
          <p:spPr>
            <a:xfrm>
              <a:off x="7843079" y="4810506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tail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7788993" y="5009663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50" name="矩形 49"/>
          <p:cNvSpPr/>
          <p:nvPr/>
        </p:nvSpPr>
        <p:spPr>
          <a:xfrm>
            <a:off x="216747" y="235807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 = remove (max)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964468" y="2375861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返回其值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6747" y="288061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tail,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964468" y="291155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前加入最大值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16747" y="340315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tail = tail-&gt;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964468" y="3447253"/>
            <a:ext cx="357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指针前移，已排序元素多一个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6747" y="392569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964468" y="3982948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未排序元素个数减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65944" y="5374157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956890" y="5376682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1560" y="4786113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586638" y="5002039"/>
            <a:ext cx="0" cy="359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4174154" y="46562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4214822" y="5018054"/>
            <a:ext cx="0" cy="359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grpSp>
        <p:nvGrpSpPr>
          <p:cNvPr id="52" name="组合 51"/>
          <p:cNvGrpSpPr/>
          <p:nvPr/>
        </p:nvGrpSpPr>
        <p:grpSpPr>
          <a:xfrm flipV="1">
            <a:off x="3494862" y="4941167"/>
            <a:ext cx="1692646" cy="578812"/>
            <a:chOff x="5385453" y="5544532"/>
            <a:chExt cx="1692646" cy="413164"/>
          </a:xfrm>
        </p:grpSpPr>
        <p:cxnSp>
          <p:nvCxnSpPr>
            <p:cNvPr id="53" name="曲线连接符 52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54" name="曲线连接符 53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55" name="矩形 54"/>
          <p:cNvSpPr/>
          <p:nvPr/>
        </p:nvSpPr>
        <p:spPr bwMode="auto">
          <a:xfrm>
            <a:off x="7216622" y="4554921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714717" y="4554921"/>
            <a:ext cx="171198" cy="338172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>
            <a:stCxn id="32" idx="3"/>
          </p:cNvCxnSpPr>
          <p:nvPr/>
        </p:nvCxnSpPr>
        <p:spPr bwMode="auto">
          <a:xfrm flipV="1">
            <a:off x="7027734" y="4656241"/>
            <a:ext cx="181740" cy="8786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64" name="直接箭头连接符 63"/>
          <p:cNvCxnSpPr>
            <a:stCxn id="34" idx="1"/>
            <a:endCxn id="56" idx="3"/>
          </p:cNvCxnSpPr>
          <p:nvPr/>
        </p:nvCxnSpPr>
        <p:spPr bwMode="auto">
          <a:xfrm flipV="1">
            <a:off x="7543520" y="4724007"/>
            <a:ext cx="342395" cy="8130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1442873" y="6321133"/>
            <a:ext cx="6264696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不存在交换，为稳定算法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3004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03663 -0.1157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4" grpId="0" build="allAtOnce" animBg="1"/>
      <p:bldP spid="25" grpId="0" animBg="1"/>
      <p:bldP spid="40" grpId="0"/>
      <p:bldP spid="42" grpId="0"/>
      <p:bldP spid="44" grpId="0"/>
      <p:bldP spid="50" grpId="0"/>
      <p:bldP spid="57" grpId="0"/>
      <p:bldP spid="58" grpId="0"/>
      <p:bldP spid="59" grpId="0"/>
      <p:bldP spid="60" grpId="0"/>
      <p:bldP spid="62" grpId="0"/>
      <p:bldP spid="63" grpId="0"/>
      <p:bldP spid="74" grpId="0"/>
      <p:bldP spid="49" grpId="0"/>
      <p:bldP spid="49" grpId="1"/>
      <p:bldP spid="55" grpId="0" animBg="1"/>
      <p:bldP spid="56" grpId="0" animBg="1"/>
      <p:bldP spid="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4673" y="1546631"/>
            <a:ext cx="87411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列表的选择排序算法：对起始于位置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个元素排序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selectionSort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head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tail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tail = tail-&gt;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待排序区间为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(head, tail)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在至少还剩两个节点之前，在待排序区间内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max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selectMax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head-&gt;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找出最大者（歧义时后者优先）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tail, remove ( max )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将其移至无序区间末尾（作为有序区间新的首元素）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tail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tail-&gt;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-;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0892" y="5613172"/>
            <a:ext cx="8911753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SelectMax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需遍历整个无序前缀，故复杂度为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，加上常数复杂度的移位，外层再进行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次的循环，总复杂度为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sz="2000" b="1" baseline="30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28459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归并函数部分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4281" y="6021288"/>
            <a:ext cx="8784976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将一有序列表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中起始于节点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q,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长度为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的子序列，与当前有序列表中起始于节点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，长度为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的子列表做二路归并。复杂度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m+n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502" y="1558329"/>
            <a:ext cx="87557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有序列表的归并：当前列表中自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起的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个元素，与列表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中自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起的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个元素归并</a:t>
            </a: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&gt;::merge (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借助前驱（可能是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），以便返回前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...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( 0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尚未移出区间之前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( 0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&lt;=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)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仍在区间内且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v(p) &lt;= v(q)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}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归入合并的列表，并替换为其直接后继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已超出右界或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v(q) &lt; v(p)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.remove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转移至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之前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pp-&gt;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确定归并后区间的（新）起点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0060" y="1219575"/>
            <a:ext cx="3888432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不需额外空间，属于就地排序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9921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回顾：查 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找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4801" y="3213930"/>
            <a:ext cx="157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（搜索）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810820" y="1484785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95736" y="1223894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195736" y="564502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哈希</a:t>
            </a:r>
            <a:r>
              <a:rPr lang="zh-CN" altLang="en-US" dirty="0"/>
              <a:t>查找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95736" y="2329176"/>
            <a:ext cx="170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二分查找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95736" y="3434458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二叉树查找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4932040" y="130069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 smtClean="0"/>
              <a:t>O(n)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195736" y="4539740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分块查找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047955" y="162475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适合无序序列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47955" y="2743316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针对有序序列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37097" y="236361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70056" y="24208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2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44931" y="134076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48264" y="352646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7</a:t>
            </a:r>
            <a:r>
              <a:rPr lang="en-US" altLang="zh-CN" sz="2000" dirty="0">
                <a:solidFill>
                  <a:srgbClr val="7030A0"/>
                </a:solidFill>
              </a:rPr>
              <a:t>,</a:t>
            </a:r>
            <a:r>
              <a:rPr lang="en-US" altLang="zh-CN" sz="2000" dirty="0" smtClean="0">
                <a:solidFill>
                  <a:srgbClr val="7030A0"/>
                </a:solidFill>
              </a:rPr>
              <a:t>8,9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92280" y="5693186"/>
            <a:ext cx="128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11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400993139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324291" y="1115472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291" y="1583388"/>
            <a:ext cx="8604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列表的归并排序算法：对起始于位置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个元素排序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2 )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若待排序范围已足够小，则直接返回；否则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...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&gt;&gt; 1;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以中点为界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q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m;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q = q-&gt;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均分列表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q,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m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对前、后子列表分别排序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merge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m, *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q,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m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归并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注意：排序后，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依然指向归并后区间的（新）起点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79512" y="4504412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路归并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均分列表复杂度：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对长度为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的向量归并排序，需完成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向量的归并排序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一两路归并，一均分操作：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2*T(n/2) +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边界条件：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T(1) = 1</a:t>
            </a:r>
          </a:p>
        </p:txBody>
      </p:sp>
      <p:sp>
        <p:nvSpPr>
          <p:cNvPr id="6" name="矩形 5"/>
          <p:cNvSpPr/>
          <p:nvPr/>
        </p:nvSpPr>
        <p:spPr>
          <a:xfrm>
            <a:off x="5076056" y="4479959"/>
            <a:ext cx="3569395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2*T(n/2) + 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T(n)/n=T(n/2)/(n/2)+O(m)</a:t>
            </a: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=T(n/4)/(n/4)+O(2m)</a:t>
            </a: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=T(n/2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)/(n/2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)+O(km)</a:t>
            </a:r>
          </a:p>
          <a:p>
            <a:pPr algn="ctr">
              <a:lnSpc>
                <a:spcPts val="2600"/>
              </a:lnSpc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T(n)/n=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),m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为常数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2586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：列表排序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89712"/>
              </p:ext>
            </p:extLst>
          </p:nvPr>
        </p:nvGraphicFramePr>
        <p:xfrm>
          <a:off x="251520" y="1168921"/>
          <a:ext cx="864096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排序方法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辅助空间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冒泡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归并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2977" y="3429000"/>
            <a:ext cx="8909720" cy="461665"/>
            <a:chOff x="123573" y="3379877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插入排序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查找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en-US" altLang="zh-CN" sz="2400" b="1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+O(1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7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58" t="-1066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7073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2977" y="4276139"/>
            <a:ext cx="8909720" cy="461665"/>
            <a:chOff x="94134" y="4281090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选择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(O(n)+O(1))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58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707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102977" y="5123278"/>
            <a:ext cx="9049866" cy="461665"/>
            <a:chOff x="94134" y="5098807"/>
            <a:chExt cx="904986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冒泡排序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：逐遍   逐个   相邻交换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O(1)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943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4286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02977" y="5970416"/>
            <a:ext cx="890972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：递归复杂度公式证明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nlogn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blipFill>
                <a:blip r:embed="rId8"/>
                <a:stretch>
                  <a:fillRect l="-14634" r="-17073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 bwMode="auto">
          <a:xfrm>
            <a:off x="5796136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33194" y="3837345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分查找无法降低至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804248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10541" y="3861048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插入后无移动代价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96843" y="5878082"/>
            <a:ext cx="3198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就地排序，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归并排序更适合用列表实现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4830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回顾：向量排序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51520" y="1168921"/>
          <a:ext cx="864096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排序方法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辅助空间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冒泡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归并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2977" y="3429000"/>
            <a:ext cx="8909720" cy="461665"/>
            <a:chOff x="123573" y="3379877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插入排序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查找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en-US" altLang="zh-CN" sz="2400" b="1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en-US" altLang="zh-CN" sz="24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7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58" t="-1066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7073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2977" y="4276139"/>
            <a:ext cx="8909720" cy="461665"/>
            <a:chOff x="94134" y="4281090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选择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(O(n)+O(1))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58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707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102977" y="5123278"/>
            <a:ext cx="9049866" cy="461665"/>
            <a:chOff x="94134" y="5098807"/>
            <a:chExt cx="904986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冒泡排序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：逐遍   逐个   相邻交换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O(1)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943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4286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02977" y="5970416"/>
            <a:ext cx="890972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：递归复杂度公式证明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nlogn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blipFill>
                <a:blip r:embed="rId8"/>
                <a:stretch>
                  <a:fillRect l="-14634" r="-17073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 bwMode="auto">
          <a:xfrm>
            <a:off x="5796136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33194" y="3837345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分查找降低至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6804248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625957" y="38610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插入后移动代价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4270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324291" y="1115472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</a:p>
        </p:txBody>
      </p:sp>
      <p:sp>
        <p:nvSpPr>
          <p:cNvPr id="3" name="矩形 2"/>
          <p:cNvSpPr/>
          <p:nvPr/>
        </p:nvSpPr>
        <p:spPr>
          <a:xfrm>
            <a:off x="324291" y="1583388"/>
            <a:ext cx="86049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又称为向量数组，他是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为解决数组不能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动态改变大小这个缺点而出现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数据不断被写入，一旦数组被填满，则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重新开辟一块更大的内存区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原有的数据复制到新的内存区，抛弃原有的内存，如此反复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由于数组的增长只能向前，所以也只提供了后端插入和后端删除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可以的，用也就是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pop_back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前端和中间要操作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中间的插入带来数据块移动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，代价高。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所有数组来说，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最大的优势就是随机访问的能力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中，提供了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运算符这两个方法来进行随机访问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每个数据大小相同，并且无间隔地排列在内存中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要对某一个数据操作，只需要用一个表达式就能直接计算出地址：</a:t>
            </a:r>
            <a:b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 = base + index *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datasize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进行内存开辟，初始化，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清除不需花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，从头到尾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都只有一块内存。</a:t>
            </a:r>
            <a:endParaRPr lang="zh-CN" altLang="en-US" sz="20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80793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324291" y="1115472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</p:txBody>
      </p:sp>
      <p:sp>
        <p:nvSpPr>
          <p:cNvPr id="3" name="矩形 2"/>
          <p:cNvSpPr/>
          <p:nvPr/>
        </p:nvSpPr>
        <p:spPr>
          <a:xfrm>
            <a:off x="324291" y="1583388"/>
            <a:ext cx="860495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链表对于数组来说就是相反的存在。数组本身是没有动态增长能力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的（须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重新开辟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内存实现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强悍在于动态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删除能力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。但对于数组强悍的随机访问能力来说的话，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链表随机访问能力很弱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是一个双向链表的实现。为了提供双向遍历的能力，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要比一般的数据单元多出两个指向前后的指针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push_front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pop_back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pop_front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四个方法来方便操作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的两端数据的增加和删除，不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过少了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运算符的随机访问数据的方法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。并不是不能实现，而是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的设计者并不想让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去做那些事情，因为他们会做得非常差劲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清除容器内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所有元素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是一件苦力活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所有数据单元的内存都不连续，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只有一个一个遍历来删除。</a:t>
            </a:r>
          </a:p>
        </p:txBody>
      </p:sp>
    </p:spTree>
    <p:extLst>
      <p:ext uri="{BB962C8B-B14F-4D97-AF65-F5344CB8AC3E}">
        <p14:creationId xmlns:p14="http://schemas.microsoft.com/office/powerpoint/2010/main" val="49282015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回顾：向量排序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96314"/>
              </p:ext>
            </p:extLst>
          </p:nvPr>
        </p:nvGraphicFramePr>
        <p:xfrm>
          <a:off x="251520" y="1168921"/>
          <a:ext cx="864096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排序方法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辅助空间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冒泡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归并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2977" y="3429000"/>
            <a:ext cx="8909720" cy="461665"/>
            <a:chOff x="123573" y="3379877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插入排序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查找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en-US" altLang="zh-CN" sz="2400" b="1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en-US" altLang="zh-CN" sz="24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7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58" t="-1066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7073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2977" y="4276139"/>
            <a:ext cx="8909720" cy="461665"/>
            <a:chOff x="94134" y="4281090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选择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(O(n)+O(1))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58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707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102977" y="5123278"/>
            <a:ext cx="9049866" cy="461665"/>
            <a:chOff x="94134" y="5098807"/>
            <a:chExt cx="904986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冒泡排序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：逐遍   逐个   相邻交换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O(1)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943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4286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02977" y="5970416"/>
            <a:ext cx="890972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：递归复杂度公式证明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nlogn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blipFill>
                <a:blip r:embed="rId8"/>
                <a:stretch>
                  <a:fillRect l="-14634" r="-17073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 bwMode="auto">
          <a:xfrm>
            <a:off x="5796136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33193" y="3837345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可用二分查找降低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6804248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625957" y="38610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插入后移动代价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9464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课外学习：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标准模板库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54499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就是建立在模板函数和模板类基础之上的功能强大的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函数可以实现一般化的常用算法（如统计、排序、查找等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类可以实现支持几乎所有类型的容器，用来实现常用的数据结构（如链表、栈、队列、平衡二叉树等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9466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课外学习：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标准模板库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54499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个具有工业强度的，高效的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程序库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被容纳于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标准程序库（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Standard Library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ANSI/ISO 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标准中最新的也是极具革命性的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一部分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库包含了诸多在计算机科学领域里所常用的基本数据结构和基本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程序员们提供了一个可扩展的应用框架，高度体现了软件的可复用性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，不必再从头写大多的标准数据结构和算法，并且可获得非常高的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2909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课外学习：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的几个基本概念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54499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：可容纳各种数据类型的多元素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：可依次存取容器中元素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的指针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：用来操作容器中的元素的函数模板。例如，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来对一个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中的数据进行排序，用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来搜索一个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，数组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array[100]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就是个容器，而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类型的指针变量就可以作为迭代器，可以为这个容器编写一个排序的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4797152"/>
            <a:ext cx="7200800" cy="95410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详细内容参看网络学堂上传的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工程代码例子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及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STL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学习课件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4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9812</TotalTime>
  <Words>6838</Words>
  <Application>Microsoft Office PowerPoint</Application>
  <PresentationFormat>全屏显示(4:3)</PresentationFormat>
  <Paragraphs>1155</Paragraphs>
  <Slides>54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2" baseType="lpstr">
      <vt:lpstr>Baoli SC</vt:lpstr>
      <vt:lpstr>黑体</vt:lpstr>
      <vt:lpstr>隶书</vt:lpstr>
      <vt:lpstr>宋体</vt:lpstr>
      <vt:lpstr>Microsoft YaHei</vt:lpstr>
      <vt:lpstr>Microsoft YaHei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回顾：数据结构分类</vt:lpstr>
      <vt:lpstr>回顾：向量的基本运算</vt:lpstr>
      <vt:lpstr>回顾：排 序</vt:lpstr>
      <vt:lpstr>回顾：查 找</vt:lpstr>
      <vt:lpstr>回顾：向量排序</vt:lpstr>
      <vt:lpstr>课外学习：STL标准模板库</vt:lpstr>
      <vt:lpstr>课外学习：STL标准模板库</vt:lpstr>
      <vt:lpstr>课外学习：STL的几个基本概念</vt:lpstr>
      <vt:lpstr>数据结构分类</vt:lpstr>
      <vt:lpstr>列表基础介绍</vt:lpstr>
      <vt:lpstr>列表基础介绍</vt:lpstr>
      <vt:lpstr>列表基础介绍</vt:lpstr>
      <vt:lpstr>向量与列表比较</vt:lpstr>
      <vt:lpstr>向量与列表比较</vt:lpstr>
      <vt:lpstr>向量与列表比较</vt:lpstr>
      <vt:lpstr>列表的定义</vt:lpstr>
      <vt:lpstr>单向列表的插入</vt:lpstr>
      <vt:lpstr>单向列表的插入</vt:lpstr>
      <vt:lpstr>单向列表的插入</vt:lpstr>
      <vt:lpstr>单向列表的插入</vt:lpstr>
      <vt:lpstr>列表的定义2</vt:lpstr>
      <vt:lpstr>单向列表的插入2</vt:lpstr>
      <vt:lpstr>单向列表的插入实现2</vt:lpstr>
      <vt:lpstr>单向列表的删除实现</vt:lpstr>
      <vt:lpstr>单向列表的删除实现2</vt:lpstr>
      <vt:lpstr>单向列表的删除实现2</vt:lpstr>
      <vt:lpstr>随堂习题</vt:lpstr>
      <vt:lpstr>列表的定义3（教材方法）</vt:lpstr>
      <vt:lpstr>列表的定义3（教材方法）</vt:lpstr>
      <vt:lpstr>头、尾、首、末节点</vt:lpstr>
      <vt:lpstr>列表的基本运算接口</vt:lpstr>
      <vt:lpstr>默认构造函数</vt:lpstr>
      <vt:lpstr>数据元素访问</vt:lpstr>
      <vt:lpstr>插 入</vt:lpstr>
      <vt:lpstr>插 入</vt:lpstr>
      <vt:lpstr>删 除</vt:lpstr>
      <vt:lpstr>析构函数</vt:lpstr>
      <vt:lpstr>查 找</vt:lpstr>
      <vt:lpstr>回顾：向量唯一化</vt:lpstr>
      <vt:lpstr>唯一化</vt:lpstr>
      <vt:lpstr>回顾：有序向量唯一化</vt:lpstr>
      <vt:lpstr>唯一化</vt:lpstr>
      <vt:lpstr>排 序</vt:lpstr>
      <vt:lpstr>排 序</vt:lpstr>
      <vt:lpstr>排 序</vt:lpstr>
      <vt:lpstr>排 序</vt:lpstr>
      <vt:lpstr>排 序</vt:lpstr>
      <vt:lpstr>排 序</vt:lpstr>
      <vt:lpstr>排 序</vt:lpstr>
      <vt:lpstr>总结：列表排序</vt:lpstr>
      <vt:lpstr>回顾：向量排序</vt:lpstr>
      <vt:lpstr>STL容器Vector与List比较</vt:lpstr>
      <vt:lpstr>STL容器Vector与List比较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liu yebin</cp:lastModifiedBy>
  <cp:revision>1089</cp:revision>
  <dcterms:created xsi:type="dcterms:W3CDTF">2011-01-31T10:16:12Z</dcterms:created>
  <dcterms:modified xsi:type="dcterms:W3CDTF">2019-09-26T12:45:39Z</dcterms:modified>
</cp:coreProperties>
</file>