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671" r:id="rId3"/>
    <p:sldId id="609" r:id="rId4"/>
    <p:sldId id="596" r:id="rId5"/>
    <p:sldId id="613" r:id="rId6"/>
    <p:sldId id="614" r:id="rId7"/>
    <p:sldId id="617" r:id="rId8"/>
    <p:sldId id="616" r:id="rId9"/>
    <p:sldId id="619" r:id="rId10"/>
    <p:sldId id="618" r:id="rId11"/>
    <p:sldId id="620" r:id="rId12"/>
    <p:sldId id="623" r:id="rId13"/>
    <p:sldId id="621" r:id="rId14"/>
    <p:sldId id="622" r:id="rId15"/>
    <p:sldId id="700" r:id="rId16"/>
    <p:sldId id="624" r:id="rId17"/>
    <p:sldId id="625" r:id="rId18"/>
    <p:sldId id="627" r:id="rId19"/>
    <p:sldId id="628" r:id="rId20"/>
    <p:sldId id="626" r:id="rId21"/>
    <p:sldId id="630" r:id="rId22"/>
    <p:sldId id="631" r:id="rId23"/>
    <p:sldId id="632" r:id="rId24"/>
    <p:sldId id="633" r:id="rId25"/>
    <p:sldId id="634" r:id="rId26"/>
    <p:sldId id="666" r:id="rId27"/>
    <p:sldId id="635" r:id="rId28"/>
    <p:sldId id="655" r:id="rId29"/>
    <p:sldId id="638" r:id="rId30"/>
    <p:sldId id="667" r:id="rId31"/>
    <p:sldId id="665" r:id="rId32"/>
    <p:sldId id="707" r:id="rId33"/>
    <p:sldId id="708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85" r:id="rId44"/>
    <p:sldId id="686" r:id="rId45"/>
    <p:sldId id="687" r:id="rId46"/>
    <p:sldId id="688" r:id="rId47"/>
    <p:sldId id="689" r:id="rId48"/>
    <p:sldId id="690" r:id="rId49"/>
    <p:sldId id="691" r:id="rId50"/>
    <p:sldId id="692" r:id="rId51"/>
    <p:sldId id="693" r:id="rId52"/>
    <p:sldId id="694" r:id="rId53"/>
    <p:sldId id="695" r:id="rId54"/>
    <p:sldId id="696" r:id="rId55"/>
    <p:sldId id="697" r:id="rId56"/>
    <p:sldId id="706" r:id="rId57"/>
    <p:sldId id="709" r:id="rId58"/>
    <p:sldId id="710" r:id="rId59"/>
    <p:sldId id="711" r:id="rId60"/>
    <p:sldId id="712" r:id="rId61"/>
    <p:sldId id="713" r:id="rId62"/>
    <p:sldId id="714" r:id="rId63"/>
    <p:sldId id="715" r:id="rId64"/>
    <p:sldId id="716" r:id="rId65"/>
    <p:sldId id="717" r:id="rId66"/>
    <p:sldId id="718" r:id="rId67"/>
    <p:sldId id="719" r:id="rId68"/>
    <p:sldId id="720" r:id="rId69"/>
    <p:sldId id="721" r:id="rId70"/>
    <p:sldId id="722" r:id="rId71"/>
    <p:sldId id="723" r:id="rId72"/>
    <p:sldId id="724" r:id="rId7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99"/>
    <a:srgbClr val="FFCC99"/>
    <a:srgbClr val="00823B"/>
    <a:srgbClr val="CCFF33"/>
    <a:srgbClr val="FFFFCC"/>
    <a:srgbClr val="99FF33"/>
    <a:srgbClr val="009242"/>
    <a:srgbClr val="99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2" autoAdjust="0"/>
    <p:restoredTop sz="81199" autoAdjust="0"/>
  </p:normalViewPr>
  <p:slideViewPr>
    <p:cSldViewPr>
      <p:cViewPr varScale="1">
        <p:scale>
          <a:sx n="87" d="100"/>
          <a:sy n="87" d="100"/>
        </p:scale>
        <p:origin x="92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960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1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9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325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62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687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810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173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339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69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08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60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99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99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9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59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641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572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796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45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11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516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814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45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67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430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85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338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176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474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85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359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214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53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6623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4013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945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8885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415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9534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49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0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5540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3733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2484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3544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2016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5867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5931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9394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9014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9069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55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24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87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53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3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5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.png"/><Relationship Id="rId5" Type="http://schemas.openxmlformats.org/officeDocument/2006/relationships/image" Target="../media/image9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8" Type="http://schemas.openxmlformats.org/officeDocument/2006/relationships/image" Target="../media/image84.png"/><Relationship Id="rId26" Type="http://schemas.openxmlformats.org/officeDocument/2006/relationships/image" Target="../media/image102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17" Type="http://schemas.openxmlformats.org/officeDocument/2006/relationships/image" Target="../media/image83.png"/><Relationship Id="rId25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30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96.png"/><Relationship Id="rId24" Type="http://schemas.openxmlformats.org/officeDocument/2006/relationships/image" Target="../media/image92.png"/><Relationship Id="rId5" Type="http://schemas.openxmlformats.org/officeDocument/2006/relationships/image" Target="../media/image11.png"/><Relationship Id="rId15" Type="http://schemas.openxmlformats.org/officeDocument/2006/relationships/image" Target="../media/image100.png"/><Relationship Id="rId23" Type="http://schemas.openxmlformats.org/officeDocument/2006/relationships/image" Target="../media/image91.png"/><Relationship Id="rId10" Type="http://schemas.openxmlformats.org/officeDocument/2006/relationships/image" Target="../media/image95.png"/><Relationship Id="rId19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0" Type="http://schemas.openxmlformats.org/officeDocument/2006/relationships/image" Target="../media/image700.png"/><Relationship Id="rId9" Type="http://schemas.openxmlformats.org/officeDocument/2006/relationships/image" Target="../media/image6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eg"/><Relationship Id="rId3" Type="http://schemas.openxmlformats.org/officeDocument/2006/relationships/image" Target="../media/image9.jp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Relationship Id="rId9" Type="http://schemas.openxmlformats.org/officeDocument/2006/relationships/image" Target="../media/image10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0.png"/><Relationship Id="rId4" Type="http://schemas.openxmlformats.org/officeDocument/2006/relationships/image" Target="../media/image29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第四讲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栈</a:t>
            </a: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队列</a:t>
            </a: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栈的向量实现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实现（直接从向量派生）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289" y="1666697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将向量的首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末端作为栈底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顶</a:t>
            </a:r>
            <a:endParaRPr lang="zh-CN" altLang="en-US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以及其它开放接口，均可直接沿用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insert ( size(),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入栈：等效于将新元素作为向量的末元素插入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size() - 1 );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出栈：等效于删除向量的末元素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[size() - 1];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取顶：直接返回向量的末元素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229200"/>
            <a:ext cx="8280920" cy="95410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删除、访问都在向量末端进行，所有操作的复杂度为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18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栈的链表实现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65440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41439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65823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41823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77430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553430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480673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56673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152877" y="2231548"/>
            <a:ext cx="324169" cy="6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5661301" y="2218533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8654072" y="2225135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8917284" y="2225135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8773284" y="2627620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8845284" y="269962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8845284" y="2771636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652896" y="2221928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180963" y="2218721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2030700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2336700" y="2477135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2030700" y="271932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4771823" y="2443220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4261584" y="268541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5341704" y="24574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5125680" y="269962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980667" y="155437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65823" y="1548344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85301" y="1556792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425461" y="1556792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562" y="1983367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push(6)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62666" y="2571197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push(1)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9807" y="3159027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push(0)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9807" y="3746857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push(2)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62158" y="4334687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pop()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66613" y="5869753"/>
            <a:ext cx="8845284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从单链表的头节点插入、删除、访问，实现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 flipV="1">
            <a:off x="3245822" y="24574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2939822" y="269962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</a:t>
            </a:r>
            <a:endParaRPr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2642700" y="2218533"/>
            <a:ext cx="1823123" cy="665761"/>
            <a:chOff x="2642700" y="2218533"/>
            <a:chExt cx="1823123" cy="665761"/>
          </a:xfrm>
        </p:grpSpPr>
        <p:cxnSp>
          <p:nvCxnSpPr>
            <p:cNvPr id="72" name="曲线连接符 71"/>
            <p:cNvCxnSpPr>
              <a:stCxn id="49" idx="3"/>
              <a:endCxn id="71" idx="3"/>
            </p:cNvCxnSpPr>
            <p:nvPr/>
          </p:nvCxnSpPr>
          <p:spPr bwMode="auto">
            <a:xfrm>
              <a:off x="2642700" y="2218533"/>
              <a:ext cx="861700" cy="665761"/>
            </a:xfrm>
            <a:prstGeom prst="curvedConnector3">
              <a:avLst>
                <a:gd name="adj1" fmla="val 299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曲线连接符 77"/>
            <p:cNvCxnSpPr>
              <a:stCxn id="71" idx="3"/>
              <a:endCxn id="10" idx="1"/>
            </p:cNvCxnSpPr>
            <p:nvPr/>
          </p:nvCxnSpPr>
          <p:spPr bwMode="auto">
            <a:xfrm flipV="1">
              <a:off x="3504400" y="2218533"/>
              <a:ext cx="961423" cy="665761"/>
            </a:xfrm>
            <a:prstGeom prst="curvedConnector3">
              <a:avLst>
                <a:gd name="adj1" fmla="val 790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triangle"/>
            </a:ln>
            <a:effectLst/>
          </p:spPr>
        </p:cxnSp>
      </p:grpSp>
      <p:sp>
        <p:nvSpPr>
          <p:cNvPr id="81" name="矩形 80"/>
          <p:cNvSpPr/>
          <p:nvPr/>
        </p:nvSpPr>
        <p:spPr bwMode="auto">
          <a:xfrm>
            <a:off x="2029123" y="1964930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488420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064420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000027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576027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503270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8079270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5683898" y="3595133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8676669" y="3601735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8939881" y="3601735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8795881" y="4004220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>
            <a:off x="8867881" y="407622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>
            <a:off x="8867881" y="4148236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7" name="直接箭头连接符 96"/>
          <p:cNvCxnSpPr>
            <a:endCxn id="84" idx="1"/>
          </p:cNvCxnSpPr>
          <p:nvPr/>
        </p:nvCxnSpPr>
        <p:spPr bwMode="auto">
          <a:xfrm flipV="1">
            <a:off x="3095703" y="3595133"/>
            <a:ext cx="1392717" cy="980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8" name="直接箭头连接符 97"/>
          <p:cNvCxnSpPr/>
          <p:nvPr/>
        </p:nvCxnSpPr>
        <p:spPr bwMode="auto">
          <a:xfrm flipV="1">
            <a:off x="7203560" y="3595321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2779507" y="3853735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2473507" y="409592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 bwMode="auto">
          <a:xfrm flipV="1">
            <a:off x="4794420" y="3819820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3" name="矩形 102"/>
          <p:cNvSpPr/>
          <p:nvPr/>
        </p:nvSpPr>
        <p:spPr>
          <a:xfrm>
            <a:off x="4284181" y="406201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104" name="直接箭头连接符 103"/>
          <p:cNvCxnSpPr/>
          <p:nvPr/>
        </p:nvCxnSpPr>
        <p:spPr bwMode="auto">
          <a:xfrm flipV="1">
            <a:off x="5364301" y="38340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5" name="矩形 104"/>
          <p:cNvSpPr/>
          <p:nvPr/>
        </p:nvSpPr>
        <p:spPr>
          <a:xfrm>
            <a:off x="5148277" y="407622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2466850" y="3346434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59807" y="4922515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push(3)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117840" y="4509176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3693839" y="4509176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>
            <a:stCxn id="119" idx="3"/>
            <a:endCxn id="84" idx="1"/>
          </p:cNvCxnSpPr>
          <p:nvPr/>
        </p:nvCxnSpPr>
        <p:spPr bwMode="auto">
          <a:xfrm flipV="1">
            <a:off x="4305839" y="3595133"/>
            <a:ext cx="182581" cy="11660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2" name="直接箭头连接符 121"/>
          <p:cNvCxnSpPr>
            <a:stCxn id="115" idx="3"/>
            <a:endCxn id="118" idx="1"/>
          </p:cNvCxnSpPr>
          <p:nvPr/>
        </p:nvCxnSpPr>
        <p:spPr bwMode="auto">
          <a:xfrm>
            <a:off x="3078850" y="3598434"/>
            <a:ext cx="38990" cy="11627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25" name="矩形 124"/>
          <p:cNvSpPr/>
          <p:nvPr/>
        </p:nvSpPr>
        <p:spPr bwMode="auto">
          <a:xfrm>
            <a:off x="2468265" y="3339867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131841" y="4139788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1507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3" grpId="0"/>
      <p:bldP spid="67" grpId="0"/>
      <p:bldP spid="71" grpId="0"/>
      <p:bldP spid="71" grpId="1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01" grpId="0"/>
      <p:bldP spid="103" grpId="0"/>
      <p:bldP spid="105" grpId="0"/>
      <p:bldP spid="115" grpId="0" animBg="1"/>
      <p:bldP spid="115" grpId="1" animBg="1"/>
      <p:bldP spid="117" grpId="0"/>
      <p:bldP spid="118" grpId="0" animBg="1"/>
      <p:bldP spid="119" grpId="0" animBg="1"/>
      <p:bldP spid="125" grpId="0" animBg="1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栈的链表实现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402" y="1595021"/>
            <a:ext cx="4325327" cy="507831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head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push(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&gt;data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 = head;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head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temp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(head == </a:t>
            </a:r>
            <a:r>
              <a:rPr lang="en-US" altLang="zh-CN" b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del = head;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head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head-&gt;next;</a:t>
            </a:r>
          </a:p>
          <a:p>
            <a:r>
              <a:rPr lang="en-US" altLang="zh-CN" b="1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delete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2444" y="1303418"/>
            <a:ext cx="4525607" cy="535531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"Stack: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head;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(temp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temp-&gt;data);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temp-&gt;next;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push(3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push(6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pop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top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push(8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push(14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5584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回顾：列表模板类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列表、带表头节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点方式、节点成员函数插入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2293" y="1700808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秩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列表节点模板类（以双向链表形式实现）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数值、前驱、后继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的构造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默认构造器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紧靠当前节点之前插入新节点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紧随当前节点之后插入新节点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3861232" y="624919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405047" y="5337281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215340" y="5452143"/>
            <a:ext cx="1519882" cy="580296"/>
            <a:chOff x="-296438" y="2122984"/>
            <a:chExt cx="1519882" cy="580296"/>
          </a:xfrm>
        </p:grpSpPr>
        <p:sp>
          <p:nvSpPr>
            <p:cNvPr id="79" name="平行四边形 78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82" name="直角三角形 81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直角三角形 82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/>
          <p:cNvCxnSpPr/>
          <p:nvPr/>
        </p:nvCxnSpPr>
        <p:spPr>
          <a:xfrm>
            <a:off x="1526370" y="569100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697819" y="5843404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741083" y="53065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770446" y="58181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6482491" y="566163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6695702" y="5818121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6806340" y="530120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898504" y="58004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2649594" y="5452138"/>
            <a:ext cx="1316127" cy="580301"/>
            <a:chOff x="2621193" y="1737339"/>
            <a:chExt cx="1316127" cy="580301"/>
          </a:xfrm>
        </p:grpSpPr>
        <p:sp>
          <p:nvSpPr>
            <p:cNvPr id="113" name="直角三角形 112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直角三角形 113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364088" y="5452137"/>
            <a:ext cx="1334427" cy="580295"/>
            <a:chOff x="5335687" y="1737338"/>
            <a:chExt cx="1334427" cy="580295"/>
          </a:xfrm>
        </p:grpSpPr>
        <p:sp>
          <p:nvSpPr>
            <p:cNvPr id="123" name="直角三角形 1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直角三角形 1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615961" y="5415594"/>
            <a:ext cx="1448936" cy="580932"/>
            <a:chOff x="7433662" y="2086435"/>
            <a:chExt cx="1448936" cy="580932"/>
          </a:xfrm>
        </p:grpSpPr>
        <p:sp>
          <p:nvSpPr>
            <p:cNvPr id="129" name="直角三角形 128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直角三角形 129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>
            <a:off x="3895885" y="5681479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3933982" y="5837537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692186" y="6063679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069144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5877456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20"/>
          <p:cNvSpPr txBox="1">
            <a:spLocks noChangeArrowheads="1"/>
          </p:cNvSpPr>
          <p:nvPr/>
        </p:nvSpPr>
        <p:spPr bwMode="auto">
          <a:xfrm>
            <a:off x="8109704" y="6034062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8312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栈的列表实现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5834" y="5013176"/>
            <a:ext cx="8845284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双向列表在末元素插入、删除、访问，实现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495" y="1762712"/>
            <a:ext cx="85519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将列表的首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末端作为栈顶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底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以及其它开放接口，均可直接沿用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入栈：等效于将新元素作为列表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last()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出栈：等效于删除列表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endParaRPr lang="zh-CN" altLang="en-US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last()-&gt;data;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取顶：直接返回列表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endParaRPr lang="zh-CN" altLang="en-US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实现（直接从列表派生）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9700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栈的应用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9832" y="3356992"/>
            <a:ext cx="2664296" cy="13234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 smtClean="0">
                <a:latin typeface="Microsoft YaHei" charset="0"/>
                <a:ea typeface="Microsoft YaHei" charset="0"/>
                <a:cs typeface="Microsoft YaHei" charset="0"/>
              </a:rPr>
              <a:t>暂存历史逆向输出</a:t>
            </a:r>
            <a:endParaRPr kumimoji="1" lang="zh-CN" altLang="en-US" sz="4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3723" y="5617203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逆序输出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3723" y="2036868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递归嵌套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0" y="5617203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试探回溯</a:t>
            </a:r>
            <a:endParaRPr kumimoji="1" lang="en-US" altLang="zh-CN" sz="28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00" y="2036868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栈式计算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8642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栈的应用：进制转换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适合输出次序与处理次序颠倒，处理深度和长度未知情况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6194202" y="6180692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"/>
          <a:stretch/>
        </p:blipFill>
        <p:spPr>
          <a:xfrm>
            <a:off x="5602740" y="1948009"/>
            <a:ext cx="3242311" cy="4032628"/>
          </a:xfrm>
          <a:prstGeom prst="rect">
            <a:avLst/>
          </a:prstGeom>
        </p:spPr>
      </p:pic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132357" y="6182215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短除法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107504" y="1747491"/>
            <a:ext cx="4032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42088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224228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611560" y="275692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559" y="309296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77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1560" y="342899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38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1560" y="37650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19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1560" y="410107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9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1560" y="443711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1560" y="477314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510918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18141" y="27508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18141" y="308768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18141" y="342447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18141" y="37612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8141" y="409805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18141" y="44348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18141" y="477163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18141" y="51084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18141" y="544522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1941" y="544522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zh-CN" altLang="en-US" dirty="0"/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806815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573284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267744" y="2982885"/>
            <a:ext cx="0" cy="27976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1343295" y="1744721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100110111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3538268" y="242088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4150936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3733523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4427984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26117" y="27716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38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60690" y="276560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26116" y="307423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60690" y="306896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60690" y="34290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16498" y="342900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179080" y="1750988"/>
            <a:ext cx="1173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467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endParaRPr lang="zh-CN" altLang="en-US" sz="2000" baseline="-250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551514" y="2605618"/>
            <a:ext cx="483873" cy="3172194"/>
            <a:chOff x="2687016" y="2568365"/>
            <a:chExt cx="483873" cy="3172194"/>
          </a:xfrm>
        </p:grpSpPr>
        <p:grpSp>
          <p:nvGrpSpPr>
            <p:cNvPr id="50" name="组合 49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2038639" y="2444852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8628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8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栈的应用：进制转换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1999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03963" y="371703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03963" y="40538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03963" y="43906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03963" y="472740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03963" y="506419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03963" y="540098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03963" y="573777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03963" y="607456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03963" y="641136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437336" y="3571757"/>
            <a:ext cx="483873" cy="3172194"/>
            <a:chOff x="2687016" y="2568365"/>
            <a:chExt cx="483873" cy="3172194"/>
          </a:xfrm>
        </p:grpSpPr>
        <p:grpSp>
          <p:nvGrpSpPr>
            <p:cNvPr id="50" name="组合 49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8381148" y="3142587"/>
            <a:ext cx="7004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781" y="1588741"/>
            <a:ext cx="88497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convert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__int64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                                            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十进制数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到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进制的转换（迭代版）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digit[]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'0'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'1'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'2'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'3'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'4'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'5'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'6'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'7'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'8'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'9'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'A'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'B'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'C'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'D'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'E'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'F'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endParaRPr lang="en-US" altLang="zh-CN" kern="0" dirty="0" smtClean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                //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0 &lt; n, 1 &lt; base &lt;= 16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，新进制下的数位符号，可视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取值范围适当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扩充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0 )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由低到高，逐一计算出新进制下的各数位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remainder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%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digit[remainder]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余数（当前位）入栈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更新为其对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的除商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新进制下由高到低的各数位，自顶而下保存于栈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</a:t>
            </a:r>
          </a:p>
        </p:txBody>
      </p:sp>
      <p:sp>
        <p:nvSpPr>
          <p:cNvPr id="9" name="矩形 8"/>
          <p:cNvSpPr/>
          <p:nvPr/>
        </p:nvSpPr>
        <p:spPr>
          <a:xfrm>
            <a:off x="209670" y="4976491"/>
            <a:ext cx="78306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main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用栈记录转换得到的各数位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convert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S, n, base ); 	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进制转换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"%c"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逆序输出栈内数位，即正确结果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81628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6588224" y="5631523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代码分析器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80112" y="1258831"/>
            <a:ext cx="3240360" cy="4278094"/>
          </a:xfrm>
          <a:prstGeom prst="rect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 &lt;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T&gt; </a:t>
            </a:r>
            <a:r>
              <a:rPr lang="fr-FR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 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List&lt;T&gt;::merge 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ListNodePosi</a:t>
            </a:r>
            <a:r>
              <a:rPr lang="fr-FR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 p, int n, List&lt;T&gt;&amp; L, ListNodePosi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q, int m 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fr-FR" altLang="zh-CN" sz="1600" dirty="0" smtClean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 err="1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pp = 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 smtClean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 &lt; m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sz="1600" dirty="0" smtClean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 &lt; n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p-&gt;data &lt;= q-&gt;data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 </a:t>
            </a: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if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q ==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 = 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break; n--;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p,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L.remove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( 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 = q-&gt;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m--;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zh-CN" altLang="en-US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pp-&gt;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855209"/>
                  </p:ext>
                </p:extLst>
              </p:nvPr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A + B 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( C + D )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x +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5 + 6 )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( 4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855209"/>
                  </p:ext>
                </p:extLst>
              </p:nvPr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210667" r="-4650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310667" r="-46507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612000" r="-4650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3986529" y="238079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995936" y="283638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95936" y="3291985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95936" y="3747581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95936" y="4203177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995936" y="465877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995936" y="511436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95936" y="5569968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TextBox 20"/>
          <p:cNvSpPr txBox="1">
            <a:spLocks noChangeArrowheads="1"/>
          </p:cNvSpPr>
          <p:nvPr/>
        </p:nvSpPr>
        <p:spPr bwMode="auto">
          <a:xfrm>
            <a:off x="323528" y="6168099"/>
            <a:ext cx="75617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策略：判断左括号和右括号个数是否相等？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十字形 13"/>
          <p:cNvSpPr/>
          <p:nvPr/>
        </p:nvSpPr>
        <p:spPr bwMode="auto">
          <a:xfrm rot="2709658">
            <a:off x="7184317" y="6033665"/>
            <a:ext cx="792088" cy="792088"/>
          </a:xfrm>
          <a:prstGeom prst="plus">
            <a:avLst>
              <a:gd name="adj" fmla="val 42045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9715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A + B 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( C + D )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x +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5 + 6 )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( 4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210667" r="-4650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310667" r="-46507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612000" r="-4650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3986529" y="238079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995936" y="283638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95936" y="3291985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95936" y="3747581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95936" y="4203177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995936" y="465877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995936" y="511436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95936" y="5569968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5292080" y="1212893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76256" y="1212893"/>
            <a:ext cx="2088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开先闭！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23515" y="4100306"/>
                <a:ext cx="3132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{ ( A + B )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( C + D ) }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15" y="4100306"/>
                <a:ext cx="3132204" cy="461665"/>
              </a:xfrm>
              <a:prstGeom prst="rect">
                <a:avLst/>
              </a:prstGeom>
              <a:blipFill>
                <a:blip r:embed="rId4"/>
                <a:stretch>
                  <a:fillRect l="-2529" t="-9333" r="-25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 rot="16200000">
            <a:off x="6533706" y="4080290"/>
            <a:ext cx="483873" cy="2304256"/>
            <a:chOff x="2687016" y="2568365"/>
            <a:chExt cx="483873" cy="3172194"/>
          </a:xfrm>
        </p:grpSpPr>
        <p:grpSp>
          <p:nvGrpSpPr>
            <p:cNvPr id="21" name="组合 20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5631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 smtClean="0">
                <a:solidFill>
                  <a:schemeClr val="accent4"/>
                </a:solidFill>
                <a:latin typeface="+mj-lt"/>
                <a:ea typeface="黑体" pitchFamily="2" charset="-122"/>
              </a:rPr>
              <a:t>{</a:t>
            </a:r>
            <a:endParaRPr lang="zh-CN" altLang="en-US" sz="2400" b="1" dirty="0" smtClean="0">
              <a:solidFill>
                <a:schemeClr val="accent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99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4"/>
                </a:solidFill>
                <a:latin typeface="+mj-lt"/>
                <a:ea typeface="黑体" pitchFamily="2" charset="-122"/>
              </a:rPr>
              <a:t>(</a:t>
            </a:r>
            <a:endParaRPr lang="zh-CN" altLang="en-US" sz="2400" b="1" dirty="0">
              <a:solidFill>
                <a:schemeClr val="accent4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695523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890255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6847651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7207691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8215803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8503835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5652120" y="1760149"/>
            <a:ext cx="2952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从左往右扫描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5652120" y="2164645"/>
            <a:ext cx="3491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碰到开（左）括号，入栈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652120" y="2571970"/>
            <a:ext cx="34918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碰到闭（右）括号，若栈顶不是对应的开括号，返回错误；若是，则出栈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630998" y="3539093"/>
            <a:ext cx="3009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最后必须栈空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371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 animBg="1"/>
      <p:bldP spid="5" grpId="1" animBg="1"/>
      <p:bldP spid="27" grpId="0" animBg="1"/>
      <p:bldP spid="27" grpId="1" animBg="1"/>
      <p:bldP spid="27" grpId="2" animBg="1"/>
      <p:bldP spid="27" grpId="3" animBg="1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回顾：向量与列表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95536" y="1268760"/>
          <a:ext cx="813690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3736271700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622581516"/>
                    </a:ext>
                  </a:extLst>
                </a:gridCol>
              </a:tblGrid>
              <a:tr h="766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  <a:endParaRPr lang="zh-CN" altLang="en-US" sz="28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28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381139"/>
                  </a:ext>
                </a:extLst>
              </a:tr>
              <a:tr h="10374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连续存储单元依次存储数据元素，数据的物理关系与逻辑关系一致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用物理上离散的存储单元附加指针，存储数据元素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182605"/>
                  </a:ext>
                </a:extLst>
              </a:tr>
              <a:tr h="10374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访问与存储：支持随机访问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(O(1))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，某些操作时间复杂度较低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不支持随机访问，很多操作涉及遍历整个表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(O(n))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012370"/>
                  </a:ext>
                </a:extLst>
              </a:tr>
              <a:tr h="58639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删除需移动大量数据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删除无需移动其他数据元素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213901"/>
                  </a:ext>
                </a:extLst>
              </a:tr>
              <a:tr h="1037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存储空间利用率不高，表长变化不够灵活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存储空间利用灵活，指针存储有一定开销，表长易变化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932877"/>
                  </a:ext>
                </a:extLst>
              </a:tr>
              <a:tr h="4309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实现直接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操作容易出错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32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9783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1999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511" y="1655860"/>
            <a:ext cx="87039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表达式括号匹配检查，可兼顾三种括号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使用栈记录已发现但尚未匹配的左括号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	</a:t>
            </a:r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/* 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逐一检查当前字符 *</a:t>
            </a:r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 {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	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左括号直接进栈；右括号若与栈顶失配，则表达式必不匹配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'('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'['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'{'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')'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'('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']'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'['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'}'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'{'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非括号字符一律忽略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整个表达式扫描过后，栈中若仍残留（左）括号，则不匹配；否则（栈空）匹配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9953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 bwMode="auto">
          <a:xfrm>
            <a:off x="1547664" y="1791278"/>
            <a:ext cx="5760640" cy="60722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0"/>
              <p:cNvSpPr txBox="1">
                <a:spLocks noChangeArrowheads="1"/>
              </p:cNvSpPr>
              <p:nvPr/>
            </p:nvSpPr>
            <p:spPr bwMode="auto">
              <a:xfrm>
                <a:off x="1259632" y="2852936"/>
                <a:ext cx="115212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3</a:t>
                </a:r>
              </a:p>
            </p:txBody>
          </p:sp>
        </mc:Choice>
        <mc:Fallback xmlns="">
          <p:sp>
            <p:nvSpPr>
              <p:cNvPr id="2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852936"/>
                <a:ext cx="1152128" cy="523220"/>
              </a:xfrm>
              <a:prstGeom prst="rect">
                <a:avLst/>
              </a:prstGeom>
              <a:blipFill>
                <a:blip r:embed="rId3"/>
                <a:stretch>
                  <a:fillRect l="-11111" t="-11628" r="-5820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6" y="1177588"/>
            <a:ext cx="5096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常规（中缀）表达式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19872" y="1772816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772816"/>
                <a:ext cx="47448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89599" y="1772816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99" y="1772816"/>
                <a:ext cx="47448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3779912" y="1814527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19672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20072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0"/>
              <p:cNvSpPr txBox="1">
                <a:spLocks noChangeArrowheads="1"/>
              </p:cNvSpPr>
              <p:nvPr/>
            </p:nvSpPr>
            <p:spPr bwMode="auto">
              <a:xfrm>
                <a:off x="1241630" y="3392996"/>
                <a:ext cx="131414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</a:t>
                </a:r>
              </a:p>
            </p:txBody>
          </p:sp>
        </mc:Choice>
        <mc:Fallback xmlns="">
          <p:sp>
            <p:nvSpPr>
              <p:cNvPr id="2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1630" y="3392996"/>
                <a:ext cx="1314146" cy="523220"/>
              </a:xfrm>
              <a:prstGeom prst="rect">
                <a:avLst/>
              </a:prstGeom>
              <a:blipFill>
                <a:blip r:embed="rId10"/>
                <a:stretch>
                  <a:fillRect l="-9767" t="-12941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1259632" y="3933056"/>
                <a:ext cx="129614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</a:t>
                </a:r>
              </a:p>
            </p:txBody>
          </p:sp>
        </mc:Choice>
        <mc:Fallback xmlns="">
          <p:sp>
            <p:nvSpPr>
              <p:cNvPr id="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3933056"/>
                <a:ext cx="1296144" cy="523220"/>
              </a:xfrm>
              <a:prstGeom prst="rect">
                <a:avLst/>
              </a:prstGeom>
              <a:blipFill>
                <a:blip r:embed="rId11"/>
                <a:stretch>
                  <a:fillRect l="-9906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/>
              <p:cNvSpPr txBox="1">
                <a:spLocks noChangeArrowheads="1"/>
              </p:cNvSpPr>
              <p:nvPr/>
            </p:nvSpPr>
            <p:spPr bwMode="auto">
              <a:xfrm>
                <a:off x="521804" y="4473116"/>
                <a:ext cx="268204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(A+2)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(2-B)</a:t>
                </a:r>
              </a:p>
            </p:txBody>
          </p:sp>
        </mc:Choice>
        <mc:Fallback xmlns="">
          <p:sp>
            <p:nvSpPr>
              <p:cNvPr id="2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804" y="4473116"/>
                <a:ext cx="2682044" cy="523220"/>
              </a:xfrm>
              <a:prstGeom prst="rect">
                <a:avLst/>
              </a:prstGeom>
              <a:blipFill>
                <a:blip r:embed="rId12"/>
                <a:stretch>
                  <a:fillRect l="-4773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 bwMode="auto">
          <a:xfrm>
            <a:off x="1259632" y="2877353"/>
            <a:ext cx="360040" cy="470376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619672" y="2905780"/>
            <a:ext cx="360040" cy="470376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979712" y="2867452"/>
            <a:ext cx="360040" cy="470376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9" name="直接连接符 28"/>
          <p:cNvCxnSpPr>
            <a:stCxn id="28" idx="6"/>
            <a:endCxn id="18" idx="2"/>
          </p:cNvCxnSpPr>
          <p:nvPr/>
        </p:nvCxnSpPr>
        <p:spPr bwMode="auto">
          <a:xfrm flipV="1">
            <a:off x="2339752" y="2337747"/>
            <a:ext cx="3960440" cy="764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1" name="直接连接符 30"/>
          <p:cNvCxnSpPr>
            <a:stCxn id="10" idx="0"/>
            <a:endCxn id="14" idx="2"/>
          </p:cNvCxnSpPr>
          <p:nvPr/>
        </p:nvCxnSpPr>
        <p:spPr bwMode="auto">
          <a:xfrm flipV="1">
            <a:off x="1439652" y="2337747"/>
            <a:ext cx="1260140" cy="5396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3" name="直接连接符 32"/>
          <p:cNvCxnSpPr>
            <a:stCxn id="22" idx="0"/>
            <a:endCxn id="9" idx="2"/>
          </p:cNvCxnSpPr>
          <p:nvPr/>
        </p:nvCxnSpPr>
        <p:spPr bwMode="auto">
          <a:xfrm flipV="1">
            <a:off x="1835696" y="2337747"/>
            <a:ext cx="2664296" cy="5151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539552" y="4473960"/>
            <a:ext cx="1169876" cy="53121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979712" y="4481958"/>
            <a:ext cx="1169876" cy="53121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676896" y="4509120"/>
            <a:ext cx="360040" cy="479958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0"/>
              <p:cNvSpPr txBox="1">
                <a:spLocks noChangeArrowheads="1"/>
              </p:cNvSpPr>
              <p:nvPr/>
            </p:nvSpPr>
            <p:spPr bwMode="auto">
              <a:xfrm>
                <a:off x="2976348" y="5525587"/>
                <a:ext cx="3516823" cy="52322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操作符：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+−</m:t>
                    </m:r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^</m:t>
                    </m:r>
                  </m:oMath>
                </a14:m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348" y="5525587"/>
                <a:ext cx="3516823" cy="523220"/>
              </a:xfrm>
              <a:prstGeom prst="rect">
                <a:avLst/>
              </a:prstGeom>
              <a:blipFill>
                <a:blip r:embed="rId13"/>
                <a:stretch>
                  <a:fillRect l="-3466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0"/>
              <p:cNvSpPr txBox="1">
                <a:spLocks noChangeArrowheads="1"/>
              </p:cNvSpPr>
              <p:nvPr/>
            </p:nvSpPr>
            <p:spPr bwMode="auto">
              <a:xfrm>
                <a:off x="1043608" y="5013176"/>
                <a:ext cx="194421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^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3</a:t>
                </a:r>
                <a:r>
                  <a:rPr lang="en-US" altLang="zh-CN" sz="28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^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</a:t>
                </a:r>
              </a:p>
            </p:txBody>
          </p:sp>
        </mc:Choice>
        <mc:Fallback xmlns="">
          <p:sp>
            <p:nvSpPr>
              <p:cNvPr id="4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013176"/>
                <a:ext cx="1944216" cy="523220"/>
              </a:xfrm>
              <a:prstGeom prst="rect">
                <a:avLst/>
              </a:prstGeom>
              <a:blipFill>
                <a:blip r:embed="rId14"/>
                <a:stretch>
                  <a:fillRect l="-6270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4391980" y="2922229"/>
            <a:ext cx="26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4788024" y="3393910"/>
            <a:ext cx="302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[ ], { }</a:t>
            </a:r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4788024" y="3865591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指数运算符 （从右往左）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4788024" y="4337272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乘除运算符 （从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4788024" y="4808952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加减运算符 （从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9330" y="6243333"/>
            <a:ext cx="87484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中缀表达式缺陷：计算机难以处理，需借助括号强制改变优先级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2094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表格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272884"/>
                  </p:ext>
                </p:extLst>
              </p:nvPr>
            </p:nvGraphicFramePr>
            <p:xfrm>
              <a:off x="215265" y="2586951"/>
              <a:ext cx="62201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973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3121127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5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2 5</a:t>
                          </a:r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b 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b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( 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x y 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c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b c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表格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272884"/>
                  </p:ext>
                </p:extLst>
              </p:nvPr>
            </p:nvGraphicFramePr>
            <p:xfrm>
              <a:off x="215265" y="2586951"/>
              <a:ext cx="62201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973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3121127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" t="-110667" r="-101375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09" t="-110667" r="-781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" t="-207895" r="-101375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09" t="-207895" r="-781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" t="-312000" r="-10137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09" t="-312000" r="-781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" t="-412000" r="-10137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09" t="-412000" r="-781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8"/>
            <a:ext cx="7309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Polish Notation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 </a:t>
            </a:r>
            <a:r>
              <a:rPr lang="en-US" altLang="zh-CN" sz="28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1924’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467544" y="1791278"/>
            <a:ext cx="5760640" cy="607225"/>
          </a:xfrm>
          <a:prstGeom prst="rect">
            <a:avLst/>
          </a:prstGeom>
          <a:solidFill>
            <a:srgbClr val="CCFF33">
              <a:alpha val="3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39552" y="1772816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2816"/>
                <a:ext cx="47448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009279" y="1772816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279" y="1772816"/>
                <a:ext cx="47448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863588" y="1814527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339752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39952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椭圆 61"/>
          <p:cNvSpPr/>
          <p:nvPr/>
        </p:nvSpPr>
        <p:spPr bwMode="auto">
          <a:xfrm>
            <a:off x="1583668" y="4426012"/>
            <a:ext cx="360040" cy="479958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3" name="直接连接符 62"/>
          <p:cNvCxnSpPr>
            <a:stCxn id="62" idx="4"/>
            <a:endCxn id="64" idx="0"/>
          </p:cNvCxnSpPr>
          <p:nvPr/>
        </p:nvCxnSpPr>
        <p:spPr bwMode="auto">
          <a:xfrm>
            <a:off x="1763688" y="4905970"/>
            <a:ext cx="114141" cy="3452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215265" y="5251262"/>
            <a:ext cx="3325128" cy="10156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中缀表达式中，操作数有二义性（可前可后结），需使用括号及优先级定义确定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3665912" y="5251261"/>
            <a:ext cx="2769453" cy="10156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前缀表达式中，操作数对应的操作符确定唯一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不需使用优先级及括号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20"/>
          <p:cNvSpPr txBox="1">
            <a:spLocks noChangeArrowheads="1"/>
          </p:cNvSpPr>
          <p:nvPr/>
        </p:nvSpPr>
        <p:spPr bwMode="auto">
          <a:xfrm>
            <a:off x="6696156" y="1801451"/>
            <a:ext cx="2258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人工转换</a:t>
            </a:r>
            <a:endParaRPr lang="en-US" altLang="zh-CN" sz="28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817470" y="2350277"/>
                <a:ext cx="1827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 x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y 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70" y="2350277"/>
                <a:ext cx="1827744" cy="461665"/>
              </a:xfrm>
              <a:prstGeom prst="rect">
                <a:avLst/>
              </a:prstGeom>
              <a:blipFill>
                <a:blip r:embed="rId10"/>
                <a:stretch>
                  <a:fillRect l="-4667" t="-9333" r="-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6859158" y="2852936"/>
                <a:ext cx="1725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</a:t>
                </a:r>
                <a:r>
                  <a:rPr lang="en-US" altLang="zh-CN" sz="2400" b="1" dirty="0" smtClean="0"/>
                  <a:t>y </a:t>
                </a:r>
                <a:r>
                  <a:rPr lang="en-US" altLang="zh-CN" sz="2400" b="1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8" y="2852936"/>
                <a:ext cx="1725152" cy="461665"/>
              </a:xfrm>
              <a:prstGeom prst="rect">
                <a:avLst/>
              </a:prstGeom>
              <a:blipFill>
                <a:blip r:embed="rId11"/>
                <a:stretch>
                  <a:fillRect l="-4947" t="-9211" r="-494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826286" y="3397827"/>
                <a:ext cx="1725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</a:t>
                </a:r>
                <a:r>
                  <a:rPr lang="en-US" altLang="zh-CN" sz="2400" b="1" dirty="0" smtClean="0"/>
                  <a:t>y 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86" y="3397827"/>
                <a:ext cx="1725152" cy="461665"/>
              </a:xfrm>
              <a:prstGeom prst="rect">
                <a:avLst/>
              </a:prstGeom>
              <a:blipFill>
                <a:blip r:embed="rId12"/>
                <a:stretch>
                  <a:fillRect t="-9211" r="-494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6928878" y="3892986"/>
                <a:ext cx="15199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</a:t>
                </a:r>
                <a:r>
                  <a:rPr lang="en-US" altLang="zh-CN" sz="2400" b="1" dirty="0" smtClean="0"/>
                  <a:t>y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78" y="3892986"/>
                <a:ext cx="1519968" cy="461665"/>
              </a:xfrm>
              <a:prstGeom prst="rect">
                <a:avLst/>
              </a:prstGeom>
              <a:blipFill>
                <a:blip r:embed="rId13"/>
                <a:stretch>
                  <a:fillRect t="-9333" r="-5622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786211" y="4460863"/>
                <a:ext cx="18614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( b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c </a:t>
                </a:r>
                <a:r>
                  <a:rPr lang="en-US" altLang="zh-CN" sz="2400" b="1" dirty="0" smtClean="0"/>
                  <a:t>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211" y="4460863"/>
                <a:ext cx="1861408" cy="461665"/>
              </a:xfrm>
              <a:prstGeom prst="rect">
                <a:avLst/>
              </a:prstGeom>
              <a:blipFill>
                <a:blip r:embed="rId14"/>
                <a:stretch>
                  <a:fillRect l="-4575" t="-9211" r="-457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843118" y="4956022"/>
                <a:ext cx="1776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</a:t>
                </a:r>
                <a:r>
                  <a:rPr lang="en-US" altLang="zh-CN" sz="2400" b="1" dirty="0" smtClean="0"/>
                  <a:t>c 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18" y="4956022"/>
                <a:ext cx="1776448" cy="461665"/>
              </a:xfrm>
              <a:prstGeom prst="rect">
                <a:avLst/>
              </a:prstGeom>
              <a:blipFill>
                <a:blip r:embed="rId15"/>
                <a:stretch>
                  <a:fillRect l="-5155" t="-9211" r="-48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6845392" y="5500913"/>
                <a:ext cx="1776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a</a:t>
                </a:r>
                <a:r>
                  <a:rPr lang="en-US" altLang="zh-CN" sz="2400" b="1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</a:t>
                </a:r>
                <a:r>
                  <a:rPr lang="en-US" altLang="zh-CN" sz="2400" b="1" dirty="0" smtClean="0"/>
                  <a:t>c 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92" y="5500913"/>
                <a:ext cx="1776448" cy="461665"/>
              </a:xfrm>
              <a:prstGeom prst="rect">
                <a:avLst/>
              </a:prstGeom>
              <a:blipFill>
                <a:blip r:embed="rId16"/>
                <a:stretch>
                  <a:fillRect t="-9211" r="-515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7009029" y="6034011"/>
                <a:ext cx="14863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a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</a:t>
                </a:r>
                <a:r>
                  <a:rPr lang="en-US" altLang="zh-CN" sz="2400" b="1" dirty="0" smtClean="0"/>
                  <a:t>c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029" y="6034011"/>
                <a:ext cx="1486304" cy="461665"/>
              </a:xfrm>
              <a:prstGeom prst="rect">
                <a:avLst/>
              </a:prstGeom>
              <a:blipFill>
                <a:blip r:embed="rId17"/>
                <a:stretch>
                  <a:fillRect t="-9211" r="-573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任意多边形 88"/>
          <p:cNvSpPr/>
          <p:nvPr/>
        </p:nvSpPr>
        <p:spPr bwMode="auto">
          <a:xfrm>
            <a:off x="8645214" y="2581109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 89"/>
          <p:cNvSpPr/>
          <p:nvPr/>
        </p:nvSpPr>
        <p:spPr bwMode="auto">
          <a:xfrm>
            <a:off x="8644706" y="3155956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 bwMode="auto">
          <a:xfrm>
            <a:off x="8644706" y="3714278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 bwMode="auto">
          <a:xfrm>
            <a:off x="8645214" y="4702563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 bwMode="auto">
          <a:xfrm>
            <a:off x="8644706" y="5277410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8644706" y="5835732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217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表格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77469"/>
                  </p:ext>
                </p:extLst>
              </p:nvPr>
            </p:nvGraphicFramePr>
            <p:xfrm>
              <a:off x="592547" y="2511152"/>
              <a:ext cx="767087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7285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  <a:gridCol w="2467285">
                      <a:extLst>
                        <a:ext uri="{9D8B030D-6E8A-4147-A177-3AD203B41FA5}">
                          <a16:colId xmlns:a16="http://schemas.microsoft.com/office/drawing/2014/main" val="24487507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后 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5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2 5</a:t>
                          </a:r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b 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b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a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( 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x y 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latin typeface="+mn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z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c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b c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a b c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表格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77469"/>
                  </p:ext>
                </p:extLst>
              </p:nvPr>
            </p:nvGraphicFramePr>
            <p:xfrm>
              <a:off x="592547" y="2511152"/>
              <a:ext cx="767087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7285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  <a:gridCol w="2467285">
                      <a:extLst>
                        <a:ext uri="{9D8B030D-6E8A-4147-A177-3AD203B41FA5}">
                          <a16:colId xmlns:a16="http://schemas.microsoft.com/office/drawing/2014/main" val="2448750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后 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" t="-109333" r="-211852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23" t="-109333" r="-91091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11" t="-109333" r="-988" b="-3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" t="-206579" r="-211852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23" t="-206579" r="-91091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11" t="-206579" r="-988" b="-2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" t="-310667" r="-21185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23" t="-310667" r="-91091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11" t="-310667" r="-988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" t="-410667" r="-211852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23" t="-410667" r="-91091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11" t="-410667" r="-988" b="-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52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缀（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Reverse Polish Notation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 </a:t>
            </a:r>
            <a:r>
              <a:rPr lang="en-US" altLang="zh-CN" sz="28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1950’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1547664" y="1791278"/>
            <a:ext cx="5760640" cy="607225"/>
          </a:xfrm>
          <a:prstGeom prst="rect">
            <a:avLst/>
          </a:prstGeom>
          <a:solidFill>
            <a:srgbClr val="FFC000">
              <a:alpha val="2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063182" y="1761089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82" y="1761089"/>
                <a:ext cx="47448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448027" y="1772022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27" y="1772022"/>
                <a:ext cx="47448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5351214" y="1802800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475656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75856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584007" y="4921257"/>
            <a:ext cx="2555776" cy="40011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适合人类阅读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4504107" y="4939488"/>
            <a:ext cx="2270274" cy="40011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适用于计算机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 rot="16200000">
            <a:off x="1670362" y="3621105"/>
            <a:ext cx="292360" cy="2467285"/>
          </a:xfrm>
          <a:prstGeom prst="leftBrace">
            <a:avLst>
              <a:gd name="adj1" fmla="val 19074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 bwMode="auto">
          <a:xfrm rot="16200000">
            <a:off x="5497595" y="2283515"/>
            <a:ext cx="292360" cy="5187180"/>
          </a:xfrm>
          <a:prstGeom prst="leftBrace">
            <a:avLst>
              <a:gd name="adj1" fmla="val 19074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215265" y="5630881"/>
            <a:ext cx="14464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手动转换</a:t>
            </a:r>
            <a:endParaRPr lang="en-US" altLang="zh-CN" sz="28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83378" y="5592036"/>
                <a:ext cx="1792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 x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y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78" y="5592036"/>
                <a:ext cx="1792478" cy="461665"/>
              </a:xfrm>
              <a:prstGeom prst="rect">
                <a:avLst/>
              </a:prstGeom>
              <a:blipFill>
                <a:blip r:embed="rId10"/>
                <a:stretch>
                  <a:fillRect l="-4762" t="-9211" r="-510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499550" y="5595007"/>
                <a:ext cx="1827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 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50" y="5595007"/>
                <a:ext cx="1827744" cy="461665"/>
              </a:xfrm>
              <a:prstGeom prst="rect">
                <a:avLst/>
              </a:prstGeom>
              <a:blipFill>
                <a:blip r:embed="rId11"/>
                <a:stretch>
                  <a:fillRect l="-4667" t="-9211" r="-466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371758" y="5605007"/>
                <a:ext cx="1827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 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) z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58" y="5605007"/>
                <a:ext cx="1827744" cy="461665"/>
              </a:xfrm>
              <a:prstGeom prst="rect">
                <a:avLst/>
              </a:prstGeom>
              <a:blipFill>
                <a:blip r:embed="rId12"/>
                <a:stretch>
                  <a:fillRect l="-466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363484" y="5590101"/>
                <a:ext cx="1452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z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84" y="5590101"/>
                <a:ext cx="1452641" cy="461665"/>
              </a:xfrm>
              <a:prstGeom prst="rect">
                <a:avLst/>
              </a:prstGeom>
              <a:blipFill>
                <a:blip r:embed="rId13"/>
                <a:stretch>
                  <a:fillRect l="-588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58465" y="6107934"/>
                <a:ext cx="1776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( b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c 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65" y="6107934"/>
                <a:ext cx="1776448" cy="461665"/>
              </a:xfrm>
              <a:prstGeom prst="rect">
                <a:avLst/>
              </a:prstGeom>
              <a:blipFill>
                <a:blip r:embed="rId14"/>
                <a:stretch>
                  <a:fillRect l="-5498" t="-9211" r="-446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503092" y="6107934"/>
                <a:ext cx="1861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(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92" y="6107934"/>
                <a:ext cx="1861407" cy="461665"/>
              </a:xfrm>
              <a:prstGeom prst="rect">
                <a:avLst/>
              </a:prstGeom>
              <a:blipFill>
                <a:blip r:embed="rId15"/>
                <a:stretch>
                  <a:fillRect l="-5246" t="-9211" r="-65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409335" y="6109876"/>
                <a:ext cx="1794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 </a:t>
                </a:r>
                <a:r>
                  <a:rPr lang="en-US" altLang="zh-CN" sz="2400" b="1" dirty="0" smtClean="0"/>
                  <a:t>(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335" y="6109876"/>
                <a:ext cx="1794081" cy="461665"/>
              </a:xfrm>
              <a:prstGeom prst="rect">
                <a:avLst/>
              </a:prstGeom>
              <a:blipFill>
                <a:blip r:embed="rId16"/>
                <a:stretch>
                  <a:fillRect l="-50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337835" y="6117934"/>
                <a:ext cx="15039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/>
                  <a:t>a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35" y="6117934"/>
                <a:ext cx="1503938" cy="461665"/>
              </a:xfrm>
              <a:prstGeom prst="rect">
                <a:avLst/>
              </a:prstGeom>
              <a:blipFill>
                <a:blip r:embed="rId17"/>
                <a:stretch>
                  <a:fillRect l="-650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任意多边形 33"/>
          <p:cNvSpPr/>
          <p:nvPr/>
        </p:nvSpPr>
        <p:spPr bwMode="auto">
          <a:xfrm rot="16200000">
            <a:off x="3285973" y="5299035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 bwMode="auto">
          <a:xfrm rot="16200000">
            <a:off x="5250597" y="5307231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 bwMode="auto">
          <a:xfrm rot="16200000">
            <a:off x="7174057" y="5317231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 bwMode="auto">
          <a:xfrm rot="16200000" flipH="1">
            <a:off x="3283443" y="6361578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 bwMode="auto">
          <a:xfrm rot="16200000" flipH="1">
            <a:off x="5207502" y="6397113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 bwMode="auto">
          <a:xfrm rot="16200000" flipH="1">
            <a:off x="7146607" y="6383494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8245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7704962" y="2776837"/>
            <a:ext cx="804134" cy="402480"/>
          </a:xfrm>
          <a:prstGeom prst="rect">
            <a:avLst/>
          </a:prstGeom>
          <a:solidFill>
            <a:srgbClr val="FF0000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逆波兰（后缀）表达式求值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131840" y="1654640"/>
                <a:ext cx="4972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(0</a:t>
                </a:r>
                <a:r>
                  <a:rPr lang="en-US" altLang="zh-CN" sz="2400" b="1" dirty="0"/>
                  <a:t>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1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2^(3!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4)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(5!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67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(8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9))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654640"/>
                <a:ext cx="4972836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618127" y="2123999"/>
                <a:ext cx="5525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0 </a:t>
                </a:r>
                <a:r>
                  <a:rPr lang="en-US" altLang="zh-CN" sz="2400" b="1" dirty="0"/>
                  <a:t>!</a:t>
                </a:r>
                <a:r>
                  <a:rPr lang="en-US" altLang="zh-CN" sz="24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27" y="2123999"/>
                <a:ext cx="5525873" cy="461665"/>
              </a:xfrm>
              <a:prstGeom prst="rect">
                <a:avLst/>
              </a:prstGeom>
              <a:blipFill>
                <a:blip r:embed="rId4"/>
                <a:stretch>
                  <a:fillRect l="-132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30649" y="2775267"/>
                <a:ext cx="5525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0 </a:t>
                </a:r>
                <a:r>
                  <a:rPr lang="en-US" altLang="zh-CN" sz="2400" b="1" dirty="0"/>
                  <a:t>!</a:t>
                </a:r>
                <a:r>
                  <a:rPr lang="en-US" altLang="zh-CN" sz="24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2775267"/>
                <a:ext cx="5525873" cy="461665"/>
              </a:xfrm>
              <a:prstGeom prst="rect">
                <a:avLst/>
              </a:prstGeom>
              <a:blipFill>
                <a:blip r:embed="rId5"/>
                <a:stretch>
                  <a:fillRect l="-132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322878" y="2810496"/>
            <a:ext cx="427969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262858" y="323746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30649" y="3484372"/>
                <a:ext cx="53383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1 1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3484372"/>
                <a:ext cx="5338321" cy="461665"/>
              </a:xfrm>
              <a:prstGeom prst="rect">
                <a:avLst/>
              </a:prstGeom>
              <a:blipFill>
                <a:blip r:embed="rId6"/>
                <a:stretch>
                  <a:fillRect l="-125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306769" y="3516174"/>
            <a:ext cx="754544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2262858" y="395285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30649" y="4193477"/>
                <a:ext cx="48029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 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4193477"/>
                <a:ext cx="4802918" cy="461665"/>
              </a:xfrm>
              <a:prstGeom prst="rect">
                <a:avLst/>
              </a:prstGeom>
              <a:blipFill>
                <a:blip r:embed="rId7"/>
                <a:stretch>
                  <a:fillRect l="-152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20"/>
          <p:cNvSpPr txBox="1">
            <a:spLocks noChangeArrowheads="1"/>
          </p:cNvSpPr>
          <p:nvPr/>
        </p:nvSpPr>
        <p:spPr bwMode="auto">
          <a:xfrm>
            <a:off x="806970" y="4221852"/>
            <a:ext cx="427969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2262858" y="466823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30649" y="4902582"/>
                <a:ext cx="46153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2 2 6 4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4902582"/>
                <a:ext cx="4615366" cy="461665"/>
              </a:xfrm>
              <a:prstGeom prst="rect">
                <a:avLst/>
              </a:prstGeom>
              <a:blipFill>
                <a:blip r:embed="rId8"/>
                <a:stretch>
                  <a:fillRect l="-15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817642" y="4927530"/>
            <a:ext cx="754544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 bwMode="auto">
          <a:xfrm>
            <a:off x="2262858" y="538362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230649" y="5611687"/>
                <a:ext cx="4216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 2 10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5611687"/>
                <a:ext cx="4216218" cy="461665"/>
              </a:xfrm>
              <a:prstGeom prst="rect">
                <a:avLst/>
              </a:prstGeom>
              <a:blipFill>
                <a:blip r:embed="rId9"/>
                <a:stretch>
                  <a:fillRect l="-188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下箭头 68"/>
          <p:cNvSpPr/>
          <p:nvPr/>
        </p:nvSpPr>
        <p:spPr bwMode="auto">
          <a:xfrm>
            <a:off x="2262858" y="6099009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230649" y="6320793"/>
                <a:ext cx="4038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2 1024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6320793"/>
                <a:ext cx="4038285" cy="461665"/>
              </a:xfrm>
              <a:prstGeom prst="rect">
                <a:avLst/>
              </a:prstGeom>
              <a:blipFill>
                <a:blip r:embed="rId10"/>
                <a:stretch>
                  <a:fillRect l="-196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573116" y="5633208"/>
            <a:ext cx="902539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 bwMode="auto">
          <a:xfrm rot="16200000">
            <a:off x="4456767" y="6464226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extBox 20"/>
          <p:cNvSpPr txBox="1">
            <a:spLocks noChangeArrowheads="1"/>
          </p:cNvSpPr>
          <p:nvPr/>
        </p:nvSpPr>
        <p:spPr bwMode="auto">
          <a:xfrm>
            <a:off x="315561" y="6338888"/>
            <a:ext cx="1304111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5098479" y="6320793"/>
                <a:ext cx="3477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9" y="6320793"/>
                <a:ext cx="3477234" cy="461665"/>
              </a:xfrm>
              <a:prstGeom prst="rect">
                <a:avLst/>
              </a:prstGeom>
              <a:blipFill>
                <a:blip r:embed="rId11"/>
                <a:stretch>
                  <a:fillRect l="-210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20"/>
          <p:cNvSpPr txBox="1">
            <a:spLocks noChangeArrowheads="1"/>
          </p:cNvSpPr>
          <p:nvPr/>
        </p:nvSpPr>
        <p:spPr bwMode="auto">
          <a:xfrm>
            <a:off x="5913133" y="6338052"/>
            <a:ext cx="459067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下箭头 76"/>
          <p:cNvSpPr/>
          <p:nvPr/>
        </p:nvSpPr>
        <p:spPr bwMode="auto">
          <a:xfrm rot="10800000">
            <a:off x="7194318" y="6068181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4925355" y="5611687"/>
                <a:ext cx="3650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2048 120 67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55" y="5611687"/>
                <a:ext cx="3650358" cy="461665"/>
              </a:xfrm>
              <a:prstGeom prst="rect">
                <a:avLst/>
              </a:prstGeom>
              <a:blipFill>
                <a:blip r:embed="rId12"/>
                <a:stretch>
                  <a:fillRect l="-2170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20"/>
          <p:cNvSpPr txBox="1">
            <a:spLocks noChangeArrowheads="1"/>
          </p:cNvSpPr>
          <p:nvPr/>
        </p:nvSpPr>
        <p:spPr bwMode="auto">
          <a:xfrm>
            <a:off x="5792648" y="5649962"/>
            <a:ext cx="1311773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5821433" y="4902582"/>
                <a:ext cx="2754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2048 53 8 9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433" y="4902582"/>
                <a:ext cx="2754280" cy="461665"/>
              </a:xfrm>
              <a:prstGeom prst="rect">
                <a:avLst/>
              </a:prstGeom>
              <a:blipFill>
                <a:blip r:embed="rId13"/>
                <a:stretch>
                  <a:fillRect l="-287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7091549" y="4945202"/>
            <a:ext cx="739213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6220581" y="4193477"/>
                <a:ext cx="2355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2048 53 17</a:t>
                </a:r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581" y="4193477"/>
                <a:ext cx="2355132" cy="461665"/>
              </a:xfrm>
              <a:prstGeom prst="rect">
                <a:avLst/>
              </a:prstGeom>
              <a:blipFill>
                <a:blip r:embed="rId14"/>
                <a:stretch>
                  <a:fillRect l="-335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6962771" y="3484372"/>
                <a:ext cx="16129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2048 36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71" y="3484372"/>
                <a:ext cx="1612942" cy="461665"/>
              </a:xfrm>
              <a:prstGeom prst="rect">
                <a:avLst/>
              </a:prstGeom>
              <a:blipFill>
                <a:blip r:embed="rId15"/>
                <a:stretch>
                  <a:fillRect l="-528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/>
          <p:cNvSpPr/>
          <p:nvPr/>
        </p:nvSpPr>
        <p:spPr>
          <a:xfrm>
            <a:off x="7704961" y="2775267"/>
            <a:ext cx="870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2012</a:t>
            </a:r>
            <a:endParaRPr lang="zh-CN" altLang="en-US" sz="2400" b="1" dirty="0"/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7057276" y="4222133"/>
            <a:ext cx="1115124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7020272" y="3521677"/>
            <a:ext cx="1488823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下箭头 86"/>
          <p:cNvSpPr/>
          <p:nvPr/>
        </p:nvSpPr>
        <p:spPr bwMode="auto">
          <a:xfrm rot="10800000">
            <a:off x="7194318" y="539030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下箭头 87"/>
          <p:cNvSpPr/>
          <p:nvPr/>
        </p:nvSpPr>
        <p:spPr bwMode="auto">
          <a:xfrm rot="10800000">
            <a:off x="7194318" y="462469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下箭头 88"/>
          <p:cNvSpPr/>
          <p:nvPr/>
        </p:nvSpPr>
        <p:spPr bwMode="auto">
          <a:xfrm rot="10800000">
            <a:off x="7194318" y="3903425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下箭头 89"/>
          <p:cNvSpPr/>
          <p:nvPr/>
        </p:nvSpPr>
        <p:spPr bwMode="auto">
          <a:xfrm rot="10800000">
            <a:off x="7888309" y="3140955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9259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44" grpId="0"/>
      <p:bldP spid="45" grpId="0" animBg="1"/>
      <p:bldP spid="6" grpId="0" animBg="1"/>
      <p:bldP spid="46" grpId="0"/>
      <p:bldP spid="47" grpId="0" animBg="1"/>
      <p:bldP spid="48" grpId="0" animBg="1"/>
      <p:bldP spid="49" grpId="0"/>
      <p:bldP spid="52" grpId="0" animBg="1"/>
      <p:bldP spid="62" grpId="0" animBg="1"/>
      <p:bldP spid="63" grpId="0"/>
      <p:bldP spid="66" grpId="0" animBg="1"/>
      <p:bldP spid="67" grpId="0" animBg="1"/>
      <p:bldP spid="68" grpId="0"/>
      <p:bldP spid="69" grpId="0" animBg="1"/>
      <p:bldP spid="70" grpId="0"/>
      <p:bldP spid="71" grpId="0" animBg="1"/>
      <p:bldP spid="72" grpId="0" animBg="1"/>
      <p:bldP spid="74" grpId="0" animBg="1"/>
      <p:bldP spid="75" grpId="0"/>
      <p:bldP spid="76" grpId="0" animBg="1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波兰（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32563" y="1737679"/>
                <a:ext cx="8206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dirty="0" smtClean="0"/>
                  <a:t>0 </a:t>
                </a:r>
                <a:r>
                  <a:rPr lang="en-US" altLang="zh-CN" sz="3600" b="1" dirty="0"/>
                  <a:t>!</a:t>
                </a:r>
                <a:r>
                  <a:rPr lang="en-US" altLang="zh-CN" sz="36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6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3" y="1737679"/>
                <a:ext cx="8206093" cy="646331"/>
              </a:xfrm>
              <a:prstGeom prst="rect">
                <a:avLst/>
              </a:prstGeom>
              <a:blipFill>
                <a:blip r:embed="rId3"/>
                <a:stretch>
                  <a:fillRect l="-1857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734952" y="2852937"/>
            <a:ext cx="2163626" cy="3168352"/>
            <a:chOff x="680182" y="2492896"/>
            <a:chExt cx="2163626" cy="3168352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68356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84380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680182" y="5661248"/>
              <a:ext cx="216362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589360" y="6146381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38577" y="5661250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38577" y="53012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38577" y="565773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38577" y="566124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38577" y="530120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8577" y="4937649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38577" y="4941167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11836" y="5648439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32563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97160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133164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1702745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2117554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2483768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282574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>
            <a:off x="318578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8" name="矩形 97"/>
          <p:cNvSpPr/>
          <p:nvPr/>
        </p:nvSpPr>
        <p:spPr bwMode="auto">
          <a:xfrm>
            <a:off x="738577" y="458112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360059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738577" y="49380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4015399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738577" y="529378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1024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4235" y="2492896"/>
            <a:ext cx="5976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rpnEvaluation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(expr)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输入：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（假定语法正确）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输出：表达式数值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引入栈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，用以存操作数；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while(expr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尚未扫描完毕，从左至右扫描）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中读入下一元素；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if(x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是操作数）将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压入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else{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从栈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中弹出运算符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所需数目的操作数；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对弹出的操作数实施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运算，将结果重新入栈；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} // else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}// while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返回栈顶；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也是栈底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369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98" grpId="0" animBg="1"/>
      <p:bldP spid="98" grpId="1" animBg="1"/>
      <p:bldP spid="100" grpId="0" animBg="1"/>
      <p:bldP spid="100" grpId="1" animBg="1"/>
      <p:bldP spid="1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习题：逆波兰（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以下后缀表达式计算过程中，栈中数据存放关键步骤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  3  1 − 3 * +  10  2 / +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5102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384504" y="3519299"/>
            <a:ext cx="4412884" cy="29523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-54511" y="1836573"/>
            <a:ext cx="3672408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862064" y="1807513"/>
                <a:ext cx="4972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(0</a:t>
                </a:r>
                <a:r>
                  <a:rPr lang="en-US" altLang="zh-CN" sz="2400" b="1" dirty="0"/>
                  <a:t>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1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2^(3!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4)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(5!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67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(8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9))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4" y="1807513"/>
                <a:ext cx="4972836" cy="461665"/>
              </a:xfrm>
              <a:prstGeom prst="rect">
                <a:avLst/>
              </a:prstGeom>
              <a:blipFill>
                <a:blip r:embed="rId3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48351" y="2276872"/>
                <a:ext cx="5525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0 </a:t>
                </a:r>
                <a:r>
                  <a:rPr lang="en-US" altLang="zh-CN" sz="2400" b="1" dirty="0"/>
                  <a:t>!</a:t>
                </a:r>
                <a:r>
                  <a:rPr lang="en-US" altLang="zh-CN" sz="24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51" y="2276872"/>
                <a:ext cx="5525873" cy="461665"/>
              </a:xfrm>
              <a:prstGeom prst="rect">
                <a:avLst/>
              </a:prstGeom>
              <a:blipFill>
                <a:blip r:embed="rId4"/>
                <a:stretch>
                  <a:fillRect l="-121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 bwMode="auto">
          <a:xfrm>
            <a:off x="557557" y="3140968"/>
            <a:ext cx="244827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2627784" y="2880280"/>
            <a:ext cx="61206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规律：操作数顺序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，操作符顺序变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375756" y="3576792"/>
            <a:ext cx="26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操作符优先级：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771800" y="4048473"/>
            <a:ext cx="302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[ ], { }</a:t>
            </a: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2771800" y="4957209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指数运算符 （从右往左）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2771800" y="5411577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乘除运算符 （从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2771800" y="5865946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加减运算符 （从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2764940" y="4502841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 （从左往右）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7308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111130" y="1942273"/>
            <a:ext cx="3743450" cy="2206807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：简单例子（无括号情况）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5099594" y="2000407"/>
            <a:ext cx="26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操作符优先级：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599586" y="2883485"/>
            <a:ext cx="335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指数运算符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599586" y="3274074"/>
            <a:ext cx="33649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乘除运算符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5596156" y="3646850"/>
            <a:ext cx="335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加减运算符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592726" y="2492896"/>
            <a:ext cx="3363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-200214" y="1747920"/>
                <a:ext cx="482453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00214" y="1747920"/>
                <a:ext cx="4824536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-274366" y="5896205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6667" y="590394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49209" y="5905952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23666" y="5907959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0"/>
              <p:cNvSpPr txBox="1">
                <a:spLocks noChangeArrowheads="1"/>
              </p:cNvSpPr>
              <p:nvPr/>
            </p:nvSpPr>
            <p:spPr bwMode="auto">
              <a:xfrm>
                <a:off x="4611611" y="5128255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低，</a:t>
                </a:r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1611" y="5128255"/>
                <a:ext cx="432048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4611611" y="4514974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低，</a:t>
                </a:r>
                <a:r>
                  <a:rPr lang="en-US" altLang="zh-CN" sz="2400" b="1" dirty="0" smtClean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1611" y="4514974"/>
                <a:ext cx="4320480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669431" y="5880250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31" y="5880250"/>
                <a:ext cx="3593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0"/>
              <p:cNvSpPr txBox="1">
                <a:spLocks noChangeArrowheads="1"/>
              </p:cNvSpPr>
              <p:nvPr/>
            </p:nvSpPr>
            <p:spPr bwMode="auto">
              <a:xfrm>
                <a:off x="4624322" y="5750598"/>
                <a:ext cx="435597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低，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4322" y="5750598"/>
                <a:ext cx="4355976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049515" y="5880249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515" y="5880249"/>
                <a:ext cx="35937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306143" y="5897616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77107" y="5897616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268892" y="5843867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92" y="5843867"/>
                <a:ext cx="3593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985452" y="2761665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145692" y="2761665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982066" y="5065921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1836474" y="5191013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 bwMode="auto">
              <a:xfrm>
                <a:off x="985691" y="4705882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691" y="4705882"/>
                <a:ext cx="2160000" cy="3600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258950" y="4693071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1515904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1808857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2041545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2411760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 bwMode="auto">
              <a:xfrm>
                <a:off x="985744" y="434008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744" y="4340087"/>
                <a:ext cx="2160000" cy="3600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/>
          <p:cNvCxnSpPr/>
          <p:nvPr/>
        </p:nvCxnSpPr>
        <p:spPr bwMode="auto">
          <a:xfrm>
            <a:off x="266943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2938286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322920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56118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 bwMode="auto">
              <a:xfrm>
                <a:off x="985690" y="434296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690" y="4342965"/>
                <a:ext cx="2160000" cy="3600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/>
          <p:cNvCxnSpPr/>
          <p:nvPr/>
        </p:nvCxnSpPr>
        <p:spPr bwMode="auto">
          <a:xfrm>
            <a:off x="3854083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 bwMode="auto">
              <a:xfrm>
                <a:off x="988728" y="471269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8728" y="4712697"/>
                <a:ext cx="2160000" cy="3600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648484" y="5843867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484" y="5843867"/>
                <a:ext cx="359372" cy="584775"/>
              </a:xfrm>
              <a:prstGeom prst="rect">
                <a:avLst/>
              </a:prstGeom>
              <a:blipFill>
                <a:blip r:embed="rId14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954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4" grpId="0"/>
      <p:bldP spid="57" grpId="0"/>
      <p:bldP spid="59" grpId="0"/>
      <p:bldP spid="60" grpId="0"/>
      <p:bldP spid="61" grpId="0"/>
      <p:bldP spid="63" grpId="0"/>
      <p:bldP spid="67" grpId="0"/>
      <p:bldP spid="68" grpId="0"/>
      <p:bldP spid="34" grpId="0" animBg="1"/>
      <p:bldP spid="34" grpId="1" animBg="1"/>
      <p:bldP spid="64" grpId="0" animBg="1"/>
      <p:bldP spid="64" grpId="1" animBg="1"/>
      <p:bldP spid="72" grpId="0" animBg="1"/>
      <p:bldP spid="72" grpId="1" animBg="1"/>
      <p:bldP spid="40" grpId="0" animBg="1"/>
      <p:bldP spid="40" grpId="1" animBg="1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295796" y="1671978"/>
            <a:ext cx="3743450" cy="249838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：（有括号情况）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5301718" y="1677697"/>
            <a:ext cx="26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操作符优先级：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676194" y="3684783"/>
            <a:ext cx="3024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最低优先级：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], }</a:t>
            </a: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676194" y="2540350"/>
            <a:ext cx="335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676194" y="2930939"/>
            <a:ext cx="33649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乘除运算符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5676194" y="3303715"/>
            <a:ext cx="335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加减运算符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676194" y="2149761"/>
            <a:ext cx="3363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-402963" y="5959484"/>
            <a:ext cx="2241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5243" y="590394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27785" y="5905952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01452" y="5879687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4814623" y="4780094"/>
            <a:ext cx="39579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号优先级最低，（）对间所有操作符出栈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4814623" y="4232148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遇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不做任何处理，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623" y="4232148"/>
                <a:ext cx="432048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467032" y="5879686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40599" y="5879685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1516647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676887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1512000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blipFill>
                <a:blip r:embed="rId8"/>
                <a:stretch>
                  <a:fillRect b="-31746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90145" y="4856349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1153898" y="2258522"/>
            <a:ext cx="326235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1408125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 bwMode="auto">
          <a:xfrm>
            <a:off x="1726703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978731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/>
          <p:cNvCxnSpPr/>
          <p:nvPr/>
        </p:nvCxnSpPr>
        <p:spPr bwMode="auto">
          <a:xfrm>
            <a:off x="223919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253346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84204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20"/>
              <p:cNvSpPr txBox="1">
                <a:spLocks noChangeArrowheads="1"/>
              </p:cNvSpPr>
              <p:nvPr/>
            </p:nvSpPr>
            <p:spPr bwMode="auto">
              <a:xfrm>
                <a:off x="4814623" y="5673112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遇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不做任何处理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623" y="5673112"/>
                <a:ext cx="4320480" cy="461665"/>
              </a:xfrm>
              <a:prstGeom prst="rect">
                <a:avLst/>
              </a:prstGeom>
              <a:blipFill>
                <a:blip r:embed="rId12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 bwMode="auto">
          <a:xfrm>
            <a:off x="319938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345442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20"/>
              <p:cNvSpPr txBox="1">
                <a:spLocks noChangeArrowheads="1"/>
              </p:cNvSpPr>
              <p:nvPr/>
            </p:nvSpPr>
            <p:spPr bwMode="auto">
              <a:xfrm>
                <a:off x="4814623" y="6205673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遇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不做任何处理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623" y="6205673"/>
                <a:ext cx="4320480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/>
          <p:cNvCxnSpPr/>
          <p:nvPr/>
        </p:nvCxnSpPr>
        <p:spPr bwMode="auto">
          <a:xfrm>
            <a:off x="370957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9811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32851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连接符 89"/>
          <p:cNvCxnSpPr/>
          <p:nvPr/>
        </p:nvCxnSpPr>
        <p:spPr bwMode="auto">
          <a:xfrm>
            <a:off x="467894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802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4" grpId="0"/>
      <p:bldP spid="57" grpId="0"/>
      <p:bldP spid="59" grpId="0"/>
      <p:bldP spid="61" grpId="0"/>
      <p:bldP spid="63" grpId="0"/>
      <p:bldP spid="67" grpId="0"/>
      <p:bldP spid="68" grpId="0"/>
      <p:bldP spid="34" grpId="0" animBg="1"/>
      <p:bldP spid="34" grpId="1" animBg="1"/>
      <p:bldP spid="50" grpId="0" animBg="1"/>
      <p:bldP spid="50" grpId="1" animBg="1"/>
      <p:bldP spid="75" grpId="0" animBg="1"/>
      <p:bldP spid="75" grpId="1" animBg="1"/>
      <p:bldP spid="79" grpId="0" animBg="1"/>
      <p:bldP spid="79" grpId="1" animBg="1"/>
      <p:bldP spid="80" grpId="0"/>
      <p:bldP spid="83" grpId="0"/>
      <p:bldP spid="84" grpId="0" animBg="1"/>
      <p:bldP spid="84" grpId="1" animBg="1"/>
      <p:bldP spid="89" grpId="0" animBg="1"/>
      <p:bldP spid="89" grpId="1" animBg="1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42862"/>
              </p:ext>
            </p:extLst>
          </p:nvPr>
        </p:nvGraphicFramePr>
        <p:xfrm>
          <a:off x="467544" y="1844824"/>
          <a:ext cx="8064896" cy="349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12268162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891182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04552166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38710096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操作、接口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743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227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152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栈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访问约束：后进先出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11706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访问约束：先进先出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7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215265" y="1177587"/>
                <a:ext cx="8658959" cy="2954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习题：中缀表达式转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RPN</a:t>
                </a:r>
              </a:p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列出转换过程中，栈中数据存放的关键步骤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algn="ctr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5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9+</a:t>
                </a:r>
                <a:r>
                  <a:rPr lang="en-US" altLang="zh-CN" sz="5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5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3−1)</a:t>
                </a:r>
                <a14:m>
                  <m:oMath xmlns:m="http://schemas.openxmlformats.org/officeDocument/2006/math">
                    <m:r>
                      <a:rPr lang="en-US" altLang="zh-CN" sz="5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5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3−10÷2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65" y="1177587"/>
                <a:ext cx="8658959" cy="2954655"/>
              </a:xfrm>
              <a:prstGeom prst="rect">
                <a:avLst/>
              </a:prstGeom>
              <a:blipFill>
                <a:blip r:embed="rId3"/>
                <a:stretch>
                  <a:fillRect l="-1196" t="-2062" b="-115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9475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中缀表达式直接求值并输出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（结合前两算法）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-402963" y="5959484"/>
            <a:ext cx="2241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5243" y="590394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27785" y="5905952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01452" y="5879687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467032" y="5879686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40599" y="5879685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1516647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676887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1512000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blipFill>
                <a:blip r:embed="rId8"/>
                <a:stretch>
                  <a:fillRect b="-31746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64626" y="4859867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1153898" y="2258522"/>
            <a:ext cx="326235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1408125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 bwMode="auto">
          <a:xfrm>
            <a:off x="1726703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978731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/>
          <p:cNvCxnSpPr/>
          <p:nvPr/>
        </p:nvCxnSpPr>
        <p:spPr bwMode="auto">
          <a:xfrm>
            <a:off x="223919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253346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84204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 bwMode="auto">
          <a:xfrm>
            <a:off x="319938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345442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/>
          <p:cNvCxnSpPr/>
          <p:nvPr/>
        </p:nvCxnSpPr>
        <p:spPr bwMode="auto">
          <a:xfrm>
            <a:off x="370957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9811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32851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1715243" y="5275476"/>
            <a:ext cx="188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操作符栈 </a:t>
            </a:r>
            <a:r>
              <a:rPr lang="en-US" altLang="zh-CN" b="1" dirty="0" err="1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flipH="1">
            <a:off x="5627725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7787965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>
            <a:off x="5623078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 bwMode="auto">
              <a:xfrm>
                <a:off x="562433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869160"/>
                <a:ext cx="2160000" cy="360040"/>
              </a:xfrm>
              <a:prstGeom prst="rect">
                <a:avLst/>
              </a:prstGeom>
              <a:blipFill>
                <a:blip r:embed="rId17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4875704" y="4859867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 bwMode="auto">
              <a:xfrm>
                <a:off x="5624339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513589"/>
                <a:ext cx="2160000" cy="360040"/>
              </a:xfrm>
              <a:prstGeom prst="rect">
                <a:avLst/>
              </a:prstGeom>
              <a:blipFill>
                <a:blip r:embed="rId18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 bwMode="auto">
              <a:xfrm>
                <a:off x="5627485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485" y="4513589"/>
                <a:ext cx="2160000" cy="360040"/>
              </a:xfrm>
              <a:prstGeom prst="rect">
                <a:avLst/>
              </a:prstGeom>
              <a:blipFill>
                <a:blip r:embed="rId19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 bwMode="auto">
              <a:xfrm>
                <a:off x="5627725" y="4870871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725" y="4870871"/>
                <a:ext cx="2160000" cy="360040"/>
              </a:xfrm>
              <a:prstGeom prst="rect">
                <a:avLst/>
              </a:prstGeom>
              <a:blipFill>
                <a:blip r:embed="rId20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5826321" y="5275476"/>
            <a:ext cx="1770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操作数栈 </a:t>
            </a:r>
            <a:r>
              <a:rPr lang="en-US" altLang="zh-CN" b="1" dirty="0" err="1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 bwMode="auto">
              <a:xfrm>
                <a:off x="562878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789" y="4869160"/>
                <a:ext cx="2160000" cy="360040"/>
              </a:xfrm>
              <a:prstGeom prst="rect">
                <a:avLst/>
              </a:prstGeom>
              <a:blipFill>
                <a:blip r:embed="rId21"/>
                <a:stretch>
                  <a:fillRect b="-34921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 bwMode="auto">
              <a:xfrm>
                <a:off x="5630795" y="4519697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0795" y="4519697"/>
                <a:ext cx="2160000" cy="360040"/>
              </a:xfrm>
              <a:prstGeom prst="rect">
                <a:avLst/>
              </a:prstGeom>
              <a:blipFill>
                <a:blip r:embed="rId22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 bwMode="auto">
              <a:xfrm>
                <a:off x="5625680" y="488144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0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5680" y="4881448"/>
                <a:ext cx="2160000" cy="36004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/>
          <p:cNvCxnSpPr/>
          <p:nvPr/>
        </p:nvCxnSpPr>
        <p:spPr bwMode="auto">
          <a:xfrm>
            <a:off x="46803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004048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 bwMode="auto">
              <a:xfrm>
                <a:off x="5624339" y="451440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514408"/>
                <a:ext cx="2160000" cy="360040"/>
              </a:xfrm>
              <a:prstGeom prst="rect">
                <a:avLst/>
              </a:prstGeom>
              <a:blipFill>
                <a:blip r:embed="rId24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 bwMode="auto">
              <a:xfrm>
                <a:off x="5624339" y="488315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883159"/>
                <a:ext cx="2160000" cy="360040"/>
              </a:xfrm>
              <a:prstGeom prst="rect">
                <a:avLst/>
              </a:prstGeom>
              <a:blipFill>
                <a:blip r:embed="rId25"/>
                <a:stretch>
                  <a:fillRect b="-4762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92816" y="5953938"/>
                <a:ext cx="2405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16" y="5953938"/>
                <a:ext cx="2405659" cy="369332"/>
              </a:xfrm>
              <a:prstGeom prst="rect">
                <a:avLst/>
              </a:prstGeom>
              <a:blipFill>
                <a:blip r:embed="rId2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20"/>
          <p:cNvSpPr txBox="1">
            <a:spLocks noChangeArrowheads="1"/>
          </p:cNvSpPr>
          <p:nvPr/>
        </p:nvSpPr>
        <p:spPr bwMode="auto">
          <a:xfrm>
            <a:off x="5144927" y="5961800"/>
            <a:ext cx="1199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4053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9" grpId="0"/>
      <p:bldP spid="61" grpId="0"/>
      <p:bldP spid="63" grpId="0"/>
      <p:bldP spid="67" grpId="0"/>
      <p:bldP spid="68" grpId="0"/>
      <p:bldP spid="34" grpId="0" animBg="1"/>
      <p:bldP spid="34" grpId="1" animBg="1"/>
      <p:bldP spid="50" grpId="0" animBg="1"/>
      <p:bldP spid="50" grpId="1" animBg="1"/>
      <p:bldP spid="75" grpId="0" animBg="1"/>
      <p:bldP spid="75" grpId="1" animBg="1"/>
      <p:bldP spid="79" grpId="0" animBg="1"/>
      <p:bldP spid="79" grpId="1" animBg="1"/>
      <p:bldP spid="84" grpId="0" animBg="1"/>
      <p:bldP spid="84" grpId="1" animBg="1"/>
      <p:bldP spid="89" grpId="0" animBg="1"/>
      <p:bldP spid="89" grpId="1" animBg="1"/>
      <p:bldP spid="91" grpId="0"/>
      <p:bldP spid="60" grpId="0" animBg="1"/>
      <p:bldP spid="60" grpId="1" animBg="1"/>
      <p:bldP spid="64" grpId="0" animBg="1"/>
      <p:bldP spid="64" grpId="1" animBg="1"/>
      <p:bldP spid="66" grpId="0" animBg="1"/>
      <p:bldP spid="66" grpId="1" animBg="1"/>
      <p:bldP spid="70" grpId="0" animBg="1"/>
      <p:bldP spid="70" grpId="1" animBg="1"/>
      <p:bldP spid="74" grpId="0" animBg="1"/>
      <p:bldP spid="74" grpId="1" animBg="1"/>
      <p:bldP spid="65" grpId="0" animBg="1"/>
      <p:bldP spid="65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3" grpId="0"/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96752"/>
            <a:ext cx="951146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9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运算符总数</a:t>
            </a:r>
          </a:p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MUL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L_P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R_P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EOE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}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运算符集合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加、减、乘、除、乘方、阶乘、左括号、右括号、起始符与终止符</a:t>
            </a:r>
          </a:p>
          <a:p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运算符优先等级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栈顶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] [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当前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]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             |--------------------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当 前 运 算 符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------------|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*/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       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^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!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\0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--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|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顶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^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算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!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符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|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--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\0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330" y="6243333"/>
            <a:ext cx="87484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建立包括括号在内的各种符号间的优先级关系比较，简化程序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86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252520" cy="82176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evaluate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expr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displayProgress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(expr, S,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RPN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optr.empty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readNumber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append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若当前字符为运算符，则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orderBetween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(), *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栈顶运算符优先级更低时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计算推迟，当前运算符进栈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{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op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append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op );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'!'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op ) {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若属于一元运算符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calcu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op,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对于其它（二元）运算符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pOpnd2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(), pOpnd1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calcu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pOpnd1, op, pOpnd2 ) );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default: exit(-1);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逢语法错误，不做处理直接退出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//switch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displayProgress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(expr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S,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RPN);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}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//while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return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弹出并返回最后的计算结果</a:t>
            </a:r>
            <a:endParaRPr lang="en-US" altLang="zh-CN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3231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7779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经一系列入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、出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，其出栈序列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即为一种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 flipH="1">
            <a:off x="4139714" y="3603380"/>
            <a:ext cx="2641" cy="200497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4912227" y="3603380"/>
            <a:ext cx="3212" cy="200321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H="1">
            <a:off x="4136327" y="5604836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4374741" y="5647103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168093" y="2574005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220072" y="3130391"/>
            <a:ext cx="3535400" cy="910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251520" y="3139493"/>
            <a:ext cx="331236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4144996" y="447518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142355" y="5041987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853458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83586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313714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618552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95536" y="2574006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142355" y="4473422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937965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143663" y="503627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710522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219020" y="4522663"/>
            <a:ext cx="3377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254283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87" name="TextBox 20"/>
          <p:cNvSpPr txBox="1">
            <a:spLocks noChangeArrowheads="1"/>
          </p:cNvSpPr>
          <p:nvPr/>
        </p:nvSpPr>
        <p:spPr bwMode="auto">
          <a:xfrm>
            <a:off x="1310208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</a:p>
        </p:txBody>
      </p:sp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2464532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</p:txBody>
      </p:sp>
      <p:sp>
        <p:nvSpPr>
          <p:cNvPr id="89" name="TextBox 20"/>
          <p:cNvSpPr txBox="1">
            <a:spLocks noChangeArrowheads="1"/>
          </p:cNvSpPr>
          <p:nvPr/>
        </p:nvSpPr>
        <p:spPr bwMode="auto">
          <a:xfrm>
            <a:off x="3422058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5508104" y="4522663"/>
            <a:ext cx="3377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4552764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5632884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  <p:sp>
        <p:nvSpPr>
          <p:cNvPr id="94" name="TextBox 20"/>
          <p:cNvSpPr txBox="1">
            <a:spLocks noChangeArrowheads="1"/>
          </p:cNvSpPr>
          <p:nvPr/>
        </p:nvSpPr>
        <p:spPr bwMode="auto">
          <a:xfrm>
            <a:off x="6589833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7645759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973100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0.06389 2.22222E-6 C -0.09253 2.22222E-6 -0.1276 0.09977 -0.1276 0.18102 L -0.1276 0.3622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2.22222E-6 L -0.10764 2.22222E-6 C -0.1559 2.22222E-6 -0.2151 0.07662 -0.2151 0.13912 L -0.2151 0.2782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2.22045E-16 L -2.5E-6 -0.13796 C -2.5E-6 -0.19954 -0.11319 -0.27523 -0.20503 -0.27523 L -0.40955 -0.2752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39 0.00023 L -0.14757 0.00023 C -0.21441 0.00023 -0.29618 0.07592 -0.29618 0.13866 L -0.29618 0.2784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8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1.48148E-6 L 4.72222E-6 -0.13773 C 4.72222E-6 -0.19931 -0.08907 -0.27523 -0.16181 -0.27523 L -0.32292 -0.2752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75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4.72222E-6 -0.17986 C 4.72222E-6 -0.26042 -0.06615 -0.35926 -0.1198 -0.35926 L -0.23907 -0.35926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2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116 L -0.18906 -0.00116 C -0.27517 -0.00116 -0.3802 0.09838 -0.3802 0.17986 L -0.3802 0.36111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35 0.00185 L 0.00035 -0.17801 C 0.00035 -0.25879 -0.04236 -0.3574 -0.07656 -0.3574 L -0.15226 -0.3574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8" grpId="0" animBg="1"/>
      <p:bldP spid="65" grpId="0" animBg="1"/>
      <p:bldP spid="65" grpId="1" animBg="1"/>
      <p:bldP spid="65" grpId="2" animBg="1"/>
      <p:bldP spid="80" grpId="0" animBg="1"/>
      <p:bldP spid="81" grpId="0" animBg="1"/>
      <p:bldP spid="81" grpId="1" animBg="1"/>
      <p:bldP spid="81" grpId="2" animBg="1"/>
      <p:bldP spid="84" grpId="0" animBg="1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栈混洗不唯一（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时共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种可能结果）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41982" y="1764026"/>
          <a:ext cx="8436636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83">
                  <a:extLst>
                    <a:ext uri="{9D8B030D-6E8A-4147-A177-3AD203B41FA5}">
                      <a16:colId xmlns:a16="http://schemas.microsoft.com/office/drawing/2014/main" val="458886581"/>
                    </a:ext>
                  </a:extLst>
                </a:gridCol>
                <a:gridCol w="2178312">
                  <a:extLst>
                    <a:ext uri="{9D8B030D-6E8A-4147-A177-3AD203B41FA5}">
                      <a16:colId xmlns:a16="http://schemas.microsoft.com/office/drawing/2014/main" val="705415917"/>
                    </a:ext>
                  </a:extLst>
                </a:gridCol>
                <a:gridCol w="2040006">
                  <a:extLst>
                    <a:ext uri="{9D8B030D-6E8A-4147-A177-3AD203B41FA5}">
                      <a16:colId xmlns:a16="http://schemas.microsoft.com/office/drawing/2014/main" val="3124186768"/>
                    </a:ext>
                  </a:extLst>
                </a:gridCol>
                <a:gridCol w="2143735">
                  <a:extLst>
                    <a:ext uri="{9D8B030D-6E8A-4147-A177-3AD203B41FA5}">
                      <a16:colId xmlns:a16="http://schemas.microsoft.com/office/drawing/2014/main" val="3590470013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混洗结果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对应操作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混洗结果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对应操作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095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4321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IIIIOOOO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5481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3421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IIIOIOOO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8734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1432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1167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1342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092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2431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IIOIIOOO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1324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043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971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45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37658" y="5661248"/>
                <a:ext cx="8845284" cy="1007905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所有操作（共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𝐧</m:t>
                            </m:r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𝟖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70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）哪些是可行的？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所有序列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n! = 4! = 24)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哪些是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可能的混洗结果？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8" y="5661248"/>
                <a:ext cx="8845284" cy="1007905"/>
              </a:xfrm>
              <a:prstGeom prst="rect">
                <a:avLst/>
              </a:prstGeom>
              <a:blipFill>
                <a:blip r:embed="rId3"/>
                <a:stretch>
                  <a:fillRect t="-2941" b="-11765"/>
                </a:stretch>
              </a:blipFill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6972673" y="3212976"/>
            <a:ext cx="263623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6666216" y="2824416"/>
            <a:ext cx="400042" cy="38856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8" name="矩形 7"/>
          <p:cNvSpPr/>
          <p:nvPr/>
        </p:nvSpPr>
        <p:spPr>
          <a:xfrm>
            <a:off x="6272748" y="24536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183587" y="3653814"/>
            <a:ext cx="196725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6760537" y="3588888"/>
            <a:ext cx="467183" cy="8339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413447" y="3249850"/>
            <a:ext cx="414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2436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入栈出栈可行操作序列分析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卡特兰数问题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条件：操作序列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的任意前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位，入栈数不比出栈数少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21026" y="2531512"/>
            <a:ext cx="869944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相同的组合数学问题：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买票找零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个人排成一行进入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剧场，入场费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元。其中只有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个人有一张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元钞票，另外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元钞票，剧院无其它钞票，问有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多少种排队方法使得售票处总能找零？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元者到达视作将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元入栈，持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元者到达视作使栈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元出栈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律师在住所以北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个街区和以东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工作，每天走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个街区去上班。如果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她不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穿越（但可以碰到）从家到办公室的对角线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多少条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可能道路？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借还书问题，多边形分割三角形问题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40037504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83568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1640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79712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27784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3568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331640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79712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627784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83568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31640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79712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627784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83568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331640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979712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627784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908" y="184591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275856" y="472514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92450" y="1170348"/>
                <a:ext cx="507800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街区（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𝟒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），从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沿街区线路走到目的地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，往北走一街区等价于入栈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𝑰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，往西一街区等价于出栈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，则从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的可能走法有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50" y="1170348"/>
                <a:ext cx="5078002" cy="1323439"/>
              </a:xfrm>
              <a:prstGeom prst="rect">
                <a:avLst/>
              </a:prstGeom>
              <a:blipFill>
                <a:blip r:embed="rId6"/>
                <a:stretch>
                  <a:fillRect l="-1080" t="-2765" r="-6363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 bwMode="auto">
          <a:xfrm>
            <a:off x="593568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239685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885802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531919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178037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93568" y="274247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239685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85802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531919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178037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597478" y="3411624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243595" y="3411624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889712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535829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3181947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597478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243595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889712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2535829" y="404307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181947" y="404307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93568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239685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1885802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531919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178037" y="470831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620756" y="2329802"/>
                <a:ext cx="3239199" cy="913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!×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56" y="2329802"/>
                <a:ext cx="3239199" cy="913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3792450" y="3515185"/>
            <a:ext cx="55088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可行的操作序列对应只经过绿色的街区点，不可行的操作序列必经过蓝色的街区点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82085" y="4305290"/>
            <a:ext cx="55088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IOIIOOIO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对应图中</a:t>
            </a:r>
            <a:r>
              <a:rPr lang="zh-CN" altLang="en-US" sz="20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色可行路线，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IIOOOIOI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对应图中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色不可行路线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675341" y="2025281"/>
            <a:ext cx="2802935" cy="2702107"/>
          </a:xfrm>
          <a:custGeom>
            <a:avLst/>
            <a:gdLst>
              <a:gd name="connsiteX0" fmla="*/ 2731247 w 2802935"/>
              <a:gd name="connsiteY0" fmla="*/ 2702107 h 2702107"/>
              <a:gd name="connsiteX1" fmla="*/ 2749177 w 2802935"/>
              <a:gd name="connsiteY1" fmla="*/ 2373401 h 2702107"/>
              <a:gd name="connsiteX2" fmla="*/ 2761130 w 2802935"/>
              <a:gd name="connsiteY2" fmla="*/ 2307660 h 2702107"/>
              <a:gd name="connsiteX3" fmla="*/ 2767106 w 2802935"/>
              <a:gd name="connsiteY3" fmla="*/ 2259848 h 2702107"/>
              <a:gd name="connsiteX4" fmla="*/ 2779059 w 2802935"/>
              <a:gd name="connsiteY4" fmla="*/ 2218013 h 2702107"/>
              <a:gd name="connsiteX5" fmla="*/ 2785035 w 2802935"/>
              <a:gd name="connsiteY5" fmla="*/ 2182154 h 2702107"/>
              <a:gd name="connsiteX6" fmla="*/ 2755153 w 2802935"/>
              <a:gd name="connsiteY6" fmla="*/ 1949072 h 2702107"/>
              <a:gd name="connsiteX7" fmla="*/ 2713318 w 2802935"/>
              <a:gd name="connsiteY7" fmla="*/ 1943095 h 2702107"/>
              <a:gd name="connsiteX8" fmla="*/ 2689412 w 2802935"/>
              <a:gd name="connsiteY8" fmla="*/ 1931143 h 2702107"/>
              <a:gd name="connsiteX9" fmla="*/ 2223247 w 2802935"/>
              <a:gd name="connsiteY9" fmla="*/ 1925166 h 2702107"/>
              <a:gd name="connsiteX10" fmla="*/ 2121647 w 2802935"/>
              <a:gd name="connsiteY10" fmla="*/ 1949072 h 2702107"/>
              <a:gd name="connsiteX11" fmla="*/ 2061883 w 2802935"/>
              <a:gd name="connsiteY11" fmla="*/ 1943095 h 2702107"/>
              <a:gd name="connsiteX12" fmla="*/ 2061883 w 2802935"/>
              <a:gd name="connsiteY12" fmla="*/ 1190060 h 2702107"/>
              <a:gd name="connsiteX13" fmla="*/ 2079812 w 2802935"/>
              <a:gd name="connsiteY13" fmla="*/ 986860 h 2702107"/>
              <a:gd name="connsiteX14" fmla="*/ 2091765 w 2802935"/>
              <a:gd name="connsiteY14" fmla="*/ 933072 h 2702107"/>
              <a:gd name="connsiteX15" fmla="*/ 2097741 w 2802935"/>
              <a:gd name="connsiteY15" fmla="*/ 879284 h 2702107"/>
              <a:gd name="connsiteX16" fmla="*/ 2109694 w 2802935"/>
              <a:gd name="connsiteY16" fmla="*/ 801590 h 2702107"/>
              <a:gd name="connsiteX17" fmla="*/ 2115671 w 2802935"/>
              <a:gd name="connsiteY17" fmla="*/ 735848 h 2702107"/>
              <a:gd name="connsiteX18" fmla="*/ 2121647 w 2802935"/>
              <a:gd name="connsiteY18" fmla="*/ 688037 h 2702107"/>
              <a:gd name="connsiteX19" fmla="*/ 2043953 w 2802935"/>
              <a:gd name="connsiteY19" fmla="*/ 658154 h 2702107"/>
              <a:gd name="connsiteX20" fmla="*/ 747059 w 2802935"/>
              <a:gd name="connsiteY20" fmla="*/ 652178 h 2702107"/>
              <a:gd name="connsiteX21" fmla="*/ 729130 w 2802935"/>
              <a:gd name="connsiteY21" fmla="*/ 401166 h 2702107"/>
              <a:gd name="connsiteX22" fmla="*/ 741083 w 2802935"/>
              <a:gd name="connsiteY22" fmla="*/ 90390 h 2702107"/>
              <a:gd name="connsiteX23" fmla="*/ 723153 w 2802935"/>
              <a:gd name="connsiteY23" fmla="*/ 36601 h 2702107"/>
              <a:gd name="connsiteX24" fmla="*/ 675341 w 2802935"/>
              <a:gd name="connsiteY24" fmla="*/ 24648 h 2702107"/>
              <a:gd name="connsiteX25" fmla="*/ 591671 w 2802935"/>
              <a:gd name="connsiteY25" fmla="*/ 18672 h 2702107"/>
              <a:gd name="connsiteX26" fmla="*/ 280894 w 2802935"/>
              <a:gd name="connsiteY26" fmla="*/ 6719 h 2702107"/>
              <a:gd name="connsiteX27" fmla="*/ 0 w 2802935"/>
              <a:gd name="connsiteY27" fmla="*/ 743 h 270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2935" h="2702107">
                <a:moveTo>
                  <a:pt x="2731247" y="2702107"/>
                </a:moveTo>
                <a:cubicBezTo>
                  <a:pt x="2757274" y="2571985"/>
                  <a:pt x="2731933" y="2706799"/>
                  <a:pt x="2749177" y="2373401"/>
                </a:cubicBezTo>
                <a:cubicBezTo>
                  <a:pt x="2751246" y="2333404"/>
                  <a:pt x="2751913" y="2335310"/>
                  <a:pt x="2761130" y="2307660"/>
                </a:cubicBezTo>
                <a:cubicBezTo>
                  <a:pt x="2763122" y="2291723"/>
                  <a:pt x="2763956" y="2275597"/>
                  <a:pt x="2767106" y="2259848"/>
                </a:cubicBezTo>
                <a:cubicBezTo>
                  <a:pt x="2769950" y="2245627"/>
                  <a:pt x="2775798" y="2232145"/>
                  <a:pt x="2779059" y="2218013"/>
                </a:cubicBezTo>
                <a:cubicBezTo>
                  <a:pt x="2781784" y="2206205"/>
                  <a:pt x="2783043" y="2194107"/>
                  <a:pt x="2785035" y="2182154"/>
                </a:cubicBezTo>
                <a:cubicBezTo>
                  <a:pt x="2780417" y="2094401"/>
                  <a:pt x="2844363" y="1966914"/>
                  <a:pt x="2755153" y="1949072"/>
                </a:cubicBezTo>
                <a:cubicBezTo>
                  <a:pt x="2741340" y="1946309"/>
                  <a:pt x="2727263" y="1945087"/>
                  <a:pt x="2713318" y="1943095"/>
                </a:cubicBezTo>
                <a:cubicBezTo>
                  <a:pt x="2705349" y="1939111"/>
                  <a:pt x="2697927" y="1933763"/>
                  <a:pt x="2689412" y="1931143"/>
                </a:cubicBezTo>
                <a:cubicBezTo>
                  <a:pt x="2551288" y="1888645"/>
                  <a:pt x="2280759" y="1924333"/>
                  <a:pt x="2223247" y="1925166"/>
                </a:cubicBezTo>
                <a:cubicBezTo>
                  <a:pt x="2183317" y="1941138"/>
                  <a:pt x="2175810" y="1946610"/>
                  <a:pt x="2121647" y="1949072"/>
                </a:cubicBezTo>
                <a:cubicBezTo>
                  <a:pt x="2101647" y="1949981"/>
                  <a:pt x="2081804" y="1945087"/>
                  <a:pt x="2061883" y="1943095"/>
                </a:cubicBezTo>
                <a:cubicBezTo>
                  <a:pt x="2055730" y="1549326"/>
                  <a:pt x="2052150" y="1579365"/>
                  <a:pt x="2061883" y="1190060"/>
                </a:cubicBezTo>
                <a:cubicBezTo>
                  <a:pt x="2063633" y="1120061"/>
                  <a:pt x="2068778" y="1055823"/>
                  <a:pt x="2079812" y="986860"/>
                </a:cubicBezTo>
                <a:cubicBezTo>
                  <a:pt x="2082714" y="968724"/>
                  <a:pt x="2087781" y="951001"/>
                  <a:pt x="2091765" y="933072"/>
                </a:cubicBezTo>
                <a:cubicBezTo>
                  <a:pt x="2093757" y="915143"/>
                  <a:pt x="2095304" y="897158"/>
                  <a:pt x="2097741" y="879284"/>
                </a:cubicBezTo>
                <a:cubicBezTo>
                  <a:pt x="2101281" y="853322"/>
                  <a:pt x="2106444" y="827590"/>
                  <a:pt x="2109694" y="801590"/>
                </a:cubicBezTo>
                <a:cubicBezTo>
                  <a:pt x="2112423" y="779756"/>
                  <a:pt x="2113367" y="757731"/>
                  <a:pt x="2115671" y="735848"/>
                </a:cubicBezTo>
                <a:cubicBezTo>
                  <a:pt x="2117352" y="719875"/>
                  <a:pt x="2119655" y="703974"/>
                  <a:pt x="2121647" y="688037"/>
                </a:cubicBezTo>
                <a:cubicBezTo>
                  <a:pt x="2096426" y="671222"/>
                  <a:pt x="2081603" y="658817"/>
                  <a:pt x="2043953" y="658154"/>
                </a:cubicBezTo>
                <a:cubicBezTo>
                  <a:pt x="1611718" y="650537"/>
                  <a:pt x="1179357" y="654170"/>
                  <a:pt x="747059" y="652178"/>
                </a:cubicBezTo>
                <a:cubicBezTo>
                  <a:pt x="741083" y="568507"/>
                  <a:pt x="730022" y="485045"/>
                  <a:pt x="729130" y="401166"/>
                </a:cubicBezTo>
                <a:cubicBezTo>
                  <a:pt x="728027" y="297503"/>
                  <a:pt x="742782" y="194045"/>
                  <a:pt x="741083" y="90390"/>
                </a:cubicBezTo>
                <a:cubicBezTo>
                  <a:pt x="740773" y="71493"/>
                  <a:pt x="736517" y="49965"/>
                  <a:pt x="723153" y="36601"/>
                </a:cubicBezTo>
                <a:cubicBezTo>
                  <a:pt x="711537" y="24985"/>
                  <a:pt x="691618" y="26868"/>
                  <a:pt x="675341" y="24648"/>
                </a:cubicBezTo>
                <a:cubicBezTo>
                  <a:pt x="647636" y="20870"/>
                  <a:pt x="619603" y="19942"/>
                  <a:pt x="591671" y="18672"/>
                </a:cubicBezTo>
                <a:lnTo>
                  <a:pt x="280894" y="6719"/>
                </a:lnTo>
                <a:cubicBezTo>
                  <a:pt x="58121" y="-3109"/>
                  <a:pt x="343894" y="743"/>
                  <a:pt x="0" y="743"/>
                </a:cubicBezTo>
              </a:path>
            </a:pathLst>
          </a:custGeom>
          <a:noFill/>
          <a:ln w="285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3" name="任意多边形 52"/>
          <p:cNvSpPr/>
          <p:nvPr/>
        </p:nvSpPr>
        <p:spPr bwMode="auto">
          <a:xfrm>
            <a:off x="729129" y="2235200"/>
            <a:ext cx="2450445" cy="2522071"/>
          </a:xfrm>
          <a:custGeom>
            <a:avLst/>
            <a:gdLst>
              <a:gd name="connsiteX0" fmla="*/ 2444377 w 2450445"/>
              <a:gd name="connsiteY0" fmla="*/ 2522071 h 2522071"/>
              <a:gd name="connsiteX1" fmla="*/ 2450353 w 2450445"/>
              <a:gd name="connsiteY1" fmla="*/ 2169459 h 2522071"/>
              <a:gd name="connsiteX2" fmla="*/ 2432424 w 2450445"/>
              <a:gd name="connsiteY2" fmla="*/ 1368612 h 2522071"/>
              <a:gd name="connsiteX3" fmla="*/ 2043953 w 2450445"/>
              <a:gd name="connsiteY3" fmla="*/ 1380565 h 2522071"/>
              <a:gd name="connsiteX4" fmla="*/ 1661459 w 2450445"/>
              <a:gd name="connsiteY4" fmla="*/ 1404471 h 2522071"/>
              <a:gd name="connsiteX5" fmla="*/ 1153459 w 2450445"/>
              <a:gd name="connsiteY5" fmla="*/ 1410447 h 2522071"/>
              <a:gd name="connsiteX6" fmla="*/ 513977 w 2450445"/>
              <a:gd name="connsiteY6" fmla="*/ 1404471 h 2522071"/>
              <a:gd name="connsiteX7" fmla="*/ 502024 w 2450445"/>
              <a:gd name="connsiteY7" fmla="*/ 1374588 h 2522071"/>
              <a:gd name="connsiteX8" fmla="*/ 496047 w 2450445"/>
              <a:gd name="connsiteY8" fmla="*/ 1338729 h 2522071"/>
              <a:gd name="connsiteX9" fmla="*/ 490071 w 2450445"/>
              <a:gd name="connsiteY9" fmla="*/ 1320800 h 2522071"/>
              <a:gd name="connsiteX10" fmla="*/ 478118 w 2450445"/>
              <a:gd name="connsiteY10" fmla="*/ 1255059 h 2522071"/>
              <a:gd name="connsiteX11" fmla="*/ 484095 w 2450445"/>
              <a:gd name="connsiteY11" fmla="*/ 800847 h 2522071"/>
              <a:gd name="connsiteX12" fmla="*/ 490071 w 2450445"/>
              <a:gd name="connsiteY12" fmla="*/ 759012 h 2522071"/>
              <a:gd name="connsiteX13" fmla="*/ 472142 w 2450445"/>
              <a:gd name="connsiteY13" fmla="*/ 747059 h 2522071"/>
              <a:gd name="connsiteX14" fmla="*/ 418353 w 2450445"/>
              <a:gd name="connsiteY14" fmla="*/ 723153 h 2522071"/>
              <a:gd name="connsiteX15" fmla="*/ 292847 w 2450445"/>
              <a:gd name="connsiteY15" fmla="*/ 729129 h 2522071"/>
              <a:gd name="connsiteX16" fmla="*/ 149412 w 2450445"/>
              <a:gd name="connsiteY16" fmla="*/ 741082 h 2522071"/>
              <a:gd name="connsiteX17" fmla="*/ 11953 w 2450445"/>
              <a:gd name="connsiteY17" fmla="*/ 735106 h 2522071"/>
              <a:gd name="connsiteX18" fmla="*/ 0 w 2450445"/>
              <a:gd name="connsiteY18" fmla="*/ 711200 h 2522071"/>
              <a:gd name="connsiteX19" fmla="*/ 11953 w 2450445"/>
              <a:gd name="connsiteY19" fmla="*/ 328706 h 2522071"/>
              <a:gd name="connsiteX20" fmla="*/ 23906 w 2450445"/>
              <a:gd name="connsiteY20" fmla="*/ 215153 h 2522071"/>
              <a:gd name="connsiteX21" fmla="*/ 29883 w 2450445"/>
              <a:gd name="connsiteY21" fmla="*/ 161365 h 2522071"/>
              <a:gd name="connsiteX22" fmla="*/ 35859 w 2450445"/>
              <a:gd name="connsiteY22" fmla="*/ 143435 h 2522071"/>
              <a:gd name="connsiteX23" fmla="*/ 35859 w 2450445"/>
              <a:gd name="connsiteY23" fmla="*/ 0 h 252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50445" h="2522071">
                <a:moveTo>
                  <a:pt x="2444377" y="2522071"/>
                </a:moveTo>
                <a:cubicBezTo>
                  <a:pt x="2415920" y="2379795"/>
                  <a:pt x="2452509" y="2574758"/>
                  <a:pt x="2450353" y="2169459"/>
                </a:cubicBezTo>
                <a:cubicBezTo>
                  <a:pt x="2448933" y="1902447"/>
                  <a:pt x="2438400" y="1635561"/>
                  <a:pt x="2432424" y="1368612"/>
                </a:cubicBezTo>
                <a:lnTo>
                  <a:pt x="2043953" y="1380565"/>
                </a:lnTo>
                <a:cubicBezTo>
                  <a:pt x="1916344" y="1386500"/>
                  <a:pt x="1789197" y="1402968"/>
                  <a:pt x="1661459" y="1404471"/>
                </a:cubicBezTo>
                <a:lnTo>
                  <a:pt x="1153459" y="1410447"/>
                </a:lnTo>
                <a:lnTo>
                  <a:pt x="513977" y="1404471"/>
                </a:lnTo>
                <a:cubicBezTo>
                  <a:pt x="503265" y="1403881"/>
                  <a:pt x="504847" y="1384938"/>
                  <a:pt x="502024" y="1374588"/>
                </a:cubicBezTo>
                <a:cubicBezTo>
                  <a:pt x="498836" y="1362897"/>
                  <a:pt x="498676" y="1350558"/>
                  <a:pt x="496047" y="1338729"/>
                </a:cubicBezTo>
                <a:cubicBezTo>
                  <a:pt x="494680" y="1332579"/>
                  <a:pt x="491391" y="1326960"/>
                  <a:pt x="490071" y="1320800"/>
                </a:cubicBezTo>
                <a:cubicBezTo>
                  <a:pt x="485404" y="1299021"/>
                  <a:pt x="482102" y="1276973"/>
                  <a:pt x="478118" y="1255059"/>
                </a:cubicBezTo>
                <a:cubicBezTo>
                  <a:pt x="480110" y="1103655"/>
                  <a:pt x="480447" y="952220"/>
                  <a:pt x="484095" y="800847"/>
                </a:cubicBezTo>
                <a:cubicBezTo>
                  <a:pt x="484434" y="786765"/>
                  <a:pt x="493127" y="772763"/>
                  <a:pt x="490071" y="759012"/>
                </a:cubicBezTo>
                <a:cubicBezTo>
                  <a:pt x="488513" y="752000"/>
                  <a:pt x="478378" y="750623"/>
                  <a:pt x="472142" y="747059"/>
                </a:cubicBezTo>
                <a:cubicBezTo>
                  <a:pt x="452600" y="735892"/>
                  <a:pt x="439699" y="731691"/>
                  <a:pt x="418353" y="723153"/>
                </a:cubicBezTo>
                <a:lnTo>
                  <a:pt x="292847" y="729129"/>
                </a:lnTo>
                <a:cubicBezTo>
                  <a:pt x="244976" y="732320"/>
                  <a:pt x="149412" y="741082"/>
                  <a:pt x="149412" y="741082"/>
                </a:cubicBezTo>
                <a:cubicBezTo>
                  <a:pt x="103592" y="739090"/>
                  <a:pt x="56925" y="744100"/>
                  <a:pt x="11953" y="735106"/>
                </a:cubicBezTo>
                <a:cubicBezTo>
                  <a:pt x="3217" y="733359"/>
                  <a:pt x="0" y="720109"/>
                  <a:pt x="0" y="711200"/>
                </a:cubicBezTo>
                <a:cubicBezTo>
                  <a:pt x="0" y="583640"/>
                  <a:pt x="7173" y="456177"/>
                  <a:pt x="11953" y="328706"/>
                </a:cubicBezTo>
                <a:cubicBezTo>
                  <a:pt x="15452" y="235409"/>
                  <a:pt x="8398" y="261681"/>
                  <a:pt x="23906" y="215153"/>
                </a:cubicBezTo>
                <a:cubicBezTo>
                  <a:pt x="25898" y="197224"/>
                  <a:pt x="26917" y="179159"/>
                  <a:pt x="29883" y="161365"/>
                </a:cubicBezTo>
                <a:cubicBezTo>
                  <a:pt x="30919" y="155151"/>
                  <a:pt x="35626" y="149731"/>
                  <a:pt x="35859" y="143435"/>
                </a:cubicBezTo>
                <a:cubicBezTo>
                  <a:pt x="37628" y="95656"/>
                  <a:pt x="35859" y="47812"/>
                  <a:pt x="35859" y="0"/>
                </a:cubicBezTo>
              </a:path>
            </a:pathLst>
          </a:custGeom>
          <a:noFill/>
          <a:ln w="28575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21452" y="5326417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可以证明：所有可行线路可能走法为卡特兰数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323528" y="6160779"/>
                <a:ext cx="4226735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160779"/>
                <a:ext cx="4226735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25012" y="5733256"/>
                <a:ext cx="7991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12" y="5733256"/>
                <a:ext cx="7991487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552967" y="5326417"/>
                <a:ext cx="7784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67" y="5326417"/>
                <a:ext cx="77848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747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9" grpId="0" animBg="1"/>
      <p:bldP spid="53" grpId="0" animBg="1"/>
      <p:bldP spid="55" grpId="0"/>
      <p:bldP spid="54" grpId="0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4522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可行混洗输出序列分析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 bwMode="auto">
          <a:xfrm flipH="1">
            <a:off x="4163431" y="2593570"/>
            <a:ext cx="1022" cy="162233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4939155" y="2593570"/>
            <a:ext cx="2070" cy="16205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4160043" y="4212386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5285072" y="2588769"/>
            <a:ext cx="3535400" cy="910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388528" y="2587193"/>
            <a:ext cx="331236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4168712" y="308273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166071" y="3649537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50722" y="2023181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166071" y="3080972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167379" y="3643821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33144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415566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897988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087559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7589328" y="2304447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1684672" y="202170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167094" y="2020094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193790" y="2020900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/>
          <p:cNvCxnSpPr/>
          <p:nvPr/>
        </p:nvCxnSpPr>
        <p:spPr bwMode="auto">
          <a:xfrm>
            <a:off x="2764792" y="2304447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1180616" y="2301176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507860" y="2018432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TextBox 20"/>
          <p:cNvSpPr txBox="1">
            <a:spLocks noChangeArrowheads="1"/>
          </p:cNvSpPr>
          <p:nvPr/>
        </p:nvSpPr>
        <p:spPr bwMode="auto">
          <a:xfrm>
            <a:off x="1675276" y="1556792"/>
            <a:ext cx="5657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91" name="右大括号 90"/>
          <p:cNvSpPr/>
          <p:nvPr/>
        </p:nvSpPr>
        <p:spPr bwMode="auto">
          <a:xfrm rot="5400000">
            <a:off x="906608" y="2237544"/>
            <a:ext cx="369920" cy="1167416"/>
          </a:xfrm>
          <a:prstGeom prst="rightBrace">
            <a:avLst>
              <a:gd name="adj1" fmla="val 39014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663946" y="2921822"/>
            <a:ext cx="8767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</a:p>
        </p:txBody>
      </p:sp>
      <p:sp>
        <p:nvSpPr>
          <p:cNvPr id="94" name="右大括号 93"/>
          <p:cNvSpPr/>
          <p:nvPr/>
        </p:nvSpPr>
        <p:spPr bwMode="auto">
          <a:xfrm rot="5400000">
            <a:off x="2722370" y="2039829"/>
            <a:ext cx="369920" cy="1537764"/>
          </a:xfrm>
          <a:prstGeom prst="rightBrace">
            <a:avLst>
              <a:gd name="adj1" fmla="val 39014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2554047" y="2893976"/>
            <a:ext cx="915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n-m</a:t>
            </a:r>
          </a:p>
        </p:txBody>
      </p:sp>
      <p:sp>
        <p:nvSpPr>
          <p:cNvPr id="98" name="TextBox 20"/>
          <p:cNvSpPr txBox="1">
            <a:spLocks noChangeArrowheads="1"/>
          </p:cNvSpPr>
          <p:nvPr/>
        </p:nvSpPr>
        <p:spPr bwMode="auto">
          <a:xfrm>
            <a:off x="4993078" y="3724850"/>
            <a:ext cx="803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100" name="矩形 99"/>
          <p:cNvSpPr/>
          <p:nvPr/>
        </p:nvSpPr>
        <p:spPr bwMode="auto">
          <a:xfrm>
            <a:off x="127992" y="4409586"/>
            <a:ext cx="8891295" cy="125166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342900" lvl="2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，首入栈元素为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假设其在最后输出序列排第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个，则前面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个之后出现栈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空。因此，前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个的出入栈行为与后面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个不相关。为此，在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固定的情况下，共有可能性为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h(m-1)*h(n-m)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 bwMode="auto">
              <a:xfrm>
                <a:off x="181122" y="5800179"/>
                <a:ext cx="8838166" cy="968533"/>
              </a:xfrm>
              <a:prstGeom prst="rect">
                <a:avLst/>
              </a:prstGeom>
              <a:solidFill>
                <a:schemeClr val="tx2">
                  <a:lumMod val="85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342900" lvl="2" indent="-342900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因此，总的可能性为</a:t>
                </a:r>
                <a:r>
                  <a:rPr lang="zh-CN" altLang="en-US" sz="2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： 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2">
                  <a:buClr>
                    <a:srgbClr val="C00000"/>
                  </a:buClr>
                </a:pPr>
                <a:endPara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122" y="5800179"/>
                <a:ext cx="8838166" cy="968533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1079814" y="6318015"/>
                <a:ext cx="7991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4" y="6318015"/>
                <a:ext cx="799148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4385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上三角路径规划问题证明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3139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87624" y="3139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35696" y="3139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83768" y="3139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9552" y="3787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87624" y="3787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35696" y="3787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3768" y="3787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552" y="4437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87624" y="4437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35696" y="4437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483768" y="4437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9552" y="5085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87624" y="5085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835696" y="5085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83768" y="5085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892" y="2780928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040381" y="571389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 bwMode="auto">
          <a:xfrm>
            <a:off x="449552" y="304604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095669" y="304604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741786" y="304604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387903" y="304604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034021" y="306898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49552" y="367748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5669" y="367748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741786" y="367748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387903" y="367748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034021" y="3700428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53462" y="434663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099579" y="434663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745696" y="434663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391813" y="434663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3037931" y="436958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53462" y="497808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099579" y="497808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745696" y="497808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2391813" y="4978086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037931" y="500102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49552" y="564332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095669" y="564332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1741786" y="564332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387903" y="564332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034021" y="566626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69797" y="1734273"/>
                <a:ext cx="7991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7" y="1734273"/>
                <a:ext cx="799148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2402083" y="5075108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1759959" y="4420835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1093714" y="3748996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3619593" y="2924944"/>
            <a:ext cx="5328774" cy="1631216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可行路径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>
              <a:buClr>
                <a:srgbClr val="C0000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首次到达对角线点为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的可行路径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首次到达对角线点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的可行路径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首次到达对角线点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可行路径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首次到达对角线点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可行路径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619593" y="4653136"/>
                <a:ext cx="5318102" cy="1015663"/>
              </a:xfrm>
              <a:prstGeom prst="rect">
                <a:avLst/>
              </a:prstGeom>
              <a:solidFill>
                <a:schemeClr val="accent1">
                  <a:alpha val="32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，首次到达对角线点为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的可行路径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的所有可行路径数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A’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Y’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所有可行路径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93" y="4653136"/>
                <a:ext cx="5318102" cy="1015663"/>
              </a:xfrm>
              <a:prstGeom prst="rect">
                <a:avLst/>
              </a:prstGeom>
              <a:blipFill>
                <a:blip r:embed="rId4"/>
                <a:stretch>
                  <a:fillRect l="-1261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3067384" y="5074098"/>
            <a:ext cx="552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endParaRPr lang="zh-CN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2408031" y="4437829"/>
            <a:ext cx="693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72979" y="6344076"/>
                <a:ext cx="8753386" cy="400110"/>
              </a:xfrm>
              <a:prstGeom prst="rect">
                <a:avLst/>
              </a:prstGeom>
              <a:solidFill>
                <a:srgbClr val="FF9900">
                  <a:alpha val="32000"/>
                </a:srgb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总的可能路径数为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=14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79" y="6344076"/>
                <a:ext cx="8753386" cy="400110"/>
              </a:xfrm>
              <a:prstGeom prst="rect">
                <a:avLst/>
              </a:prstGeom>
              <a:blipFill>
                <a:blip r:embed="rId5"/>
                <a:stretch>
                  <a:fillRect l="-69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1075096" y="3105262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3623503" y="5743920"/>
                <a:ext cx="5318102" cy="400110"/>
              </a:xfrm>
              <a:prstGeom prst="rect">
                <a:avLst/>
              </a:prstGeom>
              <a:solidFill>
                <a:schemeClr val="accent1">
                  <a:alpha val="32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首次到达对角线点为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的可行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e>
                    </m:d>
                  </m:oMath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503" y="5743920"/>
                <a:ext cx="5318102" cy="400110"/>
              </a:xfrm>
              <a:prstGeom prst="rect">
                <a:avLst/>
              </a:prstGeom>
              <a:blipFill>
                <a:blip r:embed="rId6"/>
                <a:stretch>
                  <a:fillRect l="-114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323528" y="2279219"/>
            <a:ext cx="3178936" cy="40011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首次到达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对角线点”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右箭头 4"/>
          <p:cNvSpPr/>
          <p:nvPr/>
        </p:nvSpPr>
        <p:spPr bwMode="auto">
          <a:xfrm>
            <a:off x="3537884" y="2103605"/>
            <a:ext cx="1322147" cy="687368"/>
          </a:xfrm>
          <a:prstGeom prst="left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  <a:endParaRPr lang="zh-CN" altLang="en-US" sz="28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32040" y="2252750"/>
            <a:ext cx="3717460" cy="400110"/>
          </a:xfrm>
          <a:prstGeom prst="rect">
            <a:avLst/>
          </a:prstGeom>
          <a:solidFill>
            <a:srgbClr val="FFCCFF">
              <a:alpha val="32000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事件“栈混洗中首个元素出栈”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01025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  <p:bldP spid="16" grpId="0" animBg="1"/>
      <p:bldP spid="62" grpId="0"/>
      <p:bldP spid="63" grpId="0"/>
      <p:bldP spid="64" grpId="0" animBg="1"/>
      <p:bldP spid="65" grpId="0"/>
      <p:bldP spid="66" grpId="0" animBg="1"/>
      <p:bldP spid="67" grpId="0" animBg="1"/>
      <p:bldP spid="5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生活中的栈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13655" r="35188" b="11837"/>
          <a:stretch/>
        </p:blipFill>
        <p:spPr>
          <a:xfrm>
            <a:off x="3851920" y="1880050"/>
            <a:ext cx="1489336" cy="3816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1143"/>
            <a:ext cx="2346960" cy="3121152"/>
          </a:xfrm>
          <a:prstGeom prst="rect">
            <a:avLst/>
          </a:prstGeom>
        </p:spPr>
      </p:pic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103635" y="5875002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只能从一端（顶端）进出，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后进先出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73529"/>
            <a:ext cx="28083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03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395770" y="2834840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395770" y="3484215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95770" y="4132215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上三角路径规划问题证明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043608" y="2185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91680" y="2185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39752" y="2185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87824" y="2185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43608" y="2833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91680" y="2833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339752" y="2833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987824" y="2833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43608" y="3483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91680" y="3483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39752" y="3483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987824" y="3483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43608" y="4131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691680" y="4131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339752" y="4131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87824" y="4131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8948" y="1826611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563766" y="4812366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 bwMode="auto">
          <a:xfrm>
            <a:off x="953608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599725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245842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891959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538077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953608" y="2723170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599725" y="272317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245842" y="272317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891959" y="272317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538077" y="272317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957518" y="339232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603635" y="339232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2249752" y="339232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895869" y="339232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3541987" y="339232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957518" y="402376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603635" y="402376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2249752" y="402376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2895869" y="402376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541987" y="402376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953608" y="468900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599725" y="468900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2245842" y="468900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891959" y="468900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538077" y="468900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26437" y="2272795"/>
            <a:ext cx="4909555" cy="1631216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结论一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任意一条从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的不可行路径，如图紫色路径，在首次到达蓝色点（非可行位置）后，可进行对偶变换，将向上运行和向左运行互换（得到黑色路径），到达终点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50076" y="5288990"/>
                <a:ext cx="8753386" cy="730777"/>
              </a:xfrm>
              <a:prstGeom prst="rect">
                <a:avLst/>
              </a:prstGeom>
              <a:solidFill>
                <a:srgbClr val="C00000">
                  <a:alpha val="33000"/>
                </a:srgb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通过结论一和结论二，得知：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的不可行路径与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B’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的路径一一对应，为此，总的不可能路径为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。因此，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</m:sSubSup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bSup>
                  </m:oMath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6" y="5288990"/>
                <a:ext cx="8753386" cy="730777"/>
              </a:xfrm>
              <a:prstGeom prst="rect">
                <a:avLst/>
              </a:prstGeom>
              <a:blipFill>
                <a:blip r:embed="rId3"/>
                <a:stretch>
                  <a:fillRect l="-696" t="-5042" r="-111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470749" y="1416128"/>
                <a:ext cx="4226735" cy="73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p>
                      </m:sSubSup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49" y="1416128"/>
                <a:ext cx="4226735" cy="733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 bwMode="auto">
          <a:xfrm>
            <a:off x="304311" y="2744153"/>
            <a:ext cx="180000" cy="180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7957" y="2323248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endParaRPr lang="zh-CN" altLang="en-US" sz="2400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1126782" y="2221320"/>
            <a:ext cx="2407985" cy="2419342"/>
          </a:xfrm>
          <a:custGeom>
            <a:avLst/>
            <a:gdLst>
              <a:gd name="connsiteX0" fmla="*/ 2402958 w 2407985"/>
              <a:gd name="connsiteY0" fmla="*/ 2419342 h 2419342"/>
              <a:gd name="connsiteX1" fmla="*/ 2397642 w 2407985"/>
              <a:gd name="connsiteY1" fmla="*/ 2350231 h 2419342"/>
              <a:gd name="connsiteX2" fmla="*/ 2387009 w 2407985"/>
              <a:gd name="connsiteY2" fmla="*/ 2041887 h 2419342"/>
              <a:gd name="connsiteX3" fmla="*/ 2259418 w 2407985"/>
              <a:gd name="connsiteY3" fmla="*/ 2047203 h 2419342"/>
              <a:gd name="connsiteX4" fmla="*/ 2179674 w 2407985"/>
              <a:gd name="connsiteY4" fmla="*/ 2057836 h 2419342"/>
              <a:gd name="connsiteX5" fmla="*/ 2137144 w 2407985"/>
              <a:gd name="connsiteY5" fmla="*/ 2063152 h 2419342"/>
              <a:gd name="connsiteX6" fmla="*/ 1297172 w 2407985"/>
              <a:gd name="connsiteY6" fmla="*/ 2079101 h 2419342"/>
              <a:gd name="connsiteX7" fmla="*/ 1259958 w 2407985"/>
              <a:gd name="connsiteY7" fmla="*/ 2089733 h 2419342"/>
              <a:gd name="connsiteX8" fmla="*/ 1084521 w 2407985"/>
              <a:gd name="connsiteY8" fmla="*/ 2089733 h 2419342"/>
              <a:gd name="connsiteX9" fmla="*/ 1063255 w 2407985"/>
              <a:gd name="connsiteY9" fmla="*/ 2009989 h 2419342"/>
              <a:gd name="connsiteX10" fmla="*/ 1057939 w 2407985"/>
              <a:gd name="connsiteY10" fmla="*/ 1972775 h 2419342"/>
              <a:gd name="connsiteX11" fmla="*/ 1047307 w 2407985"/>
              <a:gd name="connsiteY11" fmla="*/ 1887715 h 2419342"/>
              <a:gd name="connsiteX12" fmla="*/ 1052623 w 2407985"/>
              <a:gd name="connsiteY12" fmla="*/ 1510259 h 2419342"/>
              <a:gd name="connsiteX13" fmla="*/ 1063255 w 2407985"/>
              <a:gd name="connsiteY13" fmla="*/ 1446463 h 2419342"/>
              <a:gd name="connsiteX14" fmla="*/ 1057939 w 2407985"/>
              <a:gd name="connsiteY14" fmla="*/ 1372036 h 2419342"/>
              <a:gd name="connsiteX15" fmla="*/ 1041990 w 2407985"/>
              <a:gd name="connsiteY15" fmla="*/ 1366719 h 2419342"/>
              <a:gd name="connsiteX16" fmla="*/ 839972 w 2407985"/>
              <a:gd name="connsiteY16" fmla="*/ 1377352 h 2419342"/>
              <a:gd name="connsiteX17" fmla="*/ 781493 w 2407985"/>
              <a:gd name="connsiteY17" fmla="*/ 1382668 h 2419342"/>
              <a:gd name="connsiteX18" fmla="*/ 680483 w 2407985"/>
              <a:gd name="connsiteY18" fmla="*/ 1398617 h 2419342"/>
              <a:gd name="connsiteX19" fmla="*/ 53162 w 2407985"/>
              <a:gd name="connsiteY19" fmla="*/ 1122170 h 2419342"/>
              <a:gd name="connsiteX20" fmla="*/ 63795 w 2407985"/>
              <a:gd name="connsiteY20" fmla="*/ 1037110 h 2419342"/>
              <a:gd name="connsiteX21" fmla="*/ 58479 w 2407985"/>
              <a:gd name="connsiteY21" fmla="*/ 53598 h 2419342"/>
              <a:gd name="connsiteX22" fmla="*/ 47846 w 2407985"/>
              <a:gd name="connsiteY22" fmla="*/ 37649 h 2419342"/>
              <a:gd name="connsiteX23" fmla="*/ 5316 w 2407985"/>
              <a:gd name="connsiteY23" fmla="*/ 436 h 2419342"/>
              <a:gd name="connsiteX24" fmla="*/ 0 w 2407985"/>
              <a:gd name="connsiteY24" fmla="*/ 436 h 241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7985" h="2419342">
                <a:moveTo>
                  <a:pt x="2402958" y="2419342"/>
                </a:moveTo>
                <a:cubicBezTo>
                  <a:pt x="2401186" y="2396305"/>
                  <a:pt x="2398617" y="2373315"/>
                  <a:pt x="2397642" y="2350231"/>
                </a:cubicBezTo>
                <a:cubicBezTo>
                  <a:pt x="2393300" y="2247480"/>
                  <a:pt x="2429689" y="2135455"/>
                  <a:pt x="2387009" y="2041887"/>
                </a:cubicBezTo>
                <a:cubicBezTo>
                  <a:pt x="2369343" y="2003159"/>
                  <a:pt x="2301948" y="2045431"/>
                  <a:pt x="2259418" y="2047203"/>
                </a:cubicBezTo>
                <a:cubicBezTo>
                  <a:pt x="2211434" y="2056799"/>
                  <a:pt x="2249592" y="2050067"/>
                  <a:pt x="2179674" y="2057836"/>
                </a:cubicBezTo>
                <a:cubicBezTo>
                  <a:pt x="2165474" y="2059414"/>
                  <a:pt x="2151427" y="2062808"/>
                  <a:pt x="2137144" y="2063152"/>
                </a:cubicBezTo>
                <a:lnTo>
                  <a:pt x="1297172" y="2079101"/>
                </a:lnTo>
                <a:cubicBezTo>
                  <a:pt x="1284767" y="2082645"/>
                  <a:pt x="1272701" y="2087721"/>
                  <a:pt x="1259958" y="2089733"/>
                </a:cubicBezTo>
                <a:cubicBezTo>
                  <a:pt x="1195650" y="2099886"/>
                  <a:pt x="1153550" y="2093020"/>
                  <a:pt x="1084521" y="2089733"/>
                </a:cubicBezTo>
                <a:cubicBezTo>
                  <a:pt x="1056106" y="2051846"/>
                  <a:pt x="1070970" y="2079419"/>
                  <a:pt x="1063255" y="2009989"/>
                </a:cubicBezTo>
                <a:cubicBezTo>
                  <a:pt x="1061871" y="1997535"/>
                  <a:pt x="1059560" y="1985200"/>
                  <a:pt x="1057939" y="1972775"/>
                </a:cubicBezTo>
                <a:cubicBezTo>
                  <a:pt x="1054243" y="1944441"/>
                  <a:pt x="1050851" y="1916068"/>
                  <a:pt x="1047307" y="1887715"/>
                </a:cubicBezTo>
                <a:cubicBezTo>
                  <a:pt x="1049079" y="1761896"/>
                  <a:pt x="1049439" y="1636050"/>
                  <a:pt x="1052623" y="1510259"/>
                </a:cubicBezTo>
                <a:cubicBezTo>
                  <a:pt x="1053324" y="1482565"/>
                  <a:pt x="1057298" y="1470294"/>
                  <a:pt x="1063255" y="1446463"/>
                </a:cubicBezTo>
                <a:cubicBezTo>
                  <a:pt x="1061483" y="1421654"/>
                  <a:pt x="1064348" y="1396068"/>
                  <a:pt x="1057939" y="1372036"/>
                </a:cubicBezTo>
                <a:cubicBezTo>
                  <a:pt x="1056495" y="1366621"/>
                  <a:pt x="1047592" y="1366582"/>
                  <a:pt x="1041990" y="1366719"/>
                </a:cubicBezTo>
                <a:cubicBezTo>
                  <a:pt x="974578" y="1368363"/>
                  <a:pt x="907279" y="1373231"/>
                  <a:pt x="839972" y="1377352"/>
                </a:cubicBezTo>
                <a:cubicBezTo>
                  <a:pt x="820435" y="1378548"/>
                  <a:pt x="800895" y="1380081"/>
                  <a:pt x="781493" y="1382668"/>
                </a:cubicBezTo>
                <a:cubicBezTo>
                  <a:pt x="747705" y="1387173"/>
                  <a:pt x="680483" y="1398617"/>
                  <a:pt x="680483" y="1398617"/>
                </a:cubicBezTo>
                <a:cubicBezTo>
                  <a:pt x="-44305" y="1392627"/>
                  <a:pt x="20818" y="1607330"/>
                  <a:pt x="53162" y="1122170"/>
                </a:cubicBezTo>
                <a:cubicBezTo>
                  <a:pt x="54836" y="1097062"/>
                  <a:pt x="60135" y="1062729"/>
                  <a:pt x="63795" y="1037110"/>
                </a:cubicBezTo>
                <a:cubicBezTo>
                  <a:pt x="62023" y="709273"/>
                  <a:pt x="63710" y="381398"/>
                  <a:pt x="58479" y="53598"/>
                </a:cubicBezTo>
                <a:cubicBezTo>
                  <a:pt x="58377" y="47209"/>
                  <a:pt x="51937" y="42557"/>
                  <a:pt x="47846" y="37649"/>
                </a:cubicBezTo>
                <a:cubicBezTo>
                  <a:pt x="38241" y="26123"/>
                  <a:pt x="16084" y="7615"/>
                  <a:pt x="5316" y="436"/>
                </a:cubicBezTo>
                <a:cubicBezTo>
                  <a:pt x="3842" y="-547"/>
                  <a:pt x="1772" y="436"/>
                  <a:pt x="0" y="436"/>
                </a:cubicBezTo>
              </a:path>
            </a:pathLst>
          </a:custGeom>
          <a:noFill/>
          <a:ln w="19050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414400" y="2891607"/>
            <a:ext cx="1780954" cy="1403497"/>
          </a:xfrm>
          <a:custGeom>
            <a:avLst/>
            <a:gdLst>
              <a:gd name="connsiteX0" fmla="*/ 1780954 w 1780954"/>
              <a:gd name="connsiteY0" fmla="*/ 1403497 h 1403497"/>
              <a:gd name="connsiteX1" fmla="*/ 1754372 w 1780954"/>
              <a:gd name="connsiteY1" fmla="*/ 1392865 h 1403497"/>
              <a:gd name="connsiteX2" fmla="*/ 1541721 w 1780954"/>
              <a:gd name="connsiteY2" fmla="*/ 1387549 h 1403497"/>
              <a:gd name="connsiteX3" fmla="*/ 1206796 w 1780954"/>
              <a:gd name="connsiteY3" fmla="*/ 1382232 h 1403497"/>
              <a:gd name="connsiteX4" fmla="*/ 1196163 w 1780954"/>
              <a:gd name="connsiteY4" fmla="*/ 1366283 h 1403497"/>
              <a:gd name="connsiteX5" fmla="*/ 1180214 w 1780954"/>
              <a:gd name="connsiteY5" fmla="*/ 1350335 h 1403497"/>
              <a:gd name="connsiteX6" fmla="*/ 1174898 w 1780954"/>
              <a:gd name="connsiteY6" fmla="*/ 1323753 h 1403497"/>
              <a:gd name="connsiteX7" fmla="*/ 1164265 w 1780954"/>
              <a:gd name="connsiteY7" fmla="*/ 1297172 h 1403497"/>
              <a:gd name="connsiteX8" fmla="*/ 1158949 w 1780954"/>
              <a:gd name="connsiteY8" fmla="*/ 1254642 h 1403497"/>
              <a:gd name="connsiteX9" fmla="*/ 1153633 w 1780954"/>
              <a:gd name="connsiteY9" fmla="*/ 1228060 h 1403497"/>
              <a:gd name="connsiteX10" fmla="*/ 1158949 w 1780954"/>
              <a:gd name="connsiteY10" fmla="*/ 451883 h 1403497"/>
              <a:gd name="connsiteX11" fmla="*/ 1180214 w 1780954"/>
              <a:gd name="connsiteY11" fmla="*/ 345558 h 1403497"/>
              <a:gd name="connsiteX12" fmla="*/ 1185530 w 1780954"/>
              <a:gd name="connsiteY12" fmla="*/ 303028 h 1403497"/>
              <a:gd name="connsiteX13" fmla="*/ 1190847 w 1780954"/>
              <a:gd name="connsiteY13" fmla="*/ 255181 h 1403497"/>
              <a:gd name="connsiteX14" fmla="*/ 1196163 w 1780954"/>
              <a:gd name="connsiteY14" fmla="*/ 239232 h 1403497"/>
              <a:gd name="connsiteX15" fmla="*/ 1206796 w 1780954"/>
              <a:gd name="connsiteY15" fmla="*/ 202018 h 1403497"/>
              <a:gd name="connsiteX16" fmla="*/ 1212112 w 1780954"/>
              <a:gd name="connsiteY16" fmla="*/ 180753 h 1403497"/>
              <a:gd name="connsiteX17" fmla="*/ 1217428 w 1780954"/>
              <a:gd name="connsiteY17" fmla="*/ 164804 h 1403497"/>
              <a:gd name="connsiteX18" fmla="*/ 1185530 w 1780954"/>
              <a:gd name="connsiteY18" fmla="*/ 37214 h 1403497"/>
              <a:gd name="connsiteX19" fmla="*/ 1158949 w 1780954"/>
              <a:gd name="connsiteY19" fmla="*/ 31897 h 1403497"/>
              <a:gd name="connsiteX20" fmla="*/ 21265 w 1780954"/>
              <a:gd name="connsiteY20" fmla="*/ 26581 h 1403497"/>
              <a:gd name="connsiteX21" fmla="*/ 15949 w 1780954"/>
              <a:gd name="connsiteY21" fmla="*/ 10632 h 1403497"/>
              <a:gd name="connsiteX22" fmla="*/ 0 w 1780954"/>
              <a:gd name="connsiteY22" fmla="*/ 0 h 140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0954" h="1403497">
                <a:moveTo>
                  <a:pt x="1780954" y="1403497"/>
                </a:moveTo>
                <a:cubicBezTo>
                  <a:pt x="1772093" y="1399953"/>
                  <a:pt x="1763894" y="1393500"/>
                  <a:pt x="1754372" y="1392865"/>
                </a:cubicBezTo>
                <a:cubicBezTo>
                  <a:pt x="1683623" y="1388149"/>
                  <a:pt x="1612613" y="1388926"/>
                  <a:pt x="1541721" y="1387549"/>
                </a:cubicBezTo>
                <a:lnTo>
                  <a:pt x="1206796" y="1382232"/>
                </a:lnTo>
                <a:cubicBezTo>
                  <a:pt x="1203252" y="1376916"/>
                  <a:pt x="1200254" y="1371191"/>
                  <a:pt x="1196163" y="1366283"/>
                </a:cubicBezTo>
                <a:cubicBezTo>
                  <a:pt x="1191350" y="1360507"/>
                  <a:pt x="1183576" y="1357059"/>
                  <a:pt x="1180214" y="1350335"/>
                </a:cubicBezTo>
                <a:cubicBezTo>
                  <a:pt x="1176173" y="1342253"/>
                  <a:pt x="1177495" y="1332408"/>
                  <a:pt x="1174898" y="1323753"/>
                </a:cubicBezTo>
                <a:cubicBezTo>
                  <a:pt x="1172156" y="1314613"/>
                  <a:pt x="1167809" y="1306032"/>
                  <a:pt x="1164265" y="1297172"/>
                </a:cubicBezTo>
                <a:cubicBezTo>
                  <a:pt x="1162493" y="1282995"/>
                  <a:pt x="1161121" y="1268763"/>
                  <a:pt x="1158949" y="1254642"/>
                </a:cubicBezTo>
                <a:cubicBezTo>
                  <a:pt x="1157575" y="1245711"/>
                  <a:pt x="1153633" y="1237096"/>
                  <a:pt x="1153633" y="1228060"/>
                </a:cubicBezTo>
                <a:cubicBezTo>
                  <a:pt x="1153633" y="969328"/>
                  <a:pt x="1155653" y="710594"/>
                  <a:pt x="1158949" y="451883"/>
                </a:cubicBezTo>
                <a:cubicBezTo>
                  <a:pt x="1159674" y="395001"/>
                  <a:pt x="1163326" y="396221"/>
                  <a:pt x="1180214" y="345558"/>
                </a:cubicBezTo>
                <a:cubicBezTo>
                  <a:pt x="1181986" y="331381"/>
                  <a:pt x="1183861" y="317217"/>
                  <a:pt x="1185530" y="303028"/>
                </a:cubicBezTo>
                <a:cubicBezTo>
                  <a:pt x="1187405" y="287091"/>
                  <a:pt x="1188209" y="271010"/>
                  <a:pt x="1190847" y="255181"/>
                </a:cubicBezTo>
                <a:cubicBezTo>
                  <a:pt x="1191768" y="249653"/>
                  <a:pt x="1194553" y="244600"/>
                  <a:pt x="1196163" y="239232"/>
                </a:cubicBezTo>
                <a:cubicBezTo>
                  <a:pt x="1199870" y="226875"/>
                  <a:pt x="1203401" y="214464"/>
                  <a:pt x="1206796" y="202018"/>
                </a:cubicBezTo>
                <a:cubicBezTo>
                  <a:pt x="1208718" y="194969"/>
                  <a:pt x="1210105" y="187778"/>
                  <a:pt x="1212112" y="180753"/>
                </a:cubicBezTo>
                <a:cubicBezTo>
                  <a:pt x="1213651" y="175365"/>
                  <a:pt x="1215656" y="170120"/>
                  <a:pt x="1217428" y="164804"/>
                </a:cubicBezTo>
                <a:cubicBezTo>
                  <a:pt x="1216138" y="141574"/>
                  <a:pt x="1230292" y="54000"/>
                  <a:pt x="1185530" y="37214"/>
                </a:cubicBezTo>
                <a:cubicBezTo>
                  <a:pt x="1177069" y="34041"/>
                  <a:pt x="1167984" y="31980"/>
                  <a:pt x="1158949" y="31897"/>
                </a:cubicBezTo>
                <a:lnTo>
                  <a:pt x="21265" y="26581"/>
                </a:lnTo>
                <a:cubicBezTo>
                  <a:pt x="19493" y="21265"/>
                  <a:pt x="19450" y="15008"/>
                  <a:pt x="15949" y="10632"/>
                </a:cubicBezTo>
                <a:cubicBezTo>
                  <a:pt x="11958" y="5643"/>
                  <a:pt x="0" y="0"/>
                  <a:pt x="0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027754" y="3992554"/>
            <a:ext cx="4909555" cy="707886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任意一条从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的不可行路径，都肯定经过至少一个蓝色位置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1198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5" grpId="0" animBg="1"/>
      <p:bldP spid="24" grpId="0" animBg="1"/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84346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判断可行混洗序列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给定置换序列如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4, 3, 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），如何判断该序列是否是混洗序列？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89584" y="2564904"/>
            <a:ext cx="4902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入栈序列顺序入栈，看是否可以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在适当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时候出栈操作，产生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目标序列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从左到右检查置换序列的每个元素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如当前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栈顶元素不等于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，或者栈为空，下一个元素入栈。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若所有元素都已入栈，则返回失败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直到栈顶元素为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，栈顶元素出栈，继续扫描下个置换序列元素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439116" y="3501008"/>
            <a:ext cx="396" cy="258940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1210191" y="3501008"/>
            <a:ext cx="5045" cy="258764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H="1">
            <a:off x="436124" y="6086891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441521" y="4955477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41521" y="552422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660439" y="6189650"/>
            <a:ext cx="803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716016" y="2132856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441521" y="4952215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41521" y="438346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5148064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580112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259632" y="3429000"/>
            <a:ext cx="187220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1222286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04708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187130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669552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6012160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1508339" y="3997115"/>
            <a:ext cx="2046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成功！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找到对应的出入栈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dirty="0"/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1331640" y="5286868"/>
            <a:ext cx="3599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616632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1835696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2195736" y="5286868"/>
            <a:ext cx="362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29" name="TextBox 20"/>
          <p:cNvSpPr txBox="1">
            <a:spLocks noChangeArrowheads="1"/>
          </p:cNvSpPr>
          <p:nvPr/>
        </p:nvSpPr>
        <p:spPr bwMode="auto">
          <a:xfrm>
            <a:off x="2483768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2771800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3117699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3463595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259089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56" grpId="0" animBg="1"/>
      <p:bldP spid="57" grpId="0" animBg="1"/>
      <p:bldP spid="61" grpId="0" animBg="1"/>
      <p:bldP spid="6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84346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判断可行混洗序列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给定置换序列如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4, 1, 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），如何判断该序列是否是混洗序列？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6916" y="2564904"/>
            <a:ext cx="559485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stackPermutation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(B[1,n]){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 S;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for k=1 to n {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while(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()||B[k]!=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&gt;n) return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return true;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439116" y="3501008"/>
            <a:ext cx="396" cy="258940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1210191" y="3501008"/>
            <a:ext cx="5045" cy="258764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H="1">
            <a:off x="436124" y="6086891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441521" y="4955477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41521" y="552422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660439" y="6189650"/>
            <a:ext cx="803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716016" y="2132856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441521" y="4952215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41521" y="438346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5148064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580112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259632" y="3429000"/>
            <a:ext cx="187220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1222286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04708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187130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669552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1222286" y="5208778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1463497" y="3663840"/>
            <a:ext cx="2046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入栈序列已空，栈顶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输入序列元素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144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1" grpId="0" animBg="1"/>
      <p:bldP spid="47" grpId="0" animBg="1"/>
      <p:bldP spid="48" grpId="0" animBg="1"/>
      <p:bldP spid="48" grpId="1" animBg="1"/>
      <p:bldP spid="56" grpId="0" animBg="1"/>
      <p:bldP spid="57" grpId="0" animBg="1"/>
      <p:bldP spid="61" grpId="0" animBg="1"/>
      <p:bldP spid="62" grpId="0" animBg="1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67544" y="1844824"/>
          <a:ext cx="8064896" cy="349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12268162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891182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04552166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38710096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操作、接口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743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227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152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栈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访问约束：后进先出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11706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访问约束：先进先出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7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5470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 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生活中的队列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187624" y="6126763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从一端进入，另一端出，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进先出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3F3F1"/>
              </a:clrFrom>
              <a:clrTo>
                <a:srgbClr val="F3F3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03" y="3408829"/>
            <a:ext cx="3909730" cy="23458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03" y="1463569"/>
            <a:ext cx="4180306" cy="1759212"/>
          </a:xfrm>
          <a:prstGeom prst="rect">
            <a:avLst/>
          </a:prstGeom>
        </p:spPr>
      </p:pic>
      <p:pic>
        <p:nvPicPr>
          <p:cNvPr id="1026" name="Picture 2" descr="http://www.microsolus.com/image/data/Printer/HP%20LASER%20JET(P1007)%20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0" b="14951"/>
          <a:stretch/>
        </p:blipFill>
        <p:spPr bwMode="auto">
          <a:xfrm>
            <a:off x="1480510" y="2933126"/>
            <a:ext cx="1794102" cy="1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fficeclipart.com/office_clipart_images/laptop_computer_flipped_open_0515-0909-2120-0442_SMU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3" y="4662157"/>
            <a:ext cx="1177260" cy="10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iu.edu/academics/majors/business_and_technology/images/desktop_computer_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12" y="1456310"/>
            <a:ext cx="1197645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hefixitspot.com/images/computer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12" y="4365962"/>
            <a:ext cx="1320412" cy="13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7hosting.net/images/rack-server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3" y="1806206"/>
            <a:ext cx="1248073" cy="8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/>
          <p:cNvCxnSpPr/>
          <p:nvPr/>
        </p:nvCxnSpPr>
        <p:spPr bwMode="auto">
          <a:xfrm flipV="1">
            <a:off x="1024281" y="4077072"/>
            <a:ext cx="548515" cy="50467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1298538" y="2467096"/>
            <a:ext cx="274258" cy="47581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2987824" y="2547732"/>
            <a:ext cx="546072" cy="45365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3247648" y="3992051"/>
            <a:ext cx="611711" cy="29402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544302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 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287524" y="1196752"/>
            <a:ext cx="28083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队列：数据元素在一端进入在另一端输出的（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访问受限）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563888" y="1196752"/>
            <a:ext cx="489155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的操作（接口、运算）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入队 </a:t>
            </a: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出队 </a:t>
            </a: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 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7596336" y="1916832"/>
            <a:ext cx="576064" cy="2376264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93139" y="2276872"/>
            <a:ext cx="784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760" y="3689976"/>
            <a:ext cx="5883247" cy="2755549"/>
            <a:chOff x="511041" y="3776500"/>
            <a:chExt cx="5883247" cy="2755549"/>
          </a:xfrm>
        </p:grpSpPr>
        <p:grpSp>
          <p:nvGrpSpPr>
            <p:cNvPr id="25" name="组合 24"/>
            <p:cNvGrpSpPr/>
            <p:nvPr/>
          </p:nvGrpSpPr>
          <p:grpSpPr>
            <a:xfrm>
              <a:off x="733488" y="4280637"/>
              <a:ext cx="5660800" cy="2251412"/>
              <a:chOff x="855416" y="4437112"/>
              <a:chExt cx="5660800" cy="2251412"/>
            </a:xfrm>
          </p:grpSpPr>
          <p:cxnSp>
            <p:nvCxnSpPr>
              <p:cNvPr id="19" name="直接连接符 18"/>
              <p:cNvCxnSpPr/>
              <p:nvPr/>
            </p:nvCxnSpPr>
            <p:spPr bwMode="auto">
              <a:xfrm>
                <a:off x="1835696" y="6093296"/>
                <a:ext cx="3744416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21" name="左弧形箭头 20"/>
              <p:cNvSpPr/>
              <p:nvPr/>
            </p:nvSpPr>
            <p:spPr bwMode="auto">
              <a:xfrm>
                <a:off x="855416" y="4437112"/>
                <a:ext cx="720080" cy="1440160"/>
              </a:xfrm>
              <a:prstGeom prst="curvedRightArrow">
                <a:avLst>
                  <a:gd name="adj1" fmla="val 17273"/>
                  <a:gd name="adj2" fmla="val 50000"/>
                  <a:gd name="adj3" fmla="val 54149"/>
                </a:avLst>
              </a:prstGeom>
              <a:solidFill>
                <a:srgbClr val="00823B"/>
              </a:solidFill>
              <a:ln w="3175" algn="ctr">
                <a:noFill/>
                <a:miter lim="800000"/>
                <a:headEnd/>
                <a:tailEnd/>
              </a:ln>
              <a:effectLst>
                <a:outerShdw dist="57150" dir="2700000" algn="ctr" rotWithShape="0">
                  <a:srgbClr val="888888">
                    <a:alpha val="50000"/>
                  </a:srgbClr>
                </a:outerShdw>
              </a:effectLst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2" name="下弧形箭头 21"/>
              <p:cNvSpPr/>
              <p:nvPr/>
            </p:nvSpPr>
            <p:spPr bwMode="auto">
              <a:xfrm>
                <a:off x="4716016" y="4961696"/>
                <a:ext cx="1800200" cy="792088"/>
              </a:xfrm>
              <a:prstGeom prst="curvedUpArrow">
                <a:avLst/>
              </a:prstGeom>
              <a:solidFill>
                <a:srgbClr val="00823B"/>
              </a:solidFill>
              <a:ln w="3175" algn="ctr">
                <a:noFill/>
                <a:miter lim="800000"/>
                <a:headEnd/>
                <a:tailEnd/>
              </a:ln>
              <a:effectLst>
                <a:outerShdw dist="57150" dir="2700000" algn="ctr" rotWithShape="0">
                  <a:srgbClr val="888888">
                    <a:alpha val="50000"/>
                  </a:srgbClr>
                </a:outerShdw>
              </a:effectLst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4427984" y="4725144"/>
                <a:ext cx="1152128" cy="1152128"/>
              </a:xfrm>
              <a:prstGeom prst="rect">
                <a:avLst/>
              </a:prstGeom>
              <a:solidFill>
                <a:schemeClr val="tx2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 bwMode="auto">
              <a:xfrm>
                <a:off x="1835696" y="5157192"/>
                <a:ext cx="3672408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27" name="TextBox 20"/>
              <p:cNvSpPr txBox="1">
                <a:spLocks noChangeArrowheads="1"/>
              </p:cNvSpPr>
              <p:nvPr/>
            </p:nvSpPr>
            <p:spPr bwMode="auto">
              <a:xfrm>
                <a:off x="3455876" y="6165304"/>
                <a:ext cx="50405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 bwMode="auto">
            <a:xfrm>
              <a:off x="511041" y="3776500"/>
              <a:ext cx="1152128" cy="1152128"/>
            </a:xfrm>
            <a:prstGeom prst="rect">
              <a:avLst/>
            </a:prstGeom>
            <a:solidFill>
              <a:schemeClr val="tx2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868144" y="593793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58435" y="592214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1111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的基本操作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9289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队列：一端进入另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一端输出的（访问受限）的线性表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51520" y="1700808"/>
          <a:ext cx="84969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62080995"/>
                    </a:ext>
                  </a:extLst>
                </a:gridCol>
                <a:gridCol w="1248138">
                  <a:extLst>
                    <a:ext uri="{9D8B030D-6E8A-4147-A177-3AD203B41FA5}">
                      <a16:colId xmlns:a16="http://schemas.microsoft.com/office/drawing/2014/main" val="3959826651"/>
                    </a:ext>
                  </a:extLst>
                </a:gridCol>
                <a:gridCol w="1560174">
                  <a:extLst>
                    <a:ext uri="{9D8B030D-6E8A-4147-A177-3AD203B41FA5}">
                      <a16:colId xmlns:a16="http://schemas.microsoft.com/office/drawing/2014/main" val="3956614546"/>
                    </a:ext>
                  </a:extLst>
                </a:gridCol>
                <a:gridCol w="1272140">
                  <a:extLst>
                    <a:ext uri="{9D8B030D-6E8A-4147-A177-3AD203B41FA5}">
                      <a16:colId xmlns:a16="http://schemas.microsoft.com/office/drawing/2014/main" val="1639987019"/>
                    </a:ext>
                  </a:extLst>
                </a:gridCol>
                <a:gridCol w="1536172">
                  <a:extLst>
                    <a:ext uri="{9D8B030D-6E8A-4147-A177-3AD203B41FA5}">
                      <a16:colId xmlns:a16="http://schemas.microsoft.com/office/drawing/2014/main" val="3315887093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39008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Queue()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6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front()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(7)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(11)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7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front()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9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(7)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(6)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size()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52918"/>
                  </a:ext>
                </a:extLst>
              </a:tr>
            </a:tbl>
          </a:graphicData>
        </a:graphic>
      </p:graphicFrame>
      <p:cxnSp>
        <p:nvCxnSpPr>
          <p:cNvPr id="39" name="直接连接符 38"/>
          <p:cNvCxnSpPr/>
          <p:nvPr/>
        </p:nvCxnSpPr>
        <p:spPr bwMode="auto">
          <a:xfrm>
            <a:off x="1583667" y="5877272"/>
            <a:ext cx="615668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1583667" y="4939737"/>
            <a:ext cx="615668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3522107" y="6089831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372200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51520" y="2060848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49119" y="2445342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51520" y="2831567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49119" y="320326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45379" y="3573403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372200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5379" y="394353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36096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091583" y="2070465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499165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100682" y="2438471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17283" y="5877272"/>
            <a:ext cx="845937" cy="795283"/>
            <a:chOff x="6417283" y="5877272"/>
            <a:chExt cx="845937" cy="795283"/>
          </a:xfrm>
        </p:grpSpPr>
        <p:cxnSp>
          <p:nvCxnSpPr>
            <p:cNvPr id="73" name="直接箭头连接符 72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 bwMode="auto">
          <a:xfrm>
            <a:off x="3100854" y="280812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00682" y="320326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558111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11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100682" y="3572854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100682" y="3962696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617057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931646" y="2080690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931646" y="244534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676003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940150" y="2815548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485302" y="5877272"/>
            <a:ext cx="845937" cy="795283"/>
            <a:chOff x="6417283" y="5877272"/>
            <a:chExt cx="845937" cy="795283"/>
          </a:xfrm>
        </p:grpSpPr>
        <p:cxnSp>
          <p:nvCxnSpPr>
            <p:cNvPr id="86" name="直接箭头连接符 85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矩形 87"/>
          <p:cNvSpPr/>
          <p:nvPr/>
        </p:nvSpPr>
        <p:spPr bwMode="auto">
          <a:xfrm>
            <a:off x="5931935" y="320269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580258" y="5877272"/>
            <a:ext cx="845937" cy="795283"/>
            <a:chOff x="6417283" y="5877272"/>
            <a:chExt cx="845937" cy="795283"/>
          </a:xfrm>
        </p:grpSpPr>
        <p:cxnSp>
          <p:nvCxnSpPr>
            <p:cNvPr id="90" name="直接箭头连接符 89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>
              <a:off x="6417283" y="6210890"/>
              <a:ext cx="845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5924572" y="356008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931646" y="3962696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272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1" grpId="0" animBg="1"/>
      <p:bldP spid="71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4" grpId="0" animBg="1"/>
      <p:bldP spid="84" grpId="1" animBg="1"/>
      <p:bldP spid="88" grpId="0" animBg="1"/>
      <p:bldP spid="88" grpId="1" animBg="1"/>
      <p:bldP spid="92" grpId="0" animBg="1"/>
      <p:bldP spid="92" grpId="1" animBg="1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1728" y="4077072"/>
            <a:ext cx="7918593" cy="2677656"/>
            <a:chOff x="471728" y="4077072"/>
            <a:chExt cx="7918593" cy="2677656"/>
          </a:xfrm>
        </p:grpSpPr>
        <p:sp>
          <p:nvSpPr>
            <p:cNvPr id="79" name="矩形 78"/>
            <p:cNvSpPr/>
            <p:nvPr/>
          </p:nvSpPr>
          <p:spPr>
            <a:xfrm>
              <a:off x="471728" y="4077072"/>
              <a:ext cx="791859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enqueue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if(rear==size(A)-1) 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printf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(“Full\n”);return;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 if empty()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front  0; A[rear]  x;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rear+1; 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A[rear]  x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3760143" y="5588067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143" y="5588067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5809506" y="5577573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506" y="5577573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929" r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595525" y="6335332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525" y="6335332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714" r="-8929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2555776" y="5609464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5609464"/>
                  <a:ext cx="3430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439239" y="6303381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239" y="6303381"/>
                  <a:ext cx="34304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矩形 54"/>
          <p:cNvSpPr/>
          <p:nvPr/>
        </p:nvSpPr>
        <p:spPr bwMode="auto">
          <a:xfrm>
            <a:off x="6868044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队列的实现（伪代码）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62056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65604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67246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87157" y="1346890"/>
            <a:ext cx="691215" cy="750908"/>
            <a:chOff x="4211960" y="1309940"/>
            <a:chExt cx="691215" cy="75090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46740" y="1346890"/>
            <a:ext cx="817853" cy="750908"/>
            <a:chOff x="4211960" y="1309940"/>
            <a:chExt cx="817853" cy="750908"/>
          </a:xfrm>
        </p:grpSpPr>
        <p:cxnSp>
          <p:nvCxnSpPr>
            <p:cNvPr id="42" name="直接箭头连接符 4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3" name="矩形 4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矩形 47"/>
          <p:cNvSpPr/>
          <p:nvPr/>
        </p:nvSpPr>
        <p:spPr bwMode="auto">
          <a:xfrm>
            <a:off x="6868888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7544" y="160001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59461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846344" y="1346890"/>
            <a:ext cx="691215" cy="750908"/>
            <a:chOff x="4211960" y="1309940"/>
            <a:chExt cx="691215" cy="750908"/>
          </a:xfrm>
        </p:grpSpPr>
        <p:cxnSp>
          <p:nvCxnSpPr>
            <p:cNvPr id="61" name="直接箭头连接符 60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2" name="矩形 61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96025" y="1355530"/>
            <a:ext cx="817853" cy="750908"/>
            <a:chOff x="4211960" y="1309940"/>
            <a:chExt cx="817853" cy="750908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390322" y="1340768"/>
            <a:ext cx="817853" cy="750908"/>
            <a:chOff x="4211960" y="1309940"/>
            <a:chExt cx="817853" cy="750908"/>
          </a:xfrm>
        </p:grpSpPr>
        <p:cxnSp>
          <p:nvCxnSpPr>
            <p:cNvPr id="67" name="直接箭头连接符 6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390322" y="2665392"/>
            <a:ext cx="691215" cy="685872"/>
            <a:chOff x="4211960" y="993400"/>
            <a:chExt cx="691215" cy="685872"/>
          </a:xfrm>
        </p:grpSpPr>
        <p:cxnSp>
          <p:nvCxnSpPr>
            <p:cNvPr id="71" name="直接箭头连接符 70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2" name="矩形 71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475915" y="1982849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86435" y="2027089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435" y="2027089"/>
                <a:ext cx="343043" cy="369332"/>
              </a:xfrm>
              <a:prstGeom prst="rect">
                <a:avLst/>
              </a:prstGeom>
              <a:blipFill>
                <a:blip r:embed="rId8"/>
                <a:stretch>
                  <a:fillRect l="-8772" r="-8772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1919062" y="198092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83189" y="2347516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rear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1568477" y="2387129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77" y="2387129"/>
                <a:ext cx="343043" cy="369332"/>
              </a:xfrm>
              <a:prstGeom prst="rect">
                <a:avLst/>
              </a:prstGeom>
              <a:blipFill>
                <a:blip r:embed="rId9"/>
                <a:stretch>
                  <a:fillRect l="-8772" r="-8772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1901104" y="234096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6463" y="2688761"/>
            <a:ext cx="6396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empty(){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if(rear==front==-1) return true;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 return false;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CN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870484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865753" y="1340768"/>
            <a:ext cx="817853" cy="750908"/>
            <a:chOff x="4211960" y="1309940"/>
            <a:chExt cx="817853" cy="750908"/>
          </a:xfrm>
        </p:grpSpPr>
        <p:cxnSp>
          <p:nvCxnSpPr>
            <p:cNvPr id="87" name="直接箭头连接符 8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796310" y="2665392"/>
            <a:ext cx="691215" cy="685872"/>
            <a:chOff x="4211960" y="993400"/>
            <a:chExt cx="691215" cy="685872"/>
          </a:xfrm>
        </p:grpSpPr>
        <p:cxnSp>
          <p:nvCxnSpPr>
            <p:cNvPr id="90" name="直接箭头连接符 89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070410" y="3632452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070410" y="404043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372860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7303340" y="2668583"/>
            <a:ext cx="691215" cy="685872"/>
            <a:chOff x="4211960" y="993400"/>
            <a:chExt cx="691215" cy="685872"/>
          </a:xfrm>
        </p:grpSpPr>
        <p:cxnSp>
          <p:nvCxnSpPr>
            <p:cNvPr id="99" name="直接箭头连接符 98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0" name="矩形 99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7070410" y="442198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6783612" y="2670206"/>
            <a:ext cx="691215" cy="685872"/>
            <a:chOff x="4211960" y="993400"/>
            <a:chExt cx="691215" cy="685872"/>
          </a:xfrm>
        </p:grpSpPr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6870545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9473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48" grpId="0" animBg="1"/>
      <p:bldP spid="48" grpId="1" animBg="1"/>
      <p:bldP spid="59" grpId="0" animBg="1"/>
      <p:bldP spid="59" grpId="1" animBg="1"/>
      <p:bldP spid="59" grpId="2" animBg="1"/>
      <p:bldP spid="73" grpId="0"/>
      <p:bldP spid="4" grpId="0"/>
      <p:bldP spid="74" grpId="0"/>
      <p:bldP spid="75" grpId="0"/>
      <p:bldP spid="76" grpId="0"/>
      <p:bldP spid="77" grpId="0"/>
      <p:bldP spid="78" grpId="0"/>
      <p:bldP spid="85" grpId="0" animBg="1"/>
      <p:bldP spid="15" grpId="0"/>
      <p:bldP spid="92" grpId="0"/>
      <p:bldP spid="93" grpId="0" animBg="1"/>
      <p:bldP spid="101" grpId="0"/>
      <p:bldP spid="1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686804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队列的实现（伪代码）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86888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870484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865753" y="1340768"/>
            <a:ext cx="817853" cy="750908"/>
            <a:chOff x="4211960" y="1309940"/>
            <a:chExt cx="817853" cy="750908"/>
          </a:xfrm>
        </p:grpSpPr>
        <p:cxnSp>
          <p:nvCxnSpPr>
            <p:cNvPr id="87" name="直接箭头连接符 8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 bwMode="auto">
          <a:xfrm>
            <a:off x="7372860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6783612" y="2670206"/>
            <a:ext cx="691215" cy="685872"/>
            <a:chOff x="4211960" y="993400"/>
            <a:chExt cx="691215" cy="685872"/>
          </a:xfrm>
        </p:grpSpPr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6870545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6086" y="2806970"/>
            <a:ext cx="4644517" cy="4154984"/>
            <a:chOff x="356086" y="2806970"/>
            <a:chExt cx="4644517" cy="4154984"/>
          </a:xfrm>
        </p:grpSpPr>
        <p:sp>
          <p:nvSpPr>
            <p:cNvPr id="94" name="矩形 93"/>
            <p:cNvSpPr/>
            <p:nvPr/>
          </p:nvSpPr>
          <p:spPr>
            <a:xfrm>
              <a:off x="356086" y="2806970"/>
              <a:ext cx="4644517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dequeue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empty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return;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 if (front==rear){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return 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A[front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front  -1;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}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else{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return A[front];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front  front+1;}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2500765" y="4643844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5" y="4643844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3652893" y="4653136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893" y="4653136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656853" y="6093296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853" y="6093296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 105"/>
          <p:cNvSpPr/>
          <p:nvPr/>
        </p:nvSpPr>
        <p:spPr>
          <a:xfrm>
            <a:off x="5091475" y="3800998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7381761" y="1353219"/>
            <a:ext cx="817853" cy="750908"/>
            <a:chOff x="4211960" y="1309940"/>
            <a:chExt cx="817853" cy="750908"/>
          </a:xfrm>
        </p:grpSpPr>
        <p:cxnSp>
          <p:nvCxnSpPr>
            <p:cNvPr id="108" name="直接箭头连接符 10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9" name="矩形 108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矩形 10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91475" y="423444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308422" y="2669785"/>
            <a:ext cx="691215" cy="685872"/>
            <a:chOff x="4211960" y="993400"/>
            <a:chExt cx="691215" cy="685872"/>
          </a:xfrm>
        </p:grpSpPr>
        <p:cxnSp>
          <p:nvCxnSpPr>
            <p:cNvPr id="113" name="直接箭头连接符 11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14" name="矩形 113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矩形 114"/>
          <p:cNvSpPr/>
          <p:nvPr/>
        </p:nvSpPr>
        <p:spPr bwMode="auto">
          <a:xfrm>
            <a:off x="636891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85976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36346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86263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6014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4595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091475" y="466789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091475" y="510133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91475" y="5534783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956103" y="423627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956103" y="466440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3761161" y="2671120"/>
            <a:ext cx="691215" cy="685872"/>
            <a:chOff x="4211960" y="993400"/>
            <a:chExt cx="691215" cy="685872"/>
          </a:xfrm>
        </p:grpSpPr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28" name="矩形 12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6956103" y="509254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36873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884081" y="1359644"/>
            <a:ext cx="817853" cy="750908"/>
            <a:chOff x="4211960" y="1309940"/>
            <a:chExt cx="817853" cy="750908"/>
          </a:xfrm>
        </p:grpSpPr>
        <p:cxnSp>
          <p:nvCxnSpPr>
            <p:cNvPr id="132" name="直接箭头连接符 13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矩形 133"/>
          <p:cNvSpPr/>
          <p:nvPr/>
        </p:nvSpPr>
        <p:spPr>
          <a:xfrm>
            <a:off x="6956103" y="552067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334059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219988" y="2669785"/>
            <a:ext cx="691215" cy="685872"/>
            <a:chOff x="4211960" y="993400"/>
            <a:chExt cx="691215" cy="685872"/>
          </a:xfrm>
        </p:grpSpPr>
        <p:cxnSp>
          <p:nvCxnSpPr>
            <p:cNvPr id="137" name="直接箭头连接符 13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550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 animBg="1"/>
      <p:bldP spid="111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  <p:bldP spid="124" grpId="0"/>
      <p:bldP spid="125" grpId="0"/>
      <p:bldP spid="129" grpId="0"/>
      <p:bldP spid="130" grpId="0" animBg="1"/>
      <p:bldP spid="130" grpId="1" animBg="1"/>
      <p:bldP spid="134" grpId="0"/>
      <p:bldP spid="1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686804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365025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6200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987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4786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51412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686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5596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1834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088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3420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55956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68492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1028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3564" y="25889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86888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7106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74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75324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7860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000396" y="25871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flipH="1" flipV="1">
            <a:off x="6999637" y="2670206"/>
            <a:ext cx="1" cy="4484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5" name="矩形 104"/>
          <p:cNvSpPr/>
          <p:nvPr/>
        </p:nvSpPr>
        <p:spPr bwMode="auto">
          <a:xfrm>
            <a:off x="6870545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36891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85976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36346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86263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6014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4595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884081" y="1359644"/>
            <a:ext cx="817853" cy="750908"/>
            <a:chOff x="4211960" y="1309940"/>
            <a:chExt cx="817853" cy="750908"/>
          </a:xfrm>
        </p:grpSpPr>
        <p:cxnSp>
          <p:nvCxnSpPr>
            <p:cNvPr id="132" name="直接箭头连接符 13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211960" y="13099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矩形 134"/>
          <p:cNvSpPr/>
          <p:nvPr/>
        </p:nvSpPr>
        <p:spPr bwMode="auto">
          <a:xfrm>
            <a:off x="334059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219988" y="2669785"/>
            <a:ext cx="691215" cy="685872"/>
            <a:chOff x="4211960" y="993400"/>
            <a:chExt cx="691215" cy="685872"/>
          </a:xfrm>
        </p:grpSpPr>
        <p:cxnSp>
          <p:nvCxnSpPr>
            <p:cNvPr id="137" name="直接箭头连接符 13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>
              <a:off x="4211960" y="130994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47356" y="3241611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452603" y="416339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684791" y="476098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487860" y="535857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6885673" y="5774637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261741" y="577650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699211" y="539057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443568" y="472864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675844" y="412422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4684087" y="3707709"/>
            <a:ext cx="793244" cy="598423"/>
            <a:chOff x="4329960" y="1440466"/>
            <a:chExt cx="793244" cy="598423"/>
          </a:xfrm>
        </p:grpSpPr>
        <p:cxnSp>
          <p:nvCxnSpPr>
            <p:cNvPr id="154" name="直接箭头连接符 153"/>
            <p:cNvCxnSpPr/>
            <p:nvPr/>
          </p:nvCxnSpPr>
          <p:spPr bwMode="auto">
            <a:xfrm>
              <a:off x="4723258" y="1832713"/>
              <a:ext cx="399946" cy="206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5" name="矩形 154"/>
            <p:cNvSpPr/>
            <p:nvPr/>
          </p:nvSpPr>
          <p:spPr>
            <a:xfrm>
              <a:off x="4329960" y="144046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7925052" y="3388350"/>
            <a:ext cx="1217632" cy="591633"/>
            <a:chOff x="4240468" y="1556789"/>
            <a:chExt cx="1217632" cy="591633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09798"/>
              <a:ext cx="401600" cy="3386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640247" y="1556789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13887" y="3766055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 position </a:t>
            </a:r>
            <a:r>
              <a:rPr lang="en-US" altLang="zh-CN" sz="2800" b="1" dirty="0" err="1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53611" y="4463822"/>
            <a:ext cx="3162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 position </a:t>
            </a:r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i+1)%N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80613" y="5477278"/>
            <a:ext cx="4193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Previous position </a:t>
            </a:r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i-1+N)%N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4698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栈：只能在表的顶端进出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（访问受限）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65864" y="2348880"/>
            <a:ext cx="2163626" cy="3691572"/>
            <a:chOff x="6012160" y="2348880"/>
            <a:chExt cx="2163626" cy="3691572"/>
          </a:xfrm>
        </p:grpSpPr>
        <p:grpSp>
          <p:nvGrpSpPr>
            <p:cNvPr id="13" name="组合 12"/>
            <p:cNvGrpSpPr/>
            <p:nvPr/>
          </p:nvGrpSpPr>
          <p:grpSpPr>
            <a:xfrm>
              <a:off x="6012160" y="2348880"/>
              <a:ext cx="2163626" cy="3168352"/>
              <a:chOff x="680182" y="2492896"/>
              <a:chExt cx="2163626" cy="3168352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683568" y="2492896"/>
                <a:ext cx="0" cy="316835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2843808" y="2492896"/>
                <a:ext cx="0" cy="316835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 bwMode="auto">
              <a:xfrm flipH="1">
                <a:off x="680182" y="5661248"/>
                <a:ext cx="2163626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</p:grp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6841945" y="5517232"/>
              <a:ext cx="50405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107504" y="1916832"/>
            <a:ext cx="489155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的操作（接口、运算）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删除（取出）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4139952" y="2636912"/>
            <a:ext cx="576064" cy="2376264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36755" y="2996952"/>
            <a:ext cx="784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337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46273" y="2144913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651520" y="306670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883708" y="366429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686777" y="426188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084590" y="467793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460658" y="4679811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898128" y="429387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642485" y="363194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874761" y="302752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4930034" y="2513953"/>
            <a:ext cx="746214" cy="695481"/>
            <a:chOff x="4376990" y="1343408"/>
            <a:chExt cx="746214" cy="695481"/>
          </a:xfrm>
        </p:grpSpPr>
        <p:cxnSp>
          <p:nvCxnSpPr>
            <p:cNvPr id="154" name="直接箭头连接符 153"/>
            <p:cNvCxnSpPr>
              <a:stCxn id="155" idx="2"/>
            </p:cNvCxnSpPr>
            <p:nvPr/>
          </p:nvCxnSpPr>
          <p:spPr bwMode="auto">
            <a:xfrm>
              <a:off x="4722598" y="1712740"/>
              <a:ext cx="400606" cy="3261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5" name="矩形 154"/>
            <p:cNvSpPr/>
            <p:nvPr/>
          </p:nvSpPr>
          <p:spPr>
            <a:xfrm>
              <a:off x="4376990" y="134340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8123969" y="2171111"/>
            <a:ext cx="821748" cy="712174"/>
            <a:chOff x="4240468" y="1436248"/>
            <a:chExt cx="821748" cy="712174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244363" y="143624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5441" y="2157279"/>
            <a:ext cx="4325011" cy="3785652"/>
            <a:chOff x="234149" y="2292178"/>
            <a:chExt cx="4325011" cy="3785652"/>
          </a:xfrm>
        </p:grpSpPr>
        <p:sp>
          <p:nvSpPr>
            <p:cNvPr id="40" name="矩形 39"/>
            <p:cNvSpPr/>
            <p:nvPr/>
          </p:nvSpPr>
          <p:spPr>
            <a:xfrm>
              <a:off x="234149" y="2292178"/>
              <a:ext cx="4325011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enqueue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(rear+1)%N==front 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return;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 if empty()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front  0; 	  A[rear]  x;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else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altLang="zh-CN" sz="2400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rear  (rear+1)%N;  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A[rear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x</a:t>
              </a:r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180052" y="3797127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052" y="3797127"/>
                  <a:ext cx="34304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3339623" y="3780769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623" y="3780769"/>
                  <a:ext cx="34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714" r="-8929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704171" y="4150708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71" y="4150708"/>
                  <a:ext cx="34304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772" r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351573" y="4913500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573" y="4913500"/>
                  <a:ext cx="3430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714" r="-8929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857327" y="5282832"/>
                  <a:ext cx="34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27" y="5282832"/>
                  <a:ext cx="34304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772" r="-877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矩形 48"/>
          <p:cNvSpPr/>
          <p:nvPr/>
        </p:nvSpPr>
        <p:spPr>
          <a:xfrm>
            <a:off x="3275856" y="123729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54279" y="262798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00425" y="1762473"/>
            <a:ext cx="691215" cy="814780"/>
            <a:chOff x="4571475" y="1224109"/>
            <a:chExt cx="691215" cy="814780"/>
          </a:xfrm>
        </p:grpSpPr>
        <p:cxnSp>
          <p:nvCxnSpPr>
            <p:cNvPr id="52" name="直接箭头连接符 51"/>
            <p:cNvCxnSpPr/>
            <p:nvPr/>
          </p:nvCxnSpPr>
          <p:spPr bwMode="auto">
            <a:xfrm>
              <a:off x="4935840" y="1541638"/>
              <a:ext cx="187364" cy="4972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4571475" y="122410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700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46273" y="2144913"/>
            <a:ext cx="3625125" cy="3524531"/>
            <a:chOff x="4947356" y="3241611"/>
            <a:chExt cx="3625125" cy="352453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7651520" y="306670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883708" y="366429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686777" y="426188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084590" y="467793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460658" y="4679811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898128" y="429387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642485" y="363194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874761" y="302752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8123969" y="2171111"/>
            <a:ext cx="821748" cy="712174"/>
            <a:chOff x="4240468" y="1436248"/>
            <a:chExt cx="821748" cy="712174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244363" y="143624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237219" y="1248057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54279" y="262798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800425" y="1762473"/>
            <a:ext cx="691215" cy="814780"/>
            <a:chOff x="4571475" y="1224109"/>
            <a:chExt cx="691215" cy="814780"/>
          </a:xfrm>
        </p:grpSpPr>
        <p:cxnSp>
          <p:nvCxnSpPr>
            <p:cNvPr id="52" name="直接箭头连接符 51"/>
            <p:cNvCxnSpPr/>
            <p:nvPr/>
          </p:nvCxnSpPr>
          <p:spPr bwMode="auto">
            <a:xfrm>
              <a:off x="4935840" y="1541638"/>
              <a:ext cx="187364" cy="4972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4571475" y="122410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260901" y="2235318"/>
            <a:ext cx="48125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empty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 if (front==rear)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rear  front  -1;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 A[front];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altLang="zh-CN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 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front+1)%N;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563888" y="3731652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731652"/>
                <a:ext cx="343043" cy="369332"/>
              </a:xfrm>
              <a:prstGeom prst="rect">
                <a:avLst/>
              </a:prstGeom>
              <a:blipFill>
                <a:blip r:embed="rId3"/>
                <a:stretch>
                  <a:fillRect l="-10714" r="-892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356202" y="3722572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02" y="3722572"/>
                <a:ext cx="343043" cy="369332"/>
              </a:xfrm>
              <a:prstGeom prst="rect">
                <a:avLst/>
              </a:prstGeom>
              <a:blipFill>
                <a:blip r:embed="rId4"/>
                <a:stretch>
                  <a:fillRect l="-10714" r="-892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2555776" y="4821790"/>
                <a:ext cx="343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821790"/>
                <a:ext cx="343043" cy="369332"/>
              </a:xfrm>
              <a:prstGeom prst="rect">
                <a:avLst/>
              </a:prstGeom>
              <a:blipFill>
                <a:blip r:embed="rId5"/>
                <a:stretch>
                  <a:fillRect l="-8772" r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8339118" y="3011963"/>
            <a:ext cx="817853" cy="688630"/>
            <a:chOff x="4080538" y="1459792"/>
            <a:chExt cx="817853" cy="688630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0" name="矩形 59"/>
            <p:cNvSpPr/>
            <p:nvPr/>
          </p:nvSpPr>
          <p:spPr>
            <a:xfrm>
              <a:off x="4080538" y="1459792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155143" y="1202112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95091" y="124924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135912" y="264470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237354" y="1705359"/>
            <a:ext cx="691215" cy="791500"/>
            <a:chOff x="4974375" y="1247389"/>
            <a:chExt cx="691215" cy="791500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5123204" y="1568280"/>
              <a:ext cx="82985" cy="470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>
              <a:off x="4974375" y="124738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6902688" y="125434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659743" y="3043315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8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080433" y="2268161"/>
            <a:ext cx="691215" cy="791500"/>
            <a:chOff x="4974375" y="1247389"/>
            <a:chExt cx="691215" cy="791500"/>
          </a:xfrm>
        </p:grpSpPr>
        <p:cxnSp>
          <p:nvCxnSpPr>
            <p:cNvPr id="67" name="直接箭头连接符 66"/>
            <p:cNvCxnSpPr/>
            <p:nvPr/>
          </p:nvCxnSpPr>
          <p:spPr bwMode="auto">
            <a:xfrm flipH="1">
              <a:off x="5123204" y="1568280"/>
              <a:ext cx="82985" cy="470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>
            <a:xfrm>
              <a:off x="4974375" y="124738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414755" y="5834560"/>
            <a:ext cx="8424027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循环队列极大提高内存利用率，但仍无法解决内存满溢问题，类似栈的数组实现，仍需重新申请内存空间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5222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9" grpId="0"/>
      <p:bldP spid="46" grpId="0"/>
      <p:bldP spid="47" grpId="0"/>
      <p:bldP spid="64" grpId="0"/>
      <p:bldP spid="65" grpId="0"/>
      <p:bldP spid="65" grpId="1"/>
      <p:bldP spid="6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的链表实现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05580"/>
            <a:ext cx="3456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队列单链表实现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42769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18768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43152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19152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54759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30759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58002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34002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630206" y="2768665"/>
            <a:ext cx="324169" cy="6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4138630" y="2755650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7131401" y="2762252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7394613" y="2762252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7250613" y="3164737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7322613" y="3236745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7322613" y="3308753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1130225" y="2759045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5658292" y="2755838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508029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4144" y="299455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3249152" y="29803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2738913" y="312072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3819033" y="2994554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572310" y="3123986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457996" y="20914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43152" y="2085461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62630" y="2093909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60681" y="2125729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803" y="3925166"/>
            <a:ext cx="3335742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</a:t>
            </a:r>
            <a:r>
              <a:rPr kumimoji="1"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在链表的一端插入，在另一端输入</a:t>
            </a:r>
            <a:endParaRPr kumimoji="1" lang="zh-CN" altLang="en-US" sz="2400" b="1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3663074" y="3848222"/>
            <a:ext cx="3681709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 </a:t>
            </a:r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 </a:t>
            </a:r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</p:txBody>
      </p:sp>
      <p:sp>
        <p:nvSpPr>
          <p:cNvPr id="74" name="右大括号 73"/>
          <p:cNvSpPr/>
          <p:nvPr/>
        </p:nvSpPr>
        <p:spPr bwMode="auto">
          <a:xfrm>
            <a:off x="7319936" y="3919380"/>
            <a:ext cx="337656" cy="826402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57592" y="3926739"/>
            <a:ext cx="1130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1359" y="5041367"/>
            <a:ext cx="8233732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单链表的头端插入删除复杂度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，尾端的插入删除的复杂度为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，如何实现入队和出队复杂度都为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O(1)?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TextBox 20"/>
          <p:cNvSpPr txBox="1">
            <a:spLocks noChangeArrowheads="1"/>
          </p:cNvSpPr>
          <p:nvPr/>
        </p:nvSpPr>
        <p:spPr bwMode="auto">
          <a:xfrm>
            <a:off x="3059832" y="1105580"/>
            <a:ext cx="6432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指针，在尾部入队，头部出队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464315" y="2501547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040315" y="2501547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47194" y="1744230"/>
            <a:ext cx="1290580" cy="739215"/>
            <a:chOff x="6336507" y="1488320"/>
            <a:chExt cx="1290580" cy="739215"/>
          </a:xfrm>
        </p:grpSpPr>
        <p:grpSp>
          <p:nvGrpSpPr>
            <p:cNvPr id="20" name="组合 19"/>
            <p:cNvGrpSpPr/>
            <p:nvPr/>
          </p:nvGrpSpPr>
          <p:grpSpPr>
            <a:xfrm>
              <a:off x="6622440" y="1488320"/>
              <a:ext cx="1004647" cy="739215"/>
              <a:chOff x="6609245" y="1339373"/>
              <a:chExt cx="1004647" cy="739215"/>
            </a:xfrm>
          </p:grpSpPr>
          <p:cxnSp>
            <p:nvCxnSpPr>
              <p:cNvPr id="83" name="直接箭头连接符 82"/>
              <p:cNvCxnSpPr/>
              <p:nvPr/>
            </p:nvCxnSpPr>
            <p:spPr bwMode="auto">
              <a:xfrm>
                <a:off x="6609245" y="1677295"/>
                <a:ext cx="0" cy="401293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sp>
            <p:nvSpPr>
              <p:cNvPr id="90" name="矩形 89"/>
              <p:cNvSpPr/>
              <p:nvPr/>
            </p:nvSpPr>
            <p:spPr>
              <a:xfrm>
                <a:off x="6922677" y="1339373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rear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 bwMode="auto">
            <a:xfrm>
              <a:off x="6336507" y="1526010"/>
              <a:ext cx="612000" cy="308689"/>
            </a:xfrm>
            <a:prstGeom prst="rect">
              <a:avLst/>
            </a:prstGeom>
            <a:solidFill>
              <a:schemeClr val="accent3">
                <a:lumMod val="85000"/>
                <a:alpha val="73000"/>
              </a:schemeClr>
            </a:solidFill>
            <a:ln w="1905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238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7380163" y="2142944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653080" y="2753547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8916292" y="2753547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8772292" y="3156032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8844292" y="3228040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>
            <a:off x="8844292" y="330004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6526702" y="2507044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flipV="1">
            <a:off x="7140157" y="2757824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7583444" y="1763769"/>
            <a:ext cx="1290580" cy="739215"/>
            <a:chOff x="6336507" y="1488320"/>
            <a:chExt cx="1290580" cy="739215"/>
          </a:xfrm>
        </p:grpSpPr>
        <p:grpSp>
          <p:nvGrpSpPr>
            <p:cNvPr id="65" name="组合 64"/>
            <p:cNvGrpSpPr/>
            <p:nvPr/>
          </p:nvGrpSpPr>
          <p:grpSpPr>
            <a:xfrm>
              <a:off x="6622440" y="1488320"/>
              <a:ext cx="1004647" cy="739215"/>
              <a:chOff x="6609245" y="1339373"/>
              <a:chExt cx="1004647" cy="739215"/>
            </a:xfrm>
          </p:grpSpPr>
          <p:cxnSp>
            <p:nvCxnSpPr>
              <p:cNvPr id="67" name="直接箭头连接符 66"/>
              <p:cNvCxnSpPr/>
              <p:nvPr/>
            </p:nvCxnSpPr>
            <p:spPr bwMode="auto">
              <a:xfrm>
                <a:off x="6609245" y="1677295"/>
                <a:ext cx="0" cy="401293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sp>
            <p:nvSpPr>
              <p:cNvPr id="70" name="矩形 69"/>
              <p:cNvSpPr/>
              <p:nvPr/>
            </p:nvSpPr>
            <p:spPr>
              <a:xfrm>
                <a:off x="6922677" y="1339373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rear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 bwMode="auto">
            <a:xfrm>
              <a:off x="6336507" y="1526010"/>
              <a:ext cx="612000" cy="308689"/>
            </a:xfrm>
            <a:prstGeom prst="rect">
              <a:avLst/>
            </a:prstGeom>
            <a:solidFill>
              <a:schemeClr val="accent3">
                <a:lumMod val="85000"/>
                <a:alpha val="73000"/>
              </a:schemeClr>
            </a:solidFill>
            <a:ln w="19050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300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95536" y="21101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/>
          <p:cNvCxnSpPr>
            <a:stCxn id="77" idx="0"/>
            <a:endCxn id="7" idx="2"/>
          </p:cNvCxnSpPr>
          <p:nvPr/>
        </p:nvCxnSpPr>
        <p:spPr bwMode="auto">
          <a:xfrm flipH="1" flipV="1">
            <a:off x="1730769" y="3007650"/>
            <a:ext cx="5710" cy="1960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7" name="矩形 76"/>
          <p:cNvSpPr/>
          <p:nvPr/>
        </p:nvSpPr>
        <p:spPr>
          <a:xfrm>
            <a:off x="1454190" y="320368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 flipV="1">
            <a:off x="1098300" y="2028459"/>
            <a:ext cx="1823123" cy="720771"/>
            <a:chOff x="2642700" y="2218533"/>
            <a:chExt cx="1823123" cy="665761"/>
          </a:xfrm>
        </p:grpSpPr>
        <p:cxnSp>
          <p:nvCxnSpPr>
            <p:cNvPr id="79" name="曲线连接符 78"/>
            <p:cNvCxnSpPr/>
            <p:nvPr/>
          </p:nvCxnSpPr>
          <p:spPr bwMode="auto">
            <a:xfrm>
              <a:off x="2642700" y="2218533"/>
              <a:ext cx="861700" cy="665761"/>
            </a:xfrm>
            <a:prstGeom prst="curvedConnector3">
              <a:avLst>
                <a:gd name="adj1" fmla="val 299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曲线连接符 79"/>
            <p:cNvCxnSpPr/>
            <p:nvPr/>
          </p:nvCxnSpPr>
          <p:spPr bwMode="auto">
            <a:xfrm flipV="1">
              <a:off x="3504400" y="2218533"/>
              <a:ext cx="961423" cy="665761"/>
            </a:xfrm>
            <a:prstGeom prst="curvedConnector3">
              <a:avLst>
                <a:gd name="adj1" fmla="val 790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81" name="矩形 80"/>
          <p:cNvSpPr/>
          <p:nvPr/>
        </p:nvSpPr>
        <p:spPr bwMode="auto">
          <a:xfrm>
            <a:off x="505484" y="249723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1359" y="6058262"/>
            <a:ext cx="8233732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能否在尾部出队，在头部入队呢？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278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49" grpId="0" animBg="1"/>
      <p:bldP spid="52" grpId="0"/>
      <p:bldP spid="53" grpId="0"/>
      <p:bldP spid="82" grpId="0"/>
      <p:bldP spid="99" grpId="0" animBg="1"/>
      <p:bldP spid="106" grpId="0" animBg="1"/>
      <p:bldP spid="44" grpId="0"/>
      <p:bldP spid="62" grpId="0" animBg="1"/>
      <p:bldP spid="71" grpId="0"/>
      <p:bldP spid="77" grpId="0"/>
      <p:bldP spid="77" grpId="1"/>
      <p:bldP spid="81" grpId="0" animBg="1"/>
      <p:bldP spid="8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队列的单链表实现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16" y="1536528"/>
            <a:ext cx="4421598" cy="535531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front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rear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&gt;data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 =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(front==NULL&amp;&amp;rear==NULL)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front = rear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temp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rear-&gt;next = temp;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rear = temp;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4898" y="1124744"/>
            <a:ext cx="4525607" cy="59093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(front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del=front; 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(front ==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rear) 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front = rear = NULL;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front = front-&gt;next;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delete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“Queue: 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front;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(temp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temp-&gt;data);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temp-&gt;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main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(3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(6); 	print();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83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回顾：列表模板类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列表、带表头节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点方式、节点成员函数插入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2293" y="1700808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秩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列表节点模板类（以双向链表形式实现）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数值、前驱、后继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的构造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默认构造器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紧靠当前节点之前插入新节点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紧随当前节点之后插入新节点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3861232" y="624919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405047" y="5337281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215340" y="5452143"/>
            <a:ext cx="1519882" cy="580296"/>
            <a:chOff x="-296438" y="2122984"/>
            <a:chExt cx="1519882" cy="580296"/>
          </a:xfrm>
        </p:grpSpPr>
        <p:sp>
          <p:nvSpPr>
            <p:cNvPr id="79" name="平行四边形 78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82" name="直角三角形 81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直角三角形 82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/>
          <p:cNvCxnSpPr/>
          <p:nvPr/>
        </p:nvCxnSpPr>
        <p:spPr>
          <a:xfrm>
            <a:off x="1526370" y="569100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697819" y="5843404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741083" y="53065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770446" y="58181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6482491" y="566163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6695702" y="5818121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6806340" y="530120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898504" y="58004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2649594" y="5452138"/>
            <a:ext cx="1316127" cy="580301"/>
            <a:chOff x="2621193" y="1737339"/>
            <a:chExt cx="1316127" cy="580301"/>
          </a:xfrm>
        </p:grpSpPr>
        <p:sp>
          <p:nvSpPr>
            <p:cNvPr id="113" name="直角三角形 112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直角三角形 113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364088" y="5452137"/>
            <a:ext cx="1334427" cy="580295"/>
            <a:chOff x="5335687" y="1737338"/>
            <a:chExt cx="1334427" cy="580295"/>
          </a:xfrm>
        </p:grpSpPr>
        <p:sp>
          <p:nvSpPr>
            <p:cNvPr id="123" name="直角三角形 1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直角三角形 1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615961" y="5415594"/>
            <a:ext cx="1448936" cy="580932"/>
            <a:chOff x="7433662" y="2086435"/>
            <a:chExt cx="1448936" cy="580932"/>
          </a:xfrm>
        </p:grpSpPr>
        <p:sp>
          <p:nvSpPr>
            <p:cNvPr id="129" name="直角三角形 128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直角三角形 129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>
            <a:off x="3895885" y="5681479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3933982" y="5837537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692186" y="6063679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069144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5877456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20"/>
          <p:cNvSpPr txBox="1">
            <a:spLocks noChangeArrowheads="1"/>
          </p:cNvSpPr>
          <p:nvPr/>
        </p:nvSpPr>
        <p:spPr bwMode="auto">
          <a:xfrm>
            <a:off x="8109704" y="6034062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35869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的列表实现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3528" y="4653136"/>
            <a:ext cx="8264598" cy="95410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双向列表在首元素出队，在尾元素入队，</a:t>
            </a:r>
            <a:endParaRPr kumimoji="1" lang="en-US" altLang="zh-CN" sz="28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实现（直接从列表派生）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864909"/>
            <a:ext cx="85227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队列模板类（继承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List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原有接口）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以及其它开放接口均可直接沿用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入队：尾部插入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first() );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出队：首部删除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front()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first()-&gt;data;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队首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459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39990" y="1613113"/>
            <a:ext cx="88965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placeQueens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采用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试探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回溯的策略，借助栈记录查找的结果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存放（部分）解的栈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Queen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q(0, 0);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从原点位置出发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&amp;&amp; (0 &lt;=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solu.find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(q))) {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通过与已有皇后的比对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nCheck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尝试找到可摆放下一皇后的列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若存在可摆放的列，则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摆上当前皇后，并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转入下一行，从第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列开始，试探下一皇后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q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回溯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一行并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继续试探下一列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((0&lt;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)||(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&gt;N)); 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所有分支均已或穷举或剪枝之后，算法结束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889408" y="3845361"/>
            <a:ext cx="6499016" cy="1152128"/>
          </a:xfrm>
          <a:prstGeom prst="rect">
            <a:avLst/>
          </a:prstGeom>
          <a:solidFill>
            <a:srgbClr val="CCFF66">
              <a:alpha val="1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89408" y="5141505"/>
            <a:ext cx="6499016" cy="1152128"/>
          </a:xfrm>
          <a:prstGeom prst="rect">
            <a:avLst/>
          </a:prstGeom>
          <a:solidFill>
            <a:srgbClr val="00B0F0">
              <a:alpha val="1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889407" y="2757491"/>
            <a:ext cx="6508627" cy="799838"/>
          </a:xfrm>
          <a:prstGeom prst="rect">
            <a:avLst/>
          </a:prstGeom>
          <a:solidFill>
            <a:srgbClr val="FF0000">
              <a:alpha val="11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73670" y="5200711"/>
            <a:ext cx="1054029" cy="1054643"/>
            <a:chOff x="1160617" y="3616370"/>
            <a:chExt cx="2880001" cy="288168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/>
          <p:cNvCxnSpPr/>
          <p:nvPr/>
        </p:nvCxnSpPr>
        <p:spPr>
          <a:xfrm>
            <a:off x="1500151" y="517424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1763688" y="517424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500151" y="625473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273670" y="5991693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5" name="矩形 64"/>
          <p:cNvSpPr/>
          <p:nvPr/>
        </p:nvSpPr>
        <p:spPr>
          <a:xfrm>
            <a:off x="1526506" y="601749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6" name="乘号 65"/>
          <p:cNvSpPr/>
          <p:nvPr/>
        </p:nvSpPr>
        <p:spPr>
          <a:xfrm>
            <a:off x="273670" y="572803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乘号 66"/>
          <p:cNvSpPr/>
          <p:nvPr/>
        </p:nvSpPr>
        <p:spPr>
          <a:xfrm>
            <a:off x="534090" y="572741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椭圆 67"/>
          <p:cNvSpPr/>
          <p:nvPr/>
        </p:nvSpPr>
        <p:spPr>
          <a:xfrm>
            <a:off x="795531" y="57268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9" name="矩形 68"/>
          <p:cNvSpPr/>
          <p:nvPr/>
        </p:nvSpPr>
        <p:spPr>
          <a:xfrm>
            <a:off x="1526506" y="575314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0" name="乘号 69"/>
          <p:cNvSpPr/>
          <p:nvPr/>
        </p:nvSpPr>
        <p:spPr>
          <a:xfrm>
            <a:off x="279789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乘号 70"/>
          <p:cNvSpPr/>
          <p:nvPr/>
        </p:nvSpPr>
        <p:spPr>
          <a:xfrm>
            <a:off x="1058556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乘号 71"/>
          <p:cNvSpPr/>
          <p:nvPr/>
        </p:nvSpPr>
        <p:spPr>
          <a:xfrm>
            <a:off x="539378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3" name="乘号 72"/>
          <p:cNvSpPr/>
          <p:nvPr/>
        </p:nvSpPr>
        <p:spPr>
          <a:xfrm>
            <a:off x="798967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295537" y="3798830"/>
            <a:ext cx="1054029" cy="1054643"/>
            <a:chOff x="1160617" y="3616370"/>
            <a:chExt cx="2880001" cy="2881680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接连接符 84"/>
          <p:cNvCxnSpPr/>
          <p:nvPr/>
        </p:nvCxnSpPr>
        <p:spPr>
          <a:xfrm>
            <a:off x="1522018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785555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522018" y="485347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95537" y="458981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9" name="矩形 88"/>
          <p:cNvSpPr/>
          <p:nvPr/>
        </p:nvSpPr>
        <p:spPr>
          <a:xfrm>
            <a:off x="1548373" y="461561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0" name="乘号 89"/>
          <p:cNvSpPr/>
          <p:nvPr/>
        </p:nvSpPr>
        <p:spPr>
          <a:xfrm>
            <a:off x="295537" y="43261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1" name="乘号 90"/>
          <p:cNvSpPr/>
          <p:nvPr/>
        </p:nvSpPr>
        <p:spPr>
          <a:xfrm>
            <a:off x="555957" y="432553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椭圆 91"/>
          <p:cNvSpPr/>
          <p:nvPr/>
        </p:nvSpPr>
        <p:spPr>
          <a:xfrm>
            <a:off x="817398" y="4324921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3" name="矩形 92"/>
          <p:cNvSpPr/>
          <p:nvPr/>
        </p:nvSpPr>
        <p:spPr>
          <a:xfrm>
            <a:off x="1548373" y="435126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7524328" y="3798830"/>
            <a:ext cx="1054029" cy="1054643"/>
            <a:chOff x="1160617" y="3616370"/>
            <a:chExt cx="2880001" cy="288168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8750809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014346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8750809" y="4852858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7524328" y="458981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9" name="矩形 108"/>
          <p:cNvSpPr/>
          <p:nvPr/>
        </p:nvSpPr>
        <p:spPr>
          <a:xfrm>
            <a:off x="8777164" y="461561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0" name="乘号 109"/>
          <p:cNvSpPr/>
          <p:nvPr/>
        </p:nvSpPr>
        <p:spPr>
          <a:xfrm>
            <a:off x="7524328" y="43261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1" name="乘号 110"/>
          <p:cNvSpPr/>
          <p:nvPr/>
        </p:nvSpPr>
        <p:spPr>
          <a:xfrm>
            <a:off x="7784748" y="432553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2" name="椭圆 111"/>
          <p:cNvSpPr/>
          <p:nvPr/>
        </p:nvSpPr>
        <p:spPr>
          <a:xfrm>
            <a:off x="8046189" y="4324921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3" name="矩形 112"/>
          <p:cNvSpPr/>
          <p:nvPr/>
        </p:nvSpPr>
        <p:spPr>
          <a:xfrm>
            <a:off x="8777164" y="435126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4" name="乘号 113"/>
          <p:cNvSpPr/>
          <p:nvPr/>
        </p:nvSpPr>
        <p:spPr>
          <a:xfrm>
            <a:off x="7530447" y="406456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8" name="组合 117"/>
          <p:cNvGrpSpPr/>
          <p:nvPr/>
        </p:nvGrpSpPr>
        <p:grpSpPr>
          <a:xfrm>
            <a:off x="7546478" y="5239984"/>
            <a:ext cx="1054029" cy="1054643"/>
            <a:chOff x="1160617" y="3616370"/>
            <a:chExt cx="2880001" cy="2881680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直接连接符 128"/>
          <p:cNvCxnSpPr/>
          <p:nvPr/>
        </p:nvCxnSpPr>
        <p:spPr>
          <a:xfrm>
            <a:off x="8772959" y="521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9036496" y="521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8772959" y="629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7546478" y="603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矩形 132"/>
          <p:cNvSpPr/>
          <p:nvPr/>
        </p:nvSpPr>
        <p:spPr>
          <a:xfrm>
            <a:off x="8799314" y="605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4" name="乘号 133"/>
          <p:cNvSpPr/>
          <p:nvPr/>
        </p:nvSpPr>
        <p:spPr>
          <a:xfrm>
            <a:off x="7546478" y="576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5" name="乘号 134"/>
          <p:cNvSpPr/>
          <p:nvPr/>
        </p:nvSpPr>
        <p:spPr>
          <a:xfrm>
            <a:off x="7806898" y="576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8336969" y="57629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7" name="矩形 136"/>
          <p:cNvSpPr/>
          <p:nvPr/>
        </p:nvSpPr>
        <p:spPr>
          <a:xfrm>
            <a:off x="8799314" y="579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8" name="乘号 137"/>
          <p:cNvSpPr/>
          <p:nvPr/>
        </p:nvSpPr>
        <p:spPr>
          <a:xfrm>
            <a:off x="8068309" y="575754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5" name="TextBox 20"/>
          <p:cNvSpPr txBox="1">
            <a:spLocks noChangeArrowheads="1"/>
          </p:cNvSpPr>
          <p:nvPr/>
        </p:nvSpPr>
        <p:spPr bwMode="auto">
          <a:xfrm>
            <a:off x="89505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教材实现版本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8470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栈的应用：试探与回溯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214517"/>
            <a:ext cx="885698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迷宫寻径问题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路径规划：找到起点到终点之间的一条通路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使用栈记录从起点到当前点经过的路径，用于回溯与试探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某位置无路可走，需标记该位置为死路，并回溯一步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18762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42350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65937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89525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13112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36700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60288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83875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07463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31050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54638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378226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18762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1423500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659376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1895252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13112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6700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602880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2838756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074632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31050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54638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78226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18762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423500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1659376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1895252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13112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36700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602880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838756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074632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31050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54638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378226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18762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423500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165937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1895252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13112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236700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602880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83875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3074632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31050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3546384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78226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118708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142296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165884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189471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213059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236646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260234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283822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307409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330997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3545849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78172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118708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1422965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165884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89471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213059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36646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602345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283822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307409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330997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3545849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378172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118708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142296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165884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189471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213059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236646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60234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83822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307409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330997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3545849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378172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118708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422965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1658841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1894717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2130593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236646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2602345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838221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3074097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3309973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354584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378172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118708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142296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165884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189471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213059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236646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260234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83822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307409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330997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354584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378172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118708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1422965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1658841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1894717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2130593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236646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02345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2838221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3074097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3309973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354584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378172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118708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142296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165884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189471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213059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2366469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260234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283822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307409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330997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354584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378172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118708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142296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165884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471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13059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36646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260234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283822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307409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30997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54584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78172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0" name="组合 269"/>
          <p:cNvGrpSpPr/>
          <p:nvPr/>
        </p:nvGrpSpPr>
        <p:grpSpPr>
          <a:xfrm>
            <a:off x="4643473" y="3356992"/>
            <a:ext cx="2811199" cy="2970919"/>
            <a:chOff x="3345512" y="1842869"/>
            <a:chExt cx="2811199" cy="2970919"/>
          </a:xfrm>
        </p:grpSpPr>
        <p:sp>
          <p:nvSpPr>
            <p:cNvPr id="271" name="矩形 270"/>
            <p:cNvSpPr/>
            <p:nvPr/>
          </p:nvSpPr>
          <p:spPr bwMode="auto">
            <a:xfrm>
              <a:off x="334604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358192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81779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405367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428955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452542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476130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499717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523305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546893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570480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594068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334604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3581923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3817799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4053675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428955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452542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4761303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4997179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5233055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46893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70480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594068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334604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3581923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3817799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4053675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428955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452542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4761303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997179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5233055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546893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570480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594068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334604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3581923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381779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4053675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28955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452542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4761303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499717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5233055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546893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5704807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594068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334551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0" name="矩形 319"/>
            <p:cNvSpPr/>
            <p:nvPr/>
          </p:nvSpPr>
          <p:spPr bwMode="auto">
            <a:xfrm>
              <a:off x="358138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E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381726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405314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3" name="矩形 322"/>
            <p:cNvSpPr/>
            <p:nvPr/>
          </p:nvSpPr>
          <p:spPr bwMode="auto">
            <a:xfrm>
              <a:off x="428901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452489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476076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499664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523252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546839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S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5704272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594015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334551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3581388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381726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405314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428901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452489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4760768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499664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523252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546839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5704272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594015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334551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4" name="矩形 343"/>
            <p:cNvSpPr/>
            <p:nvPr/>
          </p:nvSpPr>
          <p:spPr bwMode="auto">
            <a:xfrm>
              <a:off x="358138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5" name="矩形 344"/>
            <p:cNvSpPr/>
            <p:nvPr/>
          </p:nvSpPr>
          <p:spPr bwMode="auto">
            <a:xfrm>
              <a:off x="381726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6" name="矩形 345"/>
            <p:cNvSpPr/>
            <p:nvPr/>
          </p:nvSpPr>
          <p:spPr bwMode="auto">
            <a:xfrm>
              <a:off x="405314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7" name="矩形 346"/>
            <p:cNvSpPr/>
            <p:nvPr/>
          </p:nvSpPr>
          <p:spPr bwMode="auto">
            <a:xfrm>
              <a:off x="428901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8" name="矩形 347"/>
            <p:cNvSpPr/>
            <p:nvPr/>
          </p:nvSpPr>
          <p:spPr bwMode="auto">
            <a:xfrm>
              <a:off x="452489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476076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0" name="矩形 349"/>
            <p:cNvSpPr/>
            <p:nvPr/>
          </p:nvSpPr>
          <p:spPr bwMode="auto">
            <a:xfrm>
              <a:off x="499664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1" name="矩形 350"/>
            <p:cNvSpPr/>
            <p:nvPr/>
          </p:nvSpPr>
          <p:spPr bwMode="auto">
            <a:xfrm>
              <a:off x="523252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2" name="矩形 351"/>
            <p:cNvSpPr/>
            <p:nvPr/>
          </p:nvSpPr>
          <p:spPr bwMode="auto">
            <a:xfrm>
              <a:off x="546839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5704272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594015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5" name="矩形 354"/>
            <p:cNvSpPr/>
            <p:nvPr/>
          </p:nvSpPr>
          <p:spPr bwMode="auto">
            <a:xfrm>
              <a:off x="334551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6" name="矩形 355"/>
            <p:cNvSpPr/>
            <p:nvPr/>
          </p:nvSpPr>
          <p:spPr bwMode="auto">
            <a:xfrm>
              <a:off x="3581388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7" name="矩形 356"/>
            <p:cNvSpPr/>
            <p:nvPr/>
          </p:nvSpPr>
          <p:spPr bwMode="auto">
            <a:xfrm>
              <a:off x="3817264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8" name="矩形 357"/>
            <p:cNvSpPr/>
            <p:nvPr/>
          </p:nvSpPr>
          <p:spPr bwMode="auto">
            <a:xfrm>
              <a:off x="4053140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9" name="矩形 358"/>
            <p:cNvSpPr/>
            <p:nvPr/>
          </p:nvSpPr>
          <p:spPr bwMode="auto">
            <a:xfrm>
              <a:off x="4289016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0" name="矩形 359"/>
            <p:cNvSpPr/>
            <p:nvPr/>
          </p:nvSpPr>
          <p:spPr bwMode="auto">
            <a:xfrm>
              <a:off x="452489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1" name="矩形 360"/>
            <p:cNvSpPr/>
            <p:nvPr/>
          </p:nvSpPr>
          <p:spPr bwMode="auto">
            <a:xfrm>
              <a:off x="4760768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2" name="矩形 361"/>
            <p:cNvSpPr/>
            <p:nvPr/>
          </p:nvSpPr>
          <p:spPr bwMode="auto">
            <a:xfrm>
              <a:off x="4996644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3" name="矩形 362"/>
            <p:cNvSpPr/>
            <p:nvPr/>
          </p:nvSpPr>
          <p:spPr bwMode="auto">
            <a:xfrm>
              <a:off x="5232520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5468396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70427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94015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334551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358138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9" name="矩形 368"/>
            <p:cNvSpPr/>
            <p:nvPr/>
          </p:nvSpPr>
          <p:spPr bwMode="auto">
            <a:xfrm>
              <a:off x="381726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0" name="矩形 369"/>
            <p:cNvSpPr/>
            <p:nvPr/>
          </p:nvSpPr>
          <p:spPr bwMode="auto">
            <a:xfrm>
              <a:off x="405314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1" name="矩形 370"/>
            <p:cNvSpPr/>
            <p:nvPr/>
          </p:nvSpPr>
          <p:spPr bwMode="auto">
            <a:xfrm>
              <a:off x="428901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2" name="矩形 371"/>
            <p:cNvSpPr/>
            <p:nvPr/>
          </p:nvSpPr>
          <p:spPr bwMode="auto">
            <a:xfrm>
              <a:off x="452489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3" name="矩形 372"/>
            <p:cNvSpPr/>
            <p:nvPr/>
          </p:nvSpPr>
          <p:spPr bwMode="auto">
            <a:xfrm>
              <a:off x="476076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499664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523252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546839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7" name="矩形 376"/>
            <p:cNvSpPr/>
            <p:nvPr/>
          </p:nvSpPr>
          <p:spPr bwMode="auto">
            <a:xfrm>
              <a:off x="570427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8" name="矩形 377"/>
            <p:cNvSpPr/>
            <p:nvPr/>
          </p:nvSpPr>
          <p:spPr bwMode="auto">
            <a:xfrm>
              <a:off x="594015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" name="矩形 378"/>
            <p:cNvSpPr/>
            <p:nvPr/>
          </p:nvSpPr>
          <p:spPr bwMode="auto">
            <a:xfrm>
              <a:off x="334551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0" name="矩形 379"/>
            <p:cNvSpPr/>
            <p:nvPr/>
          </p:nvSpPr>
          <p:spPr bwMode="auto">
            <a:xfrm>
              <a:off x="3581388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1" name="矩形 380"/>
            <p:cNvSpPr/>
            <p:nvPr/>
          </p:nvSpPr>
          <p:spPr bwMode="auto">
            <a:xfrm>
              <a:off x="3817264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2" name="矩形 381"/>
            <p:cNvSpPr/>
            <p:nvPr/>
          </p:nvSpPr>
          <p:spPr bwMode="auto">
            <a:xfrm>
              <a:off x="4053140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3" name="矩形 382"/>
            <p:cNvSpPr/>
            <p:nvPr/>
          </p:nvSpPr>
          <p:spPr bwMode="auto">
            <a:xfrm>
              <a:off x="4289016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4" name="矩形 383"/>
            <p:cNvSpPr/>
            <p:nvPr/>
          </p:nvSpPr>
          <p:spPr bwMode="auto">
            <a:xfrm>
              <a:off x="452489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5" name="矩形 384"/>
            <p:cNvSpPr/>
            <p:nvPr/>
          </p:nvSpPr>
          <p:spPr bwMode="auto">
            <a:xfrm>
              <a:off x="4760768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6" name="矩形 385"/>
            <p:cNvSpPr/>
            <p:nvPr/>
          </p:nvSpPr>
          <p:spPr bwMode="auto">
            <a:xfrm>
              <a:off x="4996644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7" name="矩形 386"/>
            <p:cNvSpPr/>
            <p:nvPr/>
          </p:nvSpPr>
          <p:spPr bwMode="auto">
            <a:xfrm>
              <a:off x="5232520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8" name="矩形 387"/>
            <p:cNvSpPr/>
            <p:nvPr/>
          </p:nvSpPr>
          <p:spPr bwMode="auto">
            <a:xfrm>
              <a:off x="5468396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9" name="矩形 388"/>
            <p:cNvSpPr/>
            <p:nvPr/>
          </p:nvSpPr>
          <p:spPr bwMode="auto">
            <a:xfrm>
              <a:off x="570427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0" name="矩形 389"/>
            <p:cNvSpPr/>
            <p:nvPr/>
          </p:nvSpPr>
          <p:spPr bwMode="auto">
            <a:xfrm>
              <a:off x="594015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334551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2" name="矩形 391"/>
            <p:cNvSpPr/>
            <p:nvPr/>
          </p:nvSpPr>
          <p:spPr bwMode="auto">
            <a:xfrm>
              <a:off x="358138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3" name="矩形 392"/>
            <p:cNvSpPr/>
            <p:nvPr/>
          </p:nvSpPr>
          <p:spPr bwMode="auto">
            <a:xfrm>
              <a:off x="381726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4" name="矩形 393"/>
            <p:cNvSpPr/>
            <p:nvPr/>
          </p:nvSpPr>
          <p:spPr bwMode="auto">
            <a:xfrm>
              <a:off x="405314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5" name="矩形 394"/>
            <p:cNvSpPr/>
            <p:nvPr/>
          </p:nvSpPr>
          <p:spPr bwMode="auto">
            <a:xfrm>
              <a:off x="428901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6" name="矩形 395"/>
            <p:cNvSpPr/>
            <p:nvPr/>
          </p:nvSpPr>
          <p:spPr bwMode="auto">
            <a:xfrm>
              <a:off x="4524892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476076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8" name="矩形 397"/>
            <p:cNvSpPr/>
            <p:nvPr/>
          </p:nvSpPr>
          <p:spPr bwMode="auto">
            <a:xfrm>
              <a:off x="499664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9" name="矩形 398"/>
            <p:cNvSpPr/>
            <p:nvPr/>
          </p:nvSpPr>
          <p:spPr bwMode="auto">
            <a:xfrm>
              <a:off x="523252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0" name="矩形 399"/>
            <p:cNvSpPr/>
            <p:nvPr/>
          </p:nvSpPr>
          <p:spPr bwMode="auto">
            <a:xfrm>
              <a:off x="546839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1" name="矩形 400"/>
            <p:cNvSpPr/>
            <p:nvPr/>
          </p:nvSpPr>
          <p:spPr bwMode="auto">
            <a:xfrm>
              <a:off x="570427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2" name="矩形 401"/>
            <p:cNvSpPr/>
            <p:nvPr/>
          </p:nvSpPr>
          <p:spPr bwMode="auto">
            <a:xfrm>
              <a:off x="594015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3" name="矩形 402"/>
            <p:cNvSpPr/>
            <p:nvPr/>
          </p:nvSpPr>
          <p:spPr bwMode="auto">
            <a:xfrm>
              <a:off x="334551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4" name="矩形 403"/>
            <p:cNvSpPr/>
            <p:nvPr/>
          </p:nvSpPr>
          <p:spPr bwMode="auto">
            <a:xfrm>
              <a:off x="358138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5" name="矩形 404"/>
            <p:cNvSpPr/>
            <p:nvPr/>
          </p:nvSpPr>
          <p:spPr bwMode="auto">
            <a:xfrm>
              <a:off x="381726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6" name="矩形 405"/>
            <p:cNvSpPr/>
            <p:nvPr/>
          </p:nvSpPr>
          <p:spPr bwMode="auto">
            <a:xfrm>
              <a:off x="405314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7" name="矩形 406"/>
            <p:cNvSpPr/>
            <p:nvPr/>
          </p:nvSpPr>
          <p:spPr bwMode="auto">
            <a:xfrm>
              <a:off x="428901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8" name="矩形 407"/>
            <p:cNvSpPr/>
            <p:nvPr/>
          </p:nvSpPr>
          <p:spPr bwMode="auto">
            <a:xfrm>
              <a:off x="452489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9" name="矩形 408"/>
            <p:cNvSpPr/>
            <p:nvPr/>
          </p:nvSpPr>
          <p:spPr bwMode="auto">
            <a:xfrm>
              <a:off x="476076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0" name="矩形 409"/>
            <p:cNvSpPr/>
            <p:nvPr/>
          </p:nvSpPr>
          <p:spPr bwMode="auto">
            <a:xfrm>
              <a:off x="499664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1" name="矩形 410"/>
            <p:cNvSpPr/>
            <p:nvPr/>
          </p:nvSpPr>
          <p:spPr bwMode="auto">
            <a:xfrm>
              <a:off x="523252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2" name="矩形 411"/>
            <p:cNvSpPr/>
            <p:nvPr/>
          </p:nvSpPr>
          <p:spPr bwMode="auto">
            <a:xfrm>
              <a:off x="546839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3" name="矩形 412"/>
            <p:cNvSpPr/>
            <p:nvPr/>
          </p:nvSpPr>
          <p:spPr bwMode="auto">
            <a:xfrm>
              <a:off x="570427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4" name="矩形 413"/>
            <p:cNvSpPr/>
            <p:nvPr/>
          </p:nvSpPr>
          <p:spPr bwMode="auto">
            <a:xfrm>
              <a:off x="594015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415" name="直接连接符 414"/>
          <p:cNvCxnSpPr/>
          <p:nvPr/>
        </p:nvCxnSpPr>
        <p:spPr bwMode="auto">
          <a:xfrm>
            <a:off x="6988876" y="4477052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6" name="直接连接符 415"/>
          <p:cNvCxnSpPr/>
          <p:nvPr/>
        </p:nvCxnSpPr>
        <p:spPr bwMode="auto">
          <a:xfrm flipH="1">
            <a:off x="7126932" y="4466611"/>
            <a:ext cx="1817" cy="10016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7" name="直接连接符 416"/>
          <p:cNvCxnSpPr/>
          <p:nvPr/>
        </p:nvCxnSpPr>
        <p:spPr bwMode="auto">
          <a:xfrm>
            <a:off x="6629766" y="5464426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8" name="直接连接符 417"/>
          <p:cNvCxnSpPr/>
          <p:nvPr/>
        </p:nvCxnSpPr>
        <p:spPr bwMode="auto">
          <a:xfrm flipV="1">
            <a:off x="6641630" y="5465442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9" name="直接连接符 418"/>
          <p:cNvCxnSpPr/>
          <p:nvPr/>
        </p:nvCxnSpPr>
        <p:spPr bwMode="auto">
          <a:xfrm>
            <a:off x="5231964" y="5969925"/>
            <a:ext cx="14065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0" name="直接连接符 419"/>
          <p:cNvCxnSpPr/>
          <p:nvPr/>
        </p:nvCxnSpPr>
        <p:spPr bwMode="auto">
          <a:xfrm flipV="1">
            <a:off x="5235980" y="5465441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1" name="直接连接符 420"/>
          <p:cNvCxnSpPr/>
          <p:nvPr/>
        </p:nvCxnSpPr>
        <p:spPr bwMode="auto">
          <a:xfrm>
            <a:off x="5223237" y="5467098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2" name="直接连接符 421"/>
          <p:cNvCxnSpPr/>
          <p:nvPr/>
        </p:nvCxnSpPr>
        <p:spPr bwMode="auto">
          <a:xfrm>
            <a:off x="5730729" y="5001650"/>
            <a:ext cx="0" cy="462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3" name="直接连接符 422"/>
          <p:cNvCxnSpPr/>
          <p:nvPr/>
        </p:nvCxnSpPr>
        <p:spPr bwMode="auto">
          <a:xfrm>
            <a:off x="5232280" y="5004322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4" name="直接连接符 423"/>
          <p:cNvCxnSpPr/>
          <p:nvPr/>
        </p:nvCxnSpPr>
        <p:spPr bwMode="auto">
          <a:xfrm>
            <a:off x="5231964" y="4749917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5" name="直接连接符 424"/>
          <p:cNvCxnSpPr/>
          <p:nvPr/>
        </p:nvCxnSpPr>
        <p:spPr bwMode="auto">
          <a:xfrm>
            <a:off x="5229386" y="4749917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6" name="直接连接符 425"/>
          <p:cNvCxnSpPr/>
          <p:nvPr/>
        </p:nvCxnSpPr>
        <p:spPr bwMode="auto">
          <a:xfrm>
            <a:off x="5727934" y="4176925"/>
            <a:ext cx="0" cy="5623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7" name="直接连接符 426"/>
          <p:cNvCxnSpPr/>
          <p:nvPr/>
        </p:nvCxnSpPr>
        <p:spPr bwMode="auto">
          <a:xfrm>
            <a:off x="4987360" y="4184995"/>
            <a:ext cx="7248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8" name="直接连接符 427"/>
          <p:cNvCxnSpPr/>
          <p:nvPr/>
        </p:nvCxnSpPr>
        <p:spPr bwMode="auto">
          <a:xfrm>
            <a:off x="4987360" y="4180719"/>
            <a:ext cx="1" cy="1773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9" name="直接连接符 428"/>
          <p:cNvCxnSpPr/>
          <p:nvPr/>
        </p:nvCxnSpPr>
        <p:spPr bwMode="auto">
          <a:xfrm>
            <a:off x="7126932" y="5464426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0" name="直接连接符 429"/>
          <p:cNvCxnSpPr/>
          <p:nvPr/>
        </p:nvCxnSpPr>
        <p:spPr bwMode="auto">
          <a:xfrm>
            <a:off x="6638489" y="5965829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1" name="直接连接符 430"/>
          <p:cNvCxnSpPr/>
          <p:nvPr/>
        </p:nvCxnSpPr>
        <p:spPr bwMode="auto">
          <a:xfrm>
            <a:off x="5010351" y="5728826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2" name="直接连接符 431"/>
          <p:cNvCxnSpPr/>
          <p:nvPr/>
        </p:nvCxnSpPr>
        <p:spPr bwMode="auto">
          <a:xfrm>
            <a:off x="5010351" y="5716159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3" name="直接连接符 432"/>
          <p:cNvCxnSpPr/>
          <p:nvPr/>
        </p:nvCxnSpPr>
        <p:spPr bwMode="auto">
          <a:xfrm>
            <a:off x="5011870" y="4999678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4" name="直接连接符 433"/>
          <p:cNvCxnSpPr/>
          <p:nvPr/>
        </p:nvCxnSpPr>
        <p:spPr bwMode="auto">
          <a:xfrm>
            <a:off x="5018017" y="4999678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618953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栈的应用：试探与回溯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785374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试探与回溯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变量的排序问题（如旅行商问题），搜索空间为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O(n!)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为此需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尽可能早地排除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空间中的候选解（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从零开始，逐步增加候选解的长度，从长度上逐步向目标解靠近（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试探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试探过程中一旦发现与目标解不合，则收缩一步长度，继续试探下一可能的组合（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减枝的过程，需要依赖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记录当前的可行解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也需要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减枝的位置，以防重复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>
            <a:off x="5940152" y="1700808"/>
            <a:ext cx="2952328" cy="460851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6948264" y="1700808"/>
            <a:ext cx="504056" cy="4111961"/>
          </a:xfrm>
          <a:custGeom>
            <a:avLst/>
            <a:gdLst>
              <a:gd name="connsiteX0" fmla="*/ 783771 w 833534"/>
              <a:gd name="connsiteY0" fmla="*/ 0 h 4132696"/>
              <a:gd name="connsiteX1" fmla="*/ 796212 w 833534"/>
              <a:gd name="connsiteY1" fmla="*/ 80866 h 4132696"/>
              <a:gd name="connsiteX2" fmla="*/ 808653 w 833534"/>
              <a:gd name="connsiteY2" fmla="*/ 124408 h 4132696"/>
              <a:gd name="connsiteX3" fmla="*/ 814873 w 833534"/>
              <a:gd name="connsiteY3" fmla="*/ 167951 h 4132696"/>
              <a:gd name="connsiteX4" fmla="*/ 827314 w 833534"/>
              <a:gd name="connsiteY4" fmla="*/ 192833 h 4132696"/>
              <a:gd name="connsiteX5" fmla="*/ 833534 w 833534"/>
              <a:gd name="connsiteY5" fmla="*/ 261257 h 4132696"/>
              <a:gd name="connsiteX6" fmla="*/ 821094 w 833534"/>
              <a:gd name="connsiteY6" fmla="*/ 572278 h 4132696"/>
              <a:gd name="connsiteX7" fmla="*/ 814873 w 833534"/>
              <a:gd name="connsiteY7" fmla="*/ 609600 h 4132696"/>
              <a:gd name="connsiteX8" fmla="*/ 796212 w 833534"/>
              <a:gd name="connsiteY8" fmla="*/ 640702 h 4132696"/>
              <a:gd name="connsiteX9" fmla="*/ 771330 w 833534"/>
              <a:gd name="connsiteY9" fmla="*/ 715347 h 4132696"/>
              <a:gd name="connsiteX10" fmla="*/ 740228 w 833534"/>
              <a:gd name="connsiteY10" fmla="*/ 783772 h 4132696"/>
              <a:gd name="connsiteX11" fmla="*/ 721567 w 833534"/>
              <a:gd name="connsiteY11" fmla="*/ 802433 h 4132696"/>
              <a:gd name="connsiteX12" fmla="*/ 715347 w 833534"/>
              <a:gd name="connsiteY12" fmla="*/ 827315 h 4132696"/>
              <a:gd name="connsiteX13" fmla="*/ 690465 w 833534"/>
              <a:gd name="connsiteY13" fmla="*/ 870857 h 4132696"/>
              <a:gd name="connsiteX14" fmla="*/ 665583 w 833534"/>
              <a:gd name="connsiteY14" fmla="*/ 920621 h 4132696"/>
              <a:gd name="connsiteX15" fmla="*/ 659363 w 833534"/>
              <a:gd name="connsiteY15" fmla="*/ 945502 h 4132696"/>
              <a:gd name="connsiteX16" fmla="*/ 646922 w 833534"/>
              <a:gd name="connsiteY16" fmla="*/ 1007706 h 4132696"/>
              <a:gd name="connsiteX17" fmla="*/ 653143 w 833534"/>
              <a:gd name="connsiteY17" fmla="*/ 1324947 h 4132696"/>
              <a:gd name="connsiteX18" fmla="*/ 665583 w 833534"/>
              <a:gd name="connsiteY18" fmla="*/ 1356049 h 4132696"/>
              <a:gd name="connsiteX19" fmla="*/ 678024 w 833534"/>
              <a:gd name="connsiteY19" fmla="*/ 1424474 h 4132696"/>
              <a:gd name="connsiteX20" fmla="*/ 696685 w 833534"/>
              <a:gd name="connsiteY20" fmla="*/ 1461796 h 4132696"/>
              <a:gd name="connsiteX21" fmla="*/ 709126 w 833534"/>
              <a:gd name="connsiteY21" fmla="*/ 1511559 h 4132696"/>
              <a:gd name="connsiteX22" fmla="*/ 727787 w 833534"/>
              <a:gd name="connsiteY22" fmla="*/ 1530221 h 4132696"/>
              <a:gd name="connsiteX23" fmla="*/ 734008 w 833534"/>
              <a:gd name="connsiteY23" fmla="*/ 1548882 h 4132696"/>
              <a:gd name="connsiteX24" fmla="*/ 746449 w 833534"/>
              <a:gd name="connsiteY24" fmla="*/ 1604866 h 4132696"/>
              <a:gd name="connsiteX25" fmla="*/ 758889 w 833534"/>
              <a:gd name="connsiteY25" fmla="*/ 1673290 h 4132696"/>
              <a:gd name="connsiteX26" fmla="*/ 727787 w 833534"/>
              <a:gd name="connsiteY26" fmla="*/ 1897225 h 4132696"/>
              <a:gd name="connsiteX27" fmla="*/ 721567 w 833534"/>
              <a:gd name="connsiteY27" fmla="*/ 1915886 h 4132696"/>
              <a:gd name="connsiteX28" fmla="*/ 696685 w 833534"/>
              <a:gd name="connsiteY28" fmla="*/ 1953208 h 4132696"/>
              <a:gd name="connsiteX29" fmla="*/ 678024 w 833534"/>
              <a:gd name="connsiteY29" fmla="*/ 1984310 h 4132696"/>
              <a:gd name="connsiteX30" fmla="*/ 671804 w 833534"/>
              <a:gd name="connsiteY30" fmla="*/ 2002972 h 4132696"/>
              <a:gd name="connsiteX31" fmla="*/ 653143 w 833534"/>
              <a:gd name="connsiteY31" fmla="*/ 2015412 h 4132696"/>
              <a:gd name="connsiteX32" fmla="*/ 634481 w 833534"/>
              <a:gd name="connsiteY32" fmla="*/ 2046515 h 4132696"/>
              <a:gd name="connsiteX33" fmla="*/ 622041 w 833534"/>
              <a:gd name="connsiteY33" fmla="*/ 2071396 h 4132696"/>
              <a:gd name="connsiteX34" fmla="*/ 609600 w 833534"/>
              <a:gd name="connsiteY34" fmla="*/ 2090057 h 4132696"/>
              <a:gd name="connsiteX35" fmla="*/ 597159 w 833534"/>
              <a:gd name="connsiteY35" fmla="*/ 2114939 h 4132696"/>
              <a:gd name="connsiteX36" fmla="*/ 590938 w 833534"/>
              <a:gd name="connsiteY36" fmla="*/ 2133600 h 4132696"/>
              <a:gd name="connsiteX37" fmla="*/ 572277 w 833534"/>
              <a:gd name="connsiteY37" fmla="*/ 2158482 h 4132696"/>
              <a:gd name="connsiteX38" fmla="*/ 553616 w 833534"/>
              <a:gd name="connsiteY38" fmla="*/ 2214466 h 4132696"/>
              <a:gd name="connsiteX39" fmla="*/ 516294 w 833534"/>
              <a:gd name="connsiteY39" fmla="*/ 2251788 h 4132696"/>
              <a:gd name="connsiteX40" fmla="*/ 466530 w 833534"/>
              <a:gd name="connsiteY40" fmla="*/ 2363755 h 4132696"/>
              <a:gd name="connsiteX41" fmla="*/ 447869 w 833534"/>
              <a:gd name="connsiteY41" fmla="*/ 2376196 h 4132696"/>
              <a:gd name="connsiteX42" fmla="*/ 429208 w 833534"/>
              <a:gd name="connsiteY42" fmla="*/ 2407298 h 4132696"/>
              <a:gd name="connsiteX43" fmla="*/ 410547 w 833534"/>
              <a:gd name="connsiteY43" fmla="*/ 2432180 h 4132696"/>
              <a:gd name="connsiteX44" fmla="*/ 385665 w 833534"/>
              <a:gd name="connsiteY44" fmla="*/ 2488164 h 4132696"/>
              <a:gd name="connsiteX45" fmla="*/ 379445 w 833534"/>
              <a:gd name="connsiteY45" fmla="*/ 2556588 h 4132696"/>
              <a:gd name="connsiteX46" fmla="*/ 373224 w 833534"/>
              <a:gd name="connsiteY46" fmla="*/ 2643674 h 4132696"/>
              <a:gd name="connsiteX47" fmla="*/ 360783 w 833534"/>
              <a:gd name="connsiteY47" fmla="*/ 2662335 h 4132696"/>
              <a:gd name="connsiteX48" fmla="*/ 342122 w 833534"/>
              <a:gd name="connsiteY48" fmla="*/ 2712098 h 4132696"/>
              <a:gd name="connsiteX49" fmla="*/ 317241 w 833534"/>
              <a:gd name="connsiteY49" fmla="*/ 2792964 h 4132696"/>
              <a:gd name="connsiteX50" fmla="*/ 292359 w 833534"/>
              <a:gd name="connsiteY50" fmla="*/ 2873829 h 4132696"/>
              <a:gd name="connsiteX51" fmla="*/ 267477 w 833534"/>
              <a:gd name="connsiteY51" fmla="*/ 3110204 h 4132696"/>
              <a:gd name="connsiteX52" fmla="*/ 261257 w 833534"/>
              <a:gd name="connsiteY52" fmla="*/ 3141306 h 4132696"/>
              <a:gd name="connsiteX53" fmla="*/ 248816 w 833534"/>
              <a:gd name="connsiteY53" fmla="*/ 3166188 h 4132696"/>
              <a:gd name="connsiteX54" fmla="*/ 242596 w 833534"/>
              <a:gd name="connsiteY54" fmla="*/ 3184849 h 4132696"/>
              <a:gd name="connsiteX55" fmla="*/ 236375 w 833534"/>
              <a:gd name="connsiteY55" fmla="*/ 3209731 h 4132696"/>
              <a:gd name="connsiteX56" fmla="*/ 223934 w 833534"/>
              <a:gd name="connsiteY56" fmla="*/ 3228392 h 4132696"/>
              <a:gd name="connsiteX57" fmla="*/ 211494 w 833534"/>
              <a:gd name="connsiteY57" fmla="*/ 3278155 h 4132696"/>
              <a:gd name="connsiteX58" fmla="*/ 199053 w 833534"/>
              <a:gd name="connsiteY58" fmla="*/ 3327919 h 4132696"/>
              <a:gd name="connsiteX59" fmla="*/ 180392 w 833534"/>
              <a:gd name="connsiteY59" fmla="*/ 3377682 h 4132696"/>
              <a:gd name="connsiteX60" fmla="*/ 136849 w 833534"/>
              <a:gd name="connsiteY60" fmla="*/ 3470988 h 4132696"/>
              <a:gd name="connsiteX61" fmla="*/ 130628 w 833534"/>
              <a:gd name="connsiteY61" fmla="*/ 3502090 h 4132696"/>
              <a:gd name="connsiteX62" fmla="*/ 93306 w 833534"/>
              <a:gd name="connsiteY62" fmla="*/ 3551853 h 4132696"/>
              <a:gd name="connsiteX63" fmla="*/ 87085 w 833534"/>
              <a:gd name="connsiteY63" fmla="*/ 3570515 h 4132696"/>
              <a:gd name="connsiteX64" fmla="*/ 80865 w 833534"/>
              <a:gd name="connsiteY64" fmla="*/ 3595396 h 4132696"/>
              <a:gd name="connsiteX65" fmla="*/ 68424 w 833534"/>
              <a:gd name="connsiteY65" fmla="*/ 3614057 h 4132696"/>
              <a:gd name="connsiteX66" fmla="*/ 62204 w 833534"/>
              <a:gd name="connsiteY66" fmla="*/ 3632719 h 4132696"/>
              <a:gd name="connsiteX67" fmla="*/ 105747 w 833534"/>
              <a:gd name="connsiteY67" fmla="*/ 3831772 h 4132696"/>
              <a:gd name="connsiteX68" fmla="*/ 87085 w 833534"/>
              <a:gd name="connsiteY68" fmla="*/ 4055706 h 4132696"/>
              <a:gd name="connsiteX69" fmla="*/ 80865 w 833534"/>
              <a:gd name="connsiteY69" fmla="*/ 4074368 h 4132696"/>
              <a:gd name="connsiteX70" fmla="*/ 74645 w 833534"/>
              <a:gd name="connsiteY70" fmla="*/ 4117910 h 4132696"/>
              <a:gd name="connsiteX71" fmla="*/ 0 w 833534"/>
              <a:gd name="connsiteY71" fmla="*/ 4130351 h 413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833534" h="4132696">
                <a:moveTo>
                  <a:pt x="783771" y="0"/>
                </a:moveTo>
                <a:cubicBezTo>
                  <a:pt x="785502" y="12119"/>
                  <a:pt x="792979" y="66854"/>
                  <a:pt x="796212" y="80866"/>
                </a:cubicBezTo>
                <a:cubicBezTo>
                  <a:pt x="799606" y="95574"/>
                  <a:pt x="804506" y="109894"/>
                  <a:pt x="808653" y="124408"/>
                </a:cubicBezTo>
                <a:cubicBezTo>
                  <a:pt x="810726" y="138922"/>
                  <a:pt x="811015" y="153806"/>
                  <a:pt x="814873" y="167951"/>
                </a:cubicBezTo>
                <a:cubicBezTo>
                  <a:pt x="817313" y="176897"/>
                  <a:pt x="825495" y="183740"/>
                  <a:pt x="827314" y="192833"/>
                </a:cubicBezTo>
                <a:cubicBezTo>
                  <a:pt x="831805" y="215290"/>
                  <a:pt x="831461" y="238449"/>
                  <a:pt x="833534" y="261257"/>
                </a:cubicBezTo>
                <a:cubicBezTo>
                  <a:pt x="829387" y="364931"/>
                  <a:pt x="826644" y="468670"/>
                  <a:pt x="821094" y="572278"/>
                </a:cubicBezTo>
                <a:cubicBezTo>
                  <a:pt x="820419" y="584872"/>
                  <a:pt x="819183" y="597747"/>
                  <a:pt x="814873" y="609600"/>
                </a:cubicBezTo>
                <a:cubicBezTo>
                  <a:pt x="810741" y="620962"/>
                  <a:pt x="802432" y="630335"/>
                  <a:pt x="796212" y="640702"/>
                </a:cubicBezTo>
                <a:cubicBezTo>
                  <a:pt x="786546" y="698704"/>
                  <a:pt x="796912" y="659069"/>
                  <a:pt x="771330" y="715347"/>
                </a:cubicBezTo>
                <a:cubicBezTo>
                  <a:pt x="759741" y="740841"/>
                  <a:pt x="756385" y="759535"/>
                  <a:pt x="740228" y="783772"/>
                </a:cubicBezTo>
                <a:cubicBezTo>
                  <a:pt x="735348" y="791091"/>
                  <a:pt x="727787" y="796213"/>
                  <a:pt x="721567" y="802433"/>
                </a:cubicBezTo>
                <a:cubicBezTo>
                  <a:pt x="719494" y="810727"/>
                  <a:pt x="718349" y="819310"/>
                  <a:pt x="715347" y="827315"/>
                </a:cubicBezTo>
                <a:cubicBezTo>
                  <a:pt x="708583" y="845352"/>
                  <a:pt x="700777" y="855390"/>
                  <a:pt x="690465" y="870857"/>
                </a:cubicBezTo>
                <a:cubicBezTo>
                  <a:pt x="671132" y="928864"/>
                  <a:pt x="704749" y="832499"/>
                  <a:pt x="665583" y="920621"/>
                </a:cubicBezTo>
                <a:cubicBezTo>
                  <a:pt x="662111" y="928433"/>
                  <a:pt x="661154" y="937143"/>
                  <a:pt x="659363" y="945502"/>
                </a:cubicBezTo>
                <a:cubicBezTo>
                  <a:pt x="654932" y="966178"/>
                  <a:pt x="646922" y="1007706"/>
                  <a:pt x="646922" y="1007706"/>
                </a:cubicBezTo>
                <a:cubicBezTo>
                  <a:pt x="648996" y="1113453"/>
                  <a:pt x="647485" y="1219331"/>
                  <a:pt x="653143" y="1324947"/>
                </a:cubicBezTo>
                <a:cubicBezTo>
                  <a:pt x="653740" y="1336097"/>
                  <a:pt x="662875" y="1345217"/>
                  <a:pt x="665583" y="1356049"/>
                </a:cubicBezTo>
                <a:cubicBezTo>
                  <a:pt x="671102" y="1378125"/>
                  <a:pt x="669363" y="1402820"/>
                  <a:pt x="678024" y="1424474"/>
                </a:cubicBezTo>
                <a:cubicBezTo>
                  <a:pt x="683190" y="1437388"/>
                  <a:pt x="690465" y="1449355"/>
                  <a:pt x="696685" y="1461796"/>
                </a:cubicBezTo>
                <a:cubicBezTo>
                  <a:pt x="697582" y="1466279"/>
                  <a:pt x="703662" y="1503363"/>
                  <a:pt x="709126" y="1511559"/>
                </a:cubicBezTo>
                <a:cubicBezTo>
                  <a:pt x="714006" y="1518879"/>
                  <a:pt x="721567" y="1524000"/>
                  <a:pt x="727787" y="1530221"/>
                </a:cubicBezTo>
                <a:cubicBezTo>
                  <a:pt x="729861" y="1536441"/>
                  <a:pt x="732207" y="1542577"/>
                  <a:pt x="734008" y="1548882"/>
                </a:cubicBezTo>
                <a:cubicBezTo>
                  <a:pt x="739232" y="1567165"/>
                  <a:pt x="742954" y="1586226"/>
                  <a:pt x="746449" y="1604866"/>
                </a:cubicBezTo>
                <a:cubicBezTo>
                  <a:pt x="750721" y="1627651"/>
                  <a:pt x="754742" y="1650482"/>
                  <a:pt x="758889" y="1673290"/>
                </a:cubicBezTo>
                <a:cubicBezTo>
                  <a:pt x="741735" y="1839118"/>
                  <a:pt x="756071" y="1802943"/>
                  <a:pt x="727787" y="1897225"/>
                </a:cubicBezTo>
                <a:cubicBezTo>
                  <a:pt x="725903" y="1903505"/>
                  <a:pt x="724751" y="1910154"/>
                  <a:pt x="721567" y="1915886"/>
                </a:cubicBezTo>
                <a:cubicBezTo>
                  <a:pt x="714306" y="1928956"/>
                  <a:pt x="704378" y="1940387"/>
                  <a:pt x="696685" y="1953208"/>
                </a:cubicBezTo>
                <a:cubicBezTo>
                  <a:pt x="690465" y="1963575"/>
                  <a:pt x="683431" y="1973496"/>
                  <a:pt x="678024" y="1984310"/>
                </a:cubicBezTo>
                <a:cubicBezTo>
                  <a:pt x="675092" y="1990175"/>
                  <a:pt x="675900" y="1997852"/>
                  <a:pt x="671804" y="2002972"/>
                </a:cubicBezTo>
                <a:cubicBezTo>
                  <a:pt x="667134" y="2008810"/>
                  <a:pt x="659363" y="2011265"/>
                  <a:pt x="653143" y="2015412"/>
                </a:cubicBezTo>
                <a:cubicBezTo>
                  <a:pt x="646922" y="2025780"/>
                  <a:pt x="640353" y="2035946"/>
                  <a:pt x="634481" y="2046515"/>
                </a:cubicBezTo>
                <a:cubicBezTo>
                  <a:pt x="629978" y="2054621"/>
                  <a:pt x="626641" y="2063345"/>
                  <a:pt x="622041" y="2071396"/>
                </a:cubicBezTo>
                <a:cubicBezTo>
                  <a:pt x="618332" y="2077887"/>
                  <a:pt x="613309" y="2083566"/>
                  <a:pt x="609600" y="2090057"/>
                </a:cubicBezTo>
                <a:cubicBezTo>
                  <a:pt x="604999" y="2098108"/>
                  <a:pt x="600812" y="2106416"/>
                  <a:pt x="597159" y="2114939"/>
                </a:cubicBezTo>
                <a:cubicBezTo>
                  <a:pt x="594576" y="2120966"/>
                  <a:pt x="594191" y="2127907"/>
                  <a:pt x="590938" y="2133600"/>
                </a:cubicBezTo>
                <a:cubicBezTo>
                  <a:pt x="585794" y="2142601"/>
                  <a:pt x="578497" y="2150188"/>
                  <a:pt x="572277" y="2158482"/>
                </a:cubicBezTo>
                <a:cubicBezTo>
                  <a:pt x="566057" y="2177143"/>
                  <a:pt x="567525" y="2200557"/>
                  <a:pt x="553616" y="2214466"/>
                </a:cubicBezTo>
                <a:lnTo>
                  <a:pt x="516294" y="2251788"/>
                </a:lnTo>
                <a:cubicBezTo>
                  <a:pt x="507772" y="2285877"/>
                  <a:pt x="498814" y="2342232"/>
                  <a:pt x="466530" y="2363755"/>
                </a:cubicBezTo>
                <a:lnTo>
                  <a:pt x="447869" y="2376196"/>
                </a:lnTo>
                <a:cubicBezTo>
                  <a:pt x="441649" y="2386563"/>
                  <a:pt x="435914" y="2397238"/>
                  <a:pt x="429208" y="2407298"/>
                </a:cubicBezTo>
                <a:cubicBezTo>
                  <a:pt x="423457" y="2415924"/>
                  <a:pt x="415183" y="2422907"/>
                  <a:pt x="410547" y="2432180"/>
                </a:cubicBezTo>
                <a:cubicBezTo>
                  <a:pt x="366131" y="2521012"/>
                  <a:pt x="422261" y="2433268"/>
                  <a:pt x="385665" y="2488164"/>
                </a:cubicBezTo>
                <a:cubicBezTo>
                  <a:pt x="383592" y="2510972"/>
                  <a:pt x="381271" y="2533759"/>
                  <a:pt x="379445" y="2556588"/>
                </a:cubicBezTo>
                <a:cubicBezTo>
                  <a:pt x="377124" y="2585598"/>
                  <a:pt x="378282" y="2615014"/>
                  <a:pt x="373224" y="2643674"/>
                </a:cubicBezTo>
                <a:cubicBezTo>
                  <a:pt x="371925" y="2651036"/>
                  <a:pt x="363877" y="2655529"/>
                  <a:pt x="360783" y="2662335"/>
                </a:cubicBezTo>
                <a:cubicBezTo>
                  <a:pt x="353452" y="2678463"/>
                  <a:pt x="348342" y="2695510"/>
                  <a:pt x="342122" y="2712098"/>
                </a:cubicBezTo>
                <a:cubicBezTo>
                  <a:pt x="327291" y="2815924"/>
                  <a:pt x="348762" y="2698401"/>
                  <a:pt x="317241" y="2792964"/>
                </a:cubicBezTo>
                <a:cubicBezTo>
                  <a:pt x="281111" y="2901354"/>
                  <a:pt x="323864" y="2810818"/>
                  <a:pt x="292359" y="2873829"/>
                </a:cubicBezTo>
                <a:cubicBezTo>
                  <a:pt x="282136" y="2991397"/>
                  <a:pt x="283009" y="3006653"/>
                  <a:pt x="267477" y="3110204"/>
                </a:cubicBezTo>
                <a:cubicBezTo>
                  <a:pt x="265909" y="3120660"/>
                  <a:pt x="264600" y="3131276"/>
                  <a:pt x="261257" y="3141306"/>
                </a:cubicBezTo>
                <a:cubicBezTo>
                  <a:pt x="258325" y="3150103"/>
                  <a:pt x="252469" y="3157665"/>
                  <a:pt x="248816" y="3166188"/>
                </a:cubicBezTo>
                <a:cubicBezTo>
                  <a:pt x="246233" y="3172215"/>
                  <a:pt x="244397" y="3178545"/>
                  <a:pt x="242596" y="3184849"/>
                </a:cubicBezTo>
                <a:cubicBezTo>
                  <a:pt x="240247" y="3193069"/>
                  <a:pt x="239743" y="3201873"/>
                  <a:pt x="236375" y="3209731"/>
                </a:cubicBezTo>
                <a:cubicBezTo>
                  <a:pt x="233430" y="3216602"/>
                  <a:pt x="228081" y="3222172"/>
                  <a:pt x="223934" y="3228392"/>
                </a:cubicBezTo>
                <a:cubicBezTo>
                  <a:pt x="212042" y="3264069"/>
                  <a:pt x="222754" y="3229360"/>
                  <a:pt x="211494" y="3278155"/>
                </a:cubicBezTo>
                <a:cubicBezTo>
                  <a:pt x="207649" y="3294816"/>
                  <a:pt x="202898" y="3311258"/>
                  <a:pt x="199053" y="3327919"/>
                </a:cubicBezTo>
                <a:cubicBezTo>
                  <a:pt x="189558" y="3369064"/>
                  <a:pt x="199975" y="3348306"/>
                  <a:pt x="180392" y="3377682"/>
                </a:cubicBezTo>
                <a:cubicBezTo>
                  <a:pt x="165076" y="3454263"/>
                  <a:pt x="182903" y="3424934"/>
                  <a:pt x="136849" y="3470988"/>
                </a:cubicBezTo>
                <a:cubicBezTo>
                  <a:pt x="134775" y="3481355"/>
                  <a:pt x="134555" y="3492274"/>
                  <a:pt x="130628" y="3502090"/>
                </a:cubicBezTo>
                <a:cubicBezTo>
                  <a:pt x="120322" y="3527854"/>
                  <a:pt x="111144" y="3534015"/>
                  <a:pt x="93306" y="3551853"/>
                </a:cubicBezTo>
                <a:cubicBezTo>
                  <a:pt x="91232" y="3558074"/>
                  <a:pt x="88886" y="3564210"/>
                  <a:pt x="87085" y="3570515"/>
                </a:cubicBezTo>
                <a:cubicBezTo>
                  <a:pt x="84736" y="3578735"/>
                  <a:pt x="84233" y="3587538"/>
                  <a:pt x="80865" y="3595396"/>
                </a:cubicBezTo>
                <a:cubicBezTo>
                  <a:pt x="77920" y="3602267"/>
                  <a:pt x="72571" y="3607837"/>
                  <a:pt x="68424" y="3614057"/>
                </a:cubicBezTo>
                <a:cubicBezTo>
                  <a:pt x="66351" y="3620278"/>
                  <a:pt x="61160" y="3626246"/>
                  <a:pt x="62204" y="3632719"/>
                </a:cubicBezTo>
                <a:cubicBezTo>
                  <a:pt x="74061" y="3706234"/>
                  <a:pt x="89049" y="3764985"/>
                  <a:pt x="105747" y="3831772"/>
                </a:cubicBezTo>
                <a:cubicBezTo>
                  <a:pt x="99526" y="3906417"/>
                  <a:pt x="94727" y="3981193"/>
                  <a:pt x="87085" y="4055706"/>
                </a:cubicBezTo>
                <a:cubicBezTo>
                  <a:pt x="86416" y="4062229"/>
                  <a:pt x="82151" y="4067938"/>
                  <a:pt x="80865" y="4074368"/>
                </a:cubicBezTo>
                <a:cubicBezTo>
                  <a:pt x="77990" y="4088745"/>
                  <a:pt x="80600" y="4104512"/>
                  <a:pt x="74645" y="4117910"/>
                </a:cubicBezTo>
                <a:cubicBezTo>
                  <a:pt x="64515" y="4140702"/>
                  <a:pt x="3407" y="4130351"/>
                  <a:pt x="0" y="4130351"/>
                </a:cubicBezTo>
              </a:path>
            </a:pathLst>
          </a:custGeom>
          <a:noFill/>
          <a:ln w="2222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402286" y="1747935"/>
            <a:ext cx="534955" cy="2843499"/>
          </a:xfrm>
          <a:custGeom>
            <a:avLst/>
            <a:gdLst>
              <a:gd name="connsiteX0" fmla="*/ 0 w 534955"/>
              <a:gd name="connsiteY0" fmla="*/ 0 h 2843499"/>
              <a:gd name="connsiteX1" fmla="*/ 18661 w 534955"/>
              <a:gd name="connsiteY1" fmla="*/ 37322 h 2843499"/>
              <a:gd name="connsiteX2" fmla="*/ 24881 w 534955"/>
              <a:gd name="connsiteY2" fmla="*/ 55983 h 2843499"/>
              <a:gd name="connsiteX3" fmla="*/ 37322 w 534955"/>
              <a:gd name="connsiteY3" fmla="*/ 87085 h 2843499"/>
              <a:gd name="connsiteX4" fmla="*/ 49763 w 534955"/>
              <a:gd name="connsiteY4" fmla="*/ 149289 h 2843499"/>
              <a:gd name="connsiteX5" fmla="*/ 55983 w 534955"/>
              <a:gd name="connsiteY5" fmla="*/ 167951 h 2843499"/>
              <a:gd name="connsiteX6" fmla="*/ 62204 w 534955"/>
              <a:gd name="connsiteY6" fmla="*/ 192832 h 2843499"/>
              <a:gd name="connsiteX7" fmla="*/ 87085 w 534955"/>
              <a:gd name="connsiteY7" fmla="*/ 721567 h 2843499"/>
              <a:gd name="connsiteX8" fmla="*/ 93306 w 534955"/>
              <a:gd name="connsiteY8" fmla="*/ 746449 h 2843499"/>
              <a:gd name="connsiteX9" fmla="*/ 99526 w 534955"/>
              <a:gd name="connsiteY9" fmla="*/ 777551 h 2843499"/>
              <a:gd name="connsiteX10" fmla="*/ 111967 w 534955"/>
              <a:gd name="connsiteY10" fmla="*/ 877077 h 2843499"/>
              <a:gd name="connsiteX11" fmla="*/ 130628 w 534955"/>
              <a:gd name="connsiteY11" fmla="*/ 957943 h 2843499"/>
              <a:gd name="connsiteX12" fmla="*/ 149290 w 534955"/>
              <a:gd name="connsiteY12" fmla="*/ 1449355 h 2843499"/>
              <a:gd name="connsiteX13" fmla="*/ 167951 w 534955"/>
              <a:gd name="connsiteY13" fmla="*/ 1517779 h 2843499"/>
              <a:gd name="connsiteX14" fmla="*/ 174171 w 534955"/>
              <a:gd name="connsiteY14" fmla="*/ 1542661 h 2843499"/>
              <a:gd name="connsiteX15" fmla="*/ 192832 w 534955"/>
              <a:gd name="connsiteY15" fmla="*/ 1660849 h 2843499"/>
              <a:gd name="connsiteX16" fmla="*/ 217714 w 534955"/>
              <a:gd name="connsiteY16" fmla="*/ 1723053 h 2843499"/>
              <a:gd name="connsiteX17" fmla="*/ 223934 w 534955"/>
              <a:gd name="connsiteY17" fmla="*/ 1760375 h 2843499"/>
              <a:gd name="connsiteX18" fmla="*/ 230155 w 534955"/>
              <a:gd name="connsiteY18" fmla="*/ 1816359 h 2843499"/>
              <a:gd name="connsiteX19" fmla="*/ 242596 w 534955"/>
              <a:gd name="connsiteY19" fmla="*/ 1866122 h 2843499"/>
              <a:gd name="connsiteX20" fmla="*/ 255036 w 534955"/>
              <a:gd name="connsiteY20" fmla="*/ 1953208 h 2843499"/>
              <a:gd name="connsiteX21" fmla="*/ 273698 w 534955"/>
              <a:gd name="connsiteY21" fmla="*/ 2052734 h 2843499"/>
              <a:gd name="connsiteX22" fmla="*/ 286138 w 534955"/>
              <a:gd name="connsiteY22" fmla="*/ 2121159 h 2843499"/>
              <a:gd name="connsiteX23" fmla="*/ 298579 w 534955"/>
              <a:gd name="connsiteY23" fmla="*/ 2152261 h 2843499"/>
              <a:gd name="connsiteX24" fmla="*/ 304800 w 534955"/>
              <a:gd name="connsiteY24" fmla="*/ 2202024 h 2843499"/>
              <a:gd name="connsiteX25" fmla="*/ 317241 w 534955"/>
              <a:gd name="connsiteY25" fmla="*/ 2220685 h 2843499"/>
              <a:gd name="connsiteX26" fmla="*/ 342122 w 534955"/>
              <a:gd name="connsiteY26" fmla="*/ 2307771 h 2843499"/>
              <a:gd name="connsiteX27" fmla="*/ 348343 w 534955"/>
              <a:gd name="connsiteY27" fmla="*/ 2338873 h 2843499"/>
              <a:gd name="connsiteX28" fmla="*/ 360783 w 534955"/>
              <a:gd name="connsiteY28" fmla="*/ 2357534 h 2843499"/>
              <a:gd name="connsiteX29" fmla="*/ 385665 w 534955"/>
              <a:gd name="connsiteY29" fmla="*/ 2413518 h 2843499"/>
              <a:gd name="connsiteX30" fmla="*/ 391885 w 534955"/>
              <a:gd name="connsiteY30" fmla="*/ 2432179 h 2843499"/>
              <a:gd name="connsiteX31" fmla="*/ 410547 w 534955"/>
              <a:gd name="connsiteY31" fmla="*/ 2475722 h 2843499"/>
              <a:gd name="connsiteX32" fmla="*/ 429208 w 534955"/>
              <a:gd name="connsiteY32" fmla="*/ 2525485 h 2843499"/>
              <a:gd name="connsiteX33" fmla="*/ 435428 w 534955"/>
              <a:gd name="connsiteY33" fmla="*/ 2556587 h 2843499"/>
              <a:gd name="connsiteX34" fmla="*/ 460310 w 534955"/>
              <a:gd name="connsiteY34" fmla="*/ 2593910 h 2843499"/>
              <a:gd name="connsiteX35" fmla="*/ 472751 w 534955"/>
              <a:gd name="connsiteY35" fmla="*/ 2618792 h 2843499"/>
              <a:gd name="connsiteX36" fmla="*/ 478971 w 534955"/>
              <a:gd name="connsiteY36" fmla="*/ 2668555 h 2843499"/>
              <a:gd name="connsiteX37" fmla="*/ 485192 w 534955"/>
              <a:gd name="connsiteY37" fmla="*/ 2836506 h 2843499"/>
              <a:gd name="connsiteX38" fmla="*/ 534955 w 534955"/>
              <a:gd name="connsiteY38" fmla="*/ 2836506 h 28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4955" h="2843499">
                <a:moveTo>
                  <a:pt x="0" y="0"/>
                </a:moveTo>
                <a:cubicBezTo>
                  <a:pt x="6220" y="12441"/>
                  <a:pt x="13012" y="24612"/>
                  <a:pt x="18661" y="37322"/>
                </a:cubicBezTo>
                <a:cubicBezTo>
                  <a:pt x="21324" y="43314"/>
                  <a:pt x="22579" y="49844"/>
                  <a:pt x="24881" y="55983"/>
                </a:cubicBezTo>
                <a:cubicBezTo>
                  <a:pt x="28802" y="66438"/>
                  <a:pt x="33791" y="76492"/>
                  <a:pt x="37322" y="87085"/>
                </a:cubicBezTo>
                <a:cubicBezTo>
                  <a:pt x="45586" y="111876"/>
                  <a:pt x="43637" y="121719"/>
                  <a:pt x="49763" y="149289"/>
                </a:cubicBezTo>
                <a:cubicBezTo>
                  <a:pt x="51185" y="155690"/>
                  <a:pt x="54182" y="161646"/>
                  <a:pt x="55983" y="167951"/>
                </a:cubicBezTo>
                <a:cubicBezTo>
                  <a:pt x="58332" y="176171"/>
                  <a:pt x="60130" y="184538"/>
                  <a:pt x="62204" y="192832"/>
                </a:cubicBezTo>
                <a:cubicBezTo>
                  <a:pt x="94348" y="449982"/>
                  <a:pt x="65329" y="192159"/>
                  <a:pt x="87085" y="721567"/>
                </a:cubicBezTo>
                <a:cubicBezTo>
                  <a:pt x="87436" y="730109"/>
                  <a:pt x="91451" y="738103"/>
                  <a:pt x="93306" y="746449"/>
                </a:cubicBezTo>
                <a:cubicBezTo>
                  <a:pt x="95600" y="756770"/>
                  <a:pt x="97788" y="767122"/>
                  <a:pt x="99526" y="777551"/>
                </a:cubicBezTo>
                <a:cubicBezTo>
                  <a:pt x="130759" y="964948"/>
                  <a:pt x="75498" y="646105"/>
                  <a:pt x="111967" y="877077"/>
                </a:cubicBezTo>
                <a:cubicBezTo>
                  <a:pt x="120202" y="929234"/>
                  <a:pt x="119425" y="924330"/>
                  <a:pt x="130628" y="957943"/>
                </a:cubicBezTo>
                <a:cubicBezTo>
                  <a:pt x="136172" y="1251753"/>
                  <a:pt x="129254" y="1222274"/>
                  <a:pt x="149290" y="1449355"/>
                </a:cubicBezTo>
                <a:cubicBezTo>
                  <a:pt x="154015" y="1502903"/>
                  <a:pt x="147320" y="1486834"/>
                  <a:pt x="167951" y="1517779"/>
                </a:cubicBezTo>
                <a:cubicBezTo>
                  <a:pt x="170024" y="1526073"/>
                  <a:pt x="172642" y="1534250"/>
                  <a:pt x="174171" y="1542661"/>
                </a:cubicBezTo>
                <a:cubicBezTo>
                  <a:pt x="180978" y="1580099"/>
                  <a:pt x="183112" y="1625208"/>
                  <a:pt x="192832" y="1660849"/>
                </a:cubicBezTo>
                <a:cubicBezTo>
                  <a:pt x="198708" y="1682394"/>
                  <a:pt x="217714" y="1723053"/>
                  <a:pt x="217714" y="1723053"/>
                </a:cubicBezTo>
                <a:cubicBezTo>
                  <a:pt x="219787" y="1735494"/>
                  <a:pt x="222267" y="1747873"/>
                  <a:pt x="223934" y="1760375"/>
                </a:cubicBezTo>
                <a:cubicBezTo>
                  <a:pt x="226416" y="1778986"/>
                  <a:pt x="226892" y="1797869"/>
                  <a:pt x="230155" y="1816359"/>
                </a:cubicBezTo>
                <a:cubicBezTo>
                  <a:pt x="233127" y="1833197"/>
                  <a:pt x="239537" y="1849300"/>
                  <a:pt x="242596" y="1866122"/>
                </a:cubicBezTo>
                <a:cubicBezTo>
                  <a:pt x="247841" y="1894972"/>
                  <a:pt x="249632" y="1924387"/>
                  <a:pt x="255036" y="1953208"/>
                </a:cubicBezTo>
                <a:cubicBezTo>
                  <a:pt x="261257" y="1986383"/>
                  <a:pt x="268149" y="2019440"/>
                  <a:pt x="273698" y="2052734"/>
                </a:cubicBezTo>
                <a:cubicBezTo>
                  <a:pt x="275174" y="2061592"/>
                  <a:pt x="282878" y="2110292"/>
                  <a:pt x="286138" y="2121159"/>
                </a:cubicBezTo>
                <a:cubicBezTo>
                  <a:pt x="289346" y="2131854"/>
                  <a:pt x="294432" y="2141894"/>
                  <a:pt x="298579" y="2152261"/>
                </a:cubicBezTo>
                <a:cubicBezTo>
                  <a:pt x="300653" y="2168849"/>
                  <a:pt x="300401" y="2185896"/>
                  <a:pt x="304800" y="2202024"/>
                </a:cubicBezTo>
                <a:cubicBezTo>
                  <a:pt x="306767" y="2209237"/>
                  <a:pt x="314753" y="2213635"/>
                  <a:pt x="317241" y="2220685"/>
                </a:cubicBezTo>
                <a:cubicBezTo>
                  <a:pt x="327289" y="2249154"/>
                  <a:pt x="336201" y="2278167"/>
                  <a:pt x="342122" y="2307771"/>
                </a:cubicBezTo>
                <a:cubicBezTo>
                  <a:pt x="344196" y="2318138"/>
                  <a:pt x="344631" y="2328973"/>
                  <a:pt x="348343" y="2338873"/>
                </a:cubicBezTo>
                <a:cubicBezTo>
                  <a:pt x="350968" y="2345873"/>
                  <a:pt x="357747" y="2350703"/>
                  <a:pt x="360783" y="2357534"/>
                </a:cubicBezTo>
                <a:cubicBezTo>
                  <a:pt x="390390" y="2424151"/>
                  <a:pt x="357512" y="2371289"/>
                  <a:pt x="385665" y="2413518"/>
                </a:cubicBezTo>
                <a:cubicBezTo>
                  <a:pt x="387738" y="2419738"/>
                  <a:pt x="389450" y="2426091"/>
                  <a:pt x="391885" y="2432179"/>
                </a:cubicBezTo>
                <a:cubicBezTo>
                  <a:pt x="397750" y="2446841"/>
                  <a:pt x="405150" y="2460882"/>
                  <a:pt x="410547" y="2475722"/>
                </a:cubicBezTo>
                <a:cubicBezTo>
                  <a:pt x="433133" y="2537833"/>
                  <a:pt x="397632" y="2462335"/>
                  <a:pt x="429208" y="2525485"/>
                </a:cubicBezTo>
                <a:cubicBezTo>
                  <a:pt x="431281" y="2535852"/>
                  <a:pt x="431053" y="2546962"/>
                  <a:pt x="435428" y="2556587"/>
                </a:cubicBezTo>
                <a:cubicBezTo>
                  <a:pt x="441615" y="2570199"/>
                  <a:pt x="453623" y="2580536"/>
                  <a:pt x="460310" y="2593910"/>
                </a:cubicBezTo>
                <a:lnTo>
                  <a:pt x="472751" y="2618792"/>
                </a:lnTo>
                <a:cubicBezTo>
                  <a:pt x="474824" y="2635380"/>
                  <a:pt x="478017" y="2651865"/>
                  <a:pt x="478971" y="2668555"/>
                </a:cubicBezTo>
                <a:cubicBezTo>
                  <a:pt x="482167" y="2724486"/>
                  <a:pt x="467476" y="2783359"/>
                  <a:pt x="485192" y="2836506"/>
                </a:cubicBezTo>
                <a:cubicBezTo>
                  <a:pt x="490438" y="2852242"/>
                  <a:pt x="518367" y="2836506"/>
                  <a:pt x="534955" y="2836506"/>
                </a:cubicBezTo>
              </a:path>
            </a:pathLst>
          </a:custGeom>
          <a:noFill/>
          <a:ln w="2222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6876256" y="574076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2" name="椭圆 381"/>
          <p:cNvSpPr/>
          <p:nvPr/>
        </p:nvSpPr>
        <p:spPr bwMode="auto">
          <a:xfrm>
            <a:off x="7834334" y="4519426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3" name="等腰三角形 382"/>
          <p:cNvSpPr/>
          <p:nvPr/>
        </p:nvSpPr>
        <p:spPr bwMode="auto">
          <a:xfrm>
            <a:off x="7416316" y="4614829"/>
            <a:ext cx="974130" cy="1694491"/>
          </a:xfrm>
          <a:prstGeom prst="triangle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4" name="等腰三角形 383"/>
          <p:cNvSpPr/>
          <p:nvPr/>
        </p:nvSpPr>
        <p:spPr bwMode="auto">
          <a:xfrm>
            <a:off x="6804248" y="5852796"/>
            <a:ext cx="288032" cy="456524"/>
          </a:xfrm>
          <a:prstGeom prst="triangle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6439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8" y="1658242"/>
            <a:ext cx="2448272" cy="24854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55" y="1670885"/>
            <a:ext cx="2448272" cy="24454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52" y="1670885"/>
            <a:ext cx="2448270" cy="2448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02" y="4203421"/>
            <a:ext cx="2452132" cy="2472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06" y="4189350"/>
            <a:ext cx="2448272" cy="2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320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栈的基本操作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栈：只能在表的顶端进出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（访问受限）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65864" y="2348880"/>
            <a:ext cx="2163626" cy="3168352"/>
            <a:chOff x="680182" y="2492896"/>
            <a:chExt cx="2163626" cy="3168352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68356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284380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H="1">
              <a:off x="680182" y="5661248"/>
              <a:ext cx="216362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7020272" y="5642324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169489" y="5157193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172637" y="479715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169489" y="479715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69489" y="4437115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92080" y="4420169"/>
                <a:ext cx="779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420169"/>
                <a:ext cx="779957" cy="369332"/>
              </a:xfrm>
              <a:prstGeom prst="rect">
                <a:avLst/>
              </a:prstGeom>
              <a:blipFill>
                <a:blip r:embed="rId3"/>
                <a:stretch>
                  <a:fillRect l="-625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 bwMode="auto">
          <a:xfrm>
            <a:off x="6169489" y="407707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169489" y="3724071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169489" y="3364031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292080" y="4067782"/>
                <a:ext cx="779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067782"/>
                <a:ext cx="779957" cy="369332"/>
              </a:xfrm>
              <a:prstGeom prst="rect">
                <a:avLst/>
              </a:prstGeom>
              <a:blipFill>
                <a:blip r:embed="rId4"/>
                <a:stretch>
                  <a:fillRect l="-625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8395296" y="5157193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85535"/>
              </p:ext>
            </p:extLst>
          </p:nvPr>
        </p:nvGraphicFramePr>
        <p:xfrm>
          <a:off x="369867" y="2115452"/>
          <a:ext cx="4689748" cy="363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910">
                  <a:extLst>
                    <a:ext uri="{9D8B030D-6E8A-4147-A177-3AD203B41FA5}">
                      <a16:colId xmlns:a16="http://schemas.microsoft.com/office/drawing/2014/main" val="17728222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6710305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91007536"/>
                    </a:ext>
                  </a:extLst>
                </a:gridCol>
                <a:gridCol w="1024574">
                  <a:extLst>
                    <a:ext uri="{9D8B030D-6E8A-4147-A177-3AD203B41FA5}">
                      <a16:colId xmlns:a16="http://schemas.microsoft.com/office/drawing/2014/main" val="1522176058"/>
                    </a:ext>
                  </a:extLst>
                </a:gridCol>
              </a:tblGrid>
              <a:tr h="403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78288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push(5)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04394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push(3)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push(6)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50579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95660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85154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push(3)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37808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4950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96742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push(11)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8561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69867" y="2553661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369867" y="2958904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69867" y="3364316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69867" y="3769728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66721" y="4176081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66721" y="4581324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79037" y="4968167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71348" y="5402807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44257" y="2553258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744257" y="2967935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748370" y="3359181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748370" y="3766099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744257" y="4176081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741842" y="4576478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753636" y="4968167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8888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0" grpId="1" animBg="1"/>
      <p:bldP spid="23" grpId="0" animBg="1"/>
      <p:bldP spid="24" grpId="0" animBg="1"/>
      <p:bldP spid="25" grpId="0"/>
      <p:bldP spid="25" grpId="1"/>
      <p:bldP spid="26" grpId="0" animBg="1"/>
      <p:bldP spid="27" grpId="0" animBg="1"/>
      <p:bldP spid="27" grpId="1" animBg="1"/>
      <p:bldP spid="28" grpId="0" animBg="1"/>
      <p:bldP spid="28" grpId="1" animBg="1"/>
      <p:bldP spid="29" grpId="0"/>
      <p:bldP spid="7" grpId="0" animBg="1"/>
      <p:bldP spid="7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迷宫格点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9" y="1844824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AVAILABLE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ROUTE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DEAD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WALL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迷宫单元状态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UNKNOWN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SOUTH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NORTH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NO_WAY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}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未定、东、南、西、北、无路可通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inline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+ 1); };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迷宫格点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x, y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x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坐标、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y</a:t>
            </a:r>
            <a:r>
              <a:rPr lang="zh-CN" alt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坐标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Status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类型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ESWN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incoming, outgoing;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进入、走出</a:t>
            </a:r>
            <a:r>
              <a:rPr lang="zh-CN" alt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方向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迷宫</a:t>
            </a:r>
          </a:p>
        </p:txBody>
      </p:sp>
    </p:spTree>
    <p:extLst>
      <p:ext uri="{BB962C8B-B14F-4D97-AF65-F5344CB8AC3E}">
        <p14:creationId xmlns:p14="http://schemas.microsoft.com/office/powerpoint/2010/main" val="1999256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3" y="1196752"/>
            <a:ext cx="2664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格查询转入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1177173"/>
            <a:ext cx="6192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inline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neighbor(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switch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-&gt;outgoing)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SOUTH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NORTH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default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exit(-1);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" y="3751369"/>
            <a:ext cx="94330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advance(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switch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-&gt;outgoing)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next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next-&gt;incoming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SOUTH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next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+ 1; next-&gt;incoming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NORTH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next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next-&gt;incoming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NORTH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next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- 1; next-&gt;incoming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SOUTH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exit(-1);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978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：迷宫寻径</a:t>
            </a:r>
          </a:p>
        </p:txBody>
      </p:sp>
      <p:sp>
        <p:nvSpPr>
          <p:cNvPr id="320" name="TextBox 20"/>
          <p:cNvSpPr txBox="1">
            <a:spLocks noChangeArrowheads="1"/>
          </p:cNvSpPr>
          <p:nvPr/>
        </p:nvSpPr>
        <p:spPr bwMode="auto">
          <a:xfrm>
            <a:off x="151682" y="1192989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630686" y="2000466"/>
            <a:ext cx="2299294" cy="44911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初始化，将起点入栈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4779034" y="1712434"/>
            <a:ext cx="0" cy="27095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88" name="直接箭头连接符 287"/>
          <p:cNvCxnSpPr>
            <a:stCxn id="2" idx="2"/>
          </p:cNvCxnSpPr>
          <p:nvPr/>
        </p:nvCxnSpPr>
        <p:spPr bwMode="auto">
          <a:xfrm>
            <a:off x="4780333" y="2449576"/>
            <a:ext cx="4738" cy="55900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菱形 42"/>
          <p:cNvSpPr/>
          <p:nvPr/>
        </p:nvSpPr>
        <p:spPr bwMode="auto">
          <a:xfrm>
            <a:off x="3128887" y="3008577"/>
            <a:ext cx="3312368" cy="56179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栈顶是否为空？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菱形 323"/>
          <p:cNvSpPr/>
          <p:nvPr/>
        </p:nvSpPr>
        <p:spPr bwMode="auto">
          <a:xfrm>
            <a:off x="1171415" y="3690523"/>
            <a:ext cx="3312368" cy="56179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栈顶是否为终点？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324" idx="2"/>
            <a:endCxn id="37" idx="0"/>
          </p:cNvCxnSpPr>
          <p:nvPr/>
        </p:nvCxnSpPr>
        <p:spPr bwMode="auto">
          <a:xfrm flipH="1">
            <a:off x="2824978" y="4252315"/>
            <a:ext cx="2621" cy="4581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5" name="肘形连接符 14"/>
          <p:cNvCxnSpPr>
            <a:stCxn id="43" idx="3"/>
          </p:cNvCxnSpPr>
          <p:nvPr/>
        </p:nvCxnSpPr>
        <p:spPr bwMode="auto">
          <a:xfrm>
            <a:off x="6441255" y="3289473"/>
            <a:ext cx="1853215" cy="2693952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9" name="直接箭头连接符 28"/>
          <p:cNvCxnSpPr>
            <a:endCxn id="70" idx="0"/>
          </p:cNvCxnSpPr>
          <p:nvPr/>
        </p:nvCxnSpPr>
        <p:spPr bwMode="auto">
          <a:xfrm flipH="1">
            <a:off x="2824978" y="5202691"/>
            <a:ext cx="4306" cy="22783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0" name="菱形 69"/>
          <p:cNvSpPr/>
          <p:nvPr/>
        </p:nvSpPr>
        <p:spPr bwMode="auto">
          <a:xfrm>
            <a:off x="1168794" y="5430529"/>
            <a:ext cx="3312368" cy="49224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找到可行邻格点？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830416" y="5291731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/>
          <p:cNvCxnSpPr/>
          <p:nvPr/>
        </p:nvCxnSpPr>
        <p:spPr bwMode="auto">
          <a:xfrm>
            <a:off x="643440" y="2826427"/>
            <a:ext cx="416115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0" name="肘形连接符 29"/>
          <p:cNvCxnSpPr>
            <a:stCxn id="43" idx="1"/>
          </p:cNvCxnSpPr>
          <p:nvPr/>
        </p:nvCxnSpPr>
        <p:spPr bwMode="auto">
          <a:xfrm rot="10800000" flipV="1">
            <a:off x="2824979" y="3289472"/>
            <a:ext cx="303909" cy="385917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2767597" y="3284562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/>
          <p:nvPr/>
        </p:nvCxnSpPr>
        <p:spPr bwMode="auto">
          <a:xfrm rot="16200000" flipV="1">
            <a:off x="-531095" y="4000961"/>
            <a:ext cx="2851180" cy="502112"/>
          </a:xfrm>
          <a:prstGeom prst="bentConnector3">
            <a:avLst>
              <a:gd name="adj1" fmla="val 257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2800781" y="5910194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肘形连接符 44"/>
          <p:cNvCxnSpPr>
            <a:stCxn id="324" idx="3"/>
          </p:cNvCxnSpPr>
          <p:nvPr/>
        </p:nvCxnSpPr>
        <p:spPr bwMode="auto">
          <a:xfrm>
            <a:off x="4483783" y="3971419"/>
            <a:ext cx="1905344" cy="1963985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圆角矩形 39"/>
          <p:cNvSpPr/>
          <p:nvPr/>
        </p:nvSpPr>
        <p:spPr bwMode="auto">
          <a:xfrm>
            <a:off x="7558647" y="5990358"/>
            <a:ext cx="1368152" cy="462978"/>
          </a:xfrm>
          <a:prstGeom prst="roundRect">
            <a:avLst>
              <a:gd name="adj" fmla="val 37759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算法终止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6143084" y="3346252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菱形 36"/>
          <p:cNvSpPr/>
          <p:nvPr/>
        </p:nvSpPr>
        <p:spPr bwMode="auto">
          <a:xfrm>
            <a:off x="1168794" y="4710449"/>
            <a:ext cx="3312368" cy="49224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东？南？西？北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970652" y="4029976"/>
            <a:ext cx="829621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683600" y="5983425"/>
            <a:ext cx="1368152" cy="462978"/>
          </a:xfrm>
          <a:prstGeom prst="roundRect">
            <a:avLst>
              <a:gd name="adj" fmla="val 37759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成功返回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肘形连接符 64"/>
          <p:cNvCxnSpPr/>
          <p:nvPr/>
        </p:nvCxnSpPr>
        <p:spPr bwMode="auto">
          <a:xfrm rot="10800000" flipV="1">
            <a:off x="395536" y="5935404"/>
            <a:ext cx="2433535" cy="300233"/>
          </a:xfrm>
          <a:prstGeom prst="bentConnector3">
            <a:avLst>
              <a:gd name="adj1" fmla="val -1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flipH="1">
            <a:off x="2821799" y="5921584"/>
            <a:ext cx="7272" cy="30026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43438" y="2878601"/>
            <a:ext cx="2559848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向该邻格试探将其入栈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/>
          <p:nvPr/>
        </p:nvCxnSpPr>
        <p:spPr bwMode="auto">
          <a:xfrm flipV="1">
            <a:off x="403413" y="2624621"/>
            <a:ext cx="4384280" cy="3597226"/>
          </a:xfrm>
          <a:prstGeom prst="bentConnector3">
            <a:avLst>
              <a:gd name="adj1" fmla="val -12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2732672" y="4235324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7985" y="2030183"/>
            <a:ext cx="257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标识当前格点为死胡同，栈顶退出一格</a:t>
            </a:r>
          </a:p>
        </p:txBody>
      </p:sp>
    </p:spTree>
    <p:extLst>
      <p:ext uri="{BB962C8B-B14F-4D97-AF65-F5344CB8AC3E}">
        <p14:creationId xmlns:p14="http://schemas.microsoft.com/office/powerpoint/2010/main" val="2890855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126666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迷宫格点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1556792"/>
            <a:ext cx="9508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labyrinth(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*&gt; path;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&gt;incoming =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UNKNOWN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&gt;status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ROUTE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c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path.top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检查当前位置（栈顶）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若已抵达终点，则找到了一条通路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    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NO_WAY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(c-&gt;outgoing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nextESWN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(c-&gt;outgoing)))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(neighbor(c)-&gt;status ==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AVAILABLE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(c-&gt;outgoing ==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NO_WAY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若所有方向都已尝试过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c-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&gt;status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则向后回溯一步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否则，向前试探一步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advance(c));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c-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&gt;outgoing = </a:t>
            </a:r>
            <a:r>
              <a:rPr lang="en-US" altLang="zh-CN" dirty="0" err="1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UNKNOWN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&gt;status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ROUTE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409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613700" y="2348880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3700" y="2722933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13700" y="3096986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13700" y="3471039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13700" y="3845092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13700" y="4219145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3700" y="4593198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3700" y="4967252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3700" y="5341305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>
            <a:off x="2614770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>
            <a:off x="2177609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1740449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1303289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>
            <a:off x="866129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>
            <a:off x="428968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>
            <a:off x="-8192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-445352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-882512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925180" y="4218459"/>
            <a:ext cx="437160" cy="374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9" name="矩形 68"/>
          <p:cNvSpPr/>
          <p:nvPr/>
        </p:nvSpPr>
        <p:spPr>
          <a:xfrm>
            <a:off x="2799501" y="42184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0" name="矩形 69"/>
          <p:cNvSpPr/>
          <p:nvPr/>
        </p:nvSpPr>
        <p:spPr>
          <a:xfrm>
            <a:off x="2362343" y="42184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矩形 70"/>
          <p:cNvSpPr/>
          <p:nvPr/>
        </p:nvSpPr>
        <p:spPr>
          <a:xfrm>
            <a:off x="3236663" y="42184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矩形 71"/>
          <p:cNvSpPr/>
          <p:nvPr/>
        </p:nvSpPr>
        <p:spPr>
          <a:xfrm>
            <a:off x="3673823" y="42184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矩形 75"/>
          <p:cNvSpPr/>
          <p:nvPr/>
        </p:nvSpPr>
        <p:spPr>
          <a:xfrm>
            <a:off x="1050859" y="4217772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矩形 76"/>
          <p:cNvSpPr/>
          <p:nvPr/>
        </p:nvSpPr>
        <p:spPr>
          <a:xfrm>
            <a:off x="613701" y="4217772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" name="矩形 77"/>
          <p:cNvSpPr/>
          <p:nvPr/>
        </p:nvSpPr>
        <p:spPr>
          <a:xfrm>
            <a:off x="1488021" y="4217772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9" name="矩形 78"/>
          <p:cNvSpPr/>
          <p:nvPr/>
        </p:nvSpPr>
        <p:spPr>
          <a:xfrm>
            <a:off x="1924043" y="384371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矩形 79"/>
          <p:cNvSpPr/>
          <p:nvPr/>
        </p:nvSpPr>
        <p:spPr>
          <a:xfrm>
            <a:off x="1924043" y="2348880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矩形 80"/>
          <p:cNvSpPr/>
          <p:nvPr/>
        </p:nvSpPr>
        <p:spPr>
          <a:xfrm>
            <a:off x="1924043" y="3096300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2" name="矩形 81"/>
          <p:cNvSpPr/>
          <p:nvPr/>
        </p:nvSpPr>
        <p:spPr>
          <a:xfrm>
            <a:off x="1924043" y="347000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3" name="矩形 82"/>
          <p:cNvSpPr/>
          <p:nvPr/>
        </p:nvSpPr>
        <p:spPr>
          <a:xfrm>
            <a:off x="1924043" y="2722590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4" name="矩形 83"/>
          <p:cNvSpPr/>
          <p:nvPr/>
        </p:nvSpPr>
        <p:spPr>
          <a:xfrm>
            <a:off x="1924043" y="4967424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5" name="矩形 84"/>
          <p:cNvSpPr/>
          <p:nvPr/>
        </p:nvSpPr>
        <p:spPr>
          <a:xfrm>
            <a:off x="1924043" y="4593714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6" name="矩形 85"/>
          <p:cNvSpPr/>
          <p:nvPr/>
        </p:nvSpPr>
        <p:spPr>
          <a:xfrm>
            <a:off x="2362343" y="384371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矩形 86"/>
          <p:cNvSpPr/>
          <p:nvPr/>
        </p:nvSpPr>
        <p:spPr>
          <a:xfrm>
            <a:off x="2799501" y="347000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8" name="矩形 87"/>
          <p:cNvSpPr/>
          <p:nvPr/>
        </p:nvSpPr>
        <p:spPr>
          <a:xfrm>
            <a:off x="3236660" y="3095270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9" name="矩形 88"/>
          <p:cNvSpPr/>
          <p:nvPr/>
        </p:nvSpPr>
        <p:spPr>
          <a:xfrm>
            <a:off x="3673823" y="27215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0" name="矩形 89"/>
          <p:cNvSpPr/>
          <p:nvPr/>
        </p:nvSpPr>
        <p:spPr>
          <a:xfrm>
            <a:off x="1486883" y="4592855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1" name="矩形 90"/>
          <p:cNvSpPr/>
          <p:nvPr/>
        </p:nvSpPr>
        <p:spPr>
          <a:xfrm>
            <a:off x="1049723" y="4966908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矩形 91"/>
          <p:cNvSpPr/>
          <p:nvPr/>
        </p:nvSpPr>
        <p:spPr>
          <a:xfrm>
            <a:off x="1486282" y="3843718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3" name="矩形 92"/>
          <p:cNvSpPr/>
          <p:nvPr/>
        </p:nvSpPr>
        <p:spPr>
          <a:xfrm>
            <a:off x="1049523" y="3469666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4" name="矩形 93"/>
          <p:cNvSpPr/>
          <p:nvPr/>
        </p:nvSpPr>
        <p:spPr>
          <a:xfrm>
            <a:off x="611560" y="3095615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矩形 95"/>
          <p:cNvSpPr/>
          <p:nvPr/>
        </p:nvSpPr>
        <p:spPr>
          <a:xfrm>
            <a:off x="2361806" y="459279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矩形 96"/>
          <p:cNvSpPr/>
          <p:nvPr/>
        </p:nvSpPr>
        <p:spPr>
          <a:xfrm>
            <a:off x="2798966" y="4966852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8" name="直接连接符 107"/>
          <p:cNvCxnSpPr/>
          <p:nvPr/>
        </p:nvCxnSpPr>
        <p:spPr>
          <a:xfrm>
            <a:off x="4928177" y="2352306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928177" y="2725795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4928177" y="3099284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928177" y="3472773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928177" y="3846262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928177" y="4219751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28177" y="4593240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4928177" y="4966729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4928177" y="5340218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6707801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>
            <a:off x="6298604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>
            <a:off x="5889406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5480209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5071011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rot="5400000">
            <a:off x="4661814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rot="5400000">
            <a:off x="4252616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rot="5400000">
            <a:off x="3843419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rot="5400000">
            <a:off x="3434221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/>
          <p:cNvSpPr/>
          <p:nvPr/>
        </p:nvSpPr>
        <p:spPr>
          <a:xfrm>
            <a:off x="4927175" y="3844890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7" name="椭圆 156"/>
          <p:cNvSpPr/>
          <p:nvPr/>
        </p:nvSpPr>
        <p:spPr>
          <a:xfrm>
            <a:off x="5336123" y="3096886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8" name="椭圆 157"/>
          <p:cNvSpPr/>
          <p:nvPr/>
        </p:nvSpPr>
        <p:spPr>
          <a:xfrm>
            <a:off x="5745507" y="2348880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9" name="椭圆 158"/>
          <p:cNvSpPr/>
          <p:nvPr/>
        </p:nvSpPr>
        <p:spPr>
          <a:xfrm>
            <a:off x="6147442" y="4218379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0" name="椭圆 159"/>
          <p:cNvSpPr/>
          <p:nvPr/>
        </p:nvSpPr>
        <p:spPr>
          <a:xfrm>
            <a:off x="6563902" y="4965188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椭圆 160"/>
          <p:cNvSpPr/>
          <p:nvPr/>
        </p:nvSpPr>
        <p:spPr>
          <a:xfrm>
            <a:off x="6977584" y="2722711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2" name="椭圆 161"/>
          <p:cNvSpPr/>
          <p:nvPr/>
        </p:nvSpPr>
        <p:spPr>
          <a:xfrm>
            <a:off x="7391690" y="3466603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3" name="椭圆 162"/>
          <p:cNvSpPr/>
          <p:nvPr/>
        </p:nvSpPr>
        <p:spPr>
          <a:xfrm>
            <a:off x="7784232" y="4595672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214517"/>
            <a:ext cx="865895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nxn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棋盘上放置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n&gt;4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）皇后，如何保证她们互相不攻击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20"/>
          <p:cNvSpPr txBox="1">
            <a:spLocks noChangeArrowheads="1"/>
          </p:cNvSpPr>
          <p:nvPr/>
        </p:nvSpPr>
        <p:spPr bwMode="auto">
          <a:xfrm>
            <a:off x="889798" y="5519869"/>
            <a:ext cx="3002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皇后的控制范围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20"/>
          <p:cNvSpPr txBox="1">
            <a:spLocks noChangeArrowheads="1"/>
          </p:cNvSpPr>
          <p:nvPr/>
        </p:nvSpPr>
        <p:spPr bwMode="auto">
          <a:xfrm>
            <a:off x="4604486" y="5482606"/>
            <a:ext cx="41927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皇后问题的一个可行解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9477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0519" y="1796176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Queen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皇后类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皇后在棋盘上的位置坐标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Queen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Queen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         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重载判等操作符，以检测不同皇后之间可能的冲突</a:t>
            </a:r>
          </a:p>
          <a:p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              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行冲突（这一情况其实并不会发生，可省略）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列冲突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沿正对角线冲突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沿反对角线冲突</a:t>
            </a:r>
          </a:p>
          <a:p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Queen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!(*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214517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定义皇后类，相互攻击视作相等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5571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9730" y="3194578"/>
            <a:ext cx="1054028" cy="1054643"/>
            <a:chOff x="1160617" y="3616370"/>
            <a:chExt cx="2880001" cy="288168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/>
          <p:cNvCxnSpPr/>
          <p:nvPr/>
        </p:nvCxnSpPr>
        <p:spPr>
          <a:xfrm>
            <a:off x="2236212" y="3168107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99748" y="3168107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36212" y="4248606"/>
            <a:ext cx="2635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93791" y="3960195"/>
            <a:ext cx="10540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(a)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1009730" y="3985560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262565" y="4011365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98065" y="3193513"/>
            <a:ext cx="1054029" cy="1054643"/>
            <a:chOff x="1160617" y="3616370"/>
            <a:chExt cx="2880001" cy="288168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>
            <a:off x="4124546" y="3167042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88083" y="3167042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124546" y="4247541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982126" y="3959130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(b)</a:t>
            </a:r>
            <a:endParaRPr lang="zh-CN" altLang="en-US" sz="1350" dirty="0"/>
          </a:p>
        </p:txBody>
      </p:sp>
      <p:sp>
        <p:nvSpPr>
          <p:cNvPr id="26" name="椭圆 25"/>
          <p:cNvSpPr/>
          <p:nvPr/>
        </p:nvSpPr>
        <p:spPr>
          <a:xfrm>
            <a:off x="2898065" y="3984495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4150901" y="401030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8" name="乘号 37"/>
          <p:cNvSpPr/>
          <p:nvPr/>
        </p:nvSpPr>
        <p:spPr>
          <a:xfrm>
            <a:off x="2898065" y="3720834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乘号 38"/>
          <p:cNvSpPr/>
          <p:nvPr/>
        </p:nvSpPr>
        <p:spPr>
          <a:xfrm>
            <a:off x="3158485" y="372021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椭圆 39"/>
          <p:cNvSpPr/>
          <p:nvPr/>
        </p:nvSpPr>
        <p:spPr>
          <a:xfrm>
            <a:off x="3419926" y="371960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4150901" y="374594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843796" y="3219984"/>
            <a:ext cx="1054029" cy="1054643"/>
            <a:chOff x="1160617" y="3616370"/>
            <a:chExt cx="2880001" cy="288168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6070277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33814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70277" y="427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927857" y="3985601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(c)</a:t>
            </a:r>
            <a:endParaRPr lang="zh-CN" altLang="en-US" sz="1350" dirty="0"/>
          </a:p>
        </p:txBody>
      </p:sp>
      <p:sp>
        <p:nvSpPr>
          <p:cNvPr id="49" name="椭圆 48"/>
          <p:cNvSpPr/>
          <p:nvPr/>
        </p:nvSpPr>
        <p:spPr>
          <a:xfrm>
            <a:off x="4843796" y="401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6096632" y="403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51" name="乘号 50"/>
          <p:cNvSpPr/>
          <p:nvPr/>
        </p:nvSpPr>
        <p:spPr>
          <a:xfrm>
            <a:off x="4843796" y="374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乘号 51"/>
          <p:cNvSpPr/>
          <p:nvPr/>
        </p:nvSpPr>
        <p:spPr>
          <a:xfrm>
            <a:off x="5104216" y="374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椭圆 52"/>
          <p:cNvSpPr/>
          <p:nvPr/>
        </p:nvSpPr>
        <p:spPr>
          <a:xfrm>
            <a:off x="5365657" y="3746075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6096632" y="377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5" name="乘号 64"/>
          <p:cNvSpPr/>
          <p:nvPr/>
        </p:nvSpPr>
        <p:spPr>
          <a:xfrm>
            <a:off x="4849915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乘号 65"/>
          <p:cNvSpPr/>
          <p:nvPr/>
        </p:nvSpPr>
        <p:spPr>
          <a:xfrm>
            <a:off x="5628682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乘号 66"/>
          <p:cNvSpPr/>
          <p:nvPr/>
        </p:nvSpPr>
        <p:spPr>
          <a:xfrm>
            <a:off x="5109504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乘号 67"/>
          <p:cNvSpPr/>
          <p:nvPr/>
        </p:nvSpPr>
        <p:spPr>
          <a:xfrm>
            <a:off x="5369093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0" name="组合 69"/>
          <p:cNvGrpSpPr/>
          <p:nvPr/>
        </p:nvGrpSpPr>
        <p:grpSpPr>
          <a:xfrm>
            <a:off x="6826398" y="3219984"/>
            <a:ext cx="1054029" cy="1054643"/>
            <a:chOff x="1160617" y="3616370"/>
            <a:chExt cx="2880001" cy="288168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0"/>
          <p:cNvCxnSpPr/>
          <p:nvPr/>
        </p:nvCxnSpPr>
        <p:spPr>
          <a:xfrm>
            <a:off x="8052879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316416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052879" y="427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910459" y="3985601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(d)</a:t>
            </a:r>
            <a:endParaRPr lang="zh-CN" altLang="en-US" sz="1350" dirty="0"/>
          </a:p>
        </p:txBody>
      </p:sp>
      <p:sp>
        <p:nvSpPr>
          <p:cNvPr id="75" name="椭圆 74"/>
          <p:cNvSpPr/>
          <p:nvPr/>
        </p:nvSpPr>
        <p:spPr>
          <a:xfrm>
            <a:off x="6826398" y="401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矩形 75"/>
          <p:cNvSpPr/>
          <p:nvPr/>
        </p:nvSpPr>
        <p:spPr>
          <a:xfrm>
            <a:off x="8079234" y="403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7" name="乘号 76"/>
          <p:cNvSpPr/>
          <p:nvPr/>
        </p:nvSpPr>
        <p:spPr>
          <a:xfrm>
            <a:off x="6826398" y="374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" name="乘号 77"/>
          <p:cNvSpPr/>
          <p:nvPr/>
        </p:nvSpPr>
        <p:spPr>
          <a:xfrm>
            <a:off x="7086818" y="374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9" name="椭圆 78"/>
          <p:cNvSpPr/>
          <p:nvPr/>
        </p:nvSpPr>
        <p:spPr>
          <a:xfrm>
            <a:off x="7616889" y="37429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矩形 79"/>
          <p:cNvSpPr/>
          <p:nvPr/>
        </p:nvSpPr>
        <p:spPr>
          <a:xfrm>
            <a:off x="8079234" y="377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3" name="乘号 92"/>
          <p:cNvSpPr/>
          <p:nvPr/>
        </p:nvSpPr>
        <p:spPr>
          <a:xfrm>
            <a:off x="7348229" y="373754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6" name="组合 95"/>
          <p:cNvGrpSpPr/>
          <p:nvPr/>
        </p:nvGrpSpPr>
        <p:grpSpPr>
          <a:xfrm>
            <a:off x="993750" y="4412116"/>
            <a:ext cx="1054029" cy="1054643"/>
            <a:chOff x="1160617" y="3616370"/>
            <a:chExt cx="2880001" cy="2881680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直接连接符 96"/>
          <p:cNvCxnSpPr/>
          <p:nvPr/>
        </p:nvCxnSpPr>
        <p:spPr>
          <a:xfrm>
            <a:off x="2220231" y="438564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483768" y="438564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2220231" y="5466144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77811" y="5177733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(e)</a:t>
            </a:r>
            <a:endParaRPr lang="zh-CN" altLang="en-US" sz="1350" dirty="0"/>
          </a:p>
        </p:txBody>
      </p:sp>
      <p:sp>
        <p:nvSpPr>
          <p:cNvPr id="101" name="椭圆 100"/>
          <p:cNvSpPr/>
          <p:nvPr/>
        </p:nvSpPr>
        <p:spPr>
          <a:xfrm>
            <a:off x="993750" y="520309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2" name="矩形 101"/>
          <p:cNvSpPr/>
          <p:nvPr/>
        </p:nvSpPr>
        <p:spPr>
          <a:xfrm>
            <a:off x="2246586" y="522890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3" name="乘号 102"/>
          <p:cNvSpPr/>
          <p:nvPr/>
        </p:nvSpPr>
        <p:spPr>
          <a:xfrm>
            <a:off x="993750" y="49394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4" name="乘号 103"/>
          <p:cNvSpPr/>
          <p:nvPr/>
        </p:nvSpPr>
        <p:spPr>
          <a:xfrm>
            <a:off x="1254170" y="493882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5" name="椭圆 104"/>
          <p:cNvSpPr/>
          <p:nvPr/>
        </p:nvSpPr>
        <p:spPr>
          <a:xfrm>
            <a:off x="1784241" y="493503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矩形 105"/>
          <p:cNvSpPr/>
          <p:nvPr/>
        </p:nvSpPr>
        <p:spPr>
          <a:xfrm>
            <a:off x="2246586" y="4964546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1515581" y="492967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8" name="椭圆 117"/>
          <p:cNvSpPr/>
          <p:nvPr/>
        </p:nvSpPr>
        <p:spPr>
          <a:xfrm>
            <a:off x="1255713" y="467489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9" name="乘号 118"/>
          <p:cNvSpPr/>
          <p:nvPr/>
        </p:nvSpPr>
        <p:spPr>
          <a:xfrm>
            <a:off x="999101" y="466985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0" name="矩形 119"/>
          <p:cNvSpPr/>
          <p:nvPr/>
        </p:nvSpPr>
        <p:spPr>
          <a:xfrm>
            <a:off x="2246586" y="472695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2878741" y="4421556"/>
            <a:ext cx="1054029" cy="1054643"/>
            <a:chOff x="1160617" y="3616370"/>
            <a:chExt cx="2880001" cy="288168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接连接符 124"/>
          <p:cNvCxnSpPr/>
          <p:nvPr/>
        </p:nvCxnSpPr>
        <p:spPr>
          <a:xfrm>
            <a:off x="4105222" y="439508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4368759" y="439508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105222" y="5475584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3962802" y="5187173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(f)</a:t>
            </a:r>
            <a:endParaRPr lang="zh-CN" altLang="en-US" sz="1350" dirty="0"/>
          </a:p>
        </p:txBody>
      </p:sp>
      <p:sp>
        <p:nvSpPr>
          <p:cNvPr id="129" name="椭圆 128"/>
          <p:cNvSpPr/>
          <p:nvPr/>
        </p:nvSpPr>
        <p:spPr>
          <a:xfrm>
            <a:off x="2878741" y="521253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0" name="矩形 129"/>
          <p:cNvSpPr/>
          <p:nvPr/>
        </p:nvSpPr>
        <p:spPr>
          <a:xfrm>
            <a:off x="4131577" y="523834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1" name="乘号 130"/>
          <p:cNvSpPr/>
          <p:nvPr/>
        </p:nvSpPr>
        <p:spPr>
          <a:xfrm>
            <a:off x="2878741" y="494887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2" name="乘号 131"/>
          <p:cNvSpPr/>
          <p:nvPr/>
        </p:nvSpPr>
        <p:spPr>
          <a:xfrm>
            <a:off x="3139161" y="494826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椭圆 132"/>
          <p:cNvSpPr/>
          <p:nvPr/>
        </p:nvSpPr>
        <p:spPr>
          <a:xfrm>
            <a:off x="3669232" y="494447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4" name="矩形 133"/>
          <p:cNvSpPr/>
          <p:nvPr/>
        </p:nvSpPr>
        <p:spPr>
          <a:xfrm>
            <a:off x="4131577" y="4973986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5" name="乘号 134"/>
          <p:cNvSpPr/>
          <p:nvPr/>
        </p:nvSpPr>
        <p:spPr>
          <a:xfrm>
            <a:off x="3400572" y="493911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3140704" y="468433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7" name="乘号 136"/>
          <p:cNvSpPr/>
          <p:nvPr/>
        </p:nvSpPr>
        <p:spPr>
          <a:xfrm>
            <a:off x="2884092" y="467929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8" name="矩形 137"/>
          <p:cNvSpPr/>
          <p:nvPr/>
        </p:nvSpPr>
        <p:spPr>
          <a:xfrm>
            <a:off x="4131577" y="473639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49" name="乘号 148"/>
          <p:cNvSpPr/>
          <p:nvPr/>
        </p:nvSpPr>
        <p:spPr>
          <a:xfrm>
            <a:off x="2888592" y="442444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0" name="乘号 149"/>
          <p:cNvSpPr/>
          <p:nvPr/>
        </p:nvSpPr>
        <p:spPr>
          <a:xfrm>
            <a:off x="3129071" y="442539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1" name="乘号 150"/>
          <p:cNvSpPr/>
          <p:nvPr/>
        </p:nvSpPr>
        <p:spPr>
          <a:xfrm>
            <a:off x="3391034" y="442939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2" name="乘号 151"/>
          <p:cNvSpPr/>
          <p:nvPr/>
        </p:nvSpPr>
        <p:spPr>
          <a:xfrm>
            <a:off x="3664338" y="442691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5" name="组合 154"/>
          <p:cNvGrpSpPr/>
          <p:nvPr/>
        </p:nvGrpSpPr>
        <p:grpSpPr>
          <a:xfrm>
            <a:off x="4848193" y="4384162"/>
            <a:ext cx="1054029" cy="1054643"/>
            <a:chOff x="1160617" y="3616370"/>
            <a:chExt cx="2880001" cy="2881680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接连接符 155"/>
          <p:cNvCxnSpPr/>
          <p:nvPr/>
        </p:nvCxnSpPr>
        <p:spPr>
          <a:xfrm>
            <a:off x="6074674" y="4357691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6338211" y="4357691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6074674" y="5438190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5932254" y="5149779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(g)</a:t>
            </a:r>
            <a:endParaRPr lang="zh-CN" altLang="en-US" sz="1350" dirty="0"/>
          </a:p>
        </p:txBody>
      </p:sp>
      <p:sp>
        <p:nvSpPr>
          <p:cNvPr id="160" name="椭圆 159"/>
          <p:cNvSpPr/>
          <p:nvPr/>
        </p:nvSpPr>
        <p:spPr>
          <a:xfrm>
            <a:off x="4848193" y="517514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矩形 160"/>
          <p:cNvSpPr/>
          <p:nvPr/>
        </p:nvSpPr>
        <p:spPr>
          <a:xfrm>
            <a:off x="6101029" y="5200949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2" name="乘号 161"/>
          <p:cNvSpPr/>
          <p:nvPr/>
        </p:nvSpPr>
        <p:spPr>
          <a:xfrm>
            <a:off x="4848193" y="491148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3" name="乘号 162"/>
          <p:cNvSpPr/>
          <p:nvPr/>
        </p:nvSpPr>
        <p:spPr>
          <a:xfrm>
            <a:off x="5108613" y="491086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4" name="椭圆 163"/>
          <p:cNvSpPr/>
          <p:nvPr/>
        </p:nvSpPr>
        <p:spPr>
          <a:xfrm>
            <a:off x="5638684" y="4907080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5" name="矩形 164"/>
          <p:cNvSpPr/>
          <p:nvPr/>
        </p:nvSpPr>
        <p:spPr>
          <a:xfrm>
            <a:off x="6101029" y="493659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6" name="乘号 165"/>
          <p:cNvSpPr/>
          <p:nvPr/>
        </p:nvSpPr>
        <p:spPr>
          <a:xfrm>
            <a:off x="5370024" y="490172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4" name="乘号 183"/>
          <p:cNvSpPr/>
          <p:nvPr/>
        </p:nvSpPr>
        <p:spPr>
          <a:xfrm>
            <a:off x="4852530" y="464474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5" name="乘号 184"/>
          <p:cNvSpPr/>
          <p:nvPr/>
        </p:nvSpPr>
        <p:spPr>
          <a:xfrm>
            <a:off x="5102181" y="46450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6" name="乘号 185"/>
          <p:cNvSpPr/>
          <p:nvPr/>
        </p:nvSpPr>
        <p:spPr>
          <a:xfrm>
            <a:off x="5364144" y="464903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7" name="乘号 186"/>
          <p:cNvSpPr/>
          <p:nvPr/>
        </p:nvSpPr>
        <p:spPr>
          <a:xfrm>
            <a:off x="5637448" y="46465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6" name="直接连接符 205"/>
          <p:cNvCxnSpPr/>
          <p:nvPr/>
        </p:nvCxnSpPr>
        <p:spPr>
          <a:xfrm>
            <a:off x="6826398" y="433342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6826398" y="4669095"/>
            <a:ext cx="1054029" cy="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6826398" y="4932756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826398" y="5196417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6826398" y="5460078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rot="16200000">
            <a:off x="6299384" y="493275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 rot="16200000">
            <a:off x="6562891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rot="16200000">
            <a:off x="6826398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rot="16200000">
            <a:off x="7089905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rot="16200000">
            <a:off x="7353413" y="4932449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8052879" y="437896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316416" y="437896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052879" y="545946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7910459" y="5171052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(h)</a:t>
            </a:r>
            <a:endParaRPr lang="zh-CN" altLang="en-US" sz="1350" dirty="0"/>
          </a:p>
        </p:txBody>
      </p:sp>
      <p:sp>
        <p:nvSpPr>
          <p:cNvPr id="195" name="椭圆 194"/>
          <p:cNvSpPr/>
          <p:nvPr/>
        </p:nvSpPr>
        <p:spPr>
          <a:xfrm>
            <a:off x="6826398" y="519641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6" name="矩形 195"/>
          <p:cNvSpPr/>
          <p:nvPr/>
        </p:nvSpPr>
        <p:spPr>
          <a:xfrm>
            <a:off x="8079234" y="522222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02" name="乘号 201"/>
          <p:cNvSpPr/>
          <p:nvPr/>
        </p:nvSpPr>
        <p:spPr>
          <a:xfrm>
            <a:off x="6830604" y="493577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3" name="乘号 202"/>
          <p:cNvSpPr/>
          <p:nvPr/>
        </p:nvSpPr>
        <p:spPr>
          <a:xfrm>
            <a:off x="7091420" y="493700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4" name="乘号 203"/>
          <p:cNvSpPr/>
          <p:nvPr/>
        </p:nvSpPr>
        <p:spPr>
          <a:xfrm>
            <a:off x="7353383" y="494101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5" name="乘号 204"/>
          <p:cNvSpPr/>
          <p:nvPr/>
        </p:nvSpPr>
        <p:spPr>
          <a:xfrm>
            <a:off x="7626687" y="4938524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18" name="组合 217"/>
          <p:cNvGrpSpPr/>
          <p:nvPr/>
        </p:nvGrpSpPr>
        <p:grpSpPr>
          <a:xfrm>
            <a:off x="1001613" y="5576725"/>
            <a:ext cx="1054029" cy="1054643"/>
            <a:chOff x="1160617" y="3616370"/>
            <a:chExt cx="2880001" cy="2881680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直接连接符 218"/>
          <p:cNvCxnSpPr/>
          <p:nvPr/>
        </p:nvCxnSpPr>
        <p:spPr>
          <a:xfrm>
            <a:off x="2228094" y="555025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2491631" y="555025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2228094" y="663075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2051720" y="6342342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(l)</a:t>
            </a:r>
            <a:endParaRPr lang="zh-CN" altLang="en-US" sz="1350" dirty="0"/>
          </a:p>
        </p:txBody>
      </p:sp>
      <p:sp>
        <p:nvSpPr>
          <p:cNvPr id="223" name="椭圆 222"/>
          <p:cNvSpPr/>
          <p:nvPr/>
        </p:nvSpPr>
        <p:spPr>
          <a:xfrm>
            <a:off x="1262344" y="636717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4" name="矩形 223"/>
          <p:cNvSpPr/>
          <p:nvPr/>
        </p:nvSpPr>
        <p:spPr>
          <a:xfrm>
            <a:off x="2254449" y="639351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35" name="乘号 234"/>
          <p:cNvSpPr/>
          <p:nvPr/>
        </p:nvSpPr>
        <p:spPr>
          <a:xfrm>
            <a:off x="1009730" y="635660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6" name="直接连接符 245"/>
          <p:cNvCxnSpPr/>
          <p:nvPr/>
        </p:nvCxnSpPr>
        <p:spPr>
          <a:xfrm>
            <a:off x="2865958" y="556977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2865958" y="583343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2865958" y="6097098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2865958" y="6360759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2865958" y="6624420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 rot="16200000">
            <a:off x="2338944" y="6097098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 rot="16200000">
            <a:off x="2602451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rot="16200000">
            <a:off x="2865958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rot="16200000">
            <a:off x="3129465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 rot="16200000">
            <a:off x="3392973" y="6096791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4092439" y="5543306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4355976" y="5543306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>
            <a:off x="4092439" y="6623805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/>
          <p:cNvSpPr txBox="1"/>
          <p:nvPr/>
        </p:nvSpPr>
        <p:spPr>
          <a:xfrm>
            <a:off x="3916065" y="6335394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(j)</a:t>
            </a:r>
            <a:endParaRPr lang="zh-CN" altLang="en-US" sz="1350" dirty="0"/>
          </a:p>
        </p:txBody>
      </p:sp>
      <p:sp>
        <p:nvSpPr>
          <p:cNvPr id="243" name="椭圆 242"/>
          <p:cNvSpPr/>
          <p:nvPr/>
        </p:nvSpPr>
        <p:spPr>
          <a:xfrm>
            <a:off x="3126689" y="636022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4" name="矩形 243"/>
          <p:cNvSpPr/>
          <p:nvPr/>
        </p:nvSpPr>
        <p:spPr>
          <a:xfrm>
            <a:off x="4118794" y="638656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45" name="乘号 244"/>
          <p:cNvSpPr/>
          <p:nvPr/>
        </p:nvSpPr>
        <p:spPr>
          <a:xfrm>
            <a:off x="2874075" y="634965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6" name="乘号 255"/>
          <p:cNvSpPr/>
          <p:nvPr/>
        </p:nvSpPr>
        <p:spPr>
          <a:xfrm>
            <a:off x="2863153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8" name="乘号 257"/>
          <p:cNvSpPr/>
          <p:nvPr/>
        </p:nvSpPr>
        <p:spPr>
          <a:xfrm>
            <a:off x="3125042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9" name="乘号 258"/>
          <p:cNvSpPr/>
          <p:nvPr/>
        </p:nvSpPr>
        <p:spPr>
          <a:xfrm>
            <a:off x="3386931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0" name="椭圆 259"/>
          <p:cNvSpPr/>
          <p:nvPr/>
        </p:nvSpPr>
        <p:spPr>
          <a:xfrm>
            <a:off x="3648319" y="609408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1" name="矩形 260"/>
          <p:cNvSpPr/>
          <p:nvPr/>
        </p:nvSpPr>
        <p:spPr>
          <a:xfrm>
            <a:off x="4118794" y="612042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4862837" y="5577191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4862837" y="5840851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4862837" y="6104512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4862837" y="6368173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4862837" y="6631834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rot="16200000">
            <a:off x="4335823" y="6104512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rot="16200000">
            <a:off x="4599330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 rot="16200000">
            <a:off x="4862837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 rot="16200000">
            <a:off x="5126344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 rot="16200000">
            <a:off x="5389852" y="6104205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089318" y="555072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6352855" y="555072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6089318" y="663121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5912944" y="6342808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(k)</a:t>
            </a:r>
            <a:endParaRPr lang="zh-CN" altLang="en-US" sz="1350" dirty="0"/>
          </a:p>
        </p:txBody>
      </p:sp>
      <p:sp>
        <p:nvSpPr>
          <p:cNvPr id="278" name="椭圆 277"/>
          <p:cNvSpPr/>
          <p:nvPr/>
        </p:nvSpPr>
        <p:spPr>
          <a:xfrm>
            <a:off x="5123568" y="636763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9" name="矩形 278"/>
          <p:cNvSpPr/>
          <p:nvPr/>
        </p:nvSpPr>
        <p:spPr>
          <a:xfrm>
            <a:off x="6115673" y="639397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80" name="乘号 279"/>
          <p:cNvSpPr/>
          <p:nvPr/>
        </p:nvSpPr>
        <p:spPr>
          <a:xfrm>
            <a:off x="4870954" y="635706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1" name="乘号 280"/>
          <p:cNvSpPr/>
          <p:nvPr/>
        </p:nvSpPr>
        <p:spPr>
          <a:xfrm>
            <a:off x="4860032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2" name="乘号 281"/>
          <p:cNvSpPr/>
          <p:nvPr/>
        </p:nvSpPr>
        <p:spPr>
          <a:xfrm>
            <a:off x="5121921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3" name="乘号 282"/>
          <p:cNvSpPr/>
          <p:nvPr/>
        </p:nvSpPr>
        <p:spPr>
          <a:xfrm>
            <a:off x="5383810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4" name="椭圆 283"/>
          <p:cNvSpPr/>
          <p:nvPr/>
        </p:nvSpPr>
        <p:spPr>
          <a:xfrm>
            <a:off x="5645198" y="61015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5" name="矩形 284"/>
          <p:cNvSpPr/>
          <p:nvPr/>
        </p:nvSpPr>
        <p:spPr>
          <a:xfrm>
            <a:off x="6115673" y="612784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4861590" y="584373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7" name="矩形 286"/>
          <p:cNvSpPr/>
          <p:nvPr/>
        </p:nvSpPr>
        <p:spPr>
          <a:xfrm>
            <a:off x="6113813" y="5844729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290" name="直接连接符 289"/>
          <p:cNvCxnSpPr/>
          <p:nvPr/>
        </p:nvCxnSpPr>
        <p:spPr>
          <a:xfrm>
            <a:off x="6826398" y="5603661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6826398" y="5867321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6826398" y="6130982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6826398" y="6394643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6826398" y="6658304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 rot="16200000">
            <a:off x="6299384" y="6130982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 rot="16200000">
            <a:off x="6562891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 rot="16200000">
            <a:off x="6826398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rot="16200000">
            <a:off x="7089905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rot="16200000">
            <a:off x="7353413" y="6130675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>
            <a:off x="8052879" y="557719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>
            <a:off x="8316416" y="557719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>
            <a:off x="8052879" y="665768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/>
          <p:cNvSpPr txBox="1"/>
          <p:nvPr/>
        </p:nvSpPr>
        <p:spPr>
          <a:xfrm>
            <a:off x="7876505" y="6369278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(k)</a:t>
            </a:r>
            <a:endParaRPr lang="zh-CN" altLang="en-US" sz="1350" dirty="0"/>
          </a:p>
        </p:txBody>
      </p:sp>
      <p:sp>
        <p:nvSpPr>
          <p:cNvPr id="304" name="椭圆 303"/>
          <p:cNvSpPr/>
          <p:nvPr/>
        </p:nvSpPr>
        <p:spPr>
          <a:xfrm>
            <a:off x="7087129" y="639410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5" name="矩形 304"/>
          <p:cNvSpPr/>
          <p:nvPr/>
        </p:nvSpPr>
        <p:spPr>
          <a:xfrm>
            <a:off x="8079234" y="642044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06" name="乘号 305"/>
          <p:cNvSpPr/>
          <p:nvPr/>
        </p:nvSpPr>
        <p:spPr>
          <a:xfrm>
            <a:off x="6834515" y="63835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7" name="乘号 306"/>
          <p:cNvSpPr/>
          <p:nvPr/>
        </p:nvSpPr>
        <p:spPr>
          <a:xfrm>
            <a:off x="6823593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8" name="乘号 307"/>
          <p:cNvSpPr/>
          <p:nvPr/>
        </p:nvSpPr>
        <p:spPr>
          <a:xfrm>
            <a:off x="7085482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9" name="乘号 308"/>
          <p:cNvSpPr/>
          <p:nvPr/>
        </p:nvSpPr>
        <p:spPr>
          <a:xfrm>
            <a:off x="7347371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0" name="椭圆 309"/>
          <p:cNvSpPr/>
          <p:nvPr/>
        </p:nvSpPr>
        <p:spPr>
          <a:xfrm>
            <a:off x="7608759" y="612797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1" name="矩形 310"/>
          <p:cNvSpPr/>
          <p:nvPr/>
        </p:nvSpPr>
        <p:spPr>
          <a:xfrm>
            <a:off x="8079234" y="615431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825151" y="587020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3" name="矩形 312"/>
          <p:cNvSpPr/>
          <p:nvPr/>
        </p:nvSpPr>
        <p:spPr>
          <a:xfrm>
            <a:off x="8077418" y="588275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4" name="乘号 313"/>
          <p:cNvSpPr/>
          <p:nvPr/>
        </p:nvSpPr>
        <p:spPr>
          <a:xfrm>
            <a:off x="6828348" y="561422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5" name="乘号 314"/>
          <p:cNvSpPr/>
          <p:nvPr/>
        </p:nvSpPr>
        <p:spPr>
          <a:xfrm>
            <a:off x="7090237" y="561422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6" name="椭圆 315"/>
          <p:cNvSpPr/>
          <p:nvPr/>
        </p:nvSpPr>
        <p:spPr>
          <a:xfrm>
            <a:off x="7350215" y="5608313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7" name="矩形 316"/>
          <p:cNvSpPr/>
          <p:nvPr/>
        </p:nvSpPr>
        <p:spPr>
          <a:xfrm>
            <a:off x="8076429" y="560973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9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TextBox 20"/>
          <p:cNvSpPr txBox="1">
            <a:spLocks noChangeArrowheads="1"/>
          </p:cNvSpPr>
          <p:nvPr/>
        </p:nvSpPr>
        <p:spPr bwMode="auto">
          <a:xfrm>
            <a:off x="179512" y="1105580"/>
            <a:ext cx="9073008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试探回溯策略：逐个试探，出错回溯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每次在一行上布棋，每完成一行布棋对应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向前走一步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试探某一行所有位置发现不可行（对应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的无路可走），即需要回溯，上一行所布棋需悔棋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最大绳索长度（栈中元素个数）为行数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308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TextBox 20"/>
          <p:cNvSpPr txBox="1">
            <a:spLocks noChangeArrowheads="1"/>
          </p:cNvSpPr>
          <p:nvPr/>
        </p:nvSpPr>
        <p:spPr bwMode="auto">
          <a:xfrm>
            <a:off x="89505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12866" y="1916832"/>
            <a:ext cx="2299294" cy="44911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初始化，行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，列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4861214" y="1628800"/>
            <a:ext cx="0" cy="27095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88" name="直接箭头连接符 287"/>
          <p:cNvCxnSpPr>
            <a:stCxn id="2" idx="2"/>
          </p:cNvCxnSpPr>
          <p:nvPr/>
        </p:nvCxnSpPr>
        <p:spPr bwMode="auto">
          <a:xfrm>
            <a:off x="4862513" y="2365942"/>
            <a:ext cx="4738" cy="55900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菱形 42"/>
          <p:cNvSpPr/>
          <p:nvPr/>
        </p:nvSpPr>
        <p:spPr bwMode="auto">
          <a:xfrm>
            <a:off x="3211067" y="2924943"/>
            <a:ext cx="3312368" cy="56179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是否超出列？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864308" y="3781714"/>
            <a:ext cx="963760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菱形 323"/>
          <p:cNvSpPr/>
          <p:nvPr/>
        </p:nvSpPr>
        <p:spPr bwMode="auto">
          <a:xfrm>
            <a:off x="1253595" y="3861048"/>
            <a:ext cx="3312368" cy="56179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与已有皇后冲突？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324" idx="2"/>
            <a:endCxn id="22" idx="0"/>
          </p:cNvCxnSpPr>
          <p:nvPr/>
        </p:nvCxnSpPr>
        <p:spPr bwMode="auto">
          <a:xfrm>
            <a:off x="2909779" y="4422840"/>
            <a:ext cx="1685" cy="2852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5" name="肘形连接符 14"/>
          <p:cNvCxnSpPr>
            <a:stCxn id="43" idx="3"/>
            <a:endCxn id="67" idx="0"/>
          </p:cNvCxnSpPr>
          <p:nvPr/>
        </p:nvCxnSpPr>
        <p:spPr bwMode="auto">
          <a:xfrm>
            <a:off x="6523435" y="3205839"/>
            <a:ext cx="204911" cy="1164292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1975360" y="4708082"/>
            <a:ext cx="1872208" cy="44911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当前可行位置入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cxnSp>
        <p:nvCxnSpPr>
          <p:cNvPr id="29" name="直接箭头连接符 28"/>
          <p:cNvCxnSpPr>
            <a:stCxn id="22" idx="2"/>
            <a:endCxn id="70" idx="0"/>
          </p:cNvCxnSpPr>
          <p:nvPr/>
        </p:nvCxnSpPr>
        <p:spPr bwMode="auto">
          <a:xfrm flipH="1">
            <a:off x="2907158" y="5157192"/>
            <a:ext cx="4306" cy="22783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3744906" y="3672384"/>
            <a:ext cx="1938179" cy="35841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行加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，列归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菱形 66"/>
          <p:cNvSpPr/>
          <p:nvPr/>
        </p:nvSpPr>
        <p:spPr bwMode="auto">
          <a:xfrm>
            <a:off x="5072162" y="4370131"/>
            <a:ext cx="3312368" cy="550859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菱形 69"/>
          <p:cNvSpPr/>
          <p:nvPr/>
        </p:nvSpPr>
        <p:spPr bwMode="auto">
          <a:xfrm>
            <a:off x="1250974" y="5385030"/>
            <a:ext cx="3312368" cy="49224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栈中皇后数量满？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6728346" y="4920990"/>
            <a:ext cx="0" cy="5589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411946" y="1802051"/>
            <a:ext cx="3330367" cy="660405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输出可行解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栈顶出栈，列（出栈元素）加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821029" y="4400914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2747" y="4222316"/>
            <a:ext cx="829621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98116" y="5191235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/>
          <p:cNvCxnSpPr/>
          <p:nvPr/>
        </p:nvCxnSpPr>
        <p:spPr bwMode="auto">
          <a:xfrm>
            <a:off x="712139" y="2492896"/>
            <a:ext cx="416115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518750" y="2057616"/>
            <a:ext cx="1962849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栈顶出栈，列（出栈元素）加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肘形连接符 29"/>
          <p:cNvCxnSpPr>
            <a:stCxn id="43" idx="1"/>
            <a:endCxn id="324" idx="0"/>
          </p:cNvCxnSpPr>
          <p:nvPr/>
        </p:nvCxnSpPr>
        <p:spPr bwMode="auto">
          <a:xfrm rot="10800000" flipV="1">
            <a:off x="2909779" y="3205838"/>
            <a:ext cx="301288" cy="655209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2724996" y="2872998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>
            <a:stCxn id="70" idx="1"/>
          </p:cNvCxnSpPr>
          <p:nvPr/>
        </p:nvCxnSpPr>
        <p:spPr bwMode="auto">
          <a:xfrm rot="10800000">
            <a:off x="742154" y="2488429"/>
            <a:ext cx="508820" cy="3142723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39" name="肘形连接符 38"/>
          <p:cNvCxnSpPr/>
          <p:nvPr/>
        </p:nvCxnSpPr>
        <p:spPr bwMode="auto">
          <a:xfrm flipV="1">
            <a:off x="1252904" y="2708920"/>
            <a:ext cx="3616142" cy="1435098"/>
          </a:xfrm>
          <a:prstGeom prst="bentConnector3">
            <a:avLst>
              <a:gd name="adj1" fmla="val -9187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3951085" y="5094040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肘形连接符 44"/>
          <p:cNvCxnSpPr>
            <a:stCxn id="70" idx="3"/>
          </p:cNvCxnSpPr>
          <p:nvPr/>
        </p:nvCxnSpPr>
        <p:spPr bwMode="auto">
          <a:xfrm flipH="1" flipV="1">
            <a:off x="2914084" y="3605538"/>
            <a:ext cx="1649258" cy="2025613"/>
          </a:xfrm>
          <a:prstGeom prst="bentConnector4">
            <a:avLst>
              <a:gd name="adj1" fmla="val -13861"/>
              <a:gd name="adj2" fmla="val 10022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圆角矩形 39"/>
          <p:cNvSpPr/>
          <p:nvPr/>
        </p:nvSpPr>
        <p:spPr bwMode="auto">
          <a:xfrm>
            <a:off x="6044270" y="5486302"/>
            <a:ext cx="1368152" cy="462978"/>
          </a:xfrm>
          <a:prstGeom prst="roundRect">
            <a:avLst>
              <a:gd name="adj" fmla="val 37759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算法终止</a:t>
            </a:r>
          </a:p>
        </p:txBody>
      </p:sp>
      <p:cxnSp>
        <p:nvCxnSpPr>
          <p:cNvPr id="66" name="肘形连接符 65"/>
          <p:cNvCxnSpPr>
            <a:stCxn id="67" idx="3"/>
          </p:cNvCxnSpPr>
          <p:nvPr/>
        </p:nvCxnSpPr>
        <p:spPr bwMode="auto">
          <a:xfrm flipH="1" flipV="1">
            <a:off x="4870976" y="2636912"/>
            <a:ext cx="3513554" cy="2008649"/>
          </a:xfrm>
          <a:prstGeom prst="bentConnector3">
            <a:avLst>
              <a:gd name="adj1" fmla="val -650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7951596" y="4222316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677456" y="4907136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281081" y="2828194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6577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1052736"/>
            <a:ext cx="91450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placeQueens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//N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皇后算法（迭代版）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借助栈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采用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试探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回溯的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策略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存放（部分）解的栈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Queen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q(0, 0);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从原点位置出发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反复试探、回溯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该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位置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超出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第一个皇后没有放置位置，退出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{q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否则，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试探是否冲突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 &lt;=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solu.find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(q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)){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nCheck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}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冲突尝试下一位置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摆上当前皇后，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输出结果，继续搜索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nSolu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 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solu.pop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;}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尝试下一皇后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(1);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599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的应用：离散事件模拟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模拟银行队列运行：实现顾客服务调度与优化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366" y="1737800"/>
            <a:ext cx="8712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window;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time; }; </a:t>
            </a:r>
          </a:p>
          <a:p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定义顾客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类：所属窗口（队列）、服务时</a:t>
            </a:r>
            <a:r>
              <a:rPr lang="zh-CN" altLang="en-US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长，以记录顾客所属的队列及其所办业务的服务时长</a:t>
            </a:r>
            <a:endParaRPr lang="zh-CN" altLang="en-US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289" y="2492896"/>
            <a:ext cx="86409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simulate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servTime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按指定窗口数、服务总时间模拟银行业务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windows =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为每一窗口创建一个队列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now = 0; now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servTime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now++ ) {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在下班之前，每隔一个单位时间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rand() % ( 1 +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新顾客以</a:t>
            </a:r>
            <a:r>
              <a:rPr lang="en-US" altLang="zh-CN" sz="1600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nWin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/(</a:t>
            </a:r>
            <a:r>
              <a:rPr lang="en-US" altLang="zh-CN" sz="1600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nWin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+ 1)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的概率到达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 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 + rand() % 98;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新顾客到达，服务时长随机确定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bestWindow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windows,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找出最佳（最短）的服务</a:t>
            </a:r>
            <a:r>
              <a:rPr lang="zh-CN" altLang="en-US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窗口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	windows[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c.window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c );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新顾客加入对应的队列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分别检查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].empty() )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各非空队列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-- 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].front().time &lt;= 0 )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队首顾客的服务时长减少一个单位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windows[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服务完毕的顾客出列，由后继顾客接替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/*DSA*/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displayProgress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windows,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now );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显示当前各（窗口）队列情况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//for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 []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windows;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释放所有队列（此前，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~List()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会自动清空队列）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697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的实现（伪代码）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1560" y="1595021"/>
                <a:ext cx="2952328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A[7]</a:t>
                </a: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-1</a:t>
                </a: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size</a:t>
                </a:r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0</a:t>
                </a:r>
              </a:p>
              <a:p>
                <a:endParaRPr lang="en-US" altLang="zh-CN" sz="28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push(x){</a:t>
                </a: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top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top+1</a:t>
                </a: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A[top]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x</a:t>
                </a: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}</a:t>
                </a:r>
              </a:p>
              <a:p>
                <a:endParaRPr lang="en-US" altLang="zh-CN" sz="28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op(){</a:t>
                </a: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top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top-1</a:t>
                </a: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}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5021"/>
                <a:ext cx="2952328" cy="5262979"/>
              </a:xfrm>
              <a:prstGeom prst="rect">
                <a:avLst/>
              </a:prstGeom>
              <a:blipFill>
                <a:blip r:embed="rId3"/>
                <a:stretch>
                  <a:fillRect l="-4124" t="-1275" b="-2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4211960" y="1309940"/>
            <a:ext cx="505267" cy="750908"/>
            <a:chOff x="4211960" y="1309940"/>
            <a:chExt cx="505267" cy="750908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4211960" y="130994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625524" y="3193662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push(5)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44008" y="1309940"/>
            <a:ext cx="505267" cy="750908"/>
            <a:chOff x="4211960" y="1309940"/>
            <a:chExt cx="505267" cy="750908"/>
          </a:xfrm>
        </p:grpSpPr>
        <p:cxnSp>
          <p:nvCxnSpPr>
            <p:cNvPr id="25" name="直接箭头连接符 24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4211960" y="130994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45532" y="2132856"/>
            <a:ext cx="3522930" cy="861263"/>
            <a:chOff x="4645532" y="2132856"/>
            <a:chExt cx="3522930" cy="861263"/>
          </a:xfrm>
        </p:grpSpPr>
        <p:sp>
          <p:nvSpPr>
            <p:cNvPr id="8" name="矩形 7"/>
            <p:cNvSpPr/>
            <p:nvPr/>
          </p:nvSpPr>
          <p:spPr bwMode="auto">
            <a:xfrm>
              <a:off x="4645532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149080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652628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156176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659724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163272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664914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16016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8552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41088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253624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66160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278696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91232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44579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628" y="3798222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push(2)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146221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48064" y="1309940"/>
            <a:ext cx="505267" cy="750908"/>
            <a:chOff x="4211960" y="1309940"/>
            <a:chExt cx="505267" cy="75090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211960" y="130994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649769" y="4402782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push(0)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686308" y="1325354"/>
            <a:ext cx="505267" cy="750908"/>
            <a:chOff x="4211960" y="1309940"/>
            <a:chExt cx="505267" cy="750908"/>
          </a:xfrm>
        </p:grpSpPr>
        <p:cxnSp>
          <p:nvCxnSpPr>
            <p:cNvPr id="42" name="直接箭头连接符 4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3" name="矩形 42"/>
            <p:cNvSpPr/>
            <p:nvPr/>
          </p:nvSpPr>
          <p:spPr>
            <a:xfrm>
              <a:off x="4211960" y="130994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 bwMode="auto">
          <a:xfrm>
            <a:off x="5652628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49769" y="500734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pop()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52120" y="5570076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push(1)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649769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395536" y="3140968"/>
            <a:ext cx="2952328" cy="0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>
            <a:off x="395536" y="5301208"/>
            <a:ext cx="2952328" cy="0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406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35" grpId="0"/>
      <p:bldP spid="36" grpId="0" animBg="1"/>
      <p:bldP spid="40" grpId="0"/>
      <p:bldP spid="44" grpId="0" animBg="1"/>
      <p:bldP spid="45" grpId="0"/>
      <p:bldP spid="46" grpId="0"/>
      <p:bldP spid="4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：离散事件模拟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模拟银行队列运行：实现顾客服务调度与优化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909" y="1647964"/>
            <a:ext cx="821753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bestWindow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Customer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为新到顾客确定最佳队列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[0].size(),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最优队列（窗口）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nWin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i++ ) </a:t>
            </a:r>
            <a:r>
              <a:rPr lang="nn-NO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nn-NO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nn-NO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在所有窗口中</a:t>
            </a:r>
            <a:endParaRPr lang="nn-NO" altLang="zh-CN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].size() )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挑选出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windows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].size();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队列最短者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optiWin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195834" y="4725144"/>
            <a:ext cx="820891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应用：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研究不同到达模型下队列长度的影响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窗口个数对队列长度的影响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为每个客户确定排队队列的策略影响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9" y="3284984"/>
            <a:ext cx="8352928" cy="13308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72200" y="5301208"/>
            <a:ext cx="252028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队列和栈在</a:t>
            </a:r>
            <a:r>
              <a:rPr lang="zh-CN" altLang="en-US" sz="2400" dirty="0" smtClean="0"/>
              <a:t>树与图</a:t>
            </a:r>
            <a:r>
              <a:rPr lang="zh-CN" altLang="en-US" sz="2400" dirty="0"/>
              <a:t>的计算中有广泛的应用</a:t>
            </a:r>
          </a:p>
        </p:txBody>
      </p:sp>
    </p:spTree>
    <p:extLst>
      <p:ext uri="{BB962C8B-B14F-4D97-AF65-F5344CB8AC3E}">
        <p14:creationId xmlns:p14="http://schemas.microsoft.com/office/powerpoint/2010/main" val="39375208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栈的应用：递归转非递归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下列递归过程改写为非递归过程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834" y="1772583"/>
            <a:ext cx="36724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void test(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&amp;sum) 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&gt;&gt;x;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if(x==0)  sum=0;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test(sum);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sum+=x;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&lt;&lt;sum;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1700808"/>
            <a:ext cx="36724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void test(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&amp;sum) 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 S;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&gt;&gt;x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while(x){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(x);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&gt;&gt;x;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sum = 0;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&lt;&lt;sum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while(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S.top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x=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</a:t>
            </a:r>
            <a:endParaRPr lang="en-US" altLang="zh-CN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sum+=x;</a:t>
            </a:r>
            <a:endParaRPr lang="en-US" altLang="zh-CN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  <a:endParaRPr lang="en-US" altLang="zh-CN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4211960" y="3212976"/>
            <a:ext cx="648072" cy="64807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2425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栈的应用：递归转非递归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将八皇后问题采用递归实现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048" y="1661053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n)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print();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输出成果结果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for</a:t>
            </a:r>
            <a:r>
              <a:rPr lang="nn-NO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i = 0; i&lt;n; ++i)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c[</a:t>
            </a:r>
            <a:r>
              <a:rPr lang="en-US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尝试放于位置 </a:t>
            </a:r>
            <a:r>
              <a:rPr lang="en-US" altLang="zh-CN" kern="0" dirty="0" err="1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ok = 1;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for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j = 0; j&lt;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++j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与之前的棋子判断冲突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pt-BR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if</a:t>
            </a:r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(c[</a:t>
            </a:r>
            <a:r>
              <a:rPr lang="pt-BR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]==c[j] || </a:t>
            </a:r>
            <a:r>
              <a:rPr lang="pt-BR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-j==c[</a:t>
            </a:r>
            <a:r>
              <a:rPr lang="pt-BR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]-c[j] || </a:t>
            </a:r>
            <a:r>
              <a:rPr lang="pt-BR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-j==c[j]-c[</a:t>
            </a:r>
            <a:r>
              <a:rPr lang="pt-BR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]) </a:t>
            </a:r>
          </a:p>
          <a:p>
            <a:r>
              <a:rPr lang="pt-BR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{</a:t>
            </a:r>
            <a:endParaRPr lang="pt-BR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   ok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0;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   break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有任一冲突退出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(ok) search(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+ 1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递归搜索下一棋子位置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0112" y="1661053"/>
            <a:ext cx="3384376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main()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search(0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9766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197852" y="1414391"/>
            <a:ext cx="2304256" cy="713962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en-US" altLang="zh-CN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include</a:t>
            </a:r>
            <a:endParaRPr lang="zh-CN" altLang="en-US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58" y="1545808"/>
            <a:ext cx="4672758" cy="5262979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</a:t>
            </a:r>
            <a:r>
              <a:rPr lang="en-US" altLang="zh-CN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include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stdio.h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MAX_SIZE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1000</a:t>
            </a:r>
          </a:p>
          <a:p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A[</a:t>
            </a:r>
            <a:r>
              <a:rPr lang="en-US" altLang="zh-CN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MAX_SIZE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size = 0;</a:t>
            </a:r>
          </a:p>
          <a:p>
            <a:endParaRPr lang="en-US" altLang="zh-CN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print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"Stack: 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size; i++)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A[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top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(size == 0)</a:t>
            </a:r>
          </a:p>
          <a:p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"Error: E</a:t>
            </a:r>
            <a:r>
              <a:rPr lang="en-US" altLang="zh-CN" sz="1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mpty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!"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return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-1;</a:t>
            </a:r>
          </a:p>
          <a:p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A[size-1];</a:t>
            </a:r>
          </a:p>
          <a:p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0262" y="1176476"/>
            <a:ext cx="4363738" cy="563231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push(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A[size]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size++;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pop(){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(size == 0){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"Error: E</a:t>
            </a:r>
            <a:r>
              <a:rPr lang="en-US" altLang="zh-CN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mpty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!"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size--;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push(3);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push(6);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pop();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top();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push(8);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push(14);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573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回顾：向量模板类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124744"/>
            <a:ext cx="92890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秩</a:t>
            </a:r>
            <a:endParaRPr lang="zh-CN" altLang="en-US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DEFAULT_CAPACITY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3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默认的初始容量（实际应用中可设置为更大）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向量模板类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_size;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_capacity;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规模、容量、数据区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构造函数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DEFAULT_CAPACITY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容量为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、规模为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、所有元素初始为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v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[_capacity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(_size = 0; _size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[_size++]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//s&lt;=c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~Vector()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释放内部空间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size()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_size; 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规模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empty()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!_size; 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判空</a:t>
            </a:r>
            <a:endParaRPr lang="en-US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find(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无序向量区间查找</a:t>
            </a:r>
          </a:p>
          <a:p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删除秩在区间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之内的元素</a:t>
            </a:r>
          </a:p>
          <a:p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insert(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de-DE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</a:t>
            </a:r>
            <a:r>
              <a:rPr lang="de-DE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de-DE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de-DE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插入元素</a:t>
            </a:r>
            <a:endParaRPr lang="de-DE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sort(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对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排序</a:t>
            </a:r>
            <a:endParaRPr lang="en-US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//Vector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1564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11685</TotalTime>
  <Words>7122</Words>
  <Application>Microsoft Office PowerPoint</Application>
  <PresentationFormat>全屏显示(4:3)</PresentationFormat>
  <Paragraphs>1784</Paragraphs>
  <Slides>72</Slides>
  <Notes>59</Notes>
  <HiddenSlides>2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0" baseType="lpstr">
      <vt:lpstr>Baoli SC</vt:lpstr>
      <vt:lpstr>黑体</vt:lpstr>
      <vt:lpstr>隶书</vt:lpstr>
      <vt:lpstr>宋体</vt:lpstr>
      <vt:lpstr>Microsoft YaHei</vt:lpstr>
      <vt:lpstr>Microsoft YaHei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回顾：向量与列表</vt:lpstr>
      <vt:lpstr>数据结构分类</vt:lpstr>
      <vt:lpstr>栈</vt:lpstr>
      <vt:lpstr>栈</vt:lpstr>
      <vt:lpstr>栈的基本操作</vt:lpstr>
      <vt:lpstr>栈的数组实现</vt:lpstr>
      <vt:lpstr>栈的数组实现</vt:lpstr>
      <vt:lpstr>回顾：向量模板类</vt:lpstr>
      <vt:lpstr>栈的向量实现</vt:lpstr>
      <vt:lpstr>栈的链表实现</vt:lpstr>
      <vt:lpstr>栈的链表实现</vt:lpstr>
      <vt:lpstr>回顾：列表模板类</vt:lpstr>
      <vt:lpstr>栈的列表实现</vt:lpstr>
      <vt:lpstr>栈的应用</vt:lpstr>
      <vt:lpstr>栈的应用：进制转换</vt:lpstr>
      <vt:lpstr>栈的应用：进制转换</vt:lpstr>
      <vt:lpstr>栈的应用：括号匹配</vt:lpstr>
      <vt:lpstr>栈的应用：括号匹配</vt:lpstr>
      <vt:lpstr>栈的应用：括号匹配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PowerPoint 演示文稿</vt:lpstr>
      <vt:lpstr>栈混洗</vt:lpstr>
      <vt:lpstr>栈混洗</vt:lpstr>
      <vt:lpstr>栈混洗</vt:lpstr>
      <vt:lpstr>栈混洗</vt:lpstr>
      <vt:lpstr>栈混洗</vt:lpstr>
      <vt:lpstr>栈混洗</vt:lpstr>
      <vt:lpstr>栈混洗</vt:lpstr>
      <vt:lpstr>栈混洗</vt:lpstr>
      <vt:lpstr>栈混洗</vt:lpstr>
      <vt:lpstr>数据结构分类</vt:lpstr>
      <vt:lpstr>队 列</vt:lpstr>
      <vt:lpstr>队 列</vt:lpstr>
      <vt:lpstr>队列的基本操作</vt:lpstr>
      <vt:lpstr>队列的数组实现</vt:lpstr>
      <vt:lpstr>队列的数组实现</vt:lpstr>
      <vt:lpstr>队列的数组实现</vt:lpstr>
      <vt:lpstr>队列的数组实现</vt:lpstr>
      <vt:lpstr>队列的数组实现</vt:lpstr>
      <vt:lpstr>队列的链表实现</vt:lpstr>
      <vt:lpstr>队列的单链表实现</vt:lpstr>
      <vt:lpstr>回顾：列表模板类</vt:lpstr>
      <vt:lpstr>队列的列表实现</vt:lpstr>
      <vt:lpstr>PowerPoint 演示文稿</vt:lpstr>
      <vt:lpstr>PowerPoint 演示文稿</vt:lpstr>
      <vt:lpstr>栈的应用：试探与回溯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队列的应用：离散事件模拟</vt:lpstr>
      <vt:lpstr>队列的应用：离散事件模拟</vt:lpstr>
      <vt:lpstr>栈的应用：递归转非递归</vt:lpstr>
      <vt:lpstr>栈的应用：递归转非递归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liu yebin</cp:lastModifiedBy>
  <cp:revision>1329</cp:revision>
  <dcterms:created xsi:type="dcterms:W3CDTF">2011-01-31T10:16:12Z</dcterms:created>
  <dcterms:modified xsi:type="dcterms:W3CDTF">2019-10-10T13:17:21Z</dcterms:modified>
</cp:coreProperties>
</file>