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850" r:id="rId3"/>
    <p:sldId id="793" r:id="rId4"/>
    <p:sldId id="787" r:id="rId5"/>
    <p:sldId id="851" r:id="rId6"/>
    <p:sldId id="882" r:id="rId7"/>
    <p:sldId id="879" r:id="rId8"/>
    <p:sldId id="880" r:id="rId9"/>
    <p:sldId id="881" r:id="rId10"/>
    <p:sldId id="794" r:id="rId11"/>
    <p:sldId id="795" r:id="rId12"/>
    <p:sldId id="852" r:id="rId13"/>
    <p:sldId id="854" r:id="rId14"/>
    <p:sldId id="856" r:id="rId15"/>
    <p:sldId id="857" r:id="rId16"/>
    <p:sldId id="796" r:id="rId17"/>
    <p:sldId id="859" r:id="rId18"/>
    <p:sldId id="860" r:id="rId19"/>
    <p:sldId id="862" r:id="rId20"/>
    <p:sldId id="861" r:id="rId21"/>
    <p:sldId id="864" r:id="rId22"/>
    <p:sldId id="839" r:id="rId23"/>
    <p:sldId id="840" r:id="rId24"/>
    <p:sldId id="865" r:id="rId25"/>
    <p:sldId id="870" r:id="rId26"/>
    <p:sldId id="867" r:id="rId27"/>
    <p:sldId id="866" r:id="rId28"/>
    <p:sldId id="868" r:id="rId29"/>
    <p:sldId id="853" r:id="rId30"/>
    <p:sldId id="871" r:id="rId31"/>
    <p:sldId id="872" r:id="rId32"/>
    <p:sldId id="869" r:id="rId33"/>
    <p:sldId id="873" r:id="rId34"/>
    <p:sldId id="874" r:id="rId35"/>
    <p:sldId id="875" r:id="rId36"/>
    <p:sldId id="876" r:id="rId37"/>
    <p:sldId id="877" r:id="rId38"/>
    <p:sldId id="878" r:id="rId3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CCFF99"/>
    <a:srgbClr val="FF99FF"/>
    <a:srgbClr val="FFFFCC"/>
    <a:srgbClr val="FFFF99"/>
    <a:srgbClr val="99FF66"/>
    <a:srgbClr val="FFCC00"/>
    <a:srgbClr val="FF9900"/>
    <a:srgbClr val="CCFF66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4290" autoAdjust="0"/>
  </p:normalViewPr>
  <p:slideViewPr>
    <p:cSldViewPr>
      <p:cViewPr varScale="1">
        <p:scale>
          <a:sx n="108" d="100"/>
          <a:sy n="108" d="100"/>
        </p:scale>
        <p:origin x="5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9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81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227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931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7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347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81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689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471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44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595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49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14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07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4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850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21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261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441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095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52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9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48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455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32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076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33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742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179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64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01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45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01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74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74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8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第五讲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</a:t>
            </a: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串</a:t>
            </a:r>
            <a:endParaRPr lang="en-US" altLang="zh-CN" sz="4800" b="1" dirty="0" smtClean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259632" y="4221088"/>
            <a:ext cx="6400800" cy="230425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303312" y="5223374"/>
            <a:ext cx="8640960" cy="156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从互联网中使用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搜索包含关键词的网页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从蛋白质序列中寻找特定的氨基酸模式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187624" y="2636912"/>
            <a:ext cx="6694826" cy="1008112"/>
            <a:chOff x="541470" y="2924944"/>
            <a:chExt cx="6694826" cy="1008112"/>
          </a:xfrm>
        </p:grpSpPr>
        <p:sp>
          <p:nvSpPr>
            <p:cNvPr id="33" name="矩形 32"/>
            <p:cNvSpPr/>
            <p:nvPr/>
          </p:nvSpPr>
          <p:spPr bwMode="auto">
            <a:xfrm>
              <a:off x="541470" y="2924944"/>
              <a:ext cx="1222218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文本串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41470" y="3488473"/>
              <a:ext cx="1222218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051720" y="2924944"/>
              <a:ext cx="5184576" cy="444583"/>
            </a:xfrm>
            <a:prstGeom prst="roundRect">
              <a:avLst/>
            </a:prstGeom>
            <a:solidFill>
              <a:schemeClr val="accent5">
                <a:lumMod val="9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“Now is the time for all people to come”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 bwMode="auto">
            <a:xfrm>
              <a:off x="2051720" y="3488472"/>
              <a:ext cx="1656184" cy="444583"/>
            </a:xfrm>
            <a:prstGeom prst="roundRect">
              <a:avLst/>
            </a:prstGeom>
            <a:solidFill>
              <a:schemeClr val="accent5">
                <a:lumMod val="9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“people”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5004048" y="2946773"/>
              <a:ext cx="864096" cy="43204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0" name="矩形 49"/>
          <p:cNvSpPr/>
          <p:nvPr/>
        </p:nvSpPr>
        <p:spPr bwMode="auto">
          <a:xfrm>
            <a:off x="780185" y="3730883"/>
            <a:ext cx="7993384" cy="1357709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串匹配：同一字符表的文本串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和模式串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m)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中是否存在某一子串与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相同，若存在，则报告子串在</a:t>
            </a:r>
            <a:r>
              <a:rPr lang="en-US" altLang="zh-CN" sz="27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7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的起始位置</a:t>
            </a:r>
            <a:endParaRPr lang="en-US" altLang="zh-CN" sz="27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331912" y="1124744"/>
            <a:ext cx="864096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文本模式匹配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UNIX Shell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&lt;pattern&gt; &lt;text&gt;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822381" y="5193900"/>
            <a:ext cx="7137176" cy="5225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可拓展为查找出现次数，枚举所有位置等功能</a:t>
            </a:r>
            <a:endParaRPr lang="en-US" altLang="zh-CN" sz="27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8252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4683471" y="3637706"/>
            <a:ext cx="3510013" cy="454510"/>
            <a:chOff x="149928" y="3861048"/>
            <a:chExt cx="3510013" cy="454510"/>
          </a:xfrm>
        </p:grpSpPr>
        <p:sp>
          <p:nvSpPr>
            <p:cNvPr id="120" name="矩形 119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4179744" y="3637706"/>
            <a:ext cx="3510013" cy="454510"/>
            <a:chOff x="149928" y="3861048"/>
            <a:chExt cx="3510013" cy="454510"/>
          </a:xfrm>
        </p:grpSpPr>
        <p:sp>
          <p:nvSpPr>
            <p:cNvPr id="112" name="矩形 111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676017" y="3637706"/>
            <a:ext cx="3510013" cy="454510"/>
            <a:chOff x="149928" y="3861048"/>
            <a:chExt cx="3510013" cy="454510"/>
          </a:xfrm>
        </p:grpSpPr>
        <p:sp>
          <p:nvSpPr>
            <p:cNvPr id="104" name="矩形 103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172290" y="3637706"/>
            <a:ext cx="3510013" cy="454510"/>
            <a:chOff x="149928" y="3861048"/>
            <a:chExt cx="3510013" cy="454510"/>
          </a:xfrm>
        </p:grpSpPr>
        <p:sp>
          <p:nvSpPr>
            <p:cNvPr id="96" name="矩形 95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668563" y="3637706"/>
            <a:ext cx="3510013" cy="454510"/>
            <a:chOff x="149928" y="3861048"/>
            <a:chExt cx="3510013" cy="454510"/>
          </a:xfrm>
        </p:grpSpPr>
        <p:sp>
          <p:nvSpPr>
            <p:cNvPr id="88" name="矩形 87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164836" y="3637706"/>
            <a:ext cx="3510013" cy="454510"/>
            <a:chOff x="149928" y="3861048"/>
            <a:chExt cx="3510013" cy="454510"/>
          </a:xfrm>
        </p:grpSpPr>
        <p:sp>
          <p:nvSpPr>
            <p:cNvPr id="80" name="矩形 79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61109" y="3637706"/>
            <a:ext cx="3510013" cy="454510"/>
            <a:chOff x="149928" y="3861048"/>
            <a:chExt cx="3510013" cy="454510"/>
          </a:xfrm>
        </p:grpSpPr>
        <p:sp>
          <p:nvSpPr>
            <p:cNvPr id="72" name="矩形 71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57382" y="3637706"/>
            <a:ext cx="3510013" cy="454510"/>
            <a:chOff x="149928" y="3861048"/>
            <a:chExt cx="3510013" cy="454510"/>
          </a:xfrm>
        </p:grpSpPr>
        <p:sp>
          <p:nvSpPr>
            <p:cNvPr id="64" name="矩形 63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3655" y="3637706"/>
            <a:ext cx="3510013" cy="454510"/>
            <a:chOff x="149928" y="3861048"/>
            <a:chExt cx="3510013" cy="454510"/>
          </a:xfrm>
        </p:grpSpPr>
        <p:sp>
          <p:nvSpPr>
            <p:cNvPr id="56" name="矩形 55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928" y="3637706"/>
            <a:ext cx="3510013" cy="454510"/>
            <a:chOff x="149928" y="3861048"/>
            <a:chExt cx="3510013" cy="454510"/>
          </a:xfrm>
        </p:grpSpPr>
        <p:sp>
          <p:nvSpPr>
            <p:cNvPr id="40" name="矩形 39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957706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蛮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力串匹配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：暴力匹配方法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(Brute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Force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固定文本串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，移动模式串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自左向右，以字符为单位，依次移动模式串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匹配（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B-F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法）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3486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3068960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2636912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268325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268325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2636912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3068960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3068960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2673326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2673326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5187199" y="3637706"/>
            <a:ext cx="3510013" cy="454510"/>
            <a:chOff x="149928" y="3861048"/>
            <a:chExt cx="3510013" cy="454510"/>
          </a:xfrm>
        </p:grpSpPr>
        <p:sp>
          <p:nvSpPr>
            <p:cNvPr id="128" name="矩形 127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4307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 bwMode="auto">
          <a:xfrm>
            <a:off x="5237029" y="594049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741920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246811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51702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7256593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761484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683471" y="594049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733302" y="549180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238193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743084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247975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752866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57757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179744" y="549180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29575" y="50431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34466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239357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744248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49139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54030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676017" y="504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725848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230739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735630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40521" y="459440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745412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250303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172290" y="459440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222121" y="414571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727012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231903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736794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241685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46576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668563" y="414571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718394" y="369701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3285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728176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233067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37958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242849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164836" y="369701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14667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240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240458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661109" y="324832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10940" y="279962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15831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720722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225613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30504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35395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157382" y="279962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07213" y="235092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12104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16995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21886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226777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31668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53655" y="235092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3486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08377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13268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18159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23050" y="1894370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27941" y="189437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49928" y="190223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348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1412776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027069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027069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017142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0171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40757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245648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750539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55430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760321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265212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187199" y="638919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527082" y="189423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乘号 134"/>
          <p:cNvSpPr/>
          <p:nvPr/>
        </p:nvSpPr>
        <p:spPr bwMode="auto">
          <a:xfrm>
            <a:off x="1468857" y="233225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乘号 135"/>
          <p:cNvSpPr/>
          <p:nvPr/>
        </p:nvSpPr>
        <p:spPr bwMode="auto">
          <a:xfrm>
            <a:off x="1972584" y="275039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乘号 136"/>
          <p:cNvSpPr/>
          <p:nvPr/>
        </p:nvSpPr>
        <p:spPr bwMode="auto">
          <a:xfrm>
            <a:off x="5040547" y="32296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乘号 137"/>
          <p:cNvSpPr/>
          <p:nvPr/>
        </p:nvSpPr>
        <p:spPr bwMode="auto">
          <a:xfrm>
            <a:off x="2980038" y="369229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乘号 138"/>
          <p:cNvSpPr/>
          <p:nvPr/>
        </p:nvSpPr>
        <p:spPr bwMode="auto">
          <a:xfrm>
            <a:off x="3493549" y="412704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乘号 139"/>
          <p:cNvSpPr/>
          <p:nvPr/>
        </p:nvSpPr>
        <p:spPr bwMode="auto">
          <a:xfrm>
            <a:off x="5502534" y="45878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乘号 140"/>
          <p:cNvSpPr/>
          <p:nvPr/>
        </p:nvSpPr>
        <p:spPr bwMode="auto">
          <a:xfrm>
            <a:off x="4487255" y="503025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乘号 141"/>
          <p:cNvSpPr/>
          <p:nvPr/>
        </p:nvSpPr>
        <p:spPr bwMode="auto">
          <a:xfrm>
            <a:off x="4994946" y="548332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乘号 142"/>
          <p:cNvSpPr/>
          <p:nvPr/>
        </p:nvSpPr>
        <p:spPr bwMode="auto">
          <a:xfrm>
            <a:off x="5485594" y="594049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5643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接箭头连接符 147"/>
          <p:cNvCxnSpPr>
            <a:endCxn id="72" idx="2"/>
          </p:cNvCxnSpPr>
          <p:nvPr/>
        </p:nvCxnSpPr>
        <p:spPr bwMode="auto">
          <a:xfrm flipH="1">
            <a:off x="2430667" y="2409521"/>
            <a:ext cx="4129" cy="10323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2214667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0975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0975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79059" y="3072292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348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2350645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96493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964938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955011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955011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：标记文本串首对齐坐标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283921" y="1556792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592749" y="1556792"/>
            <a:ext cx="76322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i+j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14" idx="2"/>
            <a:endCxn id="75" idx="0"/>
          </p:cNvCxnSpPr>
          <p:nvPr/>
        </p:nvCxnSpPr>
        <p:spPr bwMode="auto">
          <a:xfrm flipH="1">
            <a:off x="3945340" y="2720572"/>
            <a:ext cx="3492" cy="3848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3729340" y="3361509"/>
            <a:ext cx="41736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558" y="3918585"/>
            <a:ext cx="90859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文本串长度、与模式串首字符的对齐位置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- m + 1;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文本串的首个对齐比较坐标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j = 0; j &lt; m;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模式串中对应的字符逐个比对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 j] !=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若失配，模式串整体右移一个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字符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j &gt;= m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找到匹配子串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如何通过返回值，判断匹配结果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？</a:t>
            </a:r>
            <a:endParaRPr lang="en-US" altLang="zh-CN" b="1" kern="0" dirty="0" smtClean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590044" y="33852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552440" y="3081958"/>
            <a:ext cx="326803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为局部坐标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171122" y="6021288"/>
            <a:ext cx="3482103" cy="5225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7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n-m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则匹配失败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2200029" y="3361087"/>
            <a:ext cx="41736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089664" y="1601093"/>
            <a:ext cx="682136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4063733" y="5293988"/>
            <a:ext cx="913097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8657" y="5625857"/>
            <a:ext cx="1083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某趟失配跳出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2573921" y="5581192"/>
            <a:ext cx="913097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09502" y="5959401"/>
            <a:ext cx="1083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成功匹配跳出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2600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54" grpId="0" animBg="1"/>
      <p:bldP spid="4" grpId="0"/>
      <p:bldP spid="56" grpId="0" animBg="1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 bwMode="auto">
          <a:xfrm>
            <a:off x="2214667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0975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0975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79512" y="303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348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2350645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96493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964938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955011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955011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：标记文本串当前比较坐标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156097" y="1618094"/>
            <a:ext cx="62852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589580" y="1651580"/>
            <a:ext cx="76322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14" idx="2"/>
            <a:endCxn id="75" idx="0"/>
          </p:cNvCxnSpPr>
          <p:nvPr/>
        </p:nvCxnSpPr>
        <p:spPr bwMode="auto">
          <a:xfrm flipH="1">
            <a:off x="3945340" y="2720572"/>
            <a:ext cx="3492" cy="3848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3729340" y="3361509"/>
            <a:ext cx="41736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590044" y="33852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3879046"/>
            <a:ext cx="9289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自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左向右逐个比对字符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匹配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转到下一对字符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– j + 1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j = 0;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串回退、模式串复位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如何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通过返回值，判断匹配结果？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547664" y="6120000"/>
            <a:ext cx="1764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9" name="椭圆 48"/>
          <p:cNvSpPr/>
          <p:nvPr/>
        </p:nvSpPr>
        <p:spPr bwMode="auto">
          <a:xfrm>
            <a:off x="3601832" y="1654781"/>
            <a:ext cx="682136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475656" y="4726319"/>
            <a:ext cx="808265" cy="35886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2473" y="3189524"/>
            <a:ext cx="1709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j=m</a:t>
            </a:r>
            <a:r>
              <a:rPr lang="zh-CN" altLang="en-US" b="1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，</a:t>
            </a:r>
            <a:r>
              <a:rPr lang="en-US" altLang="zh-CN" b="1" kern="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b="1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&lt;n</a:t>
            </a:r>
          </a:p>
          <a:p>
            <a:pPr algn="ctr"/>
            <a:r>
              <a:rPr lang="zh-CN" altLang="en-US" b="1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匹配成功跳出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1547664" y="3826668"/>
            <a:ext cx="381604" cy="8984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2639734" y="4719843"/>
            <a:ext cx="808265" cy="35886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flipV="1">
            <a:off x="3093346" y="3879046"/>
            <a:ext cx="2198734" cy="8396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5243788" y="3457231"/>
            <a:ext cx="1173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b="1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=n</a:t>
            </a:r>
            <a:r>
              <a:rPr lang="zh-CN" altLang="en-US" b="1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匹配失败跳出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16591" y="6416136"/>
            <a:ext cx="3021044" cy="38695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-j &gt; n-m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则匹配失败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793959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4" grpId="0" animBg="1"/>
      <p:bldP spid="57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 bwMode="auto">
          <a:xfrm>
            <a:off x="179512" y="303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348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2350645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96493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964938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955011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955011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：标记文本串当前比较坐标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788821" y="1651580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 flipH="1">
            <a:off x="2915816" y="2720572"/>
            <a:ext cx="3492" cy="3848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2627784" y="3097551"/>
            <a:ext cx="3184525" cy="763497"/>
            <a:chOff x="2142659" y="3097551"/>
            <a:chExt cx="3184525" cy="763497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09755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097551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142659" y="3416465"/>
              <a:ext cx="787814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 = 0</a:t>
              </a:r>
              <a:endParaRPr lang="zh-CN" alt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4590044" y="3385242"/>
              <a:ext cx="73714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m-1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7504" y="3879046"/>
            <a:ext cx="9289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自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左向右逐个比对字符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匹配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转到下一对字符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– j + 1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j = 0;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串回退、模式串复位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如何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通过返回值，判断匹配结果？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4704" y="3011328"/>
            <a:ext cx="1416551" cy="2028672"/>
            <a:chOff x="834704" y="3011328"/>
            <a:chExt cx="1416551" cy="2028672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1547664" y="5040000"/>
              <a:ext cx="703591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6" name="线形标注 1 5"/>
            <p:cNvSpPr/>
            <p:nvPr/>
          </p:nvSpPr>
          <p:spPr bwMode="auto">
            <a:xfrm flipH="1">
              <a:off x="834704" y="3011328"/>
              <a:ext cx="1215293" cy="606587"/>
            </a:xfrm>
            <a:prstGeom prst="borderCallout1">
              <a:avLst>
                <a:gd name="adj1" fmla="val 105010"/>
                <a:gd name="adj2" fmla="val 42712"/>
                <a:gd name="adj3" fmla="val 323846"/>
                <a:gd name="adj4" fmla="val 5271"/>
              </a:avLst>
            </a:prstGeom>
            <a:solidFill>
              <a:srgbClr val="FFFFCC"/>
            </a:solidFill>
            <a:ln w="1905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en-US" altLang="zh-CN" b="1" kern="0" dirty="0" smtClean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=m</a:t>
              </a:r>
              <a:r>
                <a:rPr lang="zh-CN" altLang="en-US" b="1" kern="0" dirty="0" smtClean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</a:t>
              </a:r>
              <a:r>
                <a:rPr lang="zh-CN" altLang="en-US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成功跳出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51253" y="5031001"/>
            <a:ext cx="2199173" cy="1639645"/>
            <a:chOff x="1032763" y="5040000"/>
            <a:chExt cx="2199173" cy="1639645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1547664" y="5040000"/>
              <a:ext cx="703591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55" name="线形标注 1 54"/>
            <p:cNvSpPr/>
            <p:nvPr/>
          </p:nvSpPr>
          <p:spPr bwMode="auto">
            <a:xfrm flipH="1">
              <a:off x="1032763" y="6246311"/>
              <a:ext cx="2199173" cy="433334"/>
            </a:xfrm>
            <a:prstGeom prst="borderCallout1">
              <a:avLst>
                <a:gd name="adj1" fmla="val -7048"/>
                <a:gd name="adj2" fmla="val 56264"/>
                <a:gd name="adj3" fmla="val -278799"/>
                <a:gd name="adj4" fmla="val 60167"/>
              </a:avLst>
            </a:prstGeom>
            <a:solidFill>
              <a:srgbClr val="FFFFCC"/>
            </a:solidFill>
            <a:ln w="1905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b="1" kern="0" dirty="0" smtClean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否则若</a:t>
              </a:r>
              <a:r>
                <a:rPr lang="en-US" altLang="zh-CN" b="1" kern="0" dirty="0" err="1" smtClean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="1" kern="0" dirty="0" smtClean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=n</a:t>
              </a:r>
              <a:r>
                <a:rPr lang="zh-CN" altLang="en-US" b="1" kern="0" dirty="0" smtClean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失败跳出</a:t>
              </a:r>
              <a:endParaRPr lang="zh-CN" altLang="en-US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 bwMode="auto">
          <a:xfrm>
            <a:off x="5151356" y="6148087"/>
            <a:ext cx="3813132" cy="5225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7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-j &gt; n-m 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则匹配失败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04357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/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640960" cy="306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性能分析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最好情况：只经过一次匹配即找到，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O(m)</a:t>
                </a: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最坏情况：尝试所有的循环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每轮循环比对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m-1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次成功，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次失败，即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比对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n-m+1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次循环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因此，比对次数为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(n-m+1)=O(n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m)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640960" cy="3062377"/>
              </a:xfrm>
              <a:prstGeom prst="rect">
                <a:avLst/>
              </a:prstGeom>
              <a:blipFill>
                <a:blip r:embed="rId3"/>
                <a:stretch>
                  <a:fillRect l="-1199" t="-1988" b="-45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力算法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48896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53787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758678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263569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768460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273351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778242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283133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788024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292915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797806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6302697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807588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312479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817370" y="514730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8322266" y="514730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20"/>
          <p:cNvSpPr txBox="1">
            <a:spLocks noChangeArrowheads="1"/>
          </p:cNvSpPr>
          <p:nvPr/>
        </p:nvSpPr>
        <p:spPr bwMode="auto">
          <a:xfrm>
            <a:off x="179512" y="4549639"/>
            <a:ext cx="2952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最坏情况示例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79512" y="5722009"/>
            <a:ext cx="3510013" cy="454510"/>
            <a:chOff x="149928" y="3861048"/>
            <a:chExt cx="3510013" cy="454510"/>
          </a:xfrm>
        </p:grpSpPr>
        <p:sp>
          <p:nvSpPr>
            <p:cNvPr id="86" name="矩形 85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" name="矩形 92"/>
          <p:cNvSpPr/>
          <p:nvPr/>
        </p:nvSpPr>
        <p:spPr bwMode="auto">
          <a:xfrm>
            <a:off x="209096" y="5153263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9617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 bwMode="auto">
          <a:xfrm>
            <a:off x="5237029" y="594049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741920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246811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51702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7256593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761484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355976" y="5940497"/>
            <a:ext cx="759495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733302" y="549180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238193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743084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247975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752866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57757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995936" y="5491801"/>
            <a:ext cx="615808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29575" y="50431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34466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239357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744248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49139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54030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493549" y="5043105"/>
            <a:ext cx="614468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725848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230739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735630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40521" y="459440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745412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250303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980038" y="4594409"/>
            <a:ext cx="624252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222121" y="414571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727012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231903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736794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241685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46576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267744" y="4145713"/>
            <a:ext cx="832819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718394" y="369701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3285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728176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233067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37958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242849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907704" y="3697017"/>
            <a:ext cx="689132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14667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240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240458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403648" y="3248321"/>
            <a:ext cx="689461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10940" y="279962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15831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720722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225613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30504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35395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971600" y="2799625"/>
            <a:ext cx="617782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07213" y="235092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12104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16995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21886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226777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31668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67543" y="2350929"/>
            <a:ext cx="618111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3486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08377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13268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18159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23050" y="1894370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27941" y="189437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5496" y="1910023"/>
            <a:ext cx="597405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348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1412776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027069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027069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017142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0171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40757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245648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750539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55430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760321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265212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4788024" y="6389191"/>
            <a:ext cx="831175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527082" y="189423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乘号 134"/>
          <p:cNvSpPr/>
          <p:nvPr/>
        </p:nvSpPr>
        <p:spPr bwMode="auto">
          <a:xfrm>
            <a:off x="1468857" y="233225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乘号 135"/>
          <p:cNvSpPr/>
          <p:nvPr/>
        </p:nvSpPr>
        <p:spPr bwMode="auto">
          <a:xfrm>
            <a:off x="1972584" y="275039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乘号 136"/>
          <p:cNvSpPr/>
          <p:nvPr/>
        </p:nvSpPr>
        <p:spPr bwMode="auto">
          <a:xfrm>
            <a:off x="5040547" y="32296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乘号 137"/>
          <p:cNvSpPr/>
          <p:nvPr/>
        </p:nvSpPr>
        <p:spPr bwMode="auto">
          <a:xfrm>
            <a:off x="2980038" y="369229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乘号 138"/>
          <p:cNvSpPr/>
          <p:nvPr/>
        </p:nvSpPr>
        <p:spPr bwMode="auto">
          <a:xfrm>
            <a:off x="3493549" y="412704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乘号 139"/>
          <p:cNvSpPr/>
          <p:nvPr/>
        </p:nvSpPr>
        <p:spPr bwMode="auto">
          <a:xfrm>
            <a:off x="5502534" y="45878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乘号 140"/>
          <p:cNvSpPr/>
          <p:nvPr/>
        </p:nvSpPr>
        <p:spPr bwMode="auto">
          <a:xfrm>
            <a:off x="4487255" y="503025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乘号 141"/>
          <p:cNvSpPr/>
          <p:nvPr/>
        </p:nvSpPr>
        <p:spPr bwMode="auto">
          <a:xfrm>
            <a:off x="4994946" y="548332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乘号 142"/>
          <p:cNvSpPr/>
          <p:nvPr/>
        </p:nvSpPr>
        <p:spPr bwMode="auto">
          <a:xfrm>
            <a:off x="5485594" y="594049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604755" y="1817577"/>
            <a:ext cx="2560778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线形标注 1 126"/>
          <p:cNvSpPr/>
          <p:nvPr/>
        </p:nvSpPr>
        <p:spPr bwMode="auto">
          <a:xfrm flipH="1">
            <a:off x="6514567" y="2017662"/>
            <a:ext cx="2521928" cy="2448737"/>
          </a:xfrm>
          <a:prstGeom prst="borderCallout1">
            <a:avLst>
              <a:gd name="adj1" fmla="val 24968"/>
              <a:gd name="adj2" fmla="val 109674"/>
              <a:gd name="adj3" fmla="val 8061"/>
              <a:gd name="adj4" fmla="val 225873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存在的“半途而废”的匹配，模式串需重新开始，文本串匹配位置也需回退，带来极大的计算量</a:t>
            </a:r>
            <a:endParaRPr lang="zh-CN" altLang="en-US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线形标注 1 143"/>
          <p:cNvSpPr/>
          <p:nvPr/>
        </p:nvSpPr>
        <p:spPr bwMode="auto">
          <a:xfrm flipH="1">
            <a:off x="119419" y="4791319"/>
            <a:ext cx="2970420" cy="1877141"/>
          </a:xfrm>
          <a:prstGeom prst="borderCallout1">
            <a:avLst>
              <a:gd name="adj1" fmla="val -2987"/>
              <a:gd name="adj2" fmla="val 80262"/>
              <a:gd name="adj3" fmla="val -134236"/>
              <a:gd name="adj4" fmla="val 65005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如何利用这些已计算的匹配，“变弃为宝”，降低后续计算量？</a:t>
            </a:r>
            <a:endParaRPr lang="zh-CN" altLang="en-US" sz="28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11091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7" grpId="0" animBg="1"/>
      <p:bldP spid="1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4598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448370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48581" y="1040201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06266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06266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57943" y="1040201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448370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448370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052736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052736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21115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21115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21902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08194" y="221101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4767" y="2924944"/>
            <a:ext cx="3510013" cy="389482"/>
            <a:chOff x="653655" y="2332256"/>
            <a:chExt cx="3510013" cy="389482"/>
          </a:xfrm>
        </p:grpSpPr>
        <p:sp>
          <p:nvSpPr>
            <p:cNvPr id="56" name="矩形 55"/>
            <p:cNvSpPr/>
            <p:nvPr/>
          </p:nvSpPr>
          <p:spPr bwMode="auto">
            <a:xfrm>
              <a:off x="1207213" y="2350929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712104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216995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721886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26777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31668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53655" y="2350929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乘号 134"/>
            <p:cNvSpPr/>
            <p:nvPr/>
          </p:nvSpPr>
          <p:spPr bwMode="auto">
            <a:xfrm>
              <a:off x="1468857" y="2332256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8494" y="3789040"/>
            <a:ext cx="3510013" cy="401370"/>
            <a:chOff x="1157382" y="2750392"/>
            <a:chExt cx="3510013" cy="401370"/>
          </a:xfrm>
        </p:grpSpPr>
        <p:sp>
          <p:nvSpPr>
            <p:cNvPr id="64" name="矩形 63"/>
            <p:cNvSpPr/>
            <p:nvPr/>
          </p:nvSpPr>
          <p:spPr bwMode="auto">
            <a:xfrm>
              <a:off x="1710940" y="2799625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215831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720722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225613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730504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4235395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157382" y="2799625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乘号 135"/>
            <p:cNvSpPr/>
            <p:nvPr/>
          </p:nvSpPr>
          <p:spPr bwMode="auto">
            <a:xfrm>
              <a:off x="1972584" y="2750392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42221" y="4653136"/>
            <a:ext cx="3744373" cy="389482"/>
            <a:chOff x="1661109" y="3229648"/>
            <a:chExt cx="3744373" cy="389482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240458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240458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661109" y="3248321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乘号 136"/>
            <p:cNvSpPr/>
            <p:nvPr/>
          </p:nvSpPr>
          <p:spPr bwMode="auto">
            <a:xfrm>
              <a:off x="5040547" y="3229648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" name="椭圆 2"/>
          <p:cNvSpPr/>
          <p:nvPr/>
        </p:nvSpPr>
        <p:spPr bwMode="auto">
          <a:xfrm>
            <a:off x="693536" y="2135021"/>
            <a:ext cx="2560778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线形标注 1 126"/>
          <p:cNvSpPr/>
          <p:nvPr/>
        </p:nvSpPr>
        <p:spPr bwMode="auto">
          <a:xfrm flipH="1">
            <a:off x="4714765" y="2053555"/>
            <a:ext cx="4136719" cy="1615843"/>
          </a:xfrm>
          <a:prstGeom prst="borderCallout1">
            <a:avLst>
              <a:gd name="adj1" fmla="val 48753"/>
              <a:gd name="adj2" fmla="val 100755"/>
              <a:gd name="adj3" fmla="val 25882"/>
              <a:gd name="adj4" fmla="val 136921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事实上，第一趟比对</a:t>
            </a:r>
            <a:endParaRPr lang="en-US" altLang="zh-CN" sz="24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虽然失败，但发现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P[0,4]=T[0,4]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蕴含了比对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所需要的部分信息</a:t>
            </a:r>
            <a:r>
              <a:rPr lang="zh-CN" altLang="en-US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线形标注 1 143"/>
          <p:cNvSpPr/>
          <p:nvPr/>
        </p:nvSpPr>
        <p:spPr bwMode="auto">
          <a:xfrm flipH="1">
            <a:off x="229513" y="5635245"/>
            <a:ext cx="3148209" cy="911830"/>
          </a:xfrm>
          <a:prstGeom prst="borderCallout1">
            <a:avLst>
              <a:gd name="adj1" fmla="val -5171"/>
              <a:gd name="adj2" fmla="val 97092"/>
              <a:gd name="adj3" fmla="val -248468"/>
              <a:gd name="adj4" fmla="val 60191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第二趟比对可视为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P[1]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间的比对</a:t>
            </a:r>
          </a:p>
        </p:txBody>
      </p:sp>
      <p:sp>
        <p:nvSpPr>
          <p:cNvPr id="145" name="线形标注 1 144"/>
          <p:cNvSpPr/>
          <p:nvPr/>
        </p:nvSpPr>
        <p:spPr bwMode="auto">
          <a:xfrm flipH="1">
            <a:off x="5737872" y="3981208"/>
            <a:ext cx="3098099" cy="911830"/>
          </a:xfrm>
          <a:prstGeom prst="borderCallout1">
            <a:avLst>
              <a:gd name="adj1" fmla="val 45414"/>
              <a:gd name="adj2" fmla="val 101226"/>
              <a:gd name="adj3" fmla="val 18655"/>
              <a:gd name="adj4" fmla="val 213468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第三趟比对可视为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P[2]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间的比对</a:t>
            </a:r>
          </a:p>
        </p:txBody>
      </p:sp>
      <p:sp>
        <p:nvSpPr>
          <p:cNvPr id="146" name="椭圆 145"/>
          <p:cNvSpPr/>
          <p:nvPr/>
        </p:nvSpPr>
        <p:spPr bwMode="auto">
          <a:xfrm>
            <a:off x="2148913" y="4587059"/>
            <a:ext cx="1221936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线形标注 1 146"/>
          <p:cNvSpPr/>
          <p:nvPr/>
        </p:nvSpPr>
        <p:spPr bwMode="auto">
          <a:xfrm flipH="1">
            <a:off x="3722048" y="5169233"/>
            <a:ext cx="5113923" cy="1546149"/>
          </a:xfrm>
          <a:prstGeom prst="borderCallout1">
            <a:avLst>
              <a:gd name="adj1" fmla="val 17031"/>
              <a:gd name="adj2" fmla="val 100755"/>
              <a:gd name="adj3" fmla="val -2108"/>
              <a:gd name="adj4" fmla="val 110496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第四趟比对的前两次比较，可视为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P[0]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P[3]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间，以及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P[1]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P[4]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间的比较，而第三次比对不再是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内部元素的比对，因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P[5]!=T[5]</a:t>
            </a:r>
            <a:endParaRPr lang="zh-CN" altLang="en-US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09096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44" grpId="0" animBg="1"/>
      <p:bldP spid="145" grpId="0" animBg="1"/>
      <p:bldP spid="1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直接箭头连接符 96"/>
          <p:cNvCxnSpPr/>
          <p:nvPr/>
        </p:nvCxnSpPr>
        <p:spPr bwMode="auto">
          <a:xfrm flipH="1">
            <a:off x="3529945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H="1">
            <a:off x="3003168" y="2156238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2787168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/>
          <p:cNvCxnSpPr>
            <a:stCxn id="11" idx="2"/>
            <a:endCxn id="72" idx="2"/>
          </p:cNvCxnSpPr>
          <p:nvPr/>
        </p:nvCxnSpPr>
        <p:spPr bwMode="auto">
          <a:xfrm flipH="1">
            <a:off x="2511779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直接箭头连接符 79"/>
          <p:cNvCxnSpPr>
            <a:stCxn id="10" idx="2"/>
            <a:endCxn id="64" idx="2"/>
          </p:cNvCxnSpPr>
          <p:nvPr/>
        </p:nvCxnSpPr>
        <p:spPr bwMode="auto">
          <a:xfrm flipH="1">
            <a:off x="2008052" y="2151054"/>
            <a:ext cx="2328" cy="300446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9" idx="2"/>
            <a:endCxn id="56" idx="2"/>
          </p:cNvCxnSpPr>
          <p:nvPr/>
        </p:nvCxnSpPr>
        <p:spPr bwMode="auto">
          <a:xfrm flipH="1">
            <a:off x="1504325" y="2151054"/>
            <a:ext cx="1164" cy="200835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459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78112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30562" y="13576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395420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395420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44206" y="13592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38549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38549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7963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7963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804215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08194" y="279621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4767" y="3804323"/>
            <a:ext cx="3510013" cy="389482"/>
            <a:chOff x="653655" y="2332256"/>
            <a:chExt cx="3510013" cy="389482"/>
          </a:xfrm>
        </p:grpSpPr>
        <p:sp>
          <p:nvSpPr>
            <p:cNvPr id="56" name="矩形 55"/>
            <p:cNvSpPr/>
            <p:nvPr/>
          </p:nvSpPr>
          <p:spPr bwMode="auto">
            <a:xfrm>
              <a:off x="1207213" y="2350929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712104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216995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721886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26777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31668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53655" y="2350929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乘号 134"/>
            <p:cNvSpPr/>
            <p:nvPr/>
          </p:nvSpPr>
          <p:spPr bwMode="auto">
            <a:xfrm>
              <a:off x="1468857" y="2332256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8494" y="4769869"/>
            <a:ext cx="3510013" cy="401370"/>
            <a:chOff x="1157382" y="2750392"/>
            <a:chExt cx="3510013" cy="401370"/>
          </a:xfrm>
        </p:grpSpPr>
        <p:sp>
          <p:nvSpPr>
            <p:cNvPr id="64" name="矩形 63"/>
            <p:cNvSpPr/>
            <p:nvPr/>
          </p:nvSpPr>
          <p:spPr bwMode="auto">
            <a:xfrm>
              <a:off x="1710940" y="2799625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215831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720722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225613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730504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4235395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157382" y="2799625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乘号 135"/>
            <p:cNvSpPr/>
            <p:nvPr/>
          </p:nvSpPr>
          <p:spPr bwMode="auto">
            <a:xfrm>
              <a:off x="1972584" y="2750392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42221" y="5849989"/>
            <a:ext cx="3744373" cy="389482"/>
            <a:chOff x="1661109" y="3229648"/>
            <a:chExt cx="3744373" cy="389482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240458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240458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661109" y="3248321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乘号 136"/>
            <p:cNvSpPr/>
            <p:nvPr/>
          </p:nvSpPr>
          <p:spPr bwMode="auto">
            <a:xfrm>
              <a:off x="5040547" y="3229648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92" name="矩形 91"/>
          <p:cNvSpPr/>
          <p:nvPr/>
        </p:nvSpPr>
        <p:spPr bwMode="auto">
          <a:xfrm>
            <a:off x="1280142" y="4169454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777154" y="5152288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295779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302073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754563" y="2348880"/>
            <a:ext cx="4209925" cy="22269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可否通过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自身元素的预计算回避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A,B,C,D 4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次比对（其中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为比对错误，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为比对正确），而直接进行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的比对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00" name="矩形 99"/>
          <p:cNvSpPr/>
          <p:nvPr/>
        </p:nvSpPr>
        <p:spPr bwMode="auto">
          <a:xfrm>
            <a:off x="3347864" y="1040201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下箭头 83"/>
          <p:cNvSpPr/>
          <p:nvPr/>
        </p:nvSpPr>
        <p:spPr bwMode="auto">
          <a:xfrm>
            <a:off x="6682453" y="4670325"/>
            <a:ext cx="1059146" cy="361718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657615" y="5126003"/>
            <a:ext cx="3199723" cy="132733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如可以则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蛮力算法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 </a:t>
            </a:r>
            <a:r>
              <a:rPr lang="en-US" altLang="zh-CN" sz="27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不需要回退</a:t>
            </a:r>
            <a:endParaRPr lang="en-US" altLang="zh-CN" sz="27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2" algn="ctr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（此例中保持 </a:t>
            </a:r>
            <a:r>
              <a:rPr lang="en-US" altLang="zh-CN" sz="27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=5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649270" y="2720366"/>
            <a:ext cx="2560778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线形标注 1 84"/>
          <p:cNvSpPr/>
          <p:nvPr/>
        </p:nvSpPr>
        <p:spPr bwMode="auto">
          <a:xfrm flipH="1">
            <a:off x="119419" y="4791319"/>
            <a:ext cx="1430550" cy="1877141"/>
          </a:xfrm>
          <a:prstGeom prst="borderCallout1">
            <a:avLst>
              <a:gd name="adj1" fmla="val -2987"/>
              <a:gd name="adj2" fmla="val 80262"/>
              <a:gd name="adj3" fmla="val -83088"/>
              <a:gd name="adj4" fmla="val 67570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若在</a:t>
            </a:r>
            <a:r>
              <a:rPr lang="en-US" altLang="zh-CN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失配，则可利用的信息为</a:t>
            </a:r>
            <a:r>
              <a:rPr lang="en-US" altLang="zh-CN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P[0,j)</a:t>
            </a:r>
            <a:endParaRPr lang="zh-CN" altLang="en-US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59041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串：基本概念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20"/>
              <p:cNvSpPr txBox="1">
                <a:spLocks noChangeArrowheads="1"/>
              </p:cNvSpPr>
              <p:nvPr/>
            </p:nvSpPr>
            <p:spPr bwMode="auto">
              <a:xfrm>
                <a:off x="35496" y="1196752"/>
                <a:ext cx="9086802" cy="5432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32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</a:t>
                </a: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：由多个字符</a:t>
                </a:r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(char)</a:t>
                </a: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顺序排列组成的数据结构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记作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S=“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800" b="1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800" b="1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 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800" b="1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n-1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”, 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800" b="1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en-US" altLang="zh-CN" sz="2800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串中的每个成员称作一个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字符（字符集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</m:oMath>
                </a14:m>
                <a:r>
                  <a:rPr lang="zh-CN" altLang="en-US" sz="2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串可用向量或列表来实现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例如英文文章可以看成由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(“a-z”,“A-Z“,“0-9”,‘ ’,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‘，’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’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字符串，源代码文件可以看成字符串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长度为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的串称为空串“”，注意与空白串“  ”的区别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1196752"/>
                <a:ext cx="9086802" cy="5432256"/>
              </a:xfrm>
              <a:prstGeom prst="rect">
                <a:avLst/>
              </a:prstGeom>
              <a:blipFill>
                <a:blip r:embed="rId3"/>
                <a:stretch>
                  <a:fillRect l="-1544" t="-1459" r="-1342" b="-22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790218" y="2996952"/>
            <a:ext cx="7673102" cy="853573"/>
            <a:chOff x="948406" y="4015587"/>
            <a:chExt cx="7673102" cy="853573"/>
          </a:xfrm>
        </p:grpSpPr>
        <p:sp>
          <p:nvSpPr>
            <p:cNvPr id="62" name="矩形 61"/>
            <p:cNvSpPr/>
            <p:nvPr/>
          </p:nvSpPr>
          <p:spPr bwMode="auto">
            <a:xfrm>
              <a:off x="1472380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76904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481428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985952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3490476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995000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4499524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5004048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5508572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013096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6517620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7022144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7526668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8031187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948406" y="401558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1533655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055771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2577887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3052815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574931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4097047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595088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5117204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6636363" y="4378236"/>
              <a:ext cx="647099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7370235" y="4424577"/>
              <a:ext cx="730157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-2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7884368" y="4424577"/>
              <a:ext cx="73714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5745725" y="4378236"/>
              <a:ext cx="647099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34242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直接箭头连接符 96"/>
          <p:cNvCxnSpPr/>
          <p:nvPr/>
        </p:nvCxnSpPr>
        <p:spPr bwMode="auto">
          <a:xfrm flipH="1">
            <a:off x="3529945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H="1">
            <a:off x="3003168" y="2156238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2787168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/>
          <p:cNvCxnSpPr>
            <a:stCxn id="11" idx="2"/>
            <a:endCxn id="72" idx="2"/>
          </p:cNvCxnSpPr>
          <p:nvPr/>
        </p:nvCxnSpPr>
        <p:spPr bwMode="auto">
          <a:xfrm flipH="1">
            <a:off x="2511779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直接箭头连接符 79"/>
          <p:cNvCxnSpPr>
            <a:stCxn id="10" idx="2"/>
            <a:endCxn id="64" idx="2"/>
          </p:cNvCxnSpPr>
          <p:nvPr/>
        </p:nvCxnSpPr>
        <p:spPr bwMode="auto">
          <a:xfrm flipH="1">
            <a:off x="2008052" y="2151054"/>
            <a:ext cx="2328" cy="300446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9" idx="2"/>
            <a:endCxn id="56" idx="2"/>
          </p:cNvCxnSpPr>
          <p:nvPr/>
        </p:nvCxnSpPr>
        <p:spPr bwMode="auto">
          <a:xfrm flipH="1">
            <a:off x="1504325" y="2151054"/>
            <a:ext cx="1164" cy="200835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459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78112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30562" y="13576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395420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395420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44206" y="13592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38549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38549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7963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7963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804215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08194" y="279621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4767" y="3804323"/>
            <a:ext cx="3510013" cy="389482"/>
            <a:chOff x="653655" y="2332256"/>
            <a:chExt cx="3510013" cy="389482"/>
          </a:xfrm>
        </p:grpSpPr>
        <p:sp>
          <p:nvSpPr>
            <p:cNvPr id="56" name="矩形 55"/>
            <p:cNvSpPr/>
            <p:nvPr/>
          </p:nvSpPr>
          <p:spPr bwMode="auto">
            <a:xfrm>
              <a:off x="1207213" y="2350929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712104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216995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721886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26777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31668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53655" y="2350929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乘号 134"/>
            <p:cNvSpPr/>
            <p:nvPr/>
          </p:nvSpPr>
          <p:spPr bwMode="auto">
            <a:xfrm>
              <a:off x="1468857" y="2332256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8494" y="4769869"/>
            <a:ext cx="3510013" cy="401370"/>
            <a:chOff x="1157382" y="2750392"/>
            <a:chExt cx="3510013" cy="401370"/>
          </a:xfrm>
        </p:grpSpPr>
        <p:sp>
          <p:nvSpPr>
            <p:cNvPr id="64" name="矩形 63"/>
            <p:cNvSpPr/>
            <p:nvPr/>
          </p:nvSpPr>
          <p:spPr bwMode="auto">
            <a:xfrm>
              <a:off x="1710940" y="2799625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215831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720722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225613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730504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4235395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157382" y="2799625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乘号 135"/>
            <p:cNvSpPr/>
            <p:nvPr/>
          </p:nvSpPr>
          <p:spPr bwMode="auto">
            <a:xfrm>
              <a:off x="1972584" y="2750392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42221" y="5849989"/>
            <a:ext cx="3744373" cy="389482"/>
            <a:chOff x="1661109" y="3229648"/>
            <a:chExt cx="3744373" cy="389482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240458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240458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661109" y="3248321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乘号 136"/>
            <p:cNvSpPr/>
            <p:nvPr/>
          </p:nvSpPr>
          <p:spPr bwMode="auto">
            <a:xfrm>
              <a:off x="5040547" y="3229648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92" name="矩形 91"/>
          <p:cNvSpPr/>
          <p:nvPr/>
        </p:nvSpPr>
        <p:spPr bwMode="auto">
          <a:xfrm>
            <a:off x="1280142" y="4169454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777154" y="5152288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295779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302073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754563" y="2348881"/>
            <a:ext cx="4209925" cy="1585262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位置之前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的比对 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7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-j &lt;= p &lt;</a:t>
            </a:r>
            <a:r>
              <a:rPr lang="en-US" altLang="zh-CN" sz="27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确实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都已蕴含在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元素自身的比对中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347864" y="1040201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下箭头 83"/>
          <p:cNvSpPr/>
          <p:nvPr/>
        </p:nvSpPr>
        <p:spPr bwMode="auto">
          <a:xfrm>
            <a:off x="6529717" y="4077072"/>
            <a:ext cx="745573" cy="402096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623740" y="4622097"/>
            <a:ext cx="3199723" cy="1823332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下一步的比对只需确定 </a:t>
            </a:r>
            <a:r>
              <a:rPr lang="zh-CN" altLang="en-US" sz="27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 </a:t>
            </a:r>
            <a:r>
              <a:rPr lang="en-US" altLang="zh-CN" sz="2700" b="1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值，而保持 </a:t>
            </a:r>
            <a:r>
              <a:rPr lang="en-US" altLang="zh-CN" sz="27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不动（本例中 新 </a:t>
            </a:r>
            <a:r>
              <a:rPr lang="en-US" altLang="zh-CN" sz="27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值确定为</a:t>
            </a:r>
            <a:r>
              <a:rPr lang="en-US" altLang="zh-CN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587937" y="234888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j=5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112676" y="1069600"/>
            <a:ext cx="752985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i-j+1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3566051" y="6358584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j=2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5350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459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78112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30562" y="13576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395420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395420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44206" y="13592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38549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38549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71503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71503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72290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31001" y="271489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63313" y="3551939"/>
            <a:ext cx="3069357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下一趟比较可能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347864" y="1040201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256264" y="2204864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j=5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112676" y="1069600"/>
            <a:ext cx="752985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i-j+1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309053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813944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318835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23726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328617" y="3544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833508" y="3544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3232670" y="306896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j=0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2804162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309053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813944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318835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823726" y="426878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328617" y="426878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216064" y="3852637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j=1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2315673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820564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3325455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830346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335237" y="499310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840128" y="499310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3186852" y="4571731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j=2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820461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2325352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2830243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3335134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840025" y="567264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344916" y="567264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175519" y="527725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j=3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305891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810782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315673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2820564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3325455" y="632508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830346" y="632508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3175519" y="5936745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j=4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下箭头 101"/>
          <p:cNvSpPr/>
          <p:nvPr/>
        </p:nvSpPr>
        <p:spPr bwMode="auto">
          <a:xfrm rot="16200000">
            <a:off x="6821308" y="3561366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下箭头 104"/>
          <p:cNvSpPr/>
          <p:nvPr/>
        </p:nvSpPr>
        <p:spPr bwMode="auto">
          <a:xfrm rot="16200000">
            <a:off x="6371600" y="4314787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下箭头 105"/>
          <p:cNvSpPr/>
          <p:nvPr/>
        </p:nvSpPr>
        <p:spPr bwMode="auto">
          <a:xfrm rot="16200000">
            <a:off x="5822398" y="5037349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下箭头 134"/>
          <p:cNvSpPr/>
          <p:nvPr/>
        </p:nvSpPr>
        <p:spPr bwMode="auto">
          <a:xfrm rot="16200000">
            <a:off x="5221811" y="5699948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下箭头 135"/>
          <p:cNvSpPr/>
          <p:nvPr/>
        </p:nvSpPr>
        <p:spPr bwMode="auto">
          <a:xfrm rot="16200000">
            <a:off x="4752897" y="6299588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618792" y="6279569"/>
            <a:ext cx="2519891" cy="26862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183930" y="5605701"/>
            <a:ext cx="1954753" cy="2982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754730" y="4948985"/>
            <a:ext cx="1383953" cy="2811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7255349" y="4308628"/>
            <a:ext cx="883334" cy="26478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7598322" y="3622465"/>
            <a:ext cx="579407" cy="31059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 bwMode="auto">
          <a:xfrm flipH="1" flipV="1">
            <a:off x="8513189" y="3621375"/>
            <a:ext cx="1640" cy="30401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8" name="矩形 97"/>
          <p:cNvSpPr/>
          <p:nvPr/>
        </p:nvSpPr>
        <p:spPr>
          <a:xfrm>
            <a:off x="8601435" y="5477373"/>
            <a:ext cx="503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优先级高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8594737" y="3601653"/>
            <a:ext cx="503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53048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101" grpId="0" animBg="1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/>
      <p:bldP spid="102" grpId="0" animBg="1"/>
      <p:bldP spid="105" grpId="0" animBg="1"/>
      <p:bldP spid="106" grpId="0" animBg="1"/>
      <p:bldP spid="135" grpId="0" animBg="1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 bwMode="auto">
          <a:xfrm>
            <a:off x="0" y="5036802"/>
            <a:ext cx="9144000" cy="184470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46936" y="1136694"/>
            <a:ext cx="3781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模式串分析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新的构思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143998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648889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153780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658671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163562" y="1280355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69288" y="1280355"/>
            <a:ext cx="432000" cy="258336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307674" y="122258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乘号 114"/>
          <p:cNvSpPr/>
          <p:nvPr/>
        </p:nvSpPr>
        <p:spPr bwMode="auto">
          <a:xfrm>
            <a:off x="7007014" y="1394709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4168780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4673671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5178562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683453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6188344" y="1874309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4673671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5178562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5683453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188344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693235" y="2143800"/>
            <a:ext cx="432000" cy="193970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143998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648889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5153780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5658671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6163562" y="2559729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5144772" y="2858058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5649663" y="2858058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6154554" y="2858058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6659445" y="2858058"/>
            <a:ext cx="432000" cy="207655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164336" y="2850195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4139952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644843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5149734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5654625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6159516" y="3281737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5645617" y="3573901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50508" y="3573901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655399" y="3573901"/>
            <a:ext cx="432000" cy="211892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7160290" y="3573901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665181" y="3566038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4137329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4642220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5147111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652002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156893" y="3928398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6146167" y="4194959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6651058" y="4194959"/>
            <a:ext cx="432000" cy="238906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7155949" y="4194959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7660840" y="4194959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8165731" y="4187096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-79049" y="4456299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号 3"/>
          <p:cNvSpPr/>
          <p:nvPr/>
        </p:nvSpPr>
        <p:spPr bwMode="auto">
          <a:xfrm rot="5400000">
            <a:off x="6273905" y="2703992"/>
            <a:ext cx="177300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等号 167"/>
          <p:cNvSpPr/>
          <p:nvPr/>
        </p:nvSpPr>
        <p:spPr bwMode="auto">
          <a:xfrm rot="5400000">
            <a:off x="5772919" y="2707227"/>
            <a:ext cx="177300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等号 168"/>
          <p:cNvSpPr/>
          <p:nvPr/>
        </p:nvSpPr>
        <p:spPr bwMode="auto">
          <a:xfrm rot="5400000">
            <a:off x="5281130" y="2707227"/>
            <a:ext cx="177300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等号 169"/>
          <p:cNvSpPr/>
          <p:nvPr/>
        </p:nvSpPr>
        <p:spPr bwMode="auto">
          <a:xfrm rot="5400000">
            <a:off x="6283959" y="3425198"/>
            <a:ext cx="164982" cy="244580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等号 170"/>
          <p:cNvSpPr/>
          <p:nvPr/>
        </p:nvSpPr>
        <p:spPr bwMode="auto">
          <a:xfrm rot="5400000">
            <a:off x="5769645" y="3415776"/>
            <a:ext cx="171849" cy="256557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等号 171"/>
          <p:cNvSpPr/>
          <p:nvPr/>
        </p:nvSpPr>
        <p:spPr bwMode="auto">
          <a:xfrm rot="5400000">
            <a:off x="6285095" y="4082897"/>
            <a:ext cx="183410" cy="249591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等号 172"/>
          <p:cNvSpPr/>
          <p:nvPr/>
        </p:nvSpPr>
        <p:spPr bwMode="auto">
          <a:xfrm rot="5400000">
            <a:off x="6313434" y="1990209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等号 173"/>
          <p:cNvSpPr/>
          <p:nvPr/>
        </p:nvSpPr>
        <p:spPr bwMode="auto">
          <a:xfrm rot="5400000">
            <a:off x="5812448" y="1993444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等号 174"/>
          <p:cNvSpPr/>
          <p:nvPr/>
        </p:nvSpPr>
        <p:spPr bwMode="auto">
          <a:xfrm rot="5400000">
            <a:off x="5320659" y="1993444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6" name="等号 175"/>
          <p:cNvSpPr/>
          <p:nvPr/>
        </p:nvSpPr>
        <p:spPr bwMode="auto">
          <a:xfrm rot="5400000">
            <a:off x="4808474" y="2007060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21256" y="5076794"/>
            <a:ext cx="9001000" cy="4218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0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 j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中长度为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真前缀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长度为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真后缀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完全匹配，故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来自集合：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/>
              <p:cNvSpPr/>
              <p:nvPr/>
            </p:nvSpPr>
            <p:spPr bwMode="auto">
              <a:xfrm>
                <a:off x="2059765" y="5541954"/>
                <a:ext cx="5184576" cy="35390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["/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["/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9" name="矩形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765" y="5541954"/>
                <a:ext cx="5184576" cy="353908"/>
              </a:xfrm>
              <a:prstGeom prst="rect">
                <a:avLst/>
              </a:prstGeom>
              <a:blipFill>
                <a:blip r:embed="rId3"/>
                <a:stretch>
                  <a:fillRect b="-25862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 bwMode="auto">
          <a:xfrm>
            <a:off x="8704581" y="1570436"/>
            <a:ext cx="0" cy="29708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80" name="矩形 179"/>
          <p:cNvSpPr/>
          <p:nvPr/>
        </p:nvSpPr>
        <p:spPr>
          <a:xfrm>
            <a:off x="8704581" y="2070913"/>
            <a:ext cx="5032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优先级高到低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56603" y="6004744"/>
            <a:ext cx="6127535" cy="4218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为保证不遗漏可能的匹配，应在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P,j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中挑选最大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 bwMode="auto">
              <a:xfrm>
                <a:off x="6086626" y="6039695"/>
                <a:ext cx="2967670" cy="327308"/>
              </a:xfrm>
              <a:prstGeom prst="rect">
                <a:avLst/>
              </a:prstGeom>
              <a:solidFill>
                <a:srgbClr val="C00000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𝒏𝒆𝒙𝒕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6626" y="6039695"/>
                <a:ext cx="2967670" cy="327308"/>
              </a:xfrm>
              <a:prstGeom prst="rect">
                <a:avLst/>
              </a:prstGeom>
              <a:blipFill>
                <a:blip r:embed="rId4"/>
                <a:stretch>
                  <a:fillRect b="-33962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 bwMode="auto">
          <a:xfrm>
            <a:off x="256982" y="6463571"/>
            <a:ext cx="8629942" cy="4218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一旦发生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T[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失配，可转而将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P[next[j]]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T[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对齐，进行下一轮匹配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631903" y="168153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j=4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554717" y="2422779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j=3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560193" y="3125186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j=2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6541959" y="3767727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j=1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149818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4654709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159600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664491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69382" y="4507709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656940" y="4774270"/>
            <a:ext cx="432000" cy="238906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161831" y="4774270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666722" y="4774270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171613" y="4774270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676504" y="4766407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6509367" y="4403588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j=0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-41248" y="1749571"/>
            <a:ext cx="589803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-58397" y="2426253"/>
            <a:ext cx="102899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-57395" y="3102935"/>
            <a:ext cx="102899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-58397" y="3779617"/>
            <a:ext cx="102899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705943" y="1754616"/>
            <a:ext cx="2519891" cy="26862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1271081" y="2418443"/>
            <a:ext cx="1954753" cy="2982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841881" y="3101240"/>
            <a:ext cx="1383953" cy="2811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342500" y="3766883"/>
            <a:ext cx="883334" cy="26478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73493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150859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KMP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自左向右逐个比对字符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若匹配，或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已移出最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左侧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则转到下一字符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j = next[j];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右移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delete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next;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849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D.E.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nuth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V.R.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J.H.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orris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线形标注 1 60"/>
          <p:cNvSpPr/>
          <p:nvPr/>
        </p:nvSpPr>
        <p:spPr bwMode="auto">
          <a:xfrm flipH="1">
            <a:off x="683568" y="5567178"/>
            <a:ext cx="8136904" cy="1174190"/>
          </a:xfrm>
          <a:prstGeom prst="borderCallout1">
            <a:avLst>
              <a:gd name="adj1" fmla="val -5093"/>
              <a:gd name="adj2" fmla="val 9220"/>
              <a:gd name="adj3" fmla="val -147543"/>
              <a:gd name="adj4" fmla="val 5187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这里特殊定义可出现</a:t>
            </a:r>
            <a:r>
              <a:rPr lang="en-US" alt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next[j]</a:t>
            </a:r>
            <a:r>
              <a:rPr lang="zh-CN" altLang="en-US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j=-1</a:t>
            </a:r>
            <a:r>
              <a:rPr lang="zh-CN" altLang="en-US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，并进行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lang="zh-CN" altLang="en-US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j=-1</a:t>
            </a:r>
            <a:r>
              <a:rPr lang="zh-CN" altLang="en-US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是什么含义呢？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339752" y="2344905"/>
            <a:ext cx="1368152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线形标注 1 7"/>
          <p:cNvSpPr/>
          <p:nvPr/>
        </p:nvSpPr>
        <p:spPr bwMode="auto">
          <a:xfrm flipH="1">
            <a:off x="5148064" y="1823098"/>
            <a:ext cx="2808312" cy="563419"/>
          </a:xfrm>
          <a:prstGeom prst="borderCallout1">
            <a:avLst>
              <a:gd name="adj1" fmla="val 58821"/>
              <a:gd name="adj2" fmla="val 99438"/>
              <a:gd name="adj3" fmla="val 114129"/>
              <a:gd name="adj4" fmla="val 152856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556088" y="4312479"/>
            <a:ext cx="1863784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3473878" y="4396615"/>
            <a:ext cx="2394266" cy="1052235"/>
          </a:xfrm>
          <a:prstGeom prst="borderCallout1">
            <a:avLst>
              <a:gd name="adj1" fmla="val 58821"/>
              <a:gd name="adj2" fmla="val 99438"/>
              <a:gd name="adj3" fmla="val 22247"/>
              <a:gd name="adj4" fmla="val 106412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i="1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不动，新</a:t>
            </a:r>
            <a:r>
              <a:rPr lang="en-US" alt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查表获得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3529689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|| 0 &gt; j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</p:txBody>
      </p:sp>
      <p:sp>
        <p:nvSpPr>
          <p:cNvPr id="60" name="椭圆 59"/>
          <p:cNvSpPr/>
          <p:nvPr/>
        </p:nvSpPr>
        <p:spPr bwMode="auto">
          <a:xfrm>
            <a:off x="3763046" y="3500592"/>
            <a:ext cx="864096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8429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" grpId="0" animBg="1"/>
      <p:bldP spid="8" grpId="0" animBg="1"/>
      <p:bldP spid="10" grpId="0" animBg="1"/>
      <p:bldP spid="11" grpId="0" animBg="1"/>
      <p:bldP spid="12" grpId="0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8851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通过查表快速确定模式串的下一匹配位置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92562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40623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88684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36745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848062" y="2212355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328673" y="2212355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6305" y="224168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6897" y="1809631"/>
            <a:ext cx="529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8851" y="1820108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54560" y="1809631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40269" y="1820108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25978" y="1809631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11687" y="1820108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55706"/>
              </p:ext>
            </p:extLst>
          </p:nvPr>
        </p:nvGraphicFramePr>
        <p:xfrm>
          <a:off x="5326846" y="1717298"/>
          <a:ext cx="36191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95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453559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482547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</a:tblGrid>
              <a:tr h="25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25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25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02951" y="1725302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87069" y="2831961"/>
                <a:ext cx="7272808" cy="98257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𝑵𝒆𝒙𝒕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m:rPr>
                                    <m:brk m:alnAt="7"/>
                                  </m:rPr>
                                  <a:rPr lang="zh-CN" altLang="en-US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𝑴𝒂𝒙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begChr m:val="["/>
                                    <m:ctrlP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)}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该集合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非空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其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69" y="2831961"/>
                <a:ext cx="7272808" cy="982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20"/>
          <p:cNvSpPr txBox="1">
            <a:spLocks noChangeArrowheads="1"/>
          </p:cNvSpPr>
          <p:nvPr/>
        </p:nvSpPr>
        <p:spPr bwMode="auto">
          <a:xfrm>
            <a:off x="307591" y="3915266"/>
            <a:ext cx="8638356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j=1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的真前缀和真后缀长度为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，共有元素长度为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，共有元素长度为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j=3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真前缀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b,ba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c,ac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共有元素长度为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j=4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真前缀为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b,ba,bac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b,cb,acb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，共有元素长度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，长度为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j=5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bacba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真前缀为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b,ba,bac,bacb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a,ba,cba,acba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，共有元素长度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j=0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35602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 bwMode="auto">
          <a:xfrm>
            <a:off x="11793" y="2924944"/>
            <a:ext cx="9144000" cy="4036852"/>
          </a:xfrm>
          <a:prstGeom prst="rect">
            <a:avLst/>
          </a:prstGeom>
          <a:solidFill>
            <a:srgbClr val="FFFF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8851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通过查表快速确定模式串的下一匹配位置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288558"/>
              </p:ext>
            </p:extLst>
          </p:nvPr>
        </p:nvGraphicFramePr>
        <p:xfrm>
          <a:off x="1475658" y="1844824"/>
          <a:ext cx="734481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05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0905" y="1844824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9470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064361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569252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074143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579034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083925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588816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093707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598598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103489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608380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13271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618162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123053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95181" y="371890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627944" y="371890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32840" y="371890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578504" y="418281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083395" y="418281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588286" y="418281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093177" y="418281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598068" y="417494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02959" y="417494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024946" y="4182810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3829266" y="4666183"/>
            <a:ext cx="1080120" cy="446569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乘号 71"/>
          <p:cNvSpPr/>
          <p:nvPr/>
        </p:nvSpPr>
        <p:spPr bwMode="auto">
          <a:xfrm>
            <a:off x="2827326" y="428806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6517" y="4202306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失配位置为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j=0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 bwMode="auto">
          <a:xfrm>
            <a:off x="558230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063121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568012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072903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577794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082685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587576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092467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597358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102249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5607140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6112031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616922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7121813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07552" y="5231219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626704" y="523121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8131600" y="523121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3072081" y="569512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3576972" y="56951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4081863" y="56951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586754" y="56951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91645" y="56872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596536" y="56872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023706" y="5695122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2570808" y="56951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2574484" y="6008753"/>
            <a:ext cx="43862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3072081" y="6002388"/>
            <a:ext cx="43862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j=0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8920" y="6456806"/>
            <a:ext cx="8113222" cy="369332"/>
            <a:chOff x="527182" y="6426517"/>
            <a:chExt cx="8113222" cy="369332"/>
          </a:xfrm>
        </p:grpSpPr>
        <p:sp>
          <p:nvSpPr>
            <p:cNvPr id="112" name="矩形 111"/>
            <p:cNvSpPr/>
            <p:nvPr/>
          </p:nvSpPr>
          <p:spPr>
            <a:xfrm>
              <a:off x="527182" y="6426517"/>
              <a:ext cx="81132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查表知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j=-1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，假想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P[-1]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为通配    ，则可成功过度到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=i+1,j=j+1=0</a:t>
              </a:r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3765378" y="6511372"/>
              <a:ext cx="243594" cy="211937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" name="TextBox 20"/>
          <p:cNvSpPr txBox="1">
            <a:spLocks noChangeArrowheads="1"/>
          </p:cNvSpPr>
          <p:nvPr/>
        </p:nvSpPr>
        <p:spPr bwMode="auto">
          <a:xfrm>
            <a:off x="160866" y="2996952"/>
            <a:ext cx="8851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Next[j]=-1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的特殊处理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31003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 bwMode="auto">
          <a:xfrm>
            <a:off x="5237029" y="594049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741920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246811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51702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7256593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761484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683471" y="594049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733302" y="549180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238193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743084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247975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752866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57757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179744" y="549180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29575" y="50431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34466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239357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744248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49139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54030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676017" y="504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725848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230739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735630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40521" y="459440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745412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250303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172290" y="459440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222121" y="414571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727012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231903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736794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241685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46576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668563" y="414571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718394" y="369701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3285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728176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233067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37958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242849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164836" y="369701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14667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240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240458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661109" y="324832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10940" y="279962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15831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720722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225613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30504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35395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157382" y="279962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07213" y="235092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12104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16995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21886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226777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31668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53655" y="235092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3486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08377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13268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18159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23050" y="1894370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27941" y="189437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49928" y="190223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蛮力算法的匹配情况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348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1412776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027069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027069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017142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0171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40757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245648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750539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55430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760321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265212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187199" y="638919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527082" y="189423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乘号 134"/>
          <p:cNvSpPr/>
          <p:nvPr/>
        </p:nvSpPr>
        <p:spPr bwMode="auto">
          <a:xfrm>
            <a:off x="1468857" y="233225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乘号 135"/>
          <p:cNvSpPr/>
          <p:nvPr/>
        </p:nvSpPr>
        <p:spPr bwMode="auto">
          <a:xfrm>
            <a:off x="1972584" y="275039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乘号 136"/>
          <p:cNvSpPr/>
          <p:nvPr/>
        </p:nvSpPr>
        <p:spPr bwMode="auto">
          <a:xfrm>
            <a:off x="5040547" y="32296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乘号 137"/>
          <p:cNvSpPr/>
          <p:nvPr/>
        </p:nvSpPr>
        <p:spPr bwMode="auto">
          <a:xfrm>
            <a:off x="2980038" y="369229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乘号 138"/>
          <p:cNvSpPr/>
          <p:nvPr/>
        </p:nvSpPr>
        <p:spPr bwMode="auto">
          <a:xfrm>
            <a:off x="3493549" y="412704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乘号 139"/>
          <p:cNvSpPr/>
          <p:nvPr/>
        </p:nvSpPr>
        <p:spPr bwMode="auto">
          <a:xfrm>
            <a:off x="5502534" y="45878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乘号 140"/>
          <p:cNvSpPr/>
          <p:nvPr/>
        </p:nvSpPr>
        <p:spPr bwMode="auto">
          <a:xfrm>
            <a:off x="4487255" y="503025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乘号 141"/>
          <p:cNvSpPr/>
          <p:nvPr/>
        </p:nvSpPr>
        <p:spPr bwMode="auto">
          <a:xfrm>
            <a:off x="4994946" y="548332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乘号 142"/>
          <p:cNvSpPr/>
          <p:nvPr/>
        </p:nvSpPr>
        <p:spPr bwMode="auto">
          <a:xfrm>
            <a:off x="5485594" y="594049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9753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8851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匹配的情况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291306" y="38523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796197" y="38523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301088" y="38523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6805979" y="38523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7310870" y="38444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815761" y="38444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737748" y="38523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3780125" y="340616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285016" y="340616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789907" y="340616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5294798" y="3406164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99689" y="33983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304580" y="33983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3226567" y="3406164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268944" y="29436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773835" y="29436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278726" y="2943617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783617" y="2943617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288508" y="293575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4793399" y="2935754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1715386" y="294361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757763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1262654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1767545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2272436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2777327" y="253251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3282218" y="253251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204205" y="2540378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57763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1262654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1767545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2272436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2777327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3282218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3787109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292000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4796891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5301782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5806673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311564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16455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321346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233789" y="2050921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819038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341154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1863270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2338198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2860314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3382430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3880471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4402587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5921746" y="16188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6655618" y="1665214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7169751" y="1665214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031108" y="16188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7826237" y="205092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8331133" y="205092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7670181" y="1655287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8184314" y="1655287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5795034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299925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6804816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7309707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814598" y="429313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8319489" y="429313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5241476" y="430099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乘号 210"/>
          <p:cNvSpPr/>
          <p:nvPr/>
        </p:nvSpPr>
        <p:spPr bwMode="auto">
          <a:xfrm>
            <a:off x="3581359" y="253237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乘号 213"/>
          <p:cNvSpPr/>
          <p:nvPr/>
        </p:nvSpPr>
        <p:spPr bwMode="auto">
          <a:xfrm>
            <a:off x="5094824" y="2924944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乘号 216"/>
          <p:cNvSpPr/>
          <p:nvPr/>
        </p:nvSpPr>
        <p:spPr bwMode="auto">
          <a:xfrm>
            <a:off x="5556811" y="339955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乘号 219"/>
          <p:cNvSpPr/>
          <p:nvPr/>
        </p:nvSpPr>
        <p:spPr bwMode="auto">
          <a:xfrm>
            <a:off x="5539871" y="38523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4630" y="2487743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j=5, Next[j]=2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831983" y="2931231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j=5, Next[j]=2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6824630" y="3362828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j=3, Next[j]=0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510193" y="3835845"/>
            <a:ext cx="195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j=0, Next[j]=-1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3016115" y="43117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匹配成功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5536" y="5030201"/>
            <a:ext cx="8424936" cy="965589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匹配次数从蛮力算法的</a:t>
            </a:r>
            <a:r>
              <a:rPr lang="en-US" altLang="zh-CN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次降低到</a:t>
            </a:r>
            <a:r>
              <a:rPr lang="en-US" altLang="zh-CN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400" b="1" kern="0" dirty="0" smtClean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串的匹配坐标 </a:t>
            </a:r>
            <a:r>
              <a:rPr lang="en-US" altLang="zh-CN" sz="2400" b="1" i="1" kern="0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kern="0" dirty="0" smtClean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不会回退</a:t>
            </a:r>
            <a:endParaRPr lang="zh-CN" altLang="en-US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84428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4968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表的构建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更多实例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94909"/>
              </p:ext>
            </p:extLst>
          </p:nvPr>
        </p:nvGraphicFramePr>
        <p:xfrm>
          <a:off x="323528" y="1851925"/>
          <a:ext cx="84249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05620"/>
              </p:ext>
            </p:extLst>
          </p:nvPr>
        </p:nvGraphicFramePr>
        <p:xfrm>
          <a:off x="954362" y="3070911"/>
          <a:ext cx="734481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05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44569"/>
              </p:ext>
            </p:extLst>
          </p:nvPr>
        </p:nvGraphicFramePr>
        <p:xfrm>
          <a:off x="251520" y="4293096"/>
          <a:ext cx="84249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98373"/>
              </p:ext>
            </p:extLst>
          </p:nvPr>
        </p:nvGraphicFramePr>
        <p:xfrm>
          <a:off x="797254" y="5512082"/>
          <a:ext cx="76590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1187624" y="2550819"/>
            <a:ext cx="7560837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66565" y="3722765"/>
            <a:ext cx="6048672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35696" y="4946237"/>
            <a:ext cx="6912765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339753" y="6153053"/>
            <a:ext cx="6116532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2488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表的计算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844824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构造模式串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//“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主”串指针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 </a:t>
            </a:r>
            <a:r>
              <a:rPr lang="en-US" altLang="zh-CN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[m];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 = N[0] = -1;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- 1 )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&gt; t ||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[t]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匹配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j ++; t ++;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N[j] = 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}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t = N[t];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076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串：基本概念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165718" y="1201832"/>
            <a:ext cx="8712968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两字符串相等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S[0,n) = T[0,m)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意味着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m=n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]=T[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165718" y="2209944"/>
            <a:ext cx="8870778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S.substr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i,k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)=“a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i+1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 a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i+k-1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”=S[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起的连续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165718" y="3284984"/>
            <a:ext cx="7646642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S.prefix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(k)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S.substr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k)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中最靠前的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65718" y="4365104"/>
            <a:ext cx="8712968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S.suffix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(k)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S.substr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(n-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k,k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S[n-k, n)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中最靠后的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788024" y="2852936"/>
            <a:ext cx="778294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[0,i)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5587768" y="2852936"/>
            <a:ext cx="1656184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7265403" y="2852936"/>
            <a:ext cx="1051013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i+k,n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788024" y="3861048"/>
            <a:ext cx="1944216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732240" y="3861048"/>
            <a:ext cx="1584177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k,n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6395098" y="4941168"/>
            <a:ext cx="1944216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[n-k, n)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788024" y="4941168"/>
            <a:ext cx="1584177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[0,n-k)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9524" y="5441012"/>
            <a:ext cx="8712968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S.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S.prefix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).suffix(k)= S[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空串是任何串的子串、前缀、后缀，任何串也是自身的子串、前缀、后缀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92925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79512" y="1093017"/>
            <a:ext cx="8731733" cy="22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k=2*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循环的分析，每进行一次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至少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的最大值可能为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=2n+1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循环至多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2n+1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为此，复杂度为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3257014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KMP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O(m)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O(1)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O(1)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endParaRPr lang="en-US" altLang="zh-CN" b="1" kern="0" dirty="0">
              <a:solidFill>
                <a:srgbClr val="CC0000"/>
              </a:solidFill>
              <a:highlight>
                <a:srgbClr val="FFFFFF"/>
              </a:highlight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( 0 &gt; j ||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2400" b="1" kern="0" dirty="0" err="1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，</a:t>
            </a:r>
            <a:r>
              <a:rPr lang="en-US" altLang="zh-CN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每次加</a:t>
            </a:r>
            <a:r>
              <a:rPr lang="en-US" altLang="zh-CN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，等价于</a:t>
            </a:r>
            <a:r>
              <a:rPr lang="en-US" altLang="zh-CN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每次加</a:t>
            </a:r>
            <a:r>
              <a:rPr lang="en-US" altLang="zh-CN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2400" b="1" kern="0" dirty="0">
              <a:solidFill>
                <a:srgbClr val="00823B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j = next[j];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2400" b="1" kern="0" dirty="0" err="1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不变，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至少</a:t>
            </a:r>
            <a:r>
              <a:rPr lang="zh-CN" altLang="en-US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减</a:t>
            </a:r>
            <a:r>
              <a:rPr lang="en-US" altLang="zh-CN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2400" b="1" kern="0" dirty="0" smtClean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，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故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至少加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</a:p>
          <a:p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delete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next;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       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O(1)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1138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进一步改进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观察一下文本串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和模式串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之间的匹配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34079"/>
              </p:ext>
            </p:extLst>
          </p:nvPr>
        </p:nvGraphicFramePr>
        <p:xfrm>
          <a:off x="5112892" y="5624726"/>
          <a:ext cx="375428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38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38689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28285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278620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77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77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77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N[j]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703486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08377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13268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218159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23050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27941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732832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237723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42614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247505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752396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57287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762178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267069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9512" y="2480361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64761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286877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08993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83921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806037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328153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826194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348310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867469" y="20483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601341" y="2094654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115474" y="2094654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76831" y="20483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771960" y="248036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276856" y="248036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615904" y="2084727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130037" y="2084727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03486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208377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713268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218159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723050" y="29671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49928" y="297499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227941" y="2982854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732832" y="29828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237723" y="29828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742614" y="29828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乘号 51"/>
          <p:cNvSpPr/>
          <p:nvPr/>
        </p:nvSpPr>
        <p:spPr bwMode="auto">
          <a:xfrm>
            <a:off x="3487035" y="296575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208377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713268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18159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723050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227941" y="336755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732832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237723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742614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247505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乘号 61"/>
          <p:cNvSpPr/>
          <p:nvPr/>
        </p:nvSpPr>
        <p:spPr bwMode="auto">
          <a:xfrm>
            <a:off x="3487035" y="340116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40741" y="333457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713268" y="37600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18159" y="37600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23050" y="37600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227941" y="376002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732832" y="37521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237723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742614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247505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752396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乘号 82"/>
          <p:cNvSpPr/>
          <p:nvPr/>
        </p:nvSpPr>
        <p:spPr bwMode="auto">
          <a:xfrm>
            <a:off x="3487035" y="37853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145632" y="371917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84804" y="2905172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j=5, Next[j]=4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94178" y="3313441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j=4, Next[j]=3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94178" y="3721710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j=3, Next[j]=2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218159" y="415402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723050" y="415402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227941" y="415402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3732832" y="415402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237723" y="414616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742614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5247505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752396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257287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乘号 96"/>
          <p:cNvSpPr/>
          <p:nvPr/>
        </p:nvSpPr>
        <p:spPr bwMode="auto">
          <a:xfrm>
            <a:off x="3506647" y="415248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650523" y="411317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94178" y="4135555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j=2, Next[j]=1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723050" y="45384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3227941" y="453849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732832" y="453849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237723" y="453849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742614" y="453063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247505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752396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257287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762178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乘号 108"/>
          <p:cNvSpPr/>
          <p:nvPr/>
        </p:nvSpPr>
        <p:spPr bwMode="auto">
          <a:xfrm>
            <a:off x="3506647" y="455108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155414" y="4497644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7941" y="492872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732832" y="49287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4237723" y="49287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742614" y="49287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5247505" y="49208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752396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6257287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762178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7069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乘号 119"/>
          <p:cNvSpPr/>
          <p:nvPr/>
        </p:nvSpPr>
        <p:spPr bwMode="auto">
          <a:xfrm>
            <a:off x="3513919" y="4920859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2660305" y="488787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201321" y="4534131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j=1, Next[j]=0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3213397" y="2807254"/>
            <a:ext cx="499823" cy="2583121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线形标注 1 135"/>
          <p:cNvSpPr/>
          <p:nvPr/>
        </p:nvSpPr>
        <p:spPr bwMode="auto">
          <a:xfrm flipH="1">
            <a:off x="3443941" y="5664644"/>
            <a:ext cx="1421257" cy="890011"/>
          </a:xfrm>
          <a:prstGeom prst="borderCallout1">
            <a:avLst>
              <a:gd name="adj1" fmla="val -35713"/>
              <a:gd name="adj2" fmla="val 90428"/>
              <a:gd name="adj3" fmla="val -3834"/>
              <a:gd name="adj4" fmla="val 57170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多次重复冗余匹配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426847" y="2298373"/>
            <a:ext cx="2901306" cy="1077050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线形标注 1 137"/>
          <p:cNvSpPr/>
          <p:nvPr/>
        </p:nvSpPr>
        <p:spPr bwMode="auto">
          <a:xfrm flipH="1">
            <a:off x="116237" y="5013930"/>
            <a:ext cx="2381371" cy="1540725"/>
          </a:xfrm>
          <a:prstGeom prst="borderCallout1">
            <a:avLst>
              <a:gd name="adj1" fmla="val -107866"/>
              <a:gd name="adj2" fmla="val 58556"/>
              <a:gd name="adj3" fmla="val -1059"/>
              <a:gd name="adj4" fmla="val 85863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之前仅利用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P[0,j)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信息（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成功经验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），没有利用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失败教训</a:t>
            </a:r>
          </a:p>
        </p:txBody>
      </p:sp>
      <p:sp>
        <p:nvSpPr>
          <p:cNvPr id="139" name="椭圆 138"/>
          <p:cNvSpPr/>
          <p:nvPr/>
        </p:nvSpPr>
        <p:spPr bwMode="auto">
          <a:xfrm>
            <a:off x="3120230" y="2800669"/>
            <a:ext cx="720313" cy="573496"/>
          </a:xfrm>
          <a:prstGeom prst="ellipse">
            <a:avLst/>
          </a:prstGeom>
          <a:noFill/>
          <a:ln w="41275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线形标注 1 139"/>
          <p:cNvSpPr/>
          <p:nvPr/>
        </p:nvSpPr>
        <p:spPr bwMode="auto">
          <a:xfrm flipH="1">
            <a:off x="2642897" y="1153619"/>
            <a:ext cx="6408713" cy="442472"/>
          </a:xfrm>
          <a:prstGeom prst="borderCallout1">
            <a:avLst>
              <a:gd name="adj1" fmla="val 371034"/>
              <a:gd name="adj2" fmla="val 84272"/>
              <a:gd name="adj3" fmla="val 101651"/>
              <a:gd name="adj4" fmla="val 84496"/>
            </a:avLst>
          </a:prstGeom>
          <a:solidFill>
            <a:srgbClr val="C00000"/>
          </a:solidFill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kern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en-US" altLang="zh-CN" sz="2000" b="1" kern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2000" b="1" kern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匹配失败，若</a:t>
            </a:r>
            <a:r>
              <a:rPr lang="en-US" altLang="zh-CN" sz="2000" b="1" kern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P[Next[j]]=P[j]</a:t>
            </a:r>
            <a:r>
              <a:rPr lang="zh-CN" altLang="en-US" sz="2000" b="1" kern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，则匹配肯定失败</a:t>
            </a:r>
            <a:endParaRPr lang="zh-CN" altLang="en-US" sz="2000" b="1" kern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6248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进一步改进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引入失配的经验教训：选定的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P[t]=P[j]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/>
              <p:cNvSpPr/>
              <p:nvPr/>
            </p:nvSpPr>
            <p:spPr bwMode="auto">
              <a:xfrm>
                <a:off x="683568" y="2204864"/>
                <a:ext cx="8280920" cy="5613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  <m:e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ctrlP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ctrlP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且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)≠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6" name="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204864"/>
                <a:ext cx="8280920" cy="561338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/>
              <p:cNvSpPr/>
              <p:nvPr/>
            </p:nvSpPr>
            <p:spPr bwMode="auto">
              <a:xfrm>
                <a:off x="2411760" y="2924944"/>
                <a:ext cx="4176464" cy="504056"/>
              </a:xfrm>
              <a:prstGeom prst="rect">
                <a:avLst/>
              </a:prstGeom>
              <a:solidFill>
                <a:srgbClr val="C00000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𝒏𝒆𝒙𝒕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7" name="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2924944"/>
                <a:ext cx="4176464" cy="504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8" name="表格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09097"/>
              </p:ext>
            </p:extLst>
          </p:nvPr>
        </p:nvGraphicFramePr>
        <p:xfrm>
          <a:off x="1175309" y="3717032"/>
          <a:ext cx="76590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139" name="矩形 138"/>
          <p:cNvSpPr/>
          <p:nvPr/>
        </p:nvSpPr>
        <p:spPr>
          <a:xfrm>
            <a:off x="165267" y="3461684"/>
            <a:ext cx="93326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0" name="表格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01902"/>
              </p:ext>
            </p:extLst>
          </p:nvPr>
        </p:nvGraphicFramePr>
        <p:xfrm>
          <a:off x="1132485" y="5263811"/>
          <a:ext cx="76590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141" name="矩形 140"/>
          <p:cNvSpPr/>
          <p:nvPr/>
        </p:nvSpPr>
        <p:spPr>
          <a:xfrm>
            <a:off x="35081" y="5008463"/>
            <a:ext cx="1107996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下箭头 141"/>
          <p:cNvSpPr/>
          <p:nvPr/>
        </p:nvSpPr>
        <p:spPr bwMode="auto">
          <a:xfrm>
            <a:off x="4630078" y="4785178"/>
            <a:ext cx="754587" cy="446569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73699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进一步改进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引入失配的经验教训：选定的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P[t]=P[j]</a:t>
            </a:r>
          </a:p>
        </p:txBody>
      </p:sp>
      <p:sp>
        <p:nvSpPr>
          <p:cNvPr id="139" name="矩形 138"/>
          <p:cNvSpPr/>
          <p:nvPr/>
        </p:nvSpPr>
        <p:spPr>
          <a:xfrm>
            <a:off x="-29907" y="2118140"/>
            <a:ext cx="12174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spcAft>
                <a:spcPts val="600"/>
              </a:spcAft>
              <a:buClr>
                <a:srgbClr val="C0000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9283" y="3501008"/>
            <a:ext cx="10800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下箭头 141"/>
          <p:cNvSpPr/>
          <p:nvPr/>
        </p:nvSpPr>
        <p:spPr bwMode="auto">
          <a:xfrm>
            <a:off x="4725659" y="3180978"/>
            <a:ext cx="754587" cy="319225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45606"/>
              </p:ext>
            </p:extLst>
          </p:nvPr>
        </p:nvGraphicFramePr>
        <p:xfrm>
          <a:off x="1187577" y="2156055"/>
          <a:ext cx="781146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98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682451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66108"/>
              </p:ext>
            </p:extLst>
          </p:nvPr>
        </p:nvGraphicFramePr>
        <p:xfrm>
          <a:off x="1217484" y="3501008"/>
          <a:ext cx="781146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98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682451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791376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296267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01158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306049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810940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315831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820722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325613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830504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335395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840286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345177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850068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354959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8336" y="5062722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2651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374767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896883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371811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93927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416043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914084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436200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955359" y="4630674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689231" y="4677015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203364" y="4677015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064721" y="4630674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59850" y="506272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364746" y="506272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7703794" y="466708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8192858" y="4677014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91376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296267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01158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306049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810940" y="551723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37818" y="552509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315831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820722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325613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830504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314482" y="551723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796559" y="595395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301450" y="595395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2806341" y="595395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311232" y="595395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816123" y="594609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243001" y="595395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4321014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825905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330796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835687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319665" y="594609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91850" y="59539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原方案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 bwMode="auto">
          <a:xfrm>
            <a:off x="2806341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311232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816123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321014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825905" y="636907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52783" y="637693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5330796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835687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6340578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845469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329447" y="636907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91850" y="63361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现方案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7832484" y="637967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0874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列方法：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20"/>
              <p:cNvSpPr txBox="1">
                <a:spLocks noChangeArrowheads="1"/>
              </p:cNvSpPr>
              <p:nvPr/>
            </p:nvSpPr>
            <p:spPr bwMode="auto">
              <a:xfrm>
                <a:off x="135444" y="1134333"/>
                <a:ext cx="8731733" cy="4732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任一有限长度的字符向量都可视为整数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若字母表规模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𝒅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，则任意字符串都可以对应“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d+1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”进制的整数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如由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{0,1,2,3,4,5,6,7,8,9,a,b,c,d,e,f}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个字符组成任意串可转化为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进制数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”01a”=&lt;1,2,11&gt;</a:t>
                </a:r>
                <a:r>
                  <a:rPr lang="en-US" altLang="zh-CN" sz="2400" b="1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=334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（如若使用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进制则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”01a”=“1a”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这样，任意整数都将唯一对应一字符串，转化的整数成为散列码（也称为该字符串的“指纹”）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以下考虑由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个大写字母组成的字符串匹配问题，使整数转换进制为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27</a:t>
                </a:r>
              </a:p>
              <a:p>
                <a:pPr marL="457200" lvl="2">
                  <a:spcAft>
                    <a:spcPts val="300"/>
                  </a:spcAft>
                  <a:buClr>
                    <a:srgbClr val="C00000"/>
                  </a:buClr>
                  <a:defRPr/>
                </a:pPr>
                <a:endParaRPr lang="en-US" altLang="zh-CN" sz="2400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444" y="1134333"/>
                <a:ext cx="8731733" cy="4732065"/>
              </a:xfrm>
              <a:prstGeom prst="rect">
                <a:avLst/>
              </a:prstGeom>
              <a:blipFill>
                <a:blip r:embed="rId3"/>
                <a:stretch>
                  <a:fillRect l="-1186" t="-1289" r="-4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15506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62838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散列压缩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直接计算指纹十分耗时，并且指纹长度过长，比对慢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“HASHING”=&lt;8,1,19,8,9,14,7&gt;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=3,123,974,608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KARPRABIN”=&lt;11,1,18,16,18,1,2,9,14&gt;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3,124,397,993,144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d=128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模式串长度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m&gt;10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，则散列码长度将达到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位长，比对无法在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时间内完成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为此需进行散列压缩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Hash(key)=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key%M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列方法：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71600" y="4365104"/>
            <a:ext cx="6532964" cy="2262773"/>
            <a:chOff x="709129" y="4259817"/>
            <a:chExt cx="6532964" cy="2262773"/>
          </a:xfrm>
        </p:grpSpPr>
        <p:sp>
          <p:nvSpPr>
            <p:cNvPr id="4" name="矩形 3"/>
            <p:cNvSpPr/>
            <p:nvPr/>
          </p:nvSpPr>
          <p:spPr bwMode="auto">
            <a:xfrm>
              <a:off x="1256292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761183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266074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770965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275856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780747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285638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90529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95420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800311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305202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810093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256292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1183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266074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770965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75856" y="4345069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46159" y="4589428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46159" y="4277012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256292" y="5028082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ash(“27182”)=22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12871" y="4941989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771951" y="42598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hash(P)=77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761183" y="5408958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ash(“71828”)=48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12871" y="5323230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266074" y="5789834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ash(“18281”)=45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11879" y="5697131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770965" y="6178421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ash(“82818”)=77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09129" y="607800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4475218" y="5032593"/>
            <a:ext cx="0" cy="7698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970327" y="5021581"/>
            <a:ext cx="0" cy="3849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>
            <a:off x="4980109" y="5032593"/>
            <a:ext cx="0" cy="11356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5481744" y="5032593"/>
            <a:ext cx="3256" cy="15242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5796136" y="5491859"/>
            <a:ext cx="3149345" cy="796864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2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本例中以十进制数字串为例，</a:t>
            </a:r>
            <a:r>
              <a:rPr lang="en-US" altLang="zh-CN" sz="22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d=10</a:t>
            </a:r>
            <a:r>
              <a:rPr lang="zh-CN" altLang="en-US" sz="22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M=97</a:t>
            </a:r>
            <a:endParaRPr lang="zh-CN" altLang="en-US" sz="22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1475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列方法：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散列压缩无可避免存在冲突可能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71828”)=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hash(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18284”)=48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，散列冲突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发生正确比对后，仅需严格比对各个字符，即可避免冲突</a:t>
            </a:r>
            <a:endParaRPr lang="en-US" altLang="zh-CN" sz="2000" b="1" baseline="-25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43608" y="2728814"/>
            <a:ext cx="6536577" cy="3011020"/>
            <a:chOff x="811829" y="2734771"/>
            <a:chExt cx="6536577" cy="3011020"/>
          </a:xfrm>
        </p:grpSpPr>
        <p:sp>
          <p:nvSpPr>
            <p:cNvPr id="31" name="矩形 30"/>
            <p:cNvSpPr/>
            <p:nvPr/>
          </p:nvSpPr>
          <p:spPr bwMode="auto">
            <a:xfrm>
              <a:off x="1362605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867496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372387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877278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382169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887060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391951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896842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401733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906624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411515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916406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362605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867496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372387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877278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382169" y="2820023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852472" y="3064382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52472" y="2751966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362605" y="3503036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ash(“27182”)=22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819184" y="3416943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878264" y="2734771"/>
              <a:ext cx="1523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hash(P)=48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867496" y="3829218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ash(“71828”)=48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17959" y="373098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372387" y="4155400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ash(“18281”)=45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816733" y="4045031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877278" y="4481582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ash(“82818”)=77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814281" y="43590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58"/>
            <p:cNvCxnSpPr>
              <a:endCxn id="53" idx="3"/>
            </p:cNvCxnSpPr>
            <p:nvPr/>
          </p:nvCxnSpPr>
          <p:spPr bwMode="auto">
            <a:xfrm>
              <a:off x="4319060" y="3399887"/>
              <a:ext cx="0" cy="565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>
              <a:endCxn id="50" idx="3"/>
            </p:cNvCxnSpPr>
            <p:nvPr/>
          </p:nvCxnSpPr>
          <p:spPr bwMode="auto">
            <a:xfrm>
              <a:off x="3814169" y="3388875"/>
              <a:ext cx="0" cy="2507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>
              <a:endCxn id="55" idx="3"/>
            </p:cNvCxnSpPr>
            <p:nvPr/>
          </p:nvCxnSpPr>
          <p:spPr bwMode="auto">
            <a:xfrm>
              <a:off x="4823951" y="3399887"/>
              <a:ext cx="0" cy="89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>
              <a:endCxn id="57" idx="3"/>
            </p:cNvCxnSpPr>
            <p:nvPr/>
          </p:nvCxnSpPr>
          <p:spPr bwMode="auto">
            <a:xfrm>
              <a:off x="5325586" y="3399887"/>
              <a:ext cx="3256" cy="12182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sp>
          <p:nvSpPr>
            <p:cNvPr id="63" name="矩形 62"/>
            <p:cNvSpPr/>
            <p:nvPr/>
          </p:nvSpPr>
          <p:spPr bwMode="auto">
            <a:xfrm>
              <a:off x="3382169" y="4807764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ash(“28182”)=52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887060" y="5133946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ash(“81828”)=57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391951" y="5460131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ash(“18284”)=48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>
              <a:endCxn id="63" idx="3"/>
            </p:cNvCxnSpPr>
            <p:nvPr/>
          </p:nvCxnSpPr>
          <p:spPr bwMode="auto">
            <a:xfrm>
              <a:off x="5827220" y="3399887"/>
              <a:ext cx="6513" cy="15444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71" name="直接连接符 70"/>
            <p:cNvCxnSpPr>
              <a:endCxn id="64" idx="3"/>
            </p:cNvCxnSpPr>
            <p:nvPr/>
          </p:nvCxnSpPr>
          <p:spPr bwMode="auto">
            <a:xfrm flipH="1">
              <a:off x="6338624" y="3399887"/>
              <a:ext cx="3614" cy="1870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73" name="直接连接符 72"/>
            <p:cNvCxnSpPr>
              <a:endCxn id="65" idx="3"/>
            </p:cNvCxnSpPr>
            <p:nvPr/>
          </p:nvCxnSpPr>
          <p:spPr bwMode="auto">
            <a:xfrm>
              <a:off x="6840616" y="3244927"/>
              <a:ext cx="2899" cy="23517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15507" y="4673119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811829" y="4987163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813055" y="5301208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(g)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158351" y="5768266"/>
            <a:ext cx="87849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check1by1 (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指纹相同时，逐位比对以确认是否真正匹配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j &lt; m;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尽管需要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O(m)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但只要散列得当，调用本例程并返回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false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的概率将极低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4325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列方法：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快速指纹更新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普通方法下，指纹的计算时间正比于模式串长度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整个算法时间复杂度高达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O(m*n)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应充分利用相邻字符字串之间的关系，简化计算，实现常数时间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获取任意字串的指纹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444" y="5301208"/>
            <a:ext cx="9217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updateHash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- 1 ) *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前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一指纹基础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上去除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首位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T[k-1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]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添加末位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T[k + m - 1]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&gt;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确保散列码落在合法区间内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125" y="4077072"/>
            <a:ext cx="90545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prepareDm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预处理：计算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R^(m - 1) % M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（仅需调用一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次）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</a:t>
            </a:r>
          </a:p>
          <a:p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da-DK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da-DK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 </a:t>
            </a:r>
            <a:r>
              <a:rPr lang="da-DK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i++ ) Dm = ( </a:t>
            </a:r>
            <a:r>
              <a:rPr lang="da-DK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Dm ) % </a:t>
            </a:r>
            <a:r>
              <a:rPr lang="da-DK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da-DK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da-DK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直接累乘</a:t>
            </a:r>
            <a:r>
              <a:rPr lang="da-DK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m-1</a:t>
            </a:r>
            <a:r>
              <a:rPr lang="zh-CN" altLang="da-DK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次，并取模</a:t>
            </a:r>
            <a:endParaRPr lang="da-DK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792" y="3326594"/>
            <a:ext cx="8892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97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散列表长度：既然这里并不需要真地存储散列表，不妨取更大的素数，以降低误判的可能</a:t>
            </a: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10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基数：对于二进制串，取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；对于十进制串，取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；对于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ASCII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字符串，取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128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256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(S,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( (S)[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-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'0'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取十进制串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的第</a:t>
            </a:r>
            <a:r>
              <a:rPr lang="en-US" altLang="zh-CN" sz="14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位数字值（假定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合法）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1259632" y="4805615"/>
            <a:ext cx="504056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>
            <a:endCxn id="11" idx="1"/>
          </p:cNvCxnSpPr>
          <p:nvPr/>
        </p:nvCxnSpPr>
        <p:spPr bwMode="auto">
          <a:xfrm>
            <a:off x="1835696" y="5013176"/>
            <a:ext cx="5586625" cy="30159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" name="椭圆 10"/>
          <p:cNvSpPr/>
          <p:nvPr/>
        </p:nvSpPr>
        <p:spPr bwMode="auto">
          <a:xfrm>
            <a:off x="7206142" y="5253943"/>
            <a:ext cx="1476164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59798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列方法：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700808"/>
            <a:ext cx="91450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串匹配算法（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Karp-Rabin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strlen ( </a:t>
            </a:r>
            <a:r>
              <a:rPr lang="de-DE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n = strlen ( </a:t>
            </a:r>
            <a:r>
              <a:rPr lang="de-DE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de-DE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m &lt;= n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prepareDm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m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nn-NO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 &lt; m; i++ ) { </a:t>
            </a:r>
            <a:r>
              <a:rPr lang="nn-NO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nn-NO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nn-NO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计算模式串对应的散列值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计算文本串（前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）初始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散列值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;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check1by1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k )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++k &gt; n - m )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k &gt; n - 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，表示无匹配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updateHash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m, k,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否则，更新子串散列码，继续查找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92042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ADT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38527"/>
              </p:ext>
            </p:extLst>
          </p:nvPr>
        </p:nvGraphicFramePr>
        <p:xfrm>
          <a:off x="323528" y="1340765"/>
          <a:ext cx="8352928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764025022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4157181270"/>
                    </a:ext>
                  </a:extLst>
                </a:gridCol>
              </a:tblGrid>
              <a:tr h="626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操作接口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59246739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length()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查询串的长度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73891356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charAt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返回第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72086016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substr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i,k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返回从第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个字符起，长度为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的子串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33615847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prefix(k)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返回长度为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的前缀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83184270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suffix(k)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返回长度为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的后缀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6520771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equal(T)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是否与当前字符串相等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5738579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concat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(T)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串接在当前字符串的后面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70749725"/>
                  </a:ext>
                </a:extLst>
              </a:tr>
              <a:tr h="847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是当前字符串的一个子串，则返回该子串的位置；否则返回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987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80402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ADT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09375"/>
              </p:ext>
            </p:extLst>
          </p:nvPr>
        </p:nvGraphicFramePr>
        <p:xfrm>
          <a:off x="107504" y="1659229"/>
          <a:ext cx="88569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764025022"/>
                    </a:ext>
                  </a:extLst>
                </a:gridCol>
                <a:gridCol w="1648774">
                  <a:extLst>
                    <a:ext uri="{9D8B030D-6E8A-4147-A177-3AD203B41FA5}">
                      <a16:colId xmlns:a16="http://schemas.microsoft.com/office/drawing/2014/main" val="4157181270"/>
                    </a:ext>
                  </a:extLst>
                </a:gridCol>
                <a:gridCol w="3535803">
                  <a:extLst>
                    <a:ext uri="{9D8B030D-6E8A-4147-A177-3AD203B41FA5}">
                      <a16:colId xmlns:a16="http://schemas.microsoft.com/office/drawing/2014/main" val="34553396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59246739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length()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73891356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charAt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(5)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‘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72086016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prefix(4)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“data”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33615847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suffix(10)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“structures”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83184270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concat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(“and algorithms”)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6520771"/>
                  </a:ext>
                </a:extLst>
              </a:tr>
              <a:tr h="407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equal(“data structures”)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5738579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equal(“data structures and algorithms”)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70749725"/>
                  </a:ext>
                </a:extLst>
              </a:tr>
              <a:tr h="143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9871403"/>
                  </a:ext>
                </a:extLst>
              </a:tr>
              <a:tr h="4079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algorithm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49939346"/>
                  </a:ext>
                </a:extLst>
              </a:tr>
            </a:tbl>
          </a:graphicData>
        </a:graphic>
      </p:graphicFrame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65718" y="1124744"/>
            <a:ext cx="87129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依次对字符串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S=“data structures”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进行如下操作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79728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24744"/>
            <a:ext cx="93610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char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curLength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maxSize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~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{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delete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Length()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curLength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substr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operator()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取子串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bool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operator ==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</a:t>
            </a:r>
            <a:r>
              <a:rPr lang="en-US" altLang="zh-CN" sz="1600" dirty="0" err="1" smtClean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ob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strcmp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.ch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==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0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operator 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operator +=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operator []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Find(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pat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在当前串第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个字符起对</a:t>
            </a:r>
            <a:r>
              <a:rPr lang="en-US" altLang="zh-CN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pat</a:t>
            </a:r>
            <a:r>
              <a:rPr lang="zh-CN" altLang="en-US" sz="16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匹配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BF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法</a:t>
            </a:r>
            <a:endParaRPr lang="zh-CN" altLang="en-US" sz="16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fastFind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pat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[])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法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void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getNext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对当前模式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(*</a:t>
            </a:r>
            <a:r>
              <a:rPr lang="en-US" altLang="zh-CN" sz="1600" dirty="0" err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yhis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r>
              <a:rPr lang="en-US" altLang="zh-CN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next</a:t>
            </a:r>
            <a:r>
              <a:rPr lang="zh-CN" altLang="en-US" sz="1600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friend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operator &lt;&lt;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&amp;out,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out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str.ch;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out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friend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operator &gt;&gt;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&amp;in, 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in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&gt;&gt;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str.ch;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str.curLength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(str.ch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的类实现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顺序存储结构实现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 flipH="1">
            <a:off x="5508104" y="1412776"/>
            <a:ext cx="3148209" cy="1440160"/>
          </a:xfrm>
          <a:prstGeom prst="borderCallout1">
            <a:avLst>
              <a:gd name="adj1" fmla="val -5171"/>
              <a:gd name="adj2" fmla="val 97092"/>
              <a:gd name="adj3" fmla="val 3838"/>
              <a:gd name="adj4" fmla="val 193770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详细见网络学堂代码</a:t>
            </a:r>
            <a:endParaRPr lang="en-US" altLang="zh-CN" sz="24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，殷人昆主编，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第二版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4601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字符串库函数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65718" y="1124744"/>
            <a:ext cx="9086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提供有关字符串的库函数文件名字为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06612"/>
              </p:ext>
            </p:extLst>
          </p:nvPr>
        </p:nvGraphicFramePr>
        <p:xfrm>
          <a:off x="35496" y="1700808"/>
          <a:ext cx="9066744" cy="4998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9840">
                  <a:extLst>
                    <a:ext uri="{9D8B030D-6E8A-4147-A177-3AD203B41FA5}">
                      <a16:colId xmlns:a16="http://schemas.microsoft.com/office/drawing/2014/main" val="2963491145"/>
                    </a:ext>
                  </a:extLst>
                </a:gridCol>
                <a:gridCol w="8136904">
                  <a:extLst>
                    <a:ext uri="{9D8B030D-6E8A-4147-A177-3AD203B41FA5}">
                      <a16:colId xmlns:a16="http://schemas.microsoft.com/office/drawing/2014/main" val="3588231161"/>
                    </a:ext>
                  </a:extLst>
                </a:gridCol>
              </a:tblGrid>
              <a:tr h="323766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strcpy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字符串复制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strcpy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(char* string1, char * string2)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34901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复制字符串</a:t>
                      </a:r>
                      <a:r>
                        <a:rPr lang="en-US" altLang="zh-CN" sz="1600" dirty="0" smtClean="0"/>
                        <a:t>string2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的内容到</a:t>
                      </a:r>
                      <a:r>
                        <a:rPr lang="en-US" altLang="zh-CN" sz="1600" dirty="0" smtClean="0"/>
                        <a:t>string1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94073"/>
                  </a:ext>
                </a:extLst>
              </a:tr>
              <a:tr h="55923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char str1[] = “word1”, char str2[] = “word2”,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</a:t>
                      </a:r>
                      <a:r>
                        <a:rPr lang="en-US" altLang="zh-CN" sz="1600" dirty="0" err="1" smtClean="0"/>
                        <a:t>strcpy</a:t>
                      </a:r>
                      <a:r>
                        <a:rPr lang="en-US" altLang="zh-CN" sz="1600" dirty="0" smtClean="0"/>
                        <a:t>(str1,</a:t>
                      </a:r>
                      <a:r>
                        <a:rPr lang="en-US" altLang="zh-CN" sz="1600" baseline="0" dirty="0" smtClean="0"/>
                        <a:t> str2)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</a:t>
                      </a:r>
                      <a:r>
                        <a:rPr lang="zh-CN" altLang="en-US" sz="1600" baseline="0" dirty="0" smtClean="0"/>
                        <a:t>，</a:t>
                      </a:r>
                      <a:r>
                        <a:rPr lang="en-US" altLang="zh-CN" sz="1600" dirty="0" smtClean="0"/>
                        <a:t>str1 = “word2”, str2 = “word2”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24368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字符串部分复制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strncpy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(char* string1, char * string2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20599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600" dirty="0" smtClean="0"/>
                        <a:t>string2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的前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个字符覆盖掉字符串</a:t>
                      </a:r>
                      <a:r>
                        <a:rPr lang="en-US" altLang="zh-CN" sz="1600" dirty="0" smtClean="0"/>
                        <a:t>string1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的前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38717"/>
                  </a:ext>
                </a:extLst>
              </a:tr>
              <a:tr h="55923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char str1[] = “Hello”, char str2[] = “world”,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</a:t>
                      </a:r>
                      <a:r>
                        <a:rPr lang="en-US" altLang="zh-CN" sz="1600" dirty="0" err="1" smtClean="0"/>
                        <a:t>strcpy</a:t>
                      </a:r>
                      <a:r>
                        <a:rPr lang="en-US" altLang="zh-CN" sz="1600" dirty="0" smtClean="0"/>
                        <a:t>(str1,</a:t>
                      </a:r>
                      <a:r>
                        <a:rPr lang="en-US" altLang="zh-CN" sz="1600" baseline="0" dirty="0" smtClean="0"/>
                        <a:t> str2</a:t>
                      </a:r>
                      <a:r>
                        <a:rPr lang="zh-CN" altLang="en-US" sz="1600" baseline="0" dirty="0" smtClean="0"/>
                        <a:t>，</a:t>
                      </a:r>
                      <a:r>
                        <a:rPr lang="en-US" altLang="zh-CN" sz="1600" baseline="0" dirty="0" smtClean="0"/>
                        <a:t>2)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</a:t>
                      </a:r>
                      <a:r>
                        <a:rPr lang="zh-CN" altLang="en-US" sz="1600" baseline="0" dirty="0" smtClean="0"/>
                        <a:t>，</a:t>
                      </a:r>
                      <a:r>
                        <a:rPr lang="en-US" altLang="zh-CN" sz="1600" dirty="0" smtClean="0"/>
                        <a:t>str1 = “</a:t>
                      </a:r>
                      <a:r>
                        <a:rPr lang="en-US" altLang="zh-CN" sz="1600" dirty="0" err="1" smtClean="0"/>
                        <a:t>Wollo</a:t>
                      </a:r>
                      <a:r>
                        <a:rPr lang="en-US" altLang="zh-CN" sz="1600" dirty="0" smtClean="0"/>
                        <a:t>”, str2 = “world”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64162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字符串连接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strcat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(char* string1, char * string2)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52918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连接字符</a:t>
                      </a:r>
                      <a:r>
                        <a:rPr lang="en-US" altLang="zh-CN" sz="1600" dirty="0" smtClean="0"/>
                        <a:t>string2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到字符串</a:t>
                      </a:r>
                      <a:r>
                        <a:rPr lang="en-US" altLang="zh-CN" sz="1600" dirty="0" smtClean="0"/>
                        <a:t>string1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后面，存储于</a:t>
                      </a:r>
                      <a:r>
                        <a:rPr lang="en-US" altLang="zh-CN" sz="1600" dirty="0" smtClean="0"/>
                        <a:t>string1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27524"/>
                  </a:ext>
                </a:extLst>
              </a:tr>
              <a:tr h="55923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char str1[] = “Tsing”, char str2[] = “</a:t>
                      </a:r>
                      <a:r>
                        <a:rPr lang="en-US" altLang="zh-CN" sz="1600" dirty="0" err="1" smtClean="0"/>
                        <a:t>hua</a:t>
                      </a:r>
                      <a:r>
                        <a:rPr lang="en-US" altLang="zh-CN" sz="1600" dirty="0" smtClean="0"/>
                        <a:t>”,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</a:t>
                      </a:r>
                      <a:r>
                        <a:rPr lang="en-US" altLang="zh-CN" sz="1600" dirty="0" err="1" smtClean="0"/>
                        <a:t>strcat</a:t>
                      </a:r>
                      <a:r>
                        <a:rPr lang="en-US" altLang="zh-CN" sz="1600" dirty="0" smtClean="0"/>
                        <a:t>(str1,</a:t>
                      </a:r>
                      <a:r>
                        <a:rPr lang="en-US" altLang="zh-CN" sz="1600" baseline="0" dirty="0" smtClean="0"/>
                        <a:t> str2)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</a:t>
                      </a:r>
                      <a:r>
                        <a:rPr lang="zh-CN" altLang="en-US" sz="1600" baseline="0" dirty="0" smtClean="0"/>
                        <a:t>，</a:t>
                      </a:r>
                      <a:r>
                        <a:rPr lang="en-US" altLang="zh-CN" sz="1600" dirty="0" smtClean="0"/>
                        <a:t>str1 = “Tsinghua”, str2 = “</a:t>
                      </a:r>
                      <a:r>
                        <a:rPr lang="en-US" altLang="zh-CN" sz="1600" dirty="0" err="1" smtClean="0"/>
                        <a:t>hua</a:t>
                      </a:r>
                      <a:r>
                        <a:rPr lang="en-US" altLang="zh-CN" sz="1600" dirty="0" smtClean="0"/>
                        <a:t>”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04148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将特定数量字符串连接到另一字符串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strncat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(char* string1, char * string2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7989"/>
                  </a:ext>
                </a:extLst>
              </a:tr>
              <a:tr h="32376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连接字符串</a:t>
                      </a:r>
                      <a:r>
                        <a:rPr lang="en-US" altLang="zh-CN" sz="1600" dirty="0" smtClean="0"/>
                        <a:t>string2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中的前</a:t>
                      </a:r>
                      <a:r>
                        <a:rPr lang="en-US" altLang="zh-CN" sz="1600" dirty="0" smtClean="0"/>
                        <a:t>n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个字符到字符串</a:t>
                      </a:r>
                      <a:r>
                        <a:rPr lang="en-US" altLang="zh-CN" sz="1600" dirty="0" smtClean="0"/>
                        <a:t>string1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后面，存储于</a:t>
                      </a:r>
                      <a:r>
                        <a:rPr lang="en-US" altLang="zh-CN" sz="1600" dirty="0" smtClean="0"/>
                        <a:t>string1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25592"/>
                  </a:ext>
                </a:extLst>
              </a:tr>
              <a:tr h="55923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char str1[] = “Tsing”, char str2[] = “</a:t>
                      </a:r>
                      <a:r>
                        <a:rPr lang="en-US" altLang="zh-CN" sz="1600" dirty="0" err="1" smtClean="0"/>
                        <a:t>hua</a:t>
                      </a:r>
                      <a:r>
                        <a:rPr lang="en-US" altLang="zh-CN" sz="1600" dirty="0" smtClean="0"/>
                        <a:t>”,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</a:t>
                      </a:r>
                      <a:r>
                        <a:rPr lang="en-US" altLang="zh-CN" sz="1600" dirty="0" err="1" smtClean="0"/>
                        <a:t>strcat</a:t>
                      </a:r>
                      <a:r>
                        <a:rPr lang="en-US" altLang="zh-CN" sz="1600" dirty="0" smtClean="0"/>
                        <a:t>(str1,</a:t>
                      </a:r>
                      <a:r>
                        <a:rPr lang="en-US" altLang="zh-CN" sz="1600" baseline="0" dirty="0" smtClean="0"/>
                        <a:t> str2, 2)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</a:t>
                      </a:r>
                      <a:r>
                        <a:rPr lang="zh-CN" altLang="en-US" sz="1600" baseline="0" dirty="0" smtClean="0"/>
                        <a:t>，</a:t>
                      </a:r>
                      <a:r>
                        <a:rPr lang="en-US" altLang="zh-CN" sz="1600" dirty="0" smtClean="0"/>
                        <a:t>str1 = “</a:t>
                      </a:r>
                      <a:r>
                        <a:rPr lang="en-US" altLang="zh-CN" sz="1600" dirty="0" err="1" smtClean="0"/>
                        <a:t>Tsinghu</a:t>
                      </a:r>
                      <a:r>
                        <a:rPr lang="en-US" altLang="zh-CN" sz="1600" dirty="0" smtClean="0"/>
                        <a:t>”, str2 = “</a:t>
                      </a:r>
                      <a:r>
                        <a:rPr lang="en-US" altLang="zh-CN" sz="1600" dirty="0" err="1" smtClean="0"/>
                        <a:t>hua</a:t>
                      </a:r>
                      <a:r>
                        <a:rPr lang="en-US" altLang="zh-CN" sz="1600" dirty="0" smtClean="0"/>
                        <a:t>”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02976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字符串库函数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65718" y="1124744"/>
            <a:ext cx="9086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提供有关字符串的库函数文件名字为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60661"/>
              </p:ext>
            </p:extLst>
          </p:nvPr>
        </p:nvGraphicFramePr>
        <p:xfrm>
          <a:off x="35496" y="1700808"/>
          <a:ext cx="9066744" cy="3749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9840">
                  <a:extLst>
                    <a:ext uri="{9D8B030D-6E8A-4147-A177-3AD203B41FA5}">
                      <a16:colId xmlns:a16="http://schemas.microsoft.com/office/drawing/2014/main" val="2963491145"/>
                    </a:ext>
                  </a:extLst>
                </a:gridCol>
                <a:gridCol w="8136904">
                  <a:extLst>
                    <a:ext uri="{9D8B030D-6E8A-4147-A177-3AD203B41FA5}">
                      <a16:colId xmlns:a16="http://schemas.microsoft.com/office/drawing/2014/main" val="3588231161"/>
                    </a:ext>
                  </a:extLst>
                </a:gridCol>
              </a:tblGrid>
              <a:tr h="3148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strchr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在给定字符串中搜索给定字符第一次出现的地址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 *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strchr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(char* string1, char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20599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在字符串</a:t>
                      </a:r>
                      <a:r>
                        <a:rPr lang="en-US" altLang="zh-CN" sz="1600" dirty="0" smtClean="0"/>
                        <a:t>string1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中搜索字符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并返回指向字符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的指针，失败返回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38717"/>
                  </a:ext>
                </a:extLst>
              </a:tr>
              <a:tr h="54375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char </a:t>
                      </a:r>
                      <a:r>
                        <a:rPr lang="en-US" altLang="zh-CN" sz="1600" dirty="0" err="1" smtClean="0"/>
                        <a:t>str</a:t>
                      </a:r>
                      <a:r>
                        <a:rPr lang="en-US" altLang="zh-CN" sz="1600" dirty="0" smtClean="0"/>
                        <a:t>[100] = “The</a:t>
                      </a:r>
                      <a:r>
                        <a:rPr lang="en-US" altLang="zh-CN" sz="1600" baseline="0" dirty="0" smtClean="0"/>
                        <a:t> Dog Barked at the Cat</a:t>
                      </a:r>
                      <a:r>
                        <a:rPr lang="en-US" altLang="zh-CN" sz="1600" dirty="0" smtClean="0"/>
                        <a:t>”, char </a:t>
                      </a:r>
                      <a:r>
                        <a:rPr lang="zh-CN" altLang="en-US" sz="1600" dirty="0" smtClean="0"/>
                        <a:t>* </a:t>
                      </a:r>
                      <a:r>
                        <a:rPr lang="en-US" altLang="zh-CN" sz="1600" dirty="0" smtClean="0"/>
                        <a:t>p = </a:t>
                      </a:r>
                      <a:r>
                        <a:rPr lang="en-US" altLang="zh-CN" sz="1600" dirty="0" err="1" smtClean="0"/>
                        <a:t>strchr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str</a:t>
                      </a:r>
                      <a:r>
                        <a:rPr lang="en-US" altLang="zh-CN" sz="1600" dirty="0" smtClean="0"/>
                        <a:t>, ‘B’)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后，指针</a:t>
                      </a:r>
                      <a:r>
                        <a:rPr lang="en-US" altLang="zh-CN" sz="1600" dirty="0" smtClean="0"/>
                        <a:t>p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得到字符</a:t>
                      </a:r>
                      <a:r>
                        <a:rPr lang="en-US" altLang="zh-CN" sz="1600" dirty="0" smtClean="0"/>
                        <a:t>‘B’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的存储位置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64162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strcspn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在给定字符串中搜索指定字符第一次出现的位置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strcspn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(char* string1, char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52918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在字符串</a:t>
                      </a:r>
                      <a:r>
                        <a:rPr lang="en-US" altLang="zh-CN" sz="1600" dirty="0" smtClean="0"/>
                        <a:t>string1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中搜索字符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并返回第一次出现位置（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开始计数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，失败返回字符串长度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27524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char </a:t>
                      </a:r>
                      <a:r>
                        <a:rPr lang="en-US" altLang="zh-CN" sz="1600" dirty="0" err="1" smtClean="0"/>
                        <a:t>str</a:t>
                      </a:r>
                      <a:r>
                        <a:rPr lang="en-US" altLang="zh-CN" sz="1600" dirty="0" smtClean="0"/>
                        <a:t>[100] = “The</a:t>
                      </a:r>
                      <a:r>
                        <a:rPr lang="en-US" altLang="zh-CN" sz="1600" baseline="0" dirty="0" smtClean="0"/>
                        <a:t> Dog Barked at the Cat</a:t>
                      </a:r>
                      <a:r>
                        <a:rPr lang="en-US" altLang="zh-CN" sz="1600" dirty="0" smtClean="0"/>
                        <a:t>”,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d = </a:t>
                      </a:r>
                      <a:r>
                        <a:rPr lang="en-US" altLang="zh-CN" sz="1600" dirty="0" err="1" smtClean="0"/>
                        <a:t>strcspn</a:t>
                      </a:r>
                      <a:r>
                        <a:rPr lang="en-US" altLang="zh-CN" sz="1600" dirty="0" smtClean="0"/>
                        <a:t> (</a:t>
                      </a:r>
                      <a:r>
                        <a:rPr lang="en-US" altLang="zh-CN" sz="1600" dirty="0" err="1" smtClean="0"/>
                        <a:t>str</a:t>
                      </a:r>
                      <a:r>
                        <a:rPr lang="en-US" altLang="zh-CN" sz="1600" dirty="0" smtClean="0"/>
                        <a:t>, ‘a’)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d=9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04148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strrchr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在给定字符串中搜索指定字符最后一次出现的地址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strrchr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(char* string1, char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7989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在字符串</a:t>
                      </a:r>
                      <a:r>
                        <a:rPr lang="en-US" altLang="zh-CN" sz="1600" dirty="0" smtClean="0"/>
                        <a:t>string1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中搜索字符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并返回最后一次出现位置的指针，失败返回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25592"/>
                  </a:ext>
                </a:extLst>
              </a:tr>
              <a:tr h="54375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char </a:t>
                      </a:r>
                      <a:r>
                        <a:rPr lang="en-US" altLang="zh-CN" sz="1600" dirty="0" err="1" smtClean="0"/>
                        <a:t>str</a:t>
                      </a:r>
                      <a:r>
                        <a:rPr lang="en-US" altLang="zh-CN" sz="1600" dirty="0" smtClean="0"/>
                        <a:t>[100] = “The</a:t>
                      </a:r>
                      <a:r>
                        <a:rPr lang="en-US" altLang="zh-CN" sz="1600" baseline="0" dirty="0" smtClean="0"/>
                        <a:t> Dog Barked at the Cat</a:t>
                      </a:r>
                      <a:r>
                        <a:rPr lang="en-US" altLang="zh-CN" sz="1600" dirty="0" smtClean="0"/>
                        <a:t>”, char * d = </a:t>
                      </a:r>
                      <a:r>
                        <a:rPr lang="en-US" altLang="zh-CN" sz="1600" dirty="0" err="1" smtClean="0"/>
                        <a:t>strcrhr</a:t>
                      </a:r>
                      <a:r>
                        <a:rPr lang="en-US" altLang="zh-CN" sz="1600" dirty="0" smtClean="0"/>
                        <a:t> (</a:t>
                      </a:r>
                      <a:r>
                        <a:rPr lang="en-US" altLang="zh-CN" sz="1600" dirty="0" err="1" smtClean="0"/>
                        <a:t>str</a:t>
                      </a:r>
                      <a:r>
                        <a:rPr lang="en-US" altLang="zh-CN" sz="1600" dirty="0" smtClean="0"/>
                        <a:t>, ‘a’)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得到最后一次出现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的地址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9477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字符串库函数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65718" y="1124744"/>
            <a:ext cx="9086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提供有关字符串的库函数文件名字为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8916"/>
              </p:ext>
            </p:extLst>
          </p:nvPr>
        </p:nvGraphicFramePr>
        <p:xfrm>
          <a:off x="35496" y="1700809"/>
          <a:ext cx="9066744" cy="51861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9840">
                  <a:extLst>
                    <a:ext uri="{9D8B030D-6E8A-4147-A177-3AD203B41FA5}">
                      <a16:colId xmlns:a16="http://schemas.microsoft.com/office/drawing/2014/main" val="2963491145"/>
                    </a:ext>
                  </a:extLst>
                </a:gridCol>
                <a:gridCol w="8136904">
                  <a:extLst>
                    <a:ext uri="{9D8B030D-6E8A-4147-A177-3AD203B41FA5}">
                      <a16:colId xmlns:a16="http://schemas.microsoft.com/office/drawing/2014/main" val="3588231161"/>
                    </a:ext>
                  </a:extLst>
                </a:gridCol>
              </a:tblGrid>
              <a:tr h="322279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strpbrk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两字符串中寻找首次共同出现的字符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 *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strpbrk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*string1,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char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*string2)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34901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返回该字符在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string1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中的地址，若找不到则返回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94073"/>
                  </a:ext>
                </a:extLst>
              </a:tr>
              <a:tr h="55666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char str1[] = “University”, char str2[] = “</a:t>
                      </a:r>
                      <a:r>
                        <a:rPr lang="en-US" altLang="zh-CN" sz="1600" dirty="0" err="1" smtClean="0"/>
                        <a:t>converse”,char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* </a:t>
                      </a:r>
                      <a:r>
                        <a:rPr lang="en-US" altLang="zh-CN" sz="1600" dirty="0" smtClean="0"/>
                        <a:t>p = </a:t>
                      </a:r>
                      <a:r>
                        <a:rPr lang="en-US" altLang="zh-CN" sz="1600" dirty="0" err="1" smtClean="0"/>
                        <a:t>strpbrk</a:t>
                      </a:r>
                      <a:r>
                        <a:rPr lang="en-US" altLang="zh-CN" sz="1600" dirty="0" smtClean="0"/>
                        <a:t> (str1,str2)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后，在指针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内得到首先出现共同字符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’v’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中的地址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24368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strstr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两字符串中寻找首次共同出现子字符串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 *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strstr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*string1,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char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*string2)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20599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返回该子字符串在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string1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中的地址，若找不到则返回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38717"/>
                  </a:ext>
                </a:extLst>
              </a:tr>
              <a:tr h="55666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char str1[] = “University”, char str2[] = “</a:t>
                      </a:r>
                      <a:r>
                        <a:rPr lang="en-US" altLang="zh-CN" sz="1600" dirty="0" err="1" smtClean="0"/>
                        <a:t>converse”,char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* </a:t>
                      </a:r>
                      <a:r>
                        <a:rPr lang="en-US" altLang="zh-CN" sz="1600" dirty="0" smtClean="0"/>
                        <a:t>p = </a:t>
                      </a:r>
                      <a:r>
                        <a:rPr lang="en-US" altLang="zh-CN" sz="1600" dirty="0" err="1" smtClean="0"/>
                        <a:t>strstr</a:t>
                      </a:r>
                      <a:r>
                        <a:rPr lang="en-US" altLang="zh-CN" sz="1600" dirty="0" smtClean="0"/>
                        <a:t> (str1,str2)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后，在指针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内得到首先出现共同子字符串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中的地址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64162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计算字符串长度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strlen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(char* string1)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52918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在字符串中字符的个数，串结束符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 \0’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不计入内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27524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char </a:t>
                      </a:r>
                      <a:r>
                        <a:rPr lang="en-US" altLang="zh-CN" sz="1600" dirty="0" err="1" smtClean="0"/>
                        <a:t>str</a:t>
                      </a:r>
                      <a:r>
                        <a:rPr lang="en-US" altLang="zh-CN" sz="1600" dirty="0" smtClean="0"/>
                        <a:t>[] = “Tsinghua”,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d = </a:t>
                      </a:r>
                      <a:r>
                        <a:rPr lang="en-US" altLang="zh-CN" sz="1600" dirty="0" err="1" smtClean="0"/>
                        <a:t>strlen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str</a:t>
                      </a:r>
                      <a:r>
                        <a:rPr lang="en-US" altLang="zh-CN" sz="1600" dirty="0" smtClean="0"/>
                        <a:t>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d=8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04148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字符串比较大小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strcmp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(char* string1, char* string2)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7989"/>
                  </a:ext>
                </a:extLst>
              </a:tr>
              <a:tr h="322279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比较两字符串大小，返回值小于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，等于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，大于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分别表示</a:t>
                      </a:r>
                      <a:r>
                        <a:rPr lang="en-US" altLang="zh-CN" sz="1600" dirty="0" smtClean="0"/>
                        <a:t>string1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大于</a:t>
                      </a:r>
                      <a:r>
                        <a:rPr lang="en-US" altLang="zh-CN" sz="1600" dirty="0" smtClean="0"/>
                        <a:t>string2</a:t>
                      </a:r>
                    </a:p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两个字符串自左向右逐个字符相比（按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ASCII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值大小相比较），直到出现不同的字符或遇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'\0'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为止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25592"/>
                  </a:ext>
                </a:extLst>
              </a:tr>
              <a:tr h="52266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k = </a:t>
                      </a:r>
                      <a:r>
                        <a:rPr lang="en-US" altLang="zh-CN" sz="1600" dirty="0" err="1" smtClean="0"/>
                        <a:t>strcmp</a:t>
                      </a:r>
                      <a:r>
                        <a:rPr lang="en-US" altLang="zh-CN" sz="1600" dirty="0" smtClean="0"/>
                        <a:t>(“Joe”, “Joseph”)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后，</a:t>
                      </a:r>
                      <a:r>
                        <a:rPr lang="en-US" altLang="zh-CN" sz="1600" dirty="0" smtClean="0"/>
                        <a:t>k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得到值小于</a:t>
                      </a:r>
                      <a:r>
                        <a:rPr lang="en-US" altLang="zh-CN" sz="1600" dirty="0" smtClean="0"/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50299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20526</TotalTime>
  <Words>5865</Words>
  <Application>Microsoft Office PowerPoint</Application>
  <PresentationFormat>全屏显示(4:3)</PresentationFormat>
  <Paragraphs>2082</Paragraphs>
  <Slides>38</Slides>
  <Notes>37</Notes>
  <HiddenSlides>7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Baoli SC</vt:lpstr>
      <vt:lpstr>黑体</vt:lpstr>
      <vt:lpstr>隶书</vt:lpstr>
      <vt:lpstr>宋体</vt:lpstr>
      <vt:lpstr>微软雅黑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串：基本概念</vt:lpstr>
      <vt:lpstr>串：基本概念</vt:lpstr>
      <vt:lpstr>ADT</vt:lpstr>
      <vt:lpstr>ADT</vt:lpstr>
      <vt:lpstr>串的类实现-顺序存储结构实现</vt:lpstr>
      <vt:lpstr>C++字符串库函数</vt:lpstr>
      <vt:lpstr>C++字符串库函数(2)</vt:lpstr>
      <vt:lpstr>C++字符串库函数(3)</vt:lpstr>
      <vt:lpstr>串匹配</vt:lpstr>
      <vt:lpstr>蛮力匹配（B-F法）</vt:lpstr>
      <vt:lpstr>蛮力匹配</vt:lpstr>
      <vt:lpstr>蛮力匹配</vt:lpstr>
      <vt:lpstr>蛮力匹配</vt:lpstr>
      <vt:lpstr>蛮力匹配</vt:lpstr>
      <vt:lpstr>蛮力算法</vt:lpstr>
      <vt:lpstr>改进分析</vt:lpstr>
      <vt:lpstr>改进分析</vt:lpstr>
      <vt:lpstr>改进分析</vt:lpstr>
      <vt:lpstr>改进分析</vt:lpstr>
      <vt:lpstr>改进分析</vt:lpstr>
      <vt:lpstr>新的构思</vt:lpstr>
      <vt:lpstr>KMP算法</vt:lpstr>
      <vt:lpstr>KMP算法</vt:lpstr>
      <vt:lpstr>KMP算法</vt:lpstr>
      <vt:lpstr>蛮力算法的匹配情况</vt:lpstr>
      <vt:lpstr>KMP算法</vt:lpstr>
      <vt:lpstr>KMP算法</vt:lpstr>
      <vt:lpstr>KMP算法</vt:lpstr>
      <vt:lpstr>KMP算法</vt:lpstr>
      <vt:lpstr>KMP算法</vt:lpstr>
      <vt:lpstr>KMP算法</vt:lpstr>
      <vt:lpstr>KMP算法</vt:lpstr>
      <vt:lpstr>散列方法：Karp-Rabin算法</vt:lpstr>
      <vt:lpstr>散列方法：Karp-Rabin算法</vt:lpstr>
      <vt:lpstr>散列方法：Karp-Rabin算法</vt:lpstr>
      <vt:lpstr>散列方法：Karp-Rabin算法</vt:lpstr>
      <vt:lpstr>散列方法：Karp-Rabin算法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liu yebin</cp:lastModifiedBy>
  <cp:revision>2403</cp:revision>
  <dcterms:created xsi:type="dcterms:W3CDTF">2011-01-31T10:16:12Z</dcterms:created>
  <dcterms:modified xsi:type="dcterms:W3CDTF">2019-10-18T00:57:47Z</dcterms:modified>
</cp:coreProperties>
</file>