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879" r:id="rId3"/>
    <p:sldId id="880" r:id="rId4"/>
    <p:sldId id="881" r:id="rId5"/>
    <p:sldId id="883" r:id="rId6"/>
    <p:sldId id="882" r:id="rId7"/>
    <p:sldId id="958" r:id="rId8"/>
    <p:sldId id="884" r:id="rId9"/>
    <p:sldId id="961" r:id="rId10"/>
    <p:sldId id="959" r:id="rId11"/>
    <p:sldId id="960" r:id="rId12"/>
    <p:sldId id="885" r:id="rId13"/>
    <p:sldId id="886" r:id="rId14"/>
    <p:sldId id="940" r:id="rId15"/>
    <p:sldId id="941" r:id="rId16"/>
    <p:sldId id="942" r:id="rId17"/>
    <p:sldId id="943" r:id="rId18"/>
    <p:sldId id="944" r:id="rId19"/>
    <p:sldId id="893" r:id="rId20"/>
    <p:sldId id="945" r:id="rId21"/>
    <p:sldId id="946" r:id="rId22"/>
    <p:sldId id="899" r:id="rId23"/>
    <p:sldId id="948" r:id="rId24"/>
    <p:sldId id="947" r:id="rId25"/>
    <p:sldId id="903" r:id="rId26"/>
    <p:sldId id="949" r:id="rId27"/>
    <p:sldId id="907" r:id="rId28"/>
    <p:sldId id="950" r:id="rId29"/>
    <p:sldId id="951" r:id="rId30"/>
    <p:sldId id="953" r:id="rId31"/>
    <p:sldId id="918" r:id="rId32"/>
    <p:sldId id="954" r:id="rId33"/>
    <p:sldId id="920" r:id="rId34"/>
    <p:sldId id="955" r:id="rId35"/>
    <p:sldId id="926" r:id="rId36"/>
    <p:sldId id="927" r:id="rId37"/>
    <p:sldId id="956" r:id="rId38"/>
    <p:sldId id="957" r:id="rId39"/>
    <p:sldId id="939" r:id="rId40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99FF"/>
    <a:srgbClr val="009242"/>
    <a:srgbClr val="99FF66"/>
    <a:srgbClr val="00823B"/>
    <a:srgbClr val="CCFF99"/>
    <a:srgbClr val="FFCC00"/>
    <a:srgbClr val="FF99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84290" autoAdjust="0"/>
  </p:normalViewPr>
  <p:slideViewPr>
    <p:cSldViewPr>
      <p:cViewPr varScale="1">
        <p:scale>
          <a:sx n="108" d="100"/>
          <a:sy n="108" d="100"/>
        </p:scale>
        <p:origin x="48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sense_of_smel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610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在科学与工程计算问题中，矩阵是一种常用的数学对象，</a:t>
            </a:r>
            <a:endParaRPr lang="en-US" altLang="zh-CN" sz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压缩存储的目的和策略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565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155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935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419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161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802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定义不是固定的，所以稀疏因子不必过于纠结，看着</a:t>
            </a:r>
            <a:r>
              <a:rPr lang="en-US" altLang="zh-CN" dirty="0" smtClean="0"/>
              <a:t>0</a:t>
            </a:r>
            <a:r>
              <a:rPr lang="zh-CN" altLang="en-US" dirty="0" smtClean="0"/>
              <a:t>比较多就认为是稀疏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176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定义不是固定的，所以稀疏因子不必过于纠结，看着</a:t>
            </a:r>
            <a:r>
              <a:rPr lang="en-US" altLang="zh-CN" dirty="0" smtClean="0"/>
              <a:t>0</a:t>
            </a:r>
            <a:r>
              <a:rPr lang="zh-CN" altLang="en-US" dirty="0" smtClean="0"/>
              <a:t>比较多就认为是稀疏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929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定义不是固定的，所以稀疏因子不必过于纠结，看着</a:t>
            </a:r>
            <a:r>
              <a:rPr lang="en-US" altLang="zh-CN" dirty="0" smtClean="0"/>
              <a:t>0</a:t>
            </a:r>
            <a:r>
              <a:rPr lang="zh-CN" altLang="en-US" dirty="0" smtClean="0"/>
              <a:t>比较多就认为是稀疏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51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Visual computing is a very big concept. </a:t>
            </a:r>
            <a:r>
              <a:rPr lang="en-US" altLang="zh-CN" dirty="0" smtClean="0"/>
              <a:t>Vision is the most important</a:t>
            </a:r>
            <a:r>
              <a:rPr lang="en-US" altLang="zh-CN" baseline="0" dirty="0" smtClean="0"/>
              <a:t> sensing organ to human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it is much more important than auditory, teste, sense of touch, 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  <a:hlinkClick r:id="rId3"/>
              </a:rPr>
              <a:t>sense of smell</a:t>
            </a:r>
            <a:r>
              <a:rPr lang="en-US" altLang="zh-CN" sz="1200" b="0" i="0" u="sng" kern="1200" baseline="0" dirty="0" smtClean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 for our understanding of the world.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 </a:t>
            </a:r>
          </a:p>
          <a:p>
            <a:r>
              <a:rPr lang="en-US" altLang="zh-CN" sz="1200" b="0" i="0" u="none" kern="1200" dirty="0" smtClean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Visual</a:t>
            </a:r>
            <a:r>
              <a:rPr lang="en-US" altLang="zh-CN" sz="1200" b="0" i="0" u="none" kern="1200" baseline="0" dirty="0" smtClean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 computing contains all the processing of vision information, including capturing, processing, reconstruction and communication of vision information</a:t>
            </a:r>
          </a:p>
          <a:p>
            <a:r>
              <a:rPr lang="en-US" altLang="zh-CN" sz="1200" b="0" i="0" u="none" kern="1200" baseline="0" dirty="0" smtClean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It involves all area of human life and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in every professional field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 including industry, military ,…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5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定义不是固定的，所以稀疏因子不必过于纠结，看着</a:t>
            </a:r>
            <a:r>
              <a:rPr lang="en-US" altLang="zh-CN" dirty="0" smtClean="0"/>
              <a:t>0</a:t>
            </a:r>
            <a:r>
              <a:rPr lang="zh-CN" altLang="en-US" dirty="0" smtClean="0"/>
              <a:t>比较多就认为是稀疏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085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矩阵的运算。如何利用三元组表来进行运算。</a:t>
            </a:r>
            <a:endParaRPr lang="en-US" altLang="zh-CN" dirty="0" smtClean="0"/>
          </a:p>
          <a:p>
            <a:pPr algn="l" eaLnBrk="1" hangingPunct="1"/>
            <a:r>
              <a:rPr lang="zh-CN" altLang="en-US" dirty="0" smtClean="0">
                <a:latin typeface="Times New Roman" pitchFamily="18" charset="0"/>
              </a:rPr>
              <a:t>由</a:t>
            </a: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转置到</a:t>
            </a:r>
            <a:r>
              <a:rPr lang="en-US" altLang="zh-CN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只需：</a:t>
            </a:r>
            <a:endParaRPr lang="en-US" altLang="zh-CN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dirty="0" err="1" smtClean="0">
                <a:latin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  <a:r>
              <a:rPr lang="zh-CN" altLang="en-US" dirty="0" smtClean="0">
                <a:latin typeface="Times New Roman" pitchFamily="18" charset="0"/>
              </a:rPr>
              <a:t>将矩阵的行列值相互交换；</a:t>
            </a:r>
          </a:p>
          <a:p>
            <a:pPr algn="l" eaLnBrk="1" hangingPunct="1"/>
            <a:r>
              <a:rPr lang="en-US" altLang="zh-CN" dirty="0" smtClean="0">
                <a:latin typeface="Times New Roman" pitchFamily="18" charset="0"/>
              </a:rPr>
              <a:t>ii.</a:t>
            </a:r>
            <a:r>
              <a:rPr lang="zh-CN" altLang="en-US" dirty="0" smtClean="0">
                <a:latin typeface="Times New Roman" pitchFamily="18" charset="0"/>
              </a:rPr>
              <a:t>将每个三元组中的</a:t>
            </a:r>
            <a:r>
              <a:rPr lang="en-US" altLang="zh-CN" dirty="0" err="1" smtClean="0">
                <a:latin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</a:rPr>
              <a:t>j</a:t>
            </a:r>
            <a:r>
              <a:rPr lang="zh-CN" altLang="en-US" dirty="0" smtClean="0">
                <a:latin typeface="Times New Roman" pitchFamily="18" charset="0"/>
              </a:rPr>
              <a:t>相互调换；</a:t>
            </a:r>
          </a:p>
          <a:p>
            <a:pPr algn="l" eaLnBrk="1" hangingPunct="1"/>
            <a:r>
              <a:rPr lang="en-US" altLang="zh-CN" dirty="0" smtClean="0">
                <a:latin typeface="Times New Roman" pitchFamily="18" charset="0"/>
              </a:rPr>
              <a:t>iii.</a:t>
            </a:r>
            <a:r>
              <a:rPr lang="zh-CN" altLang="en-US" dirty="0" smtClean="0">
                <a:latin typeface="Times New Roman" pitchFamily="18" charset="0"/>
              </a:rPr>
              <a:t>重排三元组之间的次序便可实现矩阵的转置。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924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矩阵的运算。如何利用三元组表来进行运算。</a:t>
            </a:r>
            <a:endParaRPr lang="en-US" altLang="zh-CN" dirty="0" smtClean="0"/>
          </a:p>
          <a:p>
            <a:pPr algn="l" eaLnBrk="1" hangingPunct="1"/>
            <a:r>
              <a:rPr lang="zh-CN" altLang="en-US" dirty="0" smtClean="0">
                <a:latin typeface="Times New Roman" pitchFamily="18" charset="0"/>
              </a:rPr>
              <a:t>由</a:t>
            </a: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转置到</a:t>
            </a:r>
            <a:r>
              <a:rPr lang="en-US" altLang="zh-CN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只需：</a:t>
            </a:r>
            <a:endParaRPr lang="en-US" altLang="zh-CN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dirty="0" err="1" smtClean="0">
                <a:latin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  <a:r>
              <a:rPr lang="zh-CN" altLang="en-US" dirty="0" smtClean="0">
                <a:latin typeface="Times New Roman" pitchFamily="18" charset="0"/>
              </a:rPr>
              <a:t>将矩阵的行列值相互交换；</a:t>
            </a:r>
          </a:p>
          <a:p>
            <a:pPr algn="l" eaLnBrk="1" hangingPunct="1"/>
            <a:r>
              <a:rPr lang="en-US" altLang="zh-CN" dirty="0" smtClean="0">
                <a:latin typeface="Times New Roman" pitchFamily="18" charset="0"/>
              </a:rPr>
              <a:t>ii.</a:t>
            </a:r>
            <a:r>
              <a:rPr lang="zh-CN" altLang="en-US" dirty="0" smtClean="0">
                <a:latin typeface="Times New Roman" pitchFamily="18" charset="0"/>
              </a:rPr>
              <a:t>将每个三元组中的</a:t>
            </a:r>
            <a:r>
              <a:rPr lang="en-US" altLang="zh-CN" dirty="0" err="1" smtClean="0">
                <a:latin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</a:rPr>
              <a:t>j</a:t>
            </a:r>
            <a:r>
              <a:rPr lang="zh-CN" altLang="en-US" dirty="0" smtClean="0">
                <a:latin typeface="Times New Roman" pitchFamily="18" charset="0"/>
              </a:rPr>
              <a:t>相互调换；</a:t>
            </a:r>
          </a:p>
          <a:p>
            <a:pPr algn="l" eaLnBrk="1" hangingPunct="1"/>
            <a:r>
              <a:rPr lang="en-US" altLang="zh-CN" dirty="0" smtClean="0">
                <a:latin typeface="Times New Roman" pitchFamily="18" charset="0"/>
              </a:rPr>
              <a:t>iii.</a:t>
            </a:r>
            <a:r>
              <a:rPr lang="zh-CN" altLang="en-US" dirty="0" smtClean="0">
                <a:latin typeface="Times New Roman" pitchFamily="18" charset="0"/>
              </a:rPr>
              <a:t>重排三元组之间的次序便可实现矩阵的转置。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101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矩阵的运算。如何利用三元组表来进行运算。</a:t>
            </a:r>
            <a:endParaRPr lang="en-US" altLang="zh-CN" dirty="0" smtClean="0"/>
          </a:p>
          <a:p>
            <a:pPr algn="l" eaLnBrk="1" hangingPunct="1"/>
            <a:r>
              <a:rPr lang="zh-CN" altLang="en-US" dirty="0" smtClean="0">
                <a:latin typeface="Times New Roman" pitchFamily="18" charset="0"/>
              </a:rPr>
              <a:t>由</a:t>
            </a: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转置到</a:t>
            </a:r>
            <a:r>
              <a:rPr lang="en-US" altLang="zh-CN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只需：</a:t>
            </a:r>
            <a:endParaRPr lang="en-US" altLang="zh-CN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dirty="0" err="1" smtClean="0">
                <a:latin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  <a:r>
              <a:rPr lang="zh-CN" altLang="en-US" dirty="0" smtClean="0">
                <a:latin typeface="Times New Roman" pitchFamily="18" charset="0"/>
              </a:rPr>
              <a:t>将矩阵的行列值相互交换；</a:t>
            </a:r>
          </a:p>
          <a:p>
            <a:pPr algn="l" eaLnBrk="1" hangingPunct="1"/>
            <a:r>
              <a:rPr lang="en-US" altLang="zh-CN" dirty="0" smtClean="0">
                <a:latin typeface="Times New Roman" pitchFamily="18" charset="0"/>
              </a:rPr>
              <a:t>ii.</a:t>
            </a:r>
            <a:r>
              <a:rPr lang="zh-CN" altLang="en-US" dirty="0" smtClean="0">
                <a:latin typeface="Times New Roman" pitchFamily="18" charset="0"/>
              </a:rPr>
              <a:t>将每个三元组中的</a:t>
            </a:r>
            <a:r>
              <a:rPr lang="en-US" altLang="zh-CN" dirty="0" err="1" smtClean="0">
                <a:latin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</a:rPr>
              <a:t>j</a:t>
            </a:r>
            <a:r>
              <a:rPr lang="zh-CN" altLang="en-US" dirty="0" smtClean="0">
                <a:latin typeface="Times New Roman" pitchFamily="18" charset="0"/>
              </a:rPr>
              <a:t>相互调换；</a:t>
            </a:r>
          </a:p>
          <a:p>
            <a:pPr algn="l" eaLnBrk="1" hangingPunct="1"/>
            <a:r>
              <a:rPr lang="en-US" altLang="zh-CN" dirty="0" smtClean="0">
                <a:latin typeface="Times New Roman" pitchFamily="18" charset="0"/>
              </a:rPr>
              <a:t>iii.</a:t>
            </a:r>
            <a:r>
              <a:rPr lang="zh-CN" altLang="en-US" dirty="0" smtClean="0">
                <a:latin typeface="Times New Roman" pitchFamily="18" charset="0"/>
              </a:rPr>
              <a:t>重排三元组之间的次序便可实现矩阵的转置。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502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引入辅助向量进行快速转置。如果令</a:t>
            </a:r>
            <a:r>
              <a:rPr lang="en-US" altLang="zh-CN" dirty="0" err="1" smtClean="0"/>
              <a:t>cpot</a:t>
            </a:r>
            <a:r>
              <a:rPr lang="en-US" altLang="zh-CN" dirty="0" smtClean="0"/>
              <a:t>[col]</a:t>
            </a:r>
            <a:r>
              <a:rPr lang="zh-CN" altLang="en-US" dirty="0" smtClean="0"/>
              <a:t>的数组长度加一，则可以将</a:t>
            </a:r>
            <a:r>
              <a:rPr lang="en-US" altLang="zh-CN" dirty="0" err="1" smtClean="0"/>
              <a:t>mun</a:t>
            </a:r>
            <a:r>
              <a:rPr lang="en-US" altLang="zh-CN" dirty="0" smtClean="0"/>
              <a:t>[col]</a:t>
            </a:r>
            <a:r>
              <a:rPr lang="zh-CN" altLang="en-US" dirty="0" smtClean="0"/>
              <a:t>的值存储在这个位置，</a:t>
            </a:r>
            <a:r>
              <a:rPr lang="en-US" altLang="zh-CN" dirty="0" smtClean="0"/>
              <a:t>num[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]</a:t>
            </a:r>
            <a:r>
              <a:rPr lang="zh-CN" altLang="en-US" dirty="0" smtClean="0"/>
              <a:t>可以作为一个临时变量，不存在一个数组里，只存在一个位置中即可，然后通过计算得出下一个</a:t>
            </a:r>
            <a:r>
              <a:rPr lang="en-US" altLang="zh-CN" dirty="0" smtClean="0"/>
              <a:t>CPOT</a:t>
            </a:r>
            <a:r>
              <a:rPr lang="zh-CN" altLang="en-US" dirty="0" smtClean="0"/>
              <a:t>的值。从而省一个辅助变量。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857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引入辅助向量进行快速转置。如果令</a:t>
            </a:r>
            <a:r>
              <a:rPr lang="en-US" altLang="zh-CN" dirty="0" err="1" smtClean="0"/>
              <a:t>cpot</a:t>
            </a:r>
            <a:r>
              <a:rPr lang="en-US" altLang="zh-CN" dirty="0" smtClean="0"/>
              <a:t>[col]</a:t>
            </a:r>
            <a:r>
              <a:rPr lang="zh-CN" altLang="en-US" dirty="0" smtClean="0"/>
              <a:t>的数组长度加一，则可以将</a:t>
            </a:r>
            <a:r>
              <a:rPr lang="en-US" altLang="zh-CN" dirty="0" err="1" smtClean="0"/>
              <a:t>mun</a:t>
            </a:r>
            <a:r>
              <a:rPr lang="en-US" altLang="zh-CN" dirty="0" smtClean="0"/>
              <a:t>[col]</a:t>
            </a:r>
            <a:r>
              <a:rPr lang="zh-CN" altLang="en-US" dirty="0" smtClean="0"/>
              <a:t>的值存储在这个位置，</a:t>
            </a:r>
            <a:r>
              <a:rPr lang="en-US" altLang="zh-CN" dirty="0" smtClean="0"/>
              <a:t>num[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]</a:t>
            </a:r>
            <a:r>
              <a:rPr lang="zh-CN" altLang="en-US" dirty="0" smtClean="0"/>
              <a:t>可以作为一个临时变量，不存在一个数组里，只存在一个位置中即可，然后通过计算得出下一个</a:t>
            </a:r>
            <a:r>
              <a:rPr lang="en-US" altLang="zh-CN" dirty="0" smtClean="0"/>
              <a:t>CPOT</a:t>
            </a:r>
            <a:r>
              <a:rPr lang="zh-CN" altLang="en-US" dirty="0" smtClean="0"/>
              <a:t>的值。从而省一个辅助变量。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5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构造新的数据结构，多加一个向量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994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构造新的数据结构，多加一个向量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586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经典算法中的循环次序怎么排列？谁变化最快谁放最里面。谁最慢谁放外面。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两个稀疏矩阵相乘所得的乘积矩阵不是稀疏矩阵，故乘积矩阵不应采用压缩存储，而应以二维数组表示。</a:t>
            </a:r>
            <a:endParaRPr lang="zh-CN" altLang="en-US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862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经典算法中的循环次序怎么排列？谁变化最快谁放最里面。谁最慢谁放外面。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两个稀疏矩阵相乘所得的乘积矩阵不是稀疏矩阵，故乘积矩阵不应采用压缩存储，而应以二维数组表示。</a:t>
            </a:r>
            <a:endParaRPr lang="zh-CN" altLang="en-US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50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47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34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94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346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6412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234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给出地址如何求下标？通过连续取模运算。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42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3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4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12.png"/><Relationship Id="rId10" Type="http://schemas.openxmlformats.org/officeDocument/2006/relationships/image" Target="../media/image38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第六讲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</a:t>
            </a:r>
            <a:r>
              <a:rPr lang="en-US" altLang="zh-CN" sz="4800" b="1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4800" b="1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</a:t>
            </a:r>
            <a:r>
              <a:rPr lang="zh-CN" altLang="en-US" sz="4800" b="1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数组</a:t>
            </a: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259632" y="4221088"/>
            <a:ext cx="6400800" cy="230425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刘烨斌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1160748"/>
            <a:ext cx="8583930" cy="4526280"/>
          </a:xfrm>
        </p:spPr>
        <p:txBody>
          <a:bodyPr vert="horz" wrap="square" lIns="90131" tIns="45066" rIns="90131" bIns="4506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A[0…3][0…3]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的元素起始地址是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A[0][0]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=1000,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元素的长度为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LOC(A[2][2])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为多少？</a:t>
            </a:r>
          </a:p>
          <a:p>
            <a:pPr eaLnBrk="1" hangingPunct="1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A[1…10, -2…6, 2…8]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以行优先顺序存取，设第一个元素的首地址为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，每个元素占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个单元的存储空间，则元素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A[5][0][7]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的存储地址为（）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904631" y="2716121"/>
            <a:ext cx="7267769" cy="42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31" tIns="45066" rIns="90131" bIns="45066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0" b="1" u="sng" dirty="0">
                <a:solidFill>
                  <a:srgbClr val="FF0000"/>
                </a:solidFill>
              </a:rPr>
              <a:t>LOC(A[2][2])= LOC</a:t>
            </a:r>
            <a:r>
              <a:rPr lang="zh-CN" altLang="en-US" sz="2160" b="1" u="sng" dirty="0">
                <a:solidFill>
                  <a:srgbClr val="FF0000"/>
                </a:solidFill>
              </a:rPr>
              <a:t>（</a:t>
            </a:r>
            <a:r>
              <a:rPr lang="en-US" altLang="zh-CN" sz="2160" b="1" u="sng" dirty="0">
                <a:solidFill>
                  <a:srgbClr val="FF0000"/>
                </a:solidFill>
              </a:rPr>
              <a:t>A[0][0]</a:t>
            </a:r>
            <a:r>
              <a:rPr lang="zh-CN" altLang="en-US" sz="2160" b="1" u="sng" dirty="0">
                <a:solidFill>
                  <a:srgbClr val="FF0000"/>
                </a:solidFill>
              </a:rPr>
              <a:t>）</a:t>
            </a:r>
            <a:r>
              <a:rPr lang="en-US" altLang="zh-CN" sz="2160" b="1" u="sng" dirty="0">
                <a:solidFill>
                  <a:srgbClr val="FF0000"/>
                </a:solidFill>
              </a:rPr>
              <a:t>+</a:t>
            </a:r>
            <a:r>
              <a:rPr lang="zh-CN" altLang="en-US" sz="2160" b="1" u="sng" dirty="0">
                <a:solidFill>
                  <a:srgbClr val="FF0000"/>
                </a:solidFill>
              </a:rPr>
              <a:t>（</a:t>
            </a:r>
            <a:r>
              <a:rPr lang="en-US" altLang="zh-CN" sz="2160" b="1" u="sng" dirty="0">
                <a:solidFill>
                  <a:srgbClr val="FF0000"/>
                </a:solidFill>
              </a:rPr>
              <a:t>2*4+2</a:t>
            </a:r>
            <a:r>
              <a:rPr lang="zh-CN" altLang="en-US" sz="2160" b="1" u="sng" dirty="0">
                <a:solidFill>
                  <a:srgbClr val="FF0000"/>
                </a:solidFill>
              </a:rPr>
              <a:t>）*</a:t>
            </a:r>
            <a:r>
              <a:rPr lang="en-US" altLang="zh-CN" sz="2160" b="1" u="sng" dirty="0">
                <a:solidFill>
                  <a:srgbClr val="FF0000"/>
                </a:solidFill>
              </a:rPr>
              <a:t>2=1020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434221" y="5373216"/>
            <a:ext cx="8285441" cy="75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31" tIns="45066" rIns="90131" bIns="45066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160" b="1" u="sng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LOC(A[5][0][7])=100+[(5-1)*(6-(-2)+1)*(8-2+1)+(0-(-2))*(8-2+1)+(7-2)]*3=913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4667544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1"/>
      <p:bldP spid="8397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031134"/>
            <a:ext cx="8856984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、假设有一个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8X5X9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的三维数组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</a:t>
            </a:r>
            <a:r>
              <a:rPr lang="en-US" altLang="zh-CN" sz="28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8x5x6  =&gt; 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ijk</a:t>
            </a:r>
            <a:r>
              <a:rPr lang="en-US" altLang="zh-CN" sz="28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以行为主序，请回答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0" algn="just"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6514" y="1938435"/>
            <a:ext cx="6315075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24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4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2,5,6</a:t>
            </a:r>
            <a:r>
              <a:rPr lang="zh-CN" altLang="en-US" sz="21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的地址是 </a:t>
            </a:r>
            <a:r>
              <a:rPr lang="en-US" altLang="zh-CN" sz="21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LOC(a</a:t>
            </a:r>
            <a:r>
              <a:rPr lang="en-US" altLang="zh-CN" sz="216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</a:t>
            </a:r>
            <a:r>
              <a:rPr lang="en-US" altLang="zh-CN" sz="21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en-US" altLang="zh-CN" sz="216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1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*L , </a:t>
            </a:r>
            <a:r>
              <a:rPr lang="en-US" altLang="zh-CN" sz="216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1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是多少？</a:t>
            </a:r>
            <a:endParaRPr lang="en-US" altLang="zh-CN" sz="216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56514" y="2651314"/>
            <a:ext cx="4720769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1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8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222</a:t>
            </a:r>
            <a:r>
              <a:rPr lang="zh-CN" altLang="en-US" sz="21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个元素的下标是？</a:t>
            </a:r>
            <a:endParaRPr lang="en-US" altLang="zh-CN" sz="144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8375" y="3558614"/>
            <a:ext cx="7712057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spcBef>
                <a:spcPct val="30000"/>
              </a:spcBef>
              <a:defRPr/>
            </a:pPr>
            <a:r>
              <a:rPr lang="en-US" altLang="zh-CN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zh-CN" altLang="en-US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2,5,6</a:t>
            </a:r>
            <a:r>
              <a:rPr lang="zh-CN" altLang="en-US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］</a:t>
            </a:r>
            <a:r>
              <a:rPr lang="en-US" altLang="zh-CN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=Loc</a:t>
            </a:r>
            <a:r>
              <a:rPr lang="zh-CN" altLang="en-US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1, 1, 1</a:t>
            </a:r>
            <a:r>
              <a:rPr lang="zh-CN" altLang="en-US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］</a:t>
            </a:r>
            <a:r>
              <a:rPr lang="en-US" altLang="zh-CN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+[(2-1)×5×9+(5-1)×9+(6-1)]*L;  t=45+36+5=86</a:t>
            </a:r>
          </a:p>
        </p:txBody>
      </p:sp>
      <p:sp>
        <p:nvSpPr>
          <p:cNvPr id="16" name="矩形 15"/>
          <p:cNvSpPr/>
          <p:nvPr/>
        </p:nvSpPr>
        <p:spPr>
          <a:xfrm>
            <a:off x="1756514" y="4689668"/>
            <a:ext cx="5184576" cy="1721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l">
              <a:spcBef>
                <a:spcPct val="30000"/>
              </a:spcBef>
              <a:defRPr/>
            </a:pPr>
            <a:r>
              <a:rPr lang="en-US" altLang="zh-CN" sz="216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221%45=4……41   </a:t>
            </a:r>
            <a:r>
              <a:rPr lang="en-US" altLang="zh-CN" sz="216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16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</a:t>
            </a:r>
          </a:p>
          <a:p>
            <a:pPr lvl="0" algn="l">
              <a:spcBef>
                <a:spcPct val="30000"/>
              </a:spcBef>
              <a:defRPr/>
            </a:pPr>
            <a:r>
              <a:rPr lang="en-US" altLang="zh-CN" sz="216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41%9=4</a:t>
            </a:r>
            <a:r>
              <a:rPr lang="en-US" altLang="zh-CN" sz="216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……5   j=5</a:t>
            </a:r>
          </a:p>
          <a:p>
            <a:pPr lvl="0" algn="l">
              <a:spcBef>
                <a:spcPct val="30000"/>
              </a:spcBef>
              <a:defRPr/>
            </a:pPr>
            <a:r>
              <a:rPr lang="en-US" altLang="zh-CN" sz="216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K=5+1=6</a:t>
            </a:r>
          </a:p>
          <a:p>
            <a:pPr lvl="0" algn="l">
              <a:spcBef>
                <a:spcPct val="30000"/>
              </a:spcBef>
              <a:defRPr/>
            </a:pPr>
            <a:r>
              <a:rPr lang="en-US" altLang="zh-CN" sz="216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LOC[5,5,6]</a:t>
            </a:r>
            <a:endParaRPr lang="zh-CN" altLang="en-US" sz="2160" b="1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9333869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868680" y="205740"/>
            <a:ext cx="7447736" cy="617220"/>
          </a:xfrm>
          <a:noFill/>
          <a:ln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矩阵的压缩存储</a:t>
            </a:r>
            <a:endParaRPr lang="zh-CN" altLang="zh-CN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225744"/>
            <a:ext cx="8568952" cy="2849101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algn="l" eaLnBrk="1" hangingPunct="1">
              <a:lnSpc>
                <a:spcPct val="110000"/>
              </a:lnSpc>
              <a:defRPr/>
            </a:pPr>
            <a:r>
              <a:rPr lang="en-US" altLang="zh-CN" sz="234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4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在高级语言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编程时，通常将一个矩阵描述为一个二维数组。这样，可以对其元素进行随机存取，各种矩阵运算也非常简单。</a:t>
            </a: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对于某些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，特别是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高阶矩阵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，若其中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零元素或非零元素呈某种规律分布，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或者矩阵中有大量的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零元素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，若仍然用常规方法存储，可能存储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的非零元素或零元素，将造成存储空间的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大量浪费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。对这类矩阵进行压缩存储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个相同的非零元素只分配一个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零元素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不分配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4941168"/>
            <a:ext cx="8496944" cy="932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特殊矩阵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：非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零元素或零元素的分布有一定规律的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稀疏矩阵：存在大量零元素的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矩阵，非零元素分布无规律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587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162138"/>
            <a:ext cx="8856984" cy="48935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 algn="l" eaLnBrk="1" hangingPunct="1">
              <a:lnSpc>
                <a:spcPct val="110000"/>
              </a:lnSpc>
              <a:spcBef>
                <a:spcPct val="1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阶方阵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A=(a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:a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=a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≦i,j≦n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i≠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对称矩阵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对称矩阵</a:t>
            </a: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及其压缩存储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-252536" y="1774983"/>
            <a:ext cx="4032448" cy="2456933"/>
            <a:chOff x="1247" y="1888"/>
            <a:chExt cx="2777" cy="1692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47" y="1888"/>
              <a:ext cx="2777" cy="1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370" y="1899"/>
              <a:ext cx="411" cy="4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>
                    <a:lumMod val="90000"/>
                  </a:schemeClr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370" y="1899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521" y="1975"/>
              <a:ext cx="23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70" y="2317"/>
              <a:ext cx="411" cy="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370" y="2317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521" y="2393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370" y="2731"/>
              <a:ext cx="411" cy="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370" y="2731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521" y="2807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370" y="3149"/>
              <a:ext cx="411" cy="4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370" y="3149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521" y="3225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781" y="2317"/>
              <a:ext cx="411" cy="4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>
                    <a:lumMod val="90000"/>
                  </a:schemeClr>
                </a:solidFill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781" y="2317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932" y="2393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781" y="2731"/>
              <a:ext cx="411" cy="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781" y="2731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932" y="2807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2781" y="3149"/>
              <a:ext cx="411" cy="4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781" y="3149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932" y="3225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192" y="2731"/>
              <a:ext cx="411" cy="4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>
                    <a:lumMod val="90000"/>
                  </a:schemeClr>
                </a:solidFill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192" y="2731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343" y="2807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3192" y="3149"/>
              <a:ext cx="411" cy="4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3192" y="3149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343" y="3225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603" y="3141"/>
              <a:ext cx="411" cy="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>
                    <a:lumMod val="90000"/>
                  </a:schemeClr>
                </a:solidFill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3603" y="3135"/>
              <a:ext cx="411" cy="4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3754" y="3225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1733" y="2523"/>
              <a:ext cx="16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023" y="2523"/>
              <a:ext cx="16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=</a:t>
              </a:r>
              <a:endPara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2781" y="1903"/>
              <a:ext cx="41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2781" y="1903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2932" y="1977"/>
              <a:ext cx="23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3192" y="1903"/>
              <a:ext cx="41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3192" y="1903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3343" y="1977"/>
              <a:ext cx="23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603" y="1903"/>
              <a:ext cx="41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3603" y="1903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3754" y="1977"/>
              <a:ext cx="23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3192" y="2313"/>
              <a:ext cx="411" cy="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3192" y="2313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3343" y="2388"/>
              <a:ext cx="23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3603" y="2313"/>
              <a:ext cx="411" cy="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3603" y="2313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3754" y="2388"/>
              <a:ext cx="23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3603" y="2726"/>
              <a:ext cx="41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603" y="2726"/>
              <a:ext cx="411" cy="41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3754" y="2802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2" name="Rectangle 85"/>
          <p:cNvSpPr>
            <a:spLocks noChangeArrowheads="1"/>
          </p:cNvSpPr>
          <p:nvPr/>
        </p:nvSpPr>
        <p:spPr bwMode="auto">
          <a:xfrm>
            <a:off x="6813152" y="3012163"/>
            <a:ext cx="1968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solidFill>
                  <a:srgbClr val="EA700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阵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86"/>
          <p:cNvSpPr>
            <a:spLocks noChangeArrowheads="1"/>
          </p:cNvSpPr>
          <p:nvPr/>
        </p:nvSpPr>
        <p:spPr bwMode="auto">
          <a:xfrm>
            <a:off x="7022702" y="3012163"/>
            <a:ext cx="1968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EA700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4745274" y="1799669"/>
            <a:ext cx="596808" cy="5982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4745274" y="1799669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Rectangle 7"/>
          <p:cNvSpPr>
            <a:spLocks noChangeArrowheads="1"/>
          </p:cNvSpPr>
          <p:nvPr/>
        </p:nvSpPr>
        <p:spPr bwMode="auto">
          <a:xfrm>
            <a:off x="4868113" y="1799669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9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kumimoji="0" lang="zh-CN" altLang="zh-CN" sz="1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4745274" y="2406642"/>
            <a:ext cx="596808" cy="59826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auto">
          <a:xfrm>
            <a:off x="4745274" y="2406642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Rectangle 11"/>
          <p:cNvSpPr>
            <a:spLocks noChangeArrowheads="1"/>
          </p:cNvSpPr>
          <p:nvPr/>
        </p:nvSpPr>
        <p:spPr bwMode="auto">
          <a:xfrm>
            <a:off x="4745274" y="3007806"/>
            <a:ext cx="596808" cy="59826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auto">
          <a:xfrm>
            <a:off x="4745274" y="3007806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4745274" y="3614779"/>
            <a:ext cx="596808" cy="5968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Rectangle 15"/>
          <p:cNvSpPr>
            <a:spLocks noChangeArrowheads="1"/>
          </p:cNvSpPr>
          <p:nvPr/>
        </p:nvSpPr>
        <p:spPr bwMode="auto">
          <a:xfrm>
            <a:off x="4745274" y="3614779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Rectangle 17"/>
          <p:cNvSpPr>
            <a:spLocks noChangeArrowheads="1"/>
          </p:cNvSpPr>
          <p:nvPr/>
        </p:nvSpPr>
        <p:spPr bwMode="auto">
          <a:xfrm>
            <a:off x="5342082" y="2406642"/>
            <a:ext cx="596808" cy="5982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82" name="Rectangle 18"/>
          <p:cNvSpPr>
            <a:spLocks noChangeArrowheads="1"/>
          </p:cNvSpPr>
          <p:nvPr/>
        </p:nvSpPr>
        <p:spPr bwMode="auto">
          <a:xfrm>
            <a:off x="5342082" y="2406642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Rectangle 20"/>
          <p:cNvSpPr>
            <a:spLocks noChangeArrowheads="1"/>
          </p:cNvSpPr>
          <p:nvPr/>
        </p:nvSpPr>
        <p:spPr bwMode="auto">
          <a:xfrm>
            <a:off x="5342082" y="3007806"/>
            <a:ext cx="596808" cy="59826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Rectangle 21"/>
          <p:cNvSpPr>
            <a:spLocks noChangeArrowheads="1"/>
          </p:cNvSpPr>
          <p:nvPr/>
        </p:nvSpPr>
        <p:spPr bwMode="auto">
          <a:xfrm>
            <a:off x="5342082" y="3007806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5342082" y="3614779"/>
            <a:ext cx="596808" cy="5968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Rectangle 24"/>
          <p:cNvSpPr>
            <a:spLocks noChangeArrowheads="1"/>
          </p:cNvSpPr>
          <p:nvPr/>
        </p:nvSpPr>
        <p:spPr bwMode="auto">
          <a:xfrm>
            <a:off x="5342082" y="3614779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Rectangle 26"/>
          <p:cNvSpPr>
            <a:spLocks noChangeArrowheads="1"/>
          </p:cNvSpPr>
          <p:nvPr/>
        </p:nvSpPr>
        <p:spPr bwMode="auto">
          <a:xfrm>
            <a:off x="5938890" y="3007806"/>
            <a:ext cx="596808" cy="5982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91" name="Rectangle 27"/>
          <p:cNvSpPr>
            <a:spLocks noChangeArrowheads="1"/>
          </p:cNvSpPr>
          <p:nvPr/>
        </p:nvSpPr>
        <p:spPr bwMode="auto">
          <a:xfrm>
            <a:off x="5938890" y="3007806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5938890" y="3614779"/>
            <a:ext cx="596808" cy="5968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Rectangle 30"/>
          <p:cNvSpPr>
            <a:spLocks noChangeArrowheads="1"/>
          </p:cNvSpPr>
          <p:nvPr/>
        </p:nvSpPr>
        <p:spPr bwMode="auto">
          <a:xfrm>
            <a:off x="5938890" y="3614779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Rectangle 32"/>
          <p:cNvSpPr>
            <a:spLocks noChangeArrowheads="1"/>
          </p:cNvSpPr>
          <p:nvPr/>
        </p:nvSpPr>
        <p:spPr bwMode="auto">
          <a:xfrm>
            <a:off x="6535698" y="3603162"/>
            <a:ext cx="596808" cy="59680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97" name="Rectangle 33"/>
          <p:cNvSpPr>
            <a:spLocks noChangeArrowheads="1"/>
          </p:cNvSpPr>
          <p:nvPr/>
        </p:nvSpPr>
        <p:spPr bwMode="auto">
          <a:xfrm>
            <a:off x="6535698" y="3594450"/>
            <a:ext cx="596808" cy="617137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Rectangle 37"/>
          <p:cNvSpPr>
            <a:spLocks noChangeArrowheads="1"/>
          </p:cNvSpPr>
          <p:nvPr/>
        </p:nvSpPr>
        <p:spPr bwMode="auto">
          <a:xfrm>
            <a:off x="5342082" y="1805477"/>
            <a:ext cx="596808" cy="5968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Rectangle 38"/>
          <p:cNvSpPr>
            <a:spLocks noChangeArrowheads="1"/>
          </p:cNvSpPr>
          <p:nvPr/>
        </p:nvSpPr>
        <p:spPr bwMode="auto">
          <a:xfrm>
            <a:off x="5342082" y="1805477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Rectangle 40"/>
          <p:cNvSpPr>
            <a:spLocks noChangeArrowheads="1"/>
          </p:cNvSpPr>
          <p:nvPr/>
        </p:nvSpPr>
        <p:spPr bwMode="auto">
          <a:xfrm>
            <a:off x="5938890" y="1805477"/>
            <a:ext cx="596808" cy="5968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Rectangle 41"/>
          <p:cNvSpPr>
            <a:spLocks noChangeArrowheads="1"/>
          </p:cNvSpPr>
          <p:nvPr/>
        </p:nvSpPr>
        <p:spPr bwMode="auto">
          <a:xfrm>
            <a:off x="5938890" y="1805477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Rectangle 43"/>
          <p:cNvSpPr>
            <a:spLocks noChangeArrowheads="1"/>
          </p:cNvSpPr>
          <p:nvPr/>
        </p:nvSpPr>
        <p:spPr bwMode="auto">
          <a:xfrm>
            <a:off x="6535698" y="1805477"/>
            <a:ext cx="596808" cy="5968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Rectangle 44"/>
          <p:cNvSpPr>
            <a:spLocks noChangeArrowheads="1"/>
          </p:cNvSpPr>
          <p:nvPr/>
        </p:nvSpPr>
        <p:spPr bwMode="auto">
          <a:xfrm>
            <a:off x="6535698" y="1805477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Rectangle 46"/>
          <p:cNvSpPr>
            <a:spLocks noChangeArrowheads="1"/>
          </p:cNvSpPr>
          <p:nvPr/>
        </p:nvSpPr>
        <p:spPr bwMode="auto">
          <a:xfrm>
            <a:off x="5938890" y="2400833"/>
            <a:ext cx="596808" cy="5982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Rectangle 47"/>
          <p:cNvSpPr>
            <a:spLocks noChangeArrowheads="1"/>
          </p:cNvSpPr>
          <p:nvPr/>
        </p:nvSpPr>
        <p:spPr bwMode="auto">
          <a:xfrm>
            <a:off x="5938890" y="2400833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Rectangle 49"/>
          <p:cNvSpPr>
            <a:spLocks noChangeArrowheads="1"/>
          </p:cNvSpPr>
          <p:nvPr/>
        </p:nvSpPr>
        <p:spPr bwMode="auto">
          <a:xfrm>
            <a:off x="6535698" y="2400833"/>
            <a:ext cx="596808" cy="5982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Rectangle 50"/>
          <p:cNvSpPr>
            <a:spLocks noChangeArrowheads="1"/>
          </p:cNvSpPr>
          <p:nvPr/>
        </p:nvSpPr>
        <p:spPr bwMode="auto">
          <a:xfrm>
            <a:off x="6535698" y="2400833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Rectangle 52"/>
          <p:cNvSpPr>
            <a:spLocks noChangeArrowheads="1"/>
          </p:cNvSpPr>
          <p:nvPr/>
        </p:nvSpPr>
        <p:spPr bwMode="auto">
          <a:xfrm>
            <a:off x="6535698" y="3000546"/>
            <a:ext cx="596808" cy="5968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Rectangle 53"/>
          <p:cNvSpPr>
            <a:spLocks noChangeArrowheads="1"/>
          </p:cNvSpPr>
          <p:nvPr/>
        </p:nvSpPr>
        <p:spPr bwMode="auto">
          <a:xfrm>
            <a:off x="6535698" y="3000546"/>
            <a:ext cx="596808" cy="602617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Rectangle 7"/>
          <p:cNvSpPr>
            <a:spLocks noChangeArrowheads="1"/>
          </p:cNvSpPr>
          <p:nvPr/>
        </p:nvSpPr>
        <p:spPr bwMode="auto">
          <a:xfrm>
            <a:off x="4868112" y="2413957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9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 7"/>
          <p:cNvSpPr>
            <a:spLocks noChangeArrowheads="1"/>
          </p:cNvSpPr>
          <p:nvPr/>
        </p:nvSpPr>
        <p:spPr bwMode="auto">
          <a:xfrm>
            <a:off x="4859200" y="3071127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9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ectangle 7"/>
          <p:cNvSpPr>
            <a:spLocks noChangeArrowheads="1"/>
          </p:cNvSpPr>
          <p:nvPr/>
        </p:nvSpPr>
        <p:spPr bwMode="auto">
          <a:xfrm>
            <a:off x="5453667" y="3056899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9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ectangle 7"/>
          <p:cNvSpPr>
            <a:spLocks noChangeArrowheads="1"/>
          </p:cNvSpPr>
          <p:nvPr/>
        </p:nvSpPr>
        <p:spPr bwMode="auto">
          <a:xfrm>
            <a:off x="4859200" y="3647191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9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Rectangle 7"/>
          <p:cNvSpPr>
            <a:spLocks noChangeArrowheads="1"/>
          </p:cNvSpPr>
          <p:nvPr/>
        </p:nvSpPr>
        <p:spPr bwMode="auto">
          <a:xfrm>
            <a:off x="5453667" y="3632963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endParaRPr kumimoji="0" lang="zh-CN" altLang="zh-CN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Rectangle 7"/>
          <p:cNvSpPr>
            <a:spLocks noChangeArrowheads="1"/>
          </p:cNvSpPr>
          <p:nvPr/>
        </p:nvSpPr>
        <p:spPr bwMode="auto">
          <a:xfrm>
            <a:off x="6083336" y="3632963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43</a:t>
            </a:r>
            <a:endParaRPr kumimoji="0" lang="zh-CN" altLang="zh-CN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tangle 7"/>
          <p:cNvSpPr>
            <a:spLocks noChangeArrowheads="1"/>
          </p:cNvSpPr>
          <p:nvPr/>
        </p:nvSpPr>
        <p:spPr bwMode="auto">
          <a:xfrm>
            <a:off x="5453667" y="2408827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endParaRPr kumimoji="0" lang="zh-CN" altLang="zh-CN" sz="1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7"/>
          <p:cNvSpPr>
            <a:spLocks noChangeArrowheads="1"/>
          </p:cNvSpPr>
          <p:nvPr/>
        </p:nvSpPr>
        <p:spPr bwMode="auto">
          <a:xfrm>
            <a:off x="6083336" y="3056899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</a:t>
            </a:r>
            <a:endParaRPr kumimoji="0" lang="zh-CN" altLang="zh-CN" sz="1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Rectangle 7"/>
          <p:cNvSpPr>
            <a:spLocks noChangeArrowheads="1"/>
          </p:cNvSpPr>
          <p:nvPr/>
        </p:nvSpPr>
        <p:spPr bwMode="auto">
          <a:xfrm>
            <a:off x="6659400" y="3632963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44</a:t>
            </a:r>
            <a:endParaRPr kumimoji="0" lang="zh-CN" altLang="zh-CN" sz="1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515463" y="2199892"/>
            <a:ext cx="1508951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有效数据仅为下三角矩阵，共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n(n+1)/2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 bwMode="auto">
          <a:xfrm rot="19080540">
            <a:off x="5574516" y="1230223"/>
            <a:ext cx="834305" cy="3653351"/>
          </a:xfrm>
          <a:prstGeom prst="ellipse">
            <a:avLst/>
          </a:prstGeom>
          <a:noFill/>
          <a:ln w="158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椭圆 129"/>
          <p:cNvSpPr/>
          <p:nvPr/>
        </p:nvSpPr>
        <p:spPr bwMode="auto">
          <a:xfrm rot="19080540">
            <a:off x="4625317" y="2058365"/>
            <a:ext cx="1634251" cy="2552579"/>
          </a:xfrm>
          <a:prstGeom prst="ellipse">
            <a:avLst/>
          </a:prstGeom>
          <a:noFill/>
          <a:ln w="158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弧形 1"/>
          <p:cNvSpPr/>
          <p:nvPr/>
        </p:nvSpPr>
        <p:spPr bwMode="auto">
          <a:xfrm rot="19226531">
            <a:off x="6342984" y="2243515"/>
            <a:ext cx="1410454" cy="750149"/>
          </a:xfrm>
          <a:prstGeom prst="arc">
            <a:avLst>
              <a:gd name="adj1" fmla="val 11761222"/>
              <a:gd name="adj2" fmla="val 0"/>
            </a:avLst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Rectangle 5"/>
          <p:cNvSpPr>
            <a:spLocks noChangeArrowheads="1"/>
          </p:cNvSpPr>
          <p:nvPr/>
        </p:nvSpPr>
        <p:spPr bwMode="auto">
          <a:xfrm>
            <a:off x="686014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1287662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5"/>
          <p:cNvSpPr>
            <a:spLocks noChangeArrowheads="1"/>
          </p:cNvSpPr>
          <p:nvPr/>
        </p:nvSpPr>
        <p:spPr bwMode="auto">
          <a:xfrm>
            <a:off x="1889310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endParaRPr lang="zh-CN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5"/>
          <p:cNvSpPr>
            <a:spLocks noChangeArrowheads="1"/>
          </p:cNvSpPr>
          <p:nvPr/>
        </p:nvSpPr>
        <p:spPr bwMode="auto">
          <a:xfrm>
            <a:off x="2490959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3724731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tangle 5"/>
          <p:cNvSpPr>
            <a:spLocks noChangeArrowheads="1"/>
          </p:cNvSpPr>
          <p:nvPr/>
        </p:nvSpPr>
        <p:spPr bwMode="auto">
          <a:xfrm>
            <a:off x="4988461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nn</a:t>
            </a:r>
            <a:endParaRPr lang="zh-CN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Rectangle 5"/>
          <p:cNvSpPr>
            <a:spLocks noChangeArrowheads="1"/>
          </p:cNvSpPr>
          <p:nvPr/>
        </p:nvSpPr>
        <p:spPr bwMode="auto">
          <a:xfrm>
            <a:off x="3087768" y="5003594"/>
            <a:ext cx="636964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5"/>
          <p:cNvSpPr>
            <a:spLocks noChangeArrowheads="1"/>
          </p:cNvSpPr>
          <p:nvPr/>
        </p:nvSpPr>
        <p:spPr bwMode="auto">
          <a:xfrm>
            <a:off x="4321539" y="5003594"/>
            <a:ext cx="666923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16777" y="5723674"/>
            <a:ext cx="580883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 =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55517" y="5723674"/>
            <a:ext cx="41174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397871" y="5723674"/>
            <a:ext cx="411745" cy="37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986727" y="5723673"/>
            <a:ext cx="411745" cy="37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575583" y="5723672"/>
            <a:ext cx="411745" cy="37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273741" y="5713060"/>
            <a:ext cx="122595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n(n-1)/2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537633" y="5691613"/>
            <a:ext cx="122595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n(n+1)/2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Rectangle 35"/>
          <p:cNvSpPr>
            <a:spLocks noChangeArrowheads="1"/>
          </p:cNvSpPr>
          <p:nvPr/>
        </p:nvSpPr>
        <p:spPr bwMode="auto">
          <a:xfrm>
            <a:off x="70203" y="5050490"/>
            <a:ext cx="90139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19519" y="4602179"/>
            <a:ext cx="3074647" cy="1999350"/>
            <a:chOff x="5831211" y="4602179"/>
            <a:chExt cx="3074647" cy="1999350"/>
          </a:xfrm>
        </p:grpSpPr>
        <p:sp>
          <p:nvSpPr>
            <p:cNvPr id="6" name="矩形 5"/>
            <p:cNvSpPr/>
            <p:nvPr/>
          </p:nvSpPr>
          <p:spPr bwMode="auto">
            <a:xfrm>
              <a:off x="5831211" y="4602179"/>
              <a:ext cx="3074647" cy="1999350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3175" algn="ctr">
              <a:solidFill>
                <a:schemeClr val="tx1">
                  <a:alpha val="16000"/>
                </a:schemeClr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52" name="Group 39"/>
            <p:cNvGrpSpPr>
              <a:grpSpLocks/>
            </p:cNvGrpSpPr>
            <p:nvPr/>
          </p:nvGrpSpPr>
          <p:grpSpPr bwMode="auto">
            <a:xfrm>
              <a:off x="5873737" y="5274379"/>
              <a:ext cx="2977991" cy="1327150"/>
              <a:chOff x="1521" y="1888"/>
              <a:chExt cx="1924" cy="836"/>
            </a:xfrm>
          </p:grpSpPr>
          <p:sp>
            <p:nvSpPr>
              <p:cNvPr id="153" name="AutoShape 6"/>
              <p:cNvSpPr>
                <a:spLocks/>
              </p:cNvSpPr>
              <p:nvPr/>
            </p:nvSpPr>
            <p:spPr bwMode="auto">
              <a:xfrm>
                <a:off x="1927" y="1934"/>
                <a:ext cx="91" cy="725"/>
              </a:xfrm>
              <a:prstGeom prst="leftBrace">
                <a:avLst>
                  <a:gd name="adj1" fmla="val 6639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1620"/>
              </a:p>
            </p:txBody>
          </p:sp>
          <p:graphicFrame>
            <p:nvGraphicFramePr>
              <p:cNvPr id="154" name="Object 5"/>
              <p:cNvGraphicFramePr>
                <a:graphicFrameLocks noChangeAspect="1"/>
              </p:cNvGraphicFramePr>
              <p:nvPr/>
            </p:nvGraphicFramePr>
            <p:xfrm>
              <a:off x="2109" y="1888"/>
              <a:ext cx="908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44" name="公式" r:id="rId4" imgW="863225" imgH="393529" progId="Equation.3">
                      <p:embed/>
                    </p:oleObj>
                  </mc:Choice>
                  <mc:Fallback>
                    <p:oleObj name="公式" r:id="rId4" imgW="863225" imgH="393529" progId="Equation.3">
                      <p:embed/>
                      <p:pic>
                        <p:nvPicPr>
                          <p:cNvPr id="51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1888"/>
                            <a:ext cx="908" cy="3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5" name="Object 4"/>
              <p:cNvGraphicFramePr>
                <a:graphicFrameLocks noChangeAspect="1"/>
              </p:cNvGraphicFramePr>
              <p:nvPr/>
            </p:nvGraphicFramePr>
            <p:xfrm>
              <a:off x="2109" y="2342"/>
              <a:ext cx="907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45" name="公式" r:id="rId6" imgW="901309" imgH="393529" progId="Equation.3">
                      <p:embed/>
                    </p:oleObj>
                  </mc:Choice>
                  <mc:Fallback>
                    <p:oleObj name="公式" r:id="rId6" imgW="901309" imgH="393529" progId="Equation.3">
                      <p:embed/>
                      <p:pic>
                        <p:nvPicPr>
                          <p:cNvPr id="52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2342"/>
                            <a:ext cx="907" cy="3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6" name="Rectangle 31"/>
              <p:cNvSpPr>
                <a:spLocks noChangeArrowheads="1"/>
              </p:cNvSpPr>
              <p:nvPr/>
            </p:nvSpPr>
            <p:spPr bwMode="auto">
              <a:xfrm>
                <a:off x="1521" y="2105"/>
                <a:ext cx="43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</a:t>
                </a:r>
              </a:p>
            </p:txBody>
          </p:sp>
          <p:sp>
            <p:nvSpPr>
              <p:cNvPr id="157" name="Rectangle 34"/>
              <p:cNvSpPr>
                <a:spLocks noChangeArrowheads="1"/>
              </p:cNvSpPr>
              <p:nvPr/>
            </p:nvSpPr>
            <p:spPr bwMode="auto">
              <a:xfrm>
                <a:off x="3025" y="1965"/>
                <a:ext cx="40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20" dirty="0">
                    <a:latin typeface="Times New Roman" pitchFamily="18" charset="0"/>
                  </a:rPr>
                  <a:t>当</a:t>
                </a:r>
                <a:r>
                  <a:rPr lang="en-US" altLang="zh-CN" sz="1620" dirty="0" err="1">
                    <a:latin typeface="Times New Roman" pitchFamily="18" charset="0"/>
                  </a:rPr>
                  <a:t>i≥j</a:t>
                </a:r>
                <a:endParaRPr lang="en-US" altLang="zh-CN" sz="1620" dirty="0">
                  <a:latin typeface="Times New Roman" pitchFamily="18" charset="0"/>
                </a:endParaRPr>
              </a:p>
            </p:txBody>
          </p:sp>
          <p:sp>
            <p:nvSpPr>
              <p:cNvPr id="158" name="Rectangle 35"/>
              <p:cNvSpPr>
                <a:spLocks noChangeArrowheads="1"/>
              </p:cNvSpPr>
              <p:nvPr/>
            </p:nvSpPr>
            <p:spPr bwMode="auto">
              <a:xfrm>
                <a:off x="3033" y="2401"/>
                <a:ext cx="41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20" dirty="0">
                    <a:latin typeface="Times New Roman" pitchFamily="18" charset="0"/>
                  </a:rPr>
                  <a:t>当</a:t>
                </a:r>
                <a:r>
                  <a:rPr lang="en-US" altLang="zh-CN" sz="1620" dirty="0" err="1">
                    <a:latin typeface="Times New Roman" pitchFamily="18" charset="0"/>
                  </a:rPr>
                  <a:t>i</a:t>
                </a:r>
                <a:r>
                  <a:rPr lang="en-US" altLang="zh-CN" sz="1620" dirty="0">
                    <a:latin typeface="Times New Roman" pitchFamily="18" charset="0"/>
                  </a:rPr>
                  <a:t>&lt;j</a:t>
                </a:r>
              </a:p>
            </p:txBody>
          </p:sp>
        </p:grpSp>
        <p:sp>
          <p:nvSpPr>
            <p:cNvPr id="159" name="矩形 158"/>
            <p:cNvSpPr/>
            <p:nvPr/>
          </p:nvSpPr>
          <p:spPr>
            <a:xfrm>
              <a:off x="6952107" y="4659786"/>
              <a:ext cx="1225958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b="1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ij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en-US" altLang="zh-CN" b="1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5921043" y="467157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映射关系：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9061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41" y="1123342"/>
            <a:ext cx="8856984" cy="1506041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以主对角线划分，三角矩阵有上三角和下三角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三角矩阵的下三角（不包括主对角线）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中元素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均为常数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三角矩阵正好相反，它的主对角线上方均为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三角矩阵</a:t>
            </a: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及其压缩存储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1127126" y="2997200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1127126" y="2997200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1243013" y="31146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1427163" y="3282950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1127126" y="3656013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1127126" y="365601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1243013" y="377666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12"/>
          <p:cNvSpPr>
            <a:spLocks noChangeArrowheads="1"/>
          </p:cNvSpPr>
          <p:nvPr/>
        </p:nvSpPr>
        <p:spPr bwMode="auto">
          <a:xfrm>
            <a:off x="1427163" y="3941763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13"/>
          <p:cNvSpPr>
            <a:spLocks noChangeArrowheads="1"/>
          </p:cNvSpPr>
          <p:nvPr/>
        </p:nvSpPr>
        <p:spPr bwMode="auto">
          <a:xfrm>
            <a:off x="1127126" y="4310063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1127126" y="4310063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274763" y="4430713"/>
            <a:ext cx="3651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16"/>
          <p:cNvSpPr>
            <a:spLocks noChangeArrowheads="1"/>
          </p:cNvSpPr>
          <p:nvPr/>
        </p:nvSpPr>
        <p:spPr bwMode="auto">
          <a:xfrm>
            <a:off x="1127126" y="4968875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Rectangle 17"/>
          <p:cNvSpPr>
            <a:spLocks noChangeArrowheads="1"/>
          </p:cNvSpPr>
          <p:nvPr/>
        </p:nvSpPr>
        <p:spPr bwMode="auto">
          <a:xfrm>
            <a:off x="1127126" y="496887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Rectangle 18"/>
          <p:cNvSpPr>
            <a:spLocks noChangeArrowheads="1"/>
          </p:cNvSpPr>
          <p:nvPr/>
        </p:nvSpPr>
        <p:spPr bwMode="auto">
          <a:xfrm>
            <a:off x="1243013" y="50895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19"/>
          <p:cNvSpPr>
            <a:spLocks noChangeArrowheads="1"/>
          </p:cNvSpPr>
          <p:nvPr/>
        </p:nvSpPr>
        <p:spPr bwMode="auto">
          <a:xfrm>
            <a:off x="1427163" y="5254625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20"/>
          <p:cNvSpPr>
            <a:spLocks noChangeArrowheads="1"/>
          </p:cNvSpPr>
          <p:nvPr/>
        </p:nvSpPr>
        <p:spPr bwMode="auto">
          <a:xfrm>
            <a:off x="1549401" y="5254625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21"/>
          <p:cNvSpPr>
            <a:spLocks noChangeArrowheads="1"/>
          </p:cNvSpPr>
          <p:nvPr/>
        </p:nvSpPr>
        <p:spPr bwMode="auto">
          <a:xfrm>
            <a:off x="1776413" y="3656013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Rectangle 22"/>
          <p:cNvSpPr>
            <a:spLocks noChangeArrowheads="1"/>
          </p:cNvSpPr>
          <p:nvPr/>
        </p:nvSpPr>
        <p:spPr bwMode="auto">
          <a:xfrm>
            <a:off x="1776413" y="365601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Rectangle 23"/>
          <p:cNvSpPr>
            <a:spLocks noChangeArrowheads="1"/>
          </p:cNvSpPr>
          <p:nvPr/>
        </p:nvSpPr>
        <p:spPr bwMode="auto">
          <a:xfrm>
            <a:off x="1892301" y="377666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24"/>
          <p:cNvSpPr>
            <a:spLocks noChangeArrowheads="1"/>
          </p:cNvSpPr>
          <p:nvPr/>
        </p:nvSpPr>
        <p:spPr bwMode="auto">
          <a:xfrm>
            <a:off x="2076451" y="3941763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25"/>
          <p:cNvSpPr>
            <a:spLocks noChangeArrowheads="1"/>
          </p:cNvSpPr>
          <p:nvPr/>
        </p:nvSpPr>
        <p:spPr bwMode="auto">
          <a:xfrm>
            <a:off x="1776413" y="4310063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Rectangle 26"/>
          <p:cNvSpPr>
            <a:spLocks noChangeArrowheads="1"/>
          </p:cNvSpPr>
          <p:nvPr/>
        </p:nvSpPr>
        <p:spPr bwMode="auto">
          <a:xfrm>
            <a:off x="1776413" y="4310063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Rectangle 27"/>
          <p:cNvSpPr>
            <a:spLocks noChangeArrowheads="1"/>
          </p:cNvSpPr>
          <p:nvPr/>
        </p:nvSpPr>
        <p:spPr bwMode="auto">
          <a:xfrm>
            <a:off x="1924051" y="4430713"/>
            <a:ext cx="3651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28"/>
          <p:cNvSpPr>
            <a:spLocks noChangeArrowheads="1"/>
          </p:cNvSpPr>
          <p:nvPr/>
        </p:nvSpPr>
        <p:spPr bwMode="auto">
          <a:xfrm>
            <a:off x="1776413" y="4968875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1776413" y="496887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Rectangle 30"/>
          <p:cNvSpPr>
            <a:spLocks noChangeArrowheads="1"/>
          </p:cNvSpPr>
          <p:nvPr/>
        </p:nvSpPr>
        <p:spPr bwMode="auto">
          <a:xfrm>
            <a:off x="1892301" y="50895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31"/>
          <p:cNvSpPr>
            <a:spLocks noChangeArrowheads="1"/>
          </p:cNvSpPr>
          <p:nvPr/>
        </p:nvSpPr>
        <p:spPr bwMode="auto">
          <a:xfrm>
            <a:off x="2076451" y="5254625"/>
            <a:ext cx="25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32"/>
          <p:cNvSpPr>
            <a:spLocks noChangeArrowheads="1"/>
          </p:cNvSpPr>
          <p:nvPr/>
        </p:nvSpPr>
        <p:spPr bwMode="auto">
          <a:xfrm>
            <a:off x="2198688" y="5254625"/>
            <a:ext cx="25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33"/>
          <p:cNvSpPr>
            <a:spLocks noChangeArrowheads="1"/>
          </p:cNvSpPr>
          <p:nvPr/>
        </p:nvSpPr>
        <p:spPr bwMode="auto">
          <a:xfrm>
            <a:off x="2425701" y="4310063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Rectangle 34"/>
          <p:cNvSpPr>
            <a:spLocks noChangeArrowheads="1"/>
          </p:cNvSpPr>
          <p:nvPr/>
        </p:nvSpPr>
        <p:spPr bwMode="auto">
          <a:xfrm>
            <a:off x="2425701" y="4310063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" name="Rectangle 35"/>
          <p:cNvSpPr>
            <a:spLocks noChangeArrowheads="1"/>
          </p:cNvSpPr>
          <p:nvPr/>
        </p:nvSpPr>
        <p:spPr bwMode="auto">
          <a:xfrm>
            <a:off x="2573338" y="4430713"/>
            <a:ext cx="36671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36"/>
          <p:cNvSpPr>
            <a:spLocks noChangeArrowheads="1"/>
          </p:cNvSpPr>
          <p:nvPr/>
        </p:nvSpPr>
        <p:spPr bwMode="auto">
          <a:xfrm>
            <a:off x="2425701" y="4968875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Rectangle 37"/>
          <p:cNvSpPr>
            <a:spLocks noChangeArrowheads="1"/>
          </p:cNvSpPr>
          <p:nvPr/>
        </p:nvSpPr>
        <p:spPr bwMode="auto">
          <a:xfrm>
            <a:off x="2425701" y="496887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" name="Rectangle 38"/>
          <p:cNvSpPr>
            <a:spLocks noChangeArrowheads="1"/>
          </p:cNvSpPr>
          <p:nvPr/>
        </p:nvSpPr>
        <p:spPr bwMode="auto">
          <a:xfrm>
            <a:off x="2573338" y="50895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39"/>
          <p:cNvSpPr>
            <a:spLocks noChangeArrowheads="1"/>
          </p:cNvSpPr>
          <p:nvPr/>
        </p:nvSpPr>
        <p:spPr bwMode="auto">
          <a:xfrm>
            <a:off x="3074988" y="4968875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Rectangle 40"/>
          <p:cNvSpPr>
            <a:spLocks noChangeArrowheads="1"/>
          </p:cNvSpPr>
          <p:nvPr/>
        </p:nvSpPr>
        <p:spPr bwMode="auto">
          <a:xfrm>
            <a:off x="3074988" y="496887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7" name="Rectangle 41"/>
          <p:cNvSpPr>
            <a:spLocks noChangeArrowheads="1"/>
          </p:cNvSpPr>
          <p:nvPr/>
        </p:nvSpPr>
        <p:spPr bwMode="auto">
          <a:xfrm>
            <a:off x="3190876" y="50895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42"/>
          <p:cNvSpPr>
            <a:spLocks noChangeArrowheads="1"/>
          </p:cNvSpPr>
          <p:nvPr/>
        </p:nvSpPr>
        <p:spPr bwMode="auto">
          <a:xfrm>
            <a:off x="3375026" y="5254625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43"/>
          <p:cNvSpPr>
            <a:spLocks noChangeArrowheads="1"/>
          </p:cNvSpPr>
          <p:nvPr/>
        </p:nvSpPr>
        <p:spPr bwMode="auto">
          <a:xfrm>
            <a:off x="1767682" y="5713511"/>
            <a:ext cx="12824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下三角矩阵</a:t>
            </a:r>
          </a:p>
        </p:txBody>
      </p:sp>
      <p:sp>
        <p:nvSpPr>
          <p:cNvPr id="180" name="Rectangle 44"/>
          <p:cNvSpPr>
            <a:spLocks noChangeArrowheads="1"/>
          </p:cNvSpPr>
          <p:nvPr/>
        </p:nvSpPr>
        <p:spPr bwMode="auto">
          <a:xfrm>
            <a:off x="1776413" y="3001963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1" name="Rectangle 45"/>
          <p:cNvSpPr>
            <a:spLocks noChangeArrowheads="1"/>
          </p:cNvSpPr>
          <p:nvPr/>
        </p:nvSpPr>
        <p:spPr bwMode="auto">
          <a:xfrm>
            <a:off x="1776413" y="300196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2" name="Rectangle 46"/>
          <p:cNvSpPr>
            <a:spLocks noChangeArrowheads="1"/>
          </p:cNvSpPr>
          <p:nvPr/>
        </p:nvSpPr>
        <p:spPr bwMode="auto">
          <a:xfrm>
            <a:off x="2014538" y="312261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47"/>
          <p:cNvSpPr>
            <a:spLocks noChangeArrowheads="1"/>
          </p:cNvSpPr>
          <p:nvPr/>
        </p:nvSpPr>
        <p:spPr bwMode="auto">
          <a:xfrm>
            <a:off x="2425701" y="3001963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Rectangle 48"/>
          <p:cNvSpPr>
            <a:spLocks noChangeArrowheads="1"/>
          </p:cNvSpPr>
          <p:nvPr/>
        </p:nvSpPr>
        <p:spPr bwMode="auto">
          <a:xfrm>
            <a:off x="2425701" y="300196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Rectangle 49"/>
          <p:cNvSpPr>
            <a:spLocks noChangeArrowheads="1"/>
          </p:cNvSpPr>
          <p:nvPr/>
        </p:nvSpPr>
        <p:spPr bwMode="auto">
          <a:xfrm>
            <a:off x="2573338" y="312261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Rectangle 50"/>
          <p:cNvSpPr>
            <a:spLocks noChangeArrowheads="1"/>
          </p:cNvSpPr>
          <p:nvPr/>
        </p:nvSpPr>
        <p:spPr bwMode="auto">
          <a:xfrm>
            <a:off x="3074988" y="3001963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Rectangle 51"/>
          <p:cNvSpPr>
            <a:spLocks noChangeArrowheads="1"/>
          </p:cNvSpPr>
          <p:nvPr/>
        </p:nvSpPr>
        <p:spPr bwMode="auto">
          <a:xfrm>
            <a:off x="3074988" y="300196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Rectangle 52"/>
          <p:cNvSpPr>
            <a:spLocks noChangeArrowheads="1"/>
          </p:cNvSpPr>
          <p:nvPr/>
        </p:nvSpPr>
        <p:spPr bwMode="auto">
          <a:xfrm>
            <a:off x="3313113" y="312261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53"/>
          <p:cNvSpPr>
            <a:spLocks noChangeArrowheads="1"/>
          </p:cNvSpPr>
          <p:nvPr/>
        </p:nvSpPr>
        <p:spPr bwMode="auto">
          <a:xfrm>
            <a:off x="2425701" y="3651250"/>
            <a:ext cx="649288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Rectangle 54"/>
          <p:cNvSpPr>
            <a:spLocks noChangeArrowheads="1"/>
          </p:cNvSpPr>
          <p:nvPr/>
        </p:nvSpPr>
        <p:spPr bwMode="auto">
          <a:xfrm>
            <a:off x="2425701" y="3651250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Rectangle 55"/>
          <p:cNvSpPr>
            <a:spLocks noChangeArrowheads="1"/>
          </p:cNvSpPr>
          <p:nvPr/>
        </p:nvSpPr>
        <p:spPr bwMode="auto">
          <a:xfrm>
            <a:off x="2573338" y="377031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Rectangle 56"/>
          <p:cNvSpPr>
            <a:spLocks noChangeArrowheads="1"/>
          </p:cNvSpPr>
          <p:nvPr/>
        </p:nvSpPr>
        <p:spPr bwMode="auto">
          <a:xfrm>
            <a:off x="3074988" y="3651250"/>
            <a:ext cx="649288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Rectangle 57"/>
          <p:cNvSpPr>
            <a:spLocks noChangeArrowheads="1"/>
          </p:cNvSpPr>
          <p:nvPr/>
        </p:nvSpPr>
        <p:spPr bwMode="auto">
          <a:xfrm>
            <a:off x="3074988" y="3651250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" name="Rectangle 58"/>
          <p:cNvSpPr>
            <a:spLocks noChangeArrowheads="1"/>
          </p:cNvSpPr>
          <p:nvPr/>
        </p:nvSpPr>
        <p:spPr bwMode="auto">
          <a:xfrm>
            <a:off x="3313113" y="377031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5" name="Rectangle 59"/>
          <p:cNvSpPr>
            <a:spLocks noChangeArrowheads="1"/>
          </p:cNvSpPr>
          <p:nvPr/>
        </p:nvSpPr>
        <p:spPr bwMode="auto">
          <a:xfrm>
            <a:off x="3081338" y="4292600"/>
            <a:ext cx="649288" cy="666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6" name="Rectangle 60"/>
          <p:cNvSpPr>
            <a:spLocks noChangeArrowheads="1"/>
          </p:cNvSpPr>
          <p:nvPr/>
        </p:nvSpPr>
        <p:spPr bwMode="auto">
          <a:xfrm>
            <a:off x="3074988" y="4302125"/>
            <a:ext cx="649288" cy="66675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7" name="Rectangle 61"/>
          <p:cNvSpPr>
            <a:spLocks noChangeArrowheads="1"/>
          </p:cNvSpPr>
          <p:nvPr/>
        </p:nvSpPr>
        <p:spPr bwMode="auto">
          <a:xfrm>
            <a:off x="3222626" y="4419600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Rectangle 62"/>
          <p:cNvSpPr>
            <a:spLocks noChangeArrowheads="1"/>
          </p:cNvSpPr>
          <p:nvPr/>
        </p:nvSpPr>
        <p:spPr bwMode="auto">
          <a:xfrm>
            <a:off x="5170488" y="2989263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" name="Rectangle 63"/>
          <p:cNvSpPr>
            <a:spLocks noChangeArrowheads="1"/>
          </p:cNvSpPr>
          <p:nvPr/>
        </p:nvSpPr>
        <p:spPr bwMode="auto">
          <a:xfrm>
            <a:off x="5170488" y="298926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0" name="Rectangle 64"/>
          <p:cNvSpPr>
            <a:spLocks noChangeArrowheads="1"/>
          </p:cNvSpPr>
          <p:nvPr/>
        </p:nvSpPr>
        <p:spPr bwMode="auto">
          <a:xfrm>
            <a:off x="5286376" y="310673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Rectangle 65"/>
          <p:cNvSpPr>
            <a:spLocks noChangeArrowheads="1"/>
          </p:cNvSpPr>
          <p:nvPr/>
        </p:nvSpPr>
        <p:spPr bwMode="auto">
          <a:xfrm>
            <a:off x="5468938" y="3275013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66"/>
          <p:cNvSpPr>
            <a:spLocks noChangeArrowheads="1"/>
          </p:cNvSpPr>
          <p:nvPr/>
        </p:nvSpPr>
        <p:spPr bwMode="auto">
          <a:xfrm>
            <a:off x="5170488" y="3648075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" name="Rectangle 67"/>
          <p:cNvSpPr>
            <a:spLocks noChangeArrowheads="1"/>
          </p:cNvSpPr>
          <p:nvPr/>
        </p:nvSpPr>
        <p:spPr bwMode="auto">
          <a:xfrm>
            <a:off x="5170488" y="364807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Rectangle 68"/>
          <p:cNvSpPr>
            <a:spLocks noChangeArrowheads="1"/>
          </p:cNvSpPr>
          <p:nvPr/>
        </p:nvSpPr>
        <p:spPr bwMode="auto">
          <a:xfrm>
            <a:off x="5408613" y="37687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Rectangle 69"/>
          <p:cNvSpPr>
            <a:spLocks noChangeArrowheads="1"/>
          </p:cNvSpPr>
          <p:nvPr/>
        </p:nvSpPr>
        <p:spPr bwMode="auto">
          <a:xfrm>
            <a:off x="5170488" y="4302125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Rectangle 70"/>
          <p:cNvSpPr>
            <a:spLocks noChangeArrowheads="1"/>
          </p:cNvSpPr>
          <p:nvPr/>
        </p:nvSpPr>
        <p:spPr bwMode="auto">
          <a:xfrm>
            <a:off x="5170488" y="43021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Rectangle 71"/>
          <p:cNvSpPr>
            <a:spLocks noChangeArrowheads="1"/>
          </p:cNvSpPr>
          <p:nvPr/>
        </p:nvSpPr>
        <p:spPr bwMode="auto">
          <a:xfrm>
            <a:off x="5316538" y="44227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8" name="Rectangle 72"/>
          <p:cNvSpPr>
            <a:spLocks noChangeArrowheads="1"/>
          </p:cNvSpPr>
          <p:nvPr/>
        </p:nvSpPr>
        <p:spPr bwMode="auto">
          <a:xfrm>
            <a:off x="5170488" y="4962525"/>
            <a:ext cx="649288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Rectangle 73"/>
          <p:cNvSpPr>
            <a:spLocks noChangeArrowheads="1"/>
          </p:cNvSpPr>
          <p:nvPr/>
        </p:nvSpPr>
        <p:spPr bwMode="auto">
          <a:xfrm>
            <a:off x="5170488" y="496252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Rectangle 74"/>
          <p:cNvSpPr>
            <a:spLocks noChangeArrowheads="1"/>
          </p:cNvSpPr>
          <p:nvPr/>
        </p:nvSpPr>
        <p:spPr bwMode="auto">
          <a:xfrm>
            <a:off x="5408613" y="50815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" name="Rectangle 75"/>
          <p:cNvSpPr>
            <a:spLocks noChangeArrowheads="1"/>
          </p:cNvSpPr>
          <p:nvPr/>
        </p:nvSpPr>
        <p:spPr bwMode="auto">
          <a:xfrm>
            <a:off x="5819776" y="3648075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Rectangle 76"/>
          <p:cNvSpPr>
            <a:spLocks noChangeArrowheads="1"/>
          </p:cNvSpPr>
          <p:nvPr/>
        </p:nvSpPr>
        <p:spPr bwMode="auto">
          <a:xfrm>
            <a:off x="5819776" y="364807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Rectangle 77"/>
          <p:cNvSpPr>
            <a:spLocks noChangeArrowheads="1"/>
          </p:cNvSpPr>
          <p:nvPr/>
        </p:nvSpPr>
        <p:spPr bwMode="auto">
          <a:xfrm>
            <a:off x="5935663" y="37687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4" name="Rectangle 78"/>
          <p:cNvSpPr>
            <a:spLocks noChangeArrowheads="1"/>
          </p:cNvSpPr>
          <p:nvPr/>
        </p:nvSpPr>
        <p:spPr bwMode="auto">
          <a:xfrm>
            <a:off x="6118226" y="3933825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Rectangle 79"/>
          <p:cNvSpPr>
            <a:spLocks noChangeArrowheads="1"/>
          </p:cNvSpPr>
          <p:nvPr/>
        </p:nvSpPr>
        <p:spPr bwMode="auto">
          <a:xfrm>
            <a:off x="5819776" y="4302125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6" name="Rectangle 80"/>
          <p:cNvSpPr>
            <a:spLocks noChangeArrowheads="1"/>
          </p:cNvSpPr>
          <p:nvPr/>
        </p:nvSpPr>
        <p:spPr bwMode="auto">
          <a:xfrm>
            <a:off x="5819776" y="43021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7" name="Rectangle 81"/>
          <p:cNvSpPr>
            <a:spLocks noChangeArrowheads="1"/>
          </p:cNvSpPr>
          <p:nvPr/>
        </p:nvSpPr>
        <p:spPr bwMode="auto">
          <a:xfrm>
            <a:off x="5965826" y="44227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Rectangle 82"/>
          <p:cNvSpPr>
            <a:spLocks noChangeArrowheads="1"/>
          </p:cNvSpPr>
          <p:nvPr/>
        </p:nvSpPr>
        <p:spPr bwMode="auto">
          <a:xfrm>
            <a:off x="5819776" y="4962525"/>
            <a:ext cx="649288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Rectangle 83"/>
          <p:cNvSpPr>
            <a:spLocks noChangeArrowheads="1"/>
          </p:cNvSpPr>
          <p:nvPr/>
        </p:nvSpPr>
        <p:spPr bwMode="auto">
          <a:xfrm>
            <a:off x="5819776" y="496252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Rectangle 84"/>
          <p:cNvSpPr>
            <a:spLocks noChangeArrowheads="1"/>
          </p:cNvSpPr>
          <p:nvPr/>
        </p:nvSpPr>
        <p:spPr bwMode="auto">
          <a:xfrm>
            <a:off x="6057901" y="50815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1" name="Rectangle 85"/>
          <p:cNvSpPr>
            <a:spLocks noChangeArrowheads="1"/>
          </p:cNvSpPr>
          <p:nvPr/>
        </p:nvSpPr>
        <p:spPr bwMode="auto">
          <a:xfrm>
            <a:off x="6469063" y="4302125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Rectangle 86"/>
          <p:cNvSpPr>
            <a:spLocks noChangeArrowheads="1"/>
          </p:cNvSpPr>
          <p:nvPr/>
        </p:nvSpPr>
        <p:spPr bwMode="auto">
          <a:xfrm>
            <a:off x="6469063" y="43021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Rectangle 87"/>
          <p:cNvSpPr>
            <a:spLocks noChangeArrowheads="1"/>
          </p:cNvSpPr>
          <p:nvPr/>
        </p:nvSpPr>
        <p:spPr bwMode="auto">
          <a:xfrm>
            <a:off x="6615113" y="44227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" name="Rectangle 88"/>
          <p:cNvSpPr>
            <a:spLocks noChangeArrowheads="1"/>
          </p:cNvSpPr>
          <p:nvPr/>
        </p:nvSpPr>
        <p:spPr bwMode="auto">
          <a:xfrm>
            <a:off x="6469063" y="4962525"/>
            <a:ext cx="649288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Rectangle 89"/>
          <p:cNvSpPr>
            <a:spLocks noChangeArrowheads="1"/>
          </p:cNvSpPr>
          <p:nvPr/>
        </p:nvSpPr>
        <p:spPr bwMode="auto">
          <a:xfrm>
            <a:off x="6469063" y="496252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Rectangle 90"/>
          <p:cNvSpPr>
            <a:spLocks noChangeArrowheads="1"/>
          </p:cNvSpPr>
          <p:nvPr/>
        </p:nvSpPr>
        <p:spPr bwMode="auto">
          <a:xfrm>
            <a:off x="6615113" y="50815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91"/>
          <p:cNvSpPr>
            <a:spLocks noChangeArrowheads="1"/>
          </p:cNvSpPr>
          <p:nvPr/>
        </p:nvSpPr>
        <p:spPr bwMode="auto">
          <a:xfrm>
            <a:off x="7118351" y="4962525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8" name="Rectangle 92"/>
          <p:cNvSpPr>
            <a:spLocks noChangeArrowheads="1"/>
          </p:cNvSpPr>
          <p:nvPr/>
        </p:nvSpPr>
        <p:spPr bwMode="auto">
          <a:xfrm>
            <a:off x="7118351" y="496252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9" name="Rectangle 93"/>
          <p:cNvSpPr>
            <a:spLocks noChangeArrowheads="1"/>
          </p:cNvSpPr>
          <p:nvPr/>
        </p:nvSpPr>
        <p:spPr bwMode="auto">
          <a:xfrm>
            <a:off x="7234238" y="50815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" name="Rectangle 94"/>
          <p:cNvSpPr>
            <a:spLocks noChangeArrowheads="1"/>
          </p:cNvSpPr>
          <p:nvPr/>
        </p:nvSpPr>
        <p:spPr bwMode="auto">
          <a:xfrm>
            <a:off x="7418388" y="5246688"/>
            <a:ext cx="365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" name="Rectangle 95"/>
          <p:cNvSpPr>
            <a:spLocks noChangeArrowheads="1"/>
          </p:cNvSpPr>
          <p:nvPr/>
        </p:nvSpPr>
        <p:spPr bwMode="auto">
          <a:xfrm>
            <a:off x="5835651" y="5713511"/>
            <a:ext cx="17351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上三角矩阵</a:t>
            </a:r>
          </a:p>
        </p:txBody>
      </p:sp>
      <p:sp>
        <p:nvSpPr>
          <p:cNvPr id="232" name="Rectangle 96"/>
          <p:cNvSpPr>
            <a:spLocks noChangeArrowheads="1"/>
          </p:cNvSpPr>
          <p:nvPr/>
        </p:nvSpPr>
        <p:spPr bwMode="auto">
          <a:xfrm>
            <a:off x="5819776" y="2994025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" name="Rectangle 97"/>
          <p:cNvSpPr>
            <a:spLocks noChangeArrowheads="1"/>
          </p:cNvSpPr>
          <p:nvPr/>
        </p:nvSpPr>
        <p:spPr bwMode="auto">
          <a:xfrm>
            <a:off x="5819776" y="29940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Rectangle 98"/>
          <p:cNvSpPr>
            <a:spLocks noChangeArrowheads="1"/>
          </p:cNvSpPr>
          <p:nvPr/>
        </p:nvSpPr>
        <p:spPr bwMode="auto">
          <a:xfrm>
            <a:off x="5935663" y="31146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5" name="Rectangle 99"/>
          <p:cNvSpPr>
            <a:spLocks noChangeArrowheads="1"/>
          </p:cNvSpPr>
          <p:nvPr/>
        </p:nvSpPr>
        <p:spPr bwMode="auto">
          <a:xfrm>
            <a:off x="6118226" y="3279775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100"/>
          <p:cNvSpPr>
            <a:spLocks noChangeArrowheads="1"/>
          </p:cNvSpPr>
          <p:nvPr/>
        </p:nvSpPr>
        <p:spPr bwMode="auto">
          <a:xfrm>
            <a:off x="6469063" y="2994025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7" name="Rectangle 101"/>
          <p:cNvSpPr>
            <a:spLocks noChangeArrowheads="1"/>
          </p:cNvSpPr>
          <p:nvPr/>
        </p:nvSpPr>
        <p:spPr bwMode="auto">
          <a:xfrm>
            <a:off x="6469063" y="29940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8" name="Rectangle 102"/>
          <p:cNvSpPr>
            <a:spLocks noChangeArrowheads="1"/>
          </p:cNvSpPr>
          <p:nvPr/>
        </p:nvSpPr>
        <p:spPr bwMode="auto">
          <a:xfrm>
            <a:off x="6615113" y="31146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9" name="Rectangle 103"/>
          <p:cNvSpPr>
            <a:spLocks noChangeArrowheads="1"/>
          </p:cNvSpPr>
          <p:nvPr/>
        </p:nvSpPr>
        <p:spPr bwMode="auto">
          <a:xfrm>
            <a:off x="7118351" y="2994025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0" name="Rectangle 104"/>
          <p:cNvSpPr>
            <a:spLocks noChangeArrowheads="1"/>
          </p:cNvSpPr>
          <p:nvPr/>
        </p:nvSpPr>
        <p:spPr bwMode="auto">
          <a:xfrm>
            <a:off x="7118351" y="29940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1" name="Rectangle 105"/>
          <p:cNvSpPr>
            <a:spLocks noChangeArrowheads="1"/>
          </p:cNvSpPr>
          <p:nvPr/>
        </p:nvSpPr>
        <p:spPr bwMode="auto">
          <a:xfrm>
            <a:off x="7234238" y="31146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2" name="Rectangle 106"/>
          <p:cNvSpPr>
            <a:spLocks noChangeArrowheads="1"/>
          </p:cNvSpPr>
          <p:nvPr/>
        </p:nvSpPr>
        <p:spPr bwMode="auto">
          <a:xfrm>
            <a:off x="7418388" y="3279775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3" name="Rectangle 107"/>
          <p:cNvSpPr>
            <a:spLocks noChangeArrowheads="1"/>
          </p:cNvSpPr>
          <p:nvPr/>
        </p:nvSpPr>
        <p:spPr bwMode="auto">
          <a:xfrm>
            <a:off x="7540626" y="3279775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Rectangle 108"/>
          <p:cNvSpPr>
            <a:spLocks noChangeArrowheads="1"/>
          </p:cNvSpPr>
          <p:nvPr/>
        </p:nvSpPr>
        <p:spPr bwMode="auto">
          <a:xfrm>
            <a:off x="6469063" y="3643313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" name="Rectangle 109"/>
          <p:cNvSpPr>
            <a:spLocks noChangeArrowheads="1"/>
          </p:cNvSpPr>
          <p:nvPr/>
        </p:nvSpPr>
        <p:spPr bwMode="auto">
          <a:xfrm>
            <a:off x="6469063" y="3643313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6" name="Rectangle 110"/>
          <p:cNvSpPr>
            <a:spLocks noChangeArrowheads="1"/>
          </p:cNvSpPr>
          <p:nvPr/>
        </p:nvSpPr>
        <p:spPr bwMode="auto">
          <a:xfrm>
            <a:off x="6615113" y="37607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7" name="Rectangle 111"/>
          <p:cNvSpPr>
            <a:spLocks noChangeArrowheads="1"/>
          </p:cNvSpPr>
          <p:nvPr/>
        </p:nvSpPr>
        <p:spPr bwMode="auto">
          <a:xfrm>
            <a:off x="7118351" y="3643313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8" name="Rectangle 112"/>
          <p:cNvSpPr>
            <a:spLocks noChangeArrowheads="1"/>
          </p:cNvSpPr>
          <p:nvPr/>
        </p:nvSpPr>
        <p:spPr bwMode="auto">
          <a:xfrm>
            <a:off x="7118351" y="3643313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9" name="Rectangle 113"/>
          <p:cNvSpPr>
            <a:spLocks noChangeArrowheads="1"/>
          </p:cNvSpPr>
          <p:nvPr/>
        </p:nvSpPr>
        <p:spPr bwMode="auto">
          <a:xfrm>
            <a:off x="7234238" y="37607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0" name="Rectangle 114"/>
          <p:cNvSpPr>
            <a:spLocks noChangeArrowheads="1"/>
          </p:cNvSpPr>
          <p:nvPr/>
        </p:nvSpPr>
        <p:spPr bwMode="auto">
          <a:xfrm>
            <a:off x="7418388" y="3929063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1" name="Rectangle 115"/>
          <p:cNvSpPr>
            <a:spLocks noChangeArrowheads="1"/>
          </p:cNvSpPr>
          <p:nvPr/>
        </p:nvSpPr>
        <p:spPr bwMode="auto">
          <a:xfrm>
            <a:off x="7540626" y="3929063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" name="Rectangle 116"/>
          <p:cNvSpPr>
            <a:spLocks noChangeArrowheads="1"/>
          </p:cNvSpPr>
          <p:nvPr/>
        </p:nvSpPr>
        <p:spPr bwMode="auto">
          <a:xfrm>
            <a:off x="7121656" y="4289426"/>
            <a:ext cx="649288" cy="67944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" name="Rectangle 117"/>
          <p:cNvSpPr>
            <a:spLocks noChangeArrowheads="1"/>
          </p:cNvSpPr>
          <p:nvPr/>
        </p:nvSpPr>
        <p:spPr bwMode="auto">
          <a:xfrm>
            <a:off x="7118351" y="4294188"/>
            <a:ext cx="649288" cy="658812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" name="Rectangle 118"/>
          <p:cNvSpPr>
            <a:spLocks noChangeArrowheads="1"/>
          </p:cNvSpPr>
          <p:nvPr/>
        </p:nvSpPr>
        <p:spPr bwMode="auto">
          <a:xfrm>
            <a:off x="7264401" y="441166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5" name="Rectangle 119"/>
          <p:cNvSpPr>
            <a:spLocks noChangeArrowheads="1"/>
          </p:cNvSpPr>
          <p:nvPr/>
        </p:nvSpPr>
        <p:spPr bwMode="auto">
          <a:xfrm>
            <a:off x="2709862" y="6237312"/>
            <a:ext cx="3484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图中黄色部分为</a:t>
            </a:r>
            <a:r>
              <a:rPr lang="zh-CN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r>
              <a:rPr lang="zh-CN" altLang="en-US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，一般为</a:t>
            </a:r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zh-CN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9371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41" y="1123342"/>
            <a:ext cx="8856984" cy="119108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角矩阵可用一维数组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M[n×(n+1)/2+1]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来存储，其中常数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放在数组的最后一个下标变量中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三角矩阵</a:t>
            </a: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及其压缩存储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Rectangle 8"/>
          <p:cNvSpPr>
            <a:spLocks noChangeArrowheads="1"/>
          </p:cNvSpPr>
          <p:nvPr/>
        </p:nvSpPr>
        <p:spPr bwMode="auto">
          <a:xfrm>
            <a:off x="433177" y="2642885"/>
            <a:ext cx="8208912" cy="101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31" tIns="45066" rIns="90131" bIns="45066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可得下三角矩阵的存储单元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M[k]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的下标与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的对应关系为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2915816" y="3789040"/>
            <a:ext cx="3074647" cy="1999353"/>
            <a:chOff x="5831211" y="4602179"/>
            <a:chExt cx="3074647" cy="1999353"/>
          </a:xfrm>
        </p:grpSpPr>
        <p:sp>
          <p:nvSpPr>
            <p:cNvPr id="124" name="矩形 123"/>
            <p:cNvSpPr/>
            <p:nvPr/>
          </p:nvSpPr>
          <p:spPr bwMode="auto">
            <a:xfrm>
              <a:off x="5831211" y="4602179"/>
              <a:ext cx="3074647" cy="1999350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3175" algn="ctr">
              <a:solidFill>
                <a:schemeClr val="tx1">
                  <a:alpha val="16000"/>
                </a:schemeClr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25" name="Group 39"/>
            <p:cNvGrpSpPr>
              <a:grpSpLocks/>
            </p:cNvGrpSpPr>
            <p:nvPr/>
          </p:nvGrpSpPr>
          <p:grpSpPr bwMode="auto">
            <a:xfrm>
              <a:off x="5873737" y="5274381"/>
              <a:ext cx="2977991" cy="1327151"/>
              <a:chOff x="1521" y="1888"/>
              <a:chExt cx="1924" cy="836"/>
            </a:xfrm>
          </p:grpSpPr>
          <p:sp>
            <p:nvSpPr>
              <p:cNvPr id="127" name="AutoShape 6"/>
              <p:cNvSpPr>
                <a:spLocks/>
              </p:cNvSpPr>
              <p:nvPr/>
            </p:nvSpPr>
            <p:spPr bwMode="auto">
              <a:xfrm>
                <a:off x="1927" y="1934"/>
                <a:ext cx="91" cy="725"/>
              </a:xfrm>
              <a:prstGeom prst="leftBrace">
                <a:avLst>
                  <a:gd name="adj1" fmla="val 6639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1620"/>
              </a:p>
            </p:txBody>
          </p:sp>
          <p:graphicFrame>
            <p:nvGraphicFramePr>
              <p:cNvPr id="128" name="Object 5"/>
              <p:cNvGraphicFramePr>
                <a:graphicFrameLocks noChangeAspect="1"/>
              </p:cNvGraphicFramePr>
              <p:nvPr/>
            </p:nvGraphicFramePr>
            <p:xfrm>
              <a:off x="2109" y="1888"/>
              <a:ext cx="908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4" name="公式" r:id="rId4" imgW="863225" imgH="393529" progId="Equation.3">
                      <p:embed/>
                    </p:oleObj>
                  </mc:Choice>
                  <mc:Fallback>
                    <p:oleObj name="公式" r:id="rId4" imgW="863225" imgH="393529" progId="Equation.3">
                      <p:embed/>
                      <p:pic>
                        <p:nvPicPr>
                          <p:cNvPr id="154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1888"/>
                            <a:ext cx="908" cy="3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9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070142"/>
                  </p:ext>
                </p:extLst>
              </p:nvPr>
            </p:nvGraphicFramePr>
            <p:xfrm>
              <a:off x="2325" y="2342"/>
              <a:ext cx="473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5" name="Equation" r:id="rId6" imgW="469800" imgH="393480" progId="Equation.DSMT4">
                      <p:embed/>
                    </p:oleObj>
                  </mc:Choice>
                  <mc:Fallback>
                    <p:oleObj name="Equation" r:id="rId6" imgW="469800" imgH="393480" progId="Equation.DSMT4">
                      <p:embed/>
                      <p:pic>
                        <p:nvPicPr>
                          <p:cNvPr id="155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5" y="2342"/>
                            <a:ext cx="473" cy="3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0" name="Rectangle 31"/>
              <p:cNvSpPr>
                <a:spLocks noChangeArrowheads="1"/>
              </p:cNvSpPr>
              <p:nvPr/>
            </p:nvSpPr>
            <p:spPr bwMode="auto">
              <a:xfrm>
                <a:off x="1521" y="2105"/>
                <a:ext cx="43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</a:t>
                </a:r>
              </a:p>
            </p:txBody>
          </p:sp>
          <p:sp>
            <p:nvSpPr>
              <p:cNvPr id="131" name="Rectangle 34"/>
              <p:cNvSpPr>
                <a:spLocks noChangeArrowheads="1"/>
              </p:cNvSpPr>
              <p:nvPr/>
            </p:nvSpPr>
            <p:spPr bwMode="auto">
              <a:xfrm>
                <a:off x="3025" y="1965"/>
                <a:ext cx="40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20" dirty="0">
                    <a:latin typeface="Times New Roman" pitchFamily="18" charset="0"/>
                  </a:rPr>
                  <a:t>当</a:t>
                </a:r>
                <a:r>
                  <a:rPr lang="en-US" altLang="zh-CN" sz="1620" dirty="0" err="1">
                    <a:latin typeface="Times New Roman" pitchFamily="18" charset="0"/>
                  </a:rPr>
                  <a:t>i≥j</a:t>
                </a:r>
                <a:endParaRPr lang="en-US" altLang="zh-CN" sz="1620" dirty="0">
                  <a:latin typeface="Times New Roman" pitchFamily="18" charset="0"/>
                </a:endParaRPr>
              </a:p>
            </p:txBody>
          </p:sp>
          <p:sp>
            <p:nvSpPr>
              <p:cNvPr id="132" name="Rectangle 35"/>
              <p:cNvSpPr>
                <a:spLocks noChangeArrowheads="1"/>
              </p:cNvSpPr>
              <p:nvPr/>
            </p:nvSpPr>
            <p:spPr bwMode="auto">
              <a:xfrm>
                <a:off x="3033" y="2401"/>
                <a:ext cx="41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20" dirty="0">
                    <a:latin typeface="Times New Roman" pitchFamily="18" charset="0"/>
                  </a:rPr>
                  <a:t>当</a:t>
                </a:r>
                <a:r>
                  <a:rPr lang="en-US" altLang="zh-CN" sz="1620" dirty="0" err="1">
                    <a:latin typeface="Times New Roman" pitchFamily="18" charset="0"/>
                  </a:rPr>
                  <a:t>i</a:t>
                </a:r>
                <a:r>
                  <a:rPr lang="en-US" altLang="zh-CN" sz="1620" dirty="0">
                    <a:latin typeface="Times New Roman" pitchFamily="18" charset="0"/>
                  </a:rPr>
                  <a:t>&lt;j</a:t>
                </a:r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6952107" y="4659786"/>
              <a:ext cx="1225958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b="1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ij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en-US" altLang="zh-CN" b="1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" name="矩形 132"/>
          <p:cNvSpPr/>
          <p:nvPr/>
        </p:nvSpPr>
        <p:spPr>
          <a:xfrm>
            <a:off x="2939337" y="38611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映射关系：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 bwMode="auto">
          <a:xfrm>
            <a:off x="5724128" y="1268760"/>
            <a:ext cx="432048" cy="378115"/>
          </a:xfrm>
          <a:prstGeom prst="ellipse">
            <a:avLst/>
          </a:prstGeom>
          <a:noFill/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弧形 3"/>
          <p:cNvSpPr/>
          <p:nvPr/>
        </p:nvSpPr>
        <p:spPr bwMode="auto">
          <a:xfrm rot="8182722">
            <a:off x="5868189" y="-858328"/>
            <a:ext cx="3336257" cy="3121447"/>
          </a:xfrm>
          <a:prstGeom prst="arc">
            <a:avLst>
              <a:gd name="adj1" fmla="val 15734796"/>
              <a:gd name="adj2" fmla="val 0"/>
            </a:avLst>
          </a:prstGeom>
          <a:noFill/>
          <a:ln w="9525" cap="flat" cmpd="sng" algn="ctr">
            <a:solidFill>
              <a:srgbClr val="C00000"/>
            </a:solidFill>
            <a:prstDash val="sysDash"/>
            <a:round/>
            <a:headEnd type="stealth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869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41" y="1123342"/>
            <a:ext cx="8856984" cy="1745081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主对角线和主对角线上或下方若干条对角线上的元素之外，其余元素皆为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所有的非零元素集中在以主对角线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为中心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的带状区域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对角矩阵</a:t>
            </a: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及其压缩存储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517525" y="2944813"/>
            <a:ext cx="3225800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1975" y="2960688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1975" y="29606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1038" y="3089275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1213" y="3198813"/>
            <a:ext cx="2682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1975" y="3492500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1975" y="3492500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1038" y="3622675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1213" y="3732213"/>
            <a:ext cx="2682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2450" y="4561286"/>
            <a:ext cx="533400" cy="5399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61975" y="4567238"/>
            <a:ext cx="533400" cy="541336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03263" y="469582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1975" y="5108575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61975" y="5108575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8350" y="5237163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95375" y="3492500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95375" y="3492500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214438" y="36226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344613" y="3732213"/>
            <a:ext cx="266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94581" y="4529138"/>
            <a:ext cx="533400" cy="5778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95375" y="4567238"/>
            <a:ext cx="533400" cy="53975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301750" y="469582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095375" y="5108575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95375" y="5108575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01750" y="5237163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633874" y="4554538"/>
            <a:ext cx="533400" cy="5524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28775" y="4567238"/>
            <a:ext cx="533400" cy="541336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770063" y="469582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628775" y="5108575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28775" y="5108575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833563" y="5237163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693988" y="5111750"/>
            <a:ext cx="533400" cy="5318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93988" y="5111750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803525" y="5305425"/>
            <a:ext cx="13652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67025" y="5365750"/>
            <a:ext cx="90488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911475" y="5365750"/>
            <a:ext cx="8890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54338" y="5365750"/>
            <a:ext cx="8890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97200" y="5365750"/>
            <a:ext cx="8890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040063" y="5365750"/>
            <a:ext cx="90488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084513" y="5365750"/>
            <a:ext cx="8890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095375" y="2957513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095375" y="2957513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214438" y="3086100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344613" y="3195638"/>
            <a:ext cx="266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628775" y="2957513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628775" y="2957513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833563" y="3086100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693988" y="2960688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693988" y="2960688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900363" y="30892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628775" y="3497263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628775" y="3497263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747838" y="3625850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878013" y="3735388"/>
            <a:ext cx="266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693988" y="3492500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693988" y="3492500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900363" y="3621088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2693988" y="4559300"/>
            <a:ext cx="533400" cy="5461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693988" y="4556125"/>
            <a:ext cx="533400" cy="549275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Rectangle 63"/>
          <p:cNvSpPr>
            <a:spLocks noChangeArrowheads="1"/>
          </p:cNvSpPr>
          <p:nvPr/>
        </p:nvSpPr>
        <p:spPr bwMode="auto">
          <a:xfrm>
            <a:off x="2835275" y="47021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4"/>
          <p:cNvSpPr>
            <a:spLocks noChangeArrowheads="1"/>
          </p:cNvSpPr>
          <p:nvPr/>
        </p:nvSpPr>
        <p:spPr bwMode="auto">
          <a:xfrm>
            <a:off x="3227388" y="5111750"/>
            <a:ext cx="533400" cy="5318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Rectangle 65"/>
          <p:cNvSpPr>
            <a:spLocks noChangeArrowheads="1"/>
          </p:cNvSpPr>
          <p:nvPr/>
        </p:nvSpPr>
        <p:spPr bwMode="auto">
          <a:xfrm>
            <a:off x="3227388" y="5111750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Rectangle 66"/>
          <p:cNvSpPr>
            <a:spLocks noChangeArrowheads="1"/>
          </p:cNvSpPr>
          <p:nvPr/>
        </p:nvSpPr>
        <p:spPr bwMode="auto">
          <a:xfrm>
            <a:off x="3319463" y="5270500"/>
            <a:ext cx="21113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67"/>
          <p:cNvSpPr>
            <a:spLocks noChangeArrowheads="1"/>
          </p:cNvSpPr>
          <p:nvPr/>
        </p:nvSpPr>
        <p:spPr bwMode="auto">
          <a:xfrm>
            <a:off x="3416300" y="5354638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68"/>
          <p:cNvSpPr>
            <a:spLocks noChangeArrowheads="1"/>
          </p:cNvSpPr>
          <p:nvPr/>
        </p:nvSpPr>
        <p:spPr bwMode="auto">
          <a:xfrm>
            <a:off x="3481388" y="5354638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3546475" y="5354638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3611563" y="5354638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3227388" y="2960688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Rectangle 72"/>
          <p:cNvSpPr>
            <a:spLocks noChangeArrowheads="1"/>
          </p:cNvSpPr>
          <p:nvPr/>
        </p:nvSpPr>
        <p:spPr bwMode="auto">
          <a:xfrm>
            <a:off x="3227388" y="2960688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Rectangle 73"/>
          <p:cNvSpPr>
            <a:spLocks noChangeArrowheads="1"/>
          </p:cNvSpPr>
          <p:nvPr/>
        </p:nvSpPr>
        <p:spPr bwMode="auto">
          <a:xfrm>
            <a:off x="3433763" y="30892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74"/>
          <p:cNvSpPr>
            <a:spLocks noChangeArrowheads="1"/>
          </p:cNvSpPr>
          <p:nvPr/>
        </p:nvSpPr>
        <p:spPr bwMode="auto">
          <a:xfrm>
            <a:off x="3227388" y="3492500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Rectangle 75"/>
          <p:cNvSpPr>
            <a:spLocks noChangeArrowheads="1"/>
          </p:cNvSpPr>
          <p:nvPr/>
        </p:nvSpPr>
        <p:spPr bwMode="auto">
          <a:xfrm>
            <a:off x="3227388" y="3492500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Rectangle 76"/>
          <p:cNvSpPr>
            <a:spLocks noChangeArrowheads="1"/>
          </p:cNvSpPr>
          <p:nvPr/>
        </p:nvSpPr>
        <p:spPr bwMode="auto">
          <a:xfrm>
            <a:off x="3433763" y="3621088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77"/>
          <p:cNvSpPr>
            <a:spLocks noChangeArrowheads="1"/>
          </p:cNvSpPr>
          <p:nvPr/>
        </p:nvSpPr>
        <p:spPr bwMode="auto">
          <a:xfrm>
            <a:off x="3235325" y="4554538"/>
            <a:ext cx="523876" cy="54674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Rectangle 78"/>
          <p:cNvSpPr>
            <a:spLocks noChangeArrowheads="1"/>
          </p:cNvSpPr>
          <p:nvPr/>
        </p:nvSpPr>
        <p:spPr bwMode="auto">
          <a:xfrm>
            <a:off x="3227388" y="4560888"/>
            <a:ext cx="533400" cy="5445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Rectangle 79"/>
          <p:cNvSpPr>
            <a:spLocks noChangeArrowheads="1"/>
          </p:cNvSpPr>
          <p:nvPr/>
        </p:nvSpPr>
        <p:spPr bwMode="auto">
          <a:xfrm>
            <a:off x="3433763" y="47021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0"/>
          <p:cNvSpPr>
            <a:spLocks noChangeArrowheads="1"/>
          </p:cNvSpPr>
          <p:nvPr/>
        </p:nvSpPr>
        <p:spPr bwMode="auto">
          <a:xfrm>
            <a:off x="561975" y="56403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Rectangle 81"/>
          <p:cNvSpPr>
            <a:spLocks noChangeArrowheads="1"/>
          </p:cNvSpPr>
          <p:nvPr/>
        </p:nvSpPr>
        <p:spPr bwMode="auto">
          <a:xfrm>
            <a:off x="561975" y="56403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Rectangle 82"/>
          <p:cNvSpPr>
            <a:spLocks noChangeArrowheads="1"/>
          </p:cNvSpPr>
          <p:nvPr/>
        </p:nvSpPr>
        <p:spPr bwMode="auto">
          <a:xfrm>
            <a:off x="768350" y="5772150"/>
            <a:ext cx="2587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3"/>
          <p:cNvSpPr>
            <a:spLocks noChangeArrowheads="1"/>
          </p:cNvSpPr>
          <p:nvPr/>
        </p:nvSpPr>
        <p:spPr bwMode="auto">
          <a:xfrm>
            <a:off x="1095375" y="56403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Rectangle 84"/>
          <p:cNvSpPr>
            <a:spLocks noChangeArrowheads="1"/>
          </p:cNvSpPr>
          <p:nvPr/>
        </p:nvSpPr>
        <p:spPr bwMode="auto">
          <a:xfrm>
            <a:off x="1095375" y="56403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Rectangle 85"/>
          <p:cNvSpPr>
            <a:spLocks noChangeArrowheads="1"/>
          </p:cNvSpPr>
          <p:nvPr/>
        </p:nvSpPr>
        <p:spPr bwMode="auto">
          <a:xfrm>
            <a:off x="1301750" y="5772150"/>
            <a:ext cx="2587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86"/>
          <p:cNvSpPr>
            <a:spLocks noChangeArrowheads="1"/>
          </p:cNvSpPr>
          <p:nvPr/>
        </p:nvSpPr>
        <p:spPr bwMode="auto">
          <a:xfrm>
            <a:off x="1628775" y="56403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Rectangle 87"/>
          <p:cNvSpPr>
            <a:spLocks noChangeArrowheads="1"/>
          </p:cNvSpPr>
          <p:nvPr/>
        </p:nvSpPr>
        <p:spPr bwMode="auto">
          <a:xfrm>
            <a:off x="1628775" y="56403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Rectangle 88"/>
          <p:cNvSpPr>
            <a:spLocks noChangeArrowheads="1"/>
          </p:cNvSpPr>
          <p:nvPr/>
        </p:nvSpPr>
        <p:spPr bwMode="auto">
          <a:xfrm>
            <a:off x="1770063" y="57689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89"/>
          <p:cNvSpPr>
            <a:spLocks noChangeArrowheads="1"/>
          </p:cNvSpPr>
          <p:nvPr/>
        </p:nvSpPr>
        <p:spPr bwMode="auto">
          <a:xfrm>
            <a:off x="2693988" y="5643563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Rectangle 90"/>
          <p:cNvSpPr>
            <a:spLocks noChangeArrowheads="1"/>
          </p:cNvSpPr>
          <p:nvPr/>
        </p:nvSpPr>
        <p:spPr bwMode="auto">
          <a:xfrm>
            <a:off x="2693988" y="5643563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Rectangle 91"/>
          <p:cNvSpPr>
            <a:spLocks noChangeArrowheads="1"/>
          </p:cNvSpPr>
          <p:nvPr/>
        </p:nvSpPr>
        <p:spPr bwMode="auto">
          <a:xfrm>
            <a:off x="2786063" y="5802313"/>
            <a:ext cx="211138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92"/>
          <p:cNvSpPr>
            <a:spLocks noChangeArrowheads="1"/>
          </p:cNvSpPr>
          <p:nvPr/>
        </p:nvSpPr>
        <p:spPr bwMode="auto">
          <a:xfrm>
            <a:off x="2884488" y="5884863"/>
            <a:ext cx="2095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93"/>
          <p:cNvSpPr>
            <a:spLocks noChangeArrowheads="1"/>
          </p:cNvSpPr>
          <p:nvPr/>
        </p:nvSpPr>
        <p:spPr bwMode="auto">
          <a:xfrm>
            <a:off x="3013075" y="5884863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94"/>
          <p:cNvSpPr>
            <a:spLocks noChangeArrowheads="1"/>
          </p:cNvSpPr>
          <p:nvPr/>
        </p:nvSpPr>
        <p:spPr bwMode="auto">
          <a:xfrm>
            <a:off x="3078163" y="5884863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95"/>
          <p:cNvSpPr>
            <a:spLocks noChangeArrowheads="1"/>
          </p:cNvSpPr>
          <p:nvPr/>
        </p:nvSpPr>
        <p:spPr bwMode="auto">
          <a:xfrm>
            <a:off x="3227388" y="5643563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Rectangle 96"/>
          <p:cNvSpPr>
            <a:spLocks noChangeArrowheads="1"/>
          </p:cNvSpPr>
          <p:nvPr/>
        </p:nvSpPr>
        <p:spPr bwMode="auto">
          <a:xfrm>
            <a:off x="3227388" y="5643563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Rectangle 97"/>
          <p:cNvSpPr>
            <a:spLocks noChangeArrowheads="1"/>
          </p:cNvSpPr>
          <p:nvPr/>
        </p:nvSpPr>
        <p:spPr bwMode="auto">
          <a:xfrm>
            <a:off x="3346450" y="5772150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98"/>
          <p:cNvSpPr>
            <a:spLocks noChangeArrowheads="1"/>
          </p:cNvSpPr>
          <p:nvPr/>
        </p:nvSpPr>
        <p:spPr bwMode="auto">
          <a:xfrm>
            <a:off x="3476625" y="5881688"/>
            <a:ext cx="266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99"/>
          <p:cNvSpPr>
            <a:spLocks noChangeArrowheads="1"/>
          </p:cNvSpPr>
          <p:nvPr/>
        </p:nvSpPr>
        <p:spPr bwMode="auto">
          <a:xfrm>
            <a:off x="561975" y="40274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Rectangle 100"/>
          <p:cNvSpPr>
            <a:spLocks noChangeArrowheads="1"/>
          </p:cNvSpPr>
          <p:nvPr/>
        </p:nvSpPr>
        <p:spPr bwMode="auto">
          <a:xfrm>
            <a:off x="561975" y="40274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Rectangle 101"/>
          <p:cNvSpPr>
            <a:spLocks noChangeArrowheads="1"/>
          </p:cNvSpPr>
          <p:nvPr/>
        </p:nvSpPr>
        <p:spPr bwMode="auto">
          <a:xfrm>
            <a:off x="768350" y="4159250"/>
            <a:ext cx="2587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02"/>
          <p:cNvSpPr>
            <a:spLocks noChangeArrowheads="1"/>
          </p:cNvSpPr>
          <p:nvPr/>
        </p:nvSpPr>
        <p:spPr bwMode="auto">
          <a:xfrm>
            <a:off x="1095375" y="4027488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Rectangle 103"/>
          <p:cNvSpPr>
            <a:spLocks noChangeArrowheads="1"/>
          </p:cNvSpPr>
          <p:nvPr/>
        </p:nvSpPr>
        <p:spPr bwMode="auto">
          <a:xfrm>
            <a:off x="1095375" y="40274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Rectangle 104"/>
          <p:cNvSpPr>
            <a:spLocks noChangeArrowheads="1"/>
          </p:cNvSpPr>
          <p:nvPr/>
        </p:nvSpPr>
        <p:spPr bwMode="auto">
          <a:xfrm>
            <a:off x="1214438" y="4159250"/>
            <a:ext cx="2587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05"/>
          <p:cNvSpPr>
            <a:spLocks noChangeArrowheads="1"/>
          </p:cNvSpPr>
          <p:nvPr/>
        </p:nvSpPr>
        <p:spPr bwMode="auto">
          <a:xfrm>
            <a:off x="1344613" y="4265613"/>
            <a:ext cx="266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06"/>
          <p:cNvSpPr>
            <a:spLocks noChangeArrowheads="1"/>
          </p:cNvSpPr>
          <p:nvPr/>
        </p:nvSpPr>
        <p:spPr bwMode="auto">
          <a:xfrm>
            <a:off x="1628775" y="4032250"/>
            <a:ext cx="533400" cy="5318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Rectangle 107"/>
          <p:cNvSpPr>
            <a:spLocks noChangeArrowheads="1"/>
          </p:cNvSpPr>
          <p:nvPr/>
        </p:nvSpPr>
        <p:spPr bwMode="auto">
          <a:xfrm>
            <a:off x="1628775" y="4032250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Rectangle 108"/>
          <p:cNvSpPr>
            <a:spLocks noChangeArrowheads="1"/>
          </p:cNvSpPr>
          <p:nvPr/>
        </p:nvSpPr>
        <p:spPr bwMode="auto">
          <a:xfrm>
            <a:off x="1747838" y="4160838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09"/>
          <p:cNvSpPr>
            <a:spLocks noChangeArrowheads="1"/>
          </p:cNvSpPr>
          <p:nvPr/>
        </p:nvSpPr>
        <p:spPr bwMode="auto">
          <a:xfrm>
            <a:off x="1878013" y="4270375"/>
            <a:ext cx="266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33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10"/>
          <p:cNvSpPr>
            <a:spLocks noChangeArrowheads="1"/>
          </p:cNvSpPr>
          <p:nvPr/>
        </p:nvSpPr>
        <p:spPr bwMode="auto">
          <a:xfrm>
            <a:off x="2693988" y="40274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Rectangle 111"/>
          <p:cNvSpPr>
            <a:spLocks noChangeArrowheads="1"/>
          </p:cNvSpPr>
          <p:nvPr/>
        </p:nvSpPr>
        <p:spPr bwMode="auto">
          <a:xfrm>
            <a:off x="2693988" y="40274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Rectangle 112"/>
          <p:cNvSpPr>
            <a:spLocks noChangeArrowheads="1"/>
          </p:cNvSpPr>
          <p:nvPr/>
        </p:nvSpPr>
        <p:spPr bwMode="auto">
          <a:xfrm>
            <a:off x="2900363" y="41560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13"/>
          <p:cNvSpPr>
            <a:spLocks noChangeArrowheads="1"/>
          </p:cNvSpPr>
          <p:nvPr/>
        </p:nvSpPr>
        <p:spPr bwMode="auto">
          <a:xfrm>
            <a:off x="3227388" y="40274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Rectangle 114"/>
          <p:cNvSpPr>
            <a:spLocks noChangeArrowheads="1"/>
          </p:cNvSpPr>
          <p:nvPr/>
        </p:nvSpPr>
        <p:spPr bwMode="auto">
          <a:xfrm>
            <a:off x="3227388" y="40274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Rectangle 115"/>
          <p:cNvSpPr>
            <a:spLocks noChangeArrowheads="1"/>
          </p:cNvSpPr>
          <p:nvPr/>
        </p:nvSpPr>
        <p:spPr bwMode="auto">
          <a:xfrm>
            <a:off x="3368675" y="41560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16"/>
          <p:cNvSpPr>
            <a:spLocks noChangeArrowheads="1"/>
          </p:cNvSpPr>
          <p:nvPr/>
        </p:nvSpPr>
        <p:spPr bwMode="auto">
          <a:xfrm>
            <a:off x="2160588" y="4565650"/>
            <a:ext cx="531813" cy="5667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Rectangle 117"/>
          <p:cNvSpPr>
            <a:spLocks noChangeArrowheads="1"/>
          </p:cNvSpPr>
          <p:nvPr/>
        </p:nvSpPr>
        <p:spPr bwMode="auto">
          <a:xfrm>
            <a:off x="2162175" y="4571999"/>
            <a:ext cx="531813" cy="538163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Rectangle 118"/>
          <p:cNvSpPr>
            <a:spLocks noChangeArrowheads="1"/>
          </p:cNvSpPr>
          <p:nvPr/>
        </p:nvSpPr>
        <p:spPr bwMode="auto">
          <a:xfrm>
            <a:off x="2301875" y="4700588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19"/>
          <p:cNvSpPr>
            <a:spLocks noChangeArrowheads="1"/>
          </p:cNvSpPr>
          <p:nvPr/>
        </p:nvSpPr>
        <p:spPr bwMode="auto">
          <a:xfrm>
            <a:off x="2162175" y="5111750"/>
            <a:ext cx="531813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Rectangle 120"/>
          <p:cNvSpPr>
            <a:spLocks noChangeArrowheads="1"/>
          </p:cNvSpPr>
          <p:nvPr/>
        </p:nvSpPr>
        <p:spPr bwMode="auto">
          <a:xfrm>
            <a:off x="2162175" y="5111750"/>
            <a:ext cx="531813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Rectangle 121"/>
          <p:cNvSpPr>
            <a:spLocks noChangeArrowheads="1"/>
          </p:cNvSpPr>
          <p:nvPr/>
        </p:nvSpPr>
        <p:spPr bwMode="auto">
          <a:xfrm>
            <a:off x="2301875" y="5240338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22"/>
          <p:cNvSpPr>
            <a:spLocks noChangeArrowheads="1"/>
          </p:cNvSpPr>
          <p:nvPr/>
        </p:nvSpPr>
        <p:spPr bwMode="auto">
          <a:xfrm>
            <a:off x="2162175" y="2960688"/>
            <a:ext cx="531813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Rectangle 123"/>
          <p:cNvSpPr>
            <a:spLocks noChangeArrowheads="1"/>
          </p:cNvSpPr>
          <p:nvPr/>
        </p:nvSpPr>
        <p:spPr bwMode="auto">
          <a:xfrm>
            <a:off x="2162175" y="2960688"/>
            <a:ext cx="531813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Rectangle 124"/>
          <p:cNvSpPr>
            <a:spLocks noChangeArrowheads="1"/>
          </p:cNvSpPr>
          <p:nvPr/>
        </p:nvSpPr>
        <p:spPr bwMode="auto">
          <a:xfrm>
            <a:off x="2301875" y="3089275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25"/>
          <p:cNvSpPr>
            <a:spLocks noChangeArrowheads="1"/>
          </p:cNvSpPr>
          <p:nvPr/>
        </p:nvSpPr>
        <p:spPr bwMode="auto">
          <a:xfrm>
            <a:off x="2162175" y="3492500"/>
            <a:ext cx="531813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Rectangle 126"/>
          <p:cNvSpPr>
            <a:spLocks noChangeArrowheads="1"/>
          </p:cNvSpPr>
          <p:nvPr/>
        </p:nvSpPr>
        <p:spPr bwMode="auto">
          <a:xfrm>
            <a:off x="2162175" y="3492500"/>
            <a:ext cx="531813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Rectangle 127"/>
          <p:cNvSpPr>
            <a:spLocks noChangeArrowheads="1"/>
          </p:cNvSpPr>
          <p:nvPr/>
        </p:nvSpPr>
        <p:spPr bwMode="auto">
          <a:xfrm>
            <a:off x="2366963" y="3621088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28"/>
          <p:cNvSpPr>
            <a:spLocks noChangeArrowheads="1"/>
          </p:cNvSpPr>
          <p:nvPr/>
        </p:nvSpPr>
        <p:spPr bwMode="auto">
          <a:xfrm>
            <a:off x="2162175" y="5645150"/>
            <a:ext cx="531813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Rectangle 129"/>
          <p:cNvSpPr>
            <a:spLocks noChangeArrowheads="1"/>
          </p:cNvSpPr>
          <p:nvPr/>
        </p:nvSpPr>
        <p:spPr bwMode="auto">
          <a:xfrm>
            <a:off x="2162175" y="5645150"/>
            <a:ext cx="531813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Rectangle 130"/>
          <p:cNvSpPr>
            <a:spLocks noChangeArrowheads="1"/>
          </p:cNvSpPr>
          <p:nvPr/>
        </p:nvSpPr>
        <p:spPr bwMode="auto">
          <a:xfrm>
            <a:off x="2366963" y="5773738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31"/>
          <p:cNvSpPr>
            <a:spLocks noChangeArrowheads="1"/>
          </p:cNvSpPr>
          <p:nvPr/>
        </p:nvSpPr>
        <p:spPr bwMode="auto">
          <a:xfrm>
            <a:off x="2162175" y="4027488"/>
            <a:ext cx="531813" cy="5492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Rectangle 132"/>
          <p:cNvSpPr>
            <a:spLocks noChangeArrowheads="1"/>
          </p:cNvSpPr>
          <p:nvPr/>
        </p:nvSpPr>
        <p:spPr bwMode="auto">
          <a:xfrm>
            <a:off x="2162175" y="4027488"/>
            <a:ext cx="531813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Rectangle 133"/>
          <p:cNvSpPr>
            <a:spLocks noChangeArrowheads="1"/>
          </p:cNvSpPr>
          <p:nvPr/>
        </p:nvSpPr>
        <p:spPr bwMode="auto">
          <a:xfrm>
            <a:off x="2301875" y="4156075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34"/>
          <p:cNvSpPr>
            <a:spLocks noChangeArrowheads="1"/>
          </p:cNvSpPr>
          <p:nvPr/>
        </p:nvSpPr>
        <p:spPr bwMode="auto">
          <a:xfrm>
            <a:off x="1489075" y="6302375"/>
            <a:ext cx="1311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对角矩阵</a:t>
            </a:r>
          </a:p>
        </p:txBody>
      </p:sp>
      <p:sp>
        <p:nvSpPr>
          <p:cNvPr id="256" name="矩形 255"/>
          <p:cNvSpPr/>
          <p:nvPr/>
        </p:nvSpPr>
        <p:spPr>
          <a:xfrm>
            <a:off x="4150254" y="2924944"/>
            <a:ext cx="4374153" cy="3468630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三对角矩阵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，非零元素仅出现在主对角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≦i≦n)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上、主对角线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的那条对角线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≦i≦n-1)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、主对角线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的那条对角线上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,1≦i≦n-1)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 |&gt;1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时，元素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由此可知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对角矩阵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为奇数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是满足下述条件：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 |&gt;(k-1)/2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j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 </a:t>
            </a:r>
          </a:p>
        </p:txBody>
      </p:sp>
    </p:spTree>
    <p:extLst>
      <p:ext uri="{BB962C8B-B14F-4D97-AF65-F5344CB8AC3E}">
        <p14:creationId xmlns:p14="http://schemas.microsoft.com/office/powerpoint/2010/main" val="8981592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41" y="1123342"/>
            <a:ext cx="8856984" cy="4022628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三对角矩阵为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j=n-1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1&lt;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&lt;n, j=i-1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外，其余元素都是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“行优先顺序”存储时， 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行和第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个非零元素，其余每行的非零元素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个，则需存储的元素个数为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3n-2</a:t>
            </a: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对应的一维存储结构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之前矩阵有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因此对应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中共有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零元素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非零元素，这样，非零元素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例如，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M[7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,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对角矩阵</a:t>
            </a: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及其压缩存储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331640" y="3288781"/>
                <a:ext cx="1458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−1)−1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288781"/>
                <a:ext cx="1458348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矩形 156"/>
              <p:cNvSpPr/>
              <p:nvPr/>
            </p:nvSpPr>
            <p:spPr>
              <a:xfrm>
                <a:off x="6084168" y="3288544"/>
                <a:ext cx="1096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7" name="矩形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288544"/>
                <a:ext cx="1096839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109141" y="4171156"/>
                <a:ext cx="9073008" cy="395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𝑳𝑶𝑪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𝑳𝑶𝑪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]+[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)]×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𝑳𝑶𝑪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]+(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" y="4171156"/>
                <a:ext cx="9073008" cy="395621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4741614" y="4720026"/>
                <a:ext cx="2089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−3=7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614" y="4720026"/>
                <a:ext cx="208941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4"/>
          <p:cNvGrpSpPr>
            <a:grpSpLocks/>
          </p:cNvGrpSpPr>
          <p:nvPr/>
        </p:nvGrpSpPr>
        <p:grpSpPr bwMode="auto">
          <a:xfrm>
            <a:off x="899592" y="5309590"/>
            <a:ext cx="7038975" cy="1046162"/>
            <a:chOff x="0" y="0"/>
            <a:chExt cx="4434" cy="659"/>
          </a:xfrm>
        </p:grpSpPr>
        <p:sp>
          <p:nvSpPr>
            <p:cNvPr id="161" name="Rectangle 5"/>
            <p:cNvSpPr>
              <a:spLocks noChangeArrowheads="1"/>
            </p:cNvSpPr>
            <p:nvPr/>
          </p:nvSpPr>
          <p:spPr bwMode="auto">
            <a:xfrm>
              <a:off x="0" y="342"/>
              <a:ext cx="317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400" baseline="-180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2" name="Group 6"/>
            <p:cNvGrpSpPr>
              <a:grpSpLocks/>
            </p:cNvGrpSpPr>
            <p:nvPr/>
          </p:nvGrpSpPr>
          <p:grpSpPr bwMode="auto">
            <a:xfrm>
              <a:off x="365" y="319"/>
              <a:ext cx="4035" cy="340"/>
              <a:chOff x="0" y="0"/>
              <a:chExt cx="4035" cy="340"/>
            </a:xfrm>
          </p:grpSpPr>
          <p:sp>
            <p:nvSpPr>
              <p:cNvPr id="164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5" cy="340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11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12 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21  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22  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23 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32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33  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34  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…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n n-1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 err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nn</a:t>
                </a:r>
                <a:endParaRPr lang="en-US" altLang="zh-CN" sz="2400" baseline="-18000" dirty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" name="Line 8"/>
              <p:cNvSpPr>
                <a:spLocks noChangeShapeType="1"/>
              </p:cNvSpPr>
              <p:nvPr/>
            </p:nvSpPr>
            <p:spPr bwMode="auto">
              <a:xfrm>
                <a:off x="384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6" name="Line 9"/>
              <p:cNvSpPr>
                <a:spLocks noChangeShapeType="1"/>
              </p:cNvSpPr>
              <p:nvPr/>
            </p:nvSpPr>
            <p:spPr bwMode="auto">
              <a:xfrm>
                <a:off x="720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7" name="Line 10"/>
              <p:cNvSpPr>
                <a:spLocks noChangeShapeType="1"/>
              </p:cNvSpPr>
              <p:nvPr/>
            </p:nvSpPr>
            <p:spPr bwMode="auto">
              <a:xfrm>
                <a:off x="1056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8" name="Line 11"/>
              <p:cNvSpPr>
                <a:spLocks noChangeShapeType="1"/>
              </p:cNvSpPr>
              <p:nvPr/>
            </p:nvSpPr>
            <p:spPr bwMode="auto">
              <a:xfrm>
                <a:off x="1440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9" name="Line 12"/>
              <p:cNvSpPr>
                <a:spLocks noChangeShapeType="1"/>
              </p:cNvSpPr>
              <p:nvPr/>
            </p:nvSpPr>
            <p:spPr bwMode="auto">
              <a:xfrm>
                <a:off x="1776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0" name="Line 13"/>
              <p:cNvSpPr>
                <a:spLocks noChangeShapeType="1"/>
              </p:cNvSpPr>
              <p:nvPr/>
            </p:nvSpPr>
            <p:spPr bwMode="auto">
              <a:xfrm>
                <a:off x="2130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1" name="Line 14"/>
              <p:cNvSpPr>
                <a:spLocks noChangeShapeType="1"/>
              </p:cNvSpPr>
              <p:nvPr/>
            </p:nvSpPr>
            <p:spPr bwMode="auto">
              <a:xfrm>
                <a:off x="2466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2" name="Line 15"/>
              <p:cNvSpPr>
                <a:spLocks noChangeShapeType="1"/>
              </p:cNvSpPr>
              <p:nvPr/>
            </p:nvSpPr>
            <p:spPr bwMode="auto">
              <a:xfrm>
                <a:off x="2802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3" name="Line 16"/>
              <p:cNvSpPr>
                <a:spLocks noChangeShapeType="1"/>
              </p:cNvSpPr>
              <p:nvPr/>
            </p:nvSpPr>
            <p:spPr bwMode="auto">
              <a:xfrm>
                <a:off x="3186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4" name="Line 17"/>
              <p:cNvSpPr>
                <a:spLocks noChangeShapeType="1"/>
              </p:cNvSpPr>
              <p:nvPr/>
            </p:nvSpPr>
            <p:spPr bwMode="auto">
              <a:xfrm>
                <a:off x="3619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63" name="Rectangle 18"/>
            <p:cNvSpPr>
              <a:spLocks noChangeArrowheads="1"/>
            </p:cNvSpPr>
            <p:nvPr/>
          </p:nvSpPr>
          <p:spPr bwMode="auto">
            <a:xfrm>
              <a:off x="127" y="0"/>
              <a:ext cx="43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k    </a:t>
              </a:r>
              <a:r>
                <a:rPr lang="en-US" altLang="zh-CN" sz="240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0      1     2     3     4     5     6      7    </a:t>
              </a:r>
              <a:r>
                <a:rPr lang="en-US" altLang="zh-CN" sz="240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…</a:t>
              </a:r>
              <a:r>
                <a:rPr lang="en-US" altLang="zh-CN" sz="240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3n-4   3n-3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40030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79512" y="1124744"/>
            <a:ext cx="8640960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(Sparse Matrix)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m×n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的矩阵中有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个非零元素，设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δ=t/(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m×n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为稀疏因子，通常如果某一矩阵的稀疏因子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δ≦0.05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时称为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稀疏矩阵</a:t>
            </a:r>
            <a:endParaRPr lang="zh-CN" altLang="en-US" sz="225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700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04128" y="2565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708128" y="2565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212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716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220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724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228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700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204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708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212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716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220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724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228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700128" y="3573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-3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204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708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212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716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220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724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228128" y="3573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700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204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708128" y="4077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24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212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716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220128" y="4077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724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228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700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204128" y="4581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3708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212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716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220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724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228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700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3204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708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212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716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220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724128" y="5085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-7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228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700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3204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3708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212128" y="5589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-6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4716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220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724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228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2182" y="6165304"/>
            <a:ext cx="1210588" cy="461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200"/>
              </a:lnSpc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稀疏矩阵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2993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79512" y="1124744"/>
            <a:ext cx="8856984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仅存储非零元素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三元组（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i,j,aij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）唯一确定非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零元素，使用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假设以行序为主序，顺序存储结构，可得三元组顺序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225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22317" y="2798440"/>
            <a:ext cx="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5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522317" y="2798440"/>
            <a:ext cx="1109663" cy="835025"/>
          </a:xfrm>
          <a:prstGeom prst="rect">
            <a:avLst/>
          </a:prstGeom>
          <a:solidFill>
            <a:schemeClr val="accent1">
              <a:alpha val="46000"/>
            </a:schemeClr>
          </a:solidFill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5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31979" y="2798439"/>
            <a:ext cx="1111250" cy="835025"/>
          </a:xfrm>
          <a:prstGeom prst="rect">
            <a:avLst/>
          </a:prstGeom>
          <a:solidFill>
            <a:srgbClr val="FFFF99">
              <a:alpha val="53000"/>
            </a:srgbClr>
          </a:solidFill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743229" y="2798440"/>
            <a:ext cx="833438" cy="835025"/>
          </a:xfrm>
          <a:prstGeom prst="ellipse">
            <a:avLst/>
          </a:prstGeom>
          <a:solidFill>
            <a:srgbClr val="FF99FF">
              <a:alpha val="26000"/>
            </a:srgb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743229" y="2798440"/>
            <a:ext cx="833438" cy="835025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35304" y="2798440"/>
            <a:ext cx="6540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300192" y="3789040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三元组结点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686" y="2564904"/>
            <a:ext cx="48570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Triple      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6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三元组</a:t>
            </a:r>
            <a:endParaRPr lang="zh-CN" altLang="en-US" sz="1600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row, col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en-US" altLang="zh-CN" sz="16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零元素行号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列号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value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    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非零元素的值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operator 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Triple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&amp;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row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.row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col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.col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value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736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回顾：从数组到向量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70708"/>
              </p:ext>
            </p:extLst>
          </p:nvPr>
        </p:nvGraphicFramePr>
        <p:xfrm>
          <a:off x="179512" y="1268760"/>
          <a:ext cx="8697242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3075817257"/>
                    </a:ext>
                  </a:extLst>
                </a:gridCol>
                <a:gridCol w="4160738">
                  <a:extLst>
                    <a:ext uri="{9D8B030D-6E8A-4147-A177-3AD203B41FA5}">
                      <a16:colId xmlns:a16="http://schemas.microsoft.com/office/drawing/2014/main" val="1794422209"/>
                    </a:ext>
                  </a:extLst>
                </a:gridCol>
              </a:tblGrid>
              <a:tr h="1076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数组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15222"/>
                  </a:ext>
                </a:extLst>
              </a:tr>
              <a:tr h="13409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高级程序设计语言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内置的数据类型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数组的抽象和泛化，</a:t>
                      </a:r>
                      <a:endParaRPr lang="en-US" altLang="zh-CN" sz="24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由模板类实现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13950"/>
                  </a:ext>
                </a:extLst>
              </a:tr>
              <a:tr h="12872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通过下标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(Index)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通过秩访问</a:t>
                      </a:r>
                      <a:endParaRPr lang="en-US" altLang="zh-CN" sz="24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（若元素</a:t>
                      </a:r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个前驱元素，</a:t>
                      </a:r>
                      <a:endParaRPr lang="en-US" altLang="zh-CN" sz="24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其秩为</a:t>
                      </a:r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17952"/>
                  </a:ext>
                </a:extLst>
              </a:tr>
              <a:tr h="6880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只能读取和修改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带有很多操作接口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89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20291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79512" y="1124744"/>
            <a:ext cx="8856984" cy="464089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三元组顺序表定义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617575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稀疏矩阵定义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Rows, Cols, Terms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6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行数、列数、非零元素个数</a:t>
            </a:r>
            <a:endParaRPr lang="en-US" altLang="zh-CN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Triple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//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三元组顺序表</a:t>
            </a:r>
            <a:endParaRPr lang="en-US" altLang="zh-CN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maxTerms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          </a:t>
            </a:r>
            <a:r>
              <a:rPr lang="en-US" altLang="zh-CN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最大可能非零元素个数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7422" y="4365104"/>
            <a:ext cx="388843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0,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),(0,2,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),(2,0,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(2,7,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),(3,2,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),(4,1,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pPr marL="0" lvl="1">
              <a:lnSpc>
                <a:spcPct val="11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(5,6,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),(6,3,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6" y="3573016"/>
            <a:ext cx="2973567" cy="2600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07904" y="3573016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行主序顺序存储顺序表：</a:t>
            </a:r>
          </a:p>
        </p:txBody>
      </p:sp>
    </p:spTree>
    <p:extLst>
      <p:ext uri="{BB962C8B-B14F-4D97-AF65-F5344CB8AC3E}">
        <p14:creationId xmlns:p14="http://schemas.microsoft.com/office/powerpoint/2010/main" val="20881300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66" y="2596711"/>
            <a:ext cx="3668710" cy="32085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9512" y="6230586"/>
            <a:ext cx="8696339" cy="4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需新算法进行矩阵转置、矩阵求逆、矩阵加减、矩阵乘除等</a:t>
            </a:r>
          </a:p>
        </p:txBody>
      </p:sp>
      <p:grpSp>
        <p:nvGrpSpPr>
          <p:cNvPr id="310" name="组合 309"/>
          <p:cNvGrpSpPr/>
          <p:nvPr/>
        </p:nvGrpSpPr>
        <p:grpSpPr>
          <a:xfrm>
            <a:off x="5489945" y="1661441"/>
            <a:ext cx="1081588" cy="3600000"/>
            <a:chOff x="4358723" y="1800000"/>
            <a:chExt cx="1081588" cy="3600000"/>
          </a:xfrm>
        </p:grpSpPr>
        <p:grpSp>
          <p:nvGrpSpPr>
            <p:cNvPr id="308" name="组合 307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11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</a:t>
                </a:r>
                <a:r>
                  <a:rPr lang="en-US" altLang="zh-CN" sz="1600" dirty="0" smtClean="0"/>
                  <a:t>2</a:t>
                </a:r>
                <a:endParaRPr lang="zh-CN" altLang="en-US" sz="1600" dirty="0"/>
              </a:p>
            </p:txBody>
          </p:sp>
          <p:sp>
            <p:nvSpPr>
              <p:cNvPr id="12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2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9</a:t>
                </a:r>
                <a:endParaRPr lang="zh-CN" altLang="en-US" sz="1600" dirty="0"/>
              </a:p>
            </p:txBody>
          </p:sp>
          <p:sp>
            <p:nvSpPr>
              <p:cNvPr id="12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2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-3</a:t>
                </a:r>
                <a:endParaRPr lang="zh-CN" altLang="en-US" sz="1600" dirty="0"/>
              </a:p>
            </p:txBody>
          </p:sp>
          <p:sp>
            <p:nvSpPr>
              <p:cNvPr id="12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3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4</a:t>
                </a:r>
                <a:endParaRPr lang="zh-CN" altLang="en-US" sz="1600" dirty="0"/>
              </a:p>
            </p:txBody>
          </p:sp>
          <p:sp>
            <p:nvSpPr>
              <p:cNvPr id="13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3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24</a:t>
                </a:r>
                <a:endParaRPr lang="zh-CN" altLang="en-US" sz="1600" dirty="0"/>
              </a:p>
            </p:txBody>
          </p:sp>
          <p:sp>
            <p:nvSpPr>
              <p:cNvPr id="13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13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2</a:t>
                </a:r>
                <a:endParaRPr lang="zh-CN" altLang="en-US" sz="1600" dirty="0"/>
              </a:p>
            </p:txBody>
          </p:sp>
          <p:sp>
            <p:nvSpPr>
              <p:cNvPr id="14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14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18</a:t>
                </a:r>
                <a:endParaRPr lang="zh-CN" altLang="en-US" sz="1600" dirty="0"/>
              </a:p>
            </p:txBody>
          </p:sp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14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-7</a:t>
                </a:r>
                <a:endParaRPr lang="zh-CN" altLang="en-US" sz="1600" dirty="0"/>
              </a:p>
            </p:txBody>
          </p:sp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15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-6</a:t>
                </a:r>
                <a:endParaRPr lang="zh-CN" altLang="en-US" sz="1600" dirty="0"/>
              </a:p>
            </p:txBody>
          </p:sp>
          <p:sp>
            <p:nvSpPr>
              <p:cNvPr id="15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1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7256441" y="1682502"/>
            <a:ext cx="1080000" cy="3604047"/>
            <a:chOff x="6612455" y="1795953"/>
            <a:chExt cx="1080000" cy="3604047"/>
          </a:xfrm>
        </p:grpSpPr>
        <p:grpSp>
          <p:nvGrpSpPr>
            <p:cNvPr id="154" name="组合 153"/>
            <p:cNvGrpSpPr/>
            <p:nvPr/>
          </p:nvGrpSpPr>
          <p:grpSpPr>
            <a:xfrm>
              <a:off x="6612455" y="2160000"/>
              <a:ext cx="1080000" cy="360000"/>
              <a:chOff x="504000" y="4320000"/>
              <a:chExt cx="1080000" cy="360000"/>
            </a:xfrm>
          </p:grpSpPr>
          <p:sp>
            <p:nvSpPr>
              <p:cNvPr id="15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-3</a:t>
                </a:r>
                <a:endParaRPr lang="zh-CN" altLang="en-US" sz="1600" dirty="0"/>
              </a:p>
            </p:txBody>
          </p:sp>
          <p:sp>
            <p:nvSpPr>
              <p:cNvPr id="15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6612455" y="2520000"/>
              <a:ext cx="1080000" cy="360000"/>
              <a:chOff x="504000" y="4320000"/>
              <a:chExt cx="1080000" cy="360000"/>
            </a:xfrm>
          </p:grpSpPr>
          <p:sp>
            <p:nvSpPr>
              <p:cNvPr id="15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12</a:t>
                </a:r>
                <a:endParaRPr lang="zh-CN" altLang="en-US" sz="1600" dirty="0"/>
              </a:p>
            </p:txBody>
          </p:sp>
          <p:sp>
            <p:nvSpPr>
              <p:cNvPr id="16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6612455" y="2880000"/>
              <a:ext cx="1080000" cy="360000"/>
              <a:chOff x="504000" y="4320000"/>
              <a:chExt cx="1080000" cy="360000"/>
            </a:xfrm>
          </p:grpSpPr>
          <p:sp>
            <p:nvSpPr>
              <p:cNvPr id="16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18</a:t>
                </a:r>
                <a:endParaRPr lang="zh-CN" altLang="en-US" sz="1600" dirty="0"/>
              </a:p>
            </p:txBody>
          </p:sp>
          <p:sp>
            <p:nvSpPr>
              <p:cNvPr id="16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6612455" y="3240000"/>
              <a:ext cx="1080000" cy="360000"/>
              <a:chOff x="504000" y="4320000"/>
              <a:chExt cx="1080000" cy="360000"/>
            </a:xfrm>
          </p:grpSpPr>
          <p:sp>
            <p:nvSpPr>
              <p:cNvPr id="16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9</a:t>
                </a:r>
                <a:endParaRPr lang="zh-CN" altLang="en-US" sz="1600" dirty="0"/>
              </a:p>
            </p:txBody>
          </p:sp>
          <p:sp>
            <p:nvSpPr>
              <p:cNvPr id="16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6612455" y="3600000"/>
              <a:ext cx="1080000" cy="360000"/>
              <a:chOff x="504000" y="4320000"/>
              <a:chExt cx="1080000" cy="360000"/>
            </a:xfrm>
          </p:grpSpPr>
          <p:sp>
            <p:nvSpPr>
              <p:cNvPr id="17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24</a:t>
                </a:r>
                <a:endParaRPr lang="zh-CN" altLang="en-US" sz="1600" dirty="0"/>
              </a:p>
            </p:txBody>
          </p:sp>
          <p:sp>
            <p:nvSpPr>
              <p:cNvPr id="17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6612455" y="3960000"/>
              <a:ext cx="1080000" cy="360000"/>
              <a:chOff x="504000" y="4320000"/>
              <a:chExt cx="1080000" cy="360000"/>
            </a:xfrm>
          </p:grpSpPr>
          <p:sp>
            <p:nvSpPr>
              <p:cNvPr id="17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-6</a:t>
                </a:r>
                <a:endParaRPr lang="zh-CN" altLang="en-US" sz="1600" dirty="0"/>
              </a:p>
            </p:txBody>
          </p:sp>
          <p:sp>
            <p:nvSpPr>
              <p:cNvPr id="17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6612455" y="4320000"/>
              <a:ext cx="1080000" cy="360000"/>
              <a:chOff x="504000" y="4320000"/>
              <a:chExt cx="1080000" cy="360000"/>
            </a:xfrm>
          </p:grpSpPr>
          <p:sp>
            <p:nvSpPr>
              <p:cNvPr id="17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2</a:t>
                </a:r>
                <a:endParaRPr lang="zh-CN" altLang="en-US" sz="1600" dirty="0"/>
              </a:p>
            </p:txBody>
          </p:sp>
          <p:sp>
            <p:nvSpPr>
              <p:cNvPr id="18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6612455" y="4680000"/>
              <a:ext cx="1080000" cy="360000"/>
              <a:chOff x="504000" y="4320000"/>
              <a:chExt cx="1080000" cy="360000"/>
            </a:xfrm>
          </p:grpSpPr>
          <p:sp>
            <p:nvSpPr>
              <p:cNvPr id="18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-7</a:t>
                </a:r>
                <a:endParaRPr lang="zh-CN" altLang="en-US" sz="1600" dirty="0"/>
              </a:p>
            </p:txBody>
          </p:sp>
          <p:sp>
            <p:nvSpPr>
              <p:cNvPr id="18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6612455" y="5040000"/>
              <a:ext cx="1080000" cy="360000"/>
              <a:chOff x="504000" y="4320000"/>
              <a:chExt cx="1080000" cy="360000"/>
            </a:xfrm>
          </p:grpSpPr>
          <p:sp>
            <p:nvSpPr>
              <p:cNvPr id="18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4</a:t>
                </a:r>
                <a:endParaRPr lang="zh-CN" altLang="en-US" sz="1600" dirty="0"/>
              </a:p>
            </p:txBody>
          </p:sp>
          <p:sp>
            <p:nvSpPr>
              <p:cNvPr id="18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5" name="Rectangle 6"/>
            <p:cNvSpPr>
              <a:spLocks noChangeArrowheads="1"/>
            </p:cNvSpPr>
            <p:nvPr/>
          </p:nvSpPr>
          <p:spPr bwMode="auto">
            <a:xfrm>
              <a:off x="661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Rectangle 6"/>
            <p:cNvSpPr>
              <a:spLocks noChangeArrowheads="1"/>
            </p:cNvSpPr>
            <p:nvPr/>
          </p:nvSpPr>
          <p:spPr bwMode="auto">
            <a:xfrm>
              <a:off x="697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733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1" name="矩形 310"/>
          <p:cNvSpPr/>
          <p:nvPr/>
        </p:nvSpPr>
        <p:spPr>
          <a:xfrm>
            <a:off x="5690885" y="1052736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Rows, Cols, Terms</a:t>
            </a:r>
            <a:endParaRPr lang="zh-CN" altLang="en-US" dirty="0"/>
          </a:p>
        </p:txBody>
      </p:sp>
      <p:cxnSp>
        <p:nvCxnSpPr>
          <p:cNvPr id="313" name="直接箭头连接符 312"/>
          <p:cNvCxnSpPr>
            <a:endCxn id="191" idx="0"/>
          </p:cNvCxnSpPr>
          <p:nvPr/>
        </p:nvCxnSpPr>
        <p:spPr bwMode="auto">
          <a:xfrm flipH="1">
            <a:off x="5669945" y="1372286"/>
            <a:ext cx="360000" cy="2891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03" name="直接箭头连接符 202"/>
          <p:cNvCxnSpPr>
            <a:endCxn id="195" idx="0"/>
          </p:cNvCxnSpPr>
          <p:nvPr/>
        </p:nvCxnSpPr>
        <p:spPr bwMode="auto">
          <a:xfrm>
            <a:off x="6029945" y="1382816"/>
            <a:ext cx="1406496" cy="2996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06" name="直接箭头连接符 205"/>
          <p:cNvCxnSpPr>
            <a:stCxn id="311" idx="2"/>
            <a:endCxn id="193" idx="0"/>
          </p:cNvCxnSpPr>
          <p:nvPr/>
        </p:nvCxnSpPr>
        <p:spPr bwMode="auto">
          <a:xfrm flipH="1">
            <a:off x="6029945" y="1422068"/>
            <a:ext cx="829690" cy="2393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07" name="直接箭头连接符 206"/>
          <p:cNvCxnSpPr>
            <a:stCxn id="311" idx="2"/>
            <a:endCxn id="196" idx="0"/>
          </p:cNvCxnSpPr>
          <p:nvPr/>
        </p:nvCxnSpPr>
        <p:spPr bwMode="auto">
          <a:xfrm>
            <a:off x="6859635" y="1422068"/>
            <a:ext cx="936806" cy="2604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12" name="直接箭头连接符 211"/>
          <p:cNvCxnSpPr>
            <a:endCxn id="194" idx="0"/>
          </p:cNvCxnSpPr>
          <p:nvPr/>
        </p:nvCxnSpPr>
        <p:spPr bwMode="auto">
          <a:xfrm flipH="1">
            <a:off x="6389945" y="1382816"/>
            <a:ext cx="1206391" cy="2786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14" name="直接箭头连接符 213"/>
          <p:cNvCxnSpPr>
            <a:endCxn id="197" idx="0"/>
          </p:cNvCxnSpPr>
          <p:nvPr/>
        </p:nvCxnSpPr>
        <p:spPr bwMode="auto">
          <a:xfrm>
            <a:off x="7616441" y="1382816"/>
            <a:ext cx="540000" cy="2996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8" name="Rectangle 98"/>
          <p:cNvSpPr>
            <a:spLocks noChangeArrowheads="1"/>
          </p:cNvSpPr>
          <p:nvPr/>
        </p:nvSpPr>
        <p:spPr bwMode="auto">
          <a:xfrm>
            <a:off x="5462572" y="5381217"/>
            <a:ext cx="1197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原矩阵</a:t>
            </a: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Rectangle 98"/>
          <p:cNvSpPr>
            <a:spLocks noChangeArrowheads="1"/>
          </p:cNvSpPr>
          <p:nvPr/>
        </p:nvSpPr>
        <p:spPr bwMode="auto">
          <a:xfrm>
            <a:off x="7211011" y="5401736"/>
            <a:ext cx="12803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转置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矩阵三元组表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179512" y="1124744"/>
            <a:ext cx="4621135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稀疏矩阵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三元组表存储中元素的位置和下标没有关系，因此无法依靠下标进行矩阵运算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79707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稀疏矩阵的转置（</a:t>
            </a: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慢速</a:t>
            </a: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转置）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18030" y="1179300"/>
            <a:ext cx="9073008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原矩阵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行优先顺序存储压缩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对每项交换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col(j)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得列优先顺序存储压缩矩阵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中三元组表进行行优先重排列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619672" y="2543843"/>
            <a:ext cx="1081588" cy="3600000"/>
            <a:chOff x="4358723" y="1800000"/>
            <a:chExt cx="1081588" cy="360000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15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</a:t>
                </a:r>
                <a:r>
                  <a:rPr lang="en-US" altLang="zh-CN" sz="1600" dirty="0" smtClean="0"/>
                  <a:t>2</a:t>
                </a:r>
                <a:endParaRPr lang="zh-CN" altLang="en-US" sz="1600" dirty="0"/>
              </a:p>
            </p:txBody>
          </p:sp>
          <p:sp>
            <p:nvSpPr>
              <p:cNvPr id="16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5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9</a:t>
                </a:r>
                <a:endParaRPr lang="zh-CN" altLang="en-US" sz="1600" dirty="0"/>
              </a:p>
            </p:txBody>
          </p:sp>
          <p:sp>
            <p:nvSpPr>
              <p:cNvPr id="15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5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-3</a:t>
                </a:r>
                <a:endParaRPr lang="zh-CN" altLang="en-US" sz="1600" dirty="0"/>
              </a:p>
            </p:txBody>
          </p:sp>
          <p:sp>
            <p:nvSpPr>
              <p:cNvPr id="15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4</a:t>
                </a:r>
                <a:endParaRPr lang="zh-CN" altLang="en-US" sz="1600" dirty="0"/>
              </a:p>
            </p:txBody>
          </p:sp>
          <p:sp>
            <p:nvSpPr>
              <p:cNvPr id="15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4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24</a:t>
                </a:r>
                <a:endParaRPr lang="zh-CN" altLang="en-US" sz="1600" dirty="0"/>
              </a:p>
            </p:txBody>
          </p:sp>
          <p:sp>
            <p:nvSpPr>
              <p:cNvPr id="14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14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2</a:t>
                </a:r>
                <a:endParaRPr lang="zh-CN" altLang="en-US" sz="1600" dirty="0"/>
              </a:p>
            </p:txBody>
          </p:sp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14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18</a:t>
                </a:r>
                <a:endParaRPr lang="zh-CN" altLang="en-US" sz="1600" dirty="0"/>
              </a:p>
            </p:txBody>
          </p:sp>
          <p:sp>
            <p:nvSpPr>
              <p:cNvPr id="14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13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-7</a:t>
                </a:r>
                <a:endParaRPr lang="zh-CN" altLang="en-US" sz="1600" dirty="0"/>
              </a:p>
            </p:txBody>
          </p:sp>
          <p:sp>
            <p:nvSpPr>
              <p:cNvPr id="13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13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-6</a:t>
                </a:r>
                <a:endParaRPr lang="zh-CN" altLang="en-US" sz="1600" dirty="0"/>
              </a:p>
            </p:txBody>
          </p:sp>
          <p:sp>
            <p:nvSpPr>
              <p:cNvPr id="13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1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7596456" y="2564904"/>
            <a:ext cx="1080000" cy="3604047"/>
            <a:chOff x="6612455" y="1795953"/>
            <a:chExt cx="1080000" cy="360404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6612455" y="2160000"/>
              <a:ext cx="1080000" cy="360000"/>
              <a:chOff x="504000" y="4320000"/>
              <a:chExt cx="1080000" cy="360000"/>
            </a:xfrm>
          </p:grpSpPr>
          <p:sp>
            <p:nvSpPr>
              <p:cNvPr id="19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-3</a:t>
                </a:r>
                <a:endParaRPr lang="zh-CN" altLang="en-US" sz="1600" dirty="0"/>
              </a:p>
            </p:txBody>
          </p:sp>
          <p:sp>
            <p:nvSpPr>
              <p:cNvPr id="20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6612455" y="2520000"/>
              <a:ext cx="1080000" cy="360000"/>
              <a:chOff x="504000" y="4320000"/>
              <a:chExt cx="1080000" cy="360000"/>
            </a:xfrm>
          </p:grpSpPr>
          <p:sp>
            <p:nvSpPr>
              <p:cNvPr id="19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12</a:t>
                </a:r>
                <a:endParaRPr lang="zh-CN" altLang="en-US" sz="1600" dirty="0"/>
              </a:p>
            </p:txBody>
          </p:sp>
          <p:sp>
            <p:nvSpPr>
              <p:cNvPr id="19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6612455" y="2880000"/>
              <a:ext cx="1080000" cy="360000"/>
              <a:chOff x="504000" y="4320000"/>
              <a:chExt cx="1080000" cy="360000"/>
            </a:xfrm>
          </p:grpSpPr>
          <p:sp>
            <p:nvSpPr>
              <p:cNvPr id="19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18</a:t>
                </a:r>
                <a:endParaRPr lang="zh-CN" altLang="en-US" sz="1600" dirty="0"/>
              </a:p>
            </p:txBody>
          </p:sp>
          <p:sp>
            <p:nvSpPr>
              <p:cNvPr id="19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612455" y="3240000"/>
              <a:ext cx="1080000" cy="360000"/>
              <a:chOff x="504000" y="4320000"/>
              <a:chExt cx="1080000" cy="360000"/>
            </a:xfrm>
          </p:grpSpPr>
          <p:sp>
            <p:nvSpPr>
              <p:cNvPr id="18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9</a:t>
                </a:r>
                <a:endParaRPr lang="zh-CN" altLang="en-US" sz="1600" dirty="0"/>
              </a:p>
            </p:txBody>
          </p:sp>
          <p:sp>
            <p:nvSpPr>
              <p:cNvPr id="19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6612455" y="3600000"/>
              <a:ext cx="1080000" cy="360000"/>
              <a:chOff x="504000" y="4320000"/>
              <a:chExt cx="1080000" cy="360000"/>
            </a:xfrm>
          </p:grpSpPr>
          <p:sp>
            <p:nvSpPr>
              <p:cNvPr id="18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24</a:t>
                </a:r>
                <a:endParaRPr lang="zh-CN" altLang="en-US" sz="1600" dirty="0"/>
              </a:p>
            </p:txBody>
          </p:sp>
          <p:sp>
            <p:nvSpPr>
              <p:cNvPr id="18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6612455" y="3960000"/>
              <a:ext cx="1080000" cy="360000"/>
              <a:chOff x="504000" y="4320000"/>
              <a:chExt cx="1080000" cy="360000"/>
            </a:xfrm>
          </p:grpSpPr>
          <p:sp>
            <p:nvSpPr>
              <p:cNvPr id="18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-6</a:t>
                </a:r>
                <a:endParaRPr lang="zh-CN" altLang="en-US" sz="1600" dirty="0"/>
              </a:p>
            </p:txBody>
          </p:sp>
          <p:sp>
            <p:nvSpPr>
              <p:cNvPr id="18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6612455" y="4320000"/>
              <a:ext cx="1080000" cy="360000"/>
              <a:chOff x="504000" y="4320000"/>
              <a:chExt cx="1080000" cy="360000"/>
            </a:xfrm>
          </p:grpSpPr>
          <p:sp>
            <p:nvSpPr>
              <p:cNvPr id="18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2</a:t>
                </a:r>
                <a:endParaRPr lang="zh-CN" altLang="en-US" sz="1600" dirty="0"/>
              </a:p>
            </p:txBody>
          </p:sp>
          <p:sp>
            <p:nvSpPr>
              <p:cNvPr id="18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6612455" y="4680000"/>
              <a:ext cx="1080000" cy="360000"/>
              <a:chOff x="504000" y="4320000"/>
              <a:chExt cx="1080000" cy="360000"/>
            </a:xfrm>
          </p:grpSpPr>
          <p:sp>
            <p:nvSpPr>
              <p:cNvPr id="17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-7</a:t>
                </a:r>
                <a:endParaRPr lang="zh-CN" altLang="en-US" sz="1600" dirty="0"/>
              </a:p>
            </p:txBody>
          </p:sp>
          <p:sp>
            <p:nvSpPr>
              <p:cNvPr id="17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6612455" y="5040000"/>
              <a:ext cx="1080000" cy="360000"/>
              <a:chOff x="504000" y="4320000"/>
              <a:chExt cx="1080000" cy="360000"/>
            </a:xfrm>
          </p:grpSpPr>
          <p:sp>
            <p:nvSpPr>
              <p:cNvPr id="17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4</a:t>
                </a:r>
                <a:endParaRPr lang="zh-CN" altLang="en-US" sz="1600" dirty="0"/>
              </a:p>
            </p:txBody>
          </p:sp>
          <p:sp>
            <p:nvSpPr>
              <p:cNvPr id="17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1" name="Rectangle 6"/>
            <p:cNvSpPr>
              <a:spLocks noChangeArrowheads="1"/>
            </p:cNvSpPr>
            <p:nvPr/>
          </p:nvSpPr>
          <p:spPr bwMode="auto">
            <a:xfrm>
              <a:off x="661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Rectangle 6"/>
            <p:cNvSpPr>
              <a:spLocks noChangeArrowheads="1"/>
            </p:cNvSpPr>
            <p:nvPr/>
          </p:nvSpPr>
          <p:spPr bwMode="auto">
            <a:xfrm>
              <a:off x="697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Rectangle 6"/>
            <p:cNvSpPr>
              <a:spLocks noChangeArrowheads="1"/>
            </p:cNvSpPr>
            <p:nvPr/>
          </p:nvSpPr>
          <p:spPr bwMode="auto">
            <a:xfrm>
              <a:off x="733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4608064" y="2543843"/>
            <a:ext cx="1081588" cy="3600000"/>
            <a:chOff x="4358723" y="1800000"/>
            <a:chExt cx="1081588" cy="3600000"/>
          </a:xfrm>
        </p:grpSpPr>
        <p:grpSp>
          <p:nvGrpSpPr>
            <p:cNvPr id="204" name="组合 203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24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</a:t>
                </a:r>
                <a:r>
                  <a:rPr lang="en-US" altLang="zh-CN" sz="1600" dirty="0" smtClean="0"/>
                  <a:t>2</a:t>
                </a:r>
                <a:endParaRPr lang="zh-CN" altLang="en-US" sz="1600" dirty="0"/>
              </a:p>
            </p:txBody>
          </p:sp>
          <p:sp>
            <p:nvSpPr>
              <p:cNvPr id="24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23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9</a:t>
                </a:r>
                <a:endParaRPr lang="zh-CN" altLang="en-US" sz="1600" dirty="0"/>
              </a:p>
            </p:txBody>
          </p:sp>
          <p:sp>
            <p:nvSpPr>
              <p:cNvPr id="23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23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-3</a:t>
                </a:r>
                <a:endParaRPr lang="zh-CN" altLang="en-US" sz="1600" dirty="0"/>
              </a:p>
            </p:txBody>
          </p:sp>
          <p:sp>
            <p:nvSpPr>
              <p:cNvPr id="23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23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4</a:t>
                </a:r>
                <a:endParaRPr lang="zh-CN" altLang="en-US" sz="1600" dirty="0"/>
              </a:p>
            </p:txBody>
          </p:sp>
          <p:sp>
            <p:nvSpPr>
              <p:cNvPr id="23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22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24</a:t>
                </a:r>
                <a:endParaRPr lang="zh-CN" altLang="en-US" sz="1600" dirty="0"/>
              </a:p>
            </p:txBody>
          </p:sp>
          <p:sp>
            <p:nvSpPr>
              <p:cNvPr id="23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22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2</a:t>
                </a:r>
                <a:endParaRPr lang="zh-CN" altLang="en-US" sz="1600" dirty="0"/>
              </a:p>
            </p:txBody>
          </p:sp>
          <p:sp>
            <p:nvSpPr>
              <p:cNvPr id="22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18</a:t>
                </a:r>
                <a:endParaRPr lang="zh-CN" altLang="en-US" sz="1600" dirty="0"/>
              </a:p>
            </p:txBody>
          </p:sp>
          <p:sp>
            <p:nvSpPr>
              <p:cNvPr id="22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21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-7</a:t>
                </a:r>
                <a:endParaRPr lang="zh-CN" altLang="en-US" sz="1600" dirty="0"/>
              </a:p>
            </p:txBody>
          </p:sp>
          <p:sp>
            <p:nvSpPr>
              <p:cNvPr id="22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21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-6</a:t>
                </a:r>
                <a:endParaRPr lang="zh-CN" altLang="en-US" sz="1600" dirty="0"/>
              </a:p>
            </p:txBody>
          </p:sp>
          <p:sp>
            <p:nvSpPr>
              <p:cNvPr id="21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3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4" name="Rectangle 98"/>
          <p:cNvSpPr>
            <a:spLocks noChangeArrowheads="1"/>
          </p:cNvSpPr>
          <p:nvPr/>
        </p:nvSpPr>
        <p:spPr bwMode="auto">
          <a:xfrm>
            <a:off x="177914" y="5240225"/>
            <a:ext cx="136376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原矩阵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（行优先）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Rectangle 98"/>
          <p:cNvSpPr>
            <a:spLocks noChangeArrowheads="1"/>
          </p:cNvSpPr>
          <p:nvPr/>
        </p:nvSpPr>
        <p:spPr bwMode="auto">
          <a:xfrm>
            <a:off x="6228184" y="5240225"/>
            <a:ext cx="128033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转置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行优先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Rectangle 98"/>
          <p:cNvSpPr>
            <a:spLocks noChangeArrowheads="1"/>
          </p:cNvSpPr>
          <p:nvPr/>
        </p:nvSpPr>
        <p:spPr bwMode="auto">
          <a:xfrm>
            <a:off x="3287856" y="5240225"/>
            <a:ext cx="128033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转置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右箭头 246"/>
          <p:cNvSpPr/>
          <p:nvPr/>
        </p:nvSpPr>
        <p:spPr bwMode="auto">
          <a:xfrm>
            <a:off x="3152114" y="3713843"/>
            <a:ext cx="1224136" cy="900000"/>
          </a:xfrm>
          <a:prstGeom prst="right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8" name="右箭头 247"/>
          <p:cNvSpPr/>
          <p:nvPr/>
        </p:nvSpPr>
        <p:spPr bwMode="auto">
          <a:xfrm>
            <a:off x="6049652" y="3691547"/>
            <a:ext cx="1224136" cy="900000"/>
          </a:xfrm>
          <a:prstGeom prst="right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9" name="Rectangle 98"/>
          <p:cNvSpPr>
            <a:spLocks noChangeArrowheads="1"/>
          </p:cNvSpPr>
          <p:nvPr/>
        </p:nvSpPr>
        <p:spPr bwMode="auto">
          <a:xfrm>
            <a:off x="6010732" y="2723843"/>
            <a:ext cx="128033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1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21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1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1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21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值重排列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37940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稀疏矩阵的转置</a:t>
            </a: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（慢速转置</a:t>
            </a: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18030" y="1179300"/>
            <a:ext cx="8718466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实际操作时将上述两步合二为一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逐趟扫描三元组序列，第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趟提取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的三元组，放入目标压缩矩阵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619672" y="2543843"/>
            <a:ext cx="1081588" cy="3600000"/>
            <a:chOff x="4358723" y="1800000"/>
            <a:chExt cx="1081588" cy="360000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15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</a:t>
                </a:r>
                <a:r>
                  <a:rPr lang="en-US" altLang="zh-CN" sz="1600" dirty="0" smtClean="0"/>
                  <a:t>2</a:t>
                </a:r>
                <a:endParaRPr lang="zh-CN" altLang="en-US" sz="1600" dirty="0"/>
              </a:p>
            </p:txBody>
          </p:sp>
          <p:sp>
            <p:nvSpPr>
              <p:cNvPr id="16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5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9</a:t>
                </a:r>
                <a:endParaRPr lang="zh-CN" altLang="en-US" sz="1600" dirty="0"/>
              </a:p>
            </p:txBody>
          </p:sp>
          <p:sp>
            <p:nvSpPr>
              <p:cNvPr id="15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5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-3</a:t>
                </a:r>
                <a:endParaRPr lang="zh-CN" altLang="en-US" sz="1600" dirty="0"/>
              </a:p>
            </p:txBody>
          </p:sp>
          <p:sp>
            <p:nvSpPr>
              <p:cNvPr id="15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4</a:t>
                </a:r>
                <a:endParaRPr lang="zh-CN" altLang="en-US" sz="1600" dirty="0"/>
              </a:p>
            </p:txBody>
          </p:sp>
          <p:sp>
            <p:nvSpPr>
              <p:cNvPr id="15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4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24</a:t>
                </a:r>
                <a:endParaRPr lang="zh-CN" altLang="en-US" sz="1600" dirty="0"/>
              </a:p>
            </p:txBody>
          </p:sp>
          <p:sp>
            <p:nvSpPr>
              <p:cNvPr id="14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14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2</a:t>
                </a:r>
                <a:endParaRPr lang="zh-CN" altLang="en-US" sz="1600" dirty="0"/>
              </a:p>
            </p:txBody>
          </p:sp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14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18</a:t>
                </a:r>
                <a:endParaRPr lang="zh-CN" altLang="en-US" sz="1600" dirty="0"/>
              </a:p>
            </p:txBody>
          </p:sp>
          <p:sp>
            <p:nvSpPr>
              <p:cNvPr id="14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13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-7</a:t>
                </a:r>
                <a:endParaRPr lang="zh-CN" altLang="en-US" sz="1600" dirty="0"/>
              </a:p>
            </p:txBody>
          </p:sp>
          <p:sp>
            <p:nvSpPr>
              <p:cNvPr id="13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13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-6</a:t>
                </a:r>
                <a:endParaRPr lang="zh-CN" altLang="en-US" sz="1600" dirty="0"/>
              </a:p>
            </p:txBody>
          </p:sp>
          <p:sp>
            <p:nvSpPr>
              <p:cNvPr id="13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1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092400" y="2928951"/>
            <a:ext cx="1080000" cy="360000"/>
            <a:chOff x="504000" y="4320000"/>
            <a:chExt cx="1080000" cy="360000"/>
          </a:xfrm>
        </p:grpSpPr>
        <p:sp>
          <p:nvSpPr>
            <p:cNvPr id="198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 smtClean="0"/>
                <a:t>-3</a:t>
              </a:r>
              <a:endParaRPr lang="zh-CN" altLang="en-US" sz="1600" dirty="0"/>
            </a:p>
          </p:txBody>
        </p:sp>
        <p:sp>
          <p:nvSpPr>
            <p:cNvPr id="200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7092400" y="3288951"/>
            <a:ext cx="1080000" cy="360000"/>
            <a:chOff x="504000" y="4320000"/>
            <a:chExt cx="1080000" cy="360000"/>
          </a:xfrm>
        </p:grpSpPr>
        <p:sp>
          <p:nvSpPr>
            <p:cNvPr id="195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 smtClean="0"/>
                <a:t>12</a:t>
              </a:r>
              <a:endParaRPr lang="zh-CN" altLang="en-US" sz="1600" dirty="0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7092400" y="3648951"/>
            <a:ext cx="1080000" cy="360000"/>
            <a:chOff x="504000" y="4320000"/>
            <a:chExt cx="1080000" cy="360000"/>
          </a:xfrm>
        </p:grpSpPr>
        <p:sp>
          <p:nvSpPr>
            <p:cNvPr id="192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 smtClean="0"/>
                <a:t>18</a:t>
              </a:r>
              <a:endParaRPr lang="zh-CN" altLang="en-US" sz="1600" dirty="0"/>
            </a:p>
          </p:txBody>
        </p:sp>
        <p:sp>
          <p:nvSpPr>
            <p:cNvPr id="194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7092400" y="4008951"/>
            <a:ext cx="1080000" cy="360000"/>
            <a:chOff x="504000" y="4320000"/>
            <a:chExt cx="1080000" cy="360000"/>
          </a:xfrm>
        </p:grpSpPr>
        <p:sp>
          <p:nvSpPr>
            <p:cNvPr id="189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 smtClean="0"/>
                <a:t> 9</a:t>
              </a:r>
              <a:endParaRPr lang="zh-CN" altLang="en-US" sz="1600" dirty="0"/>
            </a:p>
          </p:txBody>
        </p:sp>
        <p:sp>
          <p:nvSpPr>
            <p:cNvPr id="191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7092400" y="4368951"/>
            <a:ext cx="1080000" cy="360000"/>
            <a:chOff x="504000" y="4320000"/>
            <a:chExt cx="1080000" cy="360000"/>
          </a:xfrm>
        </p:grpSpPr>
        <p:sp>
          <p:nvSpPr>
            <p:cNvPr id="186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 smtClean="0"/>
                <a:t>24</a:t>
              </a:r>
              <a:endParaRPr lang="zh-CN" altLang="en-US" sz="1600" dirty="0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7092400" y="4728951"/>
            <a:ext cx="1080000" cy="360000"/>
            <a:chOff x="504000" y="4320000"/>
            <a:chExt cx="1080000" cy="360000"/>
          </a:xfrm>
        </p:grpSpPr>
        <p:sp>
          <p:nvSpPr>
            <p:cNvPr id="183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 smtClean="0"/>
                <a:t>-6</a:t>
              </a:r>
              <a:endParaRPr lang="zh-CN" altLang="en-US" sz="1600" dirty="0"/>
            </a:p>
          </p:txBody>
        </p:sp>
        <p:sp>
          <p:nvSpPr>
            <p:cNvPr id="185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7092400" y="5088951"/>
            <a:ext cx="1080000" cy="360000"/>
            <a:chOff x="504000" y="4320000"/>
            <a:chExt cx="1080000" cy="360000"/>
          </a:xfrm>
        </p:grpSpPr>
        <p:sp>
          <p:nvSpPr>
            <p:cNvPr id="180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 smtClean="0"/>
                <a:t> 2</a:t>
              </a:r>
              <a:endParaRPr lang="zh-CN" altLang="en-US" sz="1600" dirty="0"/>
            </a:p>
          </p:txBody>
        </p:sp>
        <p:sp>
          <p:nvSpPr>
            <p:cNvPr id="182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7092400" y="5448951"/>
            <a:ext cx="1080000" cy="360000"/>
            <a:chOff x="504000" y="4320000"/>
            <a:chExt cx="1080000" cy="360000"/>
          </a:xfrm>
        </p:grpSpPr>
        <p:sp>
          <p:nvSpPr>
            <p:cNvPr id="177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 smtClean="0"/>
                <a:t>-7</a:t>
              </a:r>
              <a:endParaRPr lang="zh-CN" altLang="en-US" sz="1600" dirty="0"/>
            </a:p>
          </p:txBody>
        </p:sp>
        <p:sp>
          <p:nvSpPr>
            <p:cNvPr id="179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7092400" y="5808951"/>
            <a:ext cx="1080000" cy="360000"/>
            <a:chOff x="504000" y="4320000"/>
            <a:chExt cx="1080000" cy="360000"/>
          </a:xfrm>
        </p:grpSpPr>
        <p:sp>
          <p:nvSpPr>
            <p:cNvPr id="174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 smtClean="0"/>
                <a:t> 4</a:t>
              </a:r>
              <a:endParaRPr lang="zh-CN" altLang="en-US" sz="1600" dirty="0"/>
            </a:p>
          </p:txBody>
        </p:sp>
        <p:sp>
          <p:nvSpPr>
            <p:cNvPr id="176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1" name="Rectangle 6"/>
          <p:cNvSpPr>
            <a:spLocks noChangeArrowheads="1"/>
          </p:cNvSpPr>
          <p:nvPr/>
        </p:nvSpPr>
        <p:spPr bwMode="auto">
          <a:xfrm>
            <a:off x="7092400" y="2564904"/>
            <a:ext cx="360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7452400" y="2564904"/>
            <a:ext cx="360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Rectangle 6"/>
          <p:cNvSpPr>
            <a:spLocks noChangeArrowheads="1"/>
          </p:cNvSpPr>
          <p:nvPr/>
        </p:nvSpPr>
        <p:spPr bwMode="auto">
          <a:xfrm>
            <a:off x="7812400" y="2564904"/>
            <a:ext cx="360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Rectangle 98"/>
          <p:cNvSpPr>
            <a:spLocks noChangeArrowheads="1"/>
          </p:cNvSpPr>
          <p:nvPr/>
        </p:nvSpPr>
        <p:spPr bwMode="auto">
          <a:xfrm>
            <a:off x="177914" y="5240225"/>
            <a:ext cx="136376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原矩阵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（行优先）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Rectangle 98"/>
          <p:cNvSpPr>
            <a:spLocks noChangeArrowheads="1"/>
          </p:cNvSpPr>
          <p:nvPr/>
        </p:nvSpPr>
        <p:spPr bwMode="auto">
          <a:xfrm>
            <a:off x="5724128" y="5240225"/>
            <a:ext cx="128033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转置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行优先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右箭头 246"/>
          <p:cNvSpPr/>
          <p:nvPr/>
        </p:nvSpPr>
        <p:spPr bwMode="auto">
          <a:xfrm>
            <a:off x="4065194" y="3816006"/>
            <a:ext cx="1514917" cy="707837"/>
          </a:xfrm>
          <a:prstGeom prst="right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1439592" y="3537211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3465" y="3602529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2" name="椭圆 201"/>
          <p:cNvSpPr/>
          <p:nvPr/>
        </p:nvSpPr>
        <p:spPr bwMode="auto">
          <a:xfrm>
            <a:off x="1437507" y="2823693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3051380" y="2889011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1" name="椭圆 250"/>
          <p:cNvSpPr/>
          <p:nvPr/>
        </p:nvSpPr>
        <p:spPr bwMode="auto">
          <a:xfrm>
            <a:off x="1437507" y="5003768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3051380" y="5069086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4" name="椭圆 253"/>
          <p:cNvSpPr/>
          <p:nvPr/>
        </p:nvSpPr>
        <p:spPr bwMode="auto">
          <a:xfrm>
            <a:off x="1437507" y="3168924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3051380" y="3234242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7" name="椭圆 256"/>
          <p:cNvSpPr/>
          <p:nvPr/>
        </p:nvSpPr>
        <p:spPr bwMode="auto">
          <a:xfrm>
            <a:off x="1437566" y="4256415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3051439" y="432173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9" name="椭圆 258"/>
          <p:cNvSpPr/>
          <p:nvPr/>
        </p:nvSpPr>
        <p:spPr bwMode="auto">
          <a:xfrm>
            <a:off x="1443099" y="5701855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3056972" y="576717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1437507" y="4636684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051380" y="4702002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1437507" y="5331444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051380" y="5396762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1437507" y="3883300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051380" y="3948618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2000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202" grpId="0" animBg="1"/>
      <p:bldP spid="202" grpId="1" animBg="1"/>
      <p:bldP spid="243" grpId="0"/>
      <p:bldP spid="243" grpId="1"/>
      <p:bldP spid="251" grpId="0" animBg="1"/>
      <p:bldP spid="251" grpId="1" animBg="1"/>
      <p:bldP spid="252" grpId="0"/>
      <p:bldP spid="252" grpId="1"/>
      <p:bldP spid="254" grpId="0" animBg="1"/>
      <p:bldP spid="254" grpId="1" animBg="1"/>
      <p:bldP spid="255" grpId="0"/>
      <p:bldP spid="255" grpId="1"/>
      <p:bldP spid="257" grpId="0" animBg="1"/>
      <p:bldP spid="257" grpId="1" animBg="1"/>
      <p:bldP spid="258" grpId="0"/>
      <p:bldP spid="258" grpId="1"/>
      <p:bldP spid="259" grpId="0" animBg="1"/>
      <p:bldP spid="259" grpId="1" animBg="1"/>
      <p:bldP spid="260" grpId="0"/>
      <p:bldP spid="260" grpId="1"/>
      <p:bldP spid="104" grpId="0" animBg="1"/>
      <p:bldP spid="104" grpId="1" animBg="1"/>
      <p:bldP spid="105" grpId="0"/>
      <p:bldP spid="105" grpId="1"/>
      <p:bldP spid="106" grpId="0" animBg="1"/>
      <p:bldP spid="107" grpId="0"/>
      <p:bldP spid="108" grpId="0" animBg="1"/>
      <p:bldP spid="1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稀疏矩阵的转置</a:t>
            </a: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（慢速转置</a:t>
            </a: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8964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&gt;::Transpose(){</a:t>
            </a:r>
          </a:p>
          <a:p>
            <a:r>
              <a:rPr lang="en-US" altLang="zh-CN" dirty="0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B(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maxTerms,Cols,Rows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        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(Terms &gt; 0){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CurrentB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0; </a:t>
            </a: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k;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(k = 0; k &lt;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Cols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k++){   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按列号扫描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    for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Terms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++){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在数组中找列号为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的三元组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if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 == k){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这样所得转置矩阵三元组有序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B.smArray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CurrentB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].row = k;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B.smArray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CurrentB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].row;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B.smArray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CurrentB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].value=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].value;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CurrentB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B.Terms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=Terms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4427984" y="4293096"/>
            <a:ext cx="4392488" cy="46101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Cols×Terms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427984" y="4974707"/>
            <a:ext cx="4392488" cy="1301883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Terms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数量级等价于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Cols×Rows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则复杂度为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O(Cols</a:t>
            </a:r>
            <a:r>
              <a:rPr lang="en-US" altLang="zh-CN" sz="2400" b="1" baseline="30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×Rows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4548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196752"/>
            <a:ext cx="8820472" cy="895618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 algn="l" eaLnBrk="1" hangingPunct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：顺序扫描原三元组表示，直接对每个放入正确位置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如何知道正确位置？预先构建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各列的非零元素个数表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稀疏矩阵的转置（</a:t>
            </a: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转置）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84168" y="2064895"/>
            <a:ext cx="1081588" cy="3600000"/>
            <a:chOff x="4358723" y="1800000"/>
            <a:chExt cx="1081588" cy="3600000"/>
          </a:xfrm>
        </p:grpSpPr>
        <p:grpSp>
          <p:nvGrpSpPr>
            <p:cNvPr id="5" name="组合 4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</a:t>
                </a:r>
                <a:r>
                  <a:rPr lang="en-US" altLang="zh-CN" sz="1600" dirty="0" smtClean="0"/>
                  <a:t>2</a:t>
                </a:r>
                <a:endParaRPr lang="zh-CN" altLang="en-US" sz="1600" dirty="0"/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9</a:t>
                </a:r>
                <a:endParaRPr lang="zh-CN" altLang="en-US" sz="1600" dirty="0"/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-3</a:t>
                </a:r>
                <a:endParaRPr lang="zh-CN" altLang="en-US" sz="1600" dirty="0"/>
              </a:p>
            </p:txBody>
          </p:sp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4</a:t>
                </a:r>
                <a:endParaRPr lang="zh-CN" altLang="en-US" sz="1600" dirty="0"/>
              </a:p>
            </p:txBody>
          </p:sp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24</a:t>
                </a:r>
                <a:endParaRPr lang="zh-CN" altLang="en-US" sz="1600" dirty="0"/>
              </a:p>
            </p:txBody>
          </p:sp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2</a:t>
                </a:r>
                <a:endParaRPr lang="zh-CN" altLang="en-US" sz="1600" dirty="0"/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18</a:t>
                </a:r>
                <a:endParaRPr lang="zh-CN" altLang="en-US" sz="1600" dirty="0"/>
              </a:p>
            </p:txBody>
          </p:sp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-7</a:t>
                </a:r>
                <a:endParaRPr lang="zh-CN" altLang="en-US" sz="1600" dirty="0"/>
              </a:p>
            </p:txBody>
          </p:sp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-6</a:t>
                </a:r>
                <a:endParaRPr lang="zh-CN" altLang="en-US" sz="1600" dirty="0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812480" y="2060848"/>
            <a:ext cx="1080000" cy="3604047"/>
            <a:chOff x="6612455" y="1795953"/>
            <a:chExt cx="1080000" cy="3604047"/>
          </a:xfrm>
        </p:grpSpPr>
        <p:grpSp>
          <p:nvGrpSpPr>
            <p:cNvPr id="45" name="组合 44"/>
            <p:cNvGrpSpPr/>
            <p:nvPr/>
          </p:nvGrpSpPr>
          <p:grpSpPr>
            <a:xfrm>
              <a:off x="6612455" y="2160000"/>
              <a:ext cx="1080000" cy="360000"/>
              <a:chOff x="504000" y="4320000"/>
              <a:chExt cx="1080000" cy="360000"/>
            </a:xfrm>
          </p:grpSpPr>
          <p:sp>
            <p:nvSpPr>
              <p:cNvPr id="8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-3</a:t>
                </a:r>
                <a:endParaRPr lang="zh-CN" altLang="en-US" sz="1600" dirty="0"/>
              </a:p>
            </p:txBody>
          </p:sp>
          <p:sp>
            <p:nvSpPr>
              <p:cNvPr id="8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612455" y="2520000"/>
              <a:ext cx="1080000" cy="360000"/>
              <a:chOff x="504000" y="4320000"/>
              <a:chExt cx="1080000" cy="360000"/>
            </a:xfrm>
          </p:grpSpPr>
          <p:sp>
            <p:nvSpPr>
              <p:cNvPr id="7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12</a:t>
                </a:r>
                <a:endParaRPr lang="zh-CN" altLang="en-US" sz="1600" dirty="0"/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6612455" y="2880000"/>
              <a:ext cx="1080000" cy="360000"/>
              <a:chOff x="504000" y="4320000"/>
              <a:chExt cx="1080000" cy="360000"/>
            </a:xfrm>
          </p:grpSpPr>
          <p:sp>
            <p:nvSpPr>
              <p:cNvPr id="7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18</a:t>
                </a:r>
                <a:endParaRPr lang="zh-CN" altLang="en-US" sz="1600" dirty="0"/>
              </a:p>
            </p:txBody>
          </p:sp>
          <p:sp>
            <p:nvSpPr>
              <p:cNvPr id="7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612455" y="3240000"/>
              <a:ext cx="1080000" cy="360000"/>
              <a:chOff x="504000" y="4320000"/>
              <a:chExt cx="1080000" cy="360000"/>
            </a:xfrm>
          </p:grpSpPr>
          <p:sp>
            <p:nvSpPr>
              <p:cNvPr id="7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9</a:t>
                </a:r>
                <a:endParaRPr lang="zh-CN" altLang="en-US" sz="1600" dirty="0"/>
              </a:p>
            </p:txBody>
          </p:sp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612455" y="3600000"/>
              <a:ext cx="1080000" cy="360000"/>
              <a:chOff x="504000" y="4320000"/>
              <a:chExt cx="1080000" cy="360000"/>
            </a:xfrm>
          </p:grpSpPr>
          <p:sp>
            <p:nvSpPr>
              <p:cNvPr id="6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24</a:t>
                </a:r>
                <a:endParaRPr lang="zh-CN" altLang="en-US" sz="1600" dirty="0"/>
              </a:p>
            </p:txBody>
          </p:sp>
          <p:sp>
            <p:nvSpPr>
              <p:cNvPr id="7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612455" y="3960000"/>
              <a:ext cx="1080000" cy="360000"/>
              <a:chOff x="504000" y="4320000"/>
              <a:chExt cx="1080000" cy="360000"/>
            </a:xfrm>
          </p:grpSpPr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-6</a:t>
                </a:r>
                <a:endParaRPr lang="zh-CN" altLang="en-US" sz="1600" dirty="0"/>
              </a:p>
            </p:txBody>
          </p:sp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612455" y="4320000"/>
              <a:ext cx="1080000" cy="360000"/>
              <a:chOff x="504000" y="4320000"/>
              <a:chExt cx="1080000" cy="360000"/>
            </a:xfrm>
          </p:grpSpPr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2</a:t>
                </a:r>
                <a:endParaRPr lang="zh-CN" altLang="en-US" sz="1600" dirty="0"/>
              </a:p>
            </p:txBody>
          </p:sp>
          <p:sp>
            <p:nvSpPr>
              <p:cNvPr id="6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612455" y="4680000"/>
              <a:ext cx="1080000" cy="360000"/>
              <a:chOff x="504000" y="4320000"/>
              <a:chExt cx="1080000" cy="360000"/>
            </a:xfrm>
          </p:grpSpPr>
          <p:sp>
            <p:nvSpPr>
              <p:cNvPr id="6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-7</a:t>
                </a:r>
                <a:endParaRPr lang="zh-CN" altLang="en-US" sz="1600" dirty="0"/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612455" y="5040000"/>
              <a:ext cx="1080000" cy="360000"/>
              <a:chOff x="504000" y="4320000"/>
              <a:chExt cx="1080000" cy="360000"/>
            </a:xfrm>
          </p:grpSpPr>
          <p:sp>
            <p:nvSpPr>
              <p:cNvPr id="5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4</a:t>
                </a:r>
                <a:endParaRPr lang="zh-CN" altLang="en-US" sz="1600" dirty="0"/>
              </a:p>
            </p:txBody>
          </p:sp>
          <p:sp>
            <p:nvSpPr>
              <p:cNvPr id="5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661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97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733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Rectangle 98"/>
          <p:cNvSpPr>
            <a:spLocks noChangeArrowheads="1"/>
          </p:cNvSpPr>
          <p:nvPr/>
        </p:nvSpPr>
        <p:spPr bwMode="auto">
          <a:xfrm>
            <a:off x="5971033" y="5704893"/>
            <a:ext cx="13637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（行优先）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98"/>
          <p:cNvSpPr>
            <a:spLocks noChangeArrowheads="1"/>
          </p:cNvSpPr>
          <p:nvPr/>
        </p:nvSpPr>
        <p:spPr bwMode="auto">
          <a:xfrm>
            <a:off x="7653709" y="5684548"/>
            <a:ext cx="136815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行优先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42" idx="6"/>
            <a:endCxn id="78" idx="1"/>
          </p:cNvCxnSpPr>
          <p:nvPr/>
        </p:nvCxnSpPr>
        <p:spPr bwMode="auto">
          <a:xfrm>
            <a:off x="7165756" y="2604895"/>
            <a:ext cx="646724" cy="36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88" name="直接箭头连接符 87"/>
          <p:cNvCxnSpPr>
            <a:endCxn id="72" idx="1"/>
          </p:cNvCxnSpPr>
          <p:nvPr/>
        </p:nvCxnSpPr>
        <p:spPr bwMode="auto">
          <a:xfrm>
            <a:off x="7177761" y="2999076"/>
            <a:ext cx="634719" cy="685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0" name="直接箭头连接符 89"/>
          <p:cNvCxnSpPr>
            <a:endCxn id="81" idx="1"/>
          </p:cNvCxnSpPr>
          <p:nvPr/>
        </p:nvCxnSpPr>
        <p:spPr bwMode="auto">
          <a:xfrm flipV="1">
            <a:off x="7164168" y="2604895"/>
            <a:ext cx="648312" cy="715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2" name="直接箭头连接符 91"/>
          <p:cNvCxnSpPr>
            <a:endCxn id="57" idx="1"/>
          </p:cNvCxnSpPr>
          <p:nvPr/>
        </p:nvCxnSpPr>
        <p:spPr bwMode="auto">
          <a:xfrm>
            <a:off x="7170964" y="3687169"/>
            <a:ext cx="641516" cy="1797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4" name="直接箭头连接符 93"/>
          <p:cNvCxnSpPr>
            <a:stCxn id="30" idx="6"/>
            <a:endCxn id="69" idx="1"/>
          </p:cNvCxnSpPr>
          <p:nvPr/>
        </p:nvCxnSpPr>
        <p:spPr bwMode="auto">
          <a:xfrm>
            <a:off x="7165756" y="4044895"/>
            <a:ext cx="646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7" name="直接箭头连接符 96"/>
          <p:cNvCxnSpPr>
            <a:stCxn id="27" idx="6"/>
            <a:endCxn id="63" idx="1"/>
          </p:cNvCxnSpPr>
          <p:nvPr/>
        </p:nvCxnSpPr>
        <p:spPr bwMode="auto">
          <a:xfrm>
            <a:off x="7165756" y="4404895"/>
            <a:ext cx="646724" cy="36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0" name="直接箭头连接符 99"/>
          <p:cNvCxnSpPr>
            <a:endCxn id="75" idx="1"/>
          </p:cNvCxnSpPr>
          <p:nvPr/>
        </p:nvCxnSpPr>
        <p:spPr bwMode="auto">
          <a:xfrm flipV="1">
            <a:off x="7177761" y="3324895"/>
            <a:ext cx="634719" cy="1446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2" name="直接箭头连接符 101"/>
          <p:cNvCxnSpPr>
            <a:stCxn id="21" idx="6"/>
            <a:endCxn id="60" idx="1"/>
          </p:cNvCxnSpPr>
          <p:nvPr/>
        </p:nvCxnSpPr>
        <p:spPr bwMode="auto">
          <a:xfrm>
            <a:off x="7165756" y="5124895"/>
            <a:ext cx="646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5" name="直接箭头连接符 104"/>
          <p:cNvCxnSpPr>
            <a:stCxn id="18" idx="6"/>
            <a:endCxn id="66" idx="1"/>
          </p:cNvCxnSpPr>
          <p:nvPr/>
        </p:nvCxnSpPr>
        <p:spPr bwMode="auto">
          <a:xfrm flipV="1">
            <a:off x="7165756" y="4404895"/>
            <a:ext cx="646724" cy="108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86" name="矩形 85"/>
          <p:cNvSpPr/>
          <p:nvPr/>
        </p:nvSpPr>
        <p:spPr>
          <a:xfrm>
            <a:off x="360907" y="2152189"/>
            <a:ext cx="4789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rowSize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列的非零元素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 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=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转置后各行的非零元素个数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-30911" y="2899775"/>
            <a:ext cx="6352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nn-NO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(i = 0; i &lt; Cols; i</a:t>
            </a:r>
            <a:r>
              <a:rPr lang="nn-NO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rowSize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Terms;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rowSize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].col]++; </a:t>
            </a:r>
          </a:p>
        </p:txBody>
      </p:sp>
      <p:sp>
        <p:nvSpPr>
          <p:cNvPr id="98" name="矩形 97"/>
          <p:cNvSpPr/>
          <p:nvPr/>
        </p:nvSpPr>
        <p:spPr>
          <a:xfrm>
            <a:off x="253148" y="3536371"/>
            <a:ext cx="54726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rowStart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各行的非零元素在转置矩阵在三元    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组表中应存放的起始位置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358" y="4205420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Cols;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[i-1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+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rowSize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[i-1];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82681"/>
              </p:ext>
            </p:extLst>
          </p:nvPr>
        </p:nvGraphicFramePr>
        <p:xfrm>
          <a:off x="107501" y="5085184"/>
          <a:ext cx="5544622" cy="111252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910528">
                  <a:extLst>
                    <a:ext uri="{9D8B030D-6E8A-4147-A177-3AD203B41FA5}">
                      <a16:colId xmlns:a16="http://schemas.microsoft.com/office/drawing/2014/main" val="776961250"/>
                    </a:ext>
                  </a:extLst>
                </a:gridCol>
                <a:gridCol w="560322">
                  <a:extLst>
                    <a:ext uri="{9D8B030D-6E8A-4147-A177-3AD203B41FA5}">
                      <a16:colId xmlns:a16="http://schemas.microsoft.com/office/drawing/2014/main" val="1483666043"/>
                    </a:ext>
                  </a:extLst>
                </a:gridCol>
                <a:gridCol w="617385">
                  <a:extLst>
                    <a:ext uri="{9D8B030D-6E8A-4147-A177-3AD203B41FA5}">
                      <a16:colId xmlns:a16="http://schemas.microsoft.com/office/drawing/2014/main" val="402356885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38685188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2723745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2814755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5573812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432449147"/>
                    </a:ext>
                  </a:extLst>
                </a:gridCol>
                <a:gridCol w="576067">
                  <a:extLst>
                    <a:ext uri="{9D8B030D-6E8A-4147-A177-3AD203B41FA5}">
                      <a16:colId xmlns:a16="http://schemas.microsoft.com/office/drawing/2014/main" val="13254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rowSize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rowStart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65644"/>
                  </a:ext>
                </a:extLst>
              </a:tr>
            </a:tbl>
          </a:graphicData>
        </a:graphic>
      </p:graphicFrame>
      <p:sp>
        <p:nvSpPr>
          <p:cNvPr id="101" name="矩形 100"/>
          <p:cNvSpPr/>
          <p:nvPr/>
        </p:nvSpPr>
        <p:spPr>
          <a:xfrm>
            <a:off x="104028" y="6300101"/>
            <a:ext cx="8932468" cy="48935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rowStart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为转置矩阵各行非零元素的起始位置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9217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9" grpId="0"/>
      <p:bldP spid="98" grpId="0"/>
      <p:bldP spid="91" grpId="0"/>
      <p:bldP spid="10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316888" y="1700808"/>
            <a:ext cx="56952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(int i </a:t>
            </a:r>
            <a:r>
              <a:rPr lang="nn-NO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0; i &lt; Terms; i</a:t>
            </a:r>
            <a:r>
              <a:rPr lang="nn-NO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++){ </a:t>
            </a:r>
            <a:r>
              <a:rPr lang="nn-NO" altLang="zh-CN" sz="16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16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遍历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三元组各项</a:t>
            </a:r>
            <a:endParaRPr lang="nn-NO" altLang="zh-CN" sz="1600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j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取出起始位置</a:t>
            </a:r>
            <a:endParaRPr lang="en-US" altLang="zh-CN" sz="1600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B.smArray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[j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].row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B.smArray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[j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].row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B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矩阵行号列号对调</a:t>
            </a:r>
            <a:endParaRPr lang="en-US" altLang="zh-CN" sz="1600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B.smArray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[j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].value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].value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赋值域</a:t>
            </a:r>
            <a:endParaRPr lang="en-US" altLang="zh-CN" sz="1600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]++;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起始位置加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96752"/>
            <a:ext cx="8820472" cy="461012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 algn="l" eaLnBrk="1" hangingPunct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稀疏矩阵快速转置示例代码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稀疏矩阵的转置（</a:t>
            </a: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转置）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84168" y="2280919"/>
            <a:ext cx="1081588" cy="3600000"/>
            <a:chOff x="4358723" y="1800000"/>
            <a:chExt cx="1081588" cy="3600000"/>
          </a:xfrm>
        </p:grpSpPr>
        <p:grpSp>
          <p:nvGrpSpPr>
            <p:cNvPr id="5" name="组合 4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</a:t>
                </a:r>
                <a:r>
                  <a:rPr lang="en-US" altLang="zh-CN" sz="1600" dirty="0" smtClean="0"/>
                  <a:t>2</a:t>
                </a:r>
                <a:endParaRPr lang="zh-CN" altLang="en-US" sz="1600" dirty="0"/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9</a:t>
                </a:r>
                <a:endParaRPr lang="zh-CN" altLang="en-US" sz="1600" dirty="0"/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-3</a:t>
                </a:r>
                <a:endParaRPr lang="zh-CN" altLang="en-US" sz="1600" dirty="0"/>
              </a:p>
            </p:txBody>
          </p:sp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4</a:t>
                </a:r>
                <a:endParaRPr lang="zh-CN" altLang="en-US" sz="1600" dirty="0"/>
              </a:p>
            </p:txBody>
          </p:sp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24</a:t>
                </a:r>
                <a:endParaRPr lang="zh-CN" altLang="en-US" sz="1600" dirty="0"/>
              </a:p>
            </p:txBody>
          </p:sp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2</a:t>
                </a:r>
                <a:endParaRPr lang="zh-CN" altLang="en-US" sz="1600" dirty="0"/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18</a:t>
                </a:r>
                <a:endParaRPr lang="zh-CN" altLang="en-US" sz="1600" dirty="0"/>
              </a:p>
            </p:txBody>
          </p:sp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-7</a:t>
                </a:r>
                <a:endParaRPr lang="zh-CN" altLang="en-US" sz="1600" dirty="0"/>
              </a:p>
            </p:txBody>
          </p:sp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-6</a:t>
                </a:r>
                <a:endParaRPr lang="zh-CN" altLang="en-US" sz="1600" dirty="0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812480" y="2276872"/>
            <a:ext cx="1080000" cy="3604047"/>
            <a:chOff x="6612455" y="1795953"/>
            <a:chExt cx="1080000" cy="3604047"/>
          </a:xfrm>
        </p:grpSpPr>
        <p:grpSp>
          <p:nvGrpSpPr>
            <p:cNvPr id="45" name="组合 44"/>
            <p:cNvGrpSpPr/>
            <p:nvPr/>
          </p:nvGrpSpPr>
          <p:grpSpPr>
            <a:xfrm>
              <a:off x="6612455" y="2160000"/>
              <a:ext cx="1080000" cy="360000"/>
              <a:chOff x="504000" y="4320000"/>
              <a:chExt cx="1080000" cy="360000"/>
            </a:xfrm>
          </p:grpSpPr>
          <p:sp>
            <p:nvSpPr>
              <p:cNvPr id="8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-3</a:t>
                </a:r>
                <a:endParaRPr lang="zh-CN" altLang="en-US" sz="1600" dirty="0"/>
              </a:p>
            </p:txBody>
          </p:sp>
          <p:sp>
            <p:nvSpPr>
              <p:cNvPr id="8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612455" y="2520000"/>
              <a:ext cx="1080000" cy="360000"/>
              <a:chOff x="504000" y="4320000"/>
              <a:chExt cx="1080000" cy="360000"/>
            </a:xfrm>
          </p:grpSpPr>
          <p:sp>
            <p:nvSpPr>
              <p:cNvPr id="7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12</a:t>
                </a:r>
                <a:endParaRPr lang="zh-CN" altLang="en-US" sz="1600" dirty="0"/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6612455" y="2880000"/>
              <a:ext cx="1080000" cy="360000"/>
              <a:chOff x="504000" y="4320000"/>
              <a:chExt cx="1080000" cy="360000"/>
            </a:xfrm>
          </p:grpSpPr>
          <p:sp>
            <p:nvSpPr>
              <p:cNvPr id="7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18</a:t>
                </a:r>
                <a:endParaRPr lang="zh-CN" altLang="en-US" sz="1600" dirty="0"/>
              </a:p>
            </p:txBody>
          </p:sp>
          <p:sp>
            <p:nvSpPr>
              <p:cNvPr id="7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612455" y="3240000"/>
              <a:ext cx="1080000" cy="360000"/>
              <a:chOff x="504000" y="4320000"/>
              <a:chExt cx="1080000" cy="360000"/>
            </a:xfrm>
          </p:grpSpPr>
          <p:sp>
            <p:nvSpPr>
              <p:cNvPr id="7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9</a:t>
                </a:r>
                <a:endParaRPr lang="zh-CN" altLang="en-US" sz="1600" dirty="0"/>
              </a:p>
            </p:txBody>
          </p:sp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612455" y="3600000"/>
              <a:ext cx="1080000" cy="360000"/>
              <a:chOff x="504000" y="4320000"/>
              <a:chExt cx="1080000" cy="360000"/>
            </a:xfrm>
          </p:grpSpPr>
          <p:sp>
            <p:nvSpPr>
              <p:cNvPr id="6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24</a:t>
                </a:r>
                <a:endParaRPr lang="zh-CN" altLang="en-US" sz="1600" dirty="0"/>
              </a:p>
            </p:txBody>
          </p:sp>
          <p:sp>
            <p:nvSpPr>
              <p:cNvPr id="7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612455" y="3960000"/>
              <a:ext cx="1080000" cy="360000"/>
              <a:chOff x="504000" y="4320000"/>
              <a:chExt cx="1080000" cy="360000"/>
            </a:xfrm>
          </p:grpSpPr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-6</a:t>
                </a:r>
                <a:endParaRPr lang="zh-CN" altLang="en-US" sz="1600" dirty="0"/>
              </a:p>
            </p:txBody>
          </p:sp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612455" y="4320000"/>
              <a:ext cx="1080000" cy="360000"/>
              <a:chOff x="504000" y="4320000"/>
              <a:chExt cx="1080000" cy="360000"/>
            </a:xfrm>
          </p:grpSpPr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2</a:t>
                </a:r>
                <a:endParaRPr lang="zh-CN" altLang="en-US" sz="1600" dirty="0"/>
              </a:p>
            </p:txBody>
          </p:sp>
          <p:sp>
            <p:nvSpPr>
              <p:cNvPr id="6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612455" y="4680000"/>
              <a:ext cx="1080000" cy="360000"/>
              <a:chOff x="504000" y="4320000"/>
              <a:chExt cx="1080000" cy="360000"/>
            </a:xfrm>
          </p:grpSpPr>
          <p:sp>
            <p:nvSpPr>
              <p:cNvPr id="6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-7</a:t>
                </a:r>
                <a:endParaRPr lang="zh-CN" altLang="en-US" sz="1600" dirty="0"/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612455" y="5040000"/>
              <a:ext cx="1080000" cy="360000"/>
              <a:chOff x="504000" y="4320000"/>
              <a:chExt cx="1080000" cy="360000"/>
            </a:xfrm>
          </p:grpSpPr>
          <p:sp>
            <p:nvSpPr>
              <p:cNvPr id="5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 smtClean="0"/>
                  <a:t> 4</a:t>
                </a:r>
                <a:endParaRPr lang="zh-CN" altLang="en-US" sz="1600" dirty="0"/>
              </a:p>
            </p:txBody>
          </p:sp>
          <p:sp>
            <p:nvSpPr>
              <p:cNvPr id="5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661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97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733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Rectangle 98"/>
          <p:cNvSpPr>
            <a:spLocks noChangeArrowheads="1"/>
          </p:cNvSpPr>
          <p:nvPr/>
        </p:nvSpPr>
        <p:spPr bwMode="auto">
          <a:xfrm>
            <a:off x="5942285" y="5949280"/>
            <a:ext cx="13637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（行优先）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98"/>
          <p:cNvSpPr>
            <a:spLocks noChangeArrowheads="1"/>
          </p:cNvSpPr>
          <p:nvPr/>
        </p:nvSpPr>
        <p:spPr bwMode="auto">
          <a:xfrm>
            <a:off x="7668344" y="5949280"/>
            <a:ext cx="13681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行优先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42" idx="6"/>
            <a:endCxn id="78" idx="1"/>
          </p:cNvCxnSpPr>
          <p:nvPr/>
        </p:nvCxnSpPr>
        <p:spPr bwMode="auto">
          <a:xfrm>
            <a:off x="7165756" y="2820919"/>
            <a:ext cx="646724" cy="36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88" name="直接箭头连接符 87"/>
          <p:cNvCxnSpPr>
            <a:endCxn id="72" idx="1"/>
          </p:cNvCxnSpPr>
          <p:nvPr/>
        </p:nvCxnSpPr>
        <p:spPr bwMode="auto">
          <a:xfrm>
            <a:off x="7177761" y="3215100"/>
            <a:ext cx="634719" cy="685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0" name="直接箭头连接符 89"/>
          <p:cNvCxnSpPr>
            <a:endCxn id="81" idx="1"/>
          </p:cNvCxnSpPr>
          <p:nvPr/>
        </p:nvCxnSpPr>
        <p:spPr bwMode="auto">
          <a:xfrm flipV="1">
            <a:off x="7164168" y="2820919"/>
            <a:ext cx="648312" cy="715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2" name="直接箭头连接符 91"/>
          <p:cNvCxnSpPr>
            <a:endCxn id="57" idx="1"/>
          </p:cNvCxnSpPr>
          <p:nvPr/>
        </p:nvCxnSpPr>
        <p:spPr bwMode="auto">
          <a:xfrm>
            <a:off x="7170964" y="3903193"/>
            <a:ext cx="641516" cy="1797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4" name="直接箭头连接符 93"/>
          <p:cNvCxnSpPr>
            <a:stCxn id="30" idx="6"/>
            <a:endCxn id="69" idx="1"/>
          </p:cNvCxnSpPr>
          <p:nvPr/>
        </p:nvCxnSpPr>
        <p:spPr bwMode="auto">
          <a:xfrm>
            <a:off x="7165756" y="4260919"/>
            <a:ext cx="646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7" name="直接箭头连接符 96"/>
          <p:cNvCxnSpPr>
            <a:stCxn id="27" idx="6"/>
            <a:endCxn id="63" idx="1"/>
          </p:cNvCxnSpPr>
          <p:nvPr/>
        </p:nvCxnSpPr>
        <p:spPr bwMode="auto">
          <a:xfrm>
            <a:off x="7165756" y="4620919"/>
            <a:ext cx="646724" cy="36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0" name="直接箭头连接符 99"/>
          <p:cNvCxnSpPr>
            <a:endCxn id="75" idx="1"/>
          </p:cNvCxnSpPr>
          <p:nvPr/>
        </p:nvCxnSpPr>
        <p:spPr bwMode="auto">
          <a:xfrm flipV="1">
            <a:off x="7177761" y="3540919"/>
            <a:ext cx="634719" cy="1446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2" name="直接箭头连接符 101"/>
          <p:cNvCxnSpPr>
            <a:stCxn id="21" idx="6"/>
            <a:endCxn id="60" idx="1"/>
          </p:cNvCxnSpPr>
          <p:nvPr/>
        </p:nvCxnSpPr>
        <p:spPr bwMode="auto">
          <a:xfrm>
            <a:off x="7165756" y="5340919"/>
            <a:ext cx="646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5" name="直接箭头连接符 104"/>
          <p:cNvCxnSpPr>
            <a:stCxn id="18" idx="6"/>
            <a:endCxn id="66" idx="1"/>
          </p:cNvCxnSpPr>
          <p:nvPr/>
        </p:nvCxnSpPr>
        <p:spPr bwMode="auto">
          <a:xfrm flipV="1">
            <a:off x="7165756" y="4620919"/>
            <a:ext cx="646724" cy="108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75087"/>
              </p:ext>
            </p:extLst>
          </p:nvPr>
        </p:nvGraphicFramePr>
        <p:xfrm>
          <a:off x="181134" y="5013176"/>
          <a:ext cx="5544622" cy="111252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910528">
                  <a:extLst>
                    <a:ext uri="{9D8B030D-6E8A-4147-A177-3AD203B41FA5}">
                      <a16:colId xmlns:a16="http://schemas.microsoft.com/office/drawing/2014/main" val="776961250"/>
                    </a:ext>
                  </a:extLst>
                </a:gridCol>
                <a:gridCol w="560322">
                  <a:extLst>
                    <a:ext uri="{9D8B030D-6E8A-4147-A177-3AD203B41FA5}">
                      <a16:colId xmlns:a16="http://schemas.microsoft.com/office/drawing/2014/main" val="1483666043"/>
                    </a:ext>
                  </a:extLst>
                </a:gridCol>
                <a:gridCol w="617385">
                  <a:extLst>
                    <a:ext uri="{9D8B030D-6E8A-4147-A177-3AD203B41FA5}">
                      <a16:colId xmlns:a16="http://schemas.microsoft.com/office/drawing/2014/main" val="402356885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38685188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2723745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2814755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5573812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432449147"/>
                    </a:ext>
                  </a:extLst>
                </a:gridCol>
                <a:gridCol w="576067">
                  <a:extLst>
                    <a:ext uri="{9D8B030D-6E8A-4147-A177-3AD203B41FA5}">
                      <a16:colId xmlns:a16="http://schemas.microsoft.com/office/drawing/2014/main" val="13254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rowSize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rowStart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1 </a:t>
                      </a: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 </a:t>
                      </a: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65644"/>
                  </a:ext>
                </a:extLst>
              </a:tr>
            </a:tbl>
          </a:graphicData>
        </a:graphic>
      </p:graphicFrame>
      <p:sp>
        <p:nvSpPr>
          <p:cNvPr id="99" name="矩形 98"/>
          <p:cNvSpPr/>
          <p:nvPr/>
        </p:nvSpPr>
        <p:spPr bwMode="auto">
          <a:xfrm>
            <a:off x="1187624" y="3672994"/>
            <a:ext cx="3456384" cy="576064"/>
          </a:xfrm>
          <a:prstGeom prst="rect">
            <a:avLst/>
          </a:prstGeom>
          <a:noFill/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37307" y="43668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rowStart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值加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，下次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遇到该列，可以当作该列的第一个元素，用相同的方法直接计算 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 bwMode="auto">
          <a:xfrm>
            <a:off x="1772818" y="5708432"/>
            <a:ext cx="1142998" cy="456316"/>
          </a:xfrm>
          <a:prstGeom prst="rect">
            <a:avLst/>
          </a:prstGeom>
          <a:noFill/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27584" y="6262071"/>
            <a:ext cx="4392488" cy="48935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Cols+Terms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62993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12" name="Group 20"/>
          <p:cNvGrpSpPr>
            <a:grpSpLocks/>
          </p:cNvGrpSpPr>
          <p:nvPr/>
        </p:nvGrpSpPr>
        <p:grpSpPr bwMode="auto">
          <a:xfrm>
            <a:off x="107504" y="1851497"/>
            <a:ext cx="6092190" cy="2613025"/>
            <a:chOff x="528" y="2448"/>
            <a:chExt cx="3936" cy="1646"/>
          </a:xfrm>
        </p:grpSpPr>
        <p:sp>
          <p:nvSpPr>
            <p:cNvPr id="59414" name="AutoShape 21"/>
            <p:cNvSpPr>
              <a:spLocks/>
            </p:cNvSpPr>
            <p:nvPr/>
          </p:nvSpPr>
          <p:spPr bwMode="auto">
            <a:xfrm>
              <a:off x="1008" y="2496"/>
              <a:ext cx="96" cy="1584"/>
            </a:xfrm>
            <a:prstGeom prst="lef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  <p:sp>
          <p:nvSpPr>
            <p:cNvPr id="59415" name="AutoShape 22"/>
            <p:cNvSpPr>
              <a:spLocks/>
            </p:cNvSpPr>
            <p:nvPr/>
          </p:nvSpPr>
          <p:spPr bwMode="auto">
            <a:xfrm>
              <a:off x="4368" y="2496"/>
              <a:ext cx="96" cy="1584"/>
            </a:xfrm>
            <a:prstGeom prst="righ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  <p:sp>
          <p:nvSpPr>
            <p:cNvPr id="59416" name="Text Box 23"/>
            <p:cNvSpPr txBox="1">
              <a:spLocks noChangeArrowheads="1"/>
            </p:cNvSpPr>
            <p:nvPr/>
          </p:nvSpPr>
          <p:spPr bwMode="auto">
            <a:xfrm flipH="1">
              <a:off x="528" y="3120"/>
              <a:ext cx="48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 sz="2790" b="0">
                  <a:latin typeface="Times New Roman" pitchFamily="18" charset="0"/>
                  <a:ea typeface="楷体_GB2312"/>
                  <a:cs typeface="楷体_GB2312"/>
                </a:rPr>
                <a:t>M=</a:t>
              </a:r>
            </a:p>
          </p:txBody>
        </p:sp>
        <p:sp>
          <p:nvSpPr>
            <p:cNvPr id="59417" name="Text Box 24"/>
            <p:cNvSpPr txBox="1">
              <a:spLocks noChangeArrowheads="1"/>
            </p:cNvSpPr>
            <p:nvPr/>
          </p:nvSpPr>
          <p:spPr bwMode="auto">
            <a:xfrm>
              <a:off x="1104" y="2448"/>
              <a:ext cx="3312" cy="1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980" b="0" dirty="0"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en-US" altLang="zh-CN" sz="2340" dirty="0">
                  <a:latin typeface="宋体" charset="-122"/>
                </a:rPr>
                <a:t>0   </a:t>
              </a: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12    9</a:t>
              </a:r>
              <a:r>
                <a:rPr lang="en-US" altLang="zh-CN" sz="2340" dirty="0">
                  <a:latin typeface="宋体" charset="-122"/>
                </a:rPr>
                <a:t>    0    0    0    0 </a:t>
              </a:r>
            </a:p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340" dirty="0">
                  <a:latin typeface="宋体" charset="-122"/>
                </a:rPr>
                <a:t> 0    0    0    0    0    0    0</a:t>
              </a:r>
            </a:p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-3    </a:t>
              </a:r>
              <a:r>
                <a:rPr lang="en-US" altLang="zh-CN" sz="2340" dirty="0">
                  <a:latin typeface="宋体" charset="-122"/>
                </a:rPr>
                <a:t>0    0    0    0   </a:t>
              </a: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14</a:t>
              </a:r>
              <a:r>
                <a:rPr lang="en-US" altLang="zh-CN" sz="2340" dirty="0">
                  <a:solidFill>
                    <a:schemeClr val="accent2"/>
                  </a:solidFill>
                  <a:latin typeface="宋体" charset="-122"/>
                </a:rPr>
                <a:t>  </a:t>
              </a:r>
              <a:r>
                <a:rPr lang="en-US" altLang="zh-CN" sz="2340" dirty="0">
                  <a:latin typeface="宋体" charset="-122"/>
                </a:rPr>
                <a:t>  0</a:t>
              </a:r>
            </a:p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340" dirty="0">
                  <a:latin typeface="宋体" charset="-122"/>
                </a:rPr>
                <a:t> 0    0   </a:t>
              </a: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24</a:t>
              </a:r>
              <a:r>
                <a:rPr lang="en-US" altLang="zh-CN" sz="2340" dirty="0">
                  <a:latin typeface="宋体" charset="-122"/>
                </a:rPr>
                <a:t>    0    0    0    0</a:t>
              </a:r>
            </a:p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340" dirty="0">
                  <a:latin typeface="宋体" charset="-122"/>
                </a:rPr>
                <a:t> 0   </a:t>
              </a: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18</a:t>
              </a:r>
              <a:r>
                <a:rPr lang="en-US" altLang="zh-CN" sz="2340" dirty="0">
                  <a:latin typeface="宋体" charset="-122"/>
                </a:rPr>
                <a:t>    0    0    0    0    0</a:t>
              </a:r>
            </a:p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15</a:t>
              </a:r>
              <a:r>
                <a:rPr lang="en-US" altLang="zh-CN" sz="2340" dirty="0">
                  <a:solidFill>
                    <a:schemeClr val="folHlink"/>
                  </a:solidFill>
                  <a:latin typeface="宋体" charset="-122"/>
                </a:rPr>
                <a:t> </a:t>
              </a:r>
              <a:r>
                <a:rPr lang="en-US" altLang="zh-CN" sz="2340" dirty="0">
                  <a:latin typeface="宋体" charset="-122"/>
                </a:rPr>
                <a:t>   0    0   </a:t>
              </a: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–7</a:t>
              </a:r>
              <a:r>
                <a:rPr lang="en-US" altLang="zh-CN" sz="2340" dirty="0">
                  <a:latin typeface="宋体" charset="-122"/>
                </a:rPr>
                <a:t>   </a:t>
              </a:r>
              <a:r>
                <a:rPr lang="en-US" altLang="zh-CN" sz="2340" dirty="0" smtClean="0">
                  <a:latin typeface="宋体" charset="-122"/>
                </a:rPr>
                <a:t>0    </a:t>
              </a:r>
              <a:r>
                <a:rPr lang="en-US" altLang="zh-CN" sz="2340" dirty="0">
                  <a:latin typeface="宋体" charset="-122"/>
                </a:rPr>
                <a:t>0    0</a:t>
              </a:r>
            </a:p>
          </p:txBody>
        </p:sp>
      </p:grpSp>
      <p:sp>
        <p:nvSpPr>
          <p:cNvPr id="2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稀疏矩阵的转置（</a:t>
            </a: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转置）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1139447"/>
            <a:ext cx="8820472" cy="48935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 algn="l" eaLnBrk="1" hangingPunct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稀疏矩阵快速转置练习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08958"/>
              </p:ext>
            </p:extLst>
          </p:nvPr>
        </p:nvGraphicFramePr>
        <p:xfrm>
          <a:off x="478979" y="4904576"/>
          <a:ext cx="5639739" cy="118872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033529">
                  <a:extLst>
                    <a:ext uri="{9D8B030D-6E8A-4147-A177-3AD203B41FA5}">
                      <a16:colId xmlns:a16="http://schemas.microsoft.com/office/drawing/2014/main" val="776961250"/>
                    </a:ext>
                  </a:extLst>
                </a:gridCol>
                <a:gridCol w="636014">
                  <a:extLst>
                    <a:ext uri="{9D8B030D-6E8A-4147-A177-3AD203B41FA5}">
                      <a16:colId xmlns:a16="http://schemas.microsoft.com/office/drawing/2014/main" val="1483666043"/>
                    </a:ext>
                  </a:extLst>
                </a:gridCol>
                <a:gridCol w="700786">
                  <a:extLst>
                    <a:ext uri="{9D8B030D-6E8A-4147-A177-3AD203B41FA5}">
                      <a16:colId xmlns:a16="http://schemas.microsoft.com/office/drawing/2014/main" val="4023568852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2386851884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3527237459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2281475538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2655738124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2432449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rowSize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rowStart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65644"/>
                  </a:ext>
                </a:extLst>
              </a:tr>
            </a:tbl>
          </a:graphicData>
        </a:graphic>
      </p:graphicFrame>
      <p:sp>
        <p:nvSpPr>
          <p:cNvPr id="70" name="Rectangle 98"/>
          <p:cNvSpPr>
            <a:spLocks noChangeArrowheads="1"/>
          </p:cNvSpPr>
          <p:nvPr/>
        </p:nvSpPr>
        <p:spPr bwMode="auto">
          <a:xfrm>
            <a:off x="6567224" y="5805264"/>
            <a:ext cx="19442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0" lang="zh-CN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（行优先）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876256" y="1559440"/>
            <a:ext cx="1512168" cy="4029799"/>
            <a:chOff x="4358723" y="1800000"/>
            <a:chExt cx="1081588" cy="3240000"/>
          </a:xfrm>
        </p:grpSpPr>
        <p:grpSp>
          <p:nvGrpSpPr>
            <p:cNvPr id="76" name="组合 75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11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</a:t>
                </a:r>
                <a:r>
                  <a:rPr lang="en-US" altLang="zh-CN" sz="2000" dirty="0" smtClean="0"/>
                  <a:t>2</a:t>
                </a:r>
                <a:endParaRPr lang="zh-CN" altLang="en-US" sz="2000" dirty="0"/>
              </a:p>
            </p:txBody>
          </p:sp>
          <p:sp>
            <p:nvSpPr>
              <p:cNvPr id="11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0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 9</a:t>
                </a:r>
                <a:endParaRPr lang="zh-CN" altLang="en-US" sz="2000" dirty="0"/>
              </a:p>
            </p:txBody>
          </p:sp>
          <p:sp>
            <p:nvSpPr>
              <p:cNvPr id="11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0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-3</a:t>
                </a:r>
                <a:endParaRPr lang="zh-CN" altLang="en-US" sz="2000" dirty="0"/>
              </a:p>
            </p:txBody>
          </p:sp>
          <p:sp>
            <p:nvSpPr>
              <p:cNvPr id="10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0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</a:t>
                </a:r>
                <a:r>
                  <a:rPr lang="en-US" altLang="zh-CN" sz="2000" dirty="0" smtClean="0"/>
                  <a:t>4</a:t>
                </a:r>
                <a:endParaRPr lang="zh-CN" altLang="en-US" sz="2000" dirty="0"/>
              </a:p>
            </p:txBody>
          </p:sp>
          <p:sp>
            <p:nvSpPr>
              <p:cNvPr id="10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0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24</a:t>
                </a:r>
                <a:endParaRPr lang="zh-CN" altLang="en-US" sz="2000" dirty="0"/>
              </a:p>
            </p:txBody>
          </p:sp>
          <p:sp>
            <p:nvSpPr>
              <p:cNvPr id="10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9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18</a:t>
                </a:r>
                <a:endParaRPr lang="zh-CN" altLang="en-US" sz="2000" dirty="0"/>
              </a:p>
            </p:txBody>
          </p:sp>
          <p:sp>
            <p:nvSpPr>
              <p:cNvPr id="9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15</a:t>
                </a:r>
                <a:endParaRPr lang="zh-CN" altLang="en-US" sz="2000" dirty="0"/>
              </a:p>
            </p:txBody>
          </p:sp>
          <p:sp>
            <p:nvSpPr>
              <p:cNvPr id="9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9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-7</a:t>
                </a:r>
                <a:endParaRPr lang="zh-CN" altLang="en-US" sz="2000" dirty="0"/>
              </a:p>
            </p:txBody>
          </p:sp>
          <p:sp>
            <p:nvSpPr>
              <p:cNvPr id="9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5009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稀疏矩阵的转置（</a:t>
            </a: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转置）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1124744"/>
            <a:ext cx="8820472" cy="48935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 algn="l" eaLnBrk="1" hangingPunct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稀疏矩阵快速转置练习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6957"/>
              </p:ext>
            </p:extLst>
          </p:nvPr>
        </p:nvGraphicFramePr>
        <p:xfrm>
          <a:off x="2123728" y="1691666"/>
          <a:ext cx="5639739" cy="79248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033529">
                  <a:extLst>
                    <a:ext uri="{9D8B030D-6E8A-4147-A177-3AD203B41FA5}">
                      <a16:colId xmlns:a16="http://schemas.microsoft.com/office/drawing/2014/main" val="776961250"/>
                    </a:ext>
                  </a:extLst>
                </a:gridCol>
                <a:gridCol w="636014">
                  <a:extLst>
                    <a:ext uri="{9D8B030D-6E8A-4147-A177-3AD203B41FA5}">
                      <a16:colId xmlns:a16="http://schemas.microsoft.com/office/drawing/2014/main" val="1483666043"/>
                    </a:ext>
                  </a:extLst>
                </a:gridCol>
                <a:gridCol w="700786">
                  <a:extLst>
                    <a:ext uri="{9D8B030D-6E8A-4147-A177-3AD203B41FA5}">
                      <a16:colId xmlns:a16="http://schemas.microsoft.com/office/drawing/2014/main" val="4023568852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2386851884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3527237459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2281475538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2655738124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2432449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rowStart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65644"/>
                  </a:ext>
                </a:extLst>
              </a:tr>
            </a:tbl>
          </a:graphicData>
        </a:graphic>
      </p:graphicFrame>
      <p:sp>
        <p:nvSpPr>
          <p:cNvPr id="70" name="Rectangle 98"/>
          <p:cNvSpPr>
            <a:spLocks noChangeArrowheads="1"/>
          </p:cNvSpPr>
          <p:nvPr/>
        </p:nvSpPr>
        <p:spPr bwMode="auto">
          <a:xfrm>
            <a:off x="34756" y="4207414"/>
            <a:ext cx="192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0" lang="zh-CN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r>
              <a:rPr lang="zh-CN" altLang="en-US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（行优先）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98"/>
          <p:cNvSpPr>
            <a:spLocks noChangeArrowheads="1"/>
          </p:cNvSpPr>
          <p:nvPr/>
        </p:nvSpPr>
        <p:spPr bwMode="auto">
          <a:xfrm>
            <a:off x="7113960" y="4241464"/>
            <a:ext cx="19067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装置矩阵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r>
              <a:rPr lang="zh-CN" altLang="en-US" sz="2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（行优先）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2123728" y="2609631"/>
            <a:ext cx="1512168" cy="4029799"/>
            <a:chOff x="4358723" y="1800000"/>
            <a:chExt cx="1081588" cy="3240000"/>
          </a:xfrm>
        </p:grpSpPr>
        <p:grpSp>
          <p:nvGrpSpPr>
            <p:cNvPr id="135" name="组合 134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16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</a:t>
                </a:r>
                <a:r>
                  <a:rPr lang="en-US" altLang="zh-CN" sz="2000" dirty="0" smtClean="0"/>
                  <a:t>2</a:t>
                </a:r>
                <a:endParaRPr lang="zh-CN" altLang="en-US" sz="2000" dirty="0"/>
              </a:p>
            </p:txBody>
          </p:sp>
          <p:sp>
            <p:nvSpPr>
              <p:cNvPr id="16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6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 9</a:t>
                </a:r>
                <a:endParaRPr lang="zh-CN" altLang="en-US" sz="2000" dirty="0"/>
              </a:p>
            </p:txBody>
          </p:sp>
          <p:sp>
            <p:nvSpPr>
              <p:cNvPr id="16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6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-3</a:t>
                </a:r>
                <a:endParaRPr lang="zh-CN" altLang="en-US" sz="2000" dirty="0"/>
              </a:p>
            </p:txBody>
          </p:sp>
          <p:sp>
            <p:nvSpPr>
              <p:cNvPr id="16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5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</a:t>
                </a:r>
                <a:r>
                  <a:rPr lang="en-US" altLang="zh-CN" sz="2000" dirty="0" smtClean="0"/>
                  <a:t>4</a:t>
                </a:r>
                <a:endParaRPr lang="zh-CN" altLang="en-US" sz="2000" dirty="0"/>
              </a:p>
            </p:txBody>
          </p:sp>
          <p:sp>
            <p:nvSpPr>
              <p:cNvPr id="16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5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24</a:t>
                </a:r>
                <a:endParaRPr lang="zh-CN" altLang="en-US" sz="2000" dirty="0"/>
              </a:p>
            </p:txBody>
          </p:sp>
          <p:sp>
            <p:nvSpPr>
              <p:cNvPr id="15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15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18</a:t>
                </a:r>
                <a:endParaRPr lang="zh-CN" altLang="en-US" sz="2000" dirty="0"/>
              </a:p>
            </p:txBody>
          </p:sp>
          <p:sp>
            <p:nvSpPr>
              <p:cNvPr id="15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15</a:t>
                </a:r>
                <a:endParaRPr lang="zh-CN" altLang="en-US" sz="2000" dirty="0"/>
              </a:p>
            </p:txBody>
          </p:sp>
          <p:sp>
            <p:nvSpPr>
              <p:cNvPr id="15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14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-7</a:t>
                </a:r>
                <a:endParaRPr lang="zh-CN" altLang="en-US" sz="2000" dirty="0"/>
              </a:p>
            </p:txBody>
          </p:sp>
          <p:sp>
            <p:nvSpPr>
              <p:cNvPr id="14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3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510324" y="3057386"/>
            <a:ext cx="1509948" cy="447755"/>
            <a:chOff x="504000" y="4320000"/>
            <a:chExt cx="1080000" cy="360000"/>
          </a:xfrm>
        </p:grpSpPr>
        <p:sp>
          <p:nvSpPr>
            <p:cNvPr id="203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/>
                <a:t>-3</a:t>
              </a:r>
              <a:endParaRPr lang="zh-CN" altLang="en-US" sz="2000" dirty="0"/>
            </a:p>
          </p:txBody>
        </p:sp>
        <p:sp>
          <p:nvSpPr>
            <p:cNvPr id="205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5510324" y="3505142"/>
            <a:ext cx="1509948" cy="447755"/>
            <a:chOff x="504000" y="4320000"/>
            <a:chExt cx="1080000" cy="360000"/>
          </a:xfrm>
        </p:grpSpPr>
        <p:sp>
          <p:nvSpPr>
            <p:cNvPr id="200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/>
                <a:t>15</a:t>
              </a:r>
              <a:endParaRPr lang="zh-CN" altLang="en-US" sz="2000" dirty="0"/>
            </a:p>
          </p:txBody>
        </p:sp>
        <p:sp>
          <p:nvSpPr>
            <p:cNvPr id="202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5510324" y="3952897"/>
            <a:ext cx="1509948" cy="447755"/>
            <a:chOff x="504000" y="4320000"/>
            <a:chExt cx="1080000" cy="360000"/>
          </a:xfrm>
        </p:grpSpPr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/>
                <a:t>12</a:t>
              </a:r>
              <a:endParaRPr lang="zh-CN" altLang="en-US" sz="2000" dirty="0"/>
            </a:p>
          </p:txBody>
        </p:sp>
        <p:sp>
          <p:nvSpPr>
            <p:cNvPr id="199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5510324" y="4400653"/>
            <a:ext cx="1509948" cy="447755"/>
            <a:chOff x="504000" y="4320000"/>
            <a:chExt cx="1080000" cy="360000"/>
          </a:xfrm>
        </p:grpSpPr>
        <p:sp>
          <p:nvSpPr>
            <p:cNvPr id="194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/>
                <a:t>18</a:t>
              </a:r>
              <a:endParaRPr lang="zh-CN" altLang="en-US" sz="2000" dirty="0"/>
            </a:p>
          </p:txBody>
        </p:sp>
        <p:sp>
          <p:nvSpPr>
            <p:cNvPr id="196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5510324" y="4848408"/>
            <a:ext cx="1509948" cy="447755"/>
            <a:chOff x="504000" y="4320000"/>
            <a:chExt cx="1080000" cy="360000"/>
          </a:xfrm>
        </p:grpSpPr>
        <p:sp>
          <p:nvSpPr>
            <p:cNvPr id="191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/>
                <a:t>9</a:t>
              </a:r>
              <a:endParaRPr lang="zh-CN" altLang="en-US" sz="2000" dirty="0"/>
            </a:p>
          </p:txBody>
        </p:sp>
        <p:sp>
          <p:nvSpPr>
            <p:cNvPr id="193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5510324" y="5296164"/>
            <a:ext cx="1509948" cy="447755"/>
            <a:chOff x="504000" y="4320000"/>
            <a:chExt cx="1080000" cy="360000"/>
          </a:xfrm>
        </p:grpSpPr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/>
                <a:t>24</a:t>
              </a:r>
              <a:endParaRPr lang="zh-CN" altLang="en-US" sz="2000" dirty="0"/>
            </a:p>
          </p:txBody>
        </p:sp>
        <p:sp>
          <p:nvSpPr>
            <p:cNvPr id="190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5510324" y="5743919"/>
            <a:ext cx="1509948" cy="447755"/>
            <a:chOff x="504000" y="4320000"/>
            <a:chExt cx="1080000" cy="360000"/>
          </a:xfrm>
        </p:grpSpPr>
        <p:sp>
          <p:nvSpPr>
            <p:cNvPr id="185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/>
                <a:t>-7</a:t>
              </a:r>
              <a:endParaRPr lang="zh-CN" altLang="en-US" sz="2000" dirty="0"/>
            </a:p>
          </p:txBody>
        </p:sp>
        <p:sp>
          <p:nvSpPr>
            <p:cNvPr id="187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510324" y="6191675"/>
            <a:ext cx="1509948" cy="447755"/>
            <a:chOff x="504000" y="4320000"/>
            <a:chExt cx="1080000" cy="360000"/>
          </a:xfrm>
        </p:grpSpPr>
        <p:sp>
          <p:nvSpPr>
            <p:cNvPr id="182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/>
                <a:t>14</a:t>
              </a:r>
              <a:endParaRPr lang="zh-CN" altLang="en-US" sz="2000" dirty="0"/>
            </a:p>
          </p:txBody>
        </p:sp>
        <p:sp>
          <p:nvSpPr>
            <p:cNvPr id="184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9" name="Rectangle 6"/>
          <p:cNvSpPr>
            <a:spLocks noChangeArrowheads="1"/>
          </p:cNvSpPr>
          <p:nvPr/>
        </p:nvSpPr>
        <p:spPr bwMode="auto">
          <a:xfrm>
            <a:off x="5508104" y="2609631"/>
            <a:ext cx="503316" cy="44775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6011420" y="2609631"/>
            <a:ext cx="503316" cy="44775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Rectangle 6"/>
          <p:cNvSpPr>
            <a:spLocks noChangeArrowheads="1"/>
          </p:cNvSpPr>
          <p:nvPr/>
        </p:nvSpPr>
        <p:spPr bwMode="auto">
          <a:xfrm>
            <a:off x="6514736" y="2609631"/>
            <a:ext cx="503316" cy="44775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8" name="直接箭头连接符 207"/>
          <p:cNvCxnSpPr/>
          <p:nvPr/>
        </p:nvCxnSpPr>
        <p:spPr bwMode="auto">
          <a:xfrm flipV="1">
            <a:off x="2949088" y="2518650"/>
            <a:ext cx="1185684" cy="74707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3810736" y="2144259"/>
            <a:ext cx="648072" cy="27690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3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09" name="直接箭头连接符 208"/>
          <p:cNvCxnSpPr/>
          <p:nvPr/>
        </p:nvCxnSpPr>
        <p:spPr bwMode="auto">
          <a:xfrm flipV="1">
            <a:off x="2961316" y="2484146"/>
            <a:ext cx="1806160" cy="124487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0" name="矩形 209"/>
          <p:cNvSpPr/>
          <p:nvPr/>
        </p:nvSpPr>
        <p:spPr bwMode="auto">
          <a:xfrm>
            <a:off x="4499992" y="2144260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</a:rPr>
              <a:t>5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11" name="直接箭头连接符 210"/>
          <p:cNvCxnSpPr/>
          <p:nvPr/>
        </p:nvCxnSpPr>
        <p:spPr bwMode="auto">
          <a:xfrm flipV="1">
            <a:off x="2985606" y="2455670"/>
            <a:ext cx="516178" cy="166120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2" name="矩形 211"/>
          <p:cNvSpPr/>
          <p:nvPr/>
        </p:nvSpPr>
        <p:spPr bwMode="auto">
          <a:xfrm>
            <a:off x="3193488" y="2166765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</a:rPr>
              <a:t>1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13" name="直接箭头连接符 212"/>
          <p:cNvCxnSpPr/>
          <p:nvPr/>
        </p:nvCxnSpPr>
        <p:spPr bwMode="auto">
          <a:xfrm flipV="1">
            <a:off x="2990623" y="2453681"/>
            <a:ext cx="3765865" cy="207689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514736" y="2151553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</a:rPr>
              <a:t>8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15" name="直接箭头连接符 214"/>
          <p:cNvCxnSpPr/>
          <p:nvPr/>
        </p:nvCxnSpPr>
        <p:spPr bwMode="auto">
          <a:xfrm flipV="1">
            <a:off x="2963536" y="2484145"/>
            <a:ext cx="1812168" cy="258814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4517605" y="2144259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</a:rPr>
              <a:t>6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17" name="直接箭头连接符 216"/>
          <p:cNvCxnSpPr/>
          <p:nvPr/>
        </p:nvCxnSpPr>
        <p:spPr bwMode="auto">
          <a:xfrm flipV="1">
            <a:off x="2928780" y="2497560"/>
            <a:ext cx="1281973" cy="30093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8" name="矩形 217"/>
          <p:cNvSpPr/>
          <p:nvPr/>
        </p:nvSpPr>
        <p:spPr bwMode="auto">
          <a:xfrm>
            <a:off x="3827325" y="2144258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</a:rPr>
              <a:t>4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19" name="直接箭头连接符 218"/>
          <p:cNvCxnSpPr/>
          <p:nvPr/>
        </p:nvCxnSpPr>
        <p:spPr bwMode="auto">
          <a:xfrm flipV="1">
            <a:off x="2990623" y="2468270"/>
            <a:ext cx="506721" cy="340900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26" name="矩形 225"/>
          <p:cNvSpPr/>
          <p:nvPr/>
        </p:nvSpPr>
        <p:spPr bwMode="auto">
          <a:xfrm>
            <a:off x="3193488" y="2151553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</a:rPr>
              <a:t>2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27" name="直接箭头连接符 226"/>
          <p:cNvCxnSpPr/>
          <p:nvPr/>
        </p:nvCxnSpPr>
        <p:spPr bwMode="auto">
          <a:xfrm flipV="1">
            <a:off x="3016736" y="2476186"/>
            <a:ext cx="2483140" cy="38773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29" name="矩形 228"/>
          <p:cNvSpPr/>
          <p:nvPr/>
        </p:nvSpPr>
        <p:spPr bwMode="auto">
          <a:xfrm>
            <a:off x="5210525" y="2144258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</a:rPr>
              <a:t>7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5065608" y="306896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31" name="矩形 230"/>
          <p:cNvSpPr/>
          <p:nvPr/>
        </p:nvSpPr>
        <p:spPr>
          <a:xfrm>
            <a:off x="5065608" y="3520254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2" name="矩形 231"/>
          <p:cNvSpPr/>
          <p:nvPr/>
        </p:nvSpPr>
        <p:spPr>
          <a:xfrm>
            <a:off x="5065608" y="3971548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3" name="矩形 232"/>
          <p:cNvSpPr/>
          <p:nvPr/>
        </p:nvSpPr>
        <p:spPr>
          <a:xfrm>
            <a:off x="5065608" y="442284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5065608" y="487413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35" name="矩形 234"/>
          <p:cNvSpPr/>
          <p:nvPr/>
        </p:nvSpPr>
        <p:spPr>
          <a:xfrm>
            <a:off x="5065608" y="532543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5065608" y="5776724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7" name="矩形 236"/>
          <p:cNvSpPr/>
          <p:nvPr/>
        </p:nvSpPr>
        <p:spPr>
          <a:xfrm>
            <a:off x="5065608" y="622802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0089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0" grpId="0" animBg="1"/>
      <p:bldP spid="212" grpId="0" animBg="1"/>
      <p:bldP spid="214" grpId="0" animBg="1"/>
      <p:bldP spid="216" grpId="0" animBg="1"/>
      <p:bldP spid="218" grpId="0" animBg="1"/>
      <p:bldP spid="226" grpId="0" animBg="1"/>
      <p:bldP spid="2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稀疏矩阵乘法与行逻辑链接三元组顺序表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1124744"/>
            <a:ext cx="8496944" cy="211441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将上述辅助向量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rowStart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固定在稀疏矩阵的三元组表中，用来指示“行”的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另一种顺序存储结构：行逻辑链接的三元组顺序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注意：前述快速矩阵转置中的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rowStart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为原始矩阵的转置矩阵的行起始指示，而非原始矩阵本身的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25878" y="3233234"/>
            <a:ext cx="6770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endParaRPr lang="zh-CN" altLang="en-US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Rows, Cols, Terms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6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行数、列数、非零元素个数</a:t>
            </a:r>
            <a:endParaRPr lang="en-US" altLang="zh-CN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Triple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//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三元组顺序</a:t>
            </a:r>
            <a:r>
              <a:rPr lang="zh-CN" altLang="en-US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</a:t>
            </a:r>
            <a:endParaRPr lang="en-US" altLang="zh-CN" dirty="0" smtClean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en-US" altLang="zh-CN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// </a:t>
            </a:r>
            <a:r>
              <a:rPr lang="zh-CN" altLang="en-US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各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行第一个非零元的位置表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maxTerms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      </a:t>
            </a:r>
            <a:r>
              <a:rPr lang="en-US" altLang="zh-CN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最大可能非零元素个数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7164288" y="2924944"/>
            <a:ext cx="1512168" cy="3582044"/>
            <a:chOff x="4358723" y="1800000"/>
            <a:chExt cx="1081588" cy="2880000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20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</a:t>
                </a:r>
                <a:r>
                  <a:rPr lang="en-US" altLang="zh-CN" sz="2000" dirty="0" smtClean="0"/>
                  <a:t>2</a:t>
                </a:r>
                <a:endParaRPr lang="zh-CN" altLang="en-US" sz="2000" dirty="0"/>
              </a:p>
            </p:txBody>
          </p:sp>
          <p:sp>
            <p:nvSpPr>
              <p:cNvPr id="22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3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 9</a:t>
                </a:r>
                <a:endParaRPr lang="zh-CN" altLang="en-US" sz="2000" dirty="0"/>
              </a:p>
            </p:txBody>
          </p:sp>
          <p:sp>
            <p:nvSpPr>
              <p:cNvPr id="20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3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-3</a:t>
                </a:r>
                <a:endParaRPr lang="zh-CN" altLang="en-US" sz="2000" dirty="0"/>
              </a:p>
            </p:txBody>
          </p:sp>
          <p:sp>
            <p:nvSpPr>
              <p:cNvPr id="13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2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</a:t>
                </a:r>
                <a:r>
                  <a:rPr lang="en-US" altLang="zh-CN" sz="2000" dirty="0" smtClean="0"/>
                  <a:t>4</a:t>
                </a:r>
                <a:endParaRPr lang="zh-CN" altLang="en-US" sz="2000" dirty="0"/>
              </a:p>
            </p:txBody>
          </p:sp>
          <p:sp>
            <p:nvSpPr>
              <p:cNvPr id="12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2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24</a:t>
                </a:r>
                <a:endParaRPr lang="zh-CN" altLang="en-US" sz="2000" dirty="0"/>
              </a:p>
            </p:txBody>
          </p:sp>
          <p:sp>
            <p:nvSpPr>
              <p:cNvPr id="12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12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18</a:t>
                </a:r>
                <a:endParaRPr lang="zh-CN" altLang="en-US" sz="2000" dirty="0"/>
              </a:p>
            </p:txBody>
          </p:sp>
          <p:sp>
            <p:nvSpPr>
              <p:cNvPr id="12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11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 smtClean="0"/>
                  <a:t>15</a:t>
                </a:r>
                <a:endParaRPr lang="zh-CN" altLang="en-US" sz="2000" dirty="0"/>
              </a:p>
            </p:txBody>
          </p:sp>
          <p:sp>
            <p:nvSpPr>
              <p:cNvPr id="12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70739"/>
              </p:ext>
            </p:extLst>
          </p:nvPr>
        </p:nvGraphicFramePr>
        <p:xfrm>
          <a:off x="1546517" y="5269226"/>
          <a:ext cx="5400601" cy="118872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119503">
                  <a:extLst>
                    <a:ext uri="{9D8B030D-6E8A-4147-A177-3AD203B41FA5}">
                      <a16:colId xmlns:a16="http://schemas.microsoft.com/office/drawing/2014/main" val="776961250"/>
                    </a:ext>
                  </a:extLst>
                </a:gridCol>
                <a:gridCol w="608689">
                  <a:extLst>
                    <a:ext uri="{9D8B030D-6E8A-4147-A177-3AD203B41FA5}">
                      <a16:colId xmlns:a16="http://schemas.microsoft.com/office/drawing/2014/main" val="148366604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235688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86851884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3527237459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2814755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55738124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813599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rowSize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rowStart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65644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244896" y="5491325"/>
            <a:ext cx="13502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行逻辑链接三元组顺序表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021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数组：基本概念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225009" y="1196951"/>
            <a:ext cx="8712968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（多维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由下标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(index)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和值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(value)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组成的序列的集合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中有静态数组和动态数组；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从定义上来看，线性表和数组都是数据元素的有序集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数组有维度（比如三维数组）的概念而线性表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2800" dirty="0" smtClean="0"/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数组一般不进行数据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20072" y="4001437"/>
            <a:ext cx="2905146" cy="2476518"/>
            <a:chOff x="5035184" y="3261437"/>
            <a:chExt cx="2905146" cy="2476518"/>
          </a:xfrm>
        </p:grpSpPr>
        <p:cxnSp>
          <p:nvCxnSpPr>
            <p:cNvPr id="39" name="直接连接符 38"/>
            <p:cNvCxnSpPr/>
            <p:nvPr/>
          </p:nvCxnSpPr>
          <p:spPr bwMode="auto">
            <a:xfrm>
              <a:off x="6588472" y="4613555"/>
              <a:ext cx="46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grpSp>
          <p:nvGrpSpPr>
            <p:cNvPr id="29" name="组合 28"/>
            <p:cNvGrpSpPr/>
            <p:nvPr/>
          </p:nvGrpSpPr>
          <p:grpSpPr>
            <a:xfrm>
              <a:off x="5904000" y="4240800"/>
              <a:ext cx="1061942" cy="822953"/>
              <a:chOff x="2030781" y="4421200"/>
              <a:chExt cx="1061942" cy="822953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2267744" y="4797152"/>
                <a:ext cx="432048" cy="432048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2267744" y="4550146"/>
                <a:ext cx="256765" cy="24700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5" name="直接连接符 54"/>
              <p:cNvCxnSpPr/>
              <p:nvPr/>
            </p:nvCxnSpPr>
            <p:spPr bwMode="auto">
              <a:xfrm flipV="1">
                <a:off x="2695940" y="4550146"/>
                <a:ext cx="260568" cy="2599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2709280" y="4975747"/>
                <a:ext cx="247228" cy="25345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7" name="直接连接符 56"/>
              <p:cNvCxnSpPr/>
              <p:nvPr/>
            </p:nvCxnSpPr>
            <p:spPr bwMode="auto">
              <a:xfrm>
                <a:off x="2956508" y="4550146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5" name="直接连接符 64"/>
              <p:cNvCxnSpPr/>
              <p:nvPr/>
            </p:nvCxnSpPr>
            <p:spPr bwMode="auto">
              <a:xfrm flipH="1">
                <a:off x="2528312" y="4550146"/>
                <a:ext cx="41925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70" name="矩形 69"/>
              <p:cNvSpPr/>
              <p:nvPr/>
            </p:nvSpPr>
            <p:spPr bwMode="auto">
              <a:xfrm>
                <a:off x="2277281" y="4543698"/>
                <a:ext cx="674515" cy="685501"/>
              </a:xfrm>
              <a:prstGeom prst="rect">
                <a:avLst/>
              </a:prstGeom>
              <a:solidFill>
                <a:schemeClr val="accent5">
                  <a:alpha val="57000"/>
                </a:schemeClr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7" name="等腰三角形 26"/>
              <p:cNvSpPr/>
              <p:nvPr/>
            </p:nvSpPr>
            <p:spPr bwMode="auto">
              <a:xfrm rot="8107168">
                <a:off x="2710914" y="5077650"/>
                <a:ext cx="381809" cy="166503"/>
              </a:xfrm>
              <a:prstGeom prst="triangle">
                <a:avLst/>
              </a:pr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 bwMode="auto">
              <a:xfrm rot="18932971">
                <a:off x="2030781" y="4421200"/>
                <a:ext cx="473379" cy="310402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5184" y="3261437"/>
              <a:ext cx="2905146" cy="2476518"/>
            </a:xfrm>
            <a:prstGeom prst="rect">
              <a:avLst/>
            </a:prstGeom>
          </p:spPr>
        </p:pic>
        <p:cxnSp>
          <p:nvCxnSpPr>
            <p:cNvPr id="38" name="直接连接符 37"/>
            <p:cNvCxnSpPr/>
            <p:nvPr/>
          </p:nvCxnSpPr>
          <p:spPr bwMode="auto">
            <a:xfrm>
              <a:off x="6795079" y="3947856"/>
              <a:ext cx="0" cy="82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4" name="直接连接符 3"/>
            <p:cNvCxnSpPr>
              <a:endCxn id="70" idx="1"/>
            </p:cNvCxnSpPr>
            <p:nvPr/>
          </p:nvCxnSpPr>
          <p:spPr bwMode="auto">
            <a:xfrm>
              <a:off x="6147079" y="4240800"/>
              <a:ext cx="0" cy="86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6363079" y="3947856"/>
              <a:ext cx="0" cy="86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6579079" y="4163856"/>
              <a:ext cx="0" cy="86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6829727" y="4379856"/>
              <a:ext cx="46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6569159" y="5048799"/>
              <a:ext cx="46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6829727" y="4794875"/>
              <a:ext cx="46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</p:grpSp>
      <p:cxnSp>
        <p:nvCxnSpPr>
          <p:cNvPr id="40" name="直接连接符 39"/>
          <p:cNvCxnSpPr/>
          <p:nvPr/>
        </p:nvCxnSpPr>
        <p:spPr bwMode="auto">
          <a:xfrm>
            <a:off x="5116928" y="5128508"/>
            <a:ext cx="0" cy="13447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stealth"/>
            <a:tailEnd type="none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flipH="1" flipV="1">
            <a:off x="5242734" y="6550350"/>
            <a:ext cx="1783495" cy="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stealth"/>
            <a:tailEnd type="none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flipH="1">
            <a:off x="5134223" y="5446048"/>
            <a:ext cx="1097862" cy="11004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stealth"/>
            <a:tailEnd type="none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5902405" y="648974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727354" y="56162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60624" y="5994411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 flipV="1">
            <a:off x="6694524" y="5855775"/>
            <a:ext cx="983627" cy="59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9" name="矩形 8"/>
          <p:cNvSpPr/>
          <p:nvPr/>
        </p:nvSpPr>
        <p:spPr>
          <a:xfrm>
            <a:off x="7725659" y="6268430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a[1][1][2]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69194" y="4478975"/>
            <a:ext cx="3024336" cy="469191"/>
            <a:chOff x="971600" y="3924967"/>
            <a:chExt cx="3024336" cy="469191"/>
          </a:xfrm>
        </p:grpSpPr>
        <p:sp>
          <p:nvSpPr>
            <p:cNvPr id="3" name="矩形 2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48135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169194" y="4943354"/>
            <a:ext cx="3024336" cy="469191"/>
            <a:chOff x="971600" y="3924967"/>
            <a:chExt cx="3024336" cy="469191"/>
          </a:xfrm>
        </p:grpSpPr>
        <p:sp>
          <p:nvSpPr>
            <p:cNvPr id="76" name="矩形 75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248135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169194" y="5412545"/>
            <a:ext cx="3024336" cy="469191"/>
            <a:chOff x="971600" y="3924967"/>
            <a:chExt cx="3024336" cy="469191"/>
          </a:xfrm>
        </p:grpSpPr>
        <p:sp>
          <p:nvSpPr>
            <p:cNvPr id="84" name="矩形 83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2485372" y="3927501"/>
              <a:ext cx="500040" cy="466657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169194" y="5875582"/>
            <a:ext cx="3024336" cy="469191"/>
            <a:chOff x="971600" y="3924967"/>
            <a:chExt cx="3024336" cy="469191"/>
          </a:xfrm>
        </p:grpSpPr>
        <p:sp>
          <p:nvSpPr>
            <p:cNvPr id="91" name="矩形 90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248135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97" name="直接连接符 96"/>
          <p:cNvCxnSpPr/>
          <p:nvPr/>
        </p:nvCxnSpPr>
        <p:spPr bwMode="auto">
          <a:xfrm flipH="1">
            <a:off x="1099320" y="6529702"/>
            <a:ext cx="31688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stealth"/>
            <a:tailEnd type="none"/>
          </a:ln>
          <a:effectLst/>
        </p:spPr>
      </p:cxnSp>
      <p:sp>
        <p:nvSpPr>
          <p:cNvPr id="98" name="矩形 97"/>
          <p:cNvSpPr/>
          <p:nvPr/>
        </p:nvSpPr>
        <p:spPr>
          <a:xfrm>
            <a:off x="1758991" y="645036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1004554" y="4478975"/>
            <a:ext cx="6012" cy="19278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stealth"/>
            <a:tailEnd type="none"/>
          </a:ln>
          <a:effectLst/>
        </p:spPr>
      </p:cxnSp>
      <p:cxnSp>
        <p:nvCxnSpPr>
          <p:cNvPr id="100" name="直接箭头连接符 99"/>
          <p:cNvCxnSpPr>
            <a:stCxn id="101" idx="2"/>
            <a:endCxn id="80" idx="2"/>
          </p:cNvCxnSpPr>
          <p:nvPr/>
        </p:nvCxnSpPr>
        <p:spPr bwMode="auto">
          <a:xfrm>
            <a:off x="2883630" y="4295076"/>
            <a:ext cx="47348" cy="1117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2402568" y="3925744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a[3][1]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22006" y="548644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9185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稀疏矩阵乘法与行逻辑链接三元组顺序表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3528" y="1124744"/>
            <a:ext cx="8496944" cy="524042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稀疏矩阵乘法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99592" y="1772816"/>
                <a:ext cx="2547236" cy="830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i="1"/>
                            <m:t>A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3×4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772816"/>
                <a:ext cx="2547236" cy="8304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621804" y="1631655"/>
                <a:ext cx="190039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i="1"/>
                            <m:t>B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/>
                            <m:t>4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804" y="1631655"/>
                <a:ext cx="1900392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96136" y="1768583"/>
                <a:ext cx="2470356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1"/>
                        <m:t>C</m:t>
                      </m:r>
                      <m:r>
                        <m:rPr>
                          <m:nor/>
                        </m:rPr>
                        <a:rPr lang="zh-CN" altLang="en-US"/>
                        <m:t>=</m:t>
                      </m:r>
                      <m:r>
                        <m:rPr>
                          <m:nor/>
                        </m:rPr>
                        <a:rPr lang="zh-CN" altLang="en-US" i="1"/>
                        <m:t>A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105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768583"/>
                <a:ext cx="2470356" cy="830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61875" y="2996952"/>
                <a:ext cx="3169906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][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]×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][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875" y="2996952"/>
                <a:ext cx="3169906" cy="870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55692" y="324766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核心算法：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1770018" y="2072160"/>
            <a:ext cx="1676810" cy="250709"/>
          </a:xfrm>
          <a:prstGeom prst="rect">
            <a:avLst/>
          </a:prstGeom>
          <a:solidFill>
            <a:schemeClr val="accent5">
              <a:lumMod val="75000"/>
              <a:alpha val="23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 rot="5400000">
            <a:off x="4602660" y="2055044"/>
            <a:ext cx="1112807" cy="266029"/>
          </a:xfrm>
          <a:prstGeom prst="rect">
            <a:avLst/>
          </a:prstGeom>
          <a:solidFill>
            <a:schemeClr val="accent5">
              <a:lumMod val="75000"/>
              <a:alpha val="23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 rot="5400000">
            <a:off x="7722195" y="2050843"/>
            <a:ext cx="302342" cy="266029"/>
          </a:xfrm>
          <a:prstGeom prst="rect">
            <a:avLst/>
          </a:prstGeom>
          <a:solidFill>
            <a:schemeClr val="accent5">
              <a:lumMod val="75000"/>
              <a:alpha val="23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87041" y="4017509"/>
                <a:ext cx="6751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推论：任意            必然与            相乘，结果累加入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1" y="4017509"/>
                <a:ext cx="6751144" cy="369332"/>
              </a:xfrm>
              <a:prstGeom prst="rect">
                <a:avLst/>
              </a:prstGeom>
              <a:blipFill>
                <a:blip r:embed="rId6"/>
                <a:stretch>
                  <a:fillRect l="-81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861875" y="4017509"/>
                <a:ext cx="931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875" y="4017509"/>
                <a:ext cx="931922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3355271" y="4017509"/>
                <a:ext cx="935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271" y="4017509"/>
                <a:ext cx="9357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683568" y="4780546"/>
            <a:ext cx="8136904" cy="1015663"/>
            <a:chOff x="683568" y="4780546"/>
            <a:chExt cx="8136904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/>
                <p:cNvSpPr/>
                <p:nvPr/>
              </p:nvSpPr>
              <p:spPr>
                <a:xfrm>
                  <a:off x="683568" y="4780546"/>
                  <a:ext cx="8136904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矩阵乘法核心思想：</a:t>
                  </a:r>
                  <a:endParaRPr lang="en-US" altLang="zh-CN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285750" indent="-285750">
                    <a:buClr>
                      <a:srgbClr val="C00000"/>
                    </a:buClr>
                    <a:buFont typeface="Wingdings" panose="05000000000000000000" pitchFamily="2" charset="2"/>
                    <a:buChar char="Ø"/>
                  </a:pPr>
                  <a:r>
                    <a:rPr lang="zh-CN" altLang="en-US" sz="200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遍历</a:t>
                  </a:r>
                  <a:r>
                    <a:rPr lang="en-US" altLang="zh-CN" sz="200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zh-CN" altLang="en-US" sz="200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中任意非零元素          </a:t>
                  </a:r>
                  <a:r>
                    <a:rPr lang="en-US" altLang="zh-CN" sz="200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</a:t>
                  </a:r>
                  <a:r>
                    <a:rPr lang="zh-CN" altLang="en-US" sz="200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其行列分别为</a:t>
                  </a:r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zh-CN" altLang="en-US" sz="200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；</a:t>
                  </a:r>
                  <a:endParaRPr lang="en-US" altLang="zh-CN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285750" indent="-285750">
                    <a:buClr>
                      <a:srgbClr val="C00000"/>
                    </a:buClr>
                    <a:buFont typeface="Wingdings" panose="05000000000000000000" pitchFamily="2" charset="2"/>
                    <a:buChar char="Ø"/>
                  </a:pPr>
                  <a:r>
                    <a:rPr lang="zh-CN" altLang="en-US" sz="200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在</a:t>
                  </a:r>
                  <a:r>
                    <a:rPr lang="en-US" altLang="zh-CN" sz="200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zh-CN" altLang="en-US" sz="200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中遍历搜索行号为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00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的任意元素           相乘，结果累加入</a:t>
                  </a:r>
                  <a14:m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zh-CN" altLang="en-US" sz="200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68" y="4780546"/>
                  <a:ext cx="8136904" cy="1015663"/>
                </a:xfrm>
                <a:prstGeom prst="rect">
                  <a:avLst/>
                </a:prstGeom>
                <a:blipFill>
                  <a:blip r:embed="rId9"/>
                  <a:stretch>
                    <a:fillRect l="-749" t="-2994" b="-9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3491880" y="5080961"/>
                  <a:ext cx="936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880" y="5080961"/>
                  <a:ext cx="936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/>
                <p:cNvSpPr/>
                <p:nvPr/>
              </p:nvSpPr>
              <p:spPr>
                <a:xfrm>
                  <a:off x="5004048" y="5373216"/>
                  <a:ext cx="9357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5373216"/>
                  <a:ext cx="93576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72227" y="6042963"/>
                <a:ext cx="69127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遍历搜索行号为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的的元素可由</a:t>
                </a:r>
                <a:r>
                  <a:rPr lang="en-US" altLang="zh-CN" sz="200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rowStart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数组直接给出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27" y="6042963"/>
                <a:ext cx="6912768" cy="400110"/>
              </a:xfrm>
              <a:prstGeom prst="rect">
                <a:avLst/>
              </a:prstGeom>
              <a:blipFill>
                <a:blip r:embed="rId12"/>
                <a:stretch>
                  <a:fillRect l="-882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5487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  <p:bldP spid="46" grpId="0" animBg="1"/>
      <p:bldP spid="47" grpId="0"/>
      <p:bldP spid="10" grpId="0"/>
      <p:bldP spid="49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24744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it-IT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it-IT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it-IT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it-IT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it-IT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&gt;::Multiply(</a:t>
            </a:r>
            <a:r>
              <a:rPr lang="it-IT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it-IT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&amp;</a:t>
            </a:r>
            <a:r>
              <a:rPr lang="it-IT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result(Rows*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.Cols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/2,Rows,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.Cols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(Cols !=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.Rows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"Incompatible matrices"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return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result; 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.Rows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矩阵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各行非零元素个数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.Rows+1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];	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矩阵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各行在三元组开始位置</a:t>
            </a:r>
          </a:p>
          <a:p>
            <a:r>
              <a:rPr lang="en-US" altLang="zh-CN" dirty="0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*temp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.Cols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];	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暂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存每一行计算结果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Current,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lastInResult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ColA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ColB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.Rows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.Terms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.smArray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].row]++;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dirty="0" err="1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行非零元素开始位置</a:t>
            </a:r>
          </a:p>
          <a:p>
            <a:r>
              <a:rPr lang="nn-NO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nn-NO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(i = 1; i &lt;= </a:t>
            </a:r>
            <a:r>
              <a:rPr lang="nn-NO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.Rows; i++)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[i-1]+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[i-1];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Current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0;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lastInResult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-1;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扫描指针及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result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存指针</a:t>
            </a:r>
          </a:p>
        </p:txBody>
      </p:sp>
      <p:sp>
        <p:nvSpPr>
          <p:cNvPr id="8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稀疏矩阵乘法与行逻辑链接三元组顺序表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3540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80728"/>
            <a:ext cx="9001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(Current &lt; Terms){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生成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result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的当前行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temp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RowA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[Current].row;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当前行的行号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.Cols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 temp[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(Current&lt;Terms &amp;&amp;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[Current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row==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处理该行各元素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ColA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[Current].col;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矩阵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当前扫描到元素的列号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for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ColA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[ColA+1];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ColB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矩阵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中相乘元素的列号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    temp[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ColB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+=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[Current].value*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].value;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}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1600" dirty="0" err="1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RowA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行与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1600" dirty="0" err="1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ColB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列相乘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Current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nn-NO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nn-NO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(i = 0; i &lt; </a:t>
            </a:r>
            <a:r>
              <a:rPr lang="nn-NO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nn-NO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.Cols; i++){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(temp[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!= 0){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将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temp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中的非零元素压缩到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result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中去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lastInResult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result.smArray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lastInResult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].row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行号固定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result.smArray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lastInResult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列号对应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temp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下标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result.smArray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lastInResult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].value = temp[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result.Rows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Rows;result.Cols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sz="1600" dirty="0" err="1" smtClean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.Cols;result.Terms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lastInResult+1;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delete []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rowSize;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[]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rowStart;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[]temp;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result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稀疏矩阵乘法与行逻辑链接三元组顺序表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9389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23528" y="2404345"/>
            <a:ext cx="8496944" cy="3400919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矩阵乘法复杂度</a:t>
            </a:r>
            <a:endParaRPr lang="en-US" altLang="zh-CN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defRPr/>
            </a:pP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defRPr/>
            </a:pPr>
            <a:endParaRPr lang="en-US" altLang="zh-CN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defRPr/>
            </a:pP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defRPr/>
            </a:pPr>
            <a:endParaRPr lang="en-US" altLang="zh-CN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defRPr/>
            </a:pPr>
            <a:endParaRPr lang="en-US" altLang="zh-CN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O(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A.Rows×B.Cols×A.Cols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3322" name="Rectangle 14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3324" name="Rectangle 17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3326" name="Rectangle 8"/>
          <p:cNvSpPr>
            <a:spLocks noChangeArrowheads="1"/>
          </p:cNvSpPr>
          <p:nvPr/>
        </p:nvSpPr>
        <p:spPr bwMode="auto">
          <a:xfrm>
            <a:off x="655703" y="3044680"/>
            <a:ext cx="718658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 </a:t>
            </a:r>
            <a:r>
              <a:rPr lang="en-US" altLang="zh-CN" sz="2000" dirty="0" smtClean="0">
                <a:latin typeface="Consolas" panose="020B0609020204030204" pitchFamily="49" charset="0"/>
              </a:rPr>
              <a:t>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</a:rPr>
              <a:t>&lt;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A.Rows</a:t>
            </a:r>
            <a:r>
              <a:rPr lang="en-US" altLang="zh-CN" sz="2000" dirty="0">
                <a:latin typeface="Consolas" panose="020B0609020204030204" pitchFamily="49" charset="0"/>
              </a:rPr>
              <a:t>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++)</a:t>
            </a:r>
          </a:p>
          <a:p>
            <a:pPr eaLnBrk="1" hangingPunct="1"/>
            <a:r>
              <a:rPr lang="en-US" altLang="zh-CN" sz="2000" dirty="0">
                <a:latin typeface="Consolas" panose="020B0609020204030204" pitchFamily="49" charset="0"/>
              </a:rPr>
              <a:t>	     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2000" dirty="0">
                <a:latin typeface="Consolas" panose="020B0609020204030204" pitchFamily="49" charset="0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j = </a:t>
            </a:r>
            <a:r>
              <a:rPr lang="en-US" altLang="zh-CN" sz="2000" dirty="0" smtClean="0">
                <a:latin typeface="Consolas" panose="020B0609020204030204" pitchFamily="49" charset="0"/>
              </a:rPr>
              <a:t>0; </a:t>
            </a:r>
            <a:r>
              <a:rPr lang="en-US" altLang="zh-CN" sz="2000" dirty="0">
                <a:latin typeface="Consolas" panose="020B0609020204030204" pitchFamily="49" charset="0"/>
              </a:rPr>
              <a:t>j </a:t>
            </a:r>
            <a:r>
              <a:rPr lang="en-US" altLang="zh-CN" sz="2000" dirty="0" smtClean="0">
                <a:latin typeface="Consolas" panose="020B0609020204030204" pitchFamily="49" charset="0"/>
              </a:rPr>
              <a:t>&lt;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B.Cols</a:t>
            </a:r>
            <a:r>
              <a:rPr lang="en-US" altLang="zh-CN" sz="2000" dirty="0">
                <a:latin typeface="Consolas" panose="020B0609020204030204" pitchFamily="49" charset="0"/>
              </a:rPr>
              <a:t>; j ++) {</a:t>
            </a:r>
          </a:p>
          <a:p>
            <a:pPr algn="l" eaLnBrk="1" hangingPunct="1"/>
            <a:r>
              <a:rPr lang="en-US" altLang="zh-CN" sz="2000" dirty="0">
                <a:latin typeface="Consolas" panose="020B0609020204030204" pitchFamily="49" charset="0"/>
              </a:rPr>
              <a:t>		Q[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][j] = 0;</a:t>
            </a:r>
          </a:p>
          <a:p>
            <a:pPr eaLnBrk="1" hangingPunct="1"/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2000" dirty="0">
                <a:latin typeface="Consolas" panose="020B0609020204030204" pitchFamily="49" charset="0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k = </a:t>
            </a:r>
            <a:r>
              <a:rPr lang="en-US" altLang="zh-CN" sz="2000" dirty="0" smtClean="0">
                <a:latin typeface="Consolas" panose="020B0609020204030204" pitchFamily="49" charset="0"/>
              </a:rPr>
              <a:t>0; </a:t>
            </a:r>
            <a:r>
              <a:rPr lang="en-US" altLang="zh-CN" sz="2000" dirty="0">
                <a:latin typeface="Consolas" panose="020B0609020204030204" pitchFamily="49" charset="0"/>
              </a:rPr>
              <a:t>k </a:t>
            </a:r>
            <a:r>
              <a:rPr lang="en-US" altLang="zh-CN" sz="2000" dirty="0" smtClean="0">
                <a:latin typeface="Consolas" panose="020B0609020204030204" pitchFamily="49" charset="0"/>
              </a:rPr>
              <a:t>&lt;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A.Cols</a:t>
            </a:r>
            <a:r>
              <a:rPr lang="en-US" altLang="zh-CN" sz="2000" dirty="0">
                <a:latin typeface="Consolas" panose="020B0609020204030204" pitchFamily="49" charset="0"/>
              </a:rPr>
              <a:t>; k ++)</a:t>
            </a:r>
          </a:p>
          <a:p>
            <a:pPr algn="l" eaLnBrk="1" hangingPunct="1"/>
            <a:r>
              <a:rPr lang="en-US" altLang="zh-CN" sz="2000" dirty="0">
                <a:latin typeface="Consolas" panose="020B0609020204030204" pitchFamily="49" charset="0"/>
              </a:rPr>
              <a:t>			Q[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][j] + = </a:t>
            </a:r>
            <a:r>
              <a:rPr lang="en-US" altLang="zh-CN" sz="2000" dirty="0" smtClean="0">
                <a:latin typeface="Consolas" panose="020B0609020204030204" pitchFamily="49" charset="0"/>
              </a:rPr>
              <a:t>A[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][k] * </a:t>
            </a:r>
            <a:r>
              <a:rPr lang="en-US" altLang="zh-CN" sz="2000" dirty="0" smtClean="0">
                <a:latin typeface="Consolas" panose="020B0609020204030204" pitchFamily="49" charset="0"/>
              </a:rPr>
              <a:t>B[k</a:t>
            </a:r>
            <a:r>
              <a:rPr lang="en-US" altLang="zh-CN" sz="2000" dirty="0">
                <a:latin typeface="Consolas" panose="020B0609020204030204" pitchFamily="49" charset="0"/>
              </a:rPr>
              <a:t>][j];</a:t>
            </a:r>
          </a:p>
          <a:p>
            <a:pPr algn="l" eaLnBrk="1" hangingPunct="1"/>
            <a:r>
              <a:rPr lang="en-US" altLang="zh-CN" sz="2000" dirty="0">
                <a:latin typeface="Consolas" panose="020B0609020204030204" pitchFamily="49" charset="0"/>
              </a:rPr>
              <a:t>	        }	 </a:t>
            </a:r>
          </a:p>
        </p:txBody>
      </p:sp>
      <p:sp>
        <p:nvSpPr>
          <p:cNvPr id="29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稀疏矩阵乘法与行逻辑链接三元组顺序表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3528" y="1124744"/>
            <a:ext cx="8496944" cy="1031039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稀疏矩阵乘法复杂度</a:t>
            </a:r>
            <a:endParaRPr lang="en-US" altLang="zh-CN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O(max(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A.Rows×B.Cols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A.Terms×B.Cols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9786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3322" name="Rectangle 14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3324" name="Rectangle 17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29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矩阵十字链表（正交链表）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3528" y="1151120"/>
            <a:ext cx="8496944" cy="3604051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矩阵运算如加减乘除等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非零元素的位置和个数经常发生变化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，就不宜采用三元组表，此时采用链式存储结构来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表示三元组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endParaRPr lang="en-US" altLang="zh-CN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采用“十字链表”的链式存储结构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非零元素结点中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除了非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零元素的三元组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v)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了两个链域：向下域（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）和向右域（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向下域用于链接同一列中的非零元素，向右域（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）用于链接同一行中的非零元素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01677" y="4797152"/>
            <a:ext cx="4379258" cy="150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31" tIns="45066" rIns="90131" bIns="45066" anchor="ctr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algn="l" eaLnBrk="1">
              <a:buSzPct val="75000"/>
            </a:pPr>
            <a:r>
              <a:rPr lang="en-US" altLang="zh-CN" b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b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000066"/>
                </a:solidFill>
                <a:latin typeface="Consolas" panose="020B0609020204030204" pitchFamily="49" charset="0"/>
              </a:rPr>
              <a:t>OLNode</a:t>
            </a:r>
            <a:r>
              <a:rPr lang="en-US" altLang="zh-CN" b="0" dirty="0" smtClean="0">
                <a:solidFill>
                  <a:srgbClr val="000066"/>
                </a:solidFill>
                <a:latin typeface="Consolas" panose="020B0609020204030204" pitchFamily="49" charset="0"/>
              </a:rPr>
              <a:t>{  </a:t>
            </a:r>
          </a:p>
          <a:p>
            <a:pPr marL="0" indent="0" algn="l" eaLnBrk="1">
              <a:buSzPct val="75000"/>
            </a:pP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000066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 smtClean="0">
                <a:solidFill>
                  <a:srgbClr val="000066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0" dirty="0" err="1">
                <a:solidFill>
                  <a:srgbClr val="000066"/>
                </a:solidFill>
                <a:latin typeface="Consolas" panose="020B0609020204030204" pitchFamily="49" charset="0"/>
              </a:rPr>
              <a:t>i</a:t>
            </a:r>
            <a:r>
              <a:rPr lang="zh-CN" altLang="en-US" b="0" dirty="0">
                <a:solidFill>
                  <a:srgbClr val="000066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j;  </a:t>
            </a:r>
          </a:p>
          <a:p>
            <a:pPr algn="l" eaLnBrk="1">
              <a:buSzPct val="75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0" dirty="0" err="1" smtClean="0">
                <a:solidFill>
                  <a:srgbClr val="000066"/>
                </a:solidFill>
                <a:latin typeface="Consolas" panose="020B0609020204030204" pitchFamily="49" charset="0"/>
              </a:rPr>
              <a:t>ElemType</a:t>
            </a:r>
            <a:r>
              <a:rPr lang="en-US" altLang="zh-CN" b="0" dirty="0" smtClean="0">
                <a:solidFill>
                  <a:srgbClr val="0000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e;</a:t>
            </a:r>
          </a:p>
          <a:p>
            <a:pPr algn="l" eaLnBrk="1">
              <a:buSzPct val="75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0" dirty="0" err="1" smtClean="0">
                <a:solidFill>
                  <a:srgbClr val="00006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b="0" dirty="0" smtClean="0">
                <a:solidFill>
                  <a:srgbClr val="000066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0" dirty="0" err="1">
                <a:solidFill>
                  <a:srgbClr val="000066"/>
                </a:solidFill>
                <a:latin typeface="Consolas" panose="020B0609020204030204" pitchFamily="49" charset="0"/>
              </a:rPr>
              <a:t>OLNode</a:t>
            </a: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  *down, </a:t>
            </a:r>
            <a:r>
              <a:rPr lang="en-US" altLang="zh-CN" b="0" dirty="0" smtClean="0">
                <a:solidFill>
                  <a:srgbClr val="000066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right;</a:t>
            </a:r>
          </a:p>
          <a:p>
            <a:pPr algn="l" eaLnBrk="1">
              <a:buSzPct val="75000"/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66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0" dirty="0" err="1">
                <a:solidFill>
                  <a:srgbClr val="000066"/>
                </a:solidFill>
                <a:latin typeface="Consolas" panose="020B0609020204030204" pitchFamily="49" charset="0"/>
              </a:rPr>
              <a:t>OLNode</a:t>
            </a: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, *</a:t>
            </a:r>
            <a:r>
              <a:rPr lang="en-US" altLang="zh-CN" b="0" dirty="0" err="1">
                <a:solidFill>
                  <a:srgbClr val="000066"/>
                </a:solidFill>
                <a:latin typeface="Consolas" panose="020B0609020204030204" pitchFamily="49" charset="0"/>
                <a:ea typeface="黑体" pitchFamily="2" charset="-122"/>
              </a:rPr>
              <a:t>OLink</a:t>
            </a: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b="0" dirty="0">
                <a:solidFill>
                  <a:srgbClr val="0000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结点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1775" y="4643264"/>
            <a:ext cx="3823625" cy="193767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0131" tIns="45066" rIns="90131" bIns="45066" anchor="ctr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algn="l" eaLnBrk="1">
              <a:spcBef>
                <a:spcPct val="40000"/>
              </a:spcBef>
              <a:buSzPct val="75000"/>
            </a:pPr>
            <a:r>
              <a:rPr lang="en-US" altLang="zh-CN" sz="2000" b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2000" b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0" dirty="0" smtClean="0">
                <a:latin typeface="Consolas" panose="020B0609020204030204" pitchFamily="49" charset="0"/>
              </a:rPr>
              <a:t>{</a:t>
            </a:r>
            <a:endParaRPr lang="en-US" altLang="zh-CN" sz="2000" b="0" dirty="0">
              <a:latin typeface="Consolas" panose="020B0609020204030204" pitchFamily="49" charset="0"/>
            </a:endParaRPr>
          </a:p>
          <a:p>
            <a:pPr algn="l" eaLnBrk="1">
              <a:buSzPct val="75000"/>
              <a:buFont typeface="Wingdings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</a:t>
            </a:r>
            <a:r>
              <a:rPr lang="en-US" altLang="zh-CN" sz="2000" b="0" dirty="0" err="1" smtClean="0">
                <a:latin typeface="Consolas" panose="020B0609020204030204" pitchFamily="49" charset="0"/>
              </a:rPr>
              <a:t>Olink</a:t>
            </a:r>
            <a:r>
              <a:rPr lang="en-US" altLang="zh-CN" sz="2000" b="0" dirty="0" smtClean="0">
                <a:latin typeface="Consolas" panose="020B0609020204030204" pitchFamily="49" charset="0"/>
              </a:rPr>
              <a:t> *</a:t>
            </a:r>
            <a:r>
              <a:rPr lang="en-US" altLang="zh-CN" sz="2000" b="0" dirty="0" err="1" smtClean="0">
                <a:latin typeface="Consolas" panose="020B0609020204030204" pitchFamily="49" charset="0"/>
              </a:rPr>
              <a:t>rhead</a:t>
            </a:r>
            <a:r>
              <a:rPr lang="en-US" altLang="zh-CN" sz="2000" b="0" dirty="0" smtClean="0">
                <a:latin typeface="Consolas" panose="020B0609020204030204" pitchFamily="49" charset="0"/>
              </a:rPr>
              <a:t>, *</a:t>
            </a:r>
            <a:r>
              <a:rPr lang="en-US" altLang="zh-CN" sz="2000" b="0" dirty="0" err="1">
                <a:latin typeface="Consolas" panose="020B0609020204030204" pitchFamily="49" charset="0"/>
              </a:rPr>
              <a:t>chead</a:t>
            </a:r>
            <a:r>
              <a:rPr lang="en-US" altLang="zh-CN" sz="2000" b="0" dirty="0" smtClean="0">
                <a:latin typeface="Consolas" panose="020B0609020204030204" pitchFamily="49" charset="0"/>
              </a:rPr>
              <a:t>;</a:t>
            </a:r>
          </a:p>
          <a:p>
            <a:pPr algn="l" eaLnBrk="1">
              <a:buSzPct val="75000"/>
              <a:buFont typeface="Wingdings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</a:t>
            </a:r>
            <a:r>
              <a:rPr lang="en-US" altLang="zh-CN" sz="2000" b="0" dirty="0" smtClean="0"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矩阵行头链和列头链序列</a:t>
            </a:r>
            <a:endParaRPr lang="en-US" altLang="zh-CN" sz="1600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>
              <a:buSzPct val="75000"/>
            </a:pPr>
            <a:r>
              <a:rPr lang="en-US" altLang="zh-CN" sz="2000" b="0" dirty="0">
                <a:latin typeface="Consolas" panose="020B0609020204030204" pitchFamily="49" charset="0"/>
              </a:rPr>
              <a:t>   </a:t>
            </a:r>
            <a:r>
              <a:rPr lang="en-US" altLang="zh-CN" sz="2000" b="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latin typeface="Consolas" panose="020B0609020204030204" pitchFamily="49" charset="0"/>
              </a:rPr>
              <a:t>Rows, Cols, Terms;</a:t>
            </a: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en-US" altLang="zh-CN" sz="2000" dirty="0" smtClean="0"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eaLnBrk="1">
              <a:buSzPct val="75000"/>
            </a:pPr>
            <a:r>
              <a:rPr lang="en-US" altLang="zh-CN" sz="2000" b="0" dirty="0" smtClean="0">
                <a:latin typeface="Consolas" panose="020B0609020204030204" pitchFamily="49" charset="0"/>
              </a:rPr>
              <a:t>}</a:t>
            </a:r>
            <a:r>
              <a:rPr lang="en-US" altLang="zh-CN" sz="2000" b="0" dirty="0" err="1">
                <a:latin typeface="Consolas" panose="020B0609020204030204" pitchFamily="49" charset="0"/>
              </a:rPr>
              <a:t>CrossList</a:t>
            </a:r>
            <a:r>
              <a:rPr lang="en-US" altLang="zh-CN" sz="2000" b="0" dirty="0">
                <a:latin typeface="Consolas" panose="020B0609020204030204" pitchFamily="49" charset="0"/>
              </a:rPr>
              <a:t>;  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十字链表</a:t>
            </a:r>
          </a:p>
          <a:p>
            <a:pPr algn="l" eaLnBrk="1">
              <a:buSzPct val="75000"/>
              <a:buFont typeface="Wingdings" pitchFamily="2" charset="2"/>
              <a:buNone/>
            </a:pPr>
            <a:endParaRPr lang="zh-CN" altLang="en-US" sz="2000" b="0" dirty="0">
              <a:solidFill>
                <a:srgbClr val="00006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863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19895" y="1225411"/>
            <a:ext cx="5898748" cy="1079500"/>
            <a:chOff x="549" y="391"/>
            <a:chExt cx="3367" cy="680"/>
          </a:xfrm>
        </p:grpSpPr>
        <p:sp>
          <p:nvSpPr>
            <p:cNvPr id="15435" name="Rectangle 69"/>
            <p:cNvSpPr>
              <a:spLocks noChangeArrowheads="1"/>
            </p:cNvSpPr>
            <p:nvPr/>
          </p:nvSpPr>
          <p:spPr bwMode="auto">
            <a:xfrm>
              <a:off x="549" y="608"/>
              <a:ext cx="1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例如，矩阵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＝ 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436" name="Group 74"/>
            <p:cNvGrpSpPr>
              <a:grpSpLocks/>
            </p:cNvGrpSpPr>
            <p:nvPr/>
          </p:nvGrpSpPr>
          <p:grpSpPr bwMode="auto">
            <a:xfrm>
              <a:off x="1701" y="391"/>
              <a:ext cx="816" cy="680"/>
              <a:chOff x="1928" y="981"/>
              <a:chExt cx="634" cy="499"/>
            </a:xfrm>
          </p:grpSpPr>
          <p:graphicFrame>
            <p:nvGraphicFramePr>
              <p:cNvPr id="15362" name="Object 68"/>
              <p:cNvGraphicFramePr>
                <a:graphicFrameLocks noChangeAspect="1"/>
              </p:cNvGraphicFramePr>
              <p:nvPr/>
            </p:nvGraphicFramePr>
            <p:xfrm>
              <a:off x="1973" y="1026"/>
              <a:ext cx="546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1" name="公式" r:id="rId3" imgW="863225" imgH="672808" progId="Equation.3">
                      <p:embed/>
                    </p:oleObj>
                  </mc:Choice>
                  <mc:Fallback>
                    <p:oleObj name="公式" r:id="rId3" imgW="863225" imgH="672808" progId="Equation.3">
                      <p:embed/>
                      <p:pic>
                        <p:nvPicPr>
                          <p:cNvPr id="15362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1026"/>
                            <a:ext cx="546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38" name="AutoShape 72"/>
              <p:cNvSpPr>
                <a:spLocks/>
              </p:cNvSpPr>
              <p:nvPr/>
            </p:nvSpPr>
            <p:spPr bwMode="auto">
              <a:xfrm>
                <a:off x="1928" y="981"/>
                <a:ext cx="45" cy="499"/>
              </a:xfrm>
              <a:prstGeom prst="leftBracket">
                <a:avLst>
                  <a:gd name="adj" fmla="val 9240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39" name="AutoShape 73"/>
              <p:cNvSpPr>
                <a:spLocks/>
              </p:cNvSpPr>
              <p:nvPr/>
            </p:nvSpPr>
            <p:spPr bwMode="auto">
              <a:xfrm flipH="1">
                <a:off x="2516" y="981"/>
                <a:ext cx="46" cy="499"/>
              </a:xfrm>
              <a:prstGeom prst="leftBracket">
                <a:avLst>
                  <a:gd name="adj" fmla="val 9039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437" name="Rectangle 75"/>
            <p:cNvSpPr>
              <a:spLocks noChangeArrowheads="1"/>
            </p:cNvSpPr>
            <p:nvPr/>
          </p:nvSpPr>
          <p:spPr bwMode="auto">
            <a:xfrm>
              <a:off x="2493" y="618"/>
              <a:ext cx="14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的十字链表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如下所示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060" name="Rectangle 76"/>
          <p:cNvSpPr>
            <a:spLocks noChangeArrowheads="1"/>
          </p:cNvSpPr>
          <p:nvPr/>
        </p:nvSpPr>
        <p:spPr bwMode="auto">
          <a:xfrm>
            <a:off x="3378982" y="5843499"/>
            <a:ext cx="2491950" cy="36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稀疏矩阵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的十字链表</a:t>
            </a:r>
          </a:p>
        </p:txBody>
      </p:sp>
      <p:sp>
        <p:nvSpPr>
          <p:cNvPr id="15431" name="Rectangle 67"/>
          <p:cNvSpPr>
            <a:spLocks noChangeArrowheads="1"/>
          </p:cNvSpPr>
          <p:nvPr/>
        </p:nvSpPr>
        <p:spPr bwMode="auto">
          <a:xfrm>
            <a:off x="3021749" y="2911071"/>
            <a:ext cx="917131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5432" name="Rectangle 66"/>
          <p:cNvSpPr>
            <a:spLocks noChangeArrowheads="1"/>
          </p:cNvSpPr>
          <p:nvPr/>
        </p:nvSpPr>
        <p:spPr bwMode="auto">
          <a:xfrm>
            <a:off x="3938880" y="2911071"/>
            <a:ext cx="918303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5433" name="Rectangle 65"/>
          <p:cNvSpPr>
            <a:spLocks noChangeArrowheads="1"/>
          </p:cNvSpPr>
          <p:nvPr/>
        </p:nvSpPr>
        <p:spPr bwMode="auto">
          <a:xfrm>
            <a:off x="4857183" y="2911071"/>
            <a:ext cx="917131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 smtClean="0"/>
              <a:t>     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^</a:t>
            </a:r>
            <a:endParaRPr lang="zh-CN" altLang="en-US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algn="l" eaLnBrk="1" hangingPunct="1"/>
            <a:endParaRPr lang="zh-CN" altLang="en-US" sz="1620" dirty="0"/>
          </a:p>
        </p:txBody>
      </p:sp>
      <p:sp>
        <p:nvSpPr>
          <p:cNvPr id="15434" name="Rectangle 64"/>
          <p:cNvSpPr>
            <a:spLocks noChangeArrowheads="1"/>
          </p:cNvSpPr>
          <p:nvPr/>
        </p:nvSpPr>
        <p:spPr bwMode="auto">
          <a:xfrm>
            <a:off x="5774314" y="2911071"/>
            <a:ext cx="918303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grpSp>
        <p:nvGrpSpPr>
          <p:cNvPr id="15374" name="Group 59"/>
          <p:cNvGrpSpPr>
            <a:grpSpLocks/>
          </p:cNvGrpSpPr>
          <p:nvPr/>
        </p:nvGrpSpPr>
        <p:grpSpPr bwMode="auto">
          <a:xfrm>
            <a:off x="2287371" y="3595284"/>
            <a:ext cx="366169" cy="2052638"/>
            <a:chOff x="2825" y="8823"/>
            <a:chExt cx="313" cy="2038"/>
          </a:xfrm>
        </p:grpSpPr>
        <p:sp>
          <p:nvSpPr>
            <p:cNvPr id="15428" name="Rectangle 62"/>
            <p:cNvSpPr>
              <a:spLocks noChangeArrowheads="1"/>
            </p:cNvSpPr>
            <p:nvPr/>
          </p:nvSpPr>
          <p:spPr bwMode="auto">
            <a:xfrm>
              <a:off x="2825" y="8823"/>
              <a:ext cx="313" cy="6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  <p:sp>
          <p:nvSpPr>
            <p:cNvPr id="15429" name="Rectangle 61"/>
            <p:cNvSpPr>
              <a:spLocks noChangeArrowheads="1"/>
            </p:cNvSpPr>
            <p:nvPr/>
          </p:nvSpPr>
          <p:spPr bwMode="auto">
            <a:xfrm>
              <a:off x="2825" y="9503"/>
              <a:ext cx="312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  <p:sp>
          <p:nvSpPr>
            <p:cNvPr id="15430" name="Rectangle 60"/>
            <p:cNvSpPr>
              <a:spLocks noChangeArrowheads="1"/>
            </p:cNvSpPr>
            <p:nvPr/>
          </p:nvSpPr>
          <p:spPr bwMode="auto">
            <a:xfrm>
              <a:off x="2825" y="10182"/>
              <a:ext cx="312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</p:grpSp>
      <p:sp>
        <p:nvSpPr>
          <p:cNvPr id="15379" name="Line 34"/>
          <p:cNvSpPr>
            <a:spLocks noChangeShapeType="1"/>
          </p:cNvSpPr>
          <p:nvPr/>
        </p:nvSpPr>
        <p:spPr bwMode="auto">
          <a:xfrm>
            <a:off x="2469945" y="3868969"/>
            <a:ext cx="488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0" name="Line 33"/>
          <p:cNvSpPr>
            <a:spLocks noChangeShapeType="1"/>
          </p:cNvSpPr>
          <p:nvPr/>
        </p:nvSpPr>
        <p:spPr bwMode="auto">
          <a:xfrm flipV="1">
            <a:off x="3763970" y="3859717"/>
            <a:ext cx="19338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1" name="Line 32"/>
          <p:cNvSpPr>
            <a:spLocks noChangeShapeType="1"/>
          </p:cNvSpPr>
          <p:nvPr/>
        </p:nvSpPr>
        <p:spPr bwMode="auto">
          <a:xfrm>
            <a:off x="3465607" y="3026945"/>
            <a:ext cx="0" cy="410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620"/>
          </a:p>
        </p:txBody>
      </p:sp>
      <p:sp>
        <p:nvSpPr>
          <p:cNvPr id="15382" name="Line 31"/>
          <p:cNvSpPr>
            <a:spLocks noChangeShapeType="1"/>
          </p:cNvSpPr>
          <p:nvPr/>
        </p:nvSpPr>
        <p:spPr bwMode="auto">
          <a:xfrm>
            <a:off x="6201911" y="3026945"/>
            <a:ext cx="0" cy="410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3" name="Line 30"/>
          <p:cNvSpPr>
            <a:spLocks noChangeShapeType="1"/>
          </p:cNvSpPr>
          <p:nvPr/>
        </p:nvSpPr>
        <p:spPr bwMode="auto">
          <a:xfrm flipH="1">
            <a:off x="4401591" y="3026946"/>
            <a:ext cx="120" cy="12013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4" name="Line 29"/>
          <p:cNvSpPr>
            <a:spLocks noChangeShapeType="1"/>
          </p:cNvSpPr>
          <p:nvPr/>
        </p:nvSpPr>
        <p:spPr bwMode="auto">
          <a:xfrm>
            <a:off x="2469945" y="4661609"/>
            <a:ext cx="135570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5" name="Line 28"/>
          <p:cNvSpPr>
            <a:spLocks noChangeShapeType="1"/>
          </p:cNvSpPr>
          <p:nvPr/>
        </p:nvSpPr>
        <p:spPr bwMode="auto">
          <a:xfrm flipV="1">
            <a:off x="2469945" y="5445224"/>
            <a:ext cx="488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6" name="Line 27"/>
          <p:cNvSpPr>
            <a:spLocks noChangeShapeType="1"/>
          </p:cNvSpPr>
          <p:nvPr/>
        </p:nvSpPr>
        <p:spPr bwMode="auto">
          <a:xfrm flipH="1">
            <a:off x="3236612" y="3934082"/>
            <a:ext cx="0" cy="10862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68" name="Rectangle 70"/>
          <p:cNvSpPr>
            <a:spLocks noChangeArrowheads="1"/>
          </p:cNvSpPr>
          <p:nvPr/>
        </p:nvSpPr>
        <p:spPr bwMode="auto">
          <a:xfrm>
            <a:off x="2700637" y="2563408"/>
            <a:ext cx="95190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1620">
                <a:latin typeface="Times New Roman" pitchFamily="18" charset="0"/>
                <a:cs typeface="Times New Roman" pitchFamily="18" charset="0"/>
              </a:rPr>
              <a:t>M.chead</a:t>
            </a:r>
            <a:endParaRPr lang="en-US" altLang="zh-CN" sz="1620">
              <a:latin typeface="Times New Roman" pitchFamily="18" charset="0"/>
            </a:endParaRPr>
          </a:p>
        </p:txBody>
      </p:sp>
      <p:sp>
        <p:nvSpPr>
          <p:cNvPr id="15370" name="Rectangle 77"/>
          <p:cNvSpPr>
            <a:spLocks noChangeArrowheads="1"/>
          </p:cNvSpPr>
          <p:nvPr/>
        </p:nvSpPr>
        <p:spPr bwMode="auto">
          <a:xfrm>
            <a:off x="1296771" y="3558771"/>
            <a:ext cx="95190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1620">
                <a:latin typeface="Times New Roman" pitchFamily="18" charset="0"/>
              </a:rPr>
              <a:t>M.rhead</a:t>
            </a:r>
          </a:p>
        </p:txBody>
      </p:sp>
      <p:sp>
        <p:nvSpPr>
          <p:cNvPr id="79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矩阵十字链表（正交链表）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61551" y="3437473"/>
            <a:ext cx="1080120" cy="576712"/>
            <a:chOff x="323528" y="2299282"/>
            <a:chExt cx="1080120" cy="576712"/>
          </a:xfrm>
        </p:grpSpPr>
        <p:sp>
          <p:nvSpPr>
            <p:cNvPr id="3" name="矩形 2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22070" y="4712266"/>
            <a:ext cx="2160120" cy="864000"/>
            <a:chOff x="6588224" y="4932292"/>
            <a:chExt cx="2160120" cy="864000"/>
          </a:xfrm>
        </p:grpSpPr>
        <p:sp>
          <p:nvSpPr>
            <p:cNvPr id="86" name="矩形 85"/>
            <p:cNvSpPr/>
            <p:nvPr/>
          </p:nvSpPr>
          <p:spPr bwMode="auto">
            <a:xfrm>
              <a:off x="6588224" y="4932292"/>
              <a:ext cx="72000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endParaRPr lang="zh-CN" altLang="en-US" sz="2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8028224" y="4932292"/>
              <a:ext cx="72000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endParaRPr lang="zh-CN" altLang="en-US" sz="2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7308224" y="4932292"/>
              <a:ext cx="72000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endParaRPr lang="zh-CN" altLang="en-US" sz="2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6588224" y="5364292"/>
              <a:ext cx="108012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Down</a:t>
              </a:r>
              <a:endParaRPr lang="zh-CN" altLang="en-US" sz="2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7668224" y="5364292"/>
              <a:ext cx="108012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Right</a:t>
              </a:r>
              <a:endParaRPr lang="zh-CN" altLang="en-US" sz="2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779361" y="4941168"/>
                  <a:ext cx="3450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361" y="4941168"/>
                  <a:ext cx="345094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7491993" y="4932292"/>
                  <a:ext cx="35253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993" y="4932292"/>
                  <a:ext cx="352532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6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/>
                <p:cNvSpPr/>
                <p:nvPr/>
              </p:nvSpPr>
              <p:spPr>
                <a:xfrm>
                  <a:off x="8204405" y="4941168"/>
                  <a:ext cx="3874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7" name="矩形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405" y="4941168"/>
                  <a:ext cx="38747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组合 99"/>
          <p:cNvGrpSpPr/>
          <p:nvPr/>
        </p:nvGrpSpPr>
        <p:grpSpPr>
          <a:xfrm>
            <a:off x="2961551" y="5021001"/>
            <a:ext cx="1080120" cy="576712"/>
            <a:chOff x="323528" y="2299282"/>
            <a:chExt cx="1080120" cy="576712"/>
          </a:xfrm>
        </p:grpSpPr>
        <p:sp>
          <p:nvSpPr>
            <p:cNvPr id="101" name="矩形 100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697855" y="3437473"/>
            <a:ext cx="1080120" cy="576712"/>
            <a:chOff x="323528" y="2299282"/>
            <a:chExt cx="1080120" cy="576712"/>
          </a:xfrm>
        </p:grpSpPr>
        <p:sp>
          <p:nvSpPr>
            <p:cNvPr id="107" name="矩形 106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825647" y="4228913"/>
            <a:ext cx="1080120" cy="576712"/>
            <a:chOff x="323528" y="2299282"/>
            <a:chExt cx="1080120" cy="576712"/>
          </a:xfrm>
        </p:grpSpPr>
        <p:sp>
          <p:nvSpPr>
            <p:cNvPr id="113" name="矩形 112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91446" rIns="36000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-1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2876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36920" y="1849272"/>
            <a:ext cx="1673102" cy="757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16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根据图形，写出矩阵</a:t>
            </a:r>
          </a:p>
        </p:txBody>
      </p:sp>
      <p:sp>
        <p:nvSpPr>
          <p:cNvPr id="35" name="Rectangle 67"/>
          <p:cNvSpPr>
            <a:spLocks noChangeArrowheads="1"/>
          </p:cNvSpPr>
          <p:nvPr/>
        </p:nvSpPr>
        <p:spPr bwMode="auto">
          <a:xfrm>
            <a:off x="1819925" y="1178789"/>
            <a:ext cx="917131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36" name="Rectangle 66"/>
          <p:cNvSpPr>
            <a:spLocks noChangeArrowheads="1"/>
          </p:cNvSpPr>
          <p:nvPr/>
        </p:nvSpPr>
        <p:spPr bwMode="auto">
          <a:xfrm>
            <a:off x="2737056" y="1178789"/>
            <a:ext cx="918303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3655359" y="1178789"/>
            <a:ext cx="917131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 smtClean="0"/>
              <a:t>     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^</a:t>
            </a:r>
            <a:endParaRPr lang="zh-CN" altLang="en-US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algn="l" eaLnBrk="1" hangingPunct="1"/>
            <a:endParaRPr lang="zh-CN" altLang="en-US" sz="1620" dirty="0"/>
          </a:p>
        </p:txBody>
      </p:sp>
      <p:sp>
        <p:nvSpPr>
          <p:cNvPr id="38" name="Rectangle 64"/>
          <p:cNvSpPr>
            <a:spLocks noChangeArrowheads="1"/>
          </p:cNvSpPr>
          <p:nvPr/>
        </p:nvSpPr>
        <p:spPr bwMode="auto">
          <a:xfrm>
            <a:off x="4572490" y="1178789"/>
            <a:ext cx="918303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grpSp>
        <p:nvGrpSpPr>
          <p:cNvPr id="39" name="Group 59"/>
          <p:cNvGrpSpPr>
            <a:grpSpLocks/>
          </p:cNvGrpSpPr>
          <p:nvPr/>
        </p:nvGrpSpPr>
        <p:grpSpPr bwMode="auto">
          <a:xfrm>
            <a:off x="1085547" y="1863002"/>
            <a:ext cx="366169" cy="2052638"/>
            <a:chOff x="2825" y="8823"/>
            <a:chExt cx="313" cy="2038"/>
          </a:xfrm>
        </p:grpSpPr>
        <p:sp>
          <p:nvSpPr>
            <p:cNvPr id="40" name="Rectangle 62"/>
            <p:cNvSpPr>
              <a:spLocks noChangeArrowheads="1"/>
            </p:cNvSpPr>
            <p:nvPr/>
          </p:nvSpPr>
          <p:spPr bwMode="auto">
            <a:xfrm>
              <a:off x="2825" y="8823"/>
              <a:ext cx="313" cy="6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  <p:sp>
          <p:nvSpPr>
            <p:cNvPr id="41" name="Rectangle 61"/>
            <p:cNvSpPr>
              <a:spLocks noChangeArrowheads="1"/>
            </p:cNvSpPr>
            <p:nvPr/>
          </p:nvSpPr>
          <p:spPr bwMode="auto">
            <a:xfrm>
              <a:off x="2825" y="9503"/>
              <a:ext cx="312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2825" y="10182"/>
              <a:ext cx="312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</p:grp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1268121" y="2136687"/>
            <a:ext cx="488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45" name="Line 32"/>
          <p:cNvSpPr>
            <a:spLocks noChangeShapeType="1"/>
          </p:cNvSpPr>
          <p:nvPr/>
        </p:nvSpPr>
        <p:spPr bwMode="auto">
          <a:xfrm>
            <a:off x="2263783" y="1294663"/>
            <a:ext cx="0" cy="410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620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5000087" y="1294662"/>
            <a:ext cx="0" cy="11960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H="1">
            <a:off x="3199767" y="1294664"/>
            <a:ext cx="120" cy="12013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48" name="Line 29"/>
          <p:cNvSpPr>
            <a:spLocks noChangeShapeType="1"/>
          </p:cNvSpPr>
          <p:nvPr/>
        </p:nvSpPr>
        <p:spPr bwMode="auto">
          <a:xfrm>
            <a:off x="1268121" y="2929327"/>
            <a:ext cx="135570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>
            <a:off x="1268120" y="3710251"/>
            <a:ext cx="3223327" cy="52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51" name="Rectangle 70"/>
          <p:cNvSpPr>
            <a:spLocks noChangeArrowheads="1"/>
          </p:cNvSpPr>
          <p:nvPr/>
        </p:nvSpPr>
        <p:spPr bwMode="auto">
          <a:xfrm>
            <a:off x="891180" y="1124744"/>
            <a:ext cx="95190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1620" dirty="0" err="1">
                <a:latin typeface="Times New Roman" pitchFamily="18" charset="0"/>
                <a:cs typeface="Times New Roman" pitchFamily="18" charset="0"/>
              </a:rPr>
              <a:t>M.chead</a:t>
            </a:r>
            <a:endParaRPr lang="en-US" altLang="zh-CN" sz="1620" dirty="0">
              <a:latin typeface="Times New Roman" pitchFamily="18" charset="0"/>
            </a:endParaRPr>
          </a:p>
        </p:txBody>
      </p:sp>
      <p:sp>
        <p:nvSpPr>
          <p:cNvPr id="52" name="Rectangle 77"/>
          <p:cNvSpPr>
            <a:spLocks noChangeArrowheads="1"/>
          </p:cNvSpPr>
          <p:nvPr/>
        </p:nvSpPr>
        <p:spPr bwMode="auto">
          <a:xfrm>
            <a:off x="94947" y="1826489"/>
            <a:ext cx="95190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1620" dirty="0" err="1">
                <a:latin typeface="Times New Roman" pitchFamily="18" charset="0"/>
              </a:rPr>
              <a:t>M.rhead</a:t>
            </a:r>
            <a:endParaRPr lang="en-US" altLang="zh-CN" sz="1620" dirty="0">
              <a:latin typeface="Times New Roman" pitchFamily="18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759727" y="1705191"/>
            <a:ext cx="1080120" cy="576712"/>
            <a:chOff x="323528" y="2299282"/>
            <a:chExt cx="1080120" cy="576712"/>
          </a:xfrm>
        </p:grpSpPr>
        <p:sp>
          <p:nvSpPr>
            <p:cNvPr id="54" name="矩形 53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499992" y="3282880"/>
            <a:ext cx="1080120" cy="576712"/>
            <a:chOff x="323528" y="2299282"/>
            <a:chExt cx="1080120" cy="576712"/>
          </a:xfrm>
        </p:grpSpPr>
        <p:sp>
          <p:nvSpPr>
            <p:cNvPr id="69" name="矩形 68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496031" y="2491346"/>
            <a:ext cx="1080120" cy="576712"/>
            <a:chOff x="323528" y="2299282"/>
            <a:chExt cx="1080120" cy="576712"/>
          </a:xfrm>
        </p:grpSpPr>
        <p:sp>
          <p:nvSpPr>
            <p:cNvPr id="75" name="矩形 74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23823" y="2496631"/>
            <a:ext cx="1080120" cy="576712"/>
            <a:chOff x="323528" y="2299282"/>
            <a:chExt cx="1080120" cy="576712"/>
          </a:xfrm>
        </p:grpSpPr>
        <p:sp>
          <p:nvSpPr>
            <p:cNvPr id="81" name="矩形 80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91446" rIns="36000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>
            <a:off x="3473150" y="2929327"/>
            <a:ext cx="101829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87" name="Line 31"/>
          <p:cNvSpPr>
            <a:spLocks noChangeShapeType="1"/>
          </p:cNvSpPr>
          <p:nvPr/>
        </p:nvSpPr>
        <p:spPr bwMode="auto">
          <a:xfrm flipH="1">
            <a:off x="4753280" y="2952585"/>
            <a:ext cx="0" cy="3323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88" name="Rectangle 66"/>
          <p:cNvSpPr>
            <a:spLocks noChangeArrowheads="1"/>
          </p:cNvSpPr>
          <p:nvPr/>
        </p:nvSpPr>
        <p:spPr bwMode="auto">
          <a:xfrm>
            <a:off x="4022114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1620" dirty="0" smtClean="0"/>
              <a:t> ^</a:t>
            </a:r>
            <a:endParaRPr lang="zh-CN" altLang="en-US" sz="1620" dirty="0"/>
          </a:p>
        </p:txBody>
      </p:sp>
      <p:sp>
        <p:nvSpPr>
          <p:cNvPr id="89" name="Rectangle 66"/>
          <p:cNvSpPr>
            <a:spLocks noChangeArrowheads="1"/>
          </p:cNvSpPr>
          <p:nvPr/>
        </p:nvSpPr>
        <p:spPr bwMode="auto">
          <a:xfrm>
            <a:off x="4458977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 ^</a:t>
            </a:r>
            <a:endParaRPr lang="zh-CN" altLang="en-US" sz="1620" dirty="0"/>
          </a:p>
          <a:p>
            <a:pPr algn="l" eaLnBrk="1" hangingPunct="1"/>
            <a:endParaRPr lang="zh-CN" altLang="en-US" sz="1620" dirty="0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4967848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91" name="Rectangle 66"/>
          <p:cNvSpPr>
            <a:spLocks noChangeArrowheads="1"/>
          </p:cNvSpPr>
          <p:nvPr/>
        </p:nvSpPr>
        <p:spPr bwMode="auto">
          <a:xfrm>
            <a:off x="5404711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 ^</a:t>
            </a:r>
            <a:endParaRPr lang="zh-CN" altLang="en-US" sz="1620" dirty="0"/>
          </a:p>
          <a:p>
            <a:pPr algn="l" eaLnBrk="1" hangingPunct="1"/>
            <a:endParaRPr lang="zh-CN" altLang="en-US" sz="1620" dirty="0"/>
          </a:p>
        </p:txBody>
      </p:sp>
      <p:sp>
        <p:nvSpPr>
          <p:cNvPr id="92" name="Rectangle 66"/>
          <p:cNvSpPr>
            <a:spLocks noChangeArrowheads="1"/>
          </p:cNvSpPr>
          <p:nvPr/>
        </p:nvSpPr>
        <p:spPr bwMode="auto">
          <a:xfrm>
            <a:off x="5913582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 ^</a:t>
            </a:r>
            <a:endParaRPr lang="zh-CN" altLang="en-US" sz="1620" dirty="0"/>
          </a:p>
          <a:p>
            <a:pPr algn="l" eaLnBrk="1" hangingPunct="1"/>
            <a:endParaRPr lang="zh-CN" altLang="en-US" sz="1620" dirty="0"/>
          </a:p>
        </p:txBody>
      </p:sp>
      <p:sp>
        <p:nvSpPr>
          <p:cNvPr id="93" name="Rectangle 66"/>
          <p:cNvSpPr>
            <a:spLocks noChangeArrowheads="1"/>
          </p:cNvSpPr>
          <p:nvPr/>
        </p:nvSpPr>
        <p:spPr bwMode="auto">
          <a:xfrm>
            <a:off x="6350445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 ^</a:t>
            </a:r>
            <a:endParaRPr lang="zh-CN" altLang="en-US" sz="1620" dirty="0"/>
          </a:p>
          <a:p>
            <a:pPr algn="l" eaLnBrk="1" hangingPunct="1"/>
            <a:endParaRPr lang="zh-CN" altLang="en-US" sz="1620" dirty="0"/>
          </a:p>
        </p:txBody>
      </p:sp>
      <p:sp>
        <p:nvSpPr>
          <p:cNvPr id="94" name="Rectangle 66"/>
          <p:cNvSpPr>
            <a:spLocks noChangeArrowheads="1"/>
          </p:cNvSpPr>
          <p:nvPr/>
        </p:nvSpPr>
        <p:spPr bwMode="auto">
          <a:xfrm>
            <a:off x="6859316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 ^</a:t>
            </a:r>
            <a:endParaRPr lang="zh-CN" altLang="en-US" sz="1620" dirty="0"/>
          </a:p>
          <a:p>
            <a:pPr algn="l" eaLnBrk="1" hangingPunct="1"/>
            <a:endParaRPr lang="zh-CN" altLang="en-US" sz="1620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7296179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 ^</a:t>
            </a:r>
            <a:endParaRPr lang="zh-CN" altLang="en-US" sz="1620" dirty="0"/>
          </a:p>
          <a:p>
            <a:pPr algn="l" eaLnBrk="1" hangingPunct="1"/>
            <a:endParaRPr lang="zh-CN" altLang="en-US" sz="1620" dirty="0"/>
          </a:p>
        </p:txBody>
      </p:sp>
      <p:sp>
        <p:nvSpPr>
          <p:cNvPr id="96" name="Rectangle 66"/>
          <p:cNvSpPr>
            <a:spLocks noChangeArrowheads="1"/>
          </p:cNvSpPr>
          <p:nvPr/>
        </p:nvSpPr>
        <p:spPr bwMode="auto">
          <a:xfrm>
            <a:off x="7805050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97" name="Rectangle 66"/>
          <p:cNvSpPr>
            <a:spLocks noChangeArrowheads="1"/>
          </p:cNvSpPr>
          <p:nvPr/>
        </p:nvSpPr>
        <p:spPr bwMode="auto">
          <a:xfrm>
            <a:off x="8241916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 ^</a:t>
            </a:r>
            <a:endParaRPr lang="zh-CN" altLang="en-US" sz="1620" dirty="0"/>
          </a:p>
          <a:p>
            <a:pPr algn="l" eaLnBrk="1" hangingPunct="1"/>
            <a:endParaRPr lang="zh-CN" altLang="en-US" sz="1620" dirty="0"/>
          </a:p>
        </p:txBody>
      </p:sp>
      <p:sp>
        <p:nvSpPr>
          <p:cNvPr id="98" name="Rectangle 66"/>
          <p:cNvSpPr>
            <a:spLocks noChangeArrowheads="1"/>
          </p:cNvSpPr>
          <p:nvPr/>
        </p:nvSpPr>
        <p:spPr bwMode="auto">
          <a:xfrm>
            <a:off x="3551236" y="4365104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99" name="Rectangle 66"/>
          <p:cNvSpPr>
            <a:spLocks noChangeArrowheads="1"/>
          </p:cNvSpPr>
          <p:nvPr/>
        </p:nvSpPr>
        <p:spPr bwMode="auto">
          <a:xfrm>
            <a:off x="3551236" y="4636864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 smtClean="0"/>
              <a:t>^</a:t>
            </a:r>
            <a:endParaRPr lang="zh-CN" altLang="en-US" sz="1620" dirty="0"/>
          </a:p>
        </p:txBody>
      </p:sp>
      <p:sp>
        <p:nvSpPr>
          <p:cNvPr id="100" name="Rectangle 66"/>
          <p:cNvSpPr>
            <a:spLocks noChangeArrowheads="1"/>
          </p:cNvSpPr>
          <p:nvPr/>
        </p:nvSpPr>
        <p:spPr bwMode="auto">
          <a:xfrm>
            <a:off x="3551236" y="4980632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01" name="Rectangle 66"/>
          <p:cNvSpPr>
            <a:spLocks noChangeArrowheads="1"/>
          </p:cNvSpPr>
          <p:nvPr/>
        </p:nvSpPr>
        <p:spPr bwMode="auto">
          <a:xfrm>
            <a:off x="3551236" y="5252392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02" name="Rectangle 66"/>
          <p:cNvSpPr>
            <a:spLocks noChangeArrowheads="1"/>
          </p:cNvSpPr>
          <p:nvPr/>
        </p:nvSpPr>
        <p:spPr bwMode="auto">
          <a:xfrm>
            <a:off x="3551236" y="5596160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03" name="Rectangle 66"/>
          <p:cNvSpPr>
            <a:spLocks noChangeArrowheads="1"/>
          </p:cNvSpPr>
          <p:nvPr/>
        </p:nvSpPr>
        <p:spPr bwMode="auto">
          <a:xfrm>
            <a:off x="3551236" y="5867920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1620" dirty="0" smtClean="0"/>
              <a:t>^</a:t>
            </a:r>
            <a:endParaRPr lang="zh-CN" altLang="en-US" sz="1620" dirty="0"/>
          </a:p>
        </p:txBody>
      </p:sp>
      <p:sp>
        <p:nvSpPr>
          <p:cNvPr id="104" name="Rectangle 66"/>
          <p:cNvSpPr>
            <a:spLocks noChangeArrowheads="1"/>
          </p:cNvSpPr>
          <p:nvPr/>
        </p:nvSpPr>
        <p:spPr bwMode="auto">
          <a:xfrm>
            <a:off x="3551236" y="6211688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05" name="Rectangle 66"/>
          <p:cNvSpPr>
            <a:spLocks noChangeArrowheads="1"/>
          </p:cNvSpPr>
          <p:nvPr/>
        </p:nvSpPr>
        <p:spPr bwMode="auto">
          <a:xfrm>
            <a:off x="3551236" y="6483447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06" name="Line 30"/>
          <p:cNvSpPr>
            <a:spLocks noChangeShapeType="1"/>
          </p:cNvSpPr>
          <p:nvPr/>
        </p:nvSpPr>
        <p:spPr bwMode="auto">
          <a:xfrm flipH="1">
            <a:off x="5184938" y="4221088"/>
            <a:ext cx="0" cy="7335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grpSp>
        <p:nvGrpSpPr>
          <p:cNvPr id="107" name="组合 106"/>
          <p:cNvGrpSpPr/>
          <p:nvPr/>
        </p:nvGrpSpPr>
        <p:grpSpPr>
          <a:xfrm>
            <a:off x="4644938" y="4955256"/>
            <a:ext cx="1080120" cy="576712"/>
            <a:chOff x="323528" y="2299282"/>
            <a:chExt cx="1080120" cy="576712"/>
          </a:xfrm>
        </p:grpSpPr>
        <p:sp>
          <p:nvSpPr>
            <p:cNvPr id="108" name="矩形 107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3" name="Line 30"/>
          <p:cNvSpPr>
            <a:spLocks noChangeShapeType="1"/>
          </p:cNvSpPr>
          <p:nvPr/>
        </p:nvSpPr>
        <p:spPr bwMode="auto">
          <a:xfrm>
            <a:off x="3703823" y="5404853"/>
            <a:ext cx="94099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14" name="Line 30"/>
          <p:cNvSpPr>
            <a:spLocks noChangeShapeType="1"/>
          </p:cNvSpPr>
          <p:nvPr/>
        </p:nvSpPr>
        <p:spPr bwMode="auto">
          <a:xfrm flipH="1">
            <a:off x="4932040" y="5431784"/>
            <a:ext cx="0" cy="7335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grpSp>
        <p:nvGrpSpPr>
          <p:cNvPr id="115" name="组合 114"/>
          <p:cNvGrpSpPr/>
          <p:nvPr/>
        </p:nvGrpSpPr>
        <p:grpSpPr>
          <a:xfrm>
            <a:off x="4644008" y="6165304"/>
            <a:ext cx="1080120" cy="576712"/>
            <a:chOff x="323528" y="2299282"/>
            <a:chExt cx="1080120" cy="576712"/>
          </a:xfrm>
        </p:grpSpPr>
        <p:sp>
          <p:nvSpPr>
            <p:cNvPr id="116" name="矩形 115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1" name="Line 30"/>
          <p:cNvSpPr>
            <a:spLocks noChangeShapeType="1"/>
          </p:cNvSpPr>
          <p:nvPr/>
        </p:nvSpPr>
        <p:spPr bwMode="auto">
          <a:xfrm>
            <a:off x="3703014" y="6597352"/>
            <a:ext cx="94099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22" name="Line 30"/>
          <p:cNvSpPr>
            <a:spLocks noChangeShapeType="1"/>
          </p:cNvSpPr>
          <p:nvPr/>
        </p:nvSpPr>
        <p:spPr bwMode="auto">
          <a:xfrm>
            <a:off x="5503214" y="6597352"/>
            <a:ext cx="230183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grpSp>
        <p:nvGrpSpPr>
          <p:cNvPr id="123" name="组合 122"/>
          <p:cNvGrpSpPr/>
          <p:nvPr/>
        </p:nvGrpSpPr>
        <p:grpSpPr>
          <a:xfrm>
            <a:off x="7812360" y="6164656"/>
            <a:ext cx="1080120" cy="576712"/>
            <a:chOff x="323528" y="2299282"/>
            <a:chExt cx="1080120" cy="576712"/>
          </a:xfrm>
        </p:grpSpPr>
        <p:sp>
          <p:nvSpPr>
            <p:cNvPr id="124" name="矩形 123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Line 30"/>
          <p:cNvSpPr>
            <a:spLocks noChangeShapeType="1"/>
          </p:cNvSpPr>
          <p:nvPr/>
        </p:nvSpPr>
        <p:spPr bwMode="auto">
          <a:xfrm flipH="1">
            <a:off x="8028384" y="4221088"/>
            <a:ext cx="0" cy="19196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30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矩阵十字链表（正交链表）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4201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251520" y="1151120"/>
            <a:ext cx="8568952" cy="1989848"/>
          </a:xfrm>
          <a:prstGeom prst="rect">
            <a:avLst/>
          </a:prstGeom>
          <a:solidFill>
            <a:srgbClr val="FFFF99">
              <a:alpha val="61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矩阵十字链表及稀疏矩阵加法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/>
              <p:cNvSpPr/>
              <p:nvPr/>
            </p:nvSpPr>
            <p:spPr>
              <a:xfrm>
                <a:off x="323528" y="1151120"/>
                <a:ext cx="8496944" cy="1505015"/>
              </a:xfrm>
              <a:prstGeom prst="rect">
                <a:avLst/>
              </a:prstGeom>
            </p:spPr>
            <p:txBody>
              <a:bodyPr wrap="square" lIns="82283" tIns="41142" rIns="82283" bIns="41142">
                <a:spAutoFit/>
              </a:bodyPr>
              <a:lstStyle/>
              <a:p>
                <a:pPr marL="342900" indent="-342900">
                  <a:lnSpc>
                    <a:spcPct val="11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4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A+</a:t>
                </a:r>
                <a:r>
                  <a:rPr lang="zh-CN" altLang="en-US" sz="24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B=</a:t>
                </a:r>
                <a:r>
                  <a:rPr lang="zh-CN" altLang="en-US" sz="24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A’,</a:t>
                </a:r>
                <a:r>
                  <a:rPr lang="zh-CN" altLang="en-US" sz="24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其非零元素    可能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情况 </a:t>
                </a:r>
                <a:endParaRPr lang="en-US" altLang="zh-CN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1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20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, </a:t>
                </a:r>
                <a:r>
                  <a:rPr lang="zh-CN" altLang="en-US" sz="20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改变</a:t>
                </a:r>
                <a:r>
                  <a:rPr lang="en-US" altLang="zh-CN" sz="20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0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中节点值</a:t>
                </a:r>
                <a:r>
                  <a:rPr lang="en-US" altLang="zh-CN" sz="20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</a:t>
                </a:r>
                <a:r>
                  <a:rPr lang="en-US" altLang="zh-CN" sz="20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)</a:t>
                </a:r>
              </a:p>
              <a:p>
                <a:pPr marL="800100" lvl="1" indent="-342900">
                  <a:lnSpc>
                    <a:spcPct val="11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=0), </a:t>
                </a:r>
                <a:r>
                  <a:rPr lang="zh-CN" altLang="en-US" sz="20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保持不变</a:t>
                </a:r>
                <a:endPara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1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  <a:r>
                  <a:rPr lang="en-US" altLang="zh-CN" sz="20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，加入新节点</a:t>
                </a:r>
                <a:endParaRPr lang="en-US" altLang="zh-CN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51120"/>
                <a:ext cx="8496944" cy="1505015"/>
              </a:xfrm>
              <a:prstGeom prst="rect">
                <a:avLst/>
              </a:prstGeom>
              <a:blipFill>
                <a:blip r:embed="rId2"/>
                <a:stretch>
                  <a:fillRect l="-1076" t="-2834" b="-4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508104" y="1196752"/>
                <a:ext cx="530209" cy="400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196752"/>
                <a:ext cx="530209" cy="400879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15616" y="1568621"/>
                <a:ext cx="1076833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68621"/>
                <a:ext cx="1076833" cy="39164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00022" y="1554188"/>
                <a:ext cx="150643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22" y="1554188"/>
                <a:ext cx="1506438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矩形 132"/>
          <p:cNvSpPr/>
          <p:nvPr/>
        </p:nvSpPr>
        <p:spPr>
          <a:xfrm>
            <a:off x="323528" y="2627602"/>
            <a:ext cx="8496944" cy="48935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还可能是删除节点   ，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/>
              <p:cNvSpPr/>
              <p:nvPr/>
            </p:nvSpPr>
            <p:spPr>
              <a:xfrm>
                <a:off x="3635896" y="2647151"/>
                <a:ext cx="150643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647151"/>
                <a:ext cx="1506438" cy="391646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/>
          <p:cNvSpPr/>
          <p:nvPr/>
        </p:nvSpPr>
        <p:spPr bwMode="auto">
          <a:xfrm>
            <a:off x="7524328" y="1397191"/>
            <a:ext cx="360040" cy="1527753"/>
          </a:xfrm>
          <a:prstGeom prst="rightBrace">
            <a:avLst>
              <a:gd name="adj1" fmla="val 47428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28870" y="1404062"/>
            <a:ext cx="4230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种情况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069683" y="2643632"/>
                <a:ext cx="530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683" y="2643632"/>
                <a:ext cx="530209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" y="3337903"/>
            <a:ext cx="7920095" cy="310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114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矩阵十字链表及稀疏矩阵加法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5843" y="1628800"/>
            <a:ext cx="9489504" cy="539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0145" tIns="50073" rIns="100145" bIns="50073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分别指向第一行的第一个元素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矩阵未处理完） 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本行未处理完）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(pa==NULL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pa-&gt;j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&gt;j)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中插入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所指结点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中本行下一个结点；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(pa-&gt;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-&gt;j)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{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指针往右推进一步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}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(pa-&gt;j ==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-&gt;j)  {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(pa-&gt;e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-&gt;e !=0)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{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pa-&gt;e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的值送到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pa-&gt;e;}  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{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中删除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所指的结点 ；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pa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指针分别指向本行下一个结点；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pa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分别指向下一行第一个元素；</a:t>
            </a:r>
          </a:p>
          <a:p>
            <a:pPr algn="l" eaLnBrk="1" hangingPunct="1"/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//while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</a:p>
        </p:txBody>
      </p:sp>
      <p:sp>
        <p:nvSpPr>
          <p:cNvPr id="15" name="矩形 14"/>
          <p:cNvSpPr/>
          <p:nvPr/>
        </p:nvSpPr>
        <p:spPr>
          <a:xfrm>
            <a:off x="251520" y="1139447"/>
            <a:ext cx="4032448" cy="48935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稀疏矩阵加法伪代码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5440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469" y="2910542"/>
            <a:ext cx="8327231" cy="1143000"/>
          </a:xfrm>
        </p:spPr>
        <p:txBody>
          <a:bodyPr/>
          <a:lstStyle/>
          <a:p>
            <a:r>
              <a:rPr lang="zh-CN" altLang="en-US" sz="12420" dirty="0"/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12580287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数组：基本概念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225008" y="1196951"/>
            <a:ext cx="8883495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（多维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扩展一维数组概念，可定义多维数组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“数组元素为一维数组“的一维数组，可以视为二维数组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“数组元素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为二维数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组“的一维数组，可以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视为三维数组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539552" y="2946723"/>
            <a:ext cx="5256584" cy="321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 a[2][3];</a:t>
            </a:r>
          </a:p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等价于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typedef</a:t>
            </a:r>
            <a:r>
              <a:rPr lang="en-US" altLang="zh-C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 A[3]</a:t>
            </a:r>
            <a:r>
              <a:rPr lang="zh-CN" alt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；</a:t>
            </a:r>
            <a:r>
              <a:rPr lang="en-US" altLang="zh-C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//</a:t>
            </a:r>
            <a:r>
              <a:rPr lang="zh-CN" altLang="en-US" sz="1400" b="1" dirty="0" smtClean="0"/>
              <a:t>为</a:t>
            </a:r>
            <a:r>
              <a:rPr lang="zh-CN" altLang="en-US" sz="1400" b="1" dirty="0"/>
              <a:t>数组定义简洁的类型</a:t>
            </a:r>
            <a:r>
              <a:rPr lang="zh-CN" altLang="en-US" sz="1400" b="1" dirty="0" smtClean="0"/>
              <a:t>名称</a:t>
            </a:r>
            <a:endParaRPr lang="en-US" altLang="zh-CN" sz="1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A a[2</a:t>
            </a:r>
            <a:r>
              <a:rPr lang="en-US" altLang="zh-C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];</a:t>
            </a:r>
          </a:p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两个变量组成的一个数组，其中每一个变量都是数组。其中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a[0]，a[1]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都是数组的名字，也就是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地址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6156176" y="4911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a[0][1]</a:t>
            </a: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6156176" y="5292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a[0][0]</a:t>
            </a: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6156176" y="3387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a[1][2]</a:t>
            </a:r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6156176" y="3768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a[1][1]</a:t>
            </a:r>
          </a:p>
        </p:txBody>
      </p:sp>
      <p:sp>
        <p:nvSpPr>
          <p:cNvPr id="72" name="Rectangle 10"/>
          <p:cNvSpPr>
            <a:spLocks noChangeArrowheads="1"/>
          </p:cNvSpPr>
          <p:nvPr/>
        </p:nvSpPr>
        <p:spPr bwMode="auto">
          <a:xfrm>
            <a:off x="6156176" y="4149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a[1][0]</a:t>
            </a:r>
          </a:p>
        </p:txBody>
      </p:sp>
      <p:sp>
        <p:nvSpPr>
          <p:cNvPr id="73" name="Rectangle 11"/>
          <p:cNvSpPr>
            <a:spLocks noChangeArrowheads="1"/>
          </p:cNvSpPr>
          <p:nvPr/>
        </p:nvSpPr>
        <p:spPr bwMode="auto">
          <a:xfrm>
            <a:off x="6156176" y="4530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a[0][2]</a:t>
            </a:r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6156176" y="308228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527776" y="300608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3716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数组：基本概念</a:t>
            </a:r>
          </a:p>
        </p:txBody>
      </p: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225009" y="1196951"/>
            <a:ext cx="7299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多维数组：多个前驱，多个后继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915816" y="1700808"/>
            <a:ext cx="3024336" cy="469191"/>
            <a:chOff x="971600" y="3924967"/>
            <a:chExt cx="3024336" cy="469191"/>
          </a:xfrm>
        </p:grpSpPr>
        <p:sp>
          <p:nvSpPr>
            <p:cNvPr id="14" name="矩形 13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48135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15816" y="2165187"/>
            <a:ext cx="3024336" cy="469191"/>
            <a:chOff x="971600" y="3924967"/>
            <a:chExt cx="3024336" cy="469191"/>
          </a:xfrm>
        </p:grpSpPr>
        <p:sp>
          <p:nvSpPr>
            <p:cNvPr id="21" name="矩形 20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2481356" y="3924967"/>
              <a:ext cx="504056" cy="469191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15816" y="2634378"/>
            <a:ext cx="3024336" cy="469191"/>
            <a:chOff x="971600" y="3924967"/>
            <a:chExt cx="3024336" cy="469191"/>
          </a:xfrm>
        </p:grpSpPr>
        <p:sp>
          <p:nvSpPr>
            <p:cNvPr id="28" name="矩形 27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1982118" y="3927501"/>
              <a:ext cx="503252" cy="4666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485370" y="3927501"/>
              <a:ext cx="500042" cy="46665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915816" y="3097415"/>
            <a:ext cx="3024336" cy="469191"/>
            <a:chOff x="971600" y="3924967"/>
            <a:chExt cx="3024336" cy="469191"/>
          </a:xfrm>
        </p:grpSpPr>
        <p:sp>
          <p:nvSpPr>
            <p:cNvPr id="35" name="矩形 34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2488580" y="3933655"/>
              <a:ext cx="504056" cy="4605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4355976" y="2719953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a[j][k]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012420" y="350100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524457" y="350100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585268" y="314734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503519" y="170080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283968" y="3108817"/>
            <a:ext cx="814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前驱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a[j][k-1]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4517953" y="3529463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615332" y="2643823"/>
            <a:ext cx="182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07904" y="2636912"/>
            <a:ext cx="824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前驱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a[j-1][k]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4873503" y="2636911"/>
            <a:ext cx="873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后继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a[j+1][k]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4254376" y="2157660"/>
            <a:ext cx="873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后继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a[j][k+1]</a:t>
            </a:r>
            <a:endParaRPr lang="zh-CN" altLang="en-US" sz="1200" dirty="0"/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249607" y="3866263"/>
            <a:ext cx="888349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ts val="36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维数组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A[m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][m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]…[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中，总共有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个数组元素，每一个元素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a[i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][i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]…[i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](0≤ i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≤m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-1,…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0≤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个向量之中，其位置由下标的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]…[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唯一确定。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235852" y="5301208"/>
            <a:ext cx="8883495" cy="1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ts val="36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一维数组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a[n]: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设起始存储地址为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，每一数组元素大小为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则任意数组元素的存储地址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marL="0" lvl="1" algn="ctr">
              <a:lnSpc>
                <a:spcPts val="3600"/>
              </a:lnSpc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LOC(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LOC(i-1)+s =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a+i×s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40425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 bwMode="auto">
          <a:xfrm>
            <a:off x="322467" y="5070098"/>
            <a:ext cx="8640960" cy="1095206"/>
          </a:xfrm>
          <a:prstGeom prst="rect">
            <a:avLst/>
          </a:prstGeom>
          <a:solidFill>
            <a:srgbClr val="FFFFCC">
              <a:alpha val="59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3528" y="3501008"/>
            <a:ext cx="8640960" cy="1224136"/>
          </a:xfrm>
          <a:prstGeom prst="rect">
            <a:avLst/>
          </a:prstGeom>
          <a:solidFill>
            <a:schemeClr val="accent1">
              <a:alpha val="59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19672" y="1870999"/>
            <a:ext cx="5976664" cy="1300455"/>
            <a:chOff x="1763688" y="2200553"/>
            <a:chExt cx="5976664" cy="1300455"/>
          </a:xfrm>
        </p:grpSpPr>
        <p:sp>
          <p:nvSpPr>
            <p:cNvPr id="16" name="矩形 15"/>
            <p:cNvSpPr/>
            <p:nvPr/>
          </p:nvSpPr>
          <p:spPr bwMode="auto">
            <a:xfrm>
              <a:off x="1763688" y="2200553"/>
              <a:ext cx="5976664" cy="22033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763688" y="2776617"/>
              <a:ext cx="5976664" cy="22033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763688" y="3280673"/>
              <a:ext cx="5976664" cy="22033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763688" y="2451268"/>
              <a:ext cx="5976664" cy="22033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多维数组的存储表示</a:t>
            </a:r>
          </a:p>
        </p:txBody>
      </p:sp>
      <p:sp>
        <p:nvSpPr>
          <p:cNvPr id="62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是多维的结构，而存储空间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是一维结构，对于二维数组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251520" y="3577370"/>
            <a:ext cx="92890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行优先存储：大多数程序设计语言（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27584" y="3932323"/>
                <a:ext cx="7950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[0][0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[0][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[0][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dirty="0" smtClean="0"/>
                  <a:t>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[0][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/>
                  <a:t>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 smtClean="0"/>
                  <a:t>,…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932323"/>
                <a:ext cx="7950253" cy="369332"/>
              </a:xfrm>
              <a:prstGeom prst="rect">
                <a:avLst/>
              </a:prstGeom>
              <a:blipFill>
                <a:blip r:embed="rId3"/>
                <a:stretch>
                  <a:fillRect t="-124590" b="-190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27584" y="4301655"/>
                <a:ext cx="5790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−1][0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−1][1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−1][2</m:t>
                        </m:r>
                      </m:e>
                    </m:d>
                  </m:oMath>
                </a14:m>
                <a:r>
                  <a:rPr lang="en-US" altLang="zh-CN" dirty="0" smtClean="0"/>
                  <a:t>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301655"/>
                <a:ext cx="5790624" cy="369332"/>
              </a:xfrm>
              <a:prstGeom prst="rect">
                <a:avLst/>
              </a:prstGeom>
              <a:blipFill>
                <a:blip r:embed="rId4"/>
                <a:stretch>
                  <a:fillRect t="-126667" r="-7053" b="-19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251520" y="5013176"/>
            <a:ext cx="7416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优先存储：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FORTAN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27584" y="5426640"/>
                <a:ext cx="78108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[0][0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/>
                  <a:t>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/>
                  <a:t>,…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426640"/>
                <a:ext cx="7810856" cy="369332"/>
              </a:xfrm>
              <a:prstGeom prst="rect">
                <a:avLst/>
              </a:prstGeom>
              <a:blipFill>
                <a:blip r:embed="rId5"/>
                <a:stretch>
                  <a:fillRect t="-124590" b="-190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27584" y="5795972"/>
                <a:ext cx="5982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 smtClean="0"/>
                  <a:t>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795972"/>
                <a:ext cx="5982985" cy="369332"/>
              </a:xfrm>
              <a:prstGeom prst="rect">
                <a:avLst/>
              </a:prstGeom>
              <a:blipFill>
                <a:blip r:embed="rId6"/>
                <a:stretch>
                  <a:fillRect t="-126667" r="-6830" b="-19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 bwMode="auto">
          <a:xfrm rot="5400000">
            <a:off x="1346252" y="1902220"/>
            <a:ext cx="1538342" cy="1135518"/>
          </a:xfrm>
          <a:prstGeom prst="rect">
            <a:avLst/>
          </a:prstGeom>
          <a:solidFill>
            <a:srgbClr val="FFFFCC">
              <a:alpha val="59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 rot="5400000">
            <a:off x="2623002" y="1902220"/>
            <a:ext cx="1538342" cy="1135518"/>
          </a:xfrm>
          <a:prstGeom prst="rect">
            <a:avLst/>
          </a:prstGeom>
          <a:solidFill>
            <a:srgbClr val="FFFFCC">
              <a:alpha val="59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 rot="5400000">
            <a:off x="4020588" y="1902220"/>
            <a:ext cx="1538342" cy="1135518"/>
          </a:xfrm>
          <a:prstGeom prst="rect">
            <a:avLst/>
          </a:prstGeom>
          <a:solidFill>
            <a:srgbClr val="FFFFCC">
              <a:alpha val="59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 rot="5400000">
            <a:off x="6005039" y="1719862"/>
            <a:ext cx="1538342" cy="1500235"/>
          </a:xfrm>
          <a:prstGeom prst="rect">
            <a:avLst/>
          </a:prstGeom>
          <a:solidFill>
            <a:srgbClr val="FFFFCC">
              <a:alpha val="59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44" y="1751454"/>
                <a:ext cx="7776864" cy="1491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[0][0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[0][1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[0][2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[0][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[1][0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[1][1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[1][2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][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[2][0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[2][1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[2][2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[2][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−1][0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−1][1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−1][2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−1][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51454"/>
                <a:ext cx="7776864" cy="1491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96860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7" grpId="0"/>
      <p:bldP spid="4" grpId="0"/>
      <p:bldP spid="9" grpId="0"/>
      <p:bldP spid="10" grpId="0"/>
      <p:bldP spid="13" grpId="0"/>
      <p:bldP spid="14" grpId="0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多维数组的存储表示</a:t>
            </a:r>
          </a:p>
        </p:txBody>
      </p:sp>
      <p:sp>
        <p:nvSpPr>
          <p:cNvPr id="62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7299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行优先二维数组地址映射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20"/>
              <p:cNvSpPr txBox="1">
                <a:spLocks noChangeArrowheads="1"/>
              </p:cNvSpPr>
              <p:nvPr/>
            </p:nvSpPr>
            <p:spPr bwMode="auto">
              <a:xfrm>
                <a:off x="217252" y="1630355"/>
                <a:ext cx="8747236" cy="871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ts val="3200"/>
                  </a:lnSpc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设二维数组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的第一个元素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[0][0</m:t>
                        </m:r>
                      </m:e>
                    </m:d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地址为    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每个元素占用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个元素空间，那么任一数组元素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的存放位置为：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252" y="1630355"/>
                <a:ext cx="8747236" cy="871521"/>
              </a:xfrm>
              <a:prstGeom prst="rect">
                <a:avLst/>
              </a:prstGeom>
              <a:blipFill>
                <a:blip r:embed="rId3"/>
                <a:stretch>
                  <a:fillRect l="-767" t="-50350" r="-70" b="-412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796136" y="1657723"/>
                <a:ext cx="4168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57723"/>
                <a:ext cx="41684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421958" y="3244334"/>
                <a:ext cx="18782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958" y="3244334"/>
                <a:ext cx="18782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79761" y="2566300"/>
                <a:ext cx="89474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𝐿𝑂𝐶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𝐿𝑂𝐶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𝐿𝑂𝐶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61" y="2566300"/>
                <a:ext cx="894744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0"/>
          <p:cNvSpPr txBox="1">
            <a:spLocks noChangeArrowheads="1"/>
          </p:cNvSpPr>
          <p:nvPr/>
        </p:nvSpPr>
        <p:spPr bwMode="auto">
          <a:xfrm>
            <a:off x="179512" y="3198167"/>
            <a:ext cx="7299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行优先三维数组地址映射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查看源图像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14"/>
          <a:stretch/>
        </p:blipFill>
        <p:spPr bwMode="auto">
          <a:xfrm>
            <a:off x="6212980" y="3789040"/>
            <a:ext cx="2448272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5220072" y="3789040"/>
            <a:ext cx="865915" cy="1728192"/>
            <a:chOff x="5652120" y="3789040"/>
            <a:chExt cx="865915" cy="1728192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V="1">
              <a:off x="5652120" y="3789040"/>
              <a:ext cx="720080" cy="77455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5660504" y="4563595"/>
              <a:ext cx="10203" cy="95363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5670707" y="4578868"/>
              <a:ext cx="847328" cy="1688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12" name="矩形 11"/>
          <p:cNvSpPr/>
          <p:nvPr/>
        </p:nvSpPr>
        <p:spPr>
          <a:xfrm>
            <a:off x="5971000" y="34786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纵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623585" y="467108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61074" y="53301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166076" y="4650632"/>
                <a:ext cx="674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076" y="4650632"/>
                <a:ext cx="67460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503379" y="3991651"/>
                <a:ext cx="674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379" y="3991651"/>
                <a:ext cx="67460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777713" y="3717032"/>
                <a:ext cx="674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13" y="3717032"/>
                <a:ext cx="67460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676100" y="4671081"/>
                <a:ext cx="674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00" y="4671081"/>
                <a:ext cx="67460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7196020" y="4671081"/>
                <a:ext cx="674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020" y="4671081"/>
                <a:ext cx="67460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156176" y="5127451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127451"/>
                <a:ext cx="679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666200" y="5147900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200" y="5147900"/>
                <a:ext cx="679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186120" y="5147900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120" y="5147900"/>
                <a:ext cx="6799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156176" y="5631507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631507"/>
                <a:ext cx="679930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666200" y="5651956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200" y="5651956"/>
                <a:ext cx="67993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186120" y="5651956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120" y="5651956"/>
                <a:ext cx="6799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7020272" y="3991651"/>
                <a:ext cx="674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991651"/>
                <a:ext cx="674608" cy="369332"/>
              </a:xfrm>
              <a:prstGeom prst="rect">
                <a:avLst/>
              </a:prstGeom>
              <a:blipFill>
                <a:blip r:embed="rId1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7294606" y="3717032"/>
                <a:ext cx="674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606" y="3717032"/>
                <a:ext cx="67460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583498" y="3995772"/>
                <a:ext cx="674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498" y="3995772"/>
                <a:ext cx="67460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7857832" y="3721153"/>
                <a:ext cx="674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32" y="3721153"/>
                <a:ext cx="67460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 rot="18803370">
                <a:off x="7780412" y="4779847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03370">
                <a:off x="7780412" y="4779847"/>
                <a:ext cx="67993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 rot="18922181">
                <a:off x="7808507" y="5251360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22181">
                <a:off x="7808507" y="5251360"/>
                <a:ext cx="67993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 rot="18803370">
                <a:off x="8152749" y="4482340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03370">
                <a:off x="8152749" y="4482340"/>
                <a:ext cx="67993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 rot="18922181">
                <a:off x="8180844" y="4953853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22181">
                <a:off x="8180844" y="4953853"/>
                <a:ext cx="67993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96438" y="3774955"/>
            <a:ext cx="4572000" cy="215135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3×4×2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（下标从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开始）采用以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为主序的方法存放，即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行下标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变化最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纵下标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变化最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，则顺序为：</a:t>
            </a:r>
          </a:p>
          <a:p>
            <a:pPr lvl="0"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113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121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323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331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332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333</a:t>
            </a:r>
            <a:endParaRPr lang="en-US" altLang="zh-CN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1076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多维数组的存储表示</a:t>
            </a:r>
          </a:p>
        </p:txBody>
      </p:sp>
      <p:sp>
        <p:nvSpPr>
          <p:cNvPr id="62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7299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行优先三维数组地址映射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421958" y="3244334"/>
                <a:ext cx="18782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958" y="3244334"/>
                <a:ext cx="18782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0"/>
          <p:cNvSpPr txBox="1">
            <a:spLocks noChangeArrowheads="1"/>
          </p:cNvSpPr>
          <p:nvPr/>
        </p:nvSpPr>
        <p:spPr bwMode="auto">
          <a:xfrm>
            <a:off x="179512" y="3068960"/>
            <a:ext cx="7299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维数组地址映射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6029" y="1578469"/>
                <a:ext cx="8651857" cy="871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ts val="3200"/>
                  </a:lnSpc>
                  <a:buClr>
                    <a:schemeClr val="tx1"/>
                  </a:buClr>
                  <a:defRPr/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设二维数组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sz="2000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sz="2000" b="0" i="0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sz="2000" b="0" i="0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的第一个元素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[0][0][0</m:t>
                        </m:r>
                      </m:e>
                    </m:d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000" i="1" dirty="0">
                    <a:solidFill>
                      <a:srgbClr val="FF3300"/>
                    </a:solidFill>
                    <a:latin typeface="Times New Roman" pitchFamily="18" charset="0"/>
                    <a:ea typeface="仿宋_GB2312" pitchFamily="49" charset="-122"/>
                  </a:rPr>
                  <a:t>a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每个元素占用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个元素空间，那么任一数组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                 的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存放位置为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9" y="1578469"/>
                <a:ext cx="8651857" cy="871521"/>
              </a:xfrm>
              <a:prstGeom prst="rect">
                <a:avLst/>
              </a:prstGeom>
              <a:blipFill>
                <a:blip r:embed="rId6"/>
                <a:stretch>
                  <a:fillRect t="-50350" b="-4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99497" y="2456220"/>
            <a:ext cx="7844920" cy="540732"/>
          </a:xfrm>
          <a:prstGeom prst="rect">
            <a:avLst/>
          </a:prstGeom>
          <a:solidFill>
            <a:srgbClr val="92D050">
              <a:alpha val="42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 lIns="100145" tIns="50073" rIns="100145" bIns="50073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</a:rPr>
              <a:t>LOC (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, 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, 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3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) =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+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(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*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2 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*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3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+ 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* m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3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+ 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3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) *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s 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仿宋_GB2312" pitchFamily="49" charset="-122"/>
              </a:rPr>
              <a:t> 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68312" y="2065250"/>
                <a:ext cx="1405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312" y="2065250"/>
                <a:ext cx="1405320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61530" y="3444408"/>
            <a:ext cx="86518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3200"/>
              </a:lnSpc>
              <a:buClr>
                <a:schemeClr val="tx1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对于多维数组               的任一元素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200"/>
              </a:lnSpc>
              <a:buClr>
                <a:schemeClr val="tx1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以行为主序优先存储时的存储地址计算公式为：</a:t>
            </a:r>
          </a:p>
          <a:p>
            <a:pPr lvl="1">
              <a:lnSpc>
                <a:spcPts val="3200"/>
              </a:lnSpc>
              <a:buClr>
                <a:schemeClr val="tx1"/>
              </a:buClr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95736" y="3429000"/>
                <a:ext cx="1372620" cy="495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...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429000"/>
                <a:ext cx="1372620" cy="495328"/>
              </a:xfrm>
              <a:prstGeom prst="rect">
                <a:avLst/>
              </a:prstGeom>
              <a:blipFill>
                <a:blip r:embed="rId8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623059" y="3429000"/>
                <a:ext cx="1179277" cy="49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...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059" y="3429000"/>
                <a:ext cx="1179277" cy="495328"/>
              </a:xfrm>
              <a:prstGeom prst="rect">
                <a:avLst/>
              </a:prstGeom>
              <a:blipFill>
                <a:blip r:embed="rId9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62455" y="4437112"/>
                <a:ext cx="8485431" cy="2180020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𝐿𝑂𝐶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,⋯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𝐿𝑂𝐶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(0,0,⋯,0)+(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×⋯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×⋯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    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mr>
                        <m:mr>
                          <m:e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𝐿𝑂𝐶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(0,0,⋯,0)+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sz="2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zh-CN" altLang="en-US" sz="2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其中：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,1&lt;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55" y="4437112"/>
                <a:ext cx="8485431" cy="21800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6660232" y="5071265"/>
            <a:ext cx="2647643" cy="1040056"/>
            <a:chOff x="6183726" y="3253039"/>
            <a:chExt cx="2647643" cy="1040056"/>
          </a:xfrm>
        </p:grpSpPr>
        <p:sp>
          <p:nvSpPr>
            <p:cNvPr id="21" name="圆角矩形标注 20"/>
            <p:cNvSpPr/>
            <p:nvPr/>
          </p:nvSpPr>
          <p:spPr bwMode="auto">
            <a:xfrm>
              <a:off x="6183726" y="3259424"/>
              <a:ext cx="2647643" cy="1033671"/>
            </a:xfrm>
            <a:prstGeom prst="wedgeRoundRectCallout">
              <a:avLst>
                <a:gd name="adj1" fmla="val -70295"/>
                <a:gd name="adj2" fmla="val 29002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称为</a:t>
              </a:r>
              <a:r>
                <a: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维数组的映像函数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长城楷体_GB2312" pitchFamily="17" charset="-122"/>
                <a:ea typeface="长城楷体_GB2312" pitchFamily="17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6228182" y="3253039"/>
                  <a:ext cx="5778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2" y="3253039"/>
                  <a:ext cx="57785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48613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691680" y="188639"/>
            <a:ext cx="6183665" cy="64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31" tIns="45066" rIns="90131" bIns="45066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二维数组的抽象数据类型定义</a:t>
            </a:r>
            <a:endParaRPr lang="en-US" altLang="zh-CN" sz="3600" b="1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395536" y="1124744"/>
            <a:ext cx="9289032" cy="535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31" tIns="45066" rIns="90131" bIns="45066">
            <a:spAutoFit/>
          </a:bodyPr>
          <a:lstStyle/>
          <a:p>
            <a:pPr algn="l">
              <a:lnSpc>
                <a:spcPts val="46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ADT Array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>
              <a:lnSpc>
                <a:spcPts val="46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l">
              <a:lnSpc>
                <a:spcPts val="46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D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{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0≤i≤b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-1, 0 ≤j≤b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>
              <a:lnSpc>
                <a:spcPts val="46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l">
              <a:lnSpc>
                <a:spcPts val="46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R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{ ROW, COL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>
              <a:lnSpc>
                <a:spcPts val="46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ROW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{&lt;a</a:t>
            </a:r>
            <a:r>
              <a:rPr lang="en-US" altLang="zh-CN" sz="3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3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i,j+1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&gt;|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0≤i≤b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-1, 0≤j≤b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>
              <a:lnSpc>
                <a:spcPts val="46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COL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{&lt;a</a:t>
            </a:r>
            <a:r>
              <a:rPr lang="en-US" altLang="zh-CN" sz="3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3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i+1,j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&gt;|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0≤i≤b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-2, 0≤ j≤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>
              <a:lnSpc>
                <a:spcPts val="46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46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}ADT Array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8210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23666</TotalTime>
  <Words>5316</Words>
  <Application>Microsoft Office PowerPoint</Application>
  <PresentationFormat>全屏显示(4:3)</PresentationFormat>
  <Paragraphs>1340</Paragraphs>
  <Slides>39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64" baseType="lpstr">
      <vt:lpstr>Arial Unicode MS</vt:lpstr>
      <vt:lpstr>Baoli SC</vt:lpstr>
      <vt:lpstr>仿宋_GB2312</vt:lpstr>
      <vt:lpstr>黑体</vt:lpstr>
      <vt:lpstr>华文新魏</vt:lpstr>
      <vt:lpstr>楷体_GB2312</vt:lpstr>
      <vt:lpstr>隶书</vt:lpstr>
      <vt:lpstr>宋体</vt:lpstr>
      <vt:lpstr>宋体</vt:lpstr>
      <vt:lpstr>微软雅黑</vt:lpstr>
      <vt:lpstr>新宋体</vt:lpstr>
      <vt:lpstr>幼圆</vt:lpstr>
      <vt:lpstr>长城楷体_GB2312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公式</vt:lpstr>
      <vt:lpstr>Equation</vt:lpstr>
      <vt:lpstr>PowerPoint 演示文稿</vt:lpstr>
      <vt:lpstr>回顾：从数组到向量</vt:lpstr>
      <vt:lpstr>数组：基本概念</vt:lpstr>
      <vt:lpstr>数组：基本概念</vt:lpstr>
      <vt:lpstr>数组：基本概念</vt:lpstr>
      <vt:lpstr>多维数组的存储表示</vt:lpstr>
      <vt:lpstr>多维数组的存储表示</vt:lpstr>
      <vt:lpstr>多维数组的存储表示</vt:lpstr>
      <vt:lpstr>PowerPoint 演示文稿</vt:lpstr>
      <vt:lpstr>练习</vt:lpstr>
      <vt:lpstr>练习</vt:lpstr>
      <vt:lpstr>矩阵的压缩存储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谢！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liu yebin</cp:lastModifiedBy>
  <cp:revision>2568</cp:revision>
  <dcterms:created xsi:type="dcterms:W3CDTF">2011-01-31T10:16:12Z</dcterms:created>
  <dcterms:modified xsi:type="dcterms:W3CDTF">2019-10-25T07:08:17Z</dcterms:modified>
</cp:coreProperties>
</file>